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37"/>
  </p:notesMasterIdLst>
  <p:sldIdLst>
    <p:sldId id="256" r:id="rId2"/>
    <p:sldId id="258" r:id="rId3"/>
    <p:sldId id="259" r:id="rId4"/>
    <p:sldId id="260" r:id="rId5"/>
    <p:sldId id="261" r:id="rId6"/>
    <p:sldId id="262" r:id="rId7"/>
    <p:sldId id="283" r:id="rId8"/>
    <p:sldId id="284" r:id="rId9"/>
    <p:sldId id="264" r:id="rId10"/>
    <p:sldId id="265" r:id="rId11"/>
    <p:sldId id="266" r:id="rId12"/>
    <p:sldId id="267" r:id="rId13"/>
    <p:sldId id="285" r:id="rId14"/>
    <p:sldId id="286" r:id="rId15"/>
    <p:sldId id="287" r:id="rId16"/>
    <p:sldId id="288" r:id="rId17"/>
    <p:sldId id="289" r:id="rId18"/>
    <p:sldId id="291" r:id="rId19"/>
    <p:sldId id="292" r:id="rId20"/>
    <p:sldId id="268" r:id="rId21"/>
    <p:sldId id="270" r:id="rId22"/>
    <p:sldId id="271" r:id="rId23"/>
    <p:sldId id="272" r:id="rId24"/>
    <p:sldId id="273" r:id="rId25"/>
    <p:sldId id="274" r:id="rId26"/>
    <p:sldId id="276" r:id="rId27"/>
    <p:sldId id="277" r:id="rId28"/>
    <p:sldId id="278" r:id="rId29"/>
    <p:sldId id="279" r:id="rId30"/>
    <p:sldId id="293" r:id="rId31"/>
    <p:sldId id="280" r:id="rId32"/>
    <p:sldId id="281" r:id="rId33"/>
    <p:sldId id="294" r:id="rId34"/>
    <p:sldId id="295" r:id="rId35"/>
    <p:sldId id="282" r:id="rId36"/>
  </p:sldIdLst>
  <p:sldSz cx="12192000" cy="6858000"/>
  <p:notesSz cx="6858000" cy="9144000"/>
  <p:embeddedFontLst>
    <p:embeddedFont>
      <p:font typeface="Consolas" panose="020B0609020204030204" pitchFamily="49" charset="0"/>
      <p:regular r:id="rId38"/>
      <p:bold r:id="rId39"/>
      <p:italic r:id="rId40"/>
      <p:boldItalic r:id="rId41"/>
    </p:embeddedFont>
    <p:embeddedFont>
      <p:font typeface="Libre Franklin Black" panose="020B0604020202020204" charset="0"/>
      <p:bold r:id="rId42"/>
      <p:boldItalic r:id="rId43"/>
    </p:embeddedFont>
    <p:embeddedFont>
      <p:font typeface="Tahoma" panose="020B0604030504040204" pitchFamily="34" charset="0"/>
      <p:regular r:id="rId44"/>
      <p:bold r:id="rId45"/>
    </p:embeddedFont>
    <p:embeddedFont>
      <p:font typeface="Calibri" panose="020F0502020204030204" pitchFamily="34" charset="0"/>
      <p:regular r:id="rId46"/>
      <p:bold r:id="rId47"/>
      <p:italic r:id="rId48"/>
      <p:boldItalic r:id="rId4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54" roundtripDataSignature="AMtx7mi1dZCn/e9AfpYKHw0xPG7X3FraT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56" autoAdjust="0"/>
    <p:restoredTop sz="91169" autoAdjust="0"/>
  </p:normalViewPr>
  <p:slideViewPr>
    <p:cSldViewPr>
      <p:cViewPr varScale="1">
        <p:scale>
          <a:sx n="79" d="100"/>
          <a:sy n="79" d="100"/>
        </p:scale>
        <p:origin x="835"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5.fntdata"/><Relationship Id="rId47" Type="http://schemas.openxmlformats.org/officeDocument/2006/relationships/font" Target="fonts/font10.fntdata"/><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font" Target="fonts/font8.fntdata"/><Relationship Id="rId58"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6.fntdata"/><Relationship Id="rId48" Type="http://schemas.openxmlformats.org/officeDocument/2006/relationships/font" Target="fonts/font11.fntdata"/><Relationship Id="rId56"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46" Type="http://schemas.openxmlformats.org/officeDocument/2006/relationships/font" Target="fonts/font9.fntdata"/><Relationship Id="rId20" Type="http://schemas.openxmlformats.org/officeDocument/2006/relationships/slide" Target="slides/slide19.xml"/><Relationship Id="rId41" Type="http://schemas.openxmlformats.org/officeDocument/2006/relationships/font" Target="fonts/font4.fntdata"/><Relationship Id="rId54"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2.fntdata"/><Relationship Id="rId5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A4A12B-44C7-4D33-9C6F-7FEBEDA4E1AC}" type="doc">
      <dgm:prSet loTypeId="urn:microsoft.com/office/officeart/2005/8/layout/default#1" loCatId="list" qsTypeId="urn:microsoft.com/office/officeart/2005/8/quickstyle/simple1" qsCatId="simple" csTypeId="urn:microsoft.com/office/officeart/2005/8/colors/accent1_2" csCatId="accent1" phldr="1"/>
      <dgm:spPr/>
      <dgm:t>
        <a:bodyPr/>
        <a:lstStyle/>
        <a:p>
          <a:endParaRPr lang="en-GB"/>
        </a:p>
      </dgm:t>
    </dgm:pt>
    <dgm:pt modelId="{341B2C55-322C-4EFF-92AF-914602F1988D}">
      <dgm:prSet phldrT="[Text]"/>
      <dgm:spPr/>
      <dgm:t>
        <a:bodyPr/>
        <a:lstStyle/>
        <a:p>
          <a:pPr>
            <a:buFont typeface="Arial" panose="020B0604020202020204" pitchFamily="34" charset="0"/>
            <a:buChar char="•"/>
          </a:pPr>
          <a:r>
            <a:rPr lang="en-US" b="0" i="0" u="none" dirty="0" smtClean="0"/>
            <a:t>There are many opportunities every field nowadays. Stopping people to look for a change is a big challenge.</a:t>
          </a:r>
          <a:endParaRPr lang="en-GB" dirty="0"/>
        </a:p>
      </dgm:t>
    </dgm:pt>
    <dgm:pt modelId="{D37BC669-07F2-440F-B1FF-57E91B7CCA3A}" type="parTrans" cxnId="{8925374F-49E8-47A2-9FEF-B92E5DE0D76C}">
      <dgm:prSet/>
      <dgm:spPr/>
      <dgm:t>
        <a:bodyPr/>
        <a:lstStyle/>
        <a:p>
          <a:endParaRPr lang="en-GB"/>
        </a:p>
      </dgm:t>
    </dgm:pt>
    <dgm:pt modelId="{E6486182-AF62-459D-9B7A-7BD366B74C2C}" type="sibTrans" cxnId="{8925374F-49E8-47A2-9FEF-B92E5DE0D76C}">
      <dgm:prSet/>
      <dgm:spPr/>
      <dgm:t>
        <a:bodyPr/>
        <a:lstStyle/>
        <a:p>
          <a:endParaRPr lang="en-GB"/>
        </a:p>
      </dgm:t>
    </dgm:pt>
    <dgm:pt modelId="{1234E85F-85FA-43C5-820C-45D9005732F5}">
      <dgm:prSet/>
      <dgm:spPr/>
      <dgm:t>
        <a:bodyPr/>
        <a:lstStyle/>
        <a:p>
          <a:pPr>
            <a:buFont typeface="Arial" panose="020B0604020202020204" pitchFamily="34" charset="0"/>
            <a:buChar char="•"/>
          </a:pPr>
          <a:r>
            <a:rPr lang="en-US" b="0" i="0" u="none" dirty="0" smtClean="0"/>
            <a:t> Hiring wrong candidate</a:t>
          </a:r>
          <a:endParaRPr lang="en-US" b="0" i="0" u="none" dirty="0"/>
        </a:p>
      </dgm:t>
    </dgm:pt>
    <dgm:pt modelId="{47ED1045-DC38-4F1E-B93A-36CAAB756F11}" type="parTrans" cxnId="{A2FEAB2F-B487-4C83-8D28-DDA78B64A4AE}">
      <dgm:prSet/>
      <dgm:spPr/>
      <dgm:t>
        <a:bodyPr/>
        <a:lstStyle/>
        <a:p>
          <a:endParaRPr lang="en-GB"/>
        </a:p>
      </dgm:t>
    </dgm:pt>
    <dgm:pt modelId="{02F51B73-1FAD-4C71-958F-8E2BE380E6D1}" type="sibTrans" cxnId="{A2FEAB2F-B487-4C83-8D28-DDA78B64A4AE}">
      <dgm:prSet/>
      <dgm:spPr/>
      <dgm:t>
        <a:bodyPr/>
        <a:lstStyle/>
        <a:p>
          <a:endParaRPr lang="en-GB"/>
        </a:p>
      </dgm:t>
    </dgm:pt>
    <dgm:pt modelId="{71DB3ADF-1787-4C53-ADE2-72AA305187D7}">
      <dgm:prSet/>
      <dgm:spPr/>
      <dgm:t>
        <a:bodyPr/>
        <a:lstStyle/>
        <a:p>
          <a:pPr>
            <a:buFont typeface="Arial" panose="020B0604020202020204" pitchFamily="34" charset="0"/>
            <a:buChar char="•"/>
          </a:pPr>
          <a:r>
            <a:rPr lang="en-US" b="0" i="0" u="none" dirty="0" smtClean="0"/>
            <a:t> Individuals speaks all kind of lies during the interview to get the job.</a:t>
          </a:r>
          <a:endParaRPr lang="en-US" b="0" i="0" u="none" dirty="0"/>
        </a:p>
      </dgm:t>
    </dgm:pt>
    <dgm:pt modelId="{C85D775D-1A17-49D7-8C25-2287971F96AD}" type="parTrans" cxnId="{3A6070A3-6BB4-4E5B-87E1-F290212A314E}">
      <dgm:prSet/>
      <dgm:spPr/>
      <dgm:t>
        <a:bodyPr/>
        <a:lstStyle/>
        <a:p>
          <a:endParaRPr lang="en-GB"/>
        </a:p>
      </dgm:t>
    </dgm:pt>
    <dgm:pt modelId="{FB0A9627-70D8-4F5C-90A0-80E598F9340A}" type="sibTrans" cxnId="{3A6070A3-6BB4-4E5B-87E1-F290212A314E}">
      <dgm:prSet/>
      <dgm:spPr/>
      <dgm:t>
        <a:bodyPr/>
        <a:lstStyle/>
        <a:p>
          <a:endParaRPr lang="en-GB"/>
        </a:p>
      </dgm:t>
    </dgm:pt>
    <dgm:pt modelId="{E60C324F-4D6F-4DCD-AE7B-8C4F6520EA46}">
      <dgm:prSet/>
      <dgm:spPr/>
      <dgm:t>
        <a:bodyPr/>
        <a:lstStyle/>
        <a:p>
          <a:pPr>
            <a:buFont typeface="Arial" panose="020B0604020202020204" pitchFamily="34" charset="0"/>
            <a:buChar char="•"/>
          </a:pPr>
          <a:r>
            <a:rPr lang="en-US" b="0" i="0" u="none"/>
            <a:t>Whenever the growth and opportunities of employees are overlooked or become stagnant within an organisation challenges occur regarding the retention of the employees.</a:t>
          </a:r>
        </a:p>
      </dgm:t>
    </dgm:pt>
    <dgm:pt modelId="{E1C9CCD7-557A-4CDF-9C6F-B10611E50915}" type="parTrans" cxnId="{998E41ED-DAEC-45F0-9B0D-C556C5013716}">
      <dgm:prSet/>
      <dgm:spPr/>
      <dgm:t>
        <a:bodyPr/>
        <a:lstStyle/>
        <a:p>
          <a:endParaRPr lang="en-GB"/>
        </a:p>
      </dgm:t>
    </dgm:pt>
    <dgm:pt modelId="{B9EFE89C-ECDC-49BC-A834-E889A0A74ED4}" type="sibTrans" cxnId="{998E41ED-DAEC-45F0-9B0D-C556C5013716}">
      <dgm:prSet/>
      <dgm:spPr/>
      <dgm:t>
        <a:bodyPr/>
        <a:lstStyle/>
        <a:p>
          <a:endParaRPr lang="en-GB"/>
        </a:p>
      </dgm:t>
    </dgm:pt>
    <dgm:pt modelId="{FA14D3BD-0BFE-4A50-A69F-FD5409E9EE7C}" type="pres">
      <dgm:prSet presAssocID="{4BA4A12B-44C7-4D33-9C6F-7FEBEDA4E1AC}" presName="diagram" presStyleCnt="0">
        <dgm:presLayoutVars>
          <dgm:dir/>
          <dgm:resizeHandles val="exact"/>
        </dgm:presLayoutVars>
      </dgm:prSet>
      <dgm:spPr/>
      <dgm:t>
        <a:bodyPr/>
        <a:lstStyle/>
        <a:p>
          <a:endParaRPr lang="en-US"/>
        </a:p>
      </dgm:t>
    </dgm:pt>
    <dgm:pt modelId="{BF442355-143D-4BD6-ABCA-D43CCE238042}" type="pres">
      <dgm:prSet presAssocID="{341B2C55-322C-4EFF-92AF-914602F1988D}" presName="node" presStyleLbl="node1" presStyleIdx="0" presStyleCnt="4">
        <dgm:presLayoutVars>
          <dgm:bulletEnabled val="1"/>
        </dgm:presLayoutVars>
      </dgm:prSet>
      <dgm:spPr/>
      <dgm:t>
        <a:bodyPr/>
        <a:lstStyle/>
        <a:p>
          <a:endParaRPr lang="en-US"/>
        </a:p>
      </dgm:t>
    </dgm:pt>
    <dgm:pt modelId="{6E4C315D-E72F-46C2-8F8A-3C6008CA77E3}" type="pres">
      <dgm:prSet presAssocID="{E6486182-AF62-459D-9B7A-7BD366B74C2C}" presName="sibTrans" presStyleCnt="0"/>
      <dgm:spPr/>
    </dgm:pt>
    <dgm:pt modelId="{43822370-B87C-45B4-BE1A-07851F2FF056}" type="pres">
      <dgm:prSet presAssocID="{1234E85F-85FA-43C5-820C-45D9005732F5}" presName="node" presStyleLbl="node1" presStyleIdx="1" presStyleCnt="4">
        <dgm:presLayoutVars>
          <dgm:bulletEnabled val="1"/>
        </dgm:presLayoutVars>
      </dgm:prSet>
      <dgm:spPr/>
      <dgm:t>
        <a:bodyPr/>
        <a:lstStyle/>
        <a:p>
          <a:endParaRPr lang="en-US"/>
        </a:p>
      </dgm:t>
    </dgm:pt>
    <dgm:pt modelId="{E9E0ACBF-B0D9-47E5-ACF2-6FBCE99D3679}" type="pres">
      <dgm:prSet presAssocID="{02F51B73-1FAD-4C71-958F-8E2BE380E6D1}" presName="sibTrans" presStyleCnt="0"/>
      <dgm:spPr/>
    </dgm:pt>
    <dgm:pt modelId="{E2F2136A-59E1-445A-B23B-6CD6DA1AED5E}" type="pres">
      <dgm:prSet presAssocID="{71DB3ADF-1787-4C53-ADE2-72AA305187D7}" presName="node" presStyleLbl="node1" presStyleIdx="2" presStyleCnt="4">
        <dgm:presLayoutVars>
          <dgm:bulletEnabled val="1"/>
        </dgm:presLayoutVars>
      </dgm:prSet>
      <dgm:spPr/>
      <dgm:t>
        <a:bodyPr/>
        <a:lstStyle/>
        <a:p>
          <a:endParaRPr lang="en-US"/>
        </a:p>
      </dgm:t>
    </dgm:pt>
    <dgm:pt modelId="{5C22206D-30F4-48FB-88BF-0E8064EA70F7}" type="pres">
      <dgm:prSet presAssocID="{FB0A9627-70D8-4F5C-90A0-80E598F9340A}" presName="sibTrans" presStyleCnt="0"/>
      <dgm:spPr/>
    </dgm:pt>
    <dgm:pt modelId="{5B4A630F-4C78-470B-B0E4-9CC5880CA0D7}" type="pres">
      <dgm:prSet presAssocID="{E60C324F-4D6F-4DCD-AE7B-8C4F6520EA46}" presName="node" presStyleLbl="node1" presStyleIdx="3" presStyleCnt="4">
        <dgm:presLayoutVars>
          <dgm:bulletEnabled val="1"/>
        </dgm:presLayoutVars>
      </dgm:prSet>
      <dgm:spPr/>
      <dgm:t>
        <a:bodyPr/>
        <a:lstStyle/>
        <a:p>
          <a:endParaRPr lang="en-US"/>
        </a:p>
      </dgm:t>
    </dgm:pt>
  </dgm:ptLst>
  <dgm:cxnLst>
    <dgm:cxn modelId="{3A6070A3-6BB4-4E5B-87E1-F290212A314E}" srcId="{4BA4A12B-44C7-4D33-9C6F-7FEBEDA4E1AC}" destId="{71DB3ADF-1787-4C53-ADE2-72AA305187D7}" srcOrd="2" destOrd="0" parTransId="{C85D775D-1A17-49D7-8C25-2287971F96AD}" sibTransId="{FB0A9627-70D8-4F5C-90A0-80E598F9340A}"/>
    <dgm:cxn modelId="{6D532517-7280-4611-B822-D2DCE055ADEF}" type="presOf" srcId="{71DB3ADF-1787-4C53-ADE2-72AA305187D7}" destId="{E2F2136A-59E1-445A-B23B-6CD6DA1AED5E}" srcOrd="0" destOrd="0" presId="urn:microsoft.com/office/officeart/2005/8/layout/default#1"/>
    <dgm:cxn modelId="{87A9B241-0641-483A-A2BA-C5E1BECCDB2B}" type="presOf" srcId="{4BA4A12B-44C7-4D33-9C6F-7FEBEDA4E1AC}" destId="{FA14D3BD-0BFE-4A50-A69F-FD5409E9EE7C}" srcOrd="0" destOrd="0" presId="urn:microsoft.com/office/officeart/2005/8/layout/default#1"/>
    <dgm:cxn modelId="{3D68628B-14B0-4213-BF80-52A5568F187E}" type="presOf" srcId="{341B2C55-322C-4EFF-92AF-914602F1988D}" destId="{BF442355-143D-4BD6-ABCA-D43CCE238042}" srcOrd="0" destOrd="0" presId="urn:microsoft.com/office/officeart/2005/8/layout/default#1"/>
    <dgm:cxn modelId="{8925374F-49E8-47A2-9FEF-B92E5DE0D76C}" srcId="{4BA4A12B-44C7-4D33-9C6F-7FEBEDA4E1AC}" destId="{341B2C55-322C-4EFF-92AF-914602F1988D}" srcOrd="0" destOrd="0" parTransId="{D37BC669-07F2-440F-B1FF-57E91B7CCA3A}" sibTransId="{E6486182-AF62-459D-9B7A-7BD366B74C2C}"/>
    <dgm:cxn modelId="{11DD6966-6881-4CB8-B528-C05677558443}" type="presOf" srcId="{1234E85F-85FA-43C5-820C-45D9005732F5}" destId="{43822370-B87C-45B4-BE1A-07851F2FF056}" srcOrd="0" destOrd="0" presId="urn:microsoft.com/office/officeart/2005/8/layout/default#1"/>
    <dgm:cxn modelId="{39A16729-698B-40FF-8D7E-D69CA53CB5CC}" type="presOf" srcId="{E60C324F-4D6F-4DCD-AE7B-8C4F6520EA46}" destId="{5B4A630F-4C78-470B-B0E4-9CC5880CA0D7}" srcOrd="0" destOrd="0" presId="urn:microsoft.com/office/officeart/2005/8/layout/default#1"/>
    <dgm:cxn modelId="{A2FEAB2F-B487-4C83-8D28-DDA78B64A4AE}" srcId="{4BA4A12B-44C7-4D33-9C6F-7FEBEDA4E1AC}" destId="{1234E85F-85FA-43C5-820C-45D9005732F5}" srcOrd="1" destOrd="0" parTransId="{47ED1045-DC38-4F1E-B93A-36CAAB756F11}" sibTransId="{02F51B73-1FAD-4C71-958F-8E2BE380E6D1}"/>
    <dgm:cxn modelId="{998E41ED-DAEC-45F0-9B0D-C556C5013716}" srcId="{4BA4A12B-44C7-4D33-9C6F-7FEBEDA4E1AC}" destId="{E60C324F-4D6F-4DCD-AE7B-8C4F6520EA46}" srcOrd="3" destOrd="0" parTransId="{E1C9CCD7-557A-4CDF-9C6F-B10611E50915}" sibTransId="{B9EFE89C-ECDC-49BC-A834-E889A0A74ED4}"/>
    <dgm:cxn modelId="{EF24EAF7-C7C7-4CD0-93D6-8C26C14E6A06}" type="presParOf" srcId="{FA14D3BD-0BFE-4A50-A69F-FD5409E9EE7C}" destId="{BF442355-143D-4BD6-ABCA-D43CCE238042}" srcOrd="0" destOrd="0" presId="urn:microsoft.com/office/officeart/2005/8/layout/default#1"/>
    <dgm:cxn modelId="{D5EC6AB1-C9E4-4F58-9A95-671CBB1DCF1C}" type="presParOf" srcId="{FA14D3BD-0BFE-4A50-A69F-FD5409E9EE7C}" destId="{6E4C315D-E72F-46C2-8F8A-3C6008CA77E3}" srcOrd="1" destOrd="0" presId="urn:microsoft.com/office/officeart/2005/8/layout/default#1"/>
    <dgm:cxn modelId="{67FC46DE-B299-40F1-8AA7-996D08B489A9}" type="presParOf" srcId="{FA14D3BD-0BFE-4A50-A69F-FD5409E9EE7C}" destId="{43822370-B87C-45B4-BE1A-07851F2FF056}" srcOrd="2" destOrd="0" presId="urn:microsoft.com/office/officeart/2005/8/layout/default#1"/>
    <dgm:cxn modelId="{A3089692-AE48-48E9-A54F-8CD106D417D4}" type="presParOf" srcId="{FA14D3BD-0BFE-4A50-A69F-FD5409E9EE7C}" destId="{E9E0ACBF-B0D9-47E5-ACF2-6FBCE99D3679}" srcOrd="3" destOrd="0" presId="urn:microsoft.com/office/officeart/2005/8/layout/default#1"/>
    <dgm:cxn modelId="{B0AC5A3D-8B80-480F-81C3-19A89956B709}" type="presParOf" srcId="{FA14D3BD-0BFE-4A50-A69F-FD5409E9EE7C}" destId="{E2F2136A-59E1-445A-B23B-6CD6DA1AED5E}" srcOrd="4" destOrd="0" presId="urn:microsoft.com/office/officeart/2005/8/layout/default#1"/>
    <dgm:cxn modelId="{F236E876-16E4-4DA2-B3A3-73BFDD463565}" type="presParOf" srcId="{FA14D3BD-0BFE-4A50-A69F-FD5409E9EE7C}" destId="{5C22206D-30F4-48FB-88BF-0E8064EA70F7}" srcOrd="5" destOrd="0" presId="urn:microsoft.com/office/officeart/2005/8/layout/default#1"/>
    <dgm:cxn modelId="{456F5F98-24F9-4D1C-A730-C6C0B3DCBC38}" type="presParOf" srcId="{FA14D3BD-0BFE-4A50-A69F-FD5409E9EE7C}" destId="{5B4A630F-4C78-470B-B0E4-9CC5880CA0D7}" srcOrd="6"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FC3385-CF3B-4255-A9DA-52396EC73C83}" type="doc">
      <dgm:prSet loTypeId="urn:microsoft.com/office/officeart/2005/8/layout/default#2" loCatId="list" qsTypeId="urn:microsoft.com/office/officeart/2005/8/quickstyle/simple1" qsCatId="simple" csTypeId="urn:microsoft.com/office/officeart/2005/8/colors/accent1_2" csCatId="accent1" phldr="1"/>
      <dgm:spPr/>
      <dgm:t>
        <a:bodyPr/>
        <a:lstStyle/>
        <a:p>
          <a:endParaRPr lang="en-GB"/>
        </a:p>
      </dgm:t>
    </dgm:pt>
    <dgm:pt modelId="{9CA748DD-F440-4075-9053-04EFEE71EB3A}">
      <dgm:prSet/>
      <dgm:spPr/>
      <dgm:t>
        <a:bodyPr/>
        <a:lstStyle/>
        <a:p>
          <a:pPr>
            <a:buFont typeface="Arial" panose="020B0604020202020204" pitchFamily="34" charset="0"/>
            <a:buChar char="•"/>
          </a:pPr>
          <a:r>
            <a:rPr lang="en-US" b="0" i="0" u="none" dirty="0"/>
            <a:t>Employee needs and motivation can be best understood by using Herzberg’s two-factor theory and Its significance in retaining employees. </a:t>
          </a:r>
        </a:p>
      </dgm:t>
    </dgm:pt>
    <dgm:pt modelId="{3F9B6620-FE3F-45D2-B655-FDBCABBDBB86}" type="parTrans" cxnId="{B8243DBC-880A-4F0A-8926-77DAE1CDB488}">
      <dgm:prSet/>
      <dgm:spPr/>
      <dgm:t>
        <a:bodyPr/>
        <a:lstStyle/>
        <a:p>
          <a:endParaRPr lang="en-GB"/>
        </a:p>
      </dgm:t>
    </dgm:pt>
    <dgm:pt modelId="{C86C2E9F-76CE-4B12-B54C-F5935E2798AE}" type="sibTrans" cxnId="{B8243DBC-880A-4F0A-8926-77DAE1CDB488}">
      <dgm:prSet/>
      <dgm:spPr/>
      <dgm:t>
        <a:bodyPr/>
        <a:lstStyle/>
        <a:p>
          <a:endParaRPr lang="en-GB"/>
        </a:p>
      </dgm:t>
    </dgm:pt>
    <dgm:pt modelId="{0D1AD023-A8C1-4493-99E0-2EDD699FAE21}">
      <dgm:prSet/>
      <dgm:spPr/>
      <dgm:t>
        <a:bodyPr/>
        <a:lstStyle/>
        <a:p>
          <a:pPr>
            <a:buFont typeface="Arial" panose="020B0604020202020204" pitchFamily="34" charset="0"/>
            <a:buChar char="•"/>
          </a:pPr>
          <a:r>
            <a:rPr lang="en-US" b="0" i="0" u="none"/>
            <a:t>According to this theory, Employee motivation depends on two main factors, namely job satisfaction and job dissatisfaction. </a:t>
          </a:r>
        </a:p>
      </dgm:t>
    </dgm:pt>
    <dgm:pt modelId="{4A472C6D-FE7D-4516-9BBC-64497CFF6CEF}" type="parTrans" cxnId="{61203338-408D-4F5B-8478-066D683D6266}">
      <dgm:prSet/>
      <dgm:spPr/>
      <dgm:t>
        <a:bodyPr/>
        <a:lstStyle/>
        <a:p>
          <a:endParaRPr lang="en-GB"/>
        </a:p>
      </dgm:t>
    </dgm:pt>
    <dgm:pt modelId="{CD01C31A-2CDE-40C3-A8C2-A1B26B136AB0}" type="sibTrans" cxnId="{61203338-408D-4F5B-8478-066D683D6266}">
      <dgm:prSet/>
      <dgm:spPr/>
      <dgm:t>
        <a:bodyPr/>
        <a:lstStyle/>
        <a:p>
          <a:endParaRPr lang="en-GB"/>
        </a:p>
      </dgm:t>
    </dgm:pt>
    <dgm:pt modelId="{706F108C-ECEB-4289-8D2A-DCAFED395D36}">
      <dgm:prSet/>
      <dgm:spPr/>
      <dgm:t>
        <a:bodyPr/>
        <a:lstStyle/>
        <a:p>
          <a:pPr>
            <a:buFont typeface="Arial" panose="020B0604020202020204" pitchFamily="34" charset="0"/>
            <a:buChar char="•"/>
          </a:pPr>
          <a:r>
            <a:rPr lang="en-US" b="0" i="0" u="none"/>
            <a:t>Herzberg’s theory depicts that job satisfaction can increase the feeling of contentment among employees which can increase their motivation for better performance.</a:t>
          </a:r>
        </a:p>
      </dgm:t>
    </dgm:pt>
    <dgm:pt modelId="{6117DEA9-C75D-4B46-AF4D-A78035CD4AEA}" type="parTrans" cxnId="{F4EE13E4-7B00-4B93-AF14-1357AC759079}">
      <dgm:prSet/>
      <dgm:spPr/>
      <dgm:t>
        <a:bodyPr/>
        <a:lstStyle/>
        <a:p>
          <a:endParaRPr lang="en-GB"/>
        </a:p>
      </dgm:t>
    </dgm:pt>
    <dgm:pt modelId="{965A50F3-3CDA-4473-B4C5-3069562F6544}" type="sibTrans" cxnId="{F4EE13E4-7B00-4B93-AF14-1357AC759079}">
      <dgm:prSet/>
      <dgm:spPr/>
      <dgm:t>
        <a:bodyPr/>
        <a:lstStyle/>
        <a:p>
          <a:endParaRPr lang="en-GB"/>
        </a:p>
      </dgm:t>
    </dgm:pt>
    <dgm:pt modelId="{ABC4F73C-A37C-4288-AFF5-A2C75F93A3BC}">
      <dgm:prSet/>
      <dgm:spPr/>
      <dgm:t>
        <a:bodyPr/>
        <a:lstStyle/>
        <a:p>
          <a:pPr>
            <a:buFont typeface="Arial" panose="020B0604020202020204" pitchFamily="34" charset="0"/>
            <a:buChar char="•"/>
          </a:pPr>
          <a:r>
            <a:rPr lang="en-US" b="0" i="0" u="none"/>
            <a:t>On the contrary, an unsatisfied employee can exhibit poor performance. Thus, it is clear that employee satisfaction or dissatisfaction can directly hamper organisational performance. </a:t>
          </a:r>
        </a:p>
      </dgm:t>
    </dgm:pt>
    <dgm:pt modelId="{D7939BB4-2F77-4CFC-ACF5-DE2DA81A7A8B}" type="parTrans" cxnId="{474D1389-34D1-4C48-B4B9-02EEE94E9066}">
      <dgm:prSet/>
      <dgm:spPr/>
      <dgm:t>
        <a:bodyPr/>
        <a:lstStyle/>
        <a:p>
          <a:endParaRPr lang="en-GB"/>
        </a:p>
      </dgm:t>
    </dgm:pt>
    <dgm:pt modelId="{356EF8B2-AFBF-44FD-A770-02C05B6E93F2}" type="sibTrans" cxnId="{474D1389-34D1-4C48-B4B9-02EEE94E9066}">
      <dgm:prSet/>
      <dgm:spPr/>
      <dgm:t>
        <a:bodyPr/>
        <a:lstStyle/>
        <a:p>
          <a:endParaRPr lang="en-GB"/>
        </a:p>
      </dgm:t>
    </dgm:pt>
    <dgm:pt modelId="{DC64E3BA-3FCF-4361-8188-C7910F5A1C1F}" type="pres">
      <dgm:prSet presAssocID="{20FC3385-CF3B-4255-A9DA-52396EC73C83}" presName="diagram" presStyleCnt="0">
        <dgm:presLayoutVars>
          <dgm:dir/>
          <dgm:resizeHandles val="exact"/>
        </dgm:presLayoutVars>
      </dgm:prSet>
      <dgm:spPr/>
      <dgm:t>
        <a:bodyPr/>
        <a:lstStyle/>
        <a:p>
          <a:endParaRPr lang="en-US"/>
        </a:p>
      </dgm:t>
    </dgm:pt>
    <dgm:pt modelId="{8489897D-34CA-4CF6-9983-381106B50E05}" type="pres">
      <dgm:prSet presAssocID="{9CA748DD-F440-4075-9053-04EFEE71EB3A}" presName="node" presStyleLbl="node1" presStyleIdx="0" presStyleCnt="4">
        <dgm:presLayoutVars>
          <dgm:bulletEnabled val="1"/>
        </dgm:presLayoutVars>
      </dgm:prSet>
      <dgm:spPr/>
      <dgm:t>
        <a:bodyPr/>
        <a:lstStyle/>
        <a:p>
          <a:endParaRPr lang="en-US"/>
        </a:p>
      </dgm:t>
    </dgm:pt>
    <dgm:pt modelId="{018AA7DF-4BEC-48F9-A1A5-8B9F8654A9D9}" type="pres">
      <dgm:prSet presAssocID="{C86C2E9F-76CE-4B12-B54C-F5935E2798AE}" presName="sibTrans" presStyleCnt="0"/>
      <dgm:spPr/>
    </dgm:pt>
    <dgm:pt modelId="{5A3105CE-80FD-4CCA-B4EE-E7990E45B034}" type="pres">
      <dgm:prSet presAssocID="{0D1AD023-A8C1-4493-99E0-2EDD699FAE21}" presName="node" presStyleLbl="node1" presStyleIdx="1" presStyleCnt="4">
        <dgm:presLayoutVars>
          <dgm:bulletEnabled val="1"/>
        </dgm:presLayoutVars>
      </dgm:prSet>
      <dgm:spPr/>
      <dgm:t>
        <a:bodyPr/>
        <a:lstStyle/>
        <a:p>
          <a:endParaRPr lang="en-US"/>
        </a:p>
      </dgm:t>
    </dgm:pt>
    <dgm:pt modelId="{62F90F67-5CF1-4525-8C62-72830CB75A9A}" type="pres">
      <dgm:prSet presAssocID="{CD01C31A-2CDE-40C3-A8C2-A1B26B136AB0}" presName="sibTrans" presStyleCnt="0"/>
      <dgm:spPr/>
    </dgm:pt>
    <dgm:pt modelId="{34B55DE0-C990-473D-ABF5-B1E3049D598E}" type="pres">
      <dgm:prSet presAssocID="{706F108C-ECEB-4289-8D2A-DCAFED395D36}" presName="node" presStyleLbl="node1" presStyleIdx="2" presStyleCnt="4">
        <dgm:presLayoutVars>
          <dgm:bulletEnabled val="1"/>
        </dgm:presLayoutVars>
      </dgm:prSet>
      <dgm:spPr/>
      <dgm:t>
        <a:bodyPr/>
        <a:lstStyle/>
        <a:p>
          <a:endParaRPr lang="en-US"/>
        </a:p>
      </dgm:t>
    </dgm:pt>
    <dgm:pt modelId="{7F1E58D0-F624-404E-813B-0507E6D126C7}" type="pres">
      <dgm:prSet presAssocID="{965A50F3-3CDA-4473-B4C5-3069562F6544}" presName="sibTrans" presStyleCnt="0"/>
      <dgm:spPr/>
    </dgm:pt>
    <dgm:pt modelId="{8520B6E3-47FC-4EA7-85AB-C3AD43C859C3}" type="pres">
      <dgm:prSet presAssocID="{ABC4F73C-A37C-4288-AFF5-A2C75F93A3BC}" presName="node" presStyleLbl="node1" presStyleIdx="3" presStyleCnt="4">
        <dgm:presLayoutVars>
          <dgm:bulletEnabled val="1"/>
        </dgm:presLayoutVars>
      </dgm:prSet>
      <dgm:spPr/>
      <dgm:t>
        <a:bodyPr/>
        <a:lstStyle/>
        <a:p>
          <a:endParaRPr lang="en-US"/>
        </a:p>
      </dgm:t>
    </dgm:pt>
  </dgm:ptLst>
  <dgm:cxnLst>
    <dgm:cxn modelId="{DF4BE616-D29C-48ED-ADCF-9E24301A9828}" type="presOf" srcId="{ABC4F73C-A37C-4288-AFF5-A2C75F93A3BC}" destId="{8520B6E3-47FC-4EA7-85AB-C3AD43C859C3}" srcOrd="0" destOrd="0" presId="urn:microsoft.com/office/officeart/2005/8/layout/default#2"/>
    <dgm:cxn modelId="{B781CF41-4ECB-4E16-AE24-0DF657C8498D}" type="presOf" srcId="{20FC3385-CF3B-4255-A9DA-52396EC73C83}" destId="{DC64E3BA-3FCF-4361-8188-C7910F5A1C1F}" srcOrd="0" destOrd="0" presId="urn:microsoft.com/office/officeart/2005/8/layout/default#2"/>
    <dgm:cxn modelId="{2EB54A11-F01F-4799-A00F-BDB0E81AB987}" type="presOf" srcId="{706F108C-ECEB-4289-8D2A-DCAFED395D36}" destId="{34B55DE0-C990-473D-ABF5-B1E3049D598E}" srcOrd="0" destOrd="0" presId="urn:microsoft.com/office/officeart/2005/8/layout/default#2"/>
    <dgm:cxn modelId="{B8243DBC-880A-4F0A-8926-77DAE1CDB488}" srcId="{20FC3385-CF3B-4255-A9DA-52396EC73C83}" destId="{9CA748DD-F440-4075-9053-04EFEE71EB3A}" srcOrd="0" destOrd="0" parTransId="{3F9B6620-FE3F-45D2-B655-FDBCABBDBB86}" sibTransId="{C86C2E9F-76CE-4B12-B54C-F5935E2798AE}"/>
    <dgm:cxn modelId="{61203338-408D-4F5B-8478-066D683D6266}" srcId="{20FC3385-CF3B-4255-A9DA-52396EC73C83}" destId="{0D1AD023-A8C1-4493-99E0-2EDD699FAE21}" srcOrd="1" destOrd="0" parTransId="{4A472C6D-FE7D-4516-9BBC-64497CFF6CEF}" sibTransId="{CD01C31A-2CDE-40C3-A8C2-A1B26B136AB0}"/>
    <dgm:cxn modelId="{474D1389-34D1-4C48-B4B9-02EEE94E9066}" srcId="{20FC3385-CF3B-4255-A9DA-52396EC73C83}" destId="{ABC4F73C-A37C-4288-AFF5-A2C75F93A3BC}" srcOrd="3" destOrd="0" parTransId="{D7939BB4-2F77-4CFC-ACF5-DE2DA81A7A8B}" sibTransId="{356EF8B2-AFBF-44FD-A770-02C05B6E93F2}"/>
    <dgm:cxn modelId="{8CC8BCB3-16DA-4B0C-AC5D-36BA01EEBE37}" type="presOf" srcId="{9CA748DD-F440-4075-9053-04EFEE71EB3A}" destId="{8489897D-34CA-4CF6-9983-381106B50E05}" srcOrd="0" destOrd="0" presId="urn:microsoft.com/office/officeart/2005/8/layout/default#2"/>
    <dgm:cxn modelId="{F4EE13E4-7B00-4B93-AF14-1357AC759079}" srcId="{20FC3385-CF3B-4255-A9DA-52396EC73C83}" destId="{706F108C-ECEB-4289-8D2A-DCAFED395D36}" srcOrd="2" destOrd="0" parTransId="{6117DEA9-C75D-4B46-AF4D-A78035CD4AEA}" sibTransId="{965A50F3-3CDA-4473-B4C5-3069562F6544}"/>
    <dgm:cxn modelId="{14729FD2-38E1-4B3E-A499-15CE4875FAA8}" type="presOf" srcId="{0D1AD023-A8C1-4493-99E0-2EDD699FAE21}" destId="{5A3105CE-80FD-4CCA-B4EE-E7990E45B034}" srcOrd="0" destOrd="0" presId="urn:microsoft.com/office/officeart/2005/8/layout/default#2"/>
    <dgm:cxn modelId="{BA179C64-13F8-44CA-913A-FA49068705AC}" type="presParOf" srcId="{DC64E3BA-3FCF-4361-8188-C7910F5A1C1F}" destId="{8489897D-34CA-4CF6-9983-381106B50E05}" srcOrd="0" destOrd="0" presId="urn:microsoft.com/office/officeart/2005/8/layout/default#2"/>
    <dgm:cxn modelId="{CAEA794D-DE76-485B-BABD-2D695E336823}" type="presParOf" srcId="{DC64E3BA-3FCF-4361-8188-C7910F5A1C1F}" destId="{018AA7DF-4BEC-48F9-A1A5-8B9F8654A9D9}" srcOrd="1" destOrd="0" presId="urn:microsoft.com/office/officeart/2005/8/layout/default#2"/>
    <dgm:cxn modelId="{3D501365-1B64-423F-9BDE-9FC5E3D1839A}" type="presParOf" srcId="{DC64E3BA-3FCF-4361-8188-C7910F5A1C1F}" destId="{5A3105CE-80FD-4CCA-B4EE-E7990E45B034}" srcOrd="2" destOrd="0" presId="urn:microsoft.com/office/officeart/2005/8/layout/default#2"/>
    <dgm:cxn modelId="{03372F4E-A881-47EE-B3D0-5F24D1DC4BA7}" type="presParOf" srcId="{DC64E3BA-3FCF-4361-8188-C7910F5A1C1F}" destId="{62F90F67-5CF1-4525-8C62-72830CB75A9A}" srcOrd="3" destOrd="0" presId="urn:microsoft.com/office/officeart/2005/8/layout/default#2"/>
    <dgm:cxn modelId="{6BE70AA7-4795-4D8B-8ABA-F481AAE477CA}" type="presParOf" srcId="{DC64E3BA-3FCF-4361-8188-C7910F5A1C1F}" destId="{34B55DE0-C990-473D-ABF5-B1E3049D598E}" srcOrd="4" destOrd="0" presId="urn:microsoft.com/office/officeart/2005/8/layout/default#2"/>
    <dgm:cxn modelId="{DC2FE23F-021E-4022-8D22-39BC58D87837}" type="presParOf" srcId="{DC64E3BA-3FCF-4361-8188-C7910F5A1C1F}" destId="{7F1E58D0-F624-404E-813B-0507E6D126C7}" srcOrd="5" destOrd="0" presId="urn:microsoft.com/office/officeart/2005/8/layout/default#2"/>
    <dgm:cxn modelId="{28B1791A-BEED-4962-84C7-45B1502B4225}" type="presParOf" srcId="{DC64E3BA-3FCF-4361-8188-C7910F5A1C1F}" destId="{8520B6E3-47FC-4EA7-85AB-C3AD43C859C3}" srcOrd="6" destOrd="0" presId="urn:microsoft.com/office/officeart/2005/8/layout/defaul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A6F850-C67F-493A-B8DB-252EE90F271D}" type="doc">
      <dgm:prSet loTypeId="urn:microsoft.com/office/officeart/2005/8/layout/default#3" loCatId="list" qsTypeId="urn:microsoft.com/office/officeart/2005/8/quickstyle/simple1" qsCatId="simple" csTypeId="urn:microsoft.com/office/officeart/2005/8/colors/accent1_2" csCatId="accent1" phldr="1"/>
      <dgm:spPr/>
      <dgm:t>
        <a:bodyPr/>
        <a:lstStyle/>
        <a:p>
          <a:endParaRPr lang="en-GB"/>
        </a:p>
      </dgm:t>
    </dgm:pt>
    <dgm:pt modelId="{0ED5820C-D398-4B71-BA48-0BB330B8E3B0}">
      <dgm:prSet phldrT="[Text]"/>
      <dgm:spPr/>
      <dgm:t>
        <a:bodyPr/>
        <a:lstStyle/>
        <a:p>
          <a:pPr>
            <a:buFont typeface="Arial" panose="020B0604020202020204" pitchFamily="34" charset="0"/>
            <a:buChar char="•"/>
          </a:pPr>
          <a:r>
            <a:rPr lang="en-US" b="0" i="0" u="none" dirty="0"/>
            <a:t>Positive workplace culture is a crucial driving force behind an </a:t>
          </a:r>
          <a:r>
            <a:rPr lang="en-US" b="0" i="0" u="none" dirty="0" err="1"/>
            <a:t>organisation’s</a:t>
          </a:r>
          <a:r>
            <a:rPr lang="en-US" b="0" i="0" u="none" dirty="0"/>
            <a:t> success. </a:t>
          </a:r>
          <a:endParaRPr lang="en-GB" dirty="0"/>
        </a:p>
      </dgm:t>
    </dgm:pt>
    <dgm:pt modelId="{F7415E1F-3B57-4BBE-B503-A427C3488F85}" type="parTrans" cxnId="{006A2ED8-0469-4EF4-B519-CB3A166CD252}">
      <dgm:prSet/>
      <dgm:spPr/>
      <dgm:t>
        <a:bodyPr/>
        <a:lstStyle/>
        <a:p>
          <a:endParaRPr lang="en-GB"/>
        </a:p>
      </dgm:t>
    </dgm:pt>
    <dgm:pt modelId="{E16C8A8C-9F82-4A52-809C-EB737E536159}" type="sibTrans" cxnId="{006A2ED8-0469-4EF4-B519-CB3A166CD252}">
      <dgm:prSet/>
      <dgm:spPr/>
      <dgm:t>
        <a:bodyPr/>
        <a:lstStyle/>
        <a:p>
          <a:endParaRPr lang="en-GB"/>
        </a:p>
      </dgm:t>
    </dgm:pt>
    <dgm:pt modelId="{93470202-2538-46EC-ACF7-5C7A701942F4}">
      <dgm:prSet/>
      <dgm:spPr/>
      <dgm:t>
        <a:bodyPr/>
        <a:lstStyle/>
        <a:p>
          <a:pPr>
            <a:buFont typeface="Arial" panose="020B0604020202020204" pitchFamily="34" charset="0"/>
            <a:buChar char="•"/>
          </a:pPr>
          <a:r>
            <a:rPr lang="en-US" b="0" i="0" u="none"/>
            <a:t>Work culture not only depends on the employees' behaviour but also on the business values that the organisation follows. </a:t>
          </a:r>
        </a:p>
      </dgm:t>
    </dgm:pt>
    <dgm:pt modelId="{8CEDF793-1998-4FF3-BDA0-0D1A7CE5CECD}" type="parTrans" cxnId="{3524DAEB-A960-4FF0-8C16-C56F89746655}">
      <dgm:prSet/>
      <dgm:spPr/>
      <dgm:t>
        <a:bodyPr/>
        <a:lstStyle/>
        <a:p>
          <a:endParaRPr lang="en-GB"/>
        </a:p>
      </dgm:t>
    </dgm:pt>
    <dgm:pt modelId="{BE79DE34-D706-4431-B854-D467173DEB53}" type="sibTrans" cxnId="{3524DAEB-A960-4FF0-8C16-C56F89746655}">
      <dgm:prSet/>
      <dgm:spPr/>
      <dgm:t>
        <a:bodyPr/>
        <a:lstStyle/>
        <a:p>
          <a:endParaRPr lang="en-GB"/>
        </a:p>
      </dgm:t>
    </dgm:pt>
    <dgm:pt modelId="{10106613-72C5-4B48-88BC-CC8AE967B561}">
      <dgm:prSet/>
      <dgm:spPr/>
      <dgm:t>
        <a:bodyPr/>
        <a:lstStyle/>
        <a:p>
          <a:pPr>
            <a:buFont typeface="Arial" panose="020B0604020202020204" pitchFamily="34" charset="0"/>
            <a:buChar char="•"/>
          </a:pPr>
          <a:r>
            <a:rPr lang="en-US" b="0" i="0" u="none"/>
            <a:t>Organisations can imperatively support their employees by engaging them in taking fruitful decisions, having more productivity, and thinking positively in favour of the company (Rajoo, 2020). </a:t>
          </a:r>
        </a:p>
      </dgm:t>
    </dgm:pt>
    <dgm:pt modelId="{D8D95047-4017-46D0-B03A-7D7840EC08DB}" type="parTrans" cxnId="{B0306303-83BB-4DF8-BE95-2DE68C80DC99}">
      <dgm:prSet/>
      <dgm:spPr/>
      <dgm:t>
        <a:bodyPr/>
        <a:lstStyle/>
        <a:p>
          <a:endParaRPr lang="en-GB"/>
        </a:p>
      </dgm:t>
    </dgm:pt>
    <dgm:pt modelId="{B91C1607-7B27-4C7B-B4B6-5E3AC7EF3C11}" type="sibTrans" cxnId="{B0306303-83BB-4DF8-BE95-2DE68C80DC99}">
      <dgm:prSet/>
      <dgm:spPr/>
      <dgm:t>
        <a:bodyPr/>
        <a:lstStyle/>
        <a:p>
          <a:endParaRPr lang="en-GB"/>
        </a:p>
      </dgm:t>
    </dgm:pt>
    <dgm:pt modelId="{5646674A-7F83-4C1E-BA98-C93F6300C1AB}" type="pres">
      <dgm:prSet presAssocID="{3EA6F850-C67F-493A-B8DB-252EE90F271D}" presName="diagram" presStyleCnt="0">
        <dgm:presLayoutVars>
          <dgm:dir/>
          <dgm:resizeHandles val="exact"/>
        </dgm:presLayoutVars>
      </dgm:prSet>
      <dgm:spPr/>
      <dgm:t>
        <a:bodyPr/>
        <a:lstStyle/>
        <a:p>
          <a:endParaRPr lang="en-US"/>
        </a:p>
      </dgm:t>
    </dgm:pt>
    <dgm:pt modelId="{7FA19000-FA58-4F25-B71B-07DE5A3B82C1}" type="pres">
      <dgm:prSet presAssocID="{0ED5820C-D398-4B71-BA48-0BB330B8E3B0}" presName="node" presStyleLbl="node1" presStyleIdx="0" presStyleCnt="3">
        <dgm:presLayoutVars>
          <dgm:bulletEnabled val="1"/>
        </dgm:presLayoutVars>
      </dgm:prSet>
      <dgm:spPr/>
      <dgm:t>
        <a:bodyPr/>
        <a:lstStyle/>
        <a:p>
          <a:endParaRPr lang="en-US"/>
        </a:p>
      </dgm:t>
    </dgm:pt>
    <dgm:pt modelId="{610EFB49-D454-45C6-84BB-0BA22C06CD5C}" type="pres">
      <dgm:prSet presAssocID="{E16C8A8C-9F82-4A52-809C-EB737E536159}" presName="sibTrans" presStyleCnt="0"/>
      <dgm:spPr/>
    </dgm:pt>
    <dgm:pt modelId="{907DCF40-2036-47BE-B672-23E8086336CE}" type="pres">
      <dgm:prSet presAssocID="{93470202-2538-46EC-ACF7-5C7A701942F4}" presName="node" presStyleLbl="node1" presStyleIdx="1" presStyleCnt="3">
        <dgm:presLayoutVars>
          <dgm:bulletEnabled val="1"/>
        </dgm:presLayoutVars>
      </dgm:prSet>
      <dgm:spPr/>
      <dgm:t>
        <a:bodyPr/>
        <a:lstStyle/>
        <a:p>
          <a:endParaRPr lang="en-US"/>
        </a:p>
      </dgm:t>
    </dgm:pt>
    <dgm:pt modelId="{3033C49F-0554-4595-A68A-707116BFF278}" type="pres">
      <dgm:prSet presAssocID="{BE79DE34-D706-4431-B854-D467173DEB53}" presName="sibTrans" presStyleCnt="0"/>
      <dgm:spPr/>
    </dgm:pt>
    <dgm:pt modelId="{BBA0B8AE-FAD6-4FC7-B482-BAE5759DD810}" type="pres">
      <dgm:prSet presAssocID="{10106613-72C5-4B48-88BC-CC8AE967B561}" presName="node" presStyleLbl="node1" presStyleIdx="2" presStyleCnt="3">
        <dgm:presLayoutVars>
          <dgm:bulletEnabled val="1"/>
        </dgm:presLayoutVars>
      </dgm:prSet>
      <dgm:spPr/>
      <dgm:t>
        <a:bodyPr/>
        <a:lstStyle/>
        <a:p>
          <a:endParaRPr lang="en-US"/>
        </a:p>
      </dgm:t>
    </dgm:pt>
  </dgm:ptLst>
  <dgm:cxnLst>
    <dgm:cxn modelId="{3524DAEB-A960-4FF0-8C16-C56F89746655}" srcId="{3EA6F850-C67F-493A-B8DB-252EE90F271D}" destId="{93470202-2538-46EC-ACF7-5C7A701942F4}" srcOrd="1" destOrd="0" parTransId="{8CEDF793-1998-4FF3-BDA0-0D1A7CE5CECD}" sibTransId="{BE79DE34-D706-4431-B854-D467173DEB53}"/>
    <dgm:cxn modelId="{4597267D-EB84-4A2F-B790-ADD2F2810458}" type="presOf" srcId="{3EA6F850-C67F-493A-B8DB-252EE90F271D}" destId="{5646674A-7F83-4C1E-BA98-C93F6300C1AB}" srcOrd="0" destOrd="0" presId="urn:microsoft.com/office/officeart/2005/8/layout/default#3"/>
    <dgm:cxn modelId="{D4E9F676-4CF5-47C4-AFFF-16142322A7C2}" type="presOf" srcId="{93470202-2538-46EC-ACF7-5C7A701942F4}" destId="{907DCF40-2036-47BE-B672-23E8086336CE}" srcOrd="0" destOrd="0" presId="urn:microsoft.com/office/officeart/2005/8/layout/default#3"/>
    <dgm:cxn modelId="{76E6D15A-7E18-40C7-B051-B2EB5371984D}" type="presOf" srcId="{10106613-72C5-4B48-88BC-CC8AE967B561}" destId="{BBA0B8AE-FAD6-4FC7-B482-BAE5759DD810}" srcOrd="0" destOrd="0" presId="urn:microsoft.com/office/officeart/2005/8/layout/default#3"/>
    <dgm:cxn modelId="{0A75123D-E7E4-4323-9D07-EDD1A40FFB3A}" type="presOf" srcId="{0ED5820C-D398-4B71-BA48-0BB330B8E3B0}" destId="{7FA19000-FA58-4F25-B71B-07DE5A3B82C1}" srcOrd="0" destOrd="0" presId="urn:microsoft.com/office/officeart/2005/8/layout/default#3"/>
    <dgm:cxn modelId="{B0306303-83BB-4DF8-BE95-2DE68C80DC99}" srcId="{3EA6F850-C67F-493A-B8DB-252EE90F271D}" destId="{10106613-72C5-4B48-88BC-CC8AE967B561}" srcOrd="2" destOrd="0" parTransId="{D8D95047-4017-46D0-B03A-7D7840EC08DB}" sibTransId="{B91C1607-7B27-4C7B-B4B6-5E3AC7EF3C11}"/>
    <dgm:cxn modelId="{006A2ED8-0469-4EF4-B519-CB3A166CD252}" srcId="{3EA6F850-C67F-493A-B8DB-252EE90F271D}" destId="{0ED5820C-D398-4B71-BA48-0BB330B8E3B0}" srcOrd="0" destOrd="0" parTransId="{F7415E1F-3B57-4BBE-B503-A427C3488F85}" sibTransId="{E16C8A8C-9F82-4A52-809C-EB737E536159}"/>
    <dgm:cxn modelId="{795F9948-EF08-4F8D-B920-F7B3758052AE}" type="presParOf" srcId="{5646674A-7F83-4C1E-BA98-C93F6300C1AB}" destId="{7FA19000-FA58-4F25-B71B-07DE5A3B82C1}" srcOrd="0" destOrd="0" presId="urn:microsoft.com/office/officeart/2005/8/layout/default#3"/>
    <dgm:cxn modelId="{5C9ECA11-3ADB-4EF4-AAEE-33993B302C90}" type="presParOf" srcId="{5646674A-7F83-4C1E-BA98-C93F6300C1AB}" destId="{610EFB49-D454-45C6-84BB-0BA22C06CD5C}" srcOrd="1" destOrd="0" presId="urn:microsoft.com/office/officeart/2005/8/layout/default#3"/>
    <dgm:cxn modelId="{503A2544-DEB7-4761-B511-4985F6928552}" type="presParOf" srcId="{5646674A-7F83-4C1E-BA98-C93F6300C1AB}" destId="{907DCF40-2036-47BE-B672-23E8086336CE}" srcOrd="2" destOrd="0" presId="urn:microsoft.com/office/officeart/2005/8/layout/default#3"/>
    <dgm:cxn modelId="{FA82B340-D684-42C3-AAB9-B8D1741DD08F}" type="presParOf" srcId="{5646674A-7F83-4C1E-BA98-C93F6300C1AB}" destId="{3033C49F-0554-4595-A68A-707116BFF278}" srcOrd="3" destOrd="0" presId="urn:microsoft.com/office/officeart/2005/8/layout/default#3"/>
    <dgm:cxn modelId="{B2721E4B-8BAA-4B8C-A0C5-4D92357FD90F}" type="presParOf" srcId="{5646674A-7F83-4C1E-BA98-C93F6300C1AB}" destId="{BBA0B8AE-FAD6-4FC7-B482-BAE5759DD810}" srcOrd="4" destOrd="0" presId="urn:microsoft.com/office/officeart/2005/8/layout/defaul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4AFB89-D961-43D7-AA4C-3776B41C5FA9}" type="doc">
      <dgm:prSet loTypeId="urn:microsoft.com/office/officeart/2005/8/layout/default#4" loCatId="list" qsTypeId="urn:microsoft.com/office/officeart/2005/8/quickstyle/simple1" qsCatId="simple" csTypeId="urn:microsoft.com/office/officeart/2005/8/colors/accent1_2" csCatId="accent1" phldr="1"/>
      <dgm:spPr/>
      <dgm:t>
        <a:bodyPr/>
        <a:lstStyle/>
        <a:p>
          <a:endParaRPr lang="en-GB"/>
        </a:p>
      </dgm:t>
    </dgm:pt>
    <dgm:pt modelId="{3776E6C4-0051-4D36-BCE3-17844CC95BDC}">
      <dgm:prSet phldrT="[Text]"/>
      <dgm:spPr/>
      <dgm:t>
        <a:bodyPr/>
        <a:lstStyle/>
        <a:p>
          <a:pPr>
            <a:buFont typeface="Arial" panose="020B0604020202020204" pitchFamily="34" charset="0"/>
            <a:buChar char="•"/>
          </a:pPr>
          <a:r>
            <a:rPr lang="en-US" b="0" i="0" u="none" dirty="0"/>
            <a:t>Career development and planning play a crucial role in employee retention.</a:t>
          </a:r>
          <a:endParaRPr lang="en-GB" dirty="0"/>
        </a:p>
      </dgm:t>
    </dgm:pt>
    <dgm:pt modelId="{512F7978-2568-429F-BDF3-ED8707572A0B}" type="parTrans" cxnId="{A68D11F0-0A31-47E3-B782-F6919AA7BA51}">
      <dgm:prSet/>
      <dgm:spPr/>
      <dgm:t>
        <a:bodyPr/>
        <a:lstStyle/>
        <a:p>
          <a:endParaRPr lang="en-GB"/>
        </a:p>
      </dgm:t>
    </dgm:pt>
    <dgm:pt modelId="{C76F6644-BCDB-41ED-BEFD-03250508347E}" type="sibTrans" cxnId="{A68D11F0-0A31-47E3-B782-F6919AA7BA51}">
      <dgm:prSet/>
      <dgm:spPr/>
      <dgm:t>
        <a:bodyPr/>
        <a:lstStyle/>
        <a:p>
          <a:endParaRPr lang="en-GB"/>
        </a:p>
      </dgm:t>
    </dgm:pt>
    <dgm:pt modelId="{D6D39601-1B7C-4FC5-A0F5-94DB44ED0832}">
      <dgm:prSet/>
      <dgm:spPr/>
      <dgm:t>
        <a:bodyPr/>
        <a:lstStyle/>
        <a:p>
          <a:pPr>
            <a:buFont typeface="Arial" panose="020B0604020202020204" pitchFamily="34" charset="0"/>
            <a:buChar char="•"/>
          </a:pPr>
          <a:r>
            <a:rPr lang="en-US" b="0" i="0" u="none"/>
            <a:t>Today, It is viewed as a kind partnership with workers. </a:t>
          </a:r>
        </a:p>
      </dgm:t>
    </dgm:pt>
    <dgm:pt modelId="{69003AE4-3D36-46F8-AF92-98A6A1F6255D}" type="parTrans" cxnId="{503FB36A-3F6B-4187-A529-A5C2FAE66946}">
      <dgm:prSet/>
      <dgm:spPr/>
      <dgm:t>
        <a:bodyPr/>
        <a:lstStyle/>
        <a:p>
          <a:endParaRPr lang="en-GB"/>
        </a:p>
      </dgm:t>
    </dgm:pt>
    <dgm:pt modelId="{41F3EC5A-7633-40A4-A34B-CC6D37F8A82A}" type="sibTrans" cxnId="{503FB36A-3F6B-4187-A529-A5C2FAE66946}">
      <dgm:prSet/>
      <dgm:spPr/>
      <dgm:t>
        <a:bodyPr/>
        <a:lstStyle/>
        <a:p>
          <a:endParaRPr lang="en-GB"/>
        </a:p>
      </dgm:t>
    </dgm:pt>
    <dgm:pt modelId="{B3F147B7-D84B-4D02-A564-197B8A153EB7}">
      <dgm:prSet/>
      <dgm:spPr/>
      <dgm:t>
        <a:bodyPr/>
        <a:lstStyle/>
        <a:p>
          <a:pPr>
            <a:buFont typeface="Arial" panose="020B0604020202020204" pitchFamily="34" charset="0"/>
            <a:buChar char="•"/>
          </a:pPr>
          <a:r>
            <a:rPr lang="en-US" b="0" i="0" u="none"/>
            <a:t>Developing career paths helps employees to understand their growth opportunities within an organisation (Niati, Siregar and Prayoga, 2021).</a:t>
          </a:r>
        </a:p>
      </dgm:t>
    </dgm:pt>
    <dgm:pt modelId="{52934F59-A910-48C2-96A5-4650F0CBD3F4}" type="parTrans" cxnId="{084EE4B1-259C-442A-B9E0-C5695121921D}">
      <dgm:prSet/>
      <dgm:spPr/>
      <dgm:t>
        <a:bodyPr/>
        <a:lstStyle/>
        <a:p>
          <a:endParaRPr lang="en-GB"/>
        </a:p>
      </dgm:t>
    </dgm:pt>
    <dgm:pt modelId="{5757BFC3-578A-416A-8820-AF2F5311A0C5}" type="sibTrans" cxnId="{084EE4B1-259C-442A-B9E0-C5695121921D}">
      <dgm:prSet/>
      <dgm:spPr/>
      <dgm:t>
        <a:bodyPr/>
        <a:lstStyle/>
        <a:p>
          <a:endParaRPr lang="en-GB"/>
        </a:p>
      </dgm:t>
    </dgm:pt>
    <dgm:pt modelId="{FC114904-0261-42F1-8BB3-4ADF6B56FCD7}" type="pres">
      <dgm:prSet presAssocID="{6C4AFB89-D961-43D7-AA4C-3776B41C5FA9}" presName="diagram" presStyleCnt="0">
        <dgm:presLayoutVars>
          <dgm:dir/>
          <dgm:resizeHandles val="exact"/>
        </dgm:presLayoutVars>
      </dgm:prSet>
      <dgm:spPr/>
      <dgm:t>
        <a:bodyPr/>
        <a:lstStyle/>
        <a:p>
          <a:endParaRPr lang="en-US"/>
        </a:p>
      </dgm:t>
    </dgm:pt>
    <dgm:pt modelId="{F3F854AC-45F5-4A9C-B5D9-A3BC19C57929}" type="pres">
      <dgm:prSet presAssocID="{3776E6C4-0051-4D36-BCE3-17844CC95BDC}" presName="node" presStyleLbl="node1" presStyleIdx="0" presStyleCnt="3" custLinFactNeighborX="-15230" custLinFactNeighborY="-113">
        <dgm:presLayoutVars>
          <dgm:bulletEnabled val="1"/>
        </dgm:presLayoutVars>
      </dgm:prSet>
      <dgm:spPr/>
      <dgm:t>
        <a:bodyPr/>
        <a:lstStyle/>
        <a:p>
          <a:endParaRPr lang="en-US"/>
        </a:p>
      </dgm:t>
    </dgm:pt>
    <dgm:pt modelId="{95970929-4A86-416C-A65E-DF0349F52F57}" type="pres">
      <dgm:prSet presAssocID="{C76F6644-BCDB-41ED-BEFD-03250508347E}" presName="sibTrans" presStyleCnt="0"/>
      <dgm:spPr/>
    </dgm:pt>
    <dgm:pt modelId="{74D9183D-0ABA-4BD2-A6CC-0304A22A98A4}" type="pres">
      <dgm:prSet presAssocID="{D6D39601-1B7C-4FC5-A0F5-94DB44ED0832}" presName="node" presStyleLbl="node1" presStyleIdx="1" presStyleCnt="3">
        <dgm:presLayoutVars>
          <dgm:bulletEnabled val="1"/>
        </dgm:presLayoutVars>
      </dgm:prSet>
      <dgm:spPr/>
      <dgm:t>
        <a:bodyPr/>
        <a:lstStyle/>
        <a:p>
          <a:endParaRPr lang="en-US"/>
        </a:p>
      </dgm:t>
    </dgm:pt>
    <dgm:pt modelId="{1B8346C9-81F0-4B01-87E5-7C73B3D705B1}" type="pres">
      <dgm:prSet presAssocID="{41F3EC5A-7633-40A4-A34B-CC6D37F8A82A}" presName="sibTrans" presStyleCnt="0"/>
      <dgm:spPr/>
    </dgm:pt>
    <dgm:pt modelId="{46B81B43-A869-4166-B1E6-6AF2CE7BACF2}" type="pres">
      <dgm:prSet presAssocID="{B3F147B7-D84B-4D02-A564-197B8A153EB7}" presName="node" presStyleLbl="node1" presStyleIdx="2" presStyleCnt="3">
        <dgm:presLayoutVars>
          <dgm:bulletEnabled val="1"/>
        </dgm:presLayoutVars>
      </dgm:prSet>
      <dgm:spPr/>
      <dgm:t>
        <a:bodyPr/>
        <a:lstStyle/>
        <a:p>
          <a:endParaRPr lang="en-US"/>
        </a:p>
      </dgm:t>
    </dgm:pt>
  </dgm:ptLst>
  <dgm:cxnLst>
    <dgm:cxn modelId="{084EE4B1-259C-442A-B9E0-C5695121921D}" srcId="{6C4AFB89-D961-43D7-AA4C-3776B41C5FA9}" destId="{B3F147B7-D84B-4D02-A564-197B8A153EB7}" srcOrd="2" destOrd="0" parTransId="{52934F59-A910-48C2-96A5-4650F0CBD3F4}" sibTransId="{5757BFC3-578A-416A-8820-AF2F5311A0C5}"/>
    <dgm:cxn modelId="{A68D11F0-0A31-47E3-B782-F6919AA7BA51}" srcId="{6C4AFB89-D961-43D7-AA4C-3776B41C5FA9}" destId="{3776E6C4-0051-4D36-BCE3-17844CC95BDC}" srcOrd="0" destOrd="0" parTransId="{512F7978-2568-429F-BDF3-ED8707572A0B}" sibTransId="{C76F6644-BCDB-41ED-BEFD-03250508347E}"/>
    <dgm:cxn modelId="{7EB7DC24-C366-415A-AF72-B550B7A7979C}" type="presOf" srcId="{D6D39601-1B7C-4FC5-A0F5-94DB44ED0832}" destId="{74D9183D-0ABA-4BD2-A6CC-0304A22A98A4}" srcOrd="0" destOrd="0" presId="urn:microsoft.com/office/officeart/2005/8/layout/default#4"/>
    <dgm:cxn modelId="{6B45EB3F-5C03-49BE-A8BF-85A3620DD9DA}" type="presOf" srcId="{B3F147B7-D84B-4D02-A564-197B8A153EB7}" destId="{46B81B43-A869-4166-B1E6-6AF2CE7BACF2}" srcOrd="0" destOrd="0" presId="urn:microsoft.com/office/officeart/2005/8/layout/default#4"/>
    <dgm:cxn modelId="{1BF40490-882E-408C-B413-50D3DCF98CD6}" type="presOf" srcId="{6C4AFB89-D961-43D7-AA4C-3776B41C5FA9}" destId="{FC114904-0261-42F1-8BB3-4ADF6B56FCD7}" srcOrd="0" destOrd="0" presId="urn:microsoft.com/office/officeart/2005/8/layout/default#4"/>
    <dgm:cxn modelId="{715CD19F-5E33-4DD7-A514-2CE046B2EBBB}" type="presOf" srcId="{3776E6C4-0051-4D36-BCE3-17844CC95BDC}" destId="{F3F854AC-45F5-4A9C-B5D9-A3BC19C57929}" srcOrd="0" destOrd="0" presId="urn:microsoft.com/office/officeart/2005/8/layout/default#4"/>
    <dgm:cxn modelId="{503FB36A-3F6B-4187-A529-A5C2FAE66946}" srcId="{6C4AFB89-D961-43D7-AA4C-3776B41C5FA9}" destId="{D6D39601-1B7C-4FC5-A0F5-94DB44ED0832}" srcOrd="1" destOrd="0" parTransId="{69003AE4-3D36-46F8-AF92-98A6A1F6255D}" sibTransId="{41F3EC5A-7633-40A4-A34B-CC6D37F8A82A}"/>
    <dgm:cxn modelId="{1EFFE190-14BA-4A74-88AB-88845AE13D1C}" type="presParOf" srcId="{FC114904-0261-42F1-8BB3-4ADF6B56FCD7}" destId="{F3F854AC-45F5-4A9C-B5D9-A3BC19C57929}" srcOrd="0" destOrd="0" presId="urn:microsoft.com/office/officeart/2005/8/layout/default#4"/>
    <dgm:cxn modelId="{7FCBC65E-3B00-4F35-B876-3239D57D5253}" type="presParOf" srcId="{FC114904-0261-42F1-8BB3-4ADF6B56FCD7}" destId="{95970929-4A86-416C-A65E-DF0349F52F57}" srcOrd="1" destOrd="0" presId="urn:microsoft.com/office/officeart/2005/8/layout/default#4"/>
    <dgm:cxn modelId="{ED2CAC6C-E3C2-47EB-A5B5-510B1A9A5294}" type="presParOf" srcId="{FC114904-0261-42F1-8BB3-4ADF6B56FCD7}" destId="{74D9183D-0ABA-4BD2-A6CC-0304A22A98A4}" srcOrd="2" destOrd="0" presId="urn:microsoft.com/office/officeart/2005/8/layout/default#4"/>
    <dgm:cxn modelId="{4E4FCB55-4E18-4ACB-A4FE-13D21E665723}" type="presParOf" srcId="{FC114904-0261-42F1-8BB3-4ADF6B56FCD7}" destId="{1B8346C9-81F0-4B01-87E5-7C73B3D705B1}" srcOrd="3" destOrd="0" presId="urn:microsoft.com/office/officeart/2005/8/layout/default#4"/>
    <dgm:cxn modelId="{DEC74C80-7361-4AC0-BC3E-F4956C0D8C3C}" type="presParOf" srcId="{FC114904-0261-42F1-8BB3-4ADF6B56FCD7}" destId="{46B81B43-A869-4166-B1E6-6AF2CE7BACF2}" srcOrd="4" destOrd="0" presId="urn:microsoft.com/office/officeart/2005/8/layout/defaul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1D8623-6D51-457F-97AB-35BC95BC10A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8625458-68C5-4B02-99F7-0598D8E3E2E5}">
      <dgm:prSet phldrT="[Text]"/>
      <dgm:spPr/>
      <dgm:t>
        <a:bodyPr/>
        <a:lstStyle/>
        <a:p>
          <a:pPr>
            <a:buFont typeface="Arial" panose="020B0604020202020204" pitchFamily="34" charset="0"/>
            <a:buChar char="•"/>
          </a:pPr>
          <a:r>
            <a:rPr lang="en-US" b="0" i="0" u="none" dirty="0"/>
            <a:t>Work-life balance refers to </a:t>
          </a:r>
          <a:r>
            <a:rPr lang="en-US" b="0" i="0" u="none" dirty="0" err="1"/>
            <a:t>prioritisation</a:t>
          </a:r>
          <a:r>
            <a:rPr lang="en-US" b="0" i="0" u="none" dirty="0"/>
            <a:t> between the activities of professional and personal life.</a:t>
          </a:r>
          <a:endParaRPr lang="en-GB" dirty="0"/>
        </a:p>
      </dgm:t>
    </dgm:pt>
    <dgm:pt modelId="{5133ACCD-672C-48FB-8AF8-977E424F9284}" type="parTrans" cxnId="{5597CDD9-D3DA-4A33-99A9-9AA59449DA47}">
      <dgm:prSet/>
      <dgm:spPr/>
      <dgm:t>
        <a:bodyPr/>
        <a:lstStyle/>
        <a:p>
          <a:endParaRPr lang="en-GB"/>
        </a:p>
      </dgm:t>
    </dgm:pt>
    <dgm:pt modelId="{A9356064-F50C-42D9-A4E3-68FCF5866E33}" type="sibTrans" cxnId="{5597CDD9-D3DA-4A33-99A9-9AA59449DA47}">
      <dgm:prSet/>
      <dgm:spPr/>
      <dgm:t>
        <a:bodyPr/>
        <a:lstStyle/>
        <a:p>
          <a:endParaRPr lang="en-GB"/>
        </a:p>
      </dgm:t>
    </dgm:pt>
    <dgm:pt modelId="{8FC7C9C8-2507-4270-B852-C291A744F850}">
      <dgm:prSet/>
      <dgm:spPr/>
      <dgm:t>
        <a:bodyPr/>
        <a:lstStyle/>
        <a:p>
          <a:pPr>
            <a:buFont typeface="Arial" panose="020B0604020202020204" pitchFamily="34" charset="0"/>
            <a:buChar char="•"/>
          </a:pPr>
          <a:r>
            <a:rPr lang="en-US" b="0" i="0" u="none" dirty="0"/>
            <a:t>Employees experiencing healthy work-life balance are satisfied towards jobs for which they are committed to the </a:t>
          </a:r>
          <a:r>
            <a:rPr lang="en-US" b="0" i="0" u="none" dirty="0" err="1"/>
            <a:t>organisation</a:t>
          </a:r>
          <a:r>
            <a:rPr lang="en-US" b="0" i="0" u="none" dirty="0"/>
            <a:t> (Le et al., 2020).</a:t>
          </a:r>
        </a:p>
      </dgm:t>
    </dgm:pt>
    <dgm:pt modelId="{4E97B333-BA9D-4B2E-96F3-16D28655CA63}" type="parTrans" cxnId="{2A771A57-DEC7-4C56-B6B1-62010E337EDD}">
      <dgm:prSet/>
      <dgm:spPr/>
      <dgm:t>
        <a:bodyPr/>
        <a:lstStyle/>
        <a:p>
          <a:endParaRPr lang="en-GB"/>
        </a:p>
      </dgm:t>
    </dgm:pt>
    <dgm:pt modelId="{F45A6B35-4823-4488-B7AA-B2A6541AA0D4}" type="sibTrans" cxnId="{2A771A57-DEC7-4C56-B6B1-62010E337EDD}">
      <dgm:prSet/>
      <dgm:spPr/>
      <dgm:t>
        <a:bodyPr/>
        <a:lstStyle/>
        <a:p>
          <a:endParaRPr lang="en-GB"/>
        </a:p>
      </dgm:t>
    </dgm:pt>
    <dgm:pt modelId="{E4023473-13B6-41F2-AFA2-17450D360A97}">
      <dgm:prSet/>
      <dgm:spPr/>
      <dgm:t>
        <a:bodyPr/>
        <a:lstStyle/>
        <a:p>
          <a:pPr>
            <a:buFont typeface="Arial" panose="020B0604020202020204" pitchFamily="34" charset="0"/>
            <a:buChar char="•"/>
          </a:pPr>
          <a:r>
            <a:rPr lang="en-US" b="0" i="0" u="none" dirty="0"/>
            <a:t>Employees effectively manage personal and professional responsibilities for which no stress arises in their lives.</a:t>
          </a:r>
        </a:p>
      </dgm:t>
    </dgm:pt>
    <dgm:pt modelId="{7B536339-44D6-44BD-8E42-4227F215A9E5}" type="parTrans" cxnId="{E7025F54-2C7A-4C78-B22C-944E3C56DDFB}">
      <dgm:prSet/>
      <dgm:spPr/>
      <dgm:t>
        <a:bodyPr/>
        <a:lstStyle/>
        <a:p>
          <a:endParaRPr lang="en-GB"/>
        </a:p>
      </dgm:t>
    </dgm:pt>
    <dgm:pt modelId="{227C40A9-78D5-4141-8F75-830161F5D859}" type="sibTrans" cxnId="{E7025F54-2C7A-4C78-B22C-944E3C56DDFB}">
      <dgm:prSet/>
      <dgm:spPr/>
      <dgm:t>
        <a:bodyPr/>
        <a:lstStyle/>
        <a:p>
          <a:endParaRPr lang="en-GB"/>
        </a:p>
      </dgm:t>
    </dgm:pt>
    <dgm:pt modelId="{4E547AD0-6CFB-493E-8F1A-2338D34CD9A1}">
      <dgm:prSet/>
      <dgm:spPr/>
      <dgm:t>
        <a:bodyPr/>
        <a:lstStyle/>
        <a:p>
          <a:pPr>
            <a:buFont typeface="Arial" panose="020B0604020202020204" pitchFamily="34" charset="0"/>
            <a:buChar char="•"/>
          </a:pPr>
          <a:r>
            <a:rPr lang="en-US" b="0" i="0" u="none"/>
            <a:t>This is essential for mental well-being for which employees separate stress, anxiety, and depression from their job responsibilities and it is reflected in their job performances.  </a:t>
          </a:r>
        </a:p>
      </dgm:t>
    </dgm:pt>
    <dgm:pt modelId="{6014AE1F-8230-4BD5-B1FE-58252E14F508}" type="parTrans" cxnId="{0718C6D7-5133-47C0-8938-1FF72D2416B3}">
      <dgm:prSet/>
      <dgm:spPr/>
      <dgm:t>
        <a:bodyPr/>
        <a:lstStyle/>
        <a:p>
          <a:endParaRPr lang="en-GB"/>
        </a:p>
      </dgm:t>
    </dgm:pt>
    <dgm:pt modelId="{FEFBD5FE-5A53-4D04-BD6E-E2B52253CE4C}" type="sibTrans" cxnId="{0718C6D7-5133-47C0-8938-1FF72D2416B3}">
      <dgm:prSet/>
      <dgm:spPr/>
      <dgm:t>
        <a:bodyPr/>
        <a:lstStyle/>
        <a:p>
          <a:endParaRPr lang="en-GB"/>
        </a:p>
      </dgm:t>
    </dgm:pt>
    <dgm:pt modelId="{155473C4-B5D2-48D9-AF69-8C1B14B96F8D}" type="pres">
      <dgm:prSet presAssocID="{241D8623-6D51-457F-97AB-35BC95BC10AF}" presName="linear" presStyleCnt="0">
        <dgm:presLayoutVars>
          <dgm:dir/>
          <dgm:animLvl val="lvl"/>
          <dgm:resizeHandles val="exact"/>
        </dgm:presLayoutVars>
      </dgm:prSet>
      <dgm:spPr/>
      <dgm:t>
        <a:bodyPr/>
        <a:lstStyle/>
        <a:p>
          <a:endParaRPr lang="en-US"/>
        </a:p>
      </dgm:t>
    </dgm:pt>
    <dgm:pt modelId="{BF8CA2D0-FB59-4A43-959B-B62180C322BF}" type="pres">
      <dgm:prSet presAssocID="{08625458-68C5-4B02-99F7-0598D8E3E2E5}" presName="parentLin" presStyleCnt="0"/>
      <dgm:spPr/>
    </dgm:pt>
    <dgm:pt modelId="{29358AAB-A5EA-4458-991D-A016D904C9C2}" type="pres">
      <dgm:prSet presAssocID="{08625458-68C5-4B02-99F7-0598D8E3E2E5}" presName="parentLeftMargin" presStyleLbl="node1" presStyleIdx="0" presStyleCnt="4"/>
      <dgm:spPr/>
      <dgm:t>
        <a:bodyPr/>
        <a:lstStyle/>
        <a:p>
          <a:endParaRPr lang="en-US"/>
        </a:p>
      </dgm:t>
    </dgm:pt>
    <dgm:pt modelId="{BCF0A070-A169-4117-A675-E4673D6CC5E8}" type="pres">
      <dgm:prSet presAssocID="{08625458-68C5-4B02-99F7-0598D8E3E2E5}" presName="parentText" presStyleLbl="node1" presStyleIdx="0" presStyleCnt="4">
        <dgm:presLayoutVars>
          <dgm:chMax val="0"/>
          <dgm:bulletEnabled val="1"/>
        </dgm:presLayoutVars>
      </dgm:prSet>
      <dgm:spPr/>
      <dgm:t>
        <a:bodyPr/>
        <a:lstStyle/>
        <a:p>
          <a:endParaRPr lang="en-US"/>
        </a:p>
      </dgm:t>
    </dgm:pt>
    <dgm:pt modelId="{8B4E5002-20E4-4483-84A4-A6B400F63C09}" type="pres">
      <dgm:prSet presAssocID="{08625458-68C5-4B02-99F7-0598D8E3E2E5}" presName="negativeSpace" presStyleCnt="0"/>
      <dgm:spPr/>
    </dgm:pt>
    <dgm:pt modelId="{986850AF-16B2-4D15-83EC-DAEDC4F207C5}" type="pres">
      <dgm:prSet presAssocID="{08625458-68C5-4B02-99F7-0598D8E3E2E5}" presName="childText" presStyleLbl="conFgAcc1" presStyleIdx="0" presStyleCnt="4">
        <dgm:presLayoutVars>
          <dgm:bulletEnabled val="1"/>
        </dgm:presLayoutVars>
      </dgm:prSet>
      <dgm:spPr/>
    </dgm:pt>
    <dgm:pt modelId="{8F00C3CD-A474-4D79-BD8A-C2FBA78F1307}" type="pres">
      <dgm:prSet presAssocID="{A9356064-F50C-42D9-A4E3-68FCF5866E33}" presName="spaceBetweenRectangles" presStyleCnt="0"/>
      <dgm:spPr/>
    </dgm:pt>
    <dgm:pt modelId="{0FDFCAEB-4F0F-40D9-950E-8F3FEE78B4E3}" type="pres">
      <dgm:prSet presAssocID="{8FC7C9C8-2507-4270-B852-C291A744F850}" presName="parentLin" presStyleCnt="0"/>
      <dgm:spPr/>
    </dgm:pt>
    <dgm:pt modelId="{5E32F606-A854-4889-AF04-F18FEA2EF522}" type="pres">
      <dgm:prSet presAssocID="{8FC7C9C8-2507-4270-B852-C291A744F850}" presName="parentLeftMargin" presStyleLbl="node1" presStyleIdx="0" presStyleCnt="4"/>
      <dgm:spPr/>
      <dgm:t>
        <a:bodyPr/>
        <a:lstStyle/>
        <a:p>
          <a:endParaRPr lang="en-US"/>
        </a:p>
      </dgm:t>
    </dgm:pt>
    <dgm:pt modelId="{D15799AE-544B-443C-BA1A-96A6EDF1E177}" type="pres">
      <dgm:prSet presAssocID="{8FC7C9C8-2507-4270-B852-C291A744F850}" presName="parentText" presStyleLbl="node1" presStyleIdx="1" presStyleCnt="4">
        <dgm:presLayoutVars>
          <dgm:chMax val="0"/>
          <dgm:bulletEnabled val="1"/>
        </dgm:presLayoutVars>
      </dgm:prSet>
      <dgm:spPr/>
      <dgm:t>
        <a:bodyPr/>
        <a:lstStyle/>
        <a:p>
          <a:endParaRPr lang="en-US"/>
        </a:p>
      </dgm:t>
    </dgm:pt>
    <dgm:pt modelId="{D0B2C6CE-FE2F-486B-890E-E4D39E83E358}" type="pres">
      <dgm:prSet presAssocID="{8FC7C9C8-2507-4270-B852-C291A744F850}" presName="negativeSpace" presStyleCnt="0"/>
      <dgm:spPr/>
    </dgm:pt>
    <dgm:pt modelId="{44A87710-4577-43FE-A0AB-5D8611827F53}" type="pres">
      <dgm:prSet presAssocID="{8FC7C9C8-2507-4270-B852-C291A744F850}" presName="childText" presStyleLbl="conFgAcc1" presStyleIdx="1" presStyleCnt="4">
        <dgm:presLayoutVars>
          <dgm:bulletEnabled val="1"/>
        </dgm:presLayoutVars>
      </dgm:prSet>
      <dgm:spPr/>
    </dgm:pt>
    <dgm:pt modelId="{BE375A1F-CC85-4B8C-9B06-8DD62D0DC8F6}" type="pres">
      <dgm:prSet presAssocID="{F45A6B35-4823-4488-B7AA-B2A6541AA0D4}" presName="spaceBetweenRectangles" presStyleCnt="0"/>
      <dgm:spPr/>
    </dgm:pt>
    <dgm:pt modelId="{AA8221BA-9B07-4116-8F8E-15BE54D93D6E}" type="pres">
      <dgm:prSet presAssocID="{E4023473-13B6-41F2-AFA2-17450D360A97}" presName="parentLin" presStyleCnt="0"/>
      <dgm:spPr/>
    </dgm:pt>
    <dgm:pt modelId="{EC603616-72FF-46F8-9904-1C49FEB60DFD}" type="pres">
      <dgm:prSet presAssocID="{E4023473-13B6-41F2-AFA2-17450D360A97}" presName="parentLeftMargin" presStyleLbl="node1" presStyleIdx="1" presStyleCnt="4"/>
      <dgm:spPr/>
      <dgm:t>
        <a:bodyPr/>
        <a:lstStyle/>
        <a:p>
          <a:endParaRPr lang="en-US"/>
        </a:p>
      </dgm:t>
    </dgm:pt>
    <dgm:pt modelId="{19A1DC81-6B67-41F7-BFBB-2913755278A7}" type="pres">
      <dgm:prSet presAssocID="{E4023473-13B6-41F2-AFA2-17450D360A97}" presName="parentText" presStyleLbl="node1" presStyleIdx="2" presStyleCnt="4">
        <dgm:presLayoutVars>
          <dgm:chMax val="0"/>
          <dgm:bulletEnabled val="1"/>
        </dgm:presLayoutVars>
      </dgm:prSet>
      <dgm:spPr/>
      <dgm:t>
        <a:bodyPr/>
        <a:lstStyle/>
        <a:p>
          <a:endParaRPr lang="en-US"/>
        </a:p>
      </dgm:t>
    </dgm:pt>
    <dgm:pt modelId="{7976216F-C6C5-4D84-AA83-D553DA5F1356}" type="pres">
      <dgm:prSet presAssocID="{E4023473-13B6-41F2-AFA2-17450D360A97}" presName="negativeSpace" presStyleCnt="0"/>
      <dgm:spPr/>
    </dgm:pt>
    <dgm:pt modelId="{C9B6577A-8748-430F-85F5-39978C22CA5A}" type="pres">
      <dgm:prSet presAssocID="{E4023473-13B6-41F2-AFA2-17450D360A97}" presName="childText" presStyleLbl="conFgAcc1" presStyleIdx="2" presStyleCnt="4">
        <dgm:presLayoutVars>
          <dgm:bulletEnabled val="1"/>
        </dgm:presLayoutVars>
      </dgm:prSet>
      <dgm:spPr/>
    </dgm:pt>
    <dgm:pt modelId="{63215337-79BD-4937-9767-57E00005BB4B}" type="pres">
      <dgm:prSet presAssocID="{227C40A9-78D5-4141-8F75-830161F5D859}" presName="spaceBetweenRectangles" presStyleCnt="0"/>
      <dgm:spPr/>
    </dgm:pt>
    <dgm:pt modelId="{8341E17F-BC2E-4D70-8876-0F0907CE3FC7}" type="pres">
      <dgm:prSet presAssocID="{4E547AD0-6CFB-493E-8F1A-2338D34CD9A1}" presName="parentLin" presStyleCnt="0"/>
      <dgm:spPr/>
    </dgm:pt>
    <dgm:pt modelId="{ECAD015B-D6CD-49AC-B458-9AD3F780B76D}" type="pres">
      <dgm:prSet presAssocID="{4E547AD0-6CFB-493E-8F1A-2338D34CD9A1}" presName="parentLeftMargin" presStyleLbl="node1" presStyleIdx="2" presStyleCnt="4"/>
      <dgm:spPr/>
      <dgm:t>
        <a:bodyPr/>
        <a:lstStyle/>
        <a:p>
          <a:endParaRPr lang="en-US"/>
        </a:p>
      </dgm:t>
    </dgm:pt>
    <dgm:pt modelId="{8A2D2697-2A9E-4C9B-BC63-3EC0E4026AD8}" type="pres">
      <dgm:prSet presAssocID="{4E547AD0-6CFB-493E-8F1A-2338D34CD9A1}" presName="parentText" presStyleLbl="node1" presStyleIdx="3" presStyleCnt="4">
        <dgm:presLayoutVars>
          <dgm:chMax val="0"/>
          <dgm:bulletEnabled val="1"/>
        </dgm:presLayoutVars>
      </dgm:prSet>
      <dgm:spPr/>
      <dgm:t>
        <a:bodyPr/>
        <a:lstStyle/>
        <a:p>
          <a:endParaRPr lang="en-US"/>
        </a:p>
      </dgm:t>
    </dgm:pt>
    <dgm:pt modelId="{D485C759-CD69-4E09-B21F-EA39C7033D3D}" type="pres">
      <dgm:prSet presAssocID="{4E547AD0-6CFB-493E-8F1A-2338D34CD9A1}" presName="negativeSpace" presStyleCnt="0"/>
      <dgm:spPr/>
    </dgm:pt>
    <dgm:pt modelId="{DE8DC95C-12FE-45F4-BEB6-8CE80E15C5E1}" type="pres">
      <dgm:prSet presAssocID="{4E547AD0-6CFB-493E-8F1A-2338D34CD9A1}" presName="childText" presStyleLbl="conFgAcc1" presStyleIdx="3" presStyleCnt="4">
        <dgm:presLayoutVars>
          <dgm:bulletEnabled val="1"/>
        </dgm:presLayoutVars>
      </dgm:prSet>
      <dgm:spPr/>
    </dgm:pt>
  </dgm:ptLst>
  <dgm:cxnLst>
    <dgm:cxn modelId="{545DA78E-C23E-46FD-9179-1E24302CEF42}" type="presOf" srcId="{E4023473-13B6-41F2-AFA2-17450D360A97}" destId="{19A1DC81-6B67-41F7-BFBB-2913755278A7}" srcOrd="1" destOrd="0" presId="urn:microsoft.com/office/officeart/2005/8/layout/list1"/>
    <dgm:cxn modelId="{ADD07AB7-5D5F-4268-A8E4-6C8F0F4F7795}" type="presOf" srcId="{8FC7C9C8-2507-4270-B852-C291A744F850}" destId="{D15799AE-544B-443C-BA1A-96A6EDF1E177}" srcOrd="1" destOrd="0" presId="urn:microsoft.com/office/officeart/2005/8/layout/list1"/>
    <dgm:cxn modelId="{1BB3B484-2D49-49F9-AF93-C8F478FC863D}" type="presOf" srcId="{08625458-68C5-4B02-99F7-0598D8E3E2E5}" destId="{BCF0A070-A169-4117-A675-E4673D6CC5E8}" srcOrd="1" destOrd="0" presId="urn:microsoft.com/office/officeart/2005/8/layout/list1"/>
    <dgm:cxn modelId="{0C0725CA-3DEE-4576-8BD6-E5BE99F18D7A}" type="presOf" srcId="{E4023473-13B6-41F2-AFA2-17450D360A97}" destId="{EC603616-72FF-46F8-9904-1C49FEB60DFD}" srcOrd="0" destOrd="0" presId="urn:microsoft.com/office/officeart/2005/8/layout/list1"/>
    <dgm:cxn modelId="{E7025F54-2C7A-4C78-B22C-944E3C56DDFB}" srcId="{241D8623-6D51-457F-97AB-35BC95BC10AF}" destId="{E4023473-13B6-41F2-AFA2-17450D360A97}" srcOrd="2" destOrd="0" parTransId="{7B536339-44D6-44BD-8E42-4227F215A9E5}" sibTransId="{227C40A9-78D5-4141-8F75-830161F5D859}"/>
    <dgm:cxn modelId="{0434EF7B-EBA6-4989-A564-6E8F1EC60C6B}" type="presOf" srcId="{4E547AD0-6CFB-493E-8F1A-2338D34CD9A1}" destId="{ECAD015B-D6CD-49AC-B458-9AD3F780B76D}" srcOrd="0" destOrd="0" presId="urn:microsoft.com/office/officeart/2005/8/layout/list1"/>
    <dgm:cxn modelId="{BB6A216E-A501-4440-8A24-210286C94878}" type="presOf" srcId="{4E547AD0-6CFB-493E-8F1A-2338D34CD9A1}" destId="{8A2D2697-2A9E-4C9B-BC63-3EC0E4026AD8}" srcOrd="1" destOrd="0" presId="urn:microsoft.com/office/officeart/2005/8/layout/list1"/>
    <dgm:cxn modelId="{2A771A57-DEC7-4C56-B6B1-62010E337EDD}" srcId="{241D8623-6D51-457F-97AB-35BC95BC10AF}" destId="{8FC7C9C8-2507-4270-B852-C291A744F850}" srcOrd="1" destOrd="0" parTransId="{4E97B333-BA9D-4B2E-96F3-16D28655CA63}" sibTransId="{F45A6B35-4823-4488-B7AA-B2A6541AA0D4}"/>
    <dgm:cxn modelId="{AD548BB1-7707-4074-A76D-1F404E12B62F}" type="presOf" srcId="{241D8623-6D51-457F-97AB-35BC95BC10AF}" destId="{155473C4-B5D2-48D9-AF69-8C1B14B96F8D}" srcOrd="0" destOrd="0" presId="urn:microsoft.com/office/officeart/2005/8/layout/list1"/>
    <dgm:cxn modelId="{7535854F-C054-48B3-B3EF-41ABA062A064}" type="presOf" srcId="{8FC7C9C8-2507-4270-B852-C291A744F850}" destId="{5E32F606-A854-4889-AF04-F18FEA2EF522}" srcOrd="0" destOrd="0" presId="urn:microsoft.com/office/officeart/2005/8/layout/list1"/>
    <dgm:cxn modelId="{ED7AB068-2CBC-48D5-AFA7-620091402A83}" type="presOf" srcId="{08625458-68C5-4B02-99F7-0598D8E3E2E5}" destId="{29358AAB-A5EA-4458-991D-A016D904C9C2}" srcOrd="0" destOrd="0" presId="urn:microsoft.com/office/officeart/2005/8/layout/list1"/>
    <dgm:cxn modelId="{0718C6D7-5133-47C0-8938-1FF72D2416B3}" srcId="{241D8623-6D51-457F-97AB-35BC95BC10AF}" destId="{4E547AD0-6CFB-493E-8F1A-2338D34CD9A1}" srcOrd="3" destOrd="0" parTransId="{6014AE1F-8230-4BD5-B1FE-58252E14F508}" sibTransId="{FEFBD5FE-5A53-4D04-BD6E-E2B52253CE4C}"/>
    <dgm:cxn modelId="{5597CDD9-D3DA-4A33-99A9-9AA59449DA47}" srcId="{241D8623-6D51-457F-97AB-35BC95BC10AF}" destId="{08625458-68C5-4B02-99F7-0598D8E3E2E5}" srcOrd="0" destOrd="0" parTransId="{5133ACCD-672C-48FB-8AF8-977E424F9284}" sibTransId="{A9356064-F50C-42D9-A4E3-68FCF5866E33}"/>
    <dgm:cxn modelId="{CA0923A6-972E-41CF-A399-FEB87096A7A2}" type="presParOf" srcId="{155473C4-B5D2-48D9-AF69-8C1B14B96F8D}" destId="{BF8CA2D0-FB59-4A43-959B-B62180C322BF}" srcOrd="0" destOrd="0" presId="urn:microsoft.com/office/officeart/2005/8/layout/list1"/>
    <dgm:cxn modelId="{C2248A93-1BFB-477A-A2BE-6B44F1D0B59E}" type="presParOf" srcId="{BF8CA2D0-FB59-4A43-959B-B62180C322BF}" destId="{29358AAB-A5EA-4458-991D-A016D904C9C2}" srcOrd="0" destOrd="0" presId="urn:microsoft.com/office/officeart/2005/8/layout/list1"/>
    <dgm:cxn modelId="{8238E012-0B83-408D-A28A-83D5CBF587C2}" type="presParOf" srcId="{BF8CA2D0-FB59-4A43-959B-B62180C322BF}" destId="{BCF0A070-A169-4117-A675-E4673D6CC5E8}" srcOrd="1" destOrd="0" presId="urn:microsoft.com/office/officeart/2005/8/layout/list1"/>
    <dgm:cxn modelId="{891B79E6-A803-4F7B-BD23-F3EFD2C0B728}" type="presParOf" srcId="{155473C4-B5D2-48D9-AF69-8C1B14B96F8D}" destId="{8B4E5002-20E4-4483-84A4-A6B400F63C09}" srcOrd="1" destOrd="0" presId="urn:microsoft.com/office/officeart/2005/8/layout/list1"/>
    <dgm:cxn modelId="{C4828976-3A42-4C76-B4EE-0D4D5C22EA82}" type="presParOf" srcId="{155473C4-B5D2-48D9-AF69-8C1B14B96F8D}" destId="{986850AF-16B2-4D15-83EC-DAEDC4F207C5}" srcOrd="2" destOrd="0" presId="urn:microsoft.com/office/officeart/2005/8/layout/list1"/>
    <dgm:cxn modelId="{0EE8178D-A8B4-456A-8DA3-DA6A0213699E}" type="presParOf" srcId="{155473C4-B5D2-48D9-AF69-8C1B14B96F8D}" destId="{8F00C3CD-A474-4D79-BD8A-C2FBA78F1307}" srcOrd="3" destOrd="0" presId="urn:microsoft.com/office/officeart/2005/8/layout/list1"/>
    <dgm:cxn modelId="{31E91871-4429-470D-B28A-B1E871C6B726}" type="presParOf" srcId="{155473C4-B5D2-48D9-AF69-8C1B14B96F8D}" destId="{0FDFCAEB-4F0F-40D9-950E-8F3FEE78B4E3}" srcOrd="4" destOrd="0" presId="urn:microsoft.com/office/officeart/2005/8/layout/list1"/>
    <dgm:cxn modelId="{D654493D-697D-4236-9495-83246ACE07B9}" type="presParOf" srcId="{0FDFCAEB-4F0F-40D9-950E-8F3FEE78B4E3}" destId="{5E32F606-A854-4889-AF04-F18FEA2EF522}" srcOrd="0" destOrd="0" presId="urn:microsoft.com/office/officeart/2005/8/layout/list1"/>
    <dgm:cxn modelId="{4BA2C517-A750-47D5-9347-700F08884DEB}" type="presParOf" srcId="{0FDFCAEB-4F0F-40D9-950E-8F3FEE78B4E3}" destId="{D15799AE-544B-443C-BA1A-96A6EDF1E177}" srcOrd="1" destOrd="0" presId="urn:microsoft.com/office/officeart/2005/8/layout/list1"/>
    <dgm:cxn modelId="{C0D48C21-618C-4D9D-9094-36735BDD23DF}" type="presParOf" srcId="{155473C4-B5D2-48D9-AF69-8C1B14B96F8D}" destId="{D0B2C6CE-FE2F-486B-890E-E4D39E83E358}" srcOrd="5" destOrd="0" presId="urn:microsoft.com/office/officeart/2005/8/layout/list1"/>
    <dgm:cxn modelId="{BE27091A-5B4F-4496-A18D-849EEA557358}" type="presParOf" srcId="{155473C4-B5D2-48D9-AF69-8C1B14B96F8D}" destId="{44A87710-4577-43FE-A0AB-5D8611827F53}" srcOrd="6" destOrd="0" presId="urn:microsoft.com/office/officeart/2005/8/layout/list1"/>
    <dgm:cxn modelId="{B0714B7A-381B-4534-94A1-F2E596A3031C}" type="presParOf" srcId="{155473C4-B5D2-48D9-AF69-8C1B14B96F8D}" destId="{BE375A1F-CC85-4B8C-9B06-8DD62D0DC8F6}" srcOrd="7" destOrd="0" presId="urn:microsoft.com/office/officeart/2005/8/layout/list1"/>
    <dgm:cxn modelId="{4ABE44F4-91E6-416B-8D07-A22242B73EB1}" type="presParOf" srcId="{155473C4-B5D2-48D9-AF69-8C1B14B96F8D}" destId="{AA8221BA-9B07-4116-8F8E-15BE54D93D6E}" srcOrd="8" destOrd="0" presId="urn:microsoft.com/office/officeart/2005/8/layout/list1"/>
    <dgm:cxn modelId="{98963FC2-39BD-4958-8DC9-6D200386E9E6}" type="presParOf" srcId="{AA8221BA-9B07-4116-8F8E-15BE54D93D6E}" destId="{EC603616-72FF-46F8-9904-1C49FEB60DFD}" srcOrd="0" destOrd="0" presId="urn:microsoft.com/office/officeart/2005/8/layout/list1"/>
    <dgm:cxn modelId="{8435FDA5-4481-436E-8763-EF31554B4871}" type="presParOf" srcId="{AA8221BA-9B07-4116-8F8E-15BE54D93D6E}" destId="{19A1DC81-6B67-41F7-BFBB-2913755278A7}" srcOrd="1" destOrd="0" presId="urn:microsoft.com/office/officeart/2005/8/layout/list1"/>
    <dgm:cxn modelId="{DCB151A1-D3C4-4120-95A2-F3E4FC3DF8C8}" type="presParOf" srcId="{155473C4-B5D2-48D9-AF69-8C1B14B96F8D}" destId="{7976216F-C6C5-4D84-AA83-D553DA5F1356}" srcOrd="9" destOrd="0" presId="urn:microsoft.com/office/officeart/2005/8/layout/list1"/>
    <dgm:cxn modelId="{625D3BCE-0DE9-4652-AAF0-01FC94E7C287}" type="presParOf" srcId="{155473C4-B5D2-48D9-AF69-8C1B14B96F8D}" destId="{C9B6577A-8748-430F-85F5-39978C22CA5A}" srcOrd="10" destOrd="0" presId="urn:microsoft.com/office/officeart/2005/8/layout/list1"/>
    <dgm:cxn modelId="{BF69B830-7A04-4FEC-A166-D80ADF692F5E}" type="presParOf" srcId="{155473C4-B5D2-48D9-AF69-8C1B14B96F8D}" destId="{63215337-79BD-4937-9767-57E00005BB4B}" srcOrd="11" destOrd="0" presId="urn:microsoft.com/office/officeart/2005/8/layout/list1"/>
    <dgm:cxn modelId="{2593A5A4-4CE8-4B52-A880-ACB017B70CFB}" type="presParOf" srcId="{155473C4-B5D2-48D9-AF69-8C1B14B96F8D}" destId="{8341E17F-BC2E-4D70-8876-0F0907CE3FC7}" srcOrd="12" destOrd="0" presId="urn:microsoft.com/office/officeart/2005/8/layout/list1"/>
    <dgm:cxn modelId="{E0E301E6-E26D-4D0B-AEB9-9E0B2C3F53AF}" type="presParOf" srcId="{8341E17F-BC2E-4D70-8876-0F0907CE3FC7}" destId="{ECAD015B-D6CD-49AC-B458-9AD3F780B76D}" srcOrd="0" destOrd="0" presId="urn:microsoft.com/office/officeart/2005/8/layout/list1"/>
    <dgm:cxn modelId="{7C907DBE-4044-4EF5-8B2C-A2E3CF9598E7}" type="presParOf" srcId="{8341E17F-BC2E-4D70-8876-0F0907CE3FC7}" destId="{8A2D2697-2A9E-4C9B-BC63-3EC0E4026AD8}" srcOrd="1" destOrd="0" presId="urn:microsoft.com/office/officeart/2005/8/layout/list1"/>
    <dgm:cxn modelId="{8992B4F4-61FF-46D6-9B94-67A27BA5D360}" type="presParOf" srcId="{155473C4-B5D2-48D9-AF69-8C1B14B96F8D}" destId="{D485C759-CD69-4E09-B21F-EA39C7033D3D}" srcOrd="13" destOrd="0" presId="urn:microsoft.com/office/officeart/2005/8/layout/list1"/>
    <dgm:cxn modelId="{55359B02-9E1B-4395-8883-8C0A3C17BCBC}" type="presParOf" srcId="{155473C4-B5D2-48D9-AF69-8C1B14B96F8D}" destId="{DE8DC95C-12FE-45F4-BEB6-8CE80E15C5E1}"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865618-8BD9-4D9D-AA23-8AA3B8756118}" type="doc">
      <dgm:prSet loTypeId="urn:microsoft.com/office/officeart/2005/8/layout/default#5" loCatId="list" qsTypeId="urn:microsoft.com/office/officeart/2005/8/quickstyle/simple3" qsCatId="simple" csTypeId="urn:microsoft.com/office/officeart/2005/8/colors/accent1_2" csCatId="accent1" phldr="1"/>
      <dgm:spPr/>
      <dgm:t>
        <a:bodyPr/>
        <a:lstStyle/>
        <a:p>
          <a:endParaRPr lang="en-GB"/>
        </a:p>
      </dgm:t>
    </dgm:pt>
    <dgm:pt modelId="{6B7F6423-D786-41A0-8D54-1CCEFA30BB20}">
      <dgm:prSet phldrT="[Text]"/>
      <dgm:spPr/>
      <dgm:t>
        <a:bodyPr/>
        <a:lstStyle/>
        <a:p>
          <a:pPr>
            <a:buFont typeface="Arial" panose="020B0604020202020204" pitchFamily="34" charset="0"/>
            <a:buChar char="•"/>
          </a:pPr>
          <a:r>
            <a:rPr lang="en-US" b="0" i="0" u="none" dirty="0"/>
            <a:t>In order to maintain employee retention the company needs to give the employees a package of compensation which drives the rate of retention higher.</a:t>
          </a:r>
          <a:endParaRPr lang="en-GB" dirty="0"/>
        </a:p>
      </dgm:t>
    </dgm:pt>
    <dgm:pt modelId="{294BDF68-4C5C-4592-BD5F-3B6F56C033F1}" type="parTrans" cxnId="{4D817196-B053-407D-AEFD-28980E7AA461}">
      <dgm:prSet/>
      <dgm:spPr/>
      <dgm:t>
        <a:bodyPr/>
        <a:lstStyle/>
        <a:p>
          <a:endParaRPr lang="en-GB"/>
        </a:p>
      </dgm:t>
    </dgm:pt>
    <dgm:pt modelId="{D851D9E6-B355-4646-B6C9-F316AEDEE784}" type="sibTrans" cxnId="{4D817196-B053-407D-AEFD-28980E7AA461}">
      <dgm:prSet/>
      <dgm:spPr/>
      <dgm:t>
        <a:bodyPr/>
        <a:lstStyle/>
        <a:p>
          <a:endParaRPr lang="en-GB"/>
        </a:p>
      </dgm:t>
    </dgm:pt>
    <dgm:pt modelId="{F0E40698-16C0-4F93-97C2-8FC31D329C12}">
      <dgm:prSet/>
      <dgm:spPr/>
      <dgm:t>
        <a:bodyPr/>
        <a:lstStyle/>
        <a:p>
          <a:pPr>
            <a:buFont typeface="Arial" panose="020B0604020202020204" pitchFamily="34" charset="0"/>
            <a:buChar char="•"/>
          </a:pPr>
          <a:r>
            <a:rPr lang="en-US" b="0" i="0" u="none"/>
            <a:t>Higher salaries can make the employees stay in the company because at the end of the day salary is the thing that matters the most for the employees (Randstad, 2021).</a:t>
          </a:r>
        </a:p>
      </dgm:t>
    </dgm:pt>
    <dgm:pt modelId="{2A8FA119-DF38-4462-9703-DAC3614EB614}" type="parTrans" cxnId="{B9C3924F-6655-4F1A-B5F9-06D3DEE92BAD}">
      <dgm:prSet/>
      <dgm:spPr/>
      <dgm:t>
        <a:bodyPr/>
        <a:lstStyle/>
        <a:p>
          <a:endParaRPr lang="en-GB"/>
        </a:p>
      </dgm:t>
    </dgm:pt>
    <dgm:pt modelId="{137697F0-1D53-4031-8781-D757ED080DA4}" type="sibTrans" cxnId="{B9C3924F-6655-4F1A-B5F9-06D3DEE92BAD}">
      <dgm:prSet/>
      <dgm:spPr/>
      <dgm:t>
        <a:bodyPr/>
        <a:lstStyle/>
        <a:p>
          <a:endParaRPr lang="en-GB"/>
        </a:p>
      </dgm:t>
    </dgm:pt>
    <dgm:pt modelId="{DB07D0A3-C913-4011-A561-7467F34512E6}">
      <dgm:prSet/>
      <dgm:spPr/>
      <dgm:t>
        <a:bodyPr/>
        <a:lstStyle/>
        <a:p>
          <a:pPr>
            <a:buFont typeface="Arial" panose="020B0604020202020204" pitchFamily="34" charset="0"/>
            <a:buChar char="•"/>
          </a:pPr>
          <a:r>
            <a:rPr lang="en-US" b="0" i="0" u="none"/>
            <a:t>The company also can arrange some benefits and perks like giving bonuses based on performance, giving incentives and so on.</a:t>
          </a:r>
        </a:p>
      </dgm:t>
    </dgm:pt>
    <dgm:pt modelId="{22F48D74-5E5E-4633-A08F-8435E0B44714}" type="parTrans" cxnId="{38BF1A3F-B01D-4E73-8B3B-F0557825229F}">
      <dgm:prSet/>
      <dgm:spPr/>
      <dgm:t>
        <a:bodyPr/>
        <a:lstStyle/>
        <a:p>
          <a:endParaRPr lang="en-GB"/>
        </a:p>
      </dgm:t>
    </dgm:pt>
    <dgm:pt modelId="{F3539696-4081-4EE1-A4C0-35CB88AD64F8}" type="sibTrans" cxnId="{38BF1A3F-B01D-4E73-8B3B-F0557825229F}">
      <dgm:prSet/>
      <dgm:spPr/>
      <dgm:t>
        <a:bodyPr/>
        <a:lstStyle/>
        <a:p>
          <a:endParaRPr lang="en-GB"/>
        </a:p>
      </dgm:t>
    </dgm:pt>
    <dgm:pt modelId="{7975A454-8867-4FE6-95CA-2DA55A06EB7E}" type="pres">
      <dgm:prSet presAssocID="{73865618-8BD9-4D9D-AA23-8AA3B8756118}" presName="diagram" presStyleCnt="0">
        <dgm:presLayoutVars>
          <dgm:dir/>
          <dgm:resizeHandles val="exact"/>
        </dgm:presLayoutVars>
      </dgm:prSet>
      <dgm:spPr/>
      <dgm:t>
        <a:bodyPr/>
        <a:lstStyle/>
        <a:p>
          <a:endParaRPr lang="en-US"/>
        </a:p>
      </dgm:t>
    </dgm:pt>
    <dgm:pt modelId="{7CD3AF02-6696-4697-A6A6-7F8375947F4E}" type="pres">
      <dgm:prSet presAssocID="{6B7F6423-D786-41A0-8D54-1CCEFA30BB20}" presName="node" presStyleLbl="node1" presStyleIdx="0" presStyleCnt="3">
        <dgm:presLayoutVars>
          <dgm:bulletEnabled val="1"/>
        </dgm:presLayoutVars>
      </dgm:prSet>
      <dgm:spPr/>
      <dgm:t>
        <a:bodyPr/>
        <a:lstStyle/>
        <a:p>
          <a:endParaRPr lang="en-US"/>
        </a:p>
      </dgm:t>
    </dgm:pt>
    <dgm:pt modelId="{24978509-92B3-4AEB-9DB7-92F7C0F44290}" type="pres">
      <dgm:prSet presAssocID="{D851D9E6-B355-4646-B6C9-F316AEDEE784}" presName="sibTrans" presStyleCnt="0"/>
      <dgm:spPr/>
    </dgm:pt>
    <dgm:pt modelId="{7F6680D2-20BE-4824-ADE1-9F0F03129CCD}" type="pres">
      <dgm:prSet presAssocID="{F0E40698-16C0-4F93-97C2-8FC31D329C12}" presName="node" presStyleLbl="node1" presStyleIdx="1" presStyleCnt="3">
        <dgm:presLayoutVars>
          <dgm:bulletEnabled val="1"/>
        </dgm:presLayoutVars>
      </dgm:prSet>
      <dgm:spPr/>
      <dgm:t>
        <a:bodyPr/>
        <a:lstStyle/>
        <a:p>
          <a:endParaRPr lang="en-US"/>
        </a:p>
      </dgm:t>
    </dgm:pt>
    <dgm:pt modelId="{FF8B2EA5-D04E-44E5-BED7-0A76B95AC800}" type="pres">
      <dgm:prSet presAssocID="{137697F0-1D53-4031-8781-D757ED080DA4}" presName="sibTrans" presStyleCnt="0"/>
      <dgm:spPr/>
    </dgm:pt>
    <dgm:pt modelId="{ED2D5297-3AD2-4203-823B-2F27C295D314}" type="pres">
      <dgm:prSet presAssocID="{DB07D0A3-C913-4011-A561-7467F34512E6}" presName="node" presStyleLbl="node1" presStyleIdx="2" presStyleCnt="3">
        <dgm:presLayoutVars>
          <dgm:bulletEnabled val="1"/>
        </dgm:presLayoutVars>
      </dgm:prSet>
      <dgm:spPr/>
      <dgm:t>
        <a:bodyPr/>
        <a:lstStyle/>
        <a:p>
          <a:endParaRPr lang="en-US"/>
        </a:p>
      </dgm:t>
    </dgm:pt>
  </dgm:ptLst>
  <dgm:cxnLst>
    <dgm:cxn modelId="{4D817196-B053-407D-AEFD-28980E7AA461}" srcId="{73865618-8BD9-4D9D-AA23-8AA3B8756118}" destId="{6B7F6423-D786-41A0-8D54-1CCEFA30BB20}" srcOrd="0" destOrd="0" parTransId="{294BDF68-4C5C-4592-BD5F-3B6F56C033F1}" sibTransId="{D851D9E6-B355-4646-B6C9-F316AEDEE784}"/>
    <dgm:cxn modelId="{717CF11B-68F1-4554-B131-28E0803A7F73}" type="presOf" srcId="{73865618-8BD9-4D9D-AA23-8AA3B8756118}" destId="{7975A454-8867-4FE6-95CA-2DA55A06EB7E}" srcOrd="0" destOrd="0" presId="urn:microsoft.com/office/officeart/2005/8/layout/default#5"/>
    <dgm:cxn modelId="{B9C3924F-6655-4F1A-B5F9-06D3DEE92BAD}" srcId="{73865618-8BD9-4D9D-AA23-8AA3B8756118}" destId="{F0E40698-16C0-4F93-97C2-8FC31D329C12}" srcOrd="1" destOrd="0" parTransId="{2A8FA119-DF38-4462-9703-DAC3614EB614}" sibTransId="{137697F0-1D53-4031-8781-D757ED080DA4}"/>
    <dgm:cxn modelId="{6293CFC1-C1D9-405B-B188-AD710349FBF5}" type="presOf" srcId="{6B7F6423-D786-41A0-8D54-1CCEFA30BB20}" destId="{7CD3AF02-6696-4697-A6A6-7F8375947F4E}" srcOrd="0" destOrd="0" presId="urn:microsoft.com/office/officeart/2005/8/layout/default#5"/>
    <dgm:cxn modelId="{C6522D1A-BEB4-4ECA-9956-66022DDD53E7}" type="presOf" srcId="{F0E40698-16C0-4F93-97C2-8FC31D329C12}" destId="{7F6680D2-20BE-4824-ADE1-9F0F03129CCD}" srcOrd="0" destOrd="0" presId="urn:microsoft.com/office/officeart/2005/8/layout/default#5"/>
    <dgm:cxn modelId="{FC433CF3-5064-4B81-94BB-DD3ACFBF2274}" type="presOf" srcId="{DB07D0A3-C913-4011-A561-7467F34512E6}" destId="{ED2D5297-3AD2-4203-823B-2F27C295D314}" srcOrd="0" destOrd="0" presId="urn:microsoft.com/office/officeart/2005/8/layout/default#5"/>
    <dgm:cxn modelId="{38BF1A3F-B01D-4E73-8B3B-F0557825229F}" srcId="{73865618-8BD9-4D9D-AA23-8AA3B8756118}" destId="{DB07D0A3-C913-4011-A561-7467F34512E6}" srcOrd="2" destOrd="0" parTransId="{22F48D74-5E5E-4633-A08F-8435E0B44714}" sibTransId="{F3539696-4081-4EE1-A4C0-35CB88AD64F8}"/>
    <dgm:cxn modelId="{F1EC0845-BDAB-4E77-835F-1105E2DC5D8B}" type="presParOf" srcId="{7975A454-8867-4FE6-95CA-2DA55A06EB7E}" destId="{7CD3AF02-6696-4697-A6A6-7F8375947F4E}" srcOrd="0" destOrd="0" presId="urn:microsoft.com/office/officeart/2005/8/layout/default#5"/>
    <dgm:cxn modelId="{5FF2B473-C54F-4D2C-B010-E8EE1F1D08A9}" type="presParOf" srcId="{7975A454-8867-4FE6-95CA-2DA55A06EB7E}" destId="{24978509-92B3-4AEB-9DB7-92F7C0F44290}" srcOrd="1" destOrd="0" presId="urn:microsoft.com/office/officeart/2005/8/layout/default#5"/>
    <dgm:cxn modelId="{FA7DFF8A-A38F-42BF-A2D6-B4850EDE0482}" type="presParOf" srcId="{7975A454-8867-4FE6-95CA-2DA55A06EB7E}" destId="{7F6680D2-20BE-4824-ADE1-9F0F03129CCD}" srcOrd="2" destOrd="0" presId="urn:microsoft.com/office/officeart/2005/8/layout/default#5"/>
    <dgm:cxn modelId="{664DF9D9-C224-4262-AC7D-A36F7C3593D4}" type="presParOf" srcId="{7975A454-8867-4FE6-95CA-2DA55A06EB7E}" destId="{FF8B2EA5-D04E-44E5-BED7-0A76B95AC800}" srcOrd="3" destOrd="0" presId="urn:microsoft.com/office/officeart/2005/8/layout/default#5"/>
    <dgm:cxn modelId="{2093B73F-A834-445E-97B0-CC938A7B40DA}" type="presParOf" srcId="{7975A454-8867-4FE6-95CA-2DA55A06EB7E}" destId="{ED2D5297-3AD2-4203-823B-2F27C295D314}" srcOrd="4" destOrd="0" presId="urn:microsoft.com/office/officeart/2005/8/layout/defaul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F3375B-6D53-48EB-B091-8D9209070C9C}" type="doc">
      <dgm:prSet loTypeId="urn:microsoft.com/office/officeart/2005/8/layout/default#6" loCatId="list" qsTypeId="urn:microsoft.com/office/officeart/2005/8/quickstyle/simple1" qsCatId="simple" csTypeId="urn:microsoft.com/office/officeart/2005/8/colors/accent1_2" csCatId="accent1" phldr="1"/>
      <dgm:spPr/>
      <dgm:t>
        <a:bodyPr/>
        <a:lstStyle/>
        <a:p>
          <a:endParaRPr lang="en-GB"/>
        </a:p>
      </dgm:t>
    </dgm:pt>
    <dgm:pt modelId="{E162A227-F52F-42BD-B2FA-2E428124D45A}">
      <dgm:prSet phldrT="[Text]"/>
      <dgm:spPr/>
      <dgm:t>
        <a:bodyPr/>
        <a:lstStyle/>
        <a:p>
          <a:pPr>
            <a:buFont typeface="Arial" panose="020B0604020202020204" pitchFamily="34" charset="0"/>
            <a:buChar char="•"/>
          </a:pPr>
          <a:r>
            <a:rPr lang="en-US" b="0" i="0" u="none" dirty="0"/>
            <a:t>Employee engagement is considered one of the most impactful activities on the </a:t>
          </a:r>
          <a:r>
            <a:rPr lang="en-US" b="0" i="0" u="none" dirty="0" err="1"/>
            <a:t>organisational</a:t>
          </a:r>
          <a:r>
            <a:rPr lang="en-US" b="0" i="0" u="none" dirty="0"/>
            <a:t> premises.</a:t>
          </a:r>
          <a:endParaRPr lang="en-GB" dirty="0"/>
        </a:p>
      </dgm:t>
    </dgm:pt>
    <dgm:pt modelId="{2E23C8E5-C37E-4B89-8B1E-A546ED241C8C}" type="parTrans" cxnId="{2054115C-C3D9-4F61-B09D-55AE77E2098B}">
      <dgm:prSet/>
      <dgm:spPr/>
      <dgm:t>
        <a:bodyPr/>
        <a:lstStyle/>
        <a:p>
          <a:endParaRPr lang="en-GB"/>
        </a:p>
      </dgm:t>
    </dgm:pt>
    <dgm:pt modelId="{06CC4FCD-B093-4422-952C-FE246C43D9E8}" type="sibTrans" cxnId="{2054115C-C3D9-4F61-B09D-55AE77E2098B}">
      <dgm:prSet/>
      <dgm:spPr/>
      <dgm:t>
        <a:bodyPr/>
        <a:lstStyle/>
        <a:p>
          <a:endParaRPr lang="en-GB"/>
        </a:p>
      </dgm:t>
    </dgm:pt>
    <dgm:pt modelId="{0591B725-9172-4E1D-9568-EAA52DC06260}">
      <dgm:prSet/>
      <dgm:spPr/>
      <dgm:t>
        <a:bodyPr/>
        <a:lstStyle/>
        <a:p>
          <a:pPr>
            <a:buFont typeface="Arial" panose="020B0604020202020204" pitchFamily="34" charset="0"/>
            <a:buChar char="•"/>
          </a:pPr>
          <a:r>
            <a:rPr lang="en-US" b="0" i="0" u="none"/>
            <a:t>To maintain employee engagement, the companies adopt some effective strategies which help to improve the work culture and accordingly reduce the rate of staff turnover (EveryoneSocial, 2020). </a:t>
          </a:r>
        </a:p>
      </dgm:t>
    </dgm:pt>
    <dgm:pt modelId="{74EF529D-81F0-4D3C-983A-C5E1D787F400}" type="parTrans" cxnId="{97D9F95E-1B45-4124-AB48-9D8B6BA19B1D}">
      <dgm:prSet/>
      <dgm:spPr/>
      <dgm:t>
        <a:bodyPr/>
        <a:lstStyle/>
        <a:p>
          <a:endParaRPr lang="en-GB"/>
        </a:p>
      </dgm:t>
    </dgm:pt>
    <dgm:pt modelId="{A6B7C577-E3E9-45C5-84A5-966CD59D7944}" type="sibTrans" cxnId="{97D9F95E-1B45-4124-AB48-9D8B6BA19B1D}">
      <dgm:prSet/>
      <dgm:spPr/>
      <dgm:t>
        <a:bodyPr/>
        <a:lstStyle/>
        <a:p>
          <a:endParaRPr lang="en-GB"/>
        </a:p>
      </dgm:t>
    </dgm:pt>
    <dgm:pt modelId="{DF49B1F4-1D23-4603-9CC1-2DCCDE39AE5D}">
      <dgm:prSet/>
      <dgm:spPr/>
      <dgm:t>
        <a:bodyPr/>
        <a:lstStyle/>
        <a:p>
          <a:pPr>
            <a:buFont typeface="Arial" panose="020B0604020202020204" pitchFamily="34" charset="0"/>
            <a:buChar char="•"/>
          </a:pPr>
          <a:r>
            <a:rPr lang="en-US" b="0" i="0" u="none"/>
            <a:t>Simultaneously, it increases productivity and also helps to develop relationships with customers. </a:t>
          </a:r>
        </a:p>
      </dgm:t>
    </dgm:pt>
    <dgm:pt modelId="{BD31D9D8-538E-49D3-86B5-B929613AA35F}" type="parTrans" cxnId="{03BC0669-E8FA-4AD6-AFDC-209A43674813}">
      <dgm:prSet/>
      <dgm:spPr/>
      <dgm:t>
        <a:bodyPr/>
        <a:lstStyle/>
        <a:p>
          <a:endParaRPr lang="en-GB"/>
        </a:p>
      </dgm:t>
    </dgm:pt>
    <dgm:pt modelId="{0D558961-86E0-4F3A-B913-47490361F006}" type="sibTrans" cxnId="{03BC0669-E8FA-4AD6-AFDC-209A43674813}">
      <dgm:prSet/>
      <dgm:spPr/>
      <dgm:t>
        <a:bodyPr/>
        <a:lstStyle/>
        <a:p>
          <a:endParaRPr lang="en-GB"/>
        </a:p>
      </dgm:t>
    </dgm:pt>
    <dgm:pt modelId="{EEA550B1-6D71-4493-B955-0A9AC45B6F81}">
      <dgm:prSet/>
      <dgm:spPr/>
      <dgm:t>
        <a:bodyPr/>
        <a:lstStyle/>
        <a:p>
          <a:pPr>
            <a:buFont typeface="Arial" panose="020B0604020202020204" pitchFamily="34" charset="0"/>
            <a:buChar char="•"/>
          </a:pPr>
          <a:r>
            <a:rPr lang="en-US" b="0" i="0" u="none"/>
            <a:t>In this way, the organisations can increase their profit as well. </a:t>
          </a:r>
        </a:p>
      </dgm:t>
    </dgm:pt>
    <dgm:pt modelId="{11F51C53-D72D-41F9-8BF8-367E749E2D01}" type="parTrans" cxnId="{384DE04F-B1EC-4A3C-B91F-073282F0C31C}">
      <dgm:prSet/>
      <dgm:spPr/>
      <dgm:t>
        <a:bodyPr/>
        <a:lstStyle/>
        <a:p>
          <a:endParaRPr lang="en-GB"/>
        </a:p>
      </dgm:t>
    </dgm:pt>
    <dgm:pt modelId="{A697F8A1-1F36-4F3C-9251-8DC1F0A70A34}" type="sibTrans" cxnId="{384DE04F-B1EC-4A3C-B91F-073282F0C31C}">
      <dgm:prSet/>
      <dgm:spPr/>
      <dgm:t>
        <a:bodyPr/>
        <a:lstStyle/>
        <a:p>
          <a:endParaRPr lang="en-GB"/>
        </a:p>
      </dgm:t>
    </dgm:pt>
    <dgm:pt modelId="{E3C93294-13A9-461C-82B2-3C4C9563FDE3}" type="pres">
      <dgm:prSet presAssocID="{4FF3375B-6D53-48EB-B091-8D9209070C9C}" presName="diagram" presStyleCnt="0">
        <dgm:presLayoutVars>
          <dgm:dir/>
          <dgm:resizeHandles val="exact"/>
        </dgm:presLayoutVars>
      </dgm:prSet>
      <dgm:spPr/>
      <dgm:t>
        <a:bodyPr/>
        <a:lstStyle/>
        <a:p>
          <a:endParaRPr lang="en-US"/>
        </a:p>
      </dgm:t>
    </dgm:pt>
    <dgm:pt modelId="{0AD2BA1F-E571-4463-96C7-F6A126325EDD}" type="pres">
      <dgm:prSet presAssocID="{E162A227-F52F-42BD-B2FA-2E428124D45A}" presName="node" presStyleLbl="node1" presStyleIdx="0" presStyleCnt="4">
        <dgm:presLayoutVars>
          <dgm:bulletEnabled val="1"/>
        </dgm:presLayoutVars>
      </dgm:prSet>
      <dgm:spPr/>
      <dgm:t>
        <a:bodyPr/>
        <a:lstStyle/>
        <a:p>
          <a:endParaRPr lang="en-US"/>
        </a:p>
      </dgm:t>
    </dgm:pt>
    <dgm:pt modelId="{5B0896EC-9ACA-4BD3-AE4D-5D1D3EB46CD9}" type="pres">
      <dgm:prSet presAssocID="{06CC4FCD-B093-4422-952C-FE246C43D9E8}" presName="sibTrans" presStyleCnt="0"/>
      <dgm:spPr/>
    </dgm:pt>
    <dgm:pt modelId="{30DDE358-86BA-4F78-854F-965C4B78AFF8}" type="pres">
      <dgm:prSet presAssocID="{0591B725-9172-4E1D-9568-EAA52DC06260}" presName="node" presStyleLbl="node1" presStyleIdx="1" presStyleCnt="4">
        <dgm:presLayoutVars>
          <dgm:bulletEnabled val="1"/>
        </dgm:presLayoutVars>
      </dgm:prSet>
      <dgm:spPr/>
      <dgm:t>
        <a:bodyPr/>
        <a:lstStyle/>
        <a:p>
          <a:endParaRPr lang="en-US"/>
        </a:p>
      </dgm:t>
    </dgm:pt>
    <dgm:pt modelId="{DE76C2AF-66E6-45CA-80D5-6AD7EF27413D}" type="pres">
      <dgm:prSet presAssocID="{A6B7C577-E3E9-45C5-84A5-966CD59D7944}" presName="sibTrans" presStyleCnt="0"/>
      <dgm:spPr/>
    </dgm:pt>
    <dgm:pt modelId="{FA78A0D4-A8DF-473A-AA9C-065821235C6D}" type="pres">
      <dgm:prSet presAssocID="{DF49B1F4-1D23-4603-9CC1-2DCCDE39AE5D}" presName="node" presStyleLbl="node1" presStyleIdx="2" presStyleCnt="4">
        <dgm:presLayoutVars>
          <dgm:bulletEnabled val="1"/>
        </dgm:presLayoutVars>
      </dgm:prSet>
      <dgm:spPr/>
      <dgm:t>
        <a:bodyPr/>
        <a:lstStyle/>
        <a:p>
          <a:endParaRPr lang="en-US"/>
        </a:p>
      </dgm:t>
    </dgm:pt>
    <dgm:pt modelId="{8143904D-F5A0-41FE-A948-64F652C33683}" type="pres">
      <dgm:prSet presAssocID="{0D558961-86E0-4F3A-B913-47490361F006}" presName="sibTrans" presStyleCnt="0"/>
      <dgm:spPr/>
    </dgm:pt>
    <dgm:pt modelId="{CE89343F-26DE-45CC-BCE6-765A9398E4F7}" type="pres">
      <dgm:prSet presAssocID="{EEA550B1-6D71-4493-B955-0A9AC45B6F81}" presName="node" presStyleLbl="node1" presStyleIdx="3" presStyleCnt="4">
        <dgm:presLayoutVars>
          <dgm:bulletEnabled val="1"/>
        </dgm:presLayoutVars>
      </dgm:prSet>
      <dgm:spPr/>
      <dgm:t>
        <a:bodyPr/>
        <a:lstStyle/>
        <a:p>
          <a:endParaRPr lang="en-US"/>
        </a:p>
      </dgm:t>
    </dgm:pt>
  </dgm:ptLst>
  <dgm:cxnLst>
    <dgm:cxn modelId="{A083A73C-ACD1-43B4-BC18-F551365F3AEC}" type="presOf" srcId="{E162A227-F52F-42BD-B2FA-2E428124D45A}" destId="{0AD2BA1F-E571-4463-96C7-F6A126325EDD}" srcOrd="0" destOrd="0" presId="urn:microsoft.com/office/officeart/2005/8/layout/default#6"/>
    <dgm:cxn modelId="{372A5769-8974-415D-B76C-691667570109}" type="presOf" srcId="{DF49B1F4-1D23-4603-9CC1-2DCCDE39AE5D}" destId="{FA78A0D4-A8DF-473A-AA9C-065821235C6D}" srcOrd="0" destOrd="0" presId="urn:microsoft.com/office/officeart/2005/8/layout/default#6"/>
    <dgm:cxn modelId="{03BC0669-E8FA-4AD6-AFDC-209A43674813}" srcId="{4FF3375B-6D53-48EB-B091-8D9209070C9C}" destId="{DF49B1F4-1D23-4603-9CC1-2DCCDE39AE5D}" srcOrd="2" destOrd="0" parTransId="{BD31D9D8-538E-49D3-86B5-B929613AA35F}" sibTransId="{0D558961-86E0-4F3A-B913-47490361F006}"/>
    <dgm:cxn modelId="{384DE04F-B1EC-4A3C-B91F-073282F0C31C}" srcId="{4FF3375B-6D53-48EB-B091-8D9209070C9C}" destId="{EEA550B1-6D71-4493-B955-0A9AC45B6F81}" srcOrd="3" destOrd="0" parTransId="{11F51C53-D72D-41F9-8BF8-367E749E2D01}" sibTransId="{A697F8A1-1F36-4F3C-9251-8DC1F0A70A34}"/>
    <dgm:cxn modelId="{2054115C-C3D9-4F61-B09D-55AE77E2098B}" srcId="{4FF3375B-6D53-48EB-B091-8D9209070C9C}" destId="{E162A227-F52F-42BD-B2FA-2E428124D45A}" srcOrd="0" destOrd="0" parTransId="{2E23C8E5-C37E-4B89-8B1E-A546ED241C8C}" sibTransId="{06CC4FCD-B093-4422-952C-FE246C43D9E8}"/>
    <dgm:cxn modelId="{B1272BA3-46FB-4B25-AF99-E78D68F40071}" type="presOf" srcId="{0591B725-9172-4E1D-9568-EAA52DC06260}" destId="{30DDE358-86BA-4F78-854F-965C4B78AFF8}" srcOrd="0" destOrd="0" presId="urn:microsoft.com/office/officeart/2005/8/layout/default#6"/>
    <dgm:cxn modelId="{D8EB3768-E852-4F85-8C9C-56F81AC35E49}" type="presOf" srcId="{EEA550B1-6D71-4493-B955-0A9AC45B6F81}" destId="{CE89343F-26DE-45CC-BCE6-765A9398E4F7}" srcOrd="0" destOrd="0" presId="urn:microsoft.com/office/officeart/2005/8/layout/default#6"/>
    <dgm:cxn modelId="{97D9F95E-1B45-4124-AB48-9D8B6BA19B1D}" srcId="{4FF3375B-6D53-48EB-B091-8D9209070C9C}" destId="{0591B725-9172-4E1D-9568-EAA52DC06260}" srcOrd="1" destOrd="0" parTransId="{74EF529D-81F0-4D3C-983A-C5E1D787F400}" sibTransId="{A6B7C577-E3E9-45C5-84A5-966CD59D7944}"/>
    <dgm:cxn modelId="{2ACC7D10-75C5-478B-8DCC-96C5D7027F86}" type="presOf" srcId="{4FF3375B-6D53-48EB-B091-8D9209070C9C}" destId="{E3C93294-13A9-461C-82B2-3C4C9563FDE3}" srcOrd="0" destOrd="0" presId="urn:microsoft.com/office/officeart/2005/8/layout/default#6"/>
    <dgm:cxn modelId="{9D430254-4886-4AA1-8E47-1B77A63E954D}" type="presParOf" srcId="{E3C93294-13A9-461C-82B2-3C4C9563FDE3}" destId="{0AD2BA1F-E571-4463-96C7-F6A126325EDD}" srcOrd="0" destOrd="0" presId="urn:microsoft.com/office/officeart/2005/8/layout/default#6"/>
    <dgm:cxn modelId="{A3566F29-02C1-430E-83C9-A54721F6F6CA}" type="presParOf" srcId="{E3C93294-13A9-461C-82B2-3C4C9563FDE3}" destId="{5B0896EC-9ACA-4BD3-AE4D-5D1D3EB46CD9}" srcOrd="1" destOrd="0" presId="urn:microsoft.com/office/officeart/2005/8/layout/default#6"/>
    <dgm:cxn modelId="{C6109BC5-A312-401D-A783-4D928A1F7978}" type="presParOf" srcId="{E3C93294-13A9-461C-82B2-3C4C9563FDE3}" destId="{30DDE358-86BA-4F78-854F-965C4B78AFF8}" srcOrd="2" destOrd="0" presId="urn:microsoft.com/office/officeart/2005/8/layout/default#6"/>
    <dgm:cxn modelId="{287BBCD8-6DAD-4CC2-AE8F-7A35D763384C}" type="presParOf" srcId="{E3C93294-13A9-461C-82B2-3C4C9563FDE3}" destId="{DE76C2AF-66E6-45CA-80D5-6AD7EF27413D}" srcOrd="3" destOrd="0" presId="urn:microsoft.com/office/officeart/2005/8/layout/default#6"/>
    <dgm:cxn modelId="{B80C0EF0-AF8E-492B-958E-67818925278A}" type="presParOf" srcId="{E3C93294-13A9-461C-82B2-3C4C9563FDE3}" destId="{FA78A0D4-A8DF-473A-AA9C-065821235C6D}" srcOrd="4" destOrd="0" presId="urn:microsoft.com/office/officeart/2005/8/layout/default#6"/>
    <dgm:cxn modelId="{596CDB62-9F97-4096-924B-A28C35219206}" type="presParOf" srcId="{E3C93294-13A9-461C-82B2-3C4C9563FDE3}" destId="{8143904D-F5A0-41FE-A948-64F652C33683}" srcOrd="5" destOrd="0" presId="urn:microsoft.com/office/officeart/2005/8/layout/default#6"/>
    <dgm:cxn modelId="{19EB76F0-35C7-4FBC-8BED-FC145D46D09C}" type="presParOf" srcId="{E3C93294-13A9-461C-82B2-3C4C9563FDE3}" destId="{CE89343F-26DE-45CC-BCE6-765A9398E4F7}" srcOrd="6" destOrd="0" presId="urn:microsoft.com/office/officeart/2005/8/layout/defaul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FC022B4-64B5-4712-83A1-E9E91E234267}" type="doc">
      <dgm:prSet loTypeId="urn:microsoft.com/office/officeart/2005/8/layout/default#7" loCatId="list" qsTypeId="urn:microsoft.com/office/officeart/2005/8/quickstyle/simple1" qsCatId="simple" csTypeId="urn:microsoft.com/office/officeart/2005/8/colors/accent1_2" csCatId="accent1" phldr="1"/>
      <dgm:spPr/>
      <dgm:t>
        <a:bodyPr/>
        <a:lstStyle/>
        <a:p>
          <a:endParaRPr lang="en-GB"/>
        </a:p>
      </dgm:t>
    </dgm:pt>
    <dgm:pt modelId="{69C037EB-56D1-4C22-9162-2CFE84A464A0}">
      <dgm:prSet/>
      <dgm:spPr/>
      <dgm:t>
        <a:bodyPr/>
        <a:lstStyle/>
        <a:p>
          <a:pPr>
            <a:buFont typeface="Arial" panose="020B0604020202020204" pitchFamily="34" charset="0"/>
            <a:buChar char="•"/>
          </a:pPr>
          <a:r>
            <a:rPr lang="en-US" b="0" i="0" u="none" dirty="0"/>
            <a:t>Good leadership plays a vital role in attracting new talent.</a:t>
          </a:r>
        </a:p>
      </dgm:t>
    </dgm:pt>
    <dgm:pt modelId="{094EE8D8-2516-46EA-A9F6-CEB63E8E2A61}" type="parTrans" cxnId="{90B3EE3A-DC25-4728-94CC-3ED96EC2B784}">
      <dgm:prSet/>
      <dgm:spPr/>
      <dgm:t>
        <a:bodyPr/>
        <a:lstStyle/>
        <a:p>
          <a:endParaRPr lang="en-GB"/>
        </a:p>
      </dgm:t>
    </dgm:pt>
    <dgm:pt modelId="{2117AE04-8465-4186-848A-F9D35775E412}" type="sibTrans" cxnId="{90B3EE3A-DC25-4728-94CC-3ED96EC2B784}">
      <dgm:prSet/>
      <dgm:spPr/>
      <dgm:t>
        <a:bodyPr/>
        <a:lstStyle/>
        <a:p>
          <a:endParaRPr lang="en-GB"/>
        </a:p>
      </dgm:t>
    </dgm:pt>
    <dgm:pt modelId="{AFBFD777-5EA9-4F8D-BF62-8C9C27DC6978}">
      <dgm:prSet/>
      <dgm:spPr/>
      <dgm:t>
        <a:bodyPr/>
        <a:lstStyle/>
        <a:p>
          <a:pPr>
            <a:buFont typeface="Arial" panose="020B0604020202020204" pitchFamily="34" charset="0"/>
            <a:buChar char="•"/>
          </a:pPr>
          <a:r>
            <a:rPr lang="en-US" b="0" i="0" u="none"/>
            <a:t>A great leader may also effectively retain existing employees. </a:t>
          </a:r>
        </a:p>
      </dgm:t>
    </dgm:pt>
    <dgm:pt modelId="{8B928C57-EA48-4AFD-A443-27532CADC4CE}" type="parTrans" cxnId="{B930E016-C2E4-4116-A5F6-978F64FF9312}">
      <dgm:prSet/>
      <dgm:spPr/>
      <dgm:t>
        <a:bodyPr/>
        <a:lstStyle/>
        <a:p>
          <a:endParaRPr lang="en-GB"/>
        </a:p>
      </dgm:t>
    </dgm:pt>
    <dgm:pt modelId="{D4367D18-79D8-4545-B924-E6989CE087D4}" type="sibTrans" cxnId="{B930E016-C2E4-4116-A5F6-978F64FF9312}">
      <dgm:prSet/>
      <dgm:spPr/>
      <dgm:t>
        <a:bodyPr/>
        <a:lstStyle/>
        <a:p>
          <a:endParaRPr lang="en-GB"/>
        </a:p>
      </dgm:t>
    </dgm:pt>
    <dgm:pt modelId="{87B2A1DB-1F0C-4B99-AD18-B630C834D39B}">
      <dgm:prSet/>
      <dgm:spPr/>
      <dgm:t>
        <a:bodyPr/>
        <a:lstStyle/>
        <a:p>
          <a:pPr>
            <a:buFont typeface="Arial" panose="020B0604020202020204" pitchFamily="34" charset="0"/>
            <a:buChar char="•"/>
          </a:pPr>
          <a:r>
            <a:rPr lang="en-US" b="0" i="0" u="none"/>
            <a:t>Managing employees for retention is involved in strategic actions (Masri and Abubakr, 2019). </a:t>
          </a:r>
        </a:p>
      </dgm:t>
    </dgm:pt>
    <dgm:pt modelId="{D6EC7211-3458-41C9-8818-2F1E2FB5F866}" type="parTrans" cxnId="{59150FA5-5411-4449-8AC5-FAF5106EB537}">
      <dgm:prSet/>
      <dgm:spPr/>
      <dgm:t>
        <a:bodyPr/>
        <a:lstStyle/>
        <a:p>
          <a:endParaRPr lang="en-GB"/>
        </a:p>
      </dgm:t>
    </dgm:pt>
    <dgm:pt modelId="{CC24847A-DF22-4A60-AE57-05823BBF6E7E}" type="sibTrans" cxnId="{59150FA5-5411-4449-8AC5-FAF5106EB537}">
      <dgm:prSet/>
      <dgm:spPr/>
      <dgm:t>
        <a:bodyPr/>
        <a:lstStyle/>
        <a:p>
          <a:endParaRPr lang="en-GB"/>
        </a:p>
      </dgm:t>
    </dgm:pt>
    <dgm:pt modelId="{2A109242-2520-4586-AA77-DB1364D7FCD7}" type="pres">
      <dgm:prSet presAssocID="{2FC022B4-64B5-4712-83A1-E9E91E234267}" presName="diagram" presStyleCnt="0">
        <dgm:presLayoutVars>
          <dgm:dir/>
          <dgm:resizeHandles val="exact"/>
        </dgm:presLayoutVars>
      </dgm:prSet>
      <dgm:spPr/>
      <dgm:t>
        <a:bodyPr/>
        <a:lstStyle/>
        <a:p>
          <a:endParaRPr lang="en-US"/>
        </a:p>
      </dgm:t>
    </dgm:pt>
    <dgm:pt modelId="{8E1F5979-725A-4788-8FD4-FF2D18309254}" type="pres">
      <dgm:prSet presAssocID="{69C037EB-56D1-4C22-9162-2CFE84A464A0}" presName="node" presStyleLbl="node1" presStyleIdx="0" presStyleCnt="3">
        <dgm:presLayoutVars>
          <dgm:bulletEnabled val="1"/>
        </dgm:presLayoutVars>
      </dgm:prSet>
      <dgm:spPr/>
      <dgm:t>
        <a:bodyPr/>
        <a:lstStyle/>
        <a:p>
          <a:endParaRPr lang="en-US"/>
        </a:p>
      </dgm:t>
    </dgm:pt>
    <dgm:pt modelId="{502A8AAF-3609-4D73-A947-78E3F31AB243}" type="pres">
      <dgm:prSet presAssocID="{2117AE04-8465-4186-848A-F9D35775E412}" presName="sibTrans" presStyleCnt="0"/>
      <dgm:spPr/>
    </dgm:pt>
    <dgm:pt modelId="{530754F9-7413-44C8-8EF0-248A5B4C18BF}" type="pres">
      <dgm:prSet presAssocID="{AFBFD777-5EA9-4F8D-BF62-8C9C27DC6978}" presName="node" presStyleLbl="node1" presStyleIdx="1" presStyleCnt="3">
        <dgm:presLayoutVars>
          <dgm:bulletEnabled val="1"/>
        </dgm:presLayoutVars>
      </dgm:prSet>
      <dgm:spPr/>
      <dgm:t>
        <a:bodyPr/>
        <a:lstStyle/>
        <a:p>
          <a:endParaRPr lang="en-US"/>
        </a:p>
      </dgm:t>
    </dgm:pt>
    <dgm:pt modelId="{F1F41B57-F4A0-41BA-B14F-1D59883D3DD5}" type="pres">
      <dgm:prSet presAssocID="{D4367D18-79D8-4545-B924-E6989CE087D4}" presName="sibTrans" presStyleCnt="0"/>
      <dgm:spPr/>
    </dgm:pt>
    <dgm:pt modelId="{7A2D3295-28F2-404B-9DA1-4856EDB9E65D}" type="pres">
      <dgm:prSet presAssocID="{87B2A1DB-1F0C-4B99-AD18-B630C834D39B}" presName="node" presStyleLbl="node1" presStyleIdx="2" presStyleCnt="3">
        <dgm:presLayoutVars>
          <dgm:bulletEnabled val="1"/>
        </dgm:presLayoutVars>
      </dgm:prSet>
      <dgm:spPr/>
      <dgm:t>
        <a:bodyPr/>
        <a:lstStyle/>
        <a:p>
          <a:endParaRPr lang="en-US"/>
        </a:p>
      </dgm:t>
    </dgm:pt>
  </dgm:ptLst>
  <dgm:cxnLst>
    <dgm:cxn modelId="{F6D4C878-9C3D-45A7-B9CE-883CED7F2968}" type="presOf" srcId="{2FC022B4-64B5-4712-83A1-E9E91E234267}" destId="{2A109242-2520-4586-AA77-DB1364D7FCD7}" srcOrd="0" destOrd="0" presId="urn:microsoft.com/office/officeart/2005/8/layout/default#7"/>
    <dgm:cxn modelId="{B930E016-C2E4-4116-A5F6-978F64FF9312}" srcId="{2FC022B4-64B5-4712-83A1-E9E91E234267}" destId="{AFBFD777-5EA9-4F8D-BF62-8C9C27DC6978}" srcOrd="1" destOrd="0" parTransId="{8B928C57-EA48-4AFD-A443-27532CADC4CE}" sibTransId="{D4367D18-79D8-4545-B924-E6989CE087D4}"/>
    <dgm:cxn modelId="{E4B82EEE-F640-49D8-BBAB-ACEC73CEE5FE}" type="presOf" srcId="{87B2A1DB-1F0C-4B99-AD18-B630C834D39B}" destId="{7A2D3295-28F2-404B-9DA1-4856EDB9E65D}" srcOrd="0" destOrd="0" presId="urn:microsoft.com/office/officeart/2005/8/layout/default#7"/>
    <dgm:cxn modelId="{5CB725D8-DC2A-4BFB-999B-8617A24DA8AF}" type="presOf" srcId="{AFBFD777-5EA9-4F8D-BF62-8C9C27DC6978}" destId="{530754F9-7413-44C8-8EF0-248A5B4C18BF}" srcOrd="0" destOrd="0" presId="urn:microsoft.com/office/officeart/2005/8/layout/default#7"/>
    <dgm:cxn modelId="{90B3EE3A-DC25-4728-94CC-3ED96EC2B784}" srcId="{2FC022B4-64B5-4712-83A1-E9E91E234267}" destId="{69C037EB-56D1-4C22-9162-2CFE84A464A0}" srcOrd="0" destOrd="0" parTransId="{094EE8D8-2516-46EA-A9F6-CEB63E8E2A61}" sibTransId="{2117AE04-8465-4186-848A-F9D35775E412}"/>
    <dgm:cxn modelId="{59150FA5-5411-4449-8AC5-FAF5106EB537}" srcId="{2FC022B4-64B5-4712-83A1-E9E91E234267}" destId="{87B2A1DB-1F0C-4B99-AD18-B630C834D39B}" srcOrd="2" destOrd="0" parTransId="{D6EC7211-3458-41C9-8818-2F1E2FB5F866}" sibTransId="{CC24847A-DF22-4A60-AE57-05823BBF6E7E}"/>
    <dgm:cxn modelId="{463357BF-EF9A-4804-92D8-872443A3E350}" type="presOf" srcId="{69C037EB-56D1-4C22-9162-2CFE84A464A0}" destId="{8E1F5979-725A-4788-8FD4-FF2D18309254}" srcOrd="0" destOrd="0" presId="urn:microsoft.com/office/officeart/2005/8/layout/default#7"/>
    <dgm:cxn modelId="{43542E83-A7A8-47EC-85E3-C933903D9147}" type="presParOf" srcId="{2A109242-2520-4586-AA77-DB1364D7FCD7}" destId="{8E1F5979-725A-4788-8FD4-FF2D18309254}" srcOrd="0" destOrd="0" presId="urn:microsoft.com/office/officeart/2005/8/layout/default#7"/>
    <dgm:cxn modelId="{AE7B82F7-9EE0-4ABE-9BBF-F676714AC3C1}" type="presParOf" srcId="{2A109242-2520-4586-AA77-DB1364D7FCD7}" destId="{502A8AAF-3609-4D73-A947-78E3F31AB243}" srcOrd="1" destOrd="0" presId="urn:microsoft.com/office/officeart/2005/8/layout/default#7"/>
    <dgm:cxn modelId="{505C6FD9-7331-4272-A729-E46367120C12}" type="presParOf" srcId="{2A109242-2520-4586-AA77-DB1364D7FCD7}" destId="{530754F9-7413-44C8-8EF0-248A5B4C18BF}" srcOrd="2" destOrd="0" presId="urn:microsoft.com/office/officeart/2005/8/layout/default#7"/>
    <dgm:cxn modelId="{137C00ED-4458-4468-B0FF-7852FB2A15B0}" type="presParOf" srcId="{2A109242-2520-4586-AA77-DB1364D7FCD7}" destId="{F1F41B57-F4A0-41BA-B14F-1D59883D3DD5}" srcOrd="3" destOrd="0" presId="urn:microsoft.com/office/officeart/2005/8/layout/default#7"/>
    <dgm:cxn modelId="{781067BF-3EF5-470A-B649-7A7E5B62EDB9}" type="presParOf" srcId="{2A109242-2520-4586-AA77-DB1364D7FCD7}" destId="{7A2D3295-28F2-404B-9DA1-4856EDB9E65D}" srcOrd="4" destOrd="0" presId="urn:microsoft.com/office/officeart/2005/8/layout/defaul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4297AF7-523F-47F1-BA77-9F74C7128D0A}" type="doc">
      <dgm:prSet loTypeId="urn:microsoft.com/office/officeart/2005/8/layout/default#8" loCatId="list" qsTypeId="urn:microsoft.com/office/officeart/2005/8/quickstyle/simple1" qsCatId="simple" csTypeId="urn:microsoft.com/office/officeart/2005/8/colors/accent1_2" csCatId="accent1" phldr="1"/>
      <dgm:spPr/>
      <dgm:t>
        <a:bodyPr/>
        <a:lstStyle/>
        <a:p>
          <a:endParaRPr lang="en-GB"/>
        </a:p>
      </dgm:t>
    </dgm:pt>
    <dgm:pt modelId="{27988FA8-8DA9-405C-8673-C261FA37A599}">
      <dgm:prSet phldrT="[Text]"/>
      <dgm:spPr/>
      <dgm:t>
        <a:bodyPr/>
        <a:lstStyle/>
        <a:p>
          <a:pPr>
            <a:buFont typeface="Arial" panose="020B0604020202020204" pitchFamily="34" charset="0"/>
            <a:buChar char="•"/>
          </a:pPr>
          <a:r>
            <a:rPr lang="en-US" b="0" i="0" u="none" dirty="0"/>
            <a:t>Exit interviews are indicated ways of understanding the leaving reason of an employee from an </a:t>
          </a:r>
          <a:r>
            <a:rPr lang="en-US" b="0" i="0" u="none" dirty="0" err="1"/>
            <a:t>organisation</a:t>
          </a:r>
          <a:r>
            <a:rPr lang="en-US" b="0" i="0" u="none" dirty="0"/>
            <a:t>. </a:t>
          </a:r>
          <a:endParaRPr lang="en-GB" dirty="0"/>
        </a:p>
      </dgm:t>
    </dgm:pt>
    <dgm:pt modelId="{C2ED214A-C758-4756-9A84-880B2A9749B2}" type="parTrans" cxnId="{B78DF6D1-AB8F-43F8-98C5-C368132B5735}">
      <dgm:prSet/>
      <dgm:spPr/>
      <dgm:t>
        <a:bodyPr/>
        <a:lstStyle/>
        <a:p>
          <a:endParaRPr lang="en-GB"/>
        </a:p>
      </dgm:t>
    </dgm:pt>
    <dgm:pt modelId="{E72D41F1-3428-4FF8-88CB-285E894EC23E}" type="sibTrans" cxnId="{B78DF6D1-AB8F-43F8-98C5-C368132B5735}">
      <dgm:prSet/>
      <dgm:spPr/>
      <dgm:t>
        <a:bodyPr/>
        <a:lstStyle/>
        <a:p>
          <a:endParaRPr lang="en-GB"/>
        </a:p>
      </dgm:t>
    </dgm:pt>
    <dgm:pt modelId="{44219CF1-62C8-421A-ABF9-DD59A2A7E501}">
      <dgm:prSet/>
      <dgm:spPr/>
      <dgm:t>
        <a:bodyPr/>
        <a:lstStyle/>
        <a:p>
          <a:pPr>
            <a:buFont typeface="Arial" panose="020B0604020202020204" pitchFamily="34" charset="0"/>
            <a:buChar char="•"/>
          </a:pPr>
          <a:r>
            <a:rPr lang="en-US" b="0" i="0" u="none"/>
            <a:t>However, at the time of leaving the organisation, an employee always provides feedback to the employer for developing the problematic areas in the organisation. </a:t>
          </a:r>
        </a:p>
      </dgm:t>
    </dgm:pt>
    <dgm:pt modelId="{C0B103FB-ADA4-4D60-8437-A972C8B009D2}" type="parTrans" cxnId="{B7C426C9-F1D1-4FEC-8FC7-48B2E7688406}">
      <dgm:prSet/>
      <dgm:spPr/>
      <dgm:t>
        <a:bodyPr/>
        <a:lstStyle/>
        <a:p>
          <a:endParaRPr lang="en-GB"/>
        </a:p>
      </dgm:t>
    </dgm:pt>
    <dgm:pt modelId="{CD506C35-BD2C-4854-A2D6-7E04F4C8EFCA}" type="sibTrans" cxnId="{B7C426C9-F1D1-4FEC-8FC7-48B2E7688406}">
      <dgm:prSet/>
      <dgm:spPr/>
      <dgm:t>
        <a:bodyPr/>
        <a:lstStyle/>
        <a:p>
          <a:endParaRPr lang="en-GB"/>
        </a:p>
      </dgm:t>
    </dgm:pt>
    <dgm:pt modelId="{DCCBBC49-01DB-4C13-83AA-2B66AC1EB8FB}">
      <dgm:prSet/>
      <dgm:spPr/>
      <dgm:t>
        <a:bodyPr/>
        <a:lstStyle/>
        <a:p>
          <a:pPr>
            <a:buFont typeface="Arial" panose="020B0604020202020204" pitchFamily="34" charset="0"/>
            <a:buChar char="•"/>
          </a:pPr>
          <a:r>
            <a:rPr lang="en-US" b="0" i="0" u="none"/>
            <a:t>This feedback can be shared by an employee only at the time of exit interviews (König, Richter and Isak, 2022).</a:t>
          </a:r>
        </a:p>
      </dgm:t>
    </dgm:pt>
    <dgm:pt modelId="{223665F1-2E2C-465F-8F27-88F84139F254}" type="parTrans" cxnId="{17A5DAC2-9635-4776-AAD0-7AF9A522BF2B}">
      <dgm:prSet/>
      <dgm:spPr/>
      <dgm:t>
        <a:bodyPr/>
        <a:lstStyle/>
        <a:p>
          <a:endParaRPr lang="en-GB"/>
        </a:p>
      </dgm:t>
    </dgm:pt>
    <dgm:pt modelId="{1BF32CE3-6741-4AAE-B073-DE59E684376D}" type="sibTrans" cxnId="{17A5DAC2-9635-4776-AAD0-7AF9A522BF2B}">
      <dgm:prSet/>
      <dgm:spPr/>
      <dgm:t>
        <a:bodyPr/>
        <a:lstStyle/>
        <a:p>
          <a:endParaRPr lang="en-GB"/>
        </a:p>
      </dgm:t>
    </dgm:pt>
    <dgm:pt modelId="{953A2768-DFC7-4AEF-8786-46075F6C6C9D}">
      <dgm:prSet/>
      <dgm:spPr/>
      <dgm:t>
        <a:bodyPr/>
        <a:lstStyle/>
        <a:p>
          <a:pPr>
            <a:buFont typeface="Arial" panose="020B0604020202020204" pitchFamily="34" charset="0"/>
            <a:buChar char="•"/>
          </a:pPr>
          <a:r>
            <a:rPr lang="en-US" b="0" i="0" u="none"/>
            <a:t>By becoming part of this interview, the employee can come out from the criticism at the organisational premises. </a:t>
          </a:r>
        </a:p>
      </dgm:t>
    </dgm:pt>
    <dgm:pt modelId="{2FA05584-D9D5-459D-95A4-332FAA63DD67}" type="parTrans" cxnId="{929769AC-468A-4618-907B-B42F28F900D4}">
      <dgm:prSet/>
      <dgm:spPr/>
      <dgm:t>
        <a:bodyPr/>
        <a:lstStyle/>
        <a:p>
          <a:endParaRPr lang="en-GB"/>
        </a:p>
      </dgm:t>
    </dgm:pt>
    <dgm:pt modelId="{4347C867-C250-4CA4-919C-2C3621B025D4}" type="sibTrans" cxnId="{929769AC-468A-4618-907B-B42F28F900D4}">
      <dgm:prSet/>
      <dgm:spPr/>
      <dgm:t>
        <a:bodyPr/>
        <a:lstStyle/>
        <a:p>
          <a:endParaRPr lang="en-GB"/>
        </a:p>
      </dgm:t>
    </dgm:pt>
    <dgm:pt modelId="{31B4D7EA-70CB-48B0-96AE-59C525B798D6}" type="pres">
      <dgm:prSet presAssocID="{14297AF7-523F-47F1-BA77-9F74C7128D0A}" presName="diagram" presStyleCnt="0">
        <dgm:presLayoutVars>
          <dgm:dir/>
          <dgm:resizeHandles val="exact"/>
        </dgm:presLayoutVars>
      </dgm:prSet>
      <dgm:spPr/>
      <dgm:t>
        <a:bodyPr/>
        <a:lstStyle/>
        <a:p>
          <a:endParaRPr lang="en-US"/>
        </a:p>
      </dgm:t>
    </dgm:pt>
    <dgm:pt modelId="{F455E407-19D0-4293-9F5C-02604D435F74}" type="pres">
      <dgm:prSet presAssocID="{27988FA8-8DA9-405C-8673-C261FA37A599}" presName="node" presStyleLbl="node1" presStyleIdx="0" presStyleCnt="4">
        <dgm:presLayoutVars>
          <dgm:bulletEnabled val="1"/>
        </dgm:presLayoutVars>
      </dgm:prSet>
      <dgm:spPr/>
      <dgm:t>
        <a:bodyPr/>
        <a:lstStyle/>
        <a:p>
          <a:endParaRPr lang="en-US"/>
        </a:p>
      </dgm:t>
    </dgm:pt>
    <dgm:pt modelId="{12367789-A1E8-45D5-8527-D124A2CC5AEE}" type="pres">
      <dgm:prSet presAssocID="{E72D41F1-3428-4FF8-88CB-285E894EC23E}" presName="sibTrans" presStyleCnt="0"/>
      <dgm:spPr/>
    </dgm:pt>
    <dgm:pt modelId="{F4832AB0-265C-4F1D-A317-37560C8C52F0}" type="pres">
      <dgm:prSet presAssocID="{44219CF1-62C8-421A-ABF9-DD59A2A7E501}" presName="node" presStyleLbl="node1" presStyleIdx="1" presStyleCnt="4">
        <dgm:presLayoutVars>
          <dgm:bulletEnabled val="1"/>
        </dgm:presLayoutVars>
      </dgm:prSet>
      <dgm:spPr/>
      <dgm:t>
        <a:bodyPr/>
        <a:lstStyle/>
        <a:p>
          <a:endParaRPr lang="en-US"/>
        </a:p>
      </dgm:t>
    </dgm:pt>
    <dgm:pt modelId="{C0156DB1-8173-4B15-AE98-548396DA6965}" type="pres">
      <dgm:prSet presAssocID="{CD506C35-BD2C-4854-A2D6-7E04F4C8EFCA}" presName="sibTrans" presStyleCnt="0"/>
      <dgm:spPr/>
    </dgm:pt>
    <dgm:pt modelId="{8139D875-3938-4BE7-B818-315CEA847B8E}" type="pres">
      <dgm:prSet presAssocID="{DCCBBC49-01DB-4C13-83AA-2B66AC1EB8FB}" presName="node" presStyleLbl="node1" presStyleIdx="2" presStyleCnt="4">
        <dgm:presLayoutVars>
          <dgm:bulletEnabled val="1"/>
        </dgm:presLayoutVars>
      </dgm:prSet>
      <dgm:spPr/>
      <dgm:t>
        <a:bodyPr/>
        <a:lstStyle/>
        <a:p>
          <a:endParaRPr lang="en-US"/>
        </a:p>
      </dgm:t>
    </dgm:pt>
    <dgm:pt modelId="{DE8F7175-1D9D-4A1B-8C6E-546C063C7CB0}" type="pres">
      <dgm:prSet presAssocID="{1BF32CE3-6741-4AAE-B073-DE59E684376D}" presName="sibTrans" presStyleCnt="0"/>
      <dgm:spPr/>
    </dgm:pt>
    <dgm:pt modelId="{4D55A2DD-9331-42EA-90B2-D4DB3D5259C6}" type="pres">
      <dgm:prSet presAssocID="{953A2768-DFC7-4AEF-8786-46075F6C6C9D}" presName="node" presStyleLbl="node1" presStyleIdx="3" presStyleCnt="4">
        <dgm:presLayoutVars>
          <dgm:bulletEnabled val="1"/>
        </dgm:presLayoutVars>
      </dgm:prSet>
      <dgm:spPr/>
      <dgm:t>
        <a:bodyPr/>
        <a:lstStyle/>
        <a:p>
          <a:endParaRPr lang="en-US"/>
        </a:p>
      </dgm:t>
    </dgm:pt>
  </dgm:ptLst>
  <dgm:cxnLst>
    <dgm:cxn modelId="{929769AC-468A-4618-907B-B42F28F900D4}" srcId="{14297AF7-523F-47F1-BA77-9F74C7128D0A}" destId="{953A2768-DFC7-4AEF-8786-46075F6C6C9D}" srcOrd="3" destOrd="0" parTransId="{2FA05584-D9D5-459D-95A4-332FAA63DD67}" sibTransId="{4347C867-C250-4CA4-919C-2C3621B025D4}"/>
    <dgm:cxn modelId="{B7C426C9-F1D1-4FEC-8FC7-48B2E7688406}" srcId="{14297AF7-523F-47F1-BA77-9F74C7128D0A}" destId="{44219CF1-62C8-421A-ABF9-DD59A2A7E501}" srcOrd="1" destOrd="0" parTransId="{C0B103FB-ADA4-4D60-8437-A972C8B009D2}" sibTransId="{CD506C35-BD2C-4854-A2D6-7E04F4C8EFCA}"/>
    <dgm:cxn modelId="{7EAE97ED-3AB6-4B9D-939F-018D2E007451}" type="presOf" srcId="{27988FA8-8DA9-405C-8673-C261FA37A599}" destId="{F455E407-19D0-4293-9F5C-02604D435F74}" srcOrd="0" destOrd="0" presId="urn:microsoft.com/office/officeart/2005/8/layout/default#8"/>
    <dgm:cxn modelId="{9E28710D-6583-4C2B-BDED-E102FE5440C9}" type="presOf" srcId="{953A2768-DFC7-4AEF-8786-46075F6C6C9D}" destId="{4D55A2DD-9331-42EA-90B2-D4DB3D5259C6}" srcOrd="0" destOrd="0" presId="urn:microsoft.com/office/officeart/2005/8/layout/default#8"/>
    <dgm:cxn modelId="{17A5DAC2-9635-4776-AAD0-7AF9A522BF2B}" srcId="{14297AF7-523F-47F1-BA77-9F74C7128D0A}" destId="{DCCBBC49-01DB-4C13-83AA-2B66AC1EB8FB}" srcOrd="2" destOrd="0" parTransId="{223665F1-2E2C-465F-8F27-88F84139F254}" sibTransId="{1BF32CE3-6741-4AAE-B073-DE59E684376D}"/>
    <dgm:cxn modelId="{B78DF6D1-AB8F-43F8-98C5-C368132B5735}" srcId="{14297AF7-523F-47F1-BA77-9F74C7128D0A}" destId="{27988FA8-8DA9-405C-8673-C261FA37A599}" srcOrd="0" destOrd="0" parTransId="{C2ED214A-C758-4756-9A84-880B2A9749B2}" sibTransId="{E72D41F1-3428-4FF8-88CB-285E894EC23E}"/>
    <dgm:cxn modelId="{205DB3DC-4852-4EFD-9BAB-6499CEFFEC1C}" type="presOf" srcId="{14297AF7-523F-47F1-BA77-9F74C7128D0A}" destId="{31B4D7EA-70CB-48B0-96AE-59C525B798D6}" srcOrd="0" destOrd="0" presId="urn:microsoft.com/office/officeart/2005/8/layout/default#8"/>
    <dgm:cxn modelId="{674DFAE6-0F29-40DF-B227-37C8C7A37A74}" type="presOf" srcId="{44219CF1-62C8-421A-ABF9-DD59A2A7E501}" destId="{F4832AB0-265C-4F1D-A317-37560C8C52F0}" srcOrd="0" destOrd="0" presId="urn:microsoft.com/office/officeart/2005/8/layout/default#8"/>
    <dgm:cxn modelId="{ADA1F4C1-6430-43CC-B638-02269F976EFB}" type="presOf" srcId="{DCCBBC49-01DB-4C13-83AA-2B66AC1EB8FB}" destId="{8139D875-3938-4BE7-B818-315CEA847B8E}" srcOrd="0" destOrd="0" presId="urn:microsoft.com/office/officeart/2005/8/layout/default#8"/>
    <dgm:cxn modelId="{CA20D093-6132-489D-852E-BFB39AEDB76B}" type="presParOf" srcId="{31B4D7EA-70CB-48B0-96AE-59C525B798D6}" destId="{F455E407-19D0-4293-9F5C-02604D435F74}" srcOrd="0" destOrd="0" presId="urn:microsoft.com/office/officeart/2005/8/layout/default#8"/>
    <dgm:cxn modelId="{4EC1309C-C3E2-4160-BD74-E4A60A98B5A4}" type="presParOf" srcId="{31B4D7EA-70CB-48B0-96AE-59C525B798D6}" destId="{12367789-A1E8-45D5-8527-D124A2CC5AEE}" srcOrd="1" destOrd="0" presId="urn:microsoft.com/office/officeart/2005/8/layout/default#8"/>
    <dgm:cxn modelId="{48CBD446-23CE-49EF-8E94-E0352626A27D}" type="presParOf" srcId="{31B4D7EA-70CB-48B0-96AE-59C525B798D6}" destId="{F4832AB0-265C-4F1D-A317-37560C8C52F0}" srcOrd="2" destOrd="0" presId="urn:microsoft.com/office/officeart/2005/8/layout/default#8"/>
    <dgm:cxn modelId="{9E5F02BB-6FBF-49B1-B6C4-11041A4E2188}" type="presParOf" srcId="{31B4D7EA-70CB-48B0-96AE-59C525B798D6}" destId="{C0156DB1-8173-4B15-AE98-548396DA6965}" srcOrd="3" destOrd="0" presId="urn:microsoft.com/office/officeart/2005/8/layout/default#8"/>
    <dgm:cxn modelId="{50AF0152-4DD8-4BDB-A09D-26C458F45388}" type="presParOf" srcId="{31B4D7EA-70CB-48B0-96AE-59C525B798D6}" destId="{8139D875-3938-4BE7-B818-315CEA847B8E}" srcOrd="4" destOrd="0" presId="urn:microsoft.com/office/officeart/2005/8/layout/default#8"/>
    <dgm:cxn modelId="{F5C62625-9854-42A5-962F-57665C6A37DF}" type="presParOf" srcId="{31B4D7EA-70CB-48B0-96AE-59C525B798D6}" destId="{DE8F7175-1D9D-4A1B-8C6E-546C063C7CB0}" srcOrd="5" destOrd="0" presId="urn:microsoft.com/office/officeart/2005/8/layout/default#8"/>
    <dgm:cxn modelId="{75EFBCF8-99ED-40A2-A669-E2E697B973B3}" type="presParOf" srcId="{31B4D7EA-70CB-48B0-96AE-59C525B798D6}" destId="{4D55A2DD-9331-42EA-90B2-D4DB3D5259C6}" srcOrd="6" destOrd="0" presId="urn:microsoft.com/office/officeart/2005/8/layout/default#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07C984F-3E41-48C3-BD8F-F15B3B97FDC7}" type="doc">
      <dgm:prSet loTypeId="urn:microsoft.com/office/officeart/2005/8/layout/default#9" loCatId="list" qsTypeId="urn:microsoft.com/office/officeart/2005/8/quickstyle/simple1" qsCatId="simple" csTypeId="urn:microsoft.com/office/officeart/2005/8/colors/accent1_2" csCatId="accent1" phldr="1"/>
      <dgm:spPr/>
      <dgm:t>
        <a:bodyPr/>
        <a:lstStyle/>
        <a:p>
          <a:endParaRPr lang="en-GB"/>
        </a:p>
      </dgm:t>
    </dgm:pt>
    <dgm:pt modelId="{CD74731C-536B-497C-84DC-97DF4394A214}">
      <dgm:prSet phldrT="[Text]"/>
      <dgm:spPr/>
      <dgm:t>
        <a:bodyPr/>
        <a:lstStyle/>
        <a:p>
          <a:pPr>
            <a:buFont typeface="Arial" panose="020B0604020202020204" pitchFamily="34" charset="0"/>
            <a:buChar char="•"/>
          </a:pPr>
          <a:r>
            <a:rPr lang="en-US" b="0" i="0" u="none" dirty="0"/>
            <a:t>In order to retain employees, Unilever has updated its policies to increase employees' work-life balance. </a:t>
          </a:r>
          <a:endParaRPr lang="en-GB" dirty="0"/>
        </a:p>
      </dgm:t>
    </dgm:pt>
    <dgm:pt modelId="{06DB2E60-034F-4FCB-9940-5382AA50A271}" type="parTrans" cxnId="{F21680F1-06E6-4C9A-9F59-E8CB6A06F260}">
      <dgm:prSet/>
      <dgm:spPr/>
      <dgm:t>
        <a:bodyPr/>
        <a:lstStyle/>
        <a:p>
          <a:endParaRPr lang="en-GB"/>
        </a:p>
      </dgm:t>
    </dgm:pt>
    <dgm:pt modelId="{485044DE-4F7F-4A4A-911A-137879AB3135}" type="sibTrans" cxnId="{F21680F1-06E6-4C9A-9F59-E8CB6A06F260}">
      <dgm:prSet/>
      <dgm:spPr/>
      <dgm:t>
        <a:bodyPr/>
        <a:lstStyle/>
        <a:p>
          <a:endParaRPr lang="en-GB"/>
        </a:p>
      </dgm:t>
    </dgm:pt>
    <dgm:pt modelId="{F562D212-C629-4D1B-A97C-E59F5BDBEF04}">
      <dgm:prSet/>
      <dgm:spPr/>
      <dgm:t>
        <a:bodyPr/>
        <a:lstStyle/>
        <a:p>
          <a:pPr>
            <a:buFont typeface="Arial" panose="020B0604020202020204" pitchFamily="34" charset="0"/>
            <a:buChar char="•"/>
          </a:pPr>
          <a:r>
            <a:rPr lang="en-US" b="0" i="0" u="none" dirty="0"/>
            <a:t>Their U-work policy is an example of a retention policy which facilitates flexibility and freedom of the employees (Unilever, 2022).  </a:t>
          </a:r>
        </a:p>
      </dgm:t>
    </dgm:pt>
    <dgm:pt modelId="{27AC16D9-6C1F-4416-BDC6-BD3C56FEA74B}" type="parTrans" cxnId="{F6A11EB9-2D33-4F42-8CAA-AE113398746C}">
      <dgm:prSet/>
      <dgm:spPr/>
      <dgm:t>
        <a:bodyPr/>
        <a:lstStyle/>
        <a:p>
          <a:endParaRPr lang="en-GB"/>
        </a:p>
      </dgm:t>
    </dgm:pt>
    <dgm:pt modelId="{F75AC648-73D2-4FB5-8682-5C68026E5F49}" type="sibTrans" cxnId="{F6A11EB9-2D33-4F42-8CAA-AE113398746C}">
      <dgm:prSet/>
      <dgm:spPr/>
      <dgm:t>
        <a:bodyPr/>
        <a:lstStyle/>
        <a:p>
          <a:endParaRPr lang="en-GB"/>
        </a:p>
      </dgm:t>
    </dgm:pt>
    <dgm:pt modelId="{BDE98D64-8594-476E-BF4F-2673F959AD5B}">
      <dgm:prSet/>
      <dgm:spPr/>
      <dgm:t>
        <a:bodyPr/>
        <a:lstStyle/>
        <a:p>
          <a:pPr>
            <a:buFont typeface="Arial" panose="020B0604020202020204" pitchFamily="34" charset="0"/>
            <a:buChar char="•"/>
          </a:pPr>
          <a:r>
            <a:rPr lang="en-US" b="0" i="0" u="none"/>
            <a:t>Unilever has adopted an extensive DEI strategy in its business policies to increase inclusiveness and diversity in the workplace to retain employees. </a:t>
          </a:r>
        </a:p>
      </dgm:t>
    </dgm:pt>
    <dgm:pt modelId="{1CC9FEE6-A0AA-4F17-9311-58024EEC6684}" type="parTrans" cxnId="{F4A616E2-B01A-423A-A42E-A7FFC83B34BE}">
      <dgm:prSet/>
      <dgm:spPr/>
      <dgm:t>
        <a:bodyPr/>
        <a:lstStyle/>
        <a:p>
          <a:endParaRPr lang="en-GB"/>
        </a:p>
      </dgm:t>
    </dgm:pt>
    <dgm:pt modelId="{6246AE61-6995-457E-B750-8C0481D8900E}" type="sibTrans" cxnId="{F4A616E2-B01A-423A-A42E-A7FFC83B34BE}">
      <dgm:prSet/>
      <dgm:spPr/>
      <dgm:t>
        <a:bodyPr/>
        <a:lstStyle/>
        <a:p>
          <a:endParaRPr lang="en-GB"/>
        </a:p>
      </dgm:t>
    </dgm:pt>
    <dgm:pt modelId="{0B917B09-E35D-435A-8A7E-60ADC0094CCF}">
      <dgm:prSet/>
      <dgm:spPr/>
      <dgm:t>
        <a:bodyPr/>
        <a:lstStyle/>
        <a:p>
          <a:pPr>
            <a:buFont typeface="Arial" panose="020B0604020202020204" pitchFamily="34" charset="0"/>
            <a:buChar char="•"/>
          </a:pPr>
          <a:r>
            <a:rPr lang="en-US" b="0" i="0" u="none"/>
            <a:t>Employee well-being is another concern for employee retention. They have incorporated the qualitative feedback policy in business strategies to ensure employees' feelings are not being ignored. </a:t>
          </a:r>
        </a:p>
      </dgm:t>
    </dgm:pt>
    <dgm:pt modelId="{BD985D16-BC8C-4E04-8DB0-6CCE3FE8C220}" type="parTrans" cxnId="{0DCB5BAF-FD4C-4CD4-BC51-90C0F8BF82BD}">
      <dgm:prSet/>
      <dgm:spPr/>
      <dgm:t>
        <a:bodyPr/>
        <a:lstStyle/>
        <a:p>
          <a:endParaRPr lang="en-GB"/>
        </a:p>
      </dgm:t>
    </dgm:pt>
    <dgm:pt modelId="{32EB4312-E90D-40ED-89E2-8A37D1CE8030}" type="sibTrans" cxnId="{0DCB5BAF-FD4C-4CD4-BC51-90C0F8BF82BD}">
      <dgm:prSet/>
      <dgm:spPr/>
      <dgm:t>
        <a:bodyPr/>
        <a:lstStyle/>
        <a:p>
          <a:endParaRPr lang="en-GB"/>
        </a:p>
      </dgm:t>
    </dgm:pt>
    <dgm:pt modelId="{8499AFBC-C8F1-4A10-8063-3D4E306F1DA3}" type="pres">
      <dgm:prSet presAssocID="{407C984F-3E41-48C3-BD8F-F15B3B97FDC7}" presName="diagram" presStyleCnt="0">
        <dgm:presLayoutVars>
          <dgm:dir/>
          <dgm:resizeHandles val="exact"/>
        </dgm:presLayoutVars>
      </dgm:prSet>
      <dgm:spPr/>
      <dgm:t>
        <a:bodyPr/>
        <a:lstStyle/>
        <a:p>
          <a:endParaRPr lang="en-US"/>
        </a:p>
      </dgm:t>
    </dgm:pt>
    <dgm:pt modelId="{BF7B6B87-BCB1-4A3E-877C-FB7C700BB296}" type="pres">
      <dgm:prSet presAssocID="{CD74731C-536B-497C-84DC-97DF4394A214}" presName="node" presStyleLbl="node1" presStyleIdx="0" presStyleCnt="4">
        <dgm:presLayoutVars>
          <dgm:bulletEnabled val="1"/>
        </dgm:presLayoutVars>
      </dgm:prSet>
      <dgm:spPr/>
      <dgm:t>
        <a:bodyPr/>
        <a:lstStyle/>
        <a:p>
          <a:endParaRPr lang="en-US"/>
        </a:p>
      </dgm:t>
    </dgm:pt>
    <dgm:pt modelId="{86B65B3B-18C9-4DB3-8915-C29093CB2772}" type="pres">
      <dgm:prSet presAssocID="{485044DE-4F7F-4A4A-911A-137879AB3135}" presName="sibTrans" presStyleCnt="0"/>
      <dgm:spPr/>
    </dgm:pt>
    <dgm:pt modelId="{EA438A4C-EA3E-4D8C-9F07-7ED76A6E347A}" type="pres">
      <dgm:prSet presAssocID="{F562D212-C629-4D1B-A97C-E59F5BDBEF04}" presName="node" presStyleLbl="node1" presStyleIdx="1" presStyleCnt="4">
        <dgm:presLayoutVars>
          <dgm:bulletEnabled val="1"/>
        </dgm:presLayoutVars>
      </dgm:prSet>
      <dgm:spPr/>
      <dgm:t>
        <a:bodyPr/>
        <a:lstStyle/>
        <a:p>
          <a:endParaRPr lang="en-US"/>
        </a:p>
      </dgm:t>
    </dgm:pt>
    <dgm:pt modelId="{BCC2CEC9-6476-41AC-8B05-3212B56DF663}" type="pres">
      <dgm:prSet presAssocID="{F75AC648-73D2-4FB5-8682-5C68026E5F49}" presName="sibTrans" presStyleCnt="0"/>
      <dgm:spPr/>
    </dgm:pt>
    <dgm:pt modelId="{B2AF9933-3B0C-43CF-A539-48DEDC149119}" type="pres">
      <dgm:prSet presAssocID="{BDE98D64-8594-476E-BF4F-2673F959AD5B}" presName="node" presStyleLbl="node1" presStyleIdx="2" presStyleCnt="4">
        <dgm:presLayoutVars>
          <dgm:bulletEnabled val="1"/>
        </dgm:presLayoutVars>
      </dgm:prSet>
      <dgm:spPr/>
      <dgm:t>
        <a:bodyPr/>
        <a:lstStyle/>
        <a:p>
          <a:endParaRPr lang="en-US"/>
        </a:p>
      </dgm:t>
    </dgm:pt>
    <dgm:pt modelId="{78543600-F63E-4D64-B1BB-22A7957DA79A}" type="pres">
      <dgm:prSet presAssocID="{6246AE61-6995-457E-B750-8C0481D8900E}" presName="sibTrans" presStyleCnt="0"/>
      <dgm:spPr/>
    </dgm:pt>
    <dgm:pt modelId="{5585702A-FF03-4F85-8205-C826D000CBEC}" type="pres">
      <dgm:prSet presAssocID="{0B917B09-E35D-435A-8A7E-60ADC0094CCF}" presName="node" presStyleLbl="node1" presStyleIdx="3" presStyleCnt="4">
        <dgm:presLayoutVars>
          <dgm:bulletEnabled val="1"/>
        </dgm:presLayoutVars>
      </dgm:prSet>
      <dgm:spPr/>
      <dgm:t>
        <a:bodyPr/>
        <a:lstStyle/>
        <a:p>
          <a:endParaRPr lang="en-US"/>
        </a:p>
      </dgm:t>
    </dgm:pt>
  </dgm:ptLst>
  <dgm:cxnLst>
    <dgm:cxn modelId="{F21680F1-06E6-4C9A-9F59-E8CB6A06F260}" srcId="{407C984F-3E41-48C3-BD8F-F15B3B97FDC7}" destId="{CD74731C-536B-497C-84DC-97DF4394A214}" srcOrd="0" destOrd="0" parTransId="{06DB2E60-034F-4FCB-9940-5382AA50A271}" sibTransId="{485044DE-4F7F-4A4A-911A-137879AB3135}"/>
    <dgm:cxn modelId="{57CB826A-9386-46D6-BDB4-4D93620B9193}" type="presOf" srcId="{BDE98D64-8594-476E-BF4F-2673F959AD5B}" destId="{B2AF9933-3B0C-43CF-A539-48DEDC149119}" srcOrd="0" destOrd="0" presId="urn:microsoft.com/office/officeart/2005/8/layout/default#9"/>
    <dgm:cxn modelId="{0DCB5BAF-FD4C-4CD4-BC51-90C0F8BF82BD}" srcId="{407C984F-3E41-48C3-BD8F-F15B3B97FDC7}" destId="{0B917B09-E35D-435A-8A7E-60ADC0094CCF}" srcOrd="3" destOrd="0" parTransId="{BD985D16-BC8C-4E04-8DB0-6CCE3FE8C220}" sibTransId="{32EB4312-E90D-40ED-89E2-8A37D1CE8030}"/>
    <dgm:cxn modelId="{F4A616E2-B01A-423A-A42E-A7FFC83B34BE}" srcId="{407C984F-3E41-48C3-BD8F-F15B3B97FDC7}" destId="{BDE98D64-8594-476E-BF4F-2673F959AD5B}" srcOrd="2" destOrd="0" parTransId="{1CC9FEE6-A0AA-4F17-9311-58024EEC6684}" sibTransId="{6246AE61-6995-457E-B750-8C0481D8900E}"/>
    <dgm:cxn modelId="{D8D7EA47-F1C2-4A48-A11C-51CF0BAA20AE}" type="presOf" srcId="{0B917B09-E35D-435A-8A7E-60ADC0094CCF}" destId="{5585702A-FF03-4F85-8205-C826D000CBEC}" srcOrd="0" destOrd="0" presId="urn:microsoft.com/office/officeart/2005/8/layout/default#9"/>
    <dgm:cxn modelId="{01AB2103-0B03-422D-8530-2A4FDC6416AD}" type="presOf" srcId="{CD74731C-536B-497C-84DC-97DF4394A214}" destId="{BF7B6B87-BCB1-4A3E-877C-FB7C700BB296}" srcOrd="0" destOrd="0" presId="urn:microsoft.com/office/officeart/2005/8/layout/default#9"/>
    <dgm:cxn modelId="{62346397-C2CB-474B-AF0D-C1FB1CB14665}" type="presOf" srcId="{F562D212-C629-4D1B-A97C-E59F5BDBEF04}" destId="{EA438A4C-EA3E-4D8C-9F07-7ED76A6E347A}" srcOrd="0" destOrd="0" presId="urn:microsoft.com/office/officeart/2005/8/layout/default#9"/>
    <dgm:cxn modelId="{F6A11EB9-2D33-4F42-8CAA-AE113398746C}" srcId="{407C984F-3E41-48C3-BD8F-F15B3B97FDC7}" destId="{F562D212-C629-4D1B-A97C-E59F5BDBEF04}" srcOrd="1" destOrd="0" parTransId="{27AC16D9-6C1F-4416-BDC6-BD3C56FEA74B}" sibTransId="{F75AC648-73D2-4FB5-8682-5C68026E5F49}"/>
    <dgm:cxn modelId="{65CBB3CD-C465-4BB0-8CC1-F3A9FEBE05EB}" type="presOf" srcId="{407C984F-3E41-48C3-BD8F-F15B3B97FDC7}" destId="{8499AFBC-C8F1-4A10-8063-3D4E306F1DA3}" srcOrd="0" destOrd="0" presId="urn:microsoft.com/office/officeart/2005/8/layout/default#9"/>
    <dgm:cxn modelId="{F2151727-9320-4004-BCAB-272B17DA95D8}" type="presParOf" srcId="{8499AFBC-C8F1-4A10-8063-3D4E306F1DA3}" destId="{BF7B6B87-BCB1-4A3E-877C-FB7C700BB296}" srcOrd="0" destOrd="0" presId="urn:microsoft.com/office/officeart/2005/8/layout/default#9"/>
    <dgm:cxn modelId="{7E26831B-60BB-4F2A-B31E-D4011243BB20}" type="presParOf" srcId="{8499AFBC-C8F1-4A10-8063-3D4E306F1DA3}" destId="{86B65B3B-18C9-4DB3-8915-C29093CB2772}" srcOrd="1" destOrd="0" presId="urn:microsoft.com/office/officeart/2005/8/layout/default#9"/>
    <dgm:cxn modelId="{330370E1-C53B-4C6F-83A5-270044AB1848}" type="presParOf" srcId="{8499AFBC-C8F1-4A10-8063-3D4E306F1DA3}" destId="{EA438A4C-EA3E-4D8C-9F07-7ED76A6E347A}" srcOrd="2" destOrd="0" presId="urn:microsoft.com/office/officeart/2005/8/layout/default#9"/>
    <dgm:cxn modelId="{A0E0EB7F-10A3-4CA6-8722-63AFEEC29E69}" type="presParOf" srcId="{8499AFBC-C8F1-4A10-8063-3D4E306F1DA3}" destId="{BCC2CEC9-6476-41AC-8B05-3212B56DF663}" srcOrd="3" destOrd="0" presId="urn:microsoft.com/office/officeart/2005/8/layout/default#9"/>
    <dgm:cxn modelId="{AD0F7483-17DB-492A-AE00-53493A308A0C}" type="presParOf" srcId="{8499AFBC-C8F1-4A10-8063-3D4E306F1DA3}" destId="{B2AF9933-3B0C-43CF-A539-48DEDC149119}" srcOrd="4" destOrd="0" presId="urn:microsoft.com/office/officeart/2005/8/layout/default#9"/>
    <dgm:cxn modelId="{EF0497C6-B9A3-4EF4-BDD6-7756D49294F5}" type="presParOf" srcId="{8499AFBC-C8F1-4A10-8063-3D4E306F1DA3}" destId="{78543600-F63E-4D64-B1BB-22A7957DA79A}" srcOrd="5" destOrd="0" presId="urn:microsoft.com/office/officeart/2005/8/layout/default#9"/>
    <dgm:cxn modelId="{EDA1B705-F11D-4743-859D-2E9EF58B3ECB}" type="presParOf" srcId="{8499AFBC-C8F1-4A10-8063-3D4E306F1DA3}" destId="{5585702A-FF03-4F85-8205-C826D000CBEC}" srcOrd="6" destOrd="0" presId="urn:microsoft.com/office/officeart/2005/8/layout/defaul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42355-143D-4BD6-ABCA-D43CCE238042}">
      <dsp:nvSpPr>
        <dsp:cNvPr id="0" name=""/>
        <dsp:cNvSpPr/>
      </dsp:nvSpPr>
      <dsp:spPr>
        <a:xfrm>
          <a:off x="1180306" y="1570"/>
          <a:ext cx="2746374" cy="16478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dirty="0" smtClean="0"/>
            <a:t>There are many opportunities every field nowadays. Stopping people to look for a change is a big challenge.</a:t>
          </a:r>
          <a:endParaRPr lang="en-GB" sz="1600" kern="1200" dirty="0"/>
        </a:p>
      </dsp:txBody>
      <dsp:txXfrm>
        <a:off x="1180306" y="1570"/>
        <a:ext cx="2746374" cy="1647825"/>
      </dsp:txXfrm>
    </dsp:sp>
    <dsp:sp modelId="{43822370-B87C-45B4-BE1A-07851F2FF056}">
      <dsp:nvSpPr>
        <dsp:cNvPr id="0" name=""/>
        <dsp:cNvSpPr/>
      </dsp:nvSpPr>
      <dsp:spPr>
        <a:xfrm>
          <a:off x="4201318" y="1570"/>
          <a:ext cx="2746374" cy="16478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dirty="0" smtClean="0"/>
            <a:t> Hiring wrong candidate</a:t>
          </a:r>
          <a:endParaRPr lang="en-US" sz="1600" b="0" i="0" u="none" kern="1200" dirty="0"/>
        </a:p>
      </dsp:txBody>
      <dsp:txXfrm>
        <a:off x="4201318" y="1570"/>
        <a:ext cx="2746374" cy="1647825"/>
      </dsp:txXfrm>
    </dsp:sp>
    <dsp:sp modelId="{E2F2136A-59E1-445A-B23B-6CD6DA1AED5E}">
      <dsp:nvSpPr>
        <dsp:cNvPr id="0" name=""/>
        <dsp:cNvSpPr/>
      </dsp:nvSpPr>
      <dsp:spPr>
        <a:xfrm>
          <a:off x="1180306" y="1924033"/>
          <a:ext cx="2746374" cy="16478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dirty="0" smtClean="0"/>
            <a:t> Individuals speaks all kind of lies during the interview to get the job.</a:t>
          </a:r>
          <a:endParaRPr lang="en-US" sz="1600" b="0" i="0" u="none" kern="1200" dirty="0"/>
        </a:p>
      </dsp:txBody>
      <dsp:txXfrm>
        <a:off x="1180306" y="1924033"/>
        <a:ext cx="2746374" cy="1647825"/>
      </dsp:txXfrm>
    </dsp:sp>
    <dsp:sp modelId="{5B4A630F-4C78-470B-B0E4-9CC5880CA0D7}">
      <dsp:nvSpPr>
        <dsp:cNvPr id="0" name=""/>
        <dsp:cNvSpPr/>
      </dsp:nvSpPr>
      <dsp:spPr>
        <a:xfrm>
          <a:off x="4201318" y="1924033"/>
          <a:ext cx="2746374" cy="16478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a:t>Whenever the growth and opportunities of employees are overlooked or become stagnant within an organisation challenges occur regarding the retention of the employees.</a:t>
          </a:r>
        </a:p>
      </dsp:txBody>
      <dsp:txXfrm>
        <a:off x="4201318" y="1924033"/>
        <a:ext cx="2746374" cy="16478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89897D-34CA-4CF6-9983-381106B50E05}">
      <dsp:nvSpPr>
        <dsp:cNvPr id="0" name=""/>
        <dsp:cNvSpPr/>
      </dsp:nvSpPr>
      <dsp:spPr>
        <a:xfrm>
          <a:off x="377842" y="1485"/>
          <a:ext cx="2912679" cy="17476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dirty="0"/>
            <a:t>Employee needs and motivation can be best understood by using Herzberg’s two-factor theory and Its significance in retaining employees. </a:t>
          </a:r>
        </a:p>
      </dsp:txBody>
      <dsp:txXfrm>
        <a:off x="377842" y="1485"/>
        <a:ext cx="2912679" cy="1747607"/>
      </dsp:txXfrm>
    </dsp:sp>
    <dsp:sp modelId="{5A3105CE-80FD-4CCA-B4EE-E7990E45B034}">
      <dsp:nvSpPr>
        <dsp:cNvPr id="0" name=""/>
        <dsp:cNvSpPr/>
      </dsp:nvSpPr>
      <dsp:spPr>
        <a:xfrm>
          <a:off x="3581789" y="1485"/>
          <a:ext cx="2912679" cy="17476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a:t>According to this theory, Employee motivation depends on two main factors, namely job satisfaction and job dissatisfaction. </a:t>
          </a:r>
        </a:p>
      </dsp:txBody>
      <dsp:txXfrm>
        <a:off x="3581789" y="1485"/>
        <a:ext cx="2912679" cy="1747607"/>
      </dsp:txXfrm>
    </dsp:sp>
    <dsp:sp modelId="{34B55DE0-C990-473D-ABF5-B1E3049D598E}">
      <dsp:nvSpPr>
        <dsp:cNvPr id="0" name=""/>
        <dsp:cNvSpPr/>
      </dsp:nvSpPr>
      <dsp:spPr>
        <a:xfrm>
          <a:off x="377842" y="2040360"/>
          <a:ext cx="2912679" cy="17476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a:t>Herzberg’s theory depicts that job satisfaction can increase the feeling of contentment among employees which can increase their motivation for better performance.</a:t>
          </a:r>
        </a:p>
      </dsp:txBody>
      <dsp:txXfrm>
        <a:off x="377842" y="2040360"/>
        <a:ext cx="2912679" cy="1747607"/>
      </dsp:txXfrm>
    </dsp:sp>
    <dsp:sp modelId="{8520B6E3-47FC-4EA7-85AB-C3AD43C859C3}">
      <dsp:nvSpPr>
        <dsp:cNvPr id="0" name=""/>
        <dsp:cNvSpPr/>
      </dsp:nvSpPr>
      <dsp:spPr>
        <a:xfrm>
          <a:off x="3581789" y="2040360"/>
          <a:ext cx="2912679" cy="174760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a:t>On the contrary, an unsatisfied employee can exhibit poor performance. Thus, it is clear that employee satisfaction or dissatisfaction can directly hamper organisational performance. </a:t>
          </a:r>
        </a:p>
      </dsp:txBody>
      <dsp:txXfrm>
        <a:off x="3581789" y="2040360"/>
        <a:ext cx="2912679" cy="17476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19000-FA58-4F25-B71B-07DE5A3B82C1}">
      <dsp:nvSpPr>
        <dsp:cNvPr id="0" name=""/>
        <dsp:cNvSpPr/>
      </dsp:nvSpPr>
      <dsp:spPr>
        <a:xfrm>
          <a:off x="830262" y="900"/>
          <a:ext cx="3079749" cy="18478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buFont typeface="Arial" panose="020B0604020202020204" pitchFamily="34" charset="0"/>
            <a:buChar char="•"/>
          </a:pPr>
          <a:r>
            <a:rPr lang="en-US" sz="1700" b="0" i="0" u="none" kern="1200" dirty="0"/>
            <a:t>Positive workplace culture is a crucial driving force behind an </a:t>
          </a:r>
          <a:r>
            <a:rPr lang="en-US" sz="1700" b="0" i="0" u="none" kern="1200" dirty="0" err="1"/>
            <a:t>organisation’s</a:t>
          </a:r>
          <a:r>
            <a:rPr lang="en-US" sz="1700" b="0" i="0" u="none" kern="1200" dirty="0"/>
            <a:t> success. </a:t>
          </a:r>
          <a:endParaRPr lang="en-GB" sz="1700" kern="1200" dirty="0"/>
        </a:p>
      </dsp:txBody>
      <dsp:txXfrm>
        <a:off x="830262" y="900"/>
        <a:ext cx="3079749" cy="1847850"/>
      </dsp:txXfrm>
    </dsp:sp>
    <dsp:sp modelId="{907DCF40-2036-47BE-B672-23E8086336CE}">
      <dsp:nvSpPr>
        <dsp:cNvPr id="0" name=""/>
        <dsp:cNvSpPr/>
      </dsp:nvSpPr>
      <dsp:spPr>
        <a:xfrm>
          <a:off x="4217987" y="900"/>
          <a:ext cx="3079749" cy="18478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buFont typeface="Arial" panose="020B0604020202020204" pitchFamily="34" charset="0"/>
            <a:buChar char="•"/>
          </a:pPr>
          <a:r>
            <a:rPr lang="en-US" sz="1700" b="0" i="0" u="none" kern="1200"/>
            <a:t>Work culture not only depends on the employees' behaviour but also on the business values that the organisation follows. </a:t>
          </a:r>
        </a:p>
      </dsp:txBody>
      <dsp:txXfrm>
        <a:off x="4217987" y="900"/>
        <a:ext cx="3079749" cy="1847850"/>
      </dsp:txXfrm>
    </dsp:sp>
    <dsp:sp modelId="{BBA0B8AE-FAD6-4FC7-B482-BAE5759DD810}">
      <dsp:nvSpPr>
        <dsp:cNvPr id="0" name=""/>
        <dsp:cNvSpPr/>
      </dsp:nvSpPr>
      <dsp:spPr>
        <a:xfrm>
          <a:off x="2524125" y="2156726"/>
          <a:ext cx="3079749" cy="18478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buFont typeface="Arial" panose="020B0604020202020204" pitchFamily="34" charset="0"/>
            <a:buChar char="•"/>
          </a:pPr>
          <a:r>
            <a:rPr lang="en-US" sz="1700" b="0" i="0" u="none" kern="1200"/>
            <a:t>Organisations can imperatively support their employees by engaging them in taking fruitful decisions, having more productivity, and thinking positively in favour of the company (Rajoo, 2020). </a:t>
          </a:r>
        </a:p>
      </dsp:txBody>
      <dsp:txXfrm>
        <a:off x="2524125" y="2156726"/>
        <a:ext cx="3079749" cy="18478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854AC-45F5-4A9C-B5D9-A3BC19C57929}">
      <dsp:nvSpPr>
        <dsp:cNvPr id="0" name=""/>
        <dsp:cNvSpPr/>
      </dsp:nvSpPr>
      <dsp:spPr>
        <a:xfrm>
          <a:off x="895638" y="7"/>
          <a:ext cx="2635250" cy="15811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dirty="0"/>
            <a:t>Career development and planning play a crucial role in employee retention.</a:t>
          </a:r>
          <a:endParaRPr lang="en-GB" sz="1600" kern="1200" dirty="0"/>
        </a:p>
      </dsp:txBody>
      <dsp:txXfrm>
        <a:off x="895638" y="7"/>
        <a:ext cx="2635250" cy="1581150"/>
      </dsp:txXfrm>
    </dsp:sp>
    <dsp:sp modelId="{74D9183D-0ABA-4BD2-A6CC-0304A22A98A4}">
      <dsp:nvSpPr>
        <dsp:cNvPr id="0" name=""/>
        <dsp:cNvSpPr/>
      </dsp:nvSpPr>
      <dsp:spPr>
        <a:xfrm>
          <a:off x="4195762" y="1793"/>
          <a:ext cx="2635250" cy="15811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a:t>Today, It is viewed as a kind partnership with workers. </a:t>
          </a:r>
        </a:p>
      </dsp:txBody>
      <dsp:txXfrm>
        <a:off x="4195762" y="1793"/>
        <a:ext cx="2635250" cy="1581150"/>
      </dsp:txXfrm>
    </dsp:sp>
    <dsp:sp modelId="{46B81B43-A869-4166-B1E6-6AF2CE7BACF2}">
      <dsp:nvSpPr>
        <dsp:cNvPr id="0" name=""/>
        <dsp:cNvSpPr/>
      </dsp:nvSpPr>
      <dsp:spPr>
        <a:xfrm>
          <a:off x="2746374" y="1846469"/>
          <a:ext cx="2635250" cy="15811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a:t>Developing career paths helps employees to understand their growth opportunities within an organisation (Niati, Siregar and Prayoga, 2021).</a:t>
          </a:r>
        </a:p>
      </dsp:txBody>
      <dsp:txXfrm>
        <a:off x="2746374" y="1846469"/>
        <a:ext cx="2635250" cy="15811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850AF-16B2-4D15-83EC-DAEDC4F207C5}">
      <dsp:nvSpPr>
        <dsp:cNvPr id="0" name=""/>
        <dsp:cNvSpPr/>
      </dsp:nvSpPr>
      <dsp:spPr>
        <a:xfrm>
          <a:off x="0" y="1354379"/>
          <a:ext cx="9217024" cy="277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F0A070-A169-4117-A675-E4673D6CC5E8}">
      <dsp:nvSpPr>
        <dsp:cNvPr id="0" name=""/>
        <dsp:cNvSpPr/>
      </dsp:nvSpPr>
      <dsp:spPr>
        <a:xfrm>
          <a:off x="460851" y="1192020"/>
          <a:ext cx="6451916" cy="3247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3867" tIns="0" rIns="243867" bIns="0" numCol="1" spcCol="1270" anchor="ctr" anchorCtr="0">
          <a:noAutofit/>
        </a:bodyPr>
        <a:lstStyle/>
        <a:p>
          <a:pPr lvl="0" algn="l" defTabSz="488950">
            <a:lnSpc>
              <a:spcPct val="90000"/>
            </a:lnSpc>
            <a:spcBef>
              <a:spcPct val="0"/>
            </a:spcBef>
            <a:spcAft>
              <a:spcPct val="35000"/>
            </a:spcAft>
            <a:buFont typeface="Arial" panose="020B0604020202020204" pitchFamily="34" charset="0"/>
            <a:buChar char="•"/>
          </a:pPr>
          <a:r>
            <a:rPr lang="en-US" sz="1100" b="0" i="0" u="none" kern="1200" dirty="0"/>
            <a:t>Work-life balance refers to </a:t>
          </a:r>
          <a:r>
            <a:rPr lang="en-US" sz="1100" b="0" i="0" u="none" kern="1200" dirty="0" err="1"/>
            <a:t>prioritisation</a:t>
          </a:r>
          <a:r>
            <a:rPr lang="en-US" sz="1100" b="0" i="0" u="none" kern="1200" dirty="0"/>
            <a:t> between the activities of professional and personal life.</a:t>
          </a:r>
          <a:endParaRPr lang="en-GB" sz="1100" kern="1200" dirty="0"/>
        </a:p>
      </dsp:txBody>
      <dsp:txXfrm>
        <a:off x="476703" y="1207872"/>
        <a:ext cx="6420212" cy="293016"/>
      </dsp:txXfrm>
    </dsp:sp>
    <dsp:sp modelId="{44A87710-4577-43FE-A0AB-5D8611827F53}">
      <dsp:nvSpPr>
        <dsp:cNvPr id="0" name=""/>
        <dsp:cNvSpPr/>
      </dsp:nvSpPr>
      <dsp:spPr>
        <a:xfrm>
          <a:off x="0" y="1853340"/>
          <a:ext cx="9217024" cy="277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15799AE-544B-443C-BA1A-96A6EDF1E177}">
      <dsp:nvSpPr>
        <dsp:cNvPr id="0" name=""/>
        <dsp:cNvSpPr/>
      </dsp:nvSpPr>
      <dsp:spPr>
        <a:xfrm>
          <a:off x="460851" y="1690980"/>
          <a:ext cx="6451916" cy="3247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3867" tIns="0" rIns="243867" bIns="0" numCol="1" spcCol="1270" anchor="ctr" anchorCtr="0">
          <a:noAutofit/>
        </a:bodyPr>
        <a:lstStyle/>
        <a:p>
          <a:pPr lvl="0" algn="l" defTabSz="488950">
            <a:lnSpc>
              <a:spcPct val="90000"/>
            </a:lnSpc>
            <a:spcBef>
              <a:spcPct val="0"/>
            </a:spcBef>
            <a:spcAft>
              <a:spcPct val="35000"/>
            </a:spcAft>
            <a:buFont typeface="Arial" panose="020B0604020202020204" pitchFamily="34" charset="0"/>
            <a:buChar char="•"/>
          </a:pPr>
          <a:r>
            <a:rPr lang="en-US" sz="1100" b="0" i="0" u="none" kern="1200" dirty="0"/>
            <a:t>Employees experiencing healthy work-life balance are satisfied towards jobs for which they are committed to the </a:t>
          </a:r>
          <a:r>
            <a:rPr lang="en-US" sz="1100" b="0" i="0" u="none" kern="1200" dirty="0" err="1"/>
            <a:t>organisation</a:t>
          </a:r>
          <a:r>
            <a:rPr lang="en-US" sz="1100" b="0" i="0" u="none" kern="1200" dirty="0"/>
            <a:t> (Le et al., 2020).</a:t>
          </a:r>
        </a:p>
      </dsp:txBody>
      <dsp:txXfrm>
        <a:off x="476703" y="1706832"/>
        <a:ext cx="6420212" cy="293016"/>
      </dsp:txXfrm>
    </dsp:sp>
    <dsp:sp modelId="{C9B6577A-8748-430F-85F5-39978C22CA5A}">
      <dsp:nvSpPr>
        <dsp:cNvPr id="0" name=""/>
        <dsp:cNvSpPr/>
      </dsp:nvSpPr>
      <dsp:spPr>
        <a:xfrm>
          <a:off x="0" y="2352300"/>
          <a:ext cx="9217024" cy="277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A1DC81-6B67-41F7-BFBB-2913755278A7}">
      <dsp:nvSpPr>
        <dsp:cNvPr id="0" name=""/>
        <dsp:cNvSpPr/>
      </dsp:nvSpPr>
      <dsp:spPr>
        <a:xfrm>
          <a:off x="460851" y="2189940"/>
          <a:ext cx="6451916" cy="3247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3867" tIns="0" rIns="243867" bIns="0" numCol="1" spcCol="1270" anchor="ctr" anchorCtr="0">
          <a:noAutofit/>
        </a:bodyPr>
        <a:lstStyle/>
        <a:p>
          <a:pPr lvl="0" algn="l" defTabSz="488950">
            <a:lnSpc>
              <a:spcPct val="90000"/>
            </a:lnSpc>
            <a:spcBef>
              <a:spcPct val="0"/>
            </a:spcBef>
            <a:spcAft>
              <a:spcPct val="35000"/>
            </a:spcAft>
            <a:buFont typeface="Arial" panose="020B0604020202020204" pitchFamily="34" charset="0"/>
            <a:buChar char="•"/>
          </a:pPr>
          <a:r>
            <a:rPr lang="en-US" sz="1100" b="0" i="0" u="none" kern="1200" dirty="0"/>
            <a:t>Employees effectively manage personal and professional responsibilities for which no stress arises in their lives.</a:t>
          </a:r>
        </a:p>
      </dsp:txBody>
      <dsp:txXfrm>
        <a:off x="476703" y="2205792"/>
        <a:ext cx="6420212" cy="293016"/>
      </dsp:txXfrm>
    </dsp:sp>
    <dsp:sp modelId="{DE8DC95C-12FE-45F4-BEB6-8CE80E15C5E1}">
      <dsp:nvSpPr>
        <dsp:cNvPr id="0" name=""/>
        <dsp:cNvSpPr/>
      </dsp:nvSpPr>
      <dsp:spPr>
        <a:xfrm>
          <a:off x="0" y="2851260"/>
          <a:ext cx="9217024" cy="277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2D2697-2A9E-4C9B-BC63-3EC0E4026AD8}">
      <dsp:nvSpPr>
        <dsp:cNvPr id="0" name=""/>
        <dsp:cNvSpPr/>
      </dsp:nvSpPr>
      <dsp:spPr>
        <a:xfrm>
          <a:off x="460851" y="2688900"/>
          <a:ext cx="6451916" cy="3247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3867" tIns="0" rIns="243867" bIns="0" numCol="1" spcCol="1270" anchor="ctr" anchorCtr="0">
          <a:noAutofit/>
        </a:bodyPr>
        <a:lstStyle/>
        <a:p>
          <a:pPr lvl="0" algn="l" defTabSz="488950">
            <a:lnSpc>
              <a:spcPct val="90000"/>
            </a:lnSpc>
            <a:spcBef>
              <a:spcPct val="0"/>
            </a:spcBef>
            <a:spcAft>
              <a:spcPct val="35000"/>
            </a:spcAft>
            <a:buFont typeface="Arial" panose="020B0604020202020204" pitchFamily="34" charset="0"/>
            <a:buChar char="•"/>
          </a:pPr>
          <a:r>
            <a:rPr lang="en-US" sz="1100" b="0" i="0" u="none" kern="1200"/>
            <a:t>This is essential for mental well-being for which employees separate stress, anxiety, and depression from their job responsibilities and it is reflected in their job performances.  </a:t>
          </a:r>
        </a:p>
      </dsp:txBody>
      <dsp:txXfrm>
        <a:off x="476703" y="2704752"/>
        <a:ext cx="6420212" cy="2930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3AF02-6696-4697-A6A6-7F8375947F4E}">
      <dsp:nvSpPr>
        <dsp:cNvPr id="0" name=""/>
        <dsp:cNvSpPr/>
      </dsp:nvSpPr>
      <dsp:spPr>
        <a:xfrm>
          <a:off x="367915" y="482"/>
          <a:ext cx="3025002" cy="1815001"/>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buFont typeface="Arial" panose="020B0604020202020204" pitchFamily="34" charset="0"/>
            <a:buChar char="•"/>
          </a:pPr>
          <a:r>
            <a:rPr lang="en-US" sz="1800" b="0" i="0" u="none" kern="1200" dirty="0"/>
            <a:t>In order to maintain employee retention the company needs to give the employees a package of compensation which drives the rate of retention higher.</a:t>
          </a:r>
          <a:endParaRPr lang="en-GB" sz="1800" kern="1200" dirty="0"/>
        </a:p>
      </dsp:txBody>
      <dsp:txXfrm>
        <a:off x="367915" y="482"/>
        <a:ext cx="3025002" cy="1815001"/>
      </dsp:txXfrm>
    </dsp:sp>
    <dsp:sp modelId="{7F6680D2-20BE-4824-ADE1-9F0F03129CCD}">
      <dsp:nvSpPr>
        <dsp:cNvPr id="0" name=""/>
        <dsp:cNvSpPr/>
      </dsp:nvSpPr>
      <dsp:spPr>
        <a:xfrm>
          <a:off x="3695418" y="482"/>
          <a:ext cx="3025002" cy="1815001"/>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buFont typeface="Arial" panose="020B0604020202020204" pitchFamily="34" charset="0"/>
            <a:buChar char="•"/>
          </a:pPr>
          <a:r>
            <a:rPr lang="en-US" sz="1800" b="0" i="0" u="none" kern="1200"/>
            <a:t>Higher salaries can make the employees stay in the company because at the end of the day salary is the thing that matters the most for the employees (Randstad, 2021).</a:t>
          </a:r>
        </a:p>
      </dsp:txBody>
      <dsp:txXfrm>
        <a:off x="3695418" y="482"/>
        <a:ext cx="3025002" cy="1815001"/>
      </dsp:txXfrm>
    </dsp:sp>
    <dsp:sp modelId="{ED2D5297-3AD2-4203-823B-2F27C295D314}">
      <dsp:nvSpPr>
        <dsp:cNvPr id="0" name=""/>
        <dsp:cNvSpPr/>
      </dsp:nvSpPr>
      <dsp:spPr>
        <a:xfrm>
          <a:off x="2031666" y="2117984"/>
          <a:ext cx="3025002" cy="1815001"/>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buFont typeface="Arial" panose="020B0604020202020204" pitchFamily="34" charset="0"/>
            <a:buChar char="•"/>
          </a:pPr>
          <a:r>
            <a:rPr lang="en-US" sz="1800" b="0" i="0" u="none" kern="1200"/>
            <a:t>The company also can arrange some benefits and perks like giving bonuses based on performance, giving incentives and so on.</a:t>
          </a:r>
        </a:p>
      </dsp:txBody>
      <dsp:txXfrm>
        <a:off x="2031666" y="2117984"/>
        <a:ext cx="3025002" cy="18150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D2BA1F-E571-4463-96C7-F6A126325EDD}">
      <dsp:nvSpPr>
        <dsp:cNvPr id="0" name=""/>
        <dsp:cNvSpPr/>
      </dsp:nvSpPr>
      <dsp:spPr>
        <a:xfrm>
          <a:off x="144363" y="748"/>
          <a:ext cx="2963592" cy="177815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dirty="0"/>
            <a:t>Employee engagement is considered one of the most impactful activities on the </a:t>
          </a:r>
          <a:r>
            <a:rPr lang="en-US" sz="1600" b="0" i="0" u="none" kern="1200" dirty="0" err="1"/>
            <a:t>organisational</a:t>
          </a:r>
          <a:r>
            <a:rPr lang="en-US" sz="1600" b="0" i="0" u="none" kern="1200" dirty="0"/>
            <a:t> premises.</a:t>
          </a:r>
          <a:endParaRPr lang="en-GB" sz="1600" kern="1200" dirty="0"/>
        </a:p>
      </dsp:txBody>
      <dsp:txXfrm>
        <a:off x="144363" y="748"/>
        <a:ext cx="2963592" cy="1778155"/>
      </dsp:txXfrm>
    </dsp:sp>
    <dsp:sp modelId="{30DDE358-86BA-4F78-854F-965C4B78AFF8}">
      <dsp:nvSpPr>
        <dsp:cNvPr id="0" name=""/>
        <dsp:cNvSpPr/>
      </dsp:nvSpPr>
      <dsp:spPr>
        <a:xfrm>
          <a:off x="3404315" y="748"/>
          <a:ext cx="2963592" cy="177815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a:t>To maintain employee engagement, the companies adopt some effective strategies which help to improve the work culture and accordingly reduce the rate of staff turnover (EveryoneSocial, 2020). </a:t>
          </a:r>
        </a:p>
      </dsp:txBody>
      <dsp:txXfrm>
        <a:off x="3404315" y="748"/>
        <a:ext cx="2963592" cy="1778155"/>
      </dsp:txXfrm>
    </dsp:sp>
    <dsp:sp modelId="{FA78A0D4-A8DF-473A-AA9C-065821235C6D}">
      <dsp:nvSpPr>
        <dsp:cNvPr id="0" name=""/>
        <dsp:cNvSpPr/>
      </dsp:nvSpPr>
      <dsp:spPr>
        <a:xfrm>
          <a:off x="144363" y="2075263"/>
          <a:ext cx="2963592" cy="177815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a:t>Simultaneously, it increases productivity and also helps to develop relationships with customers. </a:t>
          </a:r>
        </a:p>
      </dsp:txBody>
      <dsp:txXfrm>
        <a:off x="144363" y="2075263"/>
        <a:ext cx="2963592" cy="1778155"/>
      </dsp:txXfrm>
    </dsp:sp>
    <dsp:sp modelId="{CE89343F-26DE-45CC-BCE6-765A9398E4F7}">
      <dsp:nvSpPr>
        <dsp:cNvPr id="0" name=""/>
        <dsp:cNvSpPr/>
      </dsp:nvSpPr>
      <dsp:spPr>
        <a:xfrm>
          <a:off x="3404315" y="2075263"/>
          <a:ext cx="2963592" cy="177815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a:t>In this way, the organisations can increase their profit as well. </a:t>
          </a:r>
        </a:p>
      </dsp:txBody>
      <dsp:txXfrm>
        <a:off x="3404315" y="2075263"/>
        <a:ext cx="2963592" cy="17781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F5979-725A-4788-8FD4-FF2D18309254}">
      <dsp:nvSpPr>
        <dsp:cNvPr id="0" name=""/>
        <dsp:cNvSpPr/>
      </dsp:nvSpPr>
      <dsp:spPr>
        <a:xfrm>
          <a:off x="190547" y="2124"/>
          <a:ext cx="3022476" cy="181348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buFont typeface="Arial" panose="020B0604020202020204" pitchFamily="34" charset="0"/>
            <a:buChar char="•"/>
          </a:pPr>
          <a:r>
            <a:rPr lang="en-US" sz="2200" b="0" i="0" u="none" kern="1200" dirty="0"/>
            <a:t>Good leadership plays a vital role in attracting new talent.</a:t>
          </a:r>
        </a:p>
      </dsp:txBody>
      <dsp:txXfrm>
        <a:off x="190547" y="2124"/>
        <a:ext cx="3022476" cy="1813486"/>
      </dsp:txXfrm>
    </dsp:sp>
    <dsp:sp modelId="{530754F9-7413-44C8-8EF0-248A5B4C18BF}">
      <dsp:nvSpPr>
        <dsp:cNvPr id="0" name=""/>
        <dsp:cNvSpPr/>
      </dsp:nvSpPr>
      <dsp:spPr>
        <a:xfrm>
          <a:off x="3515271" y="2124"/>
          <a:ext cx="3022476" cy="181348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buFont typeface="Arial" panose="020B0604020202020204" pitchFamily="34" charset="0"/>
            <a:buChar char="•"/>
          </a:pPr>
          <a:r>
            <a:rPr lang="en-US" sz="2200" b="0" i="0" u="none" kern="1200"/>
            <a:t>A great leader may also effectively retain existing employees. </a:t>
          </a:r>
        </a:p>
      </dsp:txBody>
      <dsp:txXfrm>
        <a:off x="3515271" y="2124"/>
        <a:ext cx="3022476" cy="1813486"/>
      </dsp:txXfrm>
    </dsp:sp>
    <dsp:sp modelId="{7A2D3295-28F2-404B-9DA1-4856EDB9E65D}">
      <dsp:nvSpPr>
        <dsp:cNvPr id="0" name=""/>
        <dsp:cNvSpPr/>
      </dsp:nvSpPr>
      <dsp:spPr>
        <a:xfrm>
          <a:off x="1852909" y="2117858"/>
          <a:ext cx="3022476" cy="181348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buFont typeface="Arial" panose="020B0604020202020204" pitchFamily="34" charset="0"/>
            <a:buChar char="•"/>
          </a:pPr>
          <a:r>
            <a:rPr lang="en-US" sz="2200" b="0" i="0" u="none" kern="1200"/>
            <a:t>Managing employees for retention is involved in strategic actions (Masri and Abubakr, 2019). </a:t>
          </a:r>
        </a:p>
      </dsp:txBody>
      <dsp:txXfrm>
        <a:off x="1852909" y="2117858"/>
        <a:ext cx="3022476" cy="18134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55E407-19D0-4293-9F5C-02604D435F74}">
      <dsp:nvSpPr>
        <dsp:cNvPr id="0" name=""/>
        <dsp:cNvSpPr/>
      </dsp:nvSpPr>
      <dsp:spPr>
        <a:xfrm>
          <a:off x="389358" y="41"/>
          <a:ext cx="2970291" cy="17821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buFont typeface="Arial" panose="020B0604020202020204" pitchFamily="34" charset="0"/>
            <a:buChar char="•"/>
          </a:pPr>
          <a:r>
            <a:rPr lang="en-US" sz="1700" b="0" i="0" u="none" kern="1200" dirty="0"/>
            <a:t>Exit interviews are indicated ways of understanding the leaving reason of an employee from an </a:t>
          </a:r>
          <a:r>
            <a:rPr lang="en-US" sz="1700" b="0" i="0" u="none" kern="1200" dirty="0" err="1"/>
            <a:t>organisation</a:t>
          </a:r>
          <a:r>
            <a:rPr lang="en-US" sz="1700" b="0" i="0" u="none" kern="1200" dirty="0"/>
            <a:t>. </a:t>
          </a:r>
          <a:endParaRPr lang="en-GB" sz="1700" kern="1200" dirty="0"/>
        </a:p>
      </dsp:txBody>
      <dsp:txXfrm>
        <a:off x="389358" y="41"/>
        <a:ext cx="2970291" cy="1782174"/>
      </dsp:txXfrm>
    </dsp:sp>
    <dsp:sp modelId="{F4832AB0-265C-4F1D-A317-37560C8C52F0}">
      <dsp:nvSpPr>
        <dsp:cNvPr id="0" name=""/>
        <dsp:cNvSpPr/>
      </dsp:nvSpPr>
      <dsp:spPr>
        <a:xfrm>
          <a:off x="3656678" y="41"/>
          <a:ext cx="2970291" cy="17821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buFont typeface="Arial" panose="020B0604020202020204" pitchFamily="34" charset="0"/>
            <a:buChar char="•"/>
          </a:pPr>
          <a:r>
            <a:rPr lang="en-US" sz="1700" b="0" i="0" u="none" kern="1200"/>
            <a:t>However, at the time of leaving the organisation, an employee always provides feedback to the employer for developing the problematic areas in the organisation. </a:t>
          </a:r>
        </a:p>
      </dsp:txBody>
      <dsp:txXfrm>
        <a:off x="3656678" y="41"/>
        <a:ext cx="2970291" cy="1782174"/>
      </dsp:txXfrm>
    </dsp:sp>
    <dsp:sp modelId="{8139D875-3938-4BE7-B818-315CEA847B8E}">
      <dsp:nvSpPr>
        <dsp:cNvPr id="0" name=""/>
        <dsp:cNvSpPr/>
      </dsp:nvSpPr>
      <dsp:spPr>
        <a:xfrm>
          <a:off x="389358" y="2079245"/>
          <a:ext cx="2970291" cy="17821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buFont typeface="Arial" panose="020B0604020202020204" pitchFamily="34" charset="0"/>
            <a:buChar char="•"/>
          </a:pPr>
          <a:r>
            <a:rPr lang="en-US" sz="1700" b="0" i="0" u="none" kern="1200"/>
            <a:t>This feedback can be shared by an employee only at the time of exit interviews (König, Richter and Isak, 2022).</a:t>
          </a:r>
        </a:p>
      </dsp:txBody>
      <dsp:txXfrm>
        <a:off x="389358" y="2079245"/>
        <a:ext cx="2970291" cy="1782174"/>
      </dsp:txXfrm>
    </dsp:sp>
    <dsp:sp modelId="{4D55A2DD-9331-42EA-90B2-D4DB3D5259C6}">
      <dsp:nvSpPr>
        <dsp:cNvPr id="0" name=""/>
        <dsp:cNvSpPr/>
      </dsp:nvSpPr>
      <dsp:spPr>
        <a:xfrm>
          <a:off x="3656678" y="2079245"/>
          <a:ext cx="2970291" cy="17821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buFont typeface="Arial" panose="020B0604020202020204" pitchFamily="34" charset="0"/>
            <a:buChar char="•"/>
          </a:pPr>
          <a:r>
            <a:rPr lang="en-US" sz="1700" b="0" i="0" u="none" kern="1200"/>
            <a:t>By becoming part of this interview, the employee can come out from the criticism at the organisational premises. </a:t>
          </a:r>
        </a:p>
      </dsp:txBody>
      <dsp:txXfrm>
        <a:off x="3656678" y="2079245"/>
        <a:ext cx="2970291" cy="17821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7B6B87-BCB1-4A3E-877C-FB7C700BB296}">
      <dsp:nvSpPr>
        <dsp:cNvPr id="0" name=""/>
        <dsp:cNvSpPr/>
      </dsp:nvSpPr>
      <dsp:spPr>
        <a:xfrm>
          <a:off x="888603" y="1012"/>
          <a:ext cx="3024187" cy="181451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dirty="0"/>
            <a:t>In order to retain employees, Unilever has updated its policies to increase employees' work-life balance. </a:t>
          </a:r>
          <a:endParaRPr lang="en-GB" sz="1600" kern="1200" dirty="0"/>
        </a:p>
      </dsp:txBody>
      <dsp:txXfrm>
        <a:off x="888603" y="1012"/>
        <a:ext cx="3024187" cy="1814512"/>
      </dsp:txXfrm>
    </dsp:sp>
    <dsp:sp modelId="{EA438A4C-EA3E-4D8C-9F07-7ED76A6E347A}">
      <dsp:nvSpPr>
        <dsp:cNvPr id="0" name=""/>
        <dsp:cNvSpPr/>
      </dsp:nvSpPr>
      <dsp:spPr>
        <a:xfrm>
          <a:off x="4215209" y="1012"/>
          <a:ext cx="3024187" cy="181451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dirty="0"/>
            <a:t>Their U-work policy is an example of a retention policy which facilitates flexibility and freedom of the employees (Unilever, 2022).  </a:t>
          </a:r>
        </a:p>
      </dsp:txBody>
      <dsp:txXfrm>
        <a:off x="4215209" y="1012"/>
        <a:ext cx="3024187" cy="1814512"/>
      </dsp:txXfrm>
    </dsp:sp>
    <dsp:sp modelId="{B2AF9933-3B0C-43CF-A539-48DEDC149119}">
      <dsp:nvSpPr>
        <dsp:cNvPr id="0" name=""/>
        <dsp:cNvSpPr/>
      </dsp:nvSpPr>
      <dsp:spPr>
        <a:xfrm>
          <a:off x="888603" y="2117943"/>
          <a:ext cx="3024187" cy="181451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a:t>Unilever has adopted an extensive DEI strategy in its business policies to increase inclusiveness and diversity in the workplace to retain employees. </a:t>
          </a:r>
        </a:p>
      </dsp:txBody>
      <dsp:txXfrm>
        <a:off x="888603" y="2117943"/>
        <a:ext cx="3024187" cy="1814512"/>
      </dsp:txXfrm>
    </dsp:sp>
    <dsp:sp modelId="{5585702A-FF03-4F85-8205-C826D000CBEC}">
      <dsp:nvSpPr>
        <dsp:cNvPr id="0" name=""/>
        <dsp:cNvSpPr/>
      </dsp:nvSpPr>
      <dsp:spPr>
        <a:xfrm>
          <a:off x="4215209" y="2117943"/>
          <a:ext cx="3024187" cy="181451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buFont typeface="Arial" panose="020B0604020202020204" pitchFamily="34" charset="0"/>
            <a:buChar char="•"/>
          </a:pPr>
          <a:r>
            <a:rPr lang="en-US" sz="1600" b="0" i="0" u="none" kern="1200"/>
            <a:t>Employee well-being is another concern for employee retention. They have incorporated the qualitative feedback policy in business strategies to ensure employees' feelings are not being ignored. </a:t>
          </a:r>
        </a:p>
      </dsp:txBody>
      <dsp:txXfrm>
        <a:off x="4215209" y="2117943"/>
        <a:ext cx="3024187" cy="18145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2">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3">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4">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5">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6">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7">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8">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9">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3296940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1" name="Google Shape;91;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Employee retention strategy helps business organisations to enhance employee </a:t>
            </a:r>
            <a:r>
              <a:rPr lang="en-GB" dirty="0" err="1" smtClean="0"/>
              <a:t>nd</a:t>
            </a:r>
            <a:r>
              <a:rPr lang="en-GB" dirty="0" smtClean="0"/>
              <a:t> </a:t>
            </a:r>
            <a:r>
              <a:rPr lang="en-GB" dirty="0"/>
              <a:t>satisfaction as well. In this regard, the concept of employee retention, best practices and theories regarding it will be described. Unilever, one of the leading UK-based consumer goods companies has been taken here as a theme organisation. Along with that, the concept will also be discussed in the context of Unilever including some recommendations for improving the rates of employee retention in the organisation. </a:t>
            </a:r>
            <a:endParaRPr dirty="0"/>
          </a:p>
        </p:txBody>
      </p:sp>
      <p:sp>
        <p:nvSpPr>
          <p:cNvPr id="112" name="Google Shape;11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Employee retention is generally considered an ability of the organisations in which they can prevent employee turnover as well as the count of people who quit their jobs in a particular period. Organisations with a high worker involvement faced 21% more profitability than entities with low retention (</a:t>
            </a:r>
            <a:r>
              <a:rPr lang="en-GB" dirty="0" err="1"/>
              <a:t>Tenney</a:t>
            </a:r>
            <a:r>
              <a:rPr lang="en-GB" dirty="0"/>
              <a:t>, 2022). Moreover, in recent days, it is a high priority for HR organisations that are leading across the global business market. Therefore, it helps businesses to develop as well as grow around the business market of the world. </a:t>
            </a:r>
            <a:endParaRPr dirty="0"/>
          </a:p>
        </p:txBody>
      </p:sp>
      <p:sp>
        <p:nvSpPr>
          <p:cNvPr id="136" name="Google Shape;13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Business organisations must acquire the best retention strategies so that they can easily hold their business growth and success in the global business market. It can also help them to compete with other existing players in both local and international markets effectively. Moreover, employee retention promotes a good relationship between employee and employers that provide ample opportunities for both of them (Lancaster, 2023).</a:t>
            </a:r>
            <a:endParaRPr dirty="0"/>
          </a:p>
        </p:txBody>
      </p:sp>
      <p:sp>
        <p:nvSpPr>
          <p:cNvPr id="159" name="Google Shape;159;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dirty="0"/>
              <a:t>Retention of employees is highly necessary for an organisation as it helps in providing better customer services, improving organisational culture as well as increasing revenue. Therefore, the organisation becomes one of the most effective performers in the global business market. Moreover. as employee retention narrows the skill gap, so, it prevents organisations from losing critical competencies (Friedman, 2022). </a:t>
            </a:r>
            <a:endParaRPr dirty="0"/>
          </a:p>
          <a:p>
            <a:pPr marL="0" lvl="0" indent="0" algn="l" rtl="0">
              <a:spcBef>
                <a:spcPts val="0"/>
              </a:spcBef>
              <a:spcAft>
                <a:spcPts val="0"/>
              </a:spcAft>
              <a:buNone/>
            </a:pPr>
            <a:endParaRPr dirty="0"/>
          </a:p>
        </p:txBody>
      </p:sp>
      <p:sp>
        <p:nvSpPr>
          <p:cNvPr id="186" name="Google Shape;18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2" name="Google Shape;202;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dirty="0"/>
              <a:t>The main goal of employee retention is to increase the performance of the company so that it attracts more customers. Employees are the strength of the company as they contribute the maximum to generate profit for the company. Along with that it improves the reputation and alleviates turnover risks of a company.  In this way, retention can be capable of reducing the workload of employees.</a:t>
            </a:r>
            <a:endParaRPr dirty="0"/>
          </a:p>
          <a:p>
            <a:pPr marL="0" lvl="0" indent="0" algn="l" rtl="0">
              <a:spcBef>
                <a:spcPts val="0"/>
              </a:spcBef>
              <a:spcAft>
                <a:spcPts val="0"/>
              </a:spcAft>
              <a:buNone/>
            </a:pPr>
            <a:endParaRPr dirty="0"/>
          </a:p>
        </p:txBody>
      </p:sp>
      <p:sp>
        <p:nvSpPr>
          <p:cNvPr id="203" name="Google Shape;203;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FF0000"/>
                </a:solidFill>
                <a:effectLst/>
                <a:latin typeface="Times New Roman" panose="02020603050405020304" pitchFamily="18" charset="0"/>
              </a:rPr>
              <a:t>The growth and success of an </a:t>
            </a:r>
            <a:r>
              <a:rPr lang="en-US" sz="1800" b="0" i="0" u="none" strike="noStrike" dirty="0" err="1">
                <a:solidFill>
                  <a:srgbClr val="FF0000"/>
                </a:solidFill>
                <a:effectLst/>
                <a:latin typeface="Times New Roman" panose="02020603050405020304" pitchFamily="18" charset="0"/>
              </a:rPr>
              <a:t>organisation</a:t>
            </a:r>
            <a:r>
              <a:rPr lang="en-US" sz="1800" b="0" i="0" u="none" strike="noStrike" dirty="0">
                <a:solidFill>
                  <a:srgbClr val="FF0000"/>
                </a:solidFill>
                <a:effectLst/>
                <a:latin typeface="Times New Roman" panose="02020603050405020304" pitchFamily="18" charset="0"/>
              </a:rPr>
              <a:t> depends on the retention of employees. </a:t>
            </a:r>
            <a:r>
              <a:rPr lang="en-US" sz="1800" b="0" i="0" u="none" strike="noStrike" dirty="0" err="1">
                <a:solidFill>
                  <a:srgbClr val="FF0000"/>
                </a:solidFill>
                <a:effectLst/>
                <a:latin typeface="Times New Roman" panose="02020603050405020304" pitchFamily="18" charset="0"/>
              </a:rPr>
              <a:t>Organisations</a:t>
            </a:r>
            <a:r>
              <a:rPr lang="en-US" sz="1800" b="0" i="0" u="none" strike="noStrike" dirty="0">
                <a:solidFill>
                  <a:srgbClr val="FF0000"/>
                </a:solidFill>
                <a:effectLst/>
                <a:latin typeface="Times New Roman" panose="02020603050405020304" pitchFamily="18" charset="0"/>
              </a:rPr>
              <a:t> face several challenges regarding this matter. Neglecting the well-being of the employees is one of the vital challenges that an </a:t>
            </a:r>
            <a:r>
              <a:rPr lang="en-US" sz="1800" b="0" i="0" u="none" strike="noStrike" dirty="0" err="1">
                <a:solidFill>
                  <a:srgbClr val="FF0000"/>
                </a:solidFill>
                <a:effectLst/>
                <a:latin typeface="Times New Roman" panose="02020603050405020304" pitchFamily="18" charset="0"/>
              </a:rPr>
              <a:t>organisation</a:t>
            </a:r>
            <a:r>
              <a:rPr lang="en-US" sz="1800" b="0" i="0" u="none" strike="noStrike" dirty="0">
                <a:solidFill>
                  <a:srgbClr val="FF0000"/>
                </a:solidFill>
                <a:effectLst/>
                <a:latin typeface="Times New Roman" panose="02020603050405020304" pitchFamily="18" charset="0"/>
              </a:rPr>
              <a:t> faces during the retention of their employees. Whenever the management is unable to provide any kind of feedback to their employees for their effort they may face employee retention challenges within their </a:t>
            </a:r>
            <a:r>
              <a:rPr lang="en-US" sz="1800" b="0" i="0" u="none" strike="noStrike" dirty="0" err="1">
                <a:solidFill>
                  <a:srgbClr val="FF0000"/>
                </a:solidFill>
                <a:effectLst/>
                <a:latin typeface="Times New Roman" panose="02020603050405020304" pitchFamily="18" charset="0"/>
              </a:rPr>
              <a:t>organisation</a:t>
            </a:r>
            <a:r>
              <a:rPr lang="en-US" sz="1800" b="0" i="0" u="none" strike="noStrike" dirty="0">
                <a:solidFill>
                  <a:srgbClr val="FF0000"/>
                </a:solidFill>
                <a:effectLst/>
                <a:latin typeface="Times New Roman" panose="02020603050405020304" pitchFamily="18" charset="0"/>
              </a:rPr>
              <a:t>.   </a:t>
            </a: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7</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29855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E101A"/>
                </a:solidFill>
                <a:effectLst/>
                <a:latin typeface="Times New Roman" panose="02020603050405020304" pitchFamily="18" charset="0"/>
              </a:rPr>
              <a:t> Herzberg’s Two-factor theory is </a:t>
            </a:r>
            <a:r>
              <a:rPr lang="en-US" sz="1800" b="0" i="0" u="none" strike="noStrike" dirty="0" err="1">
                <a:solidFill>
                  <a:srgbClr val="0E101A"/>
                </a:solidFill>
                <a:effectLst/>
                <a:latin typeface="Times New Roman" panose="02020603050405020304" pitchFamily="18" charset="0"/>
              </a:rPr>
              <a:t>practised</a:t>
            </a:r>
            <a:r>
              <a:rPr lang="en-US" sz="1800" b="0" i="0" u="none" strike="noStrike" dirty="0">
                <a:solidFill>
                  <a:srgbClr val="0E101A"/>
                </a:solidFill>
                <a:effectLst/>
                <a:latin typeface="Times New Roman" panose="02020603050405020304" pitchFamily="18" charset="0"/>
              </a:rPr>
              <a:t> by the HRM to understand employees' needs to retain them in the </a:t>
            </a:r>
            <a:r>
              <a:rPr lang="en-US" sz="1800" b="0" i="0" u="none" strike="noStrike" dirty="0" err="1">
                <a:solidFill>
                  <a:srgbClr val="0E101A"/>
                </a:solidFill>
                <a:effectLst/>
                <a:latin typeface="Times New Roman" panose="02020603050405020304" pitchFamily="18" charset="0"/>
              </a:rPr>
              <a:t>organisation</a:t>
            </a:r>
            <a:r>
              <a:rPr lang="en-US" sz="1800" b="0" i="0" u="none" strike="noStrike" dirty="0">
                <a:solidFill>
                  <a:srgbClr val="0E101A"/>
                </a:solidFill>
                <a:effectLst/>
                <a:latin typeface="Times New Roman" panose="02020603050405020304" pitchFamily="18" charset="0"/>
              </a:rPr>
              <a:t>. This theory helps to prevent employee turnover by explaining the wants and dissatisfaction of the employees. </a:t>
            </a:r>
            <a:endParaRPr lang="en-US" b="0" dirty="0">
              <a:effectLst/>
            </a:endParaRPr>
          </a:p>
          <a:p>
            <a:r>
              <a:rPr lang="en-US" dirty="0"/>
              <a:t/>
            </a:r>
            <a:br>
              <a:rPr lang="en-US" dirty="0"/>
            </a:b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8</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62733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Business companies can understand what are the expectations of the employees from them by applying Maslow’s hierarchy theory. With the help of this theory, companies try to </a:t>
            </a:r>
            <a:r>
              <a:rPr lang="en-GB" dirty="0" err="1"/>
              <a:t>fulfill</a:t>
            </a:r>
            <a:r>
              <a:rPr lang="en-GB" dirty="0"/>
              <a:t> the requirement of the employees which helps the companies to retain their employees as well. In this way, the theory secures employees at the workplace and uplifts team spirit.</a:t>
            </a:r>
            <a:endParaRPr dirty="0"/>
          </a:p>
        </p:txBody>
      </p:sp>
      <p:sp>
        <p:nvSpPr>
          <p:cNvPr id="225" name="Google Shape;22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1" name="Google Shape;241;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Job satisfaction of the employees depends on the employee's closeness with their work. It helps a company to find the reasons so that employees can survive. Liberty, rationality and reality are three major elements of organisational equilibrium theory. With the help of organisational equilibrium theory companies improve the job satisfaction of the employees which assists the companies to retain experienced and knowledgeable candidates. </a:t>
            </a:r>
            <a:endParaRPr dirty="0"/>
          </a:p>
        </p:txBody>
      </p:sp>
      <p:sp>
        <p:nvSpPr>
          <p:cNvPr id="242" name="Google Shape;242;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8" name="Google Shape;268;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Companies should recognise their employees for overtime or extra work which helps the companies to retain the employees. In this competitive era, if companies provide incentives to their employees for fulfilling any target or for doing good work, it increases the competition among the employees which improves their productivity of them. A report from Forbes portrayed that 6 in 10 workers supported the fact that benefits are an essential non-salary element.</a:t>
            </a:r>
            <a:endParaRPr dirty="0"/>
          </a:p>
        </p:txBody>
      </p:sp>
      <p:sp>
        <p:nvSpPr>
          <p:cNvPr id="269" name="Google Shape;269;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2" name="Google Shape;292;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Flexible work time and the benefits of leaves improve the job satisfaction of the employees. They can spend time with their families if these types of benefits are provided by the companies which improve employee engagement as well. According to the data of 2023, 12.7% of people continue their work from home. The same treatment to all the employees without any discrimination also ensures employee retention and generates growth for the companies. </a:t>
            </a:r>
            <a:endParaRPr dirty="0"/>
          </a:p>
        </p:txBody>
      </p:sp>
      <p:sp>
        <p:nvSpPr>
          <p:cNvPr id="293" name="Google Shape;293;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FF9900"/>
                </a:solidFill>
                <a:effectLst/>
                <a:latin typeface="Times New Roman" panose="02020603050405020304" pitchFamily="18" charset="0"/>
              </a:rPr>
              <a:t>A positive work culture in an </a:t>
            </a:r>
            <a:r>
              <a:rPr lang="en-US" sz="1800" b="0" i="0" u="none" strike="noStrike" dirty="0" err="1">
                <a:solidFill>
                  <a:srgbClr val="FF9900"/>
                </a:solidFill>
                <a:effectLst/>
                <a:latin typeface="Times New Roman" panose="02020603050405020304" pitchFamily="18" charset="0"/>
              </a:rPr>
              <a:t>organisation</a:t>
            </a:r>
            <a:r>
              <a:rPr lang="en-US" sz="1800" b="0" i="0" u="none" strike="noStrike" dirty="0">
                <a:solidFill>
                  <a:srgbClr val="FF9900"/>
                </a:solidFill>
                <a:effectLst/>
                <a:latin typeface="Times New Roman" panose="02020603050405020304" pitchFamily="18" charset="0"/>
              </a:rPr>
              <a:t> is revolving mainly around the management and the employees. Management needs to provide a collaborative, trustful, accountable and accomplished work environment to the employees in a positive work culture. A positive company supports its employees by influencing them to make decisions for better outcomes on projects.  </a:t>
            </a:r>
            <a:endParaRPr lang="en-US" b="0" dirty="0">
              <a:effectLst/>
            </a:endParaRPr>
          </a:p>
          <a:p>
            <a:r>
              <a:rPr lang="en-US" dirty="0"/>
              <a:t/>
            </a:r>
            <a:br>
              <a:rPr lang="en-US" dirty="0"/>
            </a:b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13</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0644632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FF"/>
                </a:solidFill>
                <a:effectLst/>
                <a:latin typeface="Times New Roman" panose="02020603050405020304" pitchFamily="18" charset="0"/>
              </a:rPr>
              <a:t>In the last decade, career development has become an important strategy within an </a:t>
            </a:r>
            <a:r>
              <a:rPr lang="en-US" sz="1800" b="0" i="0" u="none" strike="noStrike" dirty="0" err="1">
                <a:solidFill>
                  <a:srgbClr val="0000FF"/>
                </a:solidFill>
                <a:effectLst/>
                <a:latin typeface="Times New Roman" panose="02020603050405020304" pitchFamily="18" charset="0"/>
              </a:rPr>
              <a:t>organisation</a:t>
            </a:r>
            <a:r>
              <a:rPr lang="en-US" sz="1800" b="0" i="0" u="none" strike="noStrike" dirty="0">
                <a:solidFill>
                  <a:srgbClr val="0000FF"/>
                </a:solidFill>
                <a:effectLst/>
                <a:latin typeface="Times New Roman" panose="02020603050405020304" pitchFamily="18" charset="0"/>
              </a:rPr>
              <a:t>. It is up to companies to ensure that its workers have the requirements to meet the </a:t>
            </a:r>
            <a:r>
              <a:rPr lang="en-US" sz="1800" b="0" i="0" u="none" strike="noStrike" dirty="0" err="1">
                <a:solidFill>
                  <a:srgbClr val="0000FF"/>
                </a:solidFill>
                <a:effectLst/>
                <a:latin typeface="Times New Roman" panose="02020603050405020304" pitchFamily="18" charset="0"/>
              </a:rPr>
              <a:t>organisation’s</a:t>
            </a:r>
            <a:r>
              <a:rPr lang="en-US" sz="1800" b="0" i="0" u="none" strike="noStrike" dirty="0">
                <a:solidFill>
                  <a:srgbClr val="0000FF"/>
                </a:solidFill>
                <a:effectLst/>
                <a:latin typeface="Times New Roman" panose="02020603050405020304" pitchFamily="18" charset="0"/>
              </a:rPr>
              <a:t> long-term objectives. Furthermore, career development becomes a key component of an employee's retention strategy and it leads to their professional growth in the workplace. Employees can benefit from their current jobs, transfers or promotions because of the growth opportunities and career development. </a:t>
            </a:r>
            <a:endParaRPr lang="en-US" b="0" dirty="0">
              <a:effectLst/>
            </a:endParaRPr>
          </a:p>
          <a:p>
            <a:r>
              <a:rPr lang="en-US" dirty="0"/>
              <a:t/>
            </a:r>
            <a:br>
              <a:rPr lang="en-US" dirty="0"/>
            </a:b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14</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634001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6AA84F"/>
                </a:solidFill>
                <a:effectLst/>
                <a:latin typeface="Times New Roman" panose="02020603050405020304" pitchFamily="18" charset="0"/>
              </a:rPr>
              <a:t>Employees having a healthy work-life engage effectively in their jobs. Besides that, they become flexible towards working arrangements, support employee development, and engage in other wellness programs. These activities help in increasing employee retention for the </a:t>
            </a:r>
            <a:r>
              <a:rPr lang="en-US" sz="1800" b="0" i="0" u="none" strike="noStrike" dirty="0" err="1">
                <a:solidFill>
                  <a:srgbClr val="6AA84F"/>
                </a:solidFill>
                <a:effectLst/>
                <a:latin typeface="Times New Roman" panose="02020603050405020304" pitchFamily="18" charset="0"/>
              </a:rPr>
              <a:t>organisation</a:t>
            </a:r>
            <a:r>
              <a:rPr lang="en-US" sz="1800" b="0" i="0" u="none" strike="noStrike" dirty="0">
                <a:solidFill>
                  <a:srgbClr val="6AA84F"/>
                </a:solidFill>
                <a:effectLst/>
                <a:latin typeface="Times New Roman" panose="02020603050405020304" pitchFamily="18" charset="0"/>
              </a:rPr>
              <a:t>. </a:t>
            </a:r>
            <a:endParaRPr lang="en-US" b="0" dirty="0">
              <a:effectLst/>
            </a:endParaRPr>
          </a:p>
          <a:p>
            <a:r>
              <a:rPr lang="en-US" dirty="0"/>
              <a:t/>
            </a:r>
            <a:br>
              <a:rPr lang="en-US" dirty="0"/>
            </a:b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15</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22826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B5394"/>
                </a:solidFill>
                <a:effectLst/>
                <a:latin typeface="Times New Roman" panose="02020603050405020304" pitchFamily="18" charset="0"/>
              </a:rPr>
              <a:t>The company also needs to understand the fact of competition in the market of employee retention because other companies can offer employees a better position with a better salary package. For that reason, the company needs to take the initiative likewise.</a:t>
            </a:r>
            <a:endParaRPr lang="en-US" b="0" dirty="0">
              <a:effectLst/>
            </a:endParaRPr>
          </a:p>
          <a:p>
            <a:r>
              <a:rPr lang="en-US" dirty="0"/>
              <a:t/>
            </a:r>
            <a:br>
              <a:rPr lang="en-US" dirty="0"/>
            </a:b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16</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755837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9900FF"/>
                </a:solidFill>
                <a:effectLst/>
                <a:latin typeface="Times New Roman" panose="02020603050405020304" pitchFamily="18" charset="0"/>
              </a:rPr>
              <a:t>Whenever employee engagement enhances, employee satisfaction shows in the work activity. To check the level of employee engagement, the companies need to conduct a regular survey. After that, the leaders need to share the feedback of that survey with the team members and take action on the problematic situations. </a:t>
            </a:r>
            <a:endParaRPr lang="en-US" b="0" dirty="0">
              <a:effectLst/>
            </a:endParaRPr>
          </a:p>
          <a:p>
            <a:r>
              <a:rPr lang="en-US" dirty="0"/>
              <a:t/>
            </a:r>
            <a:br>
              <a:rPr lang="en-US" dirty="0"/>
            </a:b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17</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9607514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role of leadership in employee retention is crucial for an employee's career path. Senior managers or team leaders promote healthy competition among employees within the workplace. Moreover, leadership significantly affects employee retention rates within a company through a positive work environment, growth opportunities and pay scale. The management of an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keeps their employees focused and motivated so that they can remain productive for the company. </a:t>
            </a: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18</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675151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9900FF"/>
                </a:solidFill>
                <a:effectLst/>
                <a:latin typeface="Times New Roman" panose="02020603050405020304" pitchFamily="18" charset="0"/>
              </a:rPr>
              <a:t>Whenever employee engagement enhances, employee satisfaction shows in the work activity. To check the level of employee engagement, the companies need to conduct a regular survey. After that, the leaders need to share the feedback of that survey with the team members and take action on the problematic situations. </a:t>
            </a:r>
            <a:endParaRPr lang="en-US" b="0" dirty="0">
              <a:effectLst/>
            </a:endParaRPr>
          </a:p>
          <a:p>
            <a:r>
              <a:rPr lang="en-US" dirty="0"/>
              <a:t/>
            </a:r>
            <a:br>
              <a:rPr lang="en-US" dirty="0"/>
            </a:b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19</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860404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5" name="Google Shape;315;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Being a leading company in the UK, Unilever has more than 400 brands and all the very famous in the entire world. Dove, Rexona, </a:t>
            </a:r>
            <a:r>
              <a:rPr lang="en-GB" dirty="0" err="1"/>
              <a:t>knorr</a:t>
            </a:r>
            <a:r>
              <a:rPr lang="en-GB" dirty="0"/>
              <a:t>, </a:t>
            </a:r>
            <a:r>
              <a:rPr lang="en-GB" dirty="0" err="1"/>
              <a:t>Sunsilk</a:t>
            </a:r>
            <a:r>
              <a:rPr lang="en-GB" dirty="0"/>
              <a:t> and Axe are some famous brands of Unilever. The organisation also has nearly 127,500 employees all over the world.</a:t>
            </a:r>
            <a:endParaRPr dirty="0"/>
          </a:p>
        </p:txBody>
      </p:sp>
      <p:sp>
        <p:nvSpPr>
          <p:cNvPr id="316" name="Google Shape;316;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0" name="Google Shape;340;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Unilever provides effective training to employees who are less skilled or experienced, therefore, it enhances staff engagement in the organisation. Furthermore, the company is also expected to achieve better revenue by the year 2025.Moreover, it also increases the rates of employee retention as most employees tend to learn something from their work that can help them to improve their both personal and professional careers. Learning and development opportunities develop the benefits of </a:t>
            </a:r>
            <a:r>
              <a:rPr lang="en-GB" dirty="0" err="1"/>
              <a:t>Unilver</a:t>
            </a:r>
            <a:r>
              <a:rPr lang="en-GB" dirty="0"/>
              <a:t> by 50%.</a:t>
            </a:r>
            <a:endParaRPr dirty="0"/>
          </a:p>
        </p:txBody>
      </p:sp>
      <p:sp>
        <p:nvSpPr>
          <p:cNvPr id="341" name="Google Shape;341;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7" name="Google Shape;357;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The company has also generated 7.2 billion dollars of profit in 2022 which is very significant compared to others. Therefore, it also fosters the company to hold growth and success in the long term.</a:t>
            </a:r>
            <a:endParaRPr dirty="0"/>
          </a:p>
        </p:txBody>
      </p:sp>
      <p:sp>
        <p:nvSpPr>
          <p:cNvPr id="358" name="Google Shape;358;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
        <p:cNvGrpSpPr/>
        <p:nvPr/>
      </p:nvGrpSpPr>
      <p:grpSpPr>
        <a:xfrm>
          <a:off x="0" y="0"/>
          <a:ext cx="0" cy="0"/>
          <a:chOff x="0" y="0"/>
          <a:chExt cx="0" cy="0"/>
        </a:xfrm>
      </p:grpSpPr>
      <p:sp>
        <p:nvSpPr>
          <p:cNvPr id="380" name="Google Shape;380;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1" name="Google Shape;381;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Employees from various nations work in Unilever so the company has a multicultural workforce. Unilever provides the same treatment to all its employees without differentiating culture, gender, colour, age, and many others. Along with that, the company provides various learning and development opportunities to its employees so that they improve their skills and knowledge. It also helps the company to improve its employee engagement by retaining its employees. Furthermore, Employee Assistance Programmes reduce stress and ensure the financial and mental well-being of workers at Unilever.</a:t>
            </a:r>
            <a:endParaRPr dirty="0"/>
          </a:p>
        </p:txBody>
      </p:sp>
      <p:sp>
        <p:nvSpPr>
          <p:cNvPr id="382" name="Google Shape;382;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1" name="Google Shape;401;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At Unilever, feedback from workers is becoming more unpredictable and complex (Schilling-Watson, 2022). For this reason, Unilever was unable to understand the skills, competency and performance of workers holistically which prevented them from taking appropriate action for their retention and well-being. Moreover, the new employees do not go through the actual organisational orientation process which increased overwork. Long working hours and low compensation lead employees to leave the organisation. Unilever has also adopted different tactics to deal with such issues and strengthen the organisational knowledge pool.</a:t>
            </a:r>
            <a:endParaRPr dirty="0"/>
          </a:p>
        </p:txBody>
      </p:sp>
      <p:sp>
        <p:nvSpPr>
          <p:cNvPr id="402" name="Google Shape;402;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5" name="Google Shape;425;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Unilever employed only 230,000 people which is significantly lower than the number of employees recruited by the company in 2003 (</a:t>
            </a:r>
            <a:r>
              <a:rPr lang="en-GB" dirty="0" err="1"/>
              <a:t>Petruzzi</a:t>
            </a:r>
            <a:r>
              <a:rPr lang="en-GB" dirty="0"/>
              <a:t>, 2023). Hence, it portrayed a massive employee turnover rate faced by the consumer goods entity.  The majority of new workers in this company were unable to understand whom to contact which resulted in the exclusion of talented workers. Moreover, long-term sick leaves inhibited workers to back normal life easily which also prevents Unilever from retaining workers. </a:t>
            </a:r>
            <a:endParaRPr dirty="0"/>
          </a:p>
        </p:txBody>
      </p:sp>
      <p:sp>
        <p:nvSpPr>
          <p:cNvPr id="426" name="Google Shape;426;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3" name="Google Shape;453;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All the mentioned strategies are very effective in terms of retention of employees and also can lead the company to develop its organisational culture. Employees can capable to contribute a significant amount of effort for the implementation of such tactics. Moreover, the development of these strategies can also help the company to increase the efficiency of organisational productivity and performance all over the world.</a:t>
            </a:r>
            <a:endParaRPr dirty="0"/>
          </a:p>
        </p:txBody>
      </p:sp>
      <p:sp>
        <p:nvSpPr>
          <p:cNvPr id="454" name="Google Shape;454;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3" name="Google Shape;473;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dirty="0"/>
              <a:t>Unilever can train its employees to not do any unethical activities and to respect the opinions of other employees. It will create a positive workplace for the employees which will also help the company to enhance productivity of the company. Moreover, the company use collaboration tools such as Slack and Zoom.</a:t>
            </a:r>
            <a:endParaRPr dirty="0"/>
          </a:p>
          <a:p>
            <a:pPr marL="0" lvl="0" indent="0" algn="l" rtl="0">
              <a:spcBef>
                <a:spcPts val="0"/>
              </a:spcBef>
              <a:spcAft>
                <a:spcPts val="0"/>
              </a:spcAft>
              <a:buNone/>
            </a:pPr>
            <a:endParaRPr dirty="0"/>
          </a:p>
        </p:txBody>
      </p:sp>
      <p:sp>
        <p:nvSpPr>
          <p:cNvPr id="474" name="Google Shape;474;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Google Shape;492;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3" name="Google Shape;493;p2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Maintaining diversity and inclusion in the workplace, is one of the most appropriate ways to enhance the retention rate of the staff of Unilever. It will help Unilever to understand the market need and achieve high </a:t>
            </a:r>
            <a:r>
              <a:rPr lang="en-GB" dirty="0" err="1"/>
              <a:t>profitability.Moreover</a:t>
            </a:r>
            <a:r>
              <a:rPr lang="en-GB" dirty="0"/>
              <a:t>, by focusing on the training and development of employees, Unilever can easily increase their employee retention levels.</a:t>
            </a:r>
            <a:endParaRPr dirty="0"/>
          </a:p>
        </p:txBody>
      </p:sp>
      <p:sp>
        <p:nvSpPr>
          <p:cNvPr id="494" name="Google Shape;494;p2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28</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516" name="Google Shape;516;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17" name="Google Shape;517;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In Unilever, it is seen that employees get frustrated sometimes as they do not get proper leaves. The company should change its leave structure and modify its leave list for the employees.  It will help the employees to maintain their work and ensure job satisfaction.  Along with that, Employees will provide feedback as per the improvement needed for their work culture to the company which will help the company to retain its employees. </a:t>
            </a:r>
            <a:endParaRPr dirty="0"/>
          </a:p>
        </p:txBody>
      </p:sp>
      <p:sp>
        <p:nvSpPr>
          <p:cNvPr id="518" name="Google Shape;518;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29</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Times New Roman" panose="02020603050405020304" pitchFamily="18" charset="0"/>
                <a:ea typeface="Times New Roman" panose="02020603050405020304" pitchFamily="18" charset="0"/>
              </a:rPr>
              <a:t>All these policies of Unilever are carefully monitored to see their implementation and how these policies have developed employee motivation by fulfilling their needs. </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30</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9845208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
        <p:cNvGrpSpPr/>
        <p:nvPr/>
      </p:nvGrpSpPr>
      <p:grpSpPr>
        <a:xfrm>
          <a:off x="0" y="0"/>
          <a:ext cx="0" cy="0"/>
          <a:chOff x="0" y="0"/>
          <a:chExt cx="0" cy="0"/>
        </a:xfrm>
      </p:grpSpPr>
      <p:sp>
        <p:nvSpPr>
          <p:cNvPr id="540" name="Google Shape;540;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41" name="Google Shape;541;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1" dirty="0"/>
              <a:t> </a:t>
            </a:r>
            <a:r>
              <a:rPr lang="en-GB" dirty="0"/>
              <a:t>Conclusively, it can be stated that employee retention is salient to increase production and highlight brand image in the competitive industry.</a:t>
            </a:r>
            <a:r>
              <a:rPr lang="en-GB" b="1" dirty="0"/>
              <a:t>  </a:t>
            </a:r>
            <a:r>
              <a:rPr lang="en-GB" dirty="0"/>
              <a:t>A company enhances its employee retention rate by motivating them and by improving their job satisfaction. It also improves the overall performance of the companies by increasing the productivity of the employees. </a:t>
            </a:r>
            <a:endParaRPr dirty="0"/>
          </a:p>
        </p:txBody>
      </p:sp>
      <p:sp>
        <p:nvSpPr>
          <p:cNvPr id="542" name="Google Shape;542;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31</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2"/>
        <p:cNvGrpSpPr/>
        <p:nvPr/>
      </p:nvGrpSpPr>
      <p:grpSpPr>
        <a:xfrm>
          <a:off x="0" y="0"/>
          <a:ext cx="0" cy="0"/>
          <a:chOff x="0" y="0"/>
          <a:chExt cx="0" cy="0"/>
        </a:xfrm>
      </p:grpSpPr>
      <p:sp>
        <p:nvSpPr>
          <p:cNvPr id="563" name="Google Shape;563;p2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64" name="Google Shape;564;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8"/>
        <p:cNvGrpSpPr/>
        <p:nvPr/>
      </p:nvGrpSpPr>
      <p:grpSpPr>
        <a:xfrm>
          <a:off x="0" y="0"/>
          <a:ext cx="0" cy="0"/>
          <a:chOff x="0" y="0"/>
          <a:chExt cx="0" cy="0"/>
        </a:xfrm>
      </p:grpSpPr>
      <p:sp>
        <p:nvSpPr>
          <p:cNvPr id="569" name="Google Shape;569;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0" name="Google Shape;570;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0"/>
        <p:cNvGrpSpPr/>
        <p:nvPr/>
      </p:nvGrpSpPr>
      <p:grpSpPr>
        <a:xfrm>
          <a:off x="0" y="0"/>
          <a:ext cx="0" cy="0"/>
          <a:chOff x="0" y="0"/>
          <a:chExt cx="0" cy="0"/>
        </a:xfrm>
      </p:grpSpPr>
      <p:sp>
        <p:nvSpPr>
          <p:cNvPr id="21" name="Google Shape;21;p29"/>
          <p:cNvSpPr txBox="1">
            <a:spLocks noGrp="1"/>
          </p:cNvSpPr>
          <p:nvPr>
            <p:ph type="ctrTitle"/>
          </p:nvPr>
        </p:nvSpPr>
        <p:spPr>
          <a:xfrm>
            <a:off x="1485900" y="1122362"/>
            <a:ext cx="8609322" cy="3744209"/>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rgbClr val="000000"/>
              </a:buClr>
              <a:buSzPts val="5400"/>
              <a:buFont typeface="Libre Franklin Black"/>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29"/>
          <p:cNvSpPr txBox="1">
            <a:spLocks noGrp="1"/>
          </p:cNvSpPr>
          <p:nvPr>
            <p:ph type="subTitle" idx="1"/>
          </p:nvPr>
        </p:nvSpPr>
        <p:spPr>
          <a:xfrm>
            <a:off x="1485900" y="5230134"/>
            <a:ext cx="4610100" cy="942065"/>
          </a:xfrm>
          <a:prstGeom prst="rect">
            <a:avLst/>
          </a:prstGeom>
          <a:noFill/>
          <a:ln>
            <a:noFill/>
          </a:ln>
        </p:spPr>
        <p:txBody>
          <a:bodyPr spcFirstLastPara="1" wrap="square" lIns="91425" tIns="45700" rIns="91425" bIns="45700" anchor="t" anchorCtr="0">
            <a:normAutofit/>
          </a:bodyPr>
          <a:lstStyle>
            <a:lvl1pPr lvl="0" algn="l">
              <a:lnSpc>
                <a:spcPct val="120000"/>
              </a:lnSpc>
              <a:spcBef>
                <a:spcPts val="1000"/>
              </a:spcBef>
              <a:spcAft>
                <a:spcPts val="0"/>
              </a:spcAft>
              <a:buClr>
                <a:schemeClr val="dk1"/>
              </a:buClr>
              <a:buSzPts val="1600"/>
              <a:buNone/>
              <a:defRPr sz="1600"/>
            </a:lvl1pPr>
            <a:lvl2pPr lvl="1" algn="ctr">
              <a:lnSpc>
                <a:spcPct val="120000"/>
              </a:lnSpc>
              <a:spcBef>
                <a:spcPts val="500"/>
              </a:spcBef>
              <a:spcAft>
                <a:spcPts val="0"/>
              </a:spcAft>
              <a:buClr>
                <a:schemeClr val="dk1"/>
              </a:buClr>
              <a:buSzPts val="2000"/>
              <a:buNone/>
              <a:defRPr sz="2000"/>
            </a:lvl2pPr>
            <a:lvl3pPr lvl="2" algn="ctr">
              <a:lnSpc>
                <a:spcPct val="120000"/>
              </a:lnSpc>
              <a:spcBef>
                <a:spcPts val="500"/>
              </a:spcBef>
              <a:spcAft>
                <a:spcPts val="0"/>
              </a:spcAft>
              <a:buClr>
                <a:schemeClr val="dk1"/>
              </a:buClr>
              <a:buSzPts val="1800"/>
              <a:buNone/>
              <a:defRPr sz="1800"/>
            </a:lvl3pPr>
            <a:lvl4pPr lvl="3" algn="ctr">
              <a:lnSpc>
                <a:spcPct val="120000"/>
              </a:lnSpc>
              <a:spcBef>
                <a:spcPts val="500"/>
              </a:spcBef>
              <a:spcAft>
                <a:spcPts val="0"/>
              </a:spcAft>
              <a:buClr>
                <a:schemeClr val="dk1"/>
              </a:buClr>
              <a:buSzPts val="1600"/>
              <a:buNone/>
              <a:defRPr sz="1600"/>
            </a:lvl4pPr>
            <a:lvl5pPr lvl="4" algn="ctr">
              <a:lnSpc>
                <a:spcPct val="12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3" name="Google Shape;23;p29"/>
          <p:cNvSpPr txBox="1">
            <a:spLocks noGrp="1"/>
          </p:cNvSpPr>
          <p:nvPr>
            <p:ph type="dt" idx="10"/>
          </p:nvPr>
        </p:nvSpPr>
        <p:spPr>
          <a:xfrm rot="-5400000">
            <a:off x="-1029207" y="4680813"/>
            <a:ext cx="275833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29"/>
          <p:cNvSpPr txBox="1">
            <a:spLocks noGrp="1"/>
          </p:cNvSpPr>
          <p:nvPr>
            <p:ph type="ftr" idx="11"/>
          </p:nvPr>
        </p:nvSpPr>
        <p:spPr>
          <a:xfrm>
            <a:off x="661112" y="6356350"/>
            <a:ext cx="550968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9"/>
          <p:cNvSpPr txBox="1">
            <a:spLocks noGrp="1"/>
          </p:cNvSpPr>
          <p:nvPr>
            <p:ph type="sldNum" idx="12"/>
          </p:nvPr>
        </p:nvSpPr>
        <p:spPr>
          <a:xfrm>
            <a:off x="10905482" y="6356350"/>
            <a:ext cx="111208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1"/>
        <p:cNvGrpSpPr/>
        <p:nvPr/>
      </p:nvGrpSpPr>
      <p:grpSpPr>
        <a:xfrm>
          <a:off x="0" y="0"/>
          <a:ext cx="0" cy="0"/>
          <a:chOff x="0" y="0"/>
          <a:chExt cx="0" cy="0"/>
        </a:xfrm>
      </p:grpSpPr>
      <p:sp>
        <p:nvSpPr>
          <p:cNvPr id="32" name="Google Shape;32;p31"/>
          <p:cNvSpPr txBox="1">
            <a:spLocks noGrp="1"/>
          </p:cNvSpPr>
          <p:nvPr>
            <p:ph type="title"/>
          </p:nvPr>
        </p:nvSpPr>
        <p:spPr>
          <a:xfrm>
            <a:off x="1219200" y="365125"/>
            <a:ext cx="9493249" cy="1577975"/>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rgbClr val="00000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31"/>
          <p:cNvSpPr txBox="1">
            <a:spLocks noGrp="1"/>
          </p:cNvSpPr>
          <p:nvPr>
            <p:ph type="body" idx="1"/>
          </p:nvPr>
        </p:nvSpPr>
        <p:spPr>
          <a:xfrm>
            <a:off x="1219200" y="2318032"/>
            <a:ext cx="9493250" cy="3854167"/>
          </a:xfrm>
          <a:prstGeom prst="rect">
            <a:avLst/>
          </a:prstGeom>
          <a:noFill/>
          <a:ln>
            <a:noFill/>
          </a:ln>
        </p:spPr>
        <p:txBody>
          <a:bodyPr spcFirstLastPara="1" wrap="square" lIns="91425" tIns="45700" rIns="91425" bIns="45700" anchor="t" anchorCtr="0">
            <a:normAutofit/>
          </a:bodyPr>
          <a:lstStyle>
            <a:lvl1pPr marL="457200" lvl="0" indent="-330200" algn="l">
              <a:lnSpc>
                <a:spcPct val="120000"/>
              </a:lnSpc>
              <a:spcBef>
                <a:spcPts val="1000"/>
              </a:spcBef>
              <a:spcAft>
                <a:spcPts val="0"/>
              </a:spcAft>
              <a:buClr>
                <a:schemeClr val="dk1"/>
              </a:buClr>
              <a:buSzPts val="1600"/>
              <a:buChar char="•"/>
              <a:defRPr/>
            </a:lvl1pPr>
            <a:lvl2pPr marL="914400" lvl="1" indent="-317500" algn="l">
              <a:lnSpc>
                <a:spcPct val="120000"/>
              </a:lnSpc>
              <a:spcBef>
                <a:spcPts val="500"/>
              </a:spcBef>
              <a:spcAft>
                <a:spcPts val="0"/>
              </a:spcAft>
              <a:buClr>
                <a:schemeClr val="dk1"/>
              </a:buClr>
              <a:buSzPts val="1400"/>
              <a:buChar char="+"/>
              <a:defRPr/>
            </a:lvl2pPr>
            <a:lvl3pPr marL="1371600" lvl="2" indent="-317500" algn="l">
              <a:lnSpc>
                <a:spcPct val="120000"/>
              </a:lnSpc>
              <a:spcBef>
                <a:spcPts val="500"/>
              </a:spcBef>
              <a:spcAft>
                <a:spcPts val="0"/>
              </a:spcAft>
              <a:buClr>
                <a:schemeClr val="dk1"/>
              </a:buClr>
              <a:buSzPts val="1400"/>
              <a:buChar char="•"/>
              <a:defRPr sz="1400"/>
            </a:lvl3pPr>
            <a:lvl4pPr marL="1828800" lvl="3" indent="-304800" algn="l">
              <a:lnSpc>
                <a:spcPct val="120000"/>
              </a:lnSpc>
              <a:spcBef>
                <a:spcPts val="500"/>
              </a:spcBef>
              <a:spcAft>
                <a:spcPts val="0"/>
              </a:spcAft>
              <a:buClr>
                <a:schemeClr val="dk1"/>
              </a:buClr>
              <a:buSzPts val="1200"/>
              <a:buChar char="+"/>
              <a:defRPr sz="1200"/>
            </a:lvl4pPr>
            <a:lvl5pPr marL="2286000" lvl="4" indent="-304800" algn="l">
              <a:lnSpc>
                <a:spcPct val="120000"/>
              </a:lnSpc>
              <a:spcBef>
                <a:spcPts val="500"/>
              </a:spcBef>
              <a:spcAft>
                <a:spcPts val="0"/>
              </a:spcAft>
              <a:buClr>
                <a:schemeClr val="dk1"/>
              </a:buClr>
              <a:buSzPts val="1200"/>
              <a:buChar char="•"/>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 name="Google Shape;34;p31"/>
          <p:cNvSpPr txBox="1">
            <a:spLocks noGrp="1"/>
          </p:cNvSpPr>
          <p:nvPr>
            <p:ph type="dt" idx="10"/>
          </p:nvPr>
        </p:nvSpPr>
        <p:spPr>
          <a:xfrm rot="-5400000">
            <a:off x="-1029207" y="4680813"/>
            <a:ext cx="275833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31"/>
          <p:cNvSpPr txBox="1">
            <a:spLocks noGrp="1"/>
          </p:cNvSpPr>
          <p:nvPr>
            <p:ph type="ftr" idx="11"/>
          </p:nvPr>
        </p:nvSpPr>
        <p:spPr>
          <a:xfrm>
            <a:off x="661112" y="6356350"/>
            <a:ext cx="550968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31"/>
          <p:cNvSpPr txBox="1">
            <a:spLocks noGrp="1"/>
          </p:cNvSpPr>
          <p:nvPr>
            <p:ph type="sldNum" idx="12"/>
          </p:nvPr>
        </p:nvSpPr>
        <p:spPr>
          <a:xfrm>
            <a:off x="10905482" y="6356350"/>
            <a:ext cx="111208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7"/>
        <p:cNvGrpSpPr/>
        <p:nvPr/>
      </p:nvGrpSpPr>
      <p:grpSpPr>
        <a:xfrm>
          <a:off x="0" y="0"/>
          <a:ext cx="0" cy="0"/>
          <a:chOff x="0" y="0"/>
          <a:chExt cx="0" cy="0"/>
        </a:xfrm>
      </p:grpSpPr>
      <p:sp>
        <p:nvSpPr>
          <p:cNvPr id="38" name="Google Shape;38;p32"/>
          <p:cNvSpPr txBox="1">
            <a:spLocks noGrp="1"/>
          </p:cNvSpPr>
          <p:nvPr>
            <p:ph type="dt" idx="10"/>
          </p:nvPr>
        </p:nvSpPr>
        <p:spPr>
          <a:xfrm rot="-5400000">
            <a:off x="-1029207" y="4680813"/>
            <a:ext cx="275833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32"/>
          <p:cNvSpPr txBox="1">
            <a:spLocks noGrp="1"/>
          </p:cNvSpPr>
          <p:nvPr>
            <p:ph type="ftr" idx="11"/>
          </p:nvPr>
        </p:nvSpPr>
        <p:spPr>
          <a:xfrm>
            <a:off x="661112" y="6356350"/>
            <a:ext cx="550968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32"/>
          <p:cNvSpPr txBox="1">
            <a:spLocks noGrp="1"/>
          </p:cNvSpPr>
          <p:nvPr>
            <p:ph type="sldNum" idx="12"/>
          </p:nvPr>
        </p:nvSpPr>
        <p:spPr>
          <a:xfrm>
            <a:off x="10905482" y="6356350"/>
            <a:ext cx="111208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33"/>
          <p:cNvSpPr txBox="1">
            <a:spLocks noGrp="1"/>
          </p:cNvSpPr>
          <p:nvPr>
            <p:ph type="title"/>
          </p:nvPr>
        </p:nvSpPr>
        <p:spPr>
          <a:xfrm>
            <a:off x="1219200" y="1368862"/>
            <a:ext cx="9486900" cy="3679656"/>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rgbClr val="000000"/>
              </a:buClr>
              <a:buSzPts val="6000"/>
              <a:buFont typeface="Libre Franklin Black"/>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33"/>
          <p:cNvSpPr txBox="1">
            <a:spLocks noGrp="1"/>
          </p:cNvSpPr>
          <p:nvPr>
            <p:ph type="body" idx="1"/>
          </p:nvPr>
        </p:nvSpPr>
        <p:spPr>
          <a:xfrm>
            <a:off x="1219200" y="5318974"/>
            <a:ext cx="9486900" cy="853225"/>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rgbClr val="888888"/>
              </a:buClr>
              <a:buSzPts val="2000"/>
              <a:buNone/>
              <a:defRPr sz="2000">
                <a:solidFill>
                  <a:srgbClr val="888888"/>
                </a:solidFill>
              </a:defRPr>
            </a:lvl1pPr>
            <a:lvl2pPr marL="914400" lvl="1" indent="-228600" algn="l">
              <a:lnSpc>
                <a:spcPct val="120000"/>
              </a:lnSpc>
              <a:spcBef>
                <a:spcPts val="500"/>
              </a:spcBef>
              <a:spcAft>
                <a:spcPts val="0"/>
              </a:spcAft>
              <a:buClr>
                <a:srgbClr val="888888"/>
              </a:buClr>
              <a:buSzPts val="2000"/>
              <a:buNone/>
              <a:defRPr sz="2000">
                <a:solidFill>
                  <a:srgbClr val="888888"/>
                </a:solidFill>
              </a:defRPr>
            </a:lvl2pPr>
            <a:lvl3pPr marL="1371600" lvl="2" indent="-228600" algn="l">
              <a:lnSpc>
                <a:spcPct val="120000"/>
              </a:lnSpc>
              <a:spcBef>
                <a:spcPts val="500"/>
              </a:spcBef>
              <a:spcAft>
                <a:spcPts val="0"/>
              </a:spcAft>
              <a:buClr>
                <a:srgbClr val="888888"/>
              </a:buClr>
              <a:buSzPts val="1800"/>
              <a:buNone/>
              <a:defRPr sz="1800">
                <a:solidFill>
                  <a:srgbClr val="888888"/>
                </a:solidFill>
              </a:defRPr>
            </a:lvl3pPr>
            <a:lvl4pPr marL="1828800" lvl="3" indent="-228600" algn="l">
              <a:lnSpc>
                <a:spcPct val="120000"/>
              </a:lnSpc>
              <a:spcBef>
                <a:spcPts val="500"/>
              </a:spcBef>
              <a:spcAft>
                <a:spcPts val="0"/>
              </a:spcAft>
              <a:buClr>
                <a:srgbClr val="888888"/>
              </a:buClr>
              <a:buSzPts val="1600"/>
              <a:buNone/>
              <a:defRPr sz="1600">
                <a:solidFill>
                  <a:srgbClr val="888888"/>
                </a:solidFill>
              </a:defRPr>
            </a:lvl4pPr>
            <a:lvl5pPr marL="2286000" lvl="4" indent="-228600" algn="l">
              <a:lnSpc>
                <a:spcPct val="12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33"/>
          <p:cNvSpPr txBox="1">
            <a:spLocks noGrp="1"/>
          </p:cNvSpPr>
          <p:nvPr>
            <p:ph type="dt" idx="10"/>
          </p:nvPr>
        </p:nvSpPr>
        <p:spPr>
          <a:xfrm rot="-5400000">
            <a:off x="-1029207" y="4680813"/>
            <a:ext cx="275833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33"/>
          <p:cNvSpPr txBox="1">
            <a:spLocks noGrp="1"/>
          </p:cNvSpPr>
          <p:nvPr>
            <p:ph type="ftr" idx="11"/>
          </p:nvPr>
        </p:nvSpPr>
        <p:spPr>
          <a:xfrm>
            <a:off x="661112" y="6356350"/>
            <a:ext cx="550968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33"/>
          <p:cNvSpPr txBox="1">
            <a:spLocks noGrp="1"/>
          </p:cNvSpPr>
          <p:nvPr>
            <p:ph type="sldNum" idx="12"/>
          </p:nvPr>
        </p:nvSpPr>
        <p:spPr>
          <a:xfrm>
            <a:off x="10905482" y="6356350"/>
            <a:ext cx="111208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34"/>
          <p:cNvSpPr txBox="1">
            <a:spLocks noGrp="1"/>
          </p:cNvSpPr>
          <p:nvPr>
            <p:ph type="title"/>
          </p:nvPr>
        </p:nvSpPr>
        <p:spPr>
          <a:xfrm>
            <a:off x="1219200" y="365125"/>
            <a:ext cx="9493249" cy="1577975"/>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rgbClr val="00000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34"/>
          <p:cNvSpPr txBox="1">
            <a:spLocks noGrp="1"/>
          </p:cNvSpPr>
          <p:nvPr>
            <p:ph type="body" idx="1"/>
          </p:nvPr>
        </p:nvSpPr>
        <p:spPr>
          <a:xfrm>
            <a:off x="1219200" y="2168278"/>
            <a:ext cx="4702921" cy="4008684"/>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342900" algn="l">
              <a:lnSpc>
                <a:spcPct val="120000"/>
              </a:lnSpc>
              <a:spcBef>
                <a:spcPts val="500"/>
              </a:spcBef>
              <a:spcAft>
                <a:spcPts val="0"/>
              </a:spcAft>
              <a:buClr>
                <a:schemeClr val="dk1"/>
              </a:buClr>
              <a:buSzPts val="1800"/>
              <a:buChar char="+"/>
              <a:defRPr/>
            </a:lvl2pPr>
            <a:lvl3pPr marL="1371600" lvl="2" indent="-342900" algn="l">
              <a:lnSpc>
                <a:spcPct val="120000"/>
              </a:lnSpc>
              <a:spcBef>
                <a:spcPts val="500"/>
              </a:spcBef>
              <a:spcAft>
                <a:spcPts val="0"/>
              </a:spcAft>
              <a:buClr>
                <a:schemeClr val="dk1"/>
              </a:buClr>
              <a:buSzPts val="1800"/>
              <a:buChar char="•"/>
              <a:defRPr/>
            </a:lvl3pPr>
            <a:lvl4pPr marL="1828800" lvl="3" indent="-342900" algn="l">
              <a:lnSpc>
                <a:spcPct val="120000"/>
              </a:lnSpc>
              <a:spcBef>
                <a:spcPts val="500"/>
              </a:spcBef>
              <a:spcAft>
                <a:spcPts val="0"/>
              </a:spcAft>
              <a:buClr>
                <a:schemeClr val="dk1"/>
              </a:buClr>
              <a:buSzPts val="1800"/>
              <a:buChar char="+"/>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34"/>
          <p:cNvSpPr txBox="1">
            <a:spLocks noGrp="1"/>
          </p:cNvSpPr>
          <p:nvPr>
            <p:ph type="body" idx="2"/>
          </p:nvPr>
        </p:nvSpPr>
        <p:spPr>
          <a:xfrm>
            <a:off x="6269880" y="2168278"/>
            <a:ext cx="4782699" cy="4008684"/>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342900" algn="l">
              <a:lnSpc>
                <a:spcPct val="120000"/>
              </a:lnSpc>
              <a:spcBef>
                <a:spcPts val="500"/>
              </a:spcBef>
              <a:spcAft>
                <a:spcPts val="0"/>
              </a:spcAft>
              <a:buClr>
                <a:schemeClr val="dk1"/>
              </a:buClr>
              <a:buSzPts val="1800"/>
              <a:buChar char="+"/>
              <a:defRPr/>
            </a:lvl2pPr>
            <a:lvl3pPr marL="1371600" lvl="2" indent="-342900" algn="l">
              <a:lnSpc>
                <a:spcPct val="120000"/>
              </a:lnSpc>
              <a:spcBef>
                <a:spcPts val="500"/>
              </a:spcBef>
              <a:spcAft>
                <a:spcPts val="0"/>
              </a:spcAft>
              <a:buClr>
                <a:schemeClr val="dk1"/>
              </a:buClr>
              <a:buSzPts val="1800"/>
              <a:buChar char="•"/>
              <a:defRPr/>
            </a:lvl3pPr>
            <a:lvl4pPr marL="1828800" lvl="3" indent="-342900" algn="l">
              <a:lnSpc>
                <a:spcPct val="120000"/>
              </a:lnSpc>
              <a:spcBef>
                <a:spcPts val="500"/>
              </a:spcBef>
              <a:spcAft>
                <a:spcPts val="0"/>
              </a:spcAft>
              <a:buClr>
                <a:schemeClr val="dk1"/>
              </a:buClr>
              <a:buSzPts val="1800"/>
              <a:buChar char="+"/>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34"/>
          <p:cNvSpPr txBox="1">
            <a:spLocks noGrp="1"/>
          </p:cNvSpPr>
          <p:nvPr>
            <p:ph type="dt" idx="10"/>
          </p:nvPr>
        </p:nvSpPr>
        <p:spPr>
          <a:xfrm rot="-5400000">
            <a:off x="-1029207" y="4680813"/>
            <a:ext cx="275833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34"/>
          <p:cNvSpPr txBox="1">
            <a:spLocks noGrp="1"/>
          </p:cNvSpPr>
          <p:nvPr>
            <p:ph type="ftr" idx="11"/>
          </p:nvPr>
        </p:nvSpPr>
        <p:spPr>
          <a:xfrm>
            <a:off x="661112" y="6356350"/>
            <a:ext cx="550968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34"/>
          <p:cNvSpPr txBox="1">
            <a:spLocks noGrp="1"/>
          </p:cNvSpPr>
          <p:nvPr>
            <p:ph type="sldNum" idx="12"/>
          </p:nvPr>
        </p:nvSpPr>
        <p:spPr>
          <a:xfrm>
            <a:off x="10905482" y="6356350"/>
            <a:ext cx="111208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35"/>
          <p:cNvSpPr txBox="1">
            <a:spLocks noGrp="1"/>
          </p:cNvSpPr>
          <p:nvPr>
            <p:ph type="title"/>
          </p:nvPr>
        </p:nvSpPr>
        <p:spPr>
          <a:xfrm>
            <a:off x="1219200" y="365125"/>
            <a:ext cx="9753599" cy="1577975"/>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rgbClr val="00000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35"/>
          <p:cNvSpPr txBox="1">
            <a:spLocks noGrp="1"/>
          </p:cNvSpPr>
          <p:nvPr>
            <p:ph type="body" idx="1"/>
          </p:nvPr>
        </p:nvSpPr>
        <p:spPr>
          <a:xfrm>
            <a:off x="1219201" y="2109789"/>
            <a:ext cx="4507931" cy="837257"/>
          </a:xfrm>
          <a:prstGeom prst="rect">
            <a:avLst/>
          </a:prstGeom>
          <a:noFill/>
          <a:ln>
            <a:noFill/>
          </a:ln>
        </p:spPr>
        <p:txBody>
          <a:bodyPr spcFirstLastPara="1" wrap="square" lIns="91425" tIns="45700" rIns="91425" bIns="45700" anchor="b" anchorCtr="0">
            <a:normAutofit/>
          </a:bodyPr>
          <a:lstStyle>
            <a:lvl1pPr marL="457200" lvl="0" indent="-228600" algn="l">
              <a:lnSpc>
                <a:spcPct val="120000"/>
              </a:lnSpc>
              <a:spcBef>
                <a:spcPts val="1000"/>
              </a:spcBef>
              <a:spcAft>
                <a:spcPts val="0"/>
              </a:spcAft>
              <a:buClr>
                <a:schemeClr val="dk1"/>
              </a:buClr>
              <a:buSzPts val="2000"/>
              <a:buNone/>
              <a:defRPr sz="2000" b="1" cap="none"/>
            </a:lvl1pPr>
            <a:lvl2pPr marL="914400" lvl="1" indent="-228600" algn="l">
              <a:lnSpc>
                <a:spcPct val="120000"/>
              </a:lnSpc>
              <a:spcBef>
                <a:spcPts val="500"/>
              </a:spcBef>
              <a:spcAft>
                <a:spcPts val="0"/>
              </a:spcAft>
              <a:buClr>
                <a:schemeClr val="dk1"/>
              </a:buClr>
              <a:buSzPts val="2000"/>
              <a:buNone/>
              <a:defRPr sz="2000" b="1"/>
            </a:lvl2pPr>
            <a:lvl3pPr marL="1371600" lvl="2" indent="-228600" algn="l">
              <a:lnSpc>
                <a:spcPct val="120000"/>
              </a:lnSpc>
              <a:spcBef>
                <a:spcPts val="500"/>
              </a:spcBef>
              <a:spcAft>
                <a:spcPts val="0"/>
              </a:spcAft>
              <a:buClr>
                <a:schemeClr val="dk1"/>
              </a:buClr>
              <a:buSzPts val="1800"/>
              <a:buNone/>
              <a:defRPr sz="1800" b="1"/>
            </a:lvl3pPr>
            <a:lvl4pPr marL="1828800" lvl="3" indent="-228600" algn="l">
              <a:lnSpc>
                <a:spcPct val="120000"/>
              </a:lnSpc>
              <a:spcBef>
                <a:spcPts val="500"/>
              </a:spcBef>
              <a:spcAft>
                <a:spcPts val="0"/>
              </a:spcAft>
              <a:buClr>
                <a:schemeClr val="dk1"/>
              </a:buClr>
              <a:buSzPts val="1600"/>
              <a:buNone/>
              <a:defRPr sz="1600" b="1"/>
            </a:lvl4pPr>
            <a:lvl5pPr marL="2286000" lvl="4" indent="-228600" algn="l">
              <a:lnSpc>
                <a:spcPct val="12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35"/>
          <p:cNvSpPr txBox="1">
            <a:spLocks noGrp="1"/>
          </p:cNvSpPr>
          <p:nvPr>
            <p:ph type="body" idx="2"/>
          </p:nvPr>
        </p:nvSpPr>
        <p:spPr>
          <a:xfrm>
            <a:off x="1219201" y="3063530"/>
            <a:ext cx="4507930" cy="3126131"/>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342900" algn="l">
              <a:lnSpc>
                <a:spcPct val="120000"/>
              </a:lnSpc>
              <a:spcBef>
                <a:spcPts val="500"/>
              </a:spcBef>
              <a:spcAft>
                <a:spcPts val="0"/>
              </a:spcAft>
              <a:buClr>
                <a:schemeClr val="dk1"/>
              </a:buClr>
              <a:buSzPts val="1800"/>
              <a:buChar char="+"/>
              <a:defRPr/>
            </a:lvl2pPr>
            <a:lvl3pPr marL="1371600" lvl="2" indent="-342900" algn="l">
              <a:lnSpc>
                <a:spcPct val="120000"/>
              </a:lnSpc>
              <a:spcBef>
                <a:spcPts val="500"/>
              </a:spcBef>
              <a:spcAft>
                <a:spcPts val="0"/>
              </a:spcAft>
              <a:buClr>
                <a:schemeClr val="dk1"/>
              </a:buClr>
              <a:buSzPts val="1800"/>
              <a:buChar char="•"/>
              <a:defRPr/>
            </a:lvl3pPr>
            <a:lvl4pPr marL="1828800" lvl="3" indent="-342900" algn="l">
              <a:lnSpc>
                <a:spcPct val="120000"/>
              </a:lnSpc>
              <a:spcBef>
                <a:spcPts val="500"/>
              </a:spcBef>
              <a:spcAft>
                <a:spcPts val="0"/>
              </a:spcAft>
              <a:buClr>
                <a:schemeClr val="dk1"/>
              </a:buClr>
              <a:buSzPts val="1800"/>
              <a:buChar char="+"/>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35"/>
          <p:cNvSpPr txBox="1">
            <a:spLocks noGrp="1"/>
          </p:cNvSpPr>
          <p:nvPr>
            <p:ph type="body" idx="3"/>
          </p:nvPr>
        </p:nvSpPr>
        <p:spPr>
          <a:xfrm>
            <a:off x="6464867" y="2109789"/>
            <a:ext cx="4507932" cy="837257"/>
          </a:xfrm>
          <a:prstGeom prst="rect">
            <a:avLst/>
          </a:prstGeom>
          <a:noFill/>
          <a:ln>
            <a:noFill/>
          </a:ln>
        </p:spPr>
        <p:txBody>
          <a:bodyPr spcFirstLastPara="1" wrap="square" lIns="91425" tIns="45700" rIns="91425" bIns="45700" anchor="b" anchorCtr="0">
            <a:normAutofit/>
          </a:bodyPr>
          <a:lstStyle>
            <a:lvl1pPr marL="457200" lvl="0" indent="-228600" algn="l">
              <a:lnSpc>
                <a:spcPct val="120000"/>
              </a:lnSpc>
              <a:spcBef>
                <a:spcPts val="1000"/>
              </a:spcBef>
              <a:spcAft>
                <a:spcPts val="0"/>
              </a:spcAft>
              <a:buClr>
                <a:schemeClr val="dk1"/>
              </a:buClr>
              <a:buSzPts val="2000"/>
              <a:buNone/>
              <a:defRPr sz="2000" b="1" cap="none"/>
            </a:lvl1pPr>
            <a:lvl2pPr marL="914400" lvl="1" indent="-228600" algn="l">
              <a:lnSpc>
                <a:spcPct val="120000"/>
              </a:lnSpc>
              <a:spcBef>
                <a:spcPts val="500"/>
              </a:spcBef>
              <a:spcAft>
                <a:spcPts val="0"/>
              </a:spcAft>
              <a:buClr>
                <a:schemeClr val="dk1"/>
              </a:buClr>
              <a:buSzPts val="2000"/>
              <a:buNone/>
              <a:defRPr sz="2000" b="1"/>
            </a:lvl2pPr>
            <a:lvl3pPr marL="1371600" lvl="2" indent="-228600" algn="l">
              <a:lnSpc>
                <a:spcPct val="120000"/>
              </a:lnSpc>
              <a:spcBef>
                <a:spcPts val="500"/>
              </a:spcBef>
              <a:spcAft>
                <a:spcPts val="0"/>
              </a:spcAft>
              <a:buClr>
                <a:schemeClr val="dk1"/>
              </a:buClr>
              <a:buSzPts val="1800"/>
              <a:buNone/>
              <a:defRPr sz="1800" b="1"/>
            </a:lvl3pPr>
            <a:lvl4pPr marL="1828800" lvl="3" indent="-228600" algn="l">
              <a:lnSpc>
                <a:spcPct val="120000"/>
              </a:lnSpc>
              <a:spcBef>
                <a:spcPts val="500"/>
              </a:spcBef>
              <a:spcAft>
                <a:spcPts val="0"/>
              </a:spcAft>
              <a:buClr>
                <a:schemeClr val="dk1"/>
              </a:buClr>
              <a:buSzPts val="1600"/>
              <a:buNone/>
              <a:defRPr sz="1600" b="1"/>
            </a:lvl4pPr>
            <a:lvl5pPr marL="2286000" lvl="4" indent="-228600" algn="l">
              <a:lnSpc>
                <a:spcPct val="12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35"/>
          <p:cNvSpPr txBox="1">
            <a:spLocks noGrp="1"/>
          </p:cNvSpPr>
          <p:nvPr>
            <p:ph type="body" idx="4"/>
          </p:nvPr>
        </p:nvSpPr>
        <p:spPr>
          <a:xfrm>
            <a:off x="6464867" y="3063530"/>
            <a:ext cx="4507932" cy="3126131"/>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342900" algn="l">
              <a:lnSpc>
                <a:spcPct val="120000"/>
              </a:lnSpc>
              <a:spcBef>
                <a:spcPts val="500"/>
              </a:spcBef>
              <a:spcAft>
                <a:spcPts val="0"/>
              </a:spcAft>
              <a:buClr>
                <a:schemeClr val="dk1"/>
              </a:buClr>
              <a:buSzPts val="1800"/>
              <a:buChar char="+"/>
              <a:defRPr/>
            </a:lvl2pPr>
            <a:lvl3pPr marL="1371600" lvl="2" indent="-342900" algn="l">
              <a:lnSpc>
                <a:spcPct val="120000"/>
              </a:lnSpc>
              <a:spcBef>
                <a:spcPts val="500"/>
              </a:spcBef>
              <a:spcAft>
                <a:spcPts val="0"/>
              </a:spcAft>
              <a:buClr>
                <a:schemeClr val="dk1"/>
              </a:buClr>
              <a:buSzPts val="1800"/>
              <a:buChar char="•"/>
              <a:defRPr/>
            </a:lvl3pPr>
            <a:lvl4pPr marL="1828800" lvl="3" indent="-342900" algn="l">
              <a:lnSpc>
                <a:spcPct val="120000"/>
              </a:lnSpc>
              <a:spcBef>
                <a:spcPts val="500"/>
              </a:spcBef>
              <a:spcAft>
                <a:spcPts val="0"/>
              </a:spcAft>
              <a:buClr>
                <a:schemeClr val="dk1"/>
              </a:buClr>
              <a:buSzPts val="1800"/>
              <a:buChar char="+"/>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35"/>
          <p:cNvSpPr txBox="1">
            <a:spLocks noGrp="1"/>
          </p:cNvSpPr>
          <p:nvPr>
            <p:ph type="dt" idx="10"/>
          </p:nvPr>
        </p:nvSpPr>
        <p:spPr>
          <a:xfrm rot="-5400000">
            <a:off x="-1029207" y="4680813"/>
            <a:ext cx="275833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35"/>
          <p:cNvSpPr txBox="1">
            <a:spLocks noGrp="1"/>
          </p:cNvSpPr>
          <p:nvPr>
            <p:ph type="ftr" idx="11"/>
          </p:nvPr>
        </p:nvSpPr>
        <p:spPr>
          <a:xfrm>
            <a:off x="661112" y="6356350"/>
            <a:ext cx="550968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35"/>
          <p:cNvSpPr txBox="1">
            <a:spLocks noGrp="1"/>
          </p:cNvSpPr>
          <p:nvPr>
            <p:ph type="sldNum" idx="12"/>
          </p:nvPr>
        </p:nvSpPr>
        <p:spPr>
          <a:xfrm>
            <a:off x="10905482" y="6356350"/>
            <a:ext cx="111208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3"/>
        <p:cNvGrpSpPr/>
        <p:nvPr/>
      </p:nvGrpSpPr>
      <p:grpSpPr>
        <a:xfrm>
          <a:off x="0" y="0"/>
          <a:ext cx="0" cy="0"/>
          <a:chOff x="0" y="0"/>
          <a:chExt cx="0" cy="0"/>
        </a:xfrm>
      </p:grpSpPr>
      <p:sp>
        <p:nvSpPr>
          <p:cNvPr id="64" name="Google Shape;64;p36"/>
          <p:cNvSpPr txBox="1">
            <a:spLocks noGrp="1"/>
          </p:cNvSpPr>
          <p:nvPr>
            <p:ph type="title"/>
          </p:nvPr>
        </p:nvSpPr>
        <p:spPr>
          <a:xfrm>
            <a:off x="1219200" y="457200"/>
            <a:ext cx="3776472" cy="2852928"/>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rgbClr val="000000"/>
              </a:buClr>
              <a:buSzPts val="4000"/>
              <a:buFont typeface="Libre Franklin Black"/>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36"/>
          <p:cNvSpPr txBox="1">
            <a:spLocks noGrp="1"/>
          </p:cNvSpPr>
          <p:nvPr>
            <p:ph type="body" idx="1"/>
          </p:nvPr>
        </p:nvSpPr>
        <p:spPr>
          <a:xfrm>
            <a:off x="5557582" y="987425"/>
            <a:ext cx="5948618" cy="4873625"/>
          </a:xfrm>
          <a:prstGeom prst="rect">
            <a:avLst/>
          </a:prstGeom>
          <a:noFill/>
          <a:ln>
            <a:noFill/>
          </a:ln>
        </p:spPr>
        <p:txBody>
          <a:bodyPr spcFirstLastPara="1" wrap="square" lIns="91425" tIns="45700" rIns="91425" bIns="45700" anchor="t" anchorCtr="0">
            <a:normAutofit/>
          </a:bodyPr>
          <a:lstStyle>
            <a:lvl1pPr marL="457200" lvl="0" indent="-381000" algn="l">
              <a:lnSpc>
                <a:spcPct val="120000"/>
              </a:lnSpc>
              <a:spcBef>
                <a:spcPts val="1000"/>
              </a:spcBef>
              <a:spcAft>
                <a:spcPts val="0"/>
              </a:spcAft>
              <a:buClr>
                <a:schemeClr val="dk1"/>
              </a:buClr>
              <a:buSzPts val="2400"/>
              <a:buChar char="•"/>
              <a:defRPr sz="2400"/>
            </a:lvl1pPr>
            <a:lvl2pPr marL="914400" lvl="1" indent="-355600" algn="l">
              <a:lnSpc>
                <a:spcPct val="120000"/>
              </a:lnSpc>
              <a:spcBef>
                <a:spcPts val="500"/>
              </a:spcBef>
              <a:spcAft>
                <a:spcPts val="0"/>
              </a:spcAft>
              <a:buClr>
                <a:schemeClr val="dk1"/>
              </a:buClr>
              <a:buSzPts val="2000"/>
              <a:buChar char="+"/>
              <a:defRPr sz="2000"/>
            </a:lvl2pPr>
            <a:lvl3pPr marL="1371600" lvl="2" indent="-342900" algn="l">
              <a:lnSpc>
                <a:spcPct val="120000"/>
              </a:lnSpc>
              <a:spcBef>
                <a:spcPts val="500"/>
              </a:spcBef>
              <a:spcAft>
                <a:spcPts val="0"/>
              </a:spcAft>
              <a:buClr>
                <a:schemeClr val="dk1"/>
              </a:buClr>
              <a:buSzPts val="1800"/>
              <a:buChar char="•"/>
              <a:defRPr sz="1800"/>
            </a:lvl3pPr>
            <a:lvl4pPr marL="1828800" lvl="3" indent="-330200" algn="l">
              <a:lnSpc>
                <a:spcPct val="120000"/>
              </a:lnSpc>
              <a:spcBef>
                <a:spcPts val="500"/>
              </a:spcBef>
              <a:spcAft>
                <a:spcPts val="0"/>
              </a:spcAft>
              <a:buClr>
                <a:schemeClr val="dk1"/>
              </a:buClr>
              <a:buSzPts val="1600"/>
              <a:buChar char="+"/>
              <a:defRPr sz="1600"/>
            </a:lvl4pPr>
            <a:lvl5pPr marL="2286000" lvl="4" indent="-330200" algn="l">
              <a:lnSpc>
                <a:spcPct val="120000"/>
              </a:lnSpc>
              <a:spcBef>
                <a:spcPts val="500"/>
              </a:spcBef>
              <a:spcAft>
                <a:spcPts val="0"/>
              </a:spcAft>
              <a:buClr>
                <a:schemeClr val="dk1"/>
              </a:buClr>
              <a:buSzPts val="1600"/>
              <a:buChar char="•"/>
              <a:defRPr sz="16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6" name="Google Shape;66;p36"/>
          <p:cNvSpPr txBox="1">
            <a:spLocks noGrp="1"/>
          </p:cNvSpPr>
          <p:nvPr>
            <p:ph type="body" idx="2"/>
          </p:nvPr>
        </p:nvSpPr>
        <p:spPr>
          <a:xfrm>
            <a:off x="1219200" y="3484210"/>
            <a:ext cx="3768934" cy="2384778"/>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dk1"/>
              </a:buClr>
              <a:buSzPts val="1600"/>
              <a:buNone/>
              <a:defRPr sz="1600"/>
            </a:lvl1pPr>
            <a:lvl2pPr marL="914400" lvl="1" indent="-228600" algn="l">
              <a:lnSpc>
                <a:spcPct val="120000"/>
              </a:lnSpc>
              <a:spcBef>
                <a:spcPts val="500"/>
              </a:spcBef>
              <a:spcAft>
                <a:spcPts val="0"/>
              </a:spcAft>
              <a:buClr>
                <a:schemeClr val="dk1"/>
              </a:buClr>
              <a:buSzPts val="1400"/>
              <a:buNone/>
              <a:defRPr sz="1400"/>
            </a:lvl2pPr>
            <a:lvl3pPr marL="1371600" lvl="2" indent="-228600" algn="l">
              <a:lnSpc>
                <a:spcPct val="120000"/>
              </a:lnSpc>
              <a:spcBef>
                <a:spcPts val="500"/>
              </a:spcBef>
              <a:spcAft>
                <a:spcPts val="0"/>
              </a:spcAft>
              <a:buClr>
                <a:schemeClr val="dk1"/>
              </a:buClr>
              <a:buSzPts val="1200"/>
              <a:buNone/>
              <a:defRPr sz="1200"/>
            </a:lvl3pPr>
            <a:lvl4pPr marL="1828800" lvl="3" indent="-228600" algn="l">
              <a:lnSpc>
                <a:spcPct val="120000"/>
              </a:lnSpc>
              <a:spcBef>
                <a:spcPts val="500"/>
              </a:spcBef>
              <a:spcAft>
                <a:spcPts val="0"/>
              </a:spcAft>
              <a:buClr>
                <a:schemeClr val="dk1"/>
              </a:buClr>
              <a:buSzPts val="1000"/>
              <a:buNone/>
              <a:defRPr sz="1000"/>
            </a:lvl4pPr>
            <a:lvl5pPr marL="2286000" lvl="4" indent="-228600" algn="l">
              <a:lnSpc>
                <a:spcPct val="12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7" name="Google Shape;67;p36"/>
          <p:cNvSpPr txBox="1">
            <a:spLocks noGrp="1"/>
          </p:cNvSpPr>
          <p:nvPr>
            <p:ph type="dt" idx="10"/>
          </p:nvPr>
        </p:nvSpPr>
        <p:spPr>
          <a:xfrm rot="-5400000">
            <a:off x="-1029207" y="4680813"/>
            <a:ext cx="275833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36"/>
          <p:cNvSpPr txBox="1">
            <a:spLocks noGrp="1"/>
          </p:cNvSpPr>
          <p:nvPr>
            <p:ph type="ftr" idx="11"/>
          </p:nvPr>
        </p:nvSpPr>
        <p:spPr>
          <a:xfrm>
            <a:off x="661112" y="6356350"/>
            <a:ext cx="550968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36"/>
          <p:cNvSpPr txBox="1">
            <a:spLocks noGrp="1"/>
          </p:cNvSpPr>
          <p:nvPr>
            <p:ph type="sldNum" idx="12"/>
          </p:nvPr>
        </p:nvSpPr>
        <p:spPr>
          <a:xfrm>
            <a:off x="10905482" y="6356350"/>
            <a:ext cx="111208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0"/>
        <p:cNvGrpSpPr/>
        <p:nvPr/>
      </p:nvGrpSpPr>
      <p:grpSpPr>
        <a:xfrm>
          <a:off x="0" y="0"/>
          <a:ext cx="0" cy="0"/>
          <a:chOff x="0" y="0"/>
          <a:chExt cx="0" cy="0"/>
        </a:xfrm>
      </p:grpSpPr>
      <p:sp>
        <p:nvSpPr>
          <p:cNvPr id="71" name="Google Shape;71;p37"/>
          <p:cNvSpPr txBox="1">
            <a:spLocks noGrp="1"/>
          </p:cNvSpPr>
          <p:nvPr>
            <p:ph type="title"/>
          </p:nvPr>
        </p:nvSpPr>
        <p:spPr>
          <a:xfrm>
            <a:off x="1219200" y="457200"/>
            <a:ext cx="3932349" cy="2852670"/>
          </a:xfrm>
          <a:prstGeom prst="rect">
            <a:avLst/>
          </a:prstGeom>
          <a:noFill/>
          <a:ln>
            <a:noFill/>
          </a:ln>
        </p:spPr>
        <p:txBody>
          <a:bodyPr spcFirstLastPara="1" wrap="square" lIns="91425" tIns="45700" rIns="91425" bIns="45700" anchor="b" anchorCtr="0">
            <a:noAutofit/>
          </a:bodyPr>
          <a:lstStyle>
            <a:lvl1pPr lvl="0" algn="l">
              <a:lnSpc>
                <a:spcPct val="120000"/>
              </a:lnSpc>
              <a:spcBef>
                <a:spcPts val="0"/>
              </a:spcBef>
              <a:spcAft>
                <a:spcPts val="0"/>
              </a:spcAft>
              <a:buClr>
                <a:srgbClr val="000000"/>
              </a:buClr>
              <a:buSzPts val="4000"/>
              <a:buFont typeface="Libre Franklin Black"/>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37"/>
          <p:cNvSpPr>
            <a:spLocks noGrp="1"/>
          </p:cNvSpPr>
          <p:nvPr>
            <p:ph type="pic" idx="2"/>
          </p:nvPr>
        </p:nvSpPr>
        <p:spPr>
          <a:xfrm>
            <a:off x="5674810" y="657055"/>
            <a:ext cx="5831389" cy="5515146"/>
          </a:xfrm>
          <a:prstGeom prst="rect">
            <a:avLst/>
          </a:prstGeom>
          <a:noFill/>
          <a:ln>
            <a:noFill/>
          </a:ln>
        </p:spPr>
      </p:sp>
      <p:sp>
        <p:nvSpPr>
          <p:cNvPr id="73" name="Google Shape;73;p37"/>
          <p:cNvSpPr txBox="1">
            <a:spLocks noGrp="1"/>
          </p:cNvSpPr>
          <p:nvPr>
            <p:ph type="body" idx="1"/>
          </p:nvPr>
        </p:nvSpPr>
        <p:spPr>
          <a:xfrm>
            <a:off x="1219199" y="3484210"/>
            <a:ext cx="3768934" cy="2376840"/>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dk1"/>
              </a:buClr>
              <a:buSzPts val="1600"/>
              <a:buNone/>
              <a:defRPr sz="1600"/>
            </a:lvl1pPr>
            <a:lvl2pPr marL="914400" lvl="1" indent="-228600" algn="l">
              <a:lnSpc>
                <a:spcPct val="120000"/>
              </a:lnSpc>
              <a:spcBef>
                <a:spcPts val="500"/>
              </a:spcBef>
              <a:spcAft>
                <a:spcPts val="0"/>
              </a:spcAft>
              <a:buClr>
                <a:schemeClr val="dk1"/>
              </a:buClr>
              <a:buSzPts val="1400"/>
              <a:buNone/>
              <a:defRPr sz="1400"/>
            </a:lvl2pPr>
            <a:lvl3pPr marL="1371600" lvl="2" indent="-228600" algn="l">
              <a:lnSpc>
                <a:spcPct val="120000"/>
              </a:lnSpc>
              <a:spcBef>
                <a:spcPts val="500"/>
              </a:spcBef>
              <a:spcAft>
                <a:spcPts val="0"/>
              </a:spcAft>
              <a:buClr>
                <a:schemeClr val="dk1"/>
              </a:buClr>
              <a:buSzPts val="1200"/>
              <a:buNone/>
              <a:defRPr sz="1200"/>
            </a:lvl3pPr>
            <a:lvl4pPr marL="1828800" lvl="3" indent="-228600" algn="l">
              <a:lnSpc>
                <a:spcPct val="120000"/>
              </a:lnSpc>
              <a:spcBef>
                <a:spcPts val="500"/>
              </a:spcBef>
              <a:spcAft>
                <a:spcPts val="0"/>
              </a:spcAft>
              <a:buClr>
                <a:schemeClr val="dk1"/>
              </a:buClr>
              <a:buSzPts val="1000"/>
              <a:buNone/>
              <a:defRPr sz="1000"/>
            </a:lvl4pPr>
            <a:lvl5pPr marL="2286000" lvl="4" indent="-228600" algn="l">
              <a:lnSpc>
                <a:spcPct val="12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4" name="Google Shape;74;p37"/>
          <p:cNvSpPr txBox="1">
            <a:spLocks noGrp="1"/>
          </p:cNvSpPr>
          <p:nvPr>
            <p:ph type="dt" idx="10"/>
          </p:nvPr>
        </p:nvSpPr>
        <p:spPr>
          <a:xfrm rot="-5400000">
            <a:off x="-1029207" y="4680813"/>
            <a:ext cx="275833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37"/>
          <p:cNvSpPr txBox="1">
            <a:spLocks noGrp="1"/>
          </p:cNvSpPr>
          <p:nvPr>
            <p:ph type="ftr" idx="11"/>
          </p:nvPr>
        </p:nvSpPr>
        <p:spPr>
          <a:xfrm>
            <a:off x="661112" y="6356350"/>
            <a:ext cx="550968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37"/>
          <p:cNvSpPr txBox="1">
            <a:spLocks noGrp="1"/>
          </p:cNvSpPr>
          <p:nvPr>
            <p:ph type="sldNum" idx="12"/>
          </p:nvPr>
        </p:nvSpPr>
        <p:spPr>
          <a:xfrm>
            <a:off x="10905482" y="6356350"/>
            <a:ext cx="111208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7"/>
        <p:cNvGrpSpPr/>
        <p:nvPr/>
      </p:nvGrpSpPr>
      <p:grpSpPr>
        <a:xfrm>
          <a:off x="0" y="0"/>
          <a:ext cx="0" cy="0"/>
          <a:chOff x="0" y="0"/>
          <a:chExt cx="0" cy="0"/>
        </a:xfrm>
      </p:grpSpPr>
      <p:sp>
        <p:nvSpPr>
          <p:cNvPr id="78" name="Google Shape;78;p38"/>
          <p:cNvSpPr txBox="1">
            <a:spLocks noGrp="1"/>
          </p:cNvSpPr>
          <p:nvPr>
            <p:ph type="title"/>
          </p:nvPr>
        </p:nvSpPr>
        <p:spPr>
          <a:xfrm>
            <a:off x="1219200" y="365125"/>
            <a:ext cx="9493249" cy="1577975"/>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rgbClr val="00000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38"/>
          <p:cNvSpPr txBox="1">
            <a:spLocks noGrp="1"/>
          </p:cNvSpPr>
          <p:nvPr>
            <p:ph type="body" idx="1"/>
          </p:nvPr>
        </p:nvSpPr>
        <p:spPr>
          <a:xfrm rot="5400000">
            <a:off x="4038742" y="-501510"/>
            <a:ext cx="3854167" cy="9493250"/>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342900" algn="l">
              <a:lnSpc>
                <a:spcPct val="120000"/>
              </a:lnSpc>
              <a:spcBef>
                <a:spcPts val="500"/>
              </a:spcBef>
              <a:spcAft>
                <a:spcPts val="0"/>
              </a:spcAft>
              <a:buClr>
                <a:schemeClr val="dk1"/>
              </a:buClr>
              <a:buSzPts val="1800"/>
              <a:buChar char="+"/>
              <a:defRPr/>
            </a:lvl2pPr>
            <a:lvl3pPr marL="1371600" lvl="2" indent="-342900" algn="l">
              <a:lnSpc>
                <a:spcPct val="120000"/>
              </a:lnSpc>
              <a:spcBef>
                <a:spcPts val="500"/>
              </a:spcBef>
              <a:spcAft>
                <a:spcPts val="0"/>
              </a:spcAft>
              <a:buClr>
                <a:schemeClr val="dk1"/>
              </a:buClr>
              <a:buSzPts val="1800"/>
              <a:buChar char="•"/>
              <a:defRPr/>
            </a:lvl3pPr>
            <a:lvl4pPr marL="1828800" lvl="3" indent="-342900" algn="l">
              <a:lnSpc>
                <a:spcPct val="120000"/>
              </a:lnSpc>
              <a:spcBef>
                <a:spcPts val="500"/>
              </a:spcBef>
              <a:spcAft>
                <a:spcPts val="0"/>
              </a:spcAft>
              <a:buClr>
                <a:schemeClr val="dk1"/>
              </a:buClr>
              <a:buSzPts val="1800"/>
              <a:buChar char="+"/>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0" name="Google Shape;80;p38"/>
          <p:cNvSpPr txBox="1">
            <a:spLocks noGrp="1"/>
          </p:cNvSpPr>
          <p:nvPr>
            <p:ph type="dt" idx="10"/>
          </p:nvPr>
        </p:nvSpPr>
        <p:spPr>
          <a:xfrm rot="-5400000">
            <a:off x="-1029207" y="4680813"/>
            <a:ext cx="275833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38"/>
          <p:cNvSpPr txBox="1">
            <a:spLocks noGrp="1"/>
          </p:cNvSpPr>
          <p:nvPr>
            <p:ph type="ftr" idx="11"/>
          </p:nvPr>
        </p:nvSpPr>
        <p:spPr>
          <a:xfrm>
            <a:off x="661112" y="6356350"/>
            <a:ext cx="550968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38"/>
          <p:cNvSpPr txBox="1">
            <a:spLocks noGrp="1"/>
          </p:cNvSpPr>
          <p:nvPr>
            <p:ph type="sldNum" idx="12"/>
          </p:nvPr>
        </p:nvSpPr>
        <p:spPr>
          <a:xfrm>
            <a:off x="10905482" y="6356350"/>
            <a:ext cx="111208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3"/>
        <p:cNvGrpSpPr/>
        <p:nvPr/>
      </p:nvGrpSpPr>
      <p:grpSpPr>
        <a:xfrm>
          <a:off x="0" y="0"/>
          <a:ext cx="0" cy="0"/>
          <a:chOff x="0" y="0"/>
          <a:chExt cx="0" cy="0"/>
        </a:xfrm>
      </p:grpSpPr>
      <p:sp>
        <p:nvSpPr>
          <p:cNvPr id="84" name="Google Shape;84;p39"/>
          <p:cNvSpPr txBox="1">
            <a:spLocks noGrp="1"/>
          </p:cNvSpPr>
          <p:nvPr>
            <p:ph type="title"/>
          </p:nvPr>
        </p:nvSpPr>
        <p:spPr>
          <a:xfrm rot="5400000">
            <a:off x="7529554" y="2200317"/>
            <a:ext cx="5278989" cy="2674301"/>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rgbClr val="000000"/>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5" name="Google Shape;85;p39"/>
          <p:cNvSpPr txBox="1">
            <a:spLocks noGrp="1"/>
          </p:cNvSpPr>
          <p:nvPr>
            <p:ph type="body" idx="1"/>
          </p:nvPr>
        </p:nvSpPr>
        <p:spPr>
          <a:xfrm rot="5400000">
            <a:off x="2043954" y="-351585"/>
            <a:ext cx="5322793"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342900" algn="l">
              <a:lnSpc>
                <a:spcPct val="120000"/>
              </a:lnSpc>
              <a:spcBef>
                <a:spcPts val="500"/>
              </a:spcBef>
              <a:spcAft>
                <a:spcPts val="0"/>
              </a:spcAft>
              <a:buClr>
                <a:schemeClr val="dk1"/>
              </a:buClr>
              <a:buSzPts val="1800"/>
              <a:buChar char="+"/>
              <a:defRPr/>
            </a:lvl2pPr>
            <a:lvl3pPr marL="1371600" lvl="2" indent="-342900" algn="l">
              <a:lnSpc>
                <a:spcPct val="120000"/>
              </a:lnSpc>
              <a:spcBef>
                <a:spcPts val="500"/>
              </a:spcBef>
              <a:spcAft>
                <a:spcPts val="0"/>
              </a:spcAft>
              <a:buClr>
                <a:schemeClr val="dk1"/>
              </a:buClr>
              <a:buSzPts val="1800"/>
              <a:buChar char="•"/>
              <a:defRPr/>
            </a:lvl3pPr>
            <a:lvl4pPr marL="1828800" lvl="3" indent="-342900" algn="l">
              <a:lnSpc>
                <a:spcPct val="120000"/>
              </a:lnSpc>
              <a:spcBef>
                <a:spcPts val="500"/>
              </a:spcBef>
              <a:spcAft>
                <a:spcPts val="0"/>
              </a:spcAft>
              <a:buClr>
                <a:schemeClr val="dk1"/>
              </a:buClr>
              <a:buSzPts val="1800"/>
              <a:buChar char="+"/>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6" name="Google Shape;86;p39"/>
          <p:cNvSpPr txBox="1">
            <a:spLocks noGrp="1"/>
          </p:cNvSpPr>
          <p:nvPr>
            <p:ph type="dt" idx="10"/>
          </p:nvPr>
        </p:nvSpPr>
        <p:spPr>
          <a:xfrm rot="-5400000">
            <a:off x="-1029207" y="4680813"/>
            <a:ext cx="275833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39"/>
          <p:cNvSpPr txBox="1">
            <a:spLocks noGrp="1"/>
          </p:cNvSpPr>
          <p:nvPr>
            <p:ph type="ftr" idx="11"/>
          </p:nvPr>
        </p:nvSpPr>
        <p:spPr>
          <a:xfrm>
            <a:off x="661112" y="6356350"/>
            <a:ext cx="550968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39"/>
          <p:cNvSpPr txBox="1">
            <a:spLocks noGrp="1"/>
          </p:cNvSpPr>
          <p:nvPr>
            <p:ph type="sldNum" idx="12"/>
          </p:nvPr>
        </p:nvSpPr>
        <p:spPr>
          <a:xfrm>
            <a:off x="10905482" y="6356350"/>
            <a:ext cx="1112082"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
        <p:cNvGrpSpPr/>
        <p:nvPr/>
      </p:nvGrpSpPr>
      <p:grpSpPr>
        <a:xfrm>
          <a:off x="0" y="0"/>
          <a:ext cx="0" cy="0"/>
          <a:chOff x="0" y="0"/>
          <a:chExt cx="0" cy="0"/>
        </a:xfrm>
      </p:grpSpPr>
      <p:sp>
        <p:nvSpPr>
          <p:cNvPr id="10" name="Google Shape;10;p28"/>
          <p:cNvSpPr txBox="1">
            <a:spLocks noGrp="1"/>
          </p:cNvSpPr>
          <p:nvPr>
            <p:ph type="title"/>
          </p:nvPr>
        </p:nvSpPr>
        <p:spPr>
          <a:xfrm>
            <a:off x="1219200" y="365125"/>
            <a:ext cx="9493249" cy="1577975"/>
          </a:xfrm>
          <a:prstGeom prst="rect">
            <a:avLst/>
          </a:prstGeom>
          <a:noFill/>
          <a:ln>
            <a:noFill/>
          </a:ln>
        </p:spPr>
        <p:txBody>
          <a:bodyPr spcFirstLastPara="1" wrap="square" lIns="91425" tIns="45700" rIns="91425" bIns="45700" anchor="b" anchorCtr="0">
            <a:normAutofit/>
          </a:bodyPr>
          <a:lstStyle>
            <a:lvl1pPr marR="0" lvl="0" algn="l" rtl="0">
              <a:lnSpc>
                <a:spcPct val="120000"/>
              </a:lnSpc>
              <a:spcBef>
                <a:spcPts val="0"/>
              </a:spcBef>
              <a:spcAft>
                <a:spcPts val="0"/>
              </a:spcAft>
              <a:buClr>
                <a:srgbClr val="000000"/>
              </a:buClr>
              <a:buSzPts val="4000"/>
              <a:buFont typeface="Libre Franklin Black"/>
              <a:buNone/>
              <a:defRPr sz="4000" b="0" i="1" u="none" strike="noStrike" cap="none">
                <a:solidFill>
                  <a:srgbClr val="000000"/>
                </a:solidFill>
                <a:highlight>
                  <a:srgbClr val="FFFF00"/>
                </a:highlight>
                <a:latin typeface="Libre Franklin Black"/>
                <a:ea typeface="Libre Franklin Black"/>
                <a:cs typeface="Libre Franklin Black"/>
                <a:sym typeface="Libre Franklin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28"/>
          <p:cNvSpPr txBox="1">
            <a:spLocks noGrp="1"/>
          </p:cNvSpPr>
          <p:nvPr>
            <p:ph type="body" idx="1"/>
          </p:nvPr>
        </p:nvSpPr>
        <p:spPr>
          <a:xfrm>
            <a:off x="1219200" y="2318032"/>
            <a:ext cx="9493250" cy="3854167"/>
          </a:xfrm>
          <a:prstGeom prst="rect">
            <a:avLst/>
          </a:prstGeom>
          <a:noFill/>
          <a:ln>
            <a:noFill/>
          </a:ln>
        </p:spPr>
        <p:txBody>
          <a:bodyPr spcFirstLastPara="1" wrap="square" lIns="91425" tIns="45700" rIns="91425" bIns="45700" anchor="t" anchorCtr="0">
            <a:normAutofit/>
          </a:bodyPr>
          <a:lstStyle>
            <a:lvl1pPr marL="457200" marR="0" lvl="0" indent="-330200" algn="l" rtl="0">
              <a:lnSpc>
                <a:spcPct val="120000"/>
              </a:lnSpc>
              <a:spcBef>
                <a:spcPts val="1000"/>
              </a:spcBef>
              <a:spcAft>
                <a:spcPts val="0"/>
              </a:spcAft>
              <a:buClr>
                <a:schemeClr val="dk1"/>
              </a:buClr>
              <a:buSzPts val="1600"/>
              <a:buFont typeface="Arial"/>
              <a:buChar char="•"/>
              <a:defRPr sz="1600" b="0" i="0" u="none" strike="noStrike" cap="none">
                <a:solidFill>
                  <a:schemeClr val="dk1"/>
                </a:solidFill>
                <a:latin typeface="Consolas"/>
                <a:ea typeface="Consolas"/>
                <a:cs typeface="Consolas"/>
                <a:sym typeface="Consolas"/>
              </a:defRPr>
            </a:lvl1pPr>
            <a:lvl2pPr marL="914400" marR="0" lvl="1" indent="-317500" algn="l" rtl="0">
              <a:lnSpc>
                <a:spcPct val="120000"/>
              </a:lnSpc>
              <a:spcBef>
                <a:spcPts val="500"/>
              </a:spcBef>
              <a:spcAft>
                <a:spcPts val="0"/>
              </a:spcAft>
              <a:buClr>
                <a:schemeClr val="dk1"/>
              </a:buClr>
              <a:buSzPts val="1400"/>
              <a:buFont typeface="Consolas"/>
              <a:buChar char="+"/>
              <a:defRPr sz="1400" b="0" i="0" u="none" strike="noStrike" cap="none">
                <a:solidFill>
                  <a:schemeClr val="dk1"/>
                </a:solidFill>
                <a:latin typeface="Consolas"/>
                <a:ea typeface="Consolas"/>
                <a:cs typeface="Consolas"/>
                <a:sym typeface="Consolas"/>
              </a:defRPr>
            </a:lvl2pPr>
            <a:lvl3pPr marL="1371600" marR="0" lvl="2"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Consolas"/>
                <a:ea typeface="Consolas"/>
                <a:cs typeface="Consolas"/>
                <a:sym typeface="Consolas"/>
              </a:defRPr>
            </a:lvl3pPr>
            <a:lvl4pPr marL="1828800" marR="0" lvl="3" indent="-304800" algn="l" rtl="0">
              <a:lnSpc>
                <a:spcPct val="120000"/>
              </a:lnSpc>
              <a:spcBef>
                <a:spcPts val="500"/>
              </a:spcBef>
              <a:spcAft>
                <a:spcPts val="0"/>
              </a:spcAft>
              <a:buClr>
                <a:schemeClr val="dk1"/>
              </a:buClr>
              <a:buSzPts val="1200"/>
              <a:buFont typeface="Consolas"/>
              <a:buChar char="+"/>
              <a:defRPr sz="1200" b="0" i="0" u="none" strike="noStrike" cap="none">
                <a:solidFill>
                  <a:schemeClr val="dk1"/>
                </a:solidFill>
                <a:latin typeface="Consolas"/>
                <a:ea typeface="Consolas"/>
                <a:cs typeface="Consolas"/>
                <a:sym typeface="Consolas"/>
              </a:defRPr>
            </a:lvl4pPr>
            <a:lvl5pPr marL="2286000" marR="0" lvl="4" indent="-304800" algn="l" rtl="0">
              <a:lnSpc>
                <a:spcPct val="120000"/>
              </a:lnSpc>
              <a:spcBef>
                <a:spcPts val="500"/>
              </a:spcBef>
              <a:spcAft>
                <a:spcPts val="0"/>
              </a:spcAft>
              <a:buClr>
                <a:schemeClr val="dk1"/>
              </a:buClr>
              <a:buSzPts val="1200"/>
              <a:buFont typeface="Arial"/>
              <a:buChar char="•"/>
              <a:defRPr sz="1200" b="0" i="0" u="none" strike="noStrike" cap="none">
                <a:solidFill>
                  <a:schemeClr val="dk1"/>
                </a:solidFill>
                <a:latin typeface="Consolas"/>
                <a:ea typeface="Consolas"/>
                <a:cs typeface="Consolas"/>
                <a:sym typeface="Consolas"/>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onsolas"/>
                <a:ea typeface="Consolas"/>
                <a:cs typeface="Consolas"/>
                <a:sym typeface="Consolas"/>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onsolas"/>
                <a:ea typeface="Consolas"/>
                <a:cs typeface="Consolas"/>
                <a:sym typeface="Consolas"/>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onsolas"/>
                <a:ea typeface="Consolas"/>
                <a:cs typeface="Consolas"/>
                <a:sym typeface="Consolas"/>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onsolas"/>
                <a:ea typeface="Consolas"/>
                <a:cs typeface="Consolas"/>
                <a:sym typeface="Consolas"/>
              </a:defRPr>
            </a:lvl9pPr>
          </a:lstStyle>
          <a:p>
            <a:endParaRPr/>
          </a:p>
        </p:txBody>
      </p:sp>
      <p:sp>
        <p:nvSpPr>
          <p:cNvPr id="12" name="Google Shape;12;p28"/>
          <p:cNvSpPr txBox="1">
            <a:spLocks noGrp="1"/>
          </p:cNvSpPr>
          <p:nvPr>
            <p:ph type="dt" idx="10"/>
          </p:nvPr>
        </p:nvSpPr>
        <p:spPr>
          <a:xfrm rot="-5400000">
            <a:off x="-1029207" y="4680813"/>
            <a:ext cx="275833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100" b="0" i="0" u="none" strike="noStrike" cap="none">
                <a:solidFill>
                  <a:schemeClr val="dk1"/>
                </a:solidFill>
                <a:latin typeface="Consolas"/>
                <a:ea typeface="Consolas"/>
                <a:cs typeface="Consolas"/>
                <a:sym typeface="Consolas"/>
              </a:defRPr>
            </a:lvl1pPr>
            <a:lvl2pPr marR="0" lvl="1"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2pPr>
            <a:lvl3pPr marR="0" lvl="2"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3pPr>
            <a:lvl4pPr marR="0" lvl="3"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4pPr>
            <a:lvl5pPr marR="0" lvl="4"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5pPr>
            <a:lvl6pPr marR="0" lvl="5"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6pPr>
            <a:lvl7pPr marR="0" lvl="6"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7pPr>
            <a:lvl8pPr marR="0" lvl="7"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8pPr>
            <a:lvl9pPr marR="0" lvl="8"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9pPr>
          </a:lstStyle>
          <a:p>
            <a:endParaRPr/>
          </a:p>
        </p:txBody>
      </p:sp>
      <p:sp>
        <p:nvSpPr>
          <p:cNvPr id="13" name="Google Shape;13;p28"/>
          <p:cNvSpPr txBox="1">
            <a:spLocks noGrp="1"/>
          </p:cNvSpPr>
          <p:nvPr>
            <p:ph type="ftr" idx="11"/>
          </p:nvPr>
        </p:nvSpPr>
        <p:spPr>
          <a:xfrm>
            <a:off x="661112" y="6356350"/>
            <a:ext cx="5509684"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100" b="0" i="0" u="none" strike="noStrike" cap="none">
                <a:solidFill>
                  <a:schemeClr val="dk1"/>
                </a:solidFill>
                <a:latin typeface="Consolas"/>
                <a:ea typeface="Consolas"/>
                <a:cs typeface="Consolas"/>
                <a:sym typeface="Consolas"/>
              </a:defRPr>
            </a:lvl1pPr>
            <a:lvl2pPr marR="0" lvl="1"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2pPr>
            <a:lvl3pPr marR="0" lvl="2"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3pPr>
            <a:lvl4pPr marR="0" lvl="3"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4pPr>
            <a:lvl5pPr marR="0" lvl="4"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5pPr>
            <a:lvl6pPr marR="0" lvl="5"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6pPr>
            <a:lvl7pPr marR="0" lvl="6"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7pPr>
            <a:lvl8pPr marR="0" lvl="7"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8pPr>
            <a:lvl9pPr marR="0" lvl="8" algn="l" rtl="0">
              <a:spcBef>
                <a:spcPts val="0"/>
              </a:spcBef>
              <a:spcAft>
                <a:spcPts val="0"/>
              </a:spcAft>
              <a:buSzPts val="1400"/>
              <a:buNone/>
              <a:defRPr sz="1800" b="0" i="0" u="none" strike="noStrike" cap="none">
                <a:solidFill>
                  <a:schemeClr val="dk1"/>
                </a:solidFill>
                <a:latin typeface="Consolas"/>
                <a:ea typeface="Consolas"/>
                <a:cs typeface="Consolas"/>
                <a:sym typeface="Consolas"/>
              </a:defRPr>
            </a:lvl9pPr>
          </a:lstStyle>
          <a:p>
            <a:endParaRPr/>
          </a:p>
        </p:txBody>
      </p:sp>
      <p:sp>
        <p:nvSpPr>
          <p:cNvPr id="14" name="Google Shape;14;p28"/>
          <p:cNvSpPr txBox="1">
            <a:spLocks noGrp="1"/>
          </p:cNvSpPr>
          <p:nvPr>
            <p:ph type="sldNum" idx="12"/>
          </p:nvPr>
        </p:nvSpPr>
        <p:spPr>
          <a:xfrm>
            <a:off x="10905482" y="6356350"/>
            <a:ext cx="1112082"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100" b="0" i="0" u="none" strike="noStrike" cap="none">
                <a:solidFill>
                  <a:schemeClr val="dk1"/>
                </a:solidFill>
                <a:latin typeface="Consolas"/>
                <a:ea typeface="Consolas"/>
                <a:cs typeface="Consolas"/>
                <a:sym typeface="Consolas"/>
              </a:defRPr>
            </a:lvl1pPr>
            <a:lvl2pPr marL="0" marR="0" lvl="1" indent="0" algn="r" rtl="0">
              <a:spcBef>
                <a:spcPts val="0"/>
              </a:spcBef>
              <a:buNone/>
              <a:defRPr sz="1100" b="0" i="0" u="none" strike="noStrike" cap="none">
                <a:solidFill>
                  <a:schemeClr val="dk1"/>
                </a:solidFill>
                <a:latin typeface="Consolas"/>
                <a:ea typeface="Consolas"/>
                <a:cs typeface="Consolas"/>
                <a:sym typeface="Consolas"/>
              </a:defRPr>
            </a:lvl2pPr>
            <a:lvl3pPr marL="0" marR="0" lvl="2" indent="0" algn="r" rtl="0">
              <a:spcBef>
                <a:spcPts val="0"/>
              </a:spcBef>
              <a:buNone/>
              <a:defRPr sz="1100" b="0" i="0" u="none" strike="noStrike" cap="none">
                <a:solidFill>
                  <a:schemeClr val="dk1"/>
                </a:solidFill>
                <a:latin typeface="Consolas"/>
                <a:ea typeface="Consolas"/>
                <a:cs typeface="Consolas"/>
                <a:sym typeface="Consolas"/>
              </a:defRPr>
            </a:lvl3pPr>
            <a:lvl4pPr marL="0" marR="0" lvl="3" indent="0" algn="r" rtl="0">
              <a:spcBef>
                <a:spcPts val="0"/>
              </a:spcBef>
              <a:buNone/>
              <a:defRPr sz="1100" b="0" i="0" u="none" strike="noStrike" cap="none">
                <a:solidFill>
                  <a:schemeClr val="dk1"/>
                </a:solidFill>
                <a:latin typeface="Consolas"/>
                <a:ea typeface="Consolas"/>
                <a:cs typeface="Consolas"/>
                <a:sym typeface="Consolas"/>
              </a:defRPr>
            </a:lvl4pPr>
            <a:lvl5pPr marL="0" marR="0" lvl="4" indent="0" algn="r" rtl="0">
              <a:spcBef>
                <a:spcPts val="0"/>
              </a:spcBef>
              <a:buNone/>
              <a:defRPr sz="1100" b="0" i="0" u="none" strike="noStrike" cap="none">
                <a:solidFill>
                  <a:schemeClr val="dk1"/>
                </a:solidFill>
                <a:latin typeface="Consolas"/>
                <a:ea typeface="Consolas"/>
                <a:cs typeface="Consolas"/>
                <a:sym typeface="Consolas"/>
              </a:defRPr>
            </a:lvl5pPr>
            <a:lvl6pPr marL="0" marR="0" lvl="5" indent="0" algn="r" rtl="0">
              <a:spcBef>
                <a:spcPts val="0"/>
              </a:spcBef>
              <a:buNone/>
              <a:defRPr sz="1100" b="0" i="0" u="none" strike="noStrike" cap="none">
                <a:solidFill>
                  <a:schemeClr val="dk1"/>
                </a:solidFill>
                <a:latin typeface="Consolas"/>
                <a:ea typeface="Consolas"/>
                <a:cs typeface="Consolas"/>
                <a:sym typeface="Consolas"/>
              </a:defRPr>
            </a:lvl6pPr>
            <a:lvl7pPr marL="0" marR="0" lvl="6" indent="0" algn="r" rtl="0">
              <a:spcBef>
                <a:spcPts val="0"/>
              </a:spcBef>
              <a:buNone/>
              <a:defRPr sz="1100" b="0" i="0" u="none" strike="noStrike" cap="none">
                <a:solidFill>
                  <a:schemeClr val="dk1"/>
                </a:solidFill>
                <a:latin typeface="Consolas"/>
                <a:ea typeface="Consolas"/>
                <a:cs typeface="Consolas"/>
                <a:sym typeface="Consolas"/>
              </a:defRPr>
            </a:lvl7pPr>
            <a:lvl8pPr marL="0" marR="0" lvl="7" indent="0" algn="r" rtl="0">
              <a:spcBef>
                <a:spcPts val="0"/>
              </a:spcBef>
              <a:buNone/>
              <a:defRPr sz="1100" b="0" i="0" u="none" strike="noStrike" cap="none">
                <a:solidFill>
                  <a:schemeClr val="dk1"/>
                </a:solidFill>
                <a:latin typeface="Consolas"/>
                <a:ea typeface="Consolas"/>
                <a:cs typeface="Consolas"/>
                <a:sym typeface="Consolas"/>
              </a:defRPr>
            </a:lvl8pPr>
            <a:lvl9pPr marL="0" marR="0" lvl="8" indent="0" algn="r" rtl="0">
              <a:spcBef>
                <a:spcPts val="0"/>
              </a:spcBef>
              <a:buNone/>
              <a:defRPr sz="1100" b="0" i="0" u="none" strike="noStrike" cap="none">
                <a:solidFill>
                  <a:schemeClr val="dk1"/>
                </a:solidFill>
                <a:latin typeface="Consolas"/>
                <a:ea typeface="Consolas"/>
                <a:cs typeface="Consolas"/>
                <a:sym typeface="Consolas"/>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grpSp>
        <p:nvGrpSpPr>
          <p:cNvPr id="15" name="Google Shape;15;p28"/>
          <p:cNvGrpSpPr/>
          <p:nvPr/>
        </p:nvGrpSpPr>
        <p:grpSpPr>
          <a:xfrm>
            <a:off x="174436" y="6356005"/>
            <a:ext cx="358083" cy="358083"/>
            <a:chOff x="4135740" y="1745599"/>
            <a:chExt cx="558732" cy="558732"/>
          </a:xfrm>
        </p:grpSpPr>
        <p:grpSp>
          <p:nvGrpSpPr>
            <p:cNvPr id="16" name="Google Shape;16;p28"/>
            <p:cNvGrpSpPr/>
            <p:nvPr/>
          </p:nvGrpSpPr>
          <p:grpSpPr>
            <a:xfrm>
              <a:off x="4135740" y="1745599"/>
              <a:ext cx="558732" cy="558732"/>
              <a:chOff x="1028007" y="1706560"/>
              <a:chExt cx="575710" cy="575710"/>
            </a:xfrm>
          </p:grpSpPr>
          <p:cxnSp>
            <p:nvCxnSpPr>
              <p:cNvPr id="17" name="Google Shape;17;p28"/>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18" name="Google Shape;18;p28"/>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19" name="Google Shape;19;p28"/>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nsolas"/>
                <a:ea typeface="Consolas"/>
                <a:cs typeface="Consolas"/>
                <a:sym typeface="Consolas"/>
              </a:endParaRPr>
            </a:p>
          </p:txBody>
        </p:sp>
      </p:gr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24.jpe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hyperlink" Target="https://emeritus.org/blog/why-employee-retention-is-important-benefits/" TargetMode="External"/><Relationship Id="rId3" Type="http://schemas.openxmlformats.org/officeDocument/2006/relationships/hyperlink" Target="https://www.researchgate.net/profile/Gamal-Khalifa-2/publication/334275388_The_mediating_effect_of_job_happiness_on_the_relationship_between_job_satisfaction_and_employee_performance_and_turnover_intentions_A_case_study_on_the_oil_and_gas_industry_in_the_United_Arab_Emirates/links/5d240bcb299bf1547ca4f405/The-mediating-effect-of-job-happiness-on-the-relationship-between-job-satisfaction-and-employee-performance-and-turnover-intentions-A-case-study-on-the-oil-and-gas-industry-in-the-United-Arab-Emirates.pdf" TargetMode="External"/><Relationship Id="rId7" Type="http://schemas.openxmlformats.org/officeDocument/2006/relationships/hyperlink" Target="https://www.forbes.com/companies/unilever/?sh=7e5a95b1293d"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everyonesocial.com/employee-engagement/" TargetMode="External"/><Relationship Id="rId5" Type="http://schemas.openxmlformats.org/officeDocument/2006/relationships/hyperlink" Target="http://www.journal-repository.theshillonga.com/index.php/ijebm/article/view/3433/3236" TargetMode="External"/><Relationship Id="rId10" Type="http://schemas.openxmlformats.org/officeDocument/2006/relationships/hyperlink" Target="https://www.researchgate.net/profile/Mohammad-Heydari-18/publication/335445871_The_Effect_Employee_Commitment_on_Service_Performance_through_a_Mediating_Function_of_Organizational_Citizenship_Behaviour_Using_Servqual_and_Collaborative_Filtering_Modeling_Evidence_From_China's_Hos/links/5d85dd39a6fdcc8fd60011a0/The-Effect-Employee-Commitment-on-Service-Performance-through-a-Mediating-Function-of-Organizational-Citizenship-Behaviour-Using-Servqual-and-Collaborative-Filtering-Modeling-Evidence-From-Chinas-Hosp.pdf" TargetMode="External"/><Relationship Id="rId4" Type="http://schemas.openxmlformats.org/officeDocument/2006/relationships/hyperlink" Target="https://journals.sagepub.com/doi/pdf/10.1177/2158244020957039" TargetMode="External"/><Relationship Id="rId9" Type="http://schemas.openxmlformats.org/officeDocument/2006/relationships/hyperlink" Target="https://www.gomada.co/blog/models-and-theories-on-employee-retention"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researchgate.net/profile/Huong-Le-21/publication/341367730_Work-life_balance_in_Asia_A_systematic_review/links/5ee9b107299bf1faac5c85ff/Work-life-balance-in-Asia-A-systematic-review.pdf" TargetMode="External"/><Relationship Id="rId3" Type="http://schemas.openxmlformats.org/officeDocument/2006/relationships/hyperlink" Target="https://www.researchgate.net/profile/Cornelius-Koenig/publication/352977550_Exit_interviews_as_a_tool_to_reduce_parting_employees'_complaints_about_their_former_employer_and_to_ensure_residual_commitment/links/60e17f8fa6fdccb74503a868/Exit-interviews-as-a-tool-to-reduce-parting-employees-complaints-about-their-former-employer-and-to-ensure-residual-commitment.pdf" TargetMode="External"/><Relationship Id="rId7" Type="http://schemas.openxmlformats.org/officeDocument/2006/relationships/hyperlink" Target="https://growingscience.com/msl/Vol9/msl_2019_71.pdf" TargetMode="External"/><Relationship Id="rId2" Type="http://schemas.openxmlformats.org/officeDocument/2006/relationships/hyperlink" Target="https://www.netsuite.com/portal/resource/articles/human-resources/employee-retention-benefits.shtml" TargetMode="External"/><Relationship Id="rId1" Type="http://schemas.openxmlformats.org/officeDocument/2006/relationships/slideLayout" Target="../slideLayouts/slideLayout2.xml"/><Relationship Id="rId6" Type="http://schemas.openxmlformats.org/officeDocument/2006/relationships/hyperlink" Target="https://growingscience.com/msl/Vol10/msl_2020_235.pdf" TargetMode="External"/><Relationship Id="rId11" Type="http://schemas.openxmlformats.org/officeDocument/2006/relationships/hyperlink" Target="https://api.scienceweb.uz/storage/publication_files/2154/5594/63ca3c1eb7de0___ECONOMIC%20DEVELOPMENT%20AND%20THE%20ROLE%20OF%20MASLOW%E2%80%99S%20HIERARCHY%20OF%20NEEDS.pdf" TargetMode="External"/><Relationship Id="rId5" Type="http://schemas.openxmlformats.org/officeDocument/2006/relationships/hyperlink" Target="http://growingscience.com/msl/Vol10/msl_2020_235.pdf" TargetMode="External"/><Relationship Id="rId10" Type="http://schemas.openxmlformats.org/officeDocument/2006/relationships/hyperlink" Target="https://www.researchgate.net/profile/Zulkifli-Siregar/publication/351426754_The_Effect_of_Training_on_Work_Performance_and_Career_Development_The_Role_of_Motivation_as_Intervening_Variable/links/6099a568299bf1ad8d908ce1/The-Effect-of-Training-on-Work-Performance-and-Career-Development-The-Role-of-Motivation-as-Intervening-Variable.pdf" TargetMode="External"/><Relationship Id="rId4" Type="http://schemas.openxmlformats.org/officeDocument/2006/relationships/hyperlink" Target="https://www.wiwi.uni-muenster.de/uf/sites/uf/files/2017-01-24_paper21.pdf" TargetMode="External"/><Relationship Id="rId9" Type="http://schemas.openxmlformats.org/officeDocument/2006/relationships/hyperlink" Target="https://magazines.ulbsibiu.ro/eccsf/RePEc/blg/journl/14110masri.pdf"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culturenow.com.au/wp-content/uploads/2022/01/toxic-culture-is-driving-the-great-resignation.pdf" TargetMode="External"/><Relationship Id="rId3" Type="http://schemas.openxmlformats.org/officeDocument/2006/relationships/hyperlink" Target="https://dyslexia.org.sg/images/publications/apjdd/vol7no1/APJDD-Vol7-No1-2020.pdf" TargetMode="External"/><Relationship Id="rId7" Type="http://schemas.openxmlformats.org/officeDocument/2006/relationships/hyperlink" Target="https://doi.org/10.32628/IJSRST195463" TargetMode="External"/><Relationship Id="rId12" Type="http://schemas.openxmlformats.org/officeDocument/2006/relationships/hyperlink" Target="https://www.unilever.co.uk/our-company/" TargetMode="External"/><Relationship Id="rId2" Type="http://schemas.openxmlformats.org/officeDocument/2006/relationships/hyperlink" Target="https://www.statista.com/statistics/254366/total-number-of-unilever-employees-worldwide/" TargetMode="External"/><Relationship Id="rId1" Type="http://schemas.openxmlformats.org/officeDocument/2006/relationships/slideLayout" Target="../slideLayouts/slideLayout2.xml"/><Relationship Id="rId6" Type="http://schemas.openxmlformats.org/officeDocument/2006/relationships/hyperlink" Target="https://ejournal.metromedia.education/index.php/mark/article/download/43/53" TargetMode="External"/><Relationship Id="rId11" Type="http://schemas.openxmlformats.org/officeDocument/2006/relationships/hyperlink" Target="https://www.unilever.com/planet-and-society/future-of-work/future-workplace/" TargetMode="External"/><Relationship Id="rId5" Type="http://schemas.openxmlformats.org/officeDocument/2006/relationships/hyperlink" Target="https://www.qualtrics.com/blog/unilever-is-getting-to-the-root-cause-of-employee-uncertainty/" TargetMode="External"/><Relationship Id="rId10" Type="http://schemas.openxmlformats.org/officeDocument/2006/relationships/hyperlink" Target="https://repositori.uji.es/xmlui/bitstream/handle/10234/203487/TFG_2023_Terres_Molina_Pau.pdf?sequence=1" TargetMode="External"/><Relationship Id="rId4" Type="http://schemas.openxmlformats.org/officeDocument/2006/relationships/hyperlink" Target="https://www.randstad.com/workforce-insights/talent-management/impact-compensation-benefits-employee-retention/" TargetMode="External"/><Relationship Id="rId9" Type="http://schemas.openxmlformats.org/officeDocument/2006/relationships/hyperlink" Target="https://businessleadershiptoday.com/how-employee-engagement-affects-profitability/"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2"/>
        <p:cNvGrpSpPr/>
        <p:nvPr/>
      </p:nvGrpSpPr>
      <p:grpSpPr>
        <a:xfrm>
          <a:off x="0" y="0"/>
          <a:ext cx="0" cy="0"/>
          <a:chOff x="0" y="0"/>
          <a:chExt cx="0" cy="0"/>
        </a:xfrm>
      </p:grpSpPr>
      <p:sp>
        <p:nvSpPr>
          <p:cNvPr id="93" name="Google Shape;93;p1"/>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nsolas"/>
              <a:ea typeface="Consolas"/>
              <a:cs typeface="Consolas"/>
              <a:sym typeface="Consolas"/>
            </a:endParaRPr>
          </a:p>
        </p:txBody>
      </p:sp>
      <p:sp>
        <p:nvSpPr>
          <p:cNvPr id="94" name="Google Shape;94;p1"/>
          <p:cNvSpPr/>
          <p:nvPr/>
        </p:nvSpPr>
        <p:spPr>
          <a:xfrm>
            <a:off x="0" y="0"/>
            <a:ext cx="12192000" cy="6858000"/>
          </a:xfrm>
          <a:prstGeom prst="rect">
            <a:avLst/>
          </a:prstGeom>
          <a:blipFill rotWithShape="1">
            <a:blip r:embed="rId3">
              <a:alphaModFix/>
            </a:blip>
            <a:tile tx="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nsolas"/>
              <a:ea typeface="Consolas"/>
              <a:cs typeface="Consolas"/>
              <a:sym typeface="Consolas"/>
            </a:endParaRPr>
          </a:p>
        </p:txBody>
      </p:sp>
      <p:pic>
        <p:nvPicPr>
          <p:cNvPr id="95" name="Google Shape;95;p1"/>
          <p:cNvPicPr preferRelativeResize="0"/>
          <p:nvPr/>
        </p:nvPicPr>
        <p:blipFill rotWithShape="1">
          <a:blip r:embed="rId4">
            <a:alphaModFix amt="84000"/>
          </a:blip>
          <a:srcRect t="1562" r="-2" b="57"/>
          <a:stretch/>
        </p:blipFill>
        <p:spPr>
          <a:xfrm>
            <a:off x="20" y="0"/>
            <a:ext cx="12191980" cy="6857990"/>
          </a:xfrm>
          <a:prstGeom prst="rect">
            <a:avLst/>
          </a:prstGeom>
          <a:noFill/>
          <a:ln>
            <a:noFill/>
          </a:ln>
        </p:spPr>
      </p:pic>
      <p:sp>
        <p:nvSpPr>
          <p:cNvPr id="97" name="Google Shape;97;p1"/>
          <p:cNvSpPr txBox="1">
            <a:spLocks noGrp="1"/>
          </p:cNvSpPr>
          <p:nvPr>
            <p:ph type="ctrTitle"/>
          </p:nvPr>
        </p:nvSpPr>
        <p:spPr>
          <a:xfrm>
            <a:off x="763339" y="620688"/>
            <a:ext cx="4828605" cy="1569719"/>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20000"/>
              </a:lnSpc>
              <a:spcBef>
                <a:spcPts val="0"/>
              </a:spcBef>
              <a:spcAft>
                <a:spcPts val="0"/>
              </a:spcAft>
              <a:buClr>
                <a:srgbClr val="000000"/>
              </a:buClr>
              <a:buSzPct val="100000"/>
              <a:buFont typeface="Libre Franklin Black"/>
              <a:buNone/>
            </a:pPr>
            <a:r>
              <a:rPr lang="en-GB" sz="3200" i="0" dirty="0"/>
              <a:t>Developing an Effective Employee Retention Strategy</a:t>
            </a:r>
            <a:endParaRPr dirty="0"/>
          </a:p>
        </p:txBody>
      </p:sp>
      <p:sp>
        <p:nvSpPr>
          <p:cNvPr id="98" name="Google Shape;98;p1"/>
          <p:cNvSpPr txBox="1">
            <a:spLocks noGrp="1"/>
          </p:cNvSpPr>
          <p:nvPr>
            <p:ph type="subTitle" idx="1"/>
          </p:nvPr>
        </p:nvSpPr>
        <p:spPr>
          <a:xfrm>
            <a:off x="176307" y="4814836"/>
            <a:ext cx="6696428" cy="1942387"/>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120000"/>
              </a:lnSpc>
              <a:spcBef>
                <a:spcPts val="0"/>
              </a:spcBef>
              <a:spcAft>
                <a:spcPts val="0"/>
              </a:spcAft>
              <a:buClr>
                <a:srgbClr val="FFFFFF"/>
              </a:buClr>
              <a:buSzPts val="1600"/>
              <a:buNone/>
            </a:pPr>
            <a:r>
              <a:rPr lang="en-GB" dirty="0">
                <a:solidFill>
                  <a:schemeClr val="tx1"/>
                </a:solidFill>
              </a:rPr>
              <a:t>Student Name</a:t>
            </a:r>
            <a:r>
              <a:rPr lang="en-GB" dirty="0" smtClean="0">
                <a:solidFill>
                  <a:schemeClr val="tx1"/>
                </a:solidFill>
              </a:rPr>
              <a:t>: JOEL BINASH (2230745)</a:t>
            </a:r>
          </a:p>
          <a:p>
            <a:pPr marL="0" lvl="0" indent="0" algn="l" rtl="0">
              <a:lnSpc>
                <a:spcPct val="120000"/>
              </a:lnSpc>
              <a:spcBef>
                <a:spcPts val="0"/>
              </a:spcBef>
              <a:spcAft>
                <a:spcPts val="0"/>
              </a:spcAft>
              <a:buClr>
                <a:srgbClr val="FFFFFF"/>
              </a:buClr>
              <a:buSzPts val="1600"/>
              <a:buNone/>
            </a:pPr>
            <a:r>
              <a:rPr lang="en-US" dirty="0" smtClean="0">
                <a:solidFill>
                  <a:schemeClr val="tx1"/>
                </a:solidFill>
              </a:rPr>
              <a:t>              AHAMMED AZHARUDEEN MASTER HOUSE (2229990)</a:t>
            </a:r>
          </a:p>
          <a:p>
            <a:pPr marL="0" lvl="0" indent="0" algn="l" rtl="0">
              <a:lnSpc>
                <a:spcPct val="120000"/>
              </a:lnSpc>
              <a:spcBef>
                <a:spcPts val="0"/>
              </a:spcBef>
              <a:spcAft>
                <a:spcPts val="0"/>
              </a:spcAft>
              <a:buClr>
                <a:srgbClr val="FFFFFF"/>
              </a:buClr>
              <a:buSzPts val="1600"/>
              <a:buNone/>
            </a:pPr>
            <a:r>
              <a:rPr lang="en-US" dirty="0">
                <a:solidFill>
                  <a:schemeClr val="tx1"/>
                </a:solidFill>
              </a:rPr>
              <a:t> </a:t>
            </a:r>
            <a:r>
              <a:rPr lang="en-US" dirty="0" smtClean="0">
                <a:solidFill>
                  <a:schemeClr val="tx1"/>
                </a:solidFill>
              </a:rPr>
              <a:t>             MUHAMMED NAEEM THUMBATH (2241475)</a:t>
            </a:r>
          </a:p>
          <a:p>
            <a:pPr marL="0" lvl="0" indent="0" algn="l" rtl="0">
              <a:lnSpc>
                <a:spcPct val="120000"/>
              </a:lnSpc>
              <a:spcBef>
                <a:spcPts val="0"/>
              </a:spcBef>
              <a:spcAft>
                <a:spcPts val="0"/>
              </a:spcAft>
              <a:buClr>
                <a:srgbClr val="FFFFFF"/>
              </a:buClr>
              <a:buSzPts val="1600"/>
              <a:buNone/>
            </a:pPr>
            <a:r>
              <a:rPr lang="en-US" dirty="0" smtClean="0">
                <a:solidFill>
                  <a:schemeClr val="tx1"/>
                </a:solidFill>
              </a:rPr>
              <a:t>              ANANDU NANDAN (2216198)</a:t>
            </a:r>
          </a:p>
          <a:p>
            <a:pPr marL="0" lvl="0" indent="0" algn="l" rtl="0">
              <a:lnSpc>
                <a:spcPct val="120000"/>
              </a:lnSpc>
              <a:spcBef>
                <a:spcPts val="0"/>
              </a:spcBef>
              <a:spcAft>
                <a:spcPts val="0"/>
              </a:spcAft>
              <a:buClr>
                <a:srgbClr val="FFFFFF"/>
              </a:buClr>
              <a:buSzPts val="1600"/>
              <a:buNone/>
            </a:pPr>
            <a:r>
              <a:rPr lang="en-US" dirty="0" smtClean="0">
                <a:solidFill>
                  <a:schemeClr val="tx1"/>
                </a:solidFill>
              </a:rPr>
              <a:t>Submitted to : GLADIUS KOLUTHUNGAN</a:t>
            </a:r>
            <a:endParaRPr dirty="0">
              <a:solidFill>
                <a:schemeClr val="tx1"/>
              </a:solidFill>
            </a:endParaRPr>
          </a:p>
          <a:p>
            <a:pPr marL="0" lvl="0" indent="0" algn="l" rtl="0">
              <a:lnSpc>
                <a:spcPct val="120000"/>
              </a:lnSpc>
              <a:spcBef>
                <a:spcPts val="1000"/>
              </a:spcBef>
              <a:spcAft>
                <a:spcPts val="0"/>
              </a:spcAft>
              <a:buClr>
                <a:srgbClr val="FFFFFF"/>
              </a:buClr>
              <a:buSzPts val="1600"/>
              <a:buNone/>
            </a:pPr>
            <a:r>
              <a:rPr lang="en-GB" dirty="0">
                <a:solidFill>
                  <a:schemeClr val="tx1"/>
                </a:solidFill>
              </a:rPr>
              <a:t>Submission </a:t>
            </a:r>
            <a:r>
              <a:rPr lang="en-GB" dirty="0" smtClean="0">
                <a:solidFill>
                  <a:schemeClr val="tx1"/>
                </a:solidFill>
              </a:rPr>
              <a:t>Date:18/08/2023</a:t>
            </a:r>
            <a:endParaRPr lang="en-GB" dirty="0">
              <a:solidFill>
                <a:schemeClr val="tx1"/>
              </a:solidFill>
            </a:endParaRPr>
          </a:p>
          <a:p>
            <a:pPr marL="0" lvl="0" indent="0" algn="l" rtl="0">
              <a:lnSpc>
                <a:spcPct val="120000"/>
              </a:lnSpc>
              <a:spcBef>
                <a:spcPts val="1000"/>
              </a:spcBef>
              <a:spcAft>
                <a:spcPts val="0"/>
              </a:spcAft>
              <a:buClr>
                <a:srgbClr val="FFFFFF"/>
              </a:buClr>
              <a:buSzPts val="1600"/>
              <a:buNone/>
            </a:pPr>
            <a:endParaRPr lang="en-GB" dirty="0">
              <a:solidFill>
                <a:schemeClr val="tx1"/>
              </a:solidFill>
            </a:endParaRPr>
          </a:p>
        </p:txBody>
      </p:sp>
      <p:grpSp>
        <p:nvGrpSpPr>
          <p:cNvPr id="99" name="Google Shape;99;p1"/>
          <p:cNvGrpSpPr/>
          <p:nvPr/>
        </p:nvGrpSpPr>
        <p:grpSpPr>
          <a:xfrm>
            <a:off x="174436" y="6388259"/>
            <a:ext cx="358083" cy="368964"/>
            <a:chOff x="4135740" y="1795926"/>
            <a:chExt cx="558732" cy="575710"/>
          </a:xfrm>
        </p:grpSpPr>
        <p:grpSp>
          <p:nvGrpSpPr>
            <p:cNvPr id="100" name="Google Shape;100;p1"/>
            <p:cNvGrpSpPr/>
            <p:nvPr/>
          </p:nvGrpSpPr>
          <p:grpSpPr>
            <a:xfrm>
              <a:off x="4135740" y="1795926"/>
              <a:ext cx="558732" cy="575710"/>
              <a:chOff x="1028007" y="1706560"/>
              <a:chExt cx="575710" cy="575710"/>
            </a:xfrm>
          </p:grpSpPr>
          <p:cxnSp>
            <p:nvCxnSpPr>
              <p:cNvPr id="101" name="Google Shape;101;p1"/>
              <p:cNvCxnSpPr/>
              <p:nvPr/>
            </p:nvCxnSpPr>
            <p:spPr>
              <a:xfrm>
                <a:off x="1028007" y="1994415"/>
                <a:ext cx="575710" cy="0"/>
              </a:xfrm>
              <a:prstGeom prst="straightConnector1">
                <a:avLst/>
              </a:prstGeom>
              <a:noFill/>
              <a:ln w="9525" cap="flat" cmpd="sng">
                <a:solidFill>
                  <a:srgbClr val="FFFFFF"/>
                </a:solidFill>
                <a:prstDash val="solid"/>
                <a:miter lim="800000"/>
                <a:headEnd type="none" w="sm" len="sm"/>
                <a:tailEnd type="none" w="sm" len="sm"/>
              </a:ln>
            </p:spPr>
          </p:cxnSp>
          <p:cxnSp>
            <p:nvCxnSpPr>
              <p:cNvPr id="102" name="Google Shape;102;p1"/>
              <p:cNvCxnSpPr/>
              <p:nvPr/>
            </p:nvCxnSpPr>
            <p:spPr>
              <a:xfrm rot="-5400000">
                <a:off x="1028007" y="1994415"/>
                <a:ext cx="575710" cy="0"/>
              </a:xfrm>
              <a:prstGeom prst="straightConnector1">
                <a:avLst/>
              </a:prstGeom>
              <a:noFill/>
              <a:ln w="9525" cap="flat" cmpd="sng">
                <a:solidFill>
                  <a:srgbClr val="FFFFFF"/>
                </a:solidFill>
                <a:prstDash val="solid"/>
                <a:miter lim="800000"/>
                <a:headEnd type="none" w="sm" len="sm"/>
                <a:tailEnd type="none" w="sm" len="sm"/>
              </a:ln>
            </p:spPr>
          </p:cxnSp>
        </p:grpSp>
        <p:sp>
          <p:nvSpPr>
            <p:cNvPr id="103" name="Google Shape;103;p1"/>
            <p:cNvSpPr/>
            <p:nvPr/>
          </p:nvSpPr>
          <p:spPr>
            <a:xfrm>
              <a:off x="4336389" y="1946248"/>
              <a:ext cx="157434" cy="157434"/>
            </a:xfrm>
            <a:prstGeom prst="ellipse">
              <a:avLst/>
            </a:prstGeom>
            <a:noFill/>
            <a:ln w="9525" cap="flat" cmpd="sng">
              <a:solidFill>
                <a:srgbClr val="FFFFF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nsolas"/>
                <a:ea typeface="Consolas"/>
                <a:cs typeface="Consolas"/>
                <a:sym typeface="Consolas"/>
              </a:endParaRPr>
            </a:p>
          </p:txBody>
        </p:sp>
      </p:gr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34075" y="9628"/>
            <a:ext cx="3957925" cy="158417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000"/>
                                  </p:stCondLst>
                                  <p:childTnLst>
                                    <p:set>
                                      <p:cBhvr>
                                        <p:cTn id="6" dur="1" fill="hold">
                                          <p:stCondLst>
                                            <p:cond delay="0"/>
                                          </p:stCondLst>
                                        </p:cTn>
                                        <p:tgtEl>
                                          <p:spTgt spid="98">
                                            <p:txEl>
                                              <p:pRg st="0" end="0"/>
                                            </p:txEl>
                                          </p:spTgt>
                                        </p:tgtEl>
                                        <p:attrNameLst>
                                          <p:attrName>style.visibility</p:attrName>
                                        </p:attrNameLst>
                                      </p:cBhvr>
                                      <p:to>
                                        <p:strVal val="visible"/>
                                      </p:to>
                                    </p:set>
                                    <p:animEffect transition="in" filter="fade">
                                      <p:cBhvr>
                                        <p:cTn id="7" dur="400"/>
                                        <p:tgtEl>
                                          <p:spTgt spid="98">
                                            <p:txEl>
                                              <p:pRg st="0" end="0"/>
                                            </p:txEl>
                                          </p:spTgt>
                                        </p:tgtEl>
                                      </p:cBhvr>
                                    </p:animEffect>
                                  </p:childTnLst>
                                </p:cTn>
                              </p:par>
                              <p:par>
                                <p:cTn id="8" presetID="10" presetClass="entr" presetSubtype="0" fill="hold" nodeType="withEffect">
                                  <p:stCondLst>
                                    <p:cond delay="2000"/>
                                  </p:stCondLst>
                                  <p:childTnLst>
                                    <p:set>
                                      <p:cBhvr>
                                        <p:cTn id="9" dur="1" fill="hold">
                                          <p:stCondLst>
                                            <p:cond delay="0"/>
                                          </p:stCondLst>
                                        </p:cTn>
                                        <p:tgtEl>
                                          <p:spTgt spid="98">
                                            <p:txEl>
                                              <p:pRg st="1" end="1"/>
                                            </p:txEl>
                                          </p:spTgt>
                                        </p:tgtEl>
                                        <p:attrNameLst>
                                          <p:attrName>style.visibility</p:attrName>
                                        </p:attrNameLst>
                                      </p:cBhvr>
                                      <p:to>
                                        <p:strVal val="visible"/>
                                      </p:to>
                                    </p:set>
                                    <p:animEffect transition="in" filter="fade">
                                      <p:cBhvr>
                                        <p:cTn id="10" dur="400"/>
                                        <p:tgtEl>
                                          <p:spTgt spid="98">
                                            <p:txEl>
                                              <p:pRg st="1" end="1"/>
                                            </p:txEl>
                                          </p:spTgt>
                                        </p:tgtEl>
                                      </p:cBhvr>
                                    </p:animEffect>
                                  </p:childTnLst>
                                </p:cTn>
                              </p:par>
                              <p:par>
                                <p:cTn id="11" presetID="10" presetClass="entr" presetSubtype="0" fill="hold" nodeType="withEffect">
                                  <p:stCondLst>
                                    <p:cond delay="2000"/>
                                  </p:stCondLst>
                                  <p:childTnLst>
                                    <p:set>
                                      <p:cBhvr>
                                        <p:cTn id="12" dur="1" fill="hold">
                                          <p:stCondLst>
                                            <p:cond delay="0"/>
                                          </p:stCondLst>
                                        </p:cTn>
                                        <p:tgtEl>
                                          <p:spTgt spid="98">
                                            <p:txEl>
                                              <p:pRg st="2" end="2"/>
                                            </p:txEl>
                                          </p:spTgt>
                                        </p:tgtEl>
                                        <p:attrNameLst>
                                          <p:attrName>style.visibility</p:attrName>
                                        </p:attrNameLst>
                                      </p:cBhvr>
                                      <p:to>
                                        <p:strVal val="visible"/>
                                      </p:to>
                                    </p:set>
                                    <p:animEffect transition="in" filter="fade">
                                      <p:cBhvr>
                                        <p:cTn id="13" dur="400"/>
                                        <p:tgtEl>
                                          <p:spTgt spid="98">
                                            <p:txEl>
                                              <p:pRg st="2" end="2"/>
                                            </p:txEl>
                                          </p:spTgt>
                                        </p:tgtEl>
                                      </p:cBhvr>
                                    </p:animEffect>
                                  </p:childTnLst>
                                </p:cTn>
                              </p:par>
                              <p:par>
                                <p:cTn id="14" presetID="10" presetClass="entr" presetSubtype="0" fill="hold" nodeType="withEffect">
                                  <p:stCondLst>
                                    <p:cond delay="2000"/>
                                  </p:stCondLst>
                                  <p:childTnLst>
                                    <p:set>
                                      <p:cBhvr>
                                        <p:cTn id="15" dur="1" fill="hold">
                                          <p:stCondLst>
                                            <p:cond delay="0"/>
                                          </p:stCondLst>
                                        </p:cTn>
                                        <p:tgtEl>
                                          <p:spTgt spid="98">
                                            <p:txEl>
                                              <p:pRg st="3" end="3"/>
                                            </p:txEl>
                                          </p:spTgt>
                                        </p:tgtEl>
                                        <p:attrNameLst>
                                          <p:attrName>style.visibility</p:attrName>
                                        </p:attrNameLst>
                                      </p:cBhvr>
                                      <p:to>
                                        <p:strVal val="visible"/>
                                      </p:to>
                                    </p:set>
                                    <p:animEffect transition="in" filter="fade">
                                      <p:cBhvr>
                                        <p:cTn id="16" dur="400"/>
                                        <p:tgtEl>
                                          <p:spTgt spid="98">
                                            <p:txEl>
                                              <p:pRg st="3" end="3"/>
                                            </p:txEl>
                                          </p:spTgt>
                                        </p:tgtEl>
                                      </p:cBhvr>
                                    </p:animEffect>
                                  </p:childTnLst>
                                </p:cTn>
                              </p:par>
                              <p:par>
                                <p:cTn id="17" presetID="10" presetClass="entr" presetSubtype="0" fill="hold" nodeType="withEffect">
                                  <p:stCondLst>
                                    <p:cond delay="2000"/>
                                  </p:stCondLst>
                                  <p:childTnLst>
                                    <p:set>
                                      <p:cBhvr>
                                        <p:cTn id="18" dur="1" fill="hold">
                                          <p:stCondLst>
                                            <p:cond delay="0"/>
                                          </p:stCondLst>
                                        </p:cTn>
                                        <p:tgtEl>
                                          <p:spTgt spid="98">
                                            <p:txEl>
                                              <p:pRg st="4" end="4"/>
                                            </p:txEl>
                                          </p:spTgt>
                                        </p:tgtEl>
                                        <p:attrNameLst>
                                          <p:attrName>style.visibility</p:attrName>
                                        </p:attrNameLst>
                                      </p:cBhvr>
                                      <p:to>
                                        <p:strVal val="visible"/>
                                      </p:to>
                                    </p:set>
                                    <p:animEffect transition="in" filter="fade">
                                      <p:cBhvr>
                                        <p:cTn id="19" dur="400"/>
                                        <p:tgtEl>
                                          <p:spTgt spid="98">
                                            <p:txEl>
                                              <p:pRg st="4" end="4"/>
                                            </p:txEl>
                                          </p:spTgt>
                                        </p:tgtEl>
                                      </p:cBhvr>
                                    </p:animEffect>
                                  </p:childTnLst>
                                </p:cTn>
                              </p:par>
                              <p:par>
                                <p:cTn id="20" presetID="10" presetClass="entr" presetSubtype="0" fill="hold" nodeType="withEffect">
                                  <p:stCondLst>
                                    <p:cond delay="2000"/>
                                  </p:stCondLst>
                                  <p:childTnLst>
                                    <p:set>
                                      <p:cBhvr>
                                        <p:cTn id="21" dur="1" fill="hold">
                                          <p:stCondLst>
                                            <p:cond delay="0"/>
                                          </p:stCondLst>
                                        </p:cTn>
                                        <p:tgtEl>
                                          <p:spTgt spid="98">
                                            <p:txEl>
                                              <p:pRg st="5" end="5"/>
                                            </p:txEl>
                                          </p:spTgt>
                                        </p:tgtEl>
                                        <p:attrNameLst>
                                          <p:attrName>style.visibility</p:attrName>
                                        </p:attrNameLst>
                                      </p:cBhvr>
                                      <p:to>
                                        <p:strVal val="visible"/>
                                      </p:to>
                                    </p:set>
                                    <p:animEffect transition="in" filter="fade">
                                      <p:cBhvr>
                                        <p:cTn id="22" dur="400"/>
                                        <p:tgtEl>
                                          <p:spTgt spid="9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13"/>
        <p:cNvGrpSpPr/>
        <p:nvPr/>
      </p:nvGrpSpPr>
      <p:grpSpPr>
        <a:xfrm>
          <a:off x="0" y="0"/>
          <a:ext cx="0" cy="0"/>
          <a:chOff x="0" y="0"/>
          <a:chExt cx="0" cy="0"/>
        </a:xfrm>
      </p:grpSpPr>
      <p:sp>
        <p:nvSpPr>
          <p:cNvPr id="114" name="Google Shape;114;p3"/>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nsolas"/>
              <a:ea typeface="Consolas"/>
              <a:cs typeface="Consolas"/>
              <a:sym typeface="Consolas"/>
            </a:endParaRPr>
          </a:p>
        </p:txBody>
      </p:sp>
      <p:sp>
        <p:nvSpPr>
          <p:cNvPr id="115" name="Google Shape;115;p3"/>
          <p:cNvSpPr txBox="1">
            <a:spLocks noGrp="1"/>
          </p:cNvSpPr>
          <p:nvPr>
            <p:ph type="title"/>
          </p:nvPr>
        </p:nvSpPr>
        <p:spPr>
          <a:xfrm>
            <a:off x="6580311" y="240234"/>
            <a:ext cx="4569755" cy="806116"/>
          </a:xfrm>
          <a:prstGeom prst="rect">
            <a:avLst/>
          </a:prstGeom>
          <a:noFill/>
          <a:ln>
            <a:noFill/>
          </a:ln>
        </p:spPr>
        <p:txBody>
          <a:bodyPr spcFirstLastPara="1" wrap="square" lIns="91425" tIns="45700" rIns="91425" bIns="45700" anchor="b" anchorCtr="0">
            <a:normAutofit fontScale="90000"/>
          </a:bodyPr>
          <a:lstStyle/>
          <a:p>
            <a:pPr marL="0" lvl="0" indent="0" algn="r" rtl="0">
              <a:lnSpc>
                <a:spcPct val="120000"/>
              </a:lnSpc>
              <a:spcBef>
                <a:spcPts val="0"/>
              </a:spcBef>
              <a:spcAft>
                <a:spcPts val="0"/>
              </a:spcAft>
              <a:buClr>
                <a:srgbClr val="000000"/>
              </a:buClr>
              <a:buSzPts val="4000"/>
              <a:buFont typeface="Libre Franklin Black"/>
              <a:buNone/>
            </a:pPr>
            <a:r>
              <a:rPr lang="en-GB" b="1" i="0"/>
              <a:t>Introduction </a:t>
            </a:r>
            <a:endParaRPr/>
          </a:p>
        </p:txBody>
      </p:sp>
      <p:pic>
        <p:nvPicPr>
          <p:cNvPr id="116" name="Google Shape;116;p3" descr="A group of people jumping in the air&#10;&#10;Description automatically generated"/>
          <p:cNvPicPr preferRelativeResize="0"/>
          <p:nvPr/>
        </p:nvPicPr>
        <p:blipFill rotWithShape="1">
          <a:blip r:embed="rId3">
            <a:alphaModFix/>
          </a:blip>
          <a:srcRect/>
          <a:stretch/>
        </p:blipFill>
        <p:spPr>
          <a:xfrm>
            <a:off x="749615" y="2121680"/>
            <a:ext cx="6146743" cy="2397228"/>
          </a:xfrm>
          <a:prstGeom prst="rect">
            <a:avLst/>
          </a:prstGeom>
          <a:noFill/>
          <a:ln>
            <a:noFill/>
          </a:ln>
        </p:spPr>
      </p:pic>
      <p:grpSp>
        <p:nvGrpSpPr>
          <p:cNvPr id="117" name="Google Shape;117;p3"/>
          <p:cNvGrpSpPr/>
          <p:nvPr/>
        </p:nvGrpSpPr>
        <p:grpSpPr>
          <a:xfrm>
            <a:off x="174436" y="6388259"/>
            <a:ext cx="358083" cy="368964"/>
            <a:chOff x="4135740" y="1795926"/>
            <a:chExt cx="558732" cy="575710"/>
          </a:xfrm>
        </p:grpSpPr>
        <p:grpSp>
          <p:nvGrpSpPr>
            <p:cNvPr id="118" name="Google Shape;118;p3"/>
            <p:cNvGrpSpPr/>
            <p:nvPr/>
          </p:nvGrpSpPr>
          <p:grpSpPr>
            <a:xfrm>
              <a:off x="4135740" y="1795926"/>
              <a:ext cx="558732" cy="575710"/>
              <a:chOff x="1028007" y="1706560"/>
              <a:chExt cx="575710" cy="575710"/>
            </a:xfrm>
          </p:grpSpPr>
          <p:cxnSp>
            <p:nvCxnSpPr>
              <p:cNvPr id="119" name="Google Shape;119;p3"/>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120" name="Google Shape;120;p3"/>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121" name="Google Shape;121;p3"/>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nsolas"/>
                <a:ea typeface="Consolas"/>
                <a:cs typeface="Consolas"/>
                <a:sym typeface="Consolas"/>
              </a:endParaRPr>
            </a:p>
          </p:txBody>
        </p:sp>
      </p:grpSp>
      <p:grpSp>
        <p:nvGrpSpPr>
          <p:cNvPr id="122" name="Google Shape;122;p3"/>
          <p:cNvGrpSpPr/>
          <p:nvPr/>
        </p:nvGrpSpPr>
        <p:grpSpPr>
          <a:xfrm>
            <a:off x="3754542" y="1286584"/>
            <a:ext cx="8266725" cy="6127072"/>
            <a:chOff x="-3312549" y="0"/>
            <a:chExt cx="8266725" cy="6127072"/>
          </a:xfrm>
        </p:grpSpPr>
        <p:sp>
          <p:nvSpPr>
            <p:cNvPr id="123" name="Google Shape;123;p3"/>
            <p:cNvSpPr/>
            <p:nvPr/>
          </p:nvSpPr>
          <p:spPr>
            <a:xfrm>
              <a:off x="0" y="0"/>
              <a:ext cx="4211050" cy="1630283"/>
            </a:xfrm>
            <a:prstGeom prst="roundRect">
              <a:avLst>
                <a:gd name="adj" fmla="val 10000"/>
              </a:avLst>
            </a:prstGeom>
            <a:gradFill>
              <a:gsLst>
                <a:gs pos="0">
                  <a:srgbClr val="4BB8DF"/>
                </a:gs>
                <a:gs pos="50000">
                  <a:srgbClr val="16B3E0"/>
                </a:gs>
                <a:gs pos="100000">
                  <a:srgbClr val="0BA1CD"/>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3"/>
            <p:cNvSpPr txBox="1"/>
            <p:nvPr/>
          </p:nvSpPr>
          <p:spPr>
            <a:xfrm>
              <a:off x="-3312549" y="3085959"/>
              <a:ext cx="3410617" cy="3041113"/>
            </a:xfrm>
            <a:prstGeom prst="rect">
              <a:avLst/>
            </a:prstGeom>
            <a:noFill/>
            <a:ln>
              <a:noFill/>
            </a:ln>
          </p:spPr>
          <p:txBody>
            <a:bodyPr spcFirstLastPara="1" wrap="square" lIns="49525" tIns="49525" rIns="49525" bIns="49525" anchor="ctr" anchorCtr="0">
              <a:noAutofit/>
            </a:bodyPr>
            <a:lstStyle/>
            <a:p>
              <a:pPr lvl="0">
                <a:lnSpc>
                  <a:spcPct val="90000"/>
                </a:lnSpc>
                <a:buClr>
                  <a:schemeClr val="lt1"/>
                </a:buClr>
                <a:buSzPts val="1300"/>
              </a:pPr>
              <a:endParaRPr sz="1300" b="0" i="0" u="none" strike="noStrike" cap="none" dirty="0">
                <a:solidFill>
                  <a:schemeClr val="lt1"/>
                </a:solidFill>
                <a:latin typeface="Consolas"/>
                <a:ea typeface="Consolas"/>
                <a:cs typeface="Consolas"/>
                <a:sym typeface="Consolas"/>
              </a:endParaRPr>
            </a:p>
          </p:txBody>
        </p:sp>
        <p:sp>
          <p:nvSpPr>
            <p:cNvPr id="125" name="Google Shape;125;p3"/>
            <p:cNvSpPr/>
            <p:nvPr/>
          </p:nvSpPr>
          <p:spPr>
            <a:xfrm>
              <a:off x="371563" y="1925763"/>
              <a:ext cx="4211050" cy="1630283"/>
            </a:xfrm>
            <a:prstGeom prst="roundRect">
              <a:avLst>
                <a:gd name="adj" fmla="val 10000"/>
              </a:avLst>
            </a:prstGeom>
            <a:gradFill>
              <a:gsLst>
                <a:gs pos="0">
                  <a:srgbClr val="4A90DD"/>
                </a:gs>
                <a:gs pos="50000">
                  <a:srgbClr val="1184DE"/>
                </a:gs>
                <a:gs pos="100000">
                  <a:srgbClr val="0775CB"/>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3"/>
            <p:cNvSpPr/>
            <p:nvPr/>
          </p:nvSpPr>
          <p:spPr>
            <a:xfrm>
              <a:off x="743126" y="3803993"/>
              <a:ext cx="4211050" cy="1630283"/>
            </a:xfrm>
            <a:prstGeom prst="roundRect">
              <a:avLst>
                <a:gd name="adj" fmla="val 10000"/>
              </a:avLst>
            </a:prstGeom>
            <a:gradFill>
              <a:gsLst>
                <a:gs pos="0">
                  <a:srgbClr val="486DDC"/>
                </a:gs>
                <a:gs pos="50000">
                  <a:srgbClr val="0B56DC"/>
                </a:gs>
                <a:gs pos="100000">
                  <a:srgbClr val="0049CA"/>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3"/>
            <p:cNvSpPr/>
            <p:nvPr/>
          </p:nvSpPr>
          <p:spPr>
            <a:xfrm>
              <a:off x="3151366" y="1236298"/>
              <a:ext cx="1059684" cy="1059684"/>
            </a:xfrm>
            <a:prstGeom prst="downArrow">
              <a:avLst>
                <a:gd name="adj1" fmla="val 55000"/>
                <a:gd name="adj2" fmla="val 45000"/>
              </a:avLst>
            </a:prstGeom>
            <a:solidFill>
              <a:srgbClr val="CBE3EF">
                <a:alpha val="89803"/>
              </a:srgbClr>
            </a:solidFill>
            <a:ln w="9525" cap="flat" cmpd="sng">
              <a:solidFill>
                <a:srgbClr val="CBE3EF">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3"/>
            <p:cNvSpPr txBox="1"/>
            <p:nvPr/>
          </p:nvSpPr>
          <p:spPr>
            <a:xfrm>
              <a:off x="3389795" y="1236298"/>
              <a:ext cx="582826" cy="797412"/>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b="0" i="0" u="none" strike="noStrike" cap="none">
                <a:solidFill>
                  <a:schemeClr val="dk1"/>
                </a:solidFill>
                <a:latin typeface="Consolas"/>
                <a:ea typeface="Consolas"/>
                <a:cs typeface="Consolas"/>
                <a:sym typeface="Consolas"/>
              </a:endParaRPr>
            </a:p>
          </p:txBody>
        </p:sp>
        <p:sp>
          <p:nvSpPr>
            <p:cNvPr id="131" name="Google Shape;131;p3"/>
            <p:cNvSpPr/>
            <p:nvPr/>
          </p:nvSpPr>
          <p:spPr>
            <a:xfrm>
              <a:off x="3522929" y="3127426"/>
              <a:ext cx="1059684" cy="1059684"/>
            </a:xfrm>
            <a:prstGeom prst="downArrow">
              <a:avLst>
                <a:gd name="adj1" fmla="val 55000"/>
                <a:gd name="adj2" fmla="val 45000"/>
              </a:avLst>
            </a:prstGeom>
            <a:solidFill>
              <a:srgbClr val="CAD0ED">
                <a:alpha val="89803"/>
              </a:srgbClr>
            </a:solidFill>
            <a:ln w="9525" cap="flat" cmpd="sng">
              <a:solidFill>
                <a:srgbClr val="CBE3EF">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3"/>
            <p:cNvSpPr txBox="1"/>
            <p:nvPr/>
          </p:nvSpPr>
          <p:spPr>
            <a:xfrm>
              <a:off x="3761358" y="3127426"/>
              <a:ext cx="582826" cy="797412"/>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b="0" i="0" u="none" strike="noStrike" cap="none">
                <a:solidFill>
                  <a:schemeClr val="dk1"/>
                </a:solidFill>
                <a:latin typeface="Consolas"/>
                <a:ea typeface="Consolas"/>
                <a:cs typeface="Consolas"/>
                <a:sym typeface="Consolas"/>
              </a:endParaRPr>
            </a:p>
          </p:txBody>
        </p:sp>
      </p:grpSp>
      <p:sp>
        <p:nvSpPr>
          <p:cNvPr id="2" name="Rectangle 1"/>
          <p:cNvSpPr/>
          <p:nvPr/>
        </p:nvSpPr>
        <p:spPr>
          <a:xfrm>
            <a:off x="7989201" y="5412045"/>
            <a:ext cx="3926144" cy="1169551"/>
          </a:xfrm>
          <a:prstGeom prst="rect">
            <a:avLst/>
          </a:prstGeom>
        </p:spPr>
        <p:txBody>
          <a:bodyPr wrap="square">
            <a:spAutoFit/>
          </a:bodyPr>
          <a:lstStyle/>
          <a:p>
            <a:r>
              <a:rPr lang="en-GB" dirty="0">
                <a:solidFill>
                  <a:schemeClr val="lt1"/>
                </a:solidFill>
                <a:latin typeface="Consolas"/>
                <a:ea typeface="Consolas"/>
                <a:cs typeface="Consolas"/>
                <a:sym typeface="Consolas"/>
              </a:rPr>
              <a:t>Effective strategy regarding employee retention is essentially required for business organisations to enhance their productivity and performance (</a:t>
            </a:r>
            <a:r>
              <a:rPr lang="en-GB" dirty="0" err="1">
                <a:solidFill>
                  <a:schemeClr val="lt1"/>
                </a:solidFill>
                <a:latin typeface="Consolas"/>
                <a:ea typeface="Consolas"/>
                <a:cs typeface="Consolas"/>
                <a:sym typeface="Consolas"/>
              </a:rPr>
              <a:t>Kurdi</a:t>
            </a:r>
            <a:r>
              <a:rPr lang="en-GB" dirty="0">
                <a:solidFill>
                  <a:schemeClr val="lt1"/>
                </a:solidFill>
                <a:latin typeface="Consolas"/>
                <a:ea typeface="Consolas"/>
                <a:cs typeface="Consolas"/>
                <a:sym typeface="Consolas"/>
              </a:rPr>
              <a:t> and </a:t>
            </a:r>
            <a:r>
              <a:rPr lang="en-GB" dirty="0" err="1">
                <a:solidFill>
                  <a:schemeClr val="lt1"/>
                </a:solidFill>
                <a:latin typeface="Consolas"/>
                <a:ea typeface="Consolas"/>
                <a:cs typeface="Consolas"/>
                <a:sym typeface="Consolas"/>
              </a:rPr>
              <a:t>Alshurideh</a:t>
            </a:r>
            <a:r>
              <a:rPr lang="en-GB" dirty="0">
                <a:solidFill>
                  <a:schemeClr val="lt1"/>
                </a:solidFill>
                <a:latin typeface="Consolas"/>
                <a:ea typeface="Consolas"/>
                <a:cs typeface="Consolas"/>
                <a:sym typeface="Consolas"/>
              </a:rPr>
              <a:t>, 2020).</a:t>
            </a:r>
            <a:endParaRPr lang="en-US" dirty="0"/>
          </a:p>
        </p:txBody>
      </p:sp>
      <p:sp>
        <p:nvSpPr>
          <p:cNvPr id="3" name="Rectangle 2"/>
          <p:cNvSpPr/>
          <p:nvPr/>
        </p:nvSpPr>
        <p:spPr>
          <a:xfrm>
            <a:off x="7887905" y="3629795"/>
            <a:ext cx="4009240" cy="867930"/>
          </a:xfrm>
          <a:prstGeom prst="rect">
            <a:avLst/>
          </a:prstGeom>
        </p:spPr>
        <p:txBody>
          <a:bodyPr wrap="square">
            <a:spAutoFit/>
          </a:bodyPr>
          <a:lstStyle/>
          <a:p>
            <a:pPr lvl="0">
              <a:lnSpc>
                <a:spcPct val="90000"/>
              </a:lnSpc>
              <a:buClr>
                <a:schemeClr val="lt1"/>
              </a:buClr>
              <a:buSzPts val="1300"/>
            </a:pPr>
            <a:r>
              <a:rPr lang="en-US" dirty="0">
                <a:solidFill>
                  <a:schemeClr val="lt1"/>
                </a:solidFill>
                <a:latin typeface="Consolas"/>
                <a:ea typeface="Consolas"/>
                <a:cs typeface="Consolas"/>
                <a:sym typeface="Consolas"/>
              </a:rPr>
              <a:t>Employee retention is one of the most concerning fact Effective strategy regarding employee retention is essentially required for business</a:t>
            </a:r>
            <a:endParaRPr lang="en-US" dirty="0">
              <a:solidFill>
                <a:schemeClr val="lt1"/>
              </a:solidFill>
              <a:latin typeface="Consolas"/>
              <a:ea typeface="Consolas"/>
              <a:cs typeface="Consolas"/>
              <a:sym typeface="Consolas"/>
            </a:endParaRPr>
          </a:p>
        </p:txBody>
      </p:sp>
      <p:sp>
        <p:nvSpPr>
          <p:cNvPr id="4" name="Rectangle 3"/>
          <p:cNvSpPr/>
          <p:nvPr/>
        </p:nvSpPr>
        <p:spPr>
          <a:xfrm>
            <a:off x="7067091" y="1589582"/>
            <a:ext cx="4276007" cy="1169551"/>
          </a:xfrm>
          <a:prstGeom prst="rect">
            <a:avLst/>
          </a:prstGeom>
        </p:spPr>
        <p:txBody>
          <a:bodyPr wrap="square">
            <a:spAutoFit/>
          </a:bodyPr>
          <a:lstStyle/>
          <a:p>
            <a:r>
              <a:rPr lang="en-US" dirty="0">
                <a:solidFill>
                  <a:schemeClr val="bg1"/>
                </a:solidFill>
              </a:rPr>
              <a:t>staff retention is the capacity of an </a:t>
            </a:r>
            <a:r>
              <a:rPr lang="en-US" dirty="0" err="1" smtClean="0">
                <a:solidFill>
                  <a:schemeClr val="bg1"/>
                </a:solidFill>
              </a:rPr>
              <a:t>Organisation</a:t>
            </a:r>
            <a:r>
              <a:rPr lang="en-US" dirty="0" smtClean="0">
                <a:solidFill>
                  <a:schemeClr val="bg1"/>
                </a:solidFill>
              </a:rPr>
              <a:t> </a:t>
            </a:r>
            <a:r>
              <a:rPr lang="en-US" dirty="0">
                <a:solidFill>
                  <a:schemeClr val="bg1"/>
                </a:solidFill>
              </a:rPr>
              <a:t>to stop staff turnover. In order for the company to flourish, it must make a concentrated effort to keep its current workforce, including its finest employees, on board</a:t>
            </a:r>
            <a:r>
              <a:rPr lang="en-US" dirty="0"/>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37"/>
        <p:cNvGrpSpPr/>
        <p:nvPr/>
      </p:nvGrpSpPr>
      <p:grpSpPr>
        <a:xfrm>
          <a:off x="0" y="0"/>
          <a:ext cx="0" cy="0"/>
          <a:chOff x="0" y="0"/>
          <a:chExt cx="0" cy="0"/>
        </a:xfrm>
      </p:grpSpPr>
      <p:sp>
        <p:nvSpPr>
          <p:cNvPr id="138" name="Google Shape;138;p4"/>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nsolas"/>
              <a:ea typeface="Consolas"/>
              <a:cs typeface="Consolas"/>
              <a:sym typeface="Consolas"/>
            </a:endParaRPr>
          </a:p>
        </p:txBody>
      </p:sp>
      <p:sp>
        <p:nvSpPr>
          <p:cNvPr id="139" name="Google Shape;139;p4"/>
          <p:cNvSpPr/>
          <p:nvPr/>
        </p:nvSpPr>
        <p:spPr>
          <a:xfrm rot="-252080">
            <a:off x="849621" y="915045"/>
            <a:ext cx="5446522" cy="4316000"/>
          </a:xfrm>
          <a:prstGeom prst="rect">
            <a:avLst/>
          </a:prstGeom>
          <a:solidFill>
            <a:schemeClr val="dk1"/>
          </a:solidFill>
          <a:ln>
            <a:noFill/>
          </a:ln>
          <a:effectLst>
            <a:outerShdw blurRad="50800" dist="254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nsolas"/>
              <a:ea typeface="Consolas"/>
              <a:cs typeface="Consolas"/>
              <a:sym typeface="Consolas"/>
            </a:endParaRPr>
          </a:p>
        </p:txBody>
      </p:sp>
      <p:sp>
        <p:nvSpPr>
          <p:cNvPr id="140" name="Google Shape;140;p4"/>
          <p:cNvSpPr/>
          <p:nvPr/>
        </p:nvSpPr>
        <p:spPr>
          <a:xfrm rot="5147920">
            <a:off x="1514337" y="447284"/>
            <a:ext cx="4122174" cy="5235577"/>
          </a:xfrm>
          <a:custGeom>
            <a:avLst/>
            <a:gdLst/>
            <a:ahLst/>
            <a:cxnLst/>
            <a:rect l="l" t="t" r="r" b="b"/>
            <a:pathLst>
              <a:path w="4401242" h="5590022" extrusionOk="0">
                <a:moveTo>
                  <a:pt x="0" y="4137242"/>
                </a:moveTo>
                <a:lnTo>
                  <a:pt x="5579" y="4114978"/>
                </a:lnTo>
                <a:cubicBezTo>
                  <a:pt x="6121" y="4108762"/>
                  <a:pt x="2648" y="4107119"/>
                  <a:pt x="3258" y="4099949"/>
                </a:cubicBezTo>
                <a:lnTo>
                  <a:pt x="9236" y="4071959"/>
                </a:lnTo>
                <a:lnTo>
                  <a:pt x="14743" y="4031013"/>
                </a:lnTo>
                <a:lnTo>
                  <a:pt x="20613" y="4002827"/>
                </a:lnTo>
                <a:lnTo>
                  <a:pt x="22410" y="3997392"/>
                </a:lnTo>
                <a:lnTo>
                  <a:pt x="22410" y="3812956"/>
                </a:lnTo>
                <a:lnTo>
                  <a:pt x="20401" y="3799351"/>
                </a:lnTo>
                <a:lnTo>
                  <a:pt x="22410" y="3753450"/>
                </a:lnTo>
                <a:lnTo>
                  <a:pt x="19673" y="3746784"/>
                </a:lnTo>
                <a:lnTo>
                  <a:pt x="22410" y="3701909"/>
                </a:lnTo>
                <a:cubicBezTo>
                  <a:pt x="22023" y="3687048"/>
                  <a:pt x="22634" y="3661297"/>
                  <a:pt x="20086" y="3652741"/>
                </a:cubicBezTo>
                <a:lnTo>
                  <a:pt x="13839" y="3649070"/>
                </a:lnTo>
                <a:lnTo>
                  <a:pt x="13290" y="3638287"/>
                </a:lnTo>
                <a:cubicBezTo>
                  <a:pt x="13769" y="3637498"/>
                  <a:pt x="13370" y="3621952"/>
                  <a:pt x="13410" y="3621311"/>
                </a:cubicBezTo>
                <a:lnTo>
                  <a:pt x="19966" y="3583286"/>
                </a:lnTo>
                <a:lnTo>
                  <a:pt x="16089" y="21355"/>
                </a:lnTo>
                <a:cubicBezTo>
                  <a:pt x="22266" y="10589"/>
                  <a:pt x="23964" y="8856"/>
                  <a:pt x="34619" y="2606"/>
                </a:cubicBezTo>
                <a:lnTo>
                  <a:pt x="49927" y="185"/>
                </a:lnTo>
                <a:cubicBezTo>
                  <a:pt x="228245" y="83"/>
                  <a:pt x="539504" y="31"/>
                  <a:pt x="917193" y="11"/>
                </a:cubicBezTo>
                <a:lnTo>
                  <a:pt x="938319" y="10"/>
                </a:lnTo>
                <a:lnTo>
                  <a:pt x="938338" y="0"/>
                </a:lnTo>
                <a:lnTo>
                  <a:pt x="4365378" y="0"/>
                </a:lnTo>
                <a:cubicBezTo>
                  <a:pt x="4382966" y="50"/>
                  <a:pt x="4397213" y="14294"/>
                  <a:pt x="4397257" y="31881"/>
                </a:cubicBezTo>
                <a:cubicBezTo>
                  <a:pt x="4402571" y="958253"/>
                  <a:pt x="4402570" y="4631875"/>
                  <a:pt x="4397256" y="5558231"/>
                </a:cubicBezTo>
                <a:cubicBezTo>
                  <a:pt x="4397157" y="5575784"/>
                  <a:pt x="4382929" y="5589975"/>
                  <a:pt x="4365377" y="5590021"/>
                </a:cubicBezTo>
                <a:lnTo>
                  <a:pt x="4322085" y="5590021"/>
                </a:lnTo>
                <a:lnTo>
                  <a:pt x="4322083" y="5590022"/>
                </a:lnTo>
                <a:lnTo>
                  <a:pt x="49916" y="5590022"/>
                </a:lnTo>
                <a:cubicBezTo>
                  <a:pt x="34729" y="5589963"/>
                  <a:pt x="22450" y="5581668"/>
                  <a:pt x="22410" y="5571435"/>
                </a:cubicBezTo>
                <a:lnTo>
                  <a:pt x="22410" y="4726767"/>
                </a:lnTo>
                <a:lnTo>
                  <a:pt x="14670" y="4699196"/>
                </a:lnTo>
                <a:cubicBezTo>
                  <a:pt x="15011" y="4683722"/>
                  <a:pt x="19831" y="4680290"/>
                  <a:pt x="22410" y="4670837"/>
                </a:cubicBezTo>
                <a:lnTo>
                  <a:pt x="22410" y="4292925"/>
                </a:lnTo>
                <a:lnTo>
                  <a:pt x="22410" y="4242762"/>
                </a:lnTo>
                <a:lnTo>
                  <a:pt x="14161" y="4214744"/>
                </a:lnTo>
                <a:cubicBezTo>
                  <a:pt x="20757" y="4203473"/>
                  <a:pt x="7860" y="4195229"/>
                  <a:pt x="4708" y="4186098"/>
                </a:cubicBezTo>
                <a:lnTo>
                  <a:pt x="632" y="4158493"/>
                </a:lnTo>
                <a:close/>
              </a:path>
            </a:pathLst>
          </a:custGeom>
          <a:blipFill rotWithShape="1">
            <a:blip r:embed="rId3">
              <a:alphaModFix/>
            </a:blip>
            <a:tile tx="0" ty="0" sx="100000" sy="100000" flip="none" algn="tl"/>
          </a:bli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onsolas"/>
              <a:ea typeface="Consolas"/>
              <a:cs typeface="Consolas"/>
              <a:sym typeface="Consolas"/>
            </a:endParaRPr>
          </a:p>
        </p:txBody>
      </p:sp>
      <p:pic>
        <p:nvPicPr>
          <p:cNvPr id="141" name="Google Shape;141;p4"/>
          <p:cNvPicPr preferRelativeResize="0"/>
          <p:nvPr/>
        </p:nvPicPr>
        <p:blipFill rotWithShape="1">
          <a:blip r:embed="rId4">
            <a:alphaModFix amt="84000"/>
          </a:blip>
          <a:srcRect l="19281" r="12246" b="2"/>
          <a:stretch/>
        </p:blipFill>
        <p:spPr>
          <a:xfrm>
            <a:off x="816531" y="833610"/>
            <a:ext cx="5517787" cy="4472333"/>
          </a:xfrm>
          <a:custGeom>
            <a:avLst/>
            <a:gdLst/>
            <a:ahLst/>
            <a:cxnLst/>
            <a:rect l="l" t="t" r="r" b="b"/>
            <a:pathLst>
              <a:path w="5517787" h="4472333" extrusionOk="0">
                <a:moveTo>
                  <a:pt x="5199334" y="0"/>
                </a:moveTo>
                <a:cubicBezTo>
                  <a:pt x="5209814" y="5031"/>
                  <a:pt x="5211549" y="6498"/>
                  <a:pt x="5218118" y="16022"/>
                </a:cubicBezTo>
                <a:lnTo>
                  <a:pt x="5221430" y="30155"/>
                </a:lnTo>
                <a:cubicBezTo>
                  <a:pt x="5233761" y="196710"/>
                  <a:pt x="5255167" y="487447"/>
                  <a:pt x="5281101" y="840236"/>
                </a:cubicBezTo>
                <a:lnTo>
                  <a:pt x="5282551" y="859969"/>
                </a:lnTo>
                <a:lnTo>
                  <a:pt x="5282562" y="859986"/>
                </a:lnTo>
                <a:lnTo>
                  <a:pt x="5517712" y="4061104"/>
                </a:lnTo>
                <a:cubicBezTo>
                  <a:pt x="5518872" y="4077535"/>
                  <a:pt x="5506545" y="4091821"/>
                  <a:pt x="5490120" y="4093069"/>
                </a:cubicBezTo>
                <a:cubicBezTo>
                  <a:pt x="4625183" y="4161596"/>
                  <a:pt x="1193739" y="4413665"/>
                  <a:pt x="328087" y="4472264"/>
                </a:cubicBezTo>
                <a:cubicBezTo>
                  <a:pt x="311684" y="4473376"/>
                  <a:pt x="297453" y="4461060"/>
                  <a:pt x="296206" y="4444668"/>
                </a:cubicBezTo>
                <a:lnTo>
                  <a:pt x="293235" y="4404230"/>
                </a:lnTo>
                <a:lnTo>
                  <a:pt x="293234" y="4404228"/>
                </a:lnTo>
                <a:lnTo>
                  <a:pt x="94" y="413698"/>
                </a:lnTo>
                <a:cubicBezTo>
                  <a:pt x="-893" y="399508"/>
                  <a:pt x="6013" y="387469"/>
                  <a:pt x="15568" y="386729"/>
                </a:cubicBezTo>
                <a:lnTo>
                  <a:pt x="804553" y="328772"/>
                </a:lnTo>
                <a:lnTo>
                  <a:pt x="829775" y="319650"/>
                </a:lnTo>
                <a:cubicBezTo>
                  <a:pt x="844253" y="318907"/>
                  <a:pt x="847789" y="323174"/>
                  <a:pt x="856796" y="324934"/>
                </a:cubicBezTo>
                <a:lnTo>
                  <a:pt x="1209795" y="299003"/>
                </a:lnTo>
                <a:lnTo>
                  <a:pt x="1256651" y="295561"/>
                </a:lnTo>
                <a:lnTo>
                  <a:pt x="1282256" y="285933"/>
                </a:lnTo>
                <a:cubicBezTo>
                  <a:pt x="1293236" y="291321"/>
                  <a:pt x="1300052" y="278709"/>
                  <a:pt x="1308365" y="275138"/>
                </a:cubicBezTo>
                <a:lnTo>
                  <a:pt x="1333870" y="269436"/>
                </a:lnTo>
                <a:lnTo>
                  <a:pt x="1353677" y="267388"/>
                </a:lnTo>
                <a:lnTo>
                  <a:pt x="1374856" y="271072"/>
                </a:lnTo>
                <a:cubicBezTo>
                  <a:pt x="1380699" y="271151"/>
                  <a:pt x="1381996" y="267795"/>
                  <a:pt x="1388735" y="267872"/>
                </a:cubicBezTo>
                <a:lnTo>
                  <a:pt x="1415290" y="271536"/>
                </a:lnTo>
                <a:lnTo>
                  <a:pt x="1453914" y="273870"/>
                </a:lnTo>
                <a:lnTo>
                  <a:pt x="1480645" y="277419"/>
                </a:lnTo>
                <a:lnTo>
                  <a:pt x="1485845" y="278725"/>
                </a:lnTo>
                <a:lnTo>
                  <a:pt x="1658122" y="266069"/>
                </a:lnTo>
                <a:lnTo>
                  <a:pt x="1670693" y="263259"/>
                </a:lnTo>
                <a:lnTo>
                  <a:pt x="1713706" y="261986"/>
                </a:lnTo>
                <a:lnTo>
                  <a:pt x="1719744" y="258972"/>
                </a:lnTo>
                <a:lnTo>
                  <a:pt x="1761849" y="258450"/>
                </a:lnTo>
                <a:cubicBezTo>
                  <a:pt x="1775704" y="257068"/>
                  <a:pt x="1799799" y="255872"/>
                  <a:pt x="1807616" y="252905"/>
                </a:cubicBezTo>
                <a:lnTo>
                  <a:pt x="1810616" y="246818"/>
                </a:lnTo>
                <a:lnTo>
                  <a:pt x="1820651" y="245565"/>
                </a:lnTo>
                <a:cubicBezTo>
                  <a:pt x="1821421" y="245959"/>
                  <a:pt x="1835914" y="244519"/>
                  <a:pt x="1836516" y="244513"/>
                </a:cubicBezTo>
                <a:lnTo>
                  <a:pt x="1872484" y="248027"/>
                </a:lnTo>
                <a:close/>
              </a:path>
            </a:pathLst>
          </a:custGeom>
          <a:noFill/>
          <a:ln>
            <a:noFill/>
          </a:ln>
        </p:spPr>
      </p:pic>
      <p:sp>
        <p:nvSpPr>
          <p:cNvPr id="142" name="Google Shape;142;p4"/>
          <p:cNvSpPr txBox="1">
            <a:spLocks noGrp="1"/>
          </p:cNvSpPr>
          <p:nvPr>
            <p:ph type="title"/>
          </p:nvPr>
        </p:nvSpPr>
        <p:spPr>
          <a:xfrm>
            <a:off x="5593606" y="939799"/>
            <a:ext cx="5781863" cy="1659965"/>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rgbClr val="000000"/>
              </a:buClr>
              <a:buSzPts val="4000"/>
              <a:buFont typeface="Libre Franklin Black"/>
              <a:buNone/>
            </a:pPr>
            <a:r>
              <a:rPr lang="en-GB" i="0"/>
              <a:t>Concept of Employee Retention </a:t>
            </a:r>
            <a:endParaRPr/>
          </a:p>
        </p:txBody>
      </p:sp>
      <p:sp>
        <p:nvSpPr>
          <p:cNvPr id="143" name="Google Shape;143;p4"/>
          <p:cNvSpPr/>
          <p:nvPr/>
        </p:nvSpPr>
        <p:spPr>
          <a:xfrm rot="-5911525">
            <a:off x="3292902" y="4288917"/>
            <a:ext cx="444795" cy="1868387"/>
          </a:xfrm>
          <a:custGeom>
            <a:avLst/>
            <a:gdLst/>
            <a:ahLst/>
            <a:cxnLst/>
            <a:rect l="l" t="t" r="r" b="b"/>
            <a:pathLst>
              <a:path w="555597" h="1999290" extrusionOk="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rotWithShape="1">
            <a:blip r:embed="rId5">
              <a:alphaModFix amt="84000"/>
            </a:blip>
            <a:tile tx="0" ty="0" sx="100000" sy="100000" flip="none" algn="tl"/>
          </a:blipFill>
          <a:ln>
            <a:noFill/>
          </a:ln>
          <a:effectLst>
            <a:outerShdw blurRad="63500" dist="12700" dir="8100000" algn="tr" rotWithShape="0">
              <a:srgbClr val="000000">
                <a:alpha val="31764"/>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nvGrpSpPr>
          <p:cNvPr id="144" name="Google Shape;144;p4"/>
          <p:cNvGrpSpPr/>
          <p:nvPr/>
        </p:nvGrpSpPr>
        <p:grpSpPr>
          <a:xfrm>
            <a:off x="174436" y="6388259"/>
            <a:ext cx="358083" cy="368964"/>
            <a:chOff x="4135740" y="1795926"/>
            <a:chExt cx="558732" cy="575710"/>
          </a:xfrm>
        </p:grpSpPr>
        <p:grpSp>
          <p:nvGrpSpPr>
            <p:cNvPr id="145" name="Google Shape;145;p4"/>
            <p:cNvGrpSpPr/>
            <p:nvPr/>
          </p:nvGrpSpPr>
          <p:grpSpPr>
            <a:xfrm>
              <a:off x="4135740" y="1795926"/>
              <a:ext cx="558732" cy="575710"/>
              <a:chOff x="1028007" y="1706560"/>
              <a:chExt cx="575710" cy="575710"/>
            </a:xfrm>
          </p:grpSpPr>
          <p:cxnSp>
            <p:nvCxnSpPr>
              <p:cNvPr id="146" name="Google Shape;146;p4"/>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147" name="Google Shape;147;p4"/>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148" name="Google Shape;148;p4"/>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149" name="Google Shape;149;p4"/>
          <p:cNvGrpSpPr/>
          <p:nvPr/>
        </p:nvGrpSpPr>
        <p:grpSpPr>
          <a:xfrm>
            <a:off x="7152968" y="2801181"/>
            <a:ext cx="4965238" cy="3977460"/>
            <a:chOff x="0" y="79359"/>
            <a:chExt cx="4965238" cy="3977460"/>
          </a:xfrm>
        </p:grpSpPr>
        <p:sp>
          <p:nvSpPr>
            <p:cNvPr id="150" name="Google Shape;150;p4"/>
            <p:cNvSpPr/>
            <p:nvPr/>
          </p:nvSpPr>
          <p:spPr>
            <a:xfrm>
              <a:off x="0" y="79359"/>
              <a:ext cx="4965238" cy="1289340"/>
            </a:xfrm>
            <a:prstGeom prst="roundRect">
              <a:avLst>
                <a:gd name="adj" fmla="val 16667"/>
              </a:avLst>
            </a:prstGeom>
            <a:solidFill>
              <a:srgbClr val="5FB51D"/>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4"/>
            <p:cNvSpPr txBox="1"/>
            <p:nvPr/>
          </p:nvSpPr>
          <p:spPr>
            <a:xfrm>
              <a:off x="62940" y="142299"/>
              <a:ext cx="4839358" cy="1163460"/>
            </a:xfrm>
            <a:prstGeom prst="rect">
              <a:avLst/>
            </a:prstGeom>
            <a:noFill/>
            <a:ln>
              <a:noFill/>
            </a:ln>
          </p:spPr>
          <p:txBody>
            <a:bodyPr spcFirstLastPara="1" wrap="square" lIns="72375" tIns="72375" rIns="72375" bIns="72375" anchor="ctr" anchorCtr="0">
              <a:noAutofit/>
            </a:bodyPr>
            <a:lstStyle/>
            <a:p>
              <a:pPr marL="0" marR="0" lvl="0" indent="0" algn="l" rtl="0">
                <a:lnSpc>
                  <a:spcPct val="90000"/>
                </a:lnSpc>
                <a:spcBef>
                  <a:spcPts val="0"/>
                </a:spcBef>
                <a:spcAft>
                  <a:spcPts val="0"/>
                </a:spcAft>
                <a:buClr>
                  <a:schemeClr val="lt1"/>
                </a:buClr>
                <a:buSzPts val="1900"/>
                <a:buFont typeface="Consolas"/>
                <a:buNone/>
              </a:pPr>
              <a:r>
                <a:rPr lang="en-GB" sz="1900">
                  <a:solidFill>
                    <a:schemeClr val="lt1"/>
                  </a:solidFill>
                  <a:latin typeface="Consolas"/>
                  <a:ea typeface="Consolas"/>
                  <a:cs typeface="Consolas"/>
                  <a:sym typeface="Consolas"/>
                </a:rPr>
                <a:t>High employee retention also has a major impact on the growth and development of an organisation (Al-Ali et al., 2019). </a:t>
              </a:r>
              <a:endParaRPr sz="1900">
                <a:solidFill>
                  <a:schemeClr val="lt1"/>
                </a:solidFill>
                <a:latin typeface="Consolas"/>
                <a:ea typeface="Consolas"/>
                <a:cs typeface="Consolas"/>
                <a:sym typeface="Consolas"/>
              </a:endParaRPr>
            </a:p>
          </p:txBody>
        </p:sp>
        <p:sp>
          <p:nvSpPr>
            <p:cNvPr id="152" name="Google Shape;152;p4"/>
            <p:cNvSpPr/>
            <p:nvPr/>
          </p:nvSpPr>
          <p:spPr>
            <a:xfrm>
              <a:off x="0" y="1423419"/>
              <a:ext cx="4965238" cy="1289340"/>
            </a:xfrm>
            <a:prstGeom prst="roundRect">
              <a:avLst>
                <a:gd name="adj" fmla="val 16667"/>
              </a:avLst>
            </a:prstGeom>
            <a:solidFill>
              <a:srgbClr val="5FB51D"/>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4"/>
            <p:cNvSpPr txBox="1"/>
            <p:nvPr/>
          </p:nvSpPr>
          <p:spPr>
            <a:xfrm>
              <a:off x="62940" y="1486359"/>
              <a:ext cx="4839358" cy="1163460"/>
            </a:xfrm>
            <a:prstGeom prst="rect">
              <a:avLst/>
            </a:prstGeom>
            <a:noFill/>
            <a:ln>
              <a:noFill/>
            </a:ln>
          </p:spPr>
          <p:txBody>
            <a:bodyPr spcFirstLastPara="1" wrap="square" lIns="72375" tIns="72375" rIns="72375" bIns="72375" anchor="ctr" anchorCtr="0">
              <a:noAutofit/>
            </a:bodyPr>
            <a:lstStyle/>
            <a:p>
              <a:pPr marL="0" marR="0" lvl="0" indent="0" algn="l" rtl="0">
                <a:lnSpc>
                  <a:spcPct val="90000"/>
                </a:lnSpc>
                <a:spcBef>
                  <a:spcPts val="0"/>
                </a:spcBef>
                <a:spcAft>
                  <a:spcPts val="0"/>
                </a:spcAft>
                <a:buClr>
                  <a:schemeClr val="lt1"/>
                </a:buClr>
                <a:buSzPts val="1900"/>
                <a:buFont typeface="Consolas"/>
                <a:buNone/>
              </a:pPr>
              <a:r>
                <a:rPr lang="en-GB" sz="1900">
                  <a:solidFill>
                    <a:schemeClr val="lt1"/>
                  </a:solidFill>
                  <a:latin typeface="Consolas"/>
                  <a:ea typeface="Consolas"/>
                  <a:cs typeface="Consolas"/>
                  <a:sym typeface="Consolas"/>
                </a:rPr>
                <a:t>Employee retention also helps a company to achieve long-term goals as well as business success. </a:t>
              </a:r>
              <a:endParaRPr sz="1900">
                <a:solidFill>
                  <a:schemeClr val="lt1"/>
                </a:solidFill>
                <a:latin typeface="Consolas"/>
                <a:ea typeface="Consolas"/>
                <a:cs typeface="Consolas"/>
                <a:sym typeface="Consolas"/>
              </a:endParaRPr>
            </a:p>
          </p:txBody>
        </p:sp>
        <p:sp>
          <p:nvSpPr>
            <p:cNvPr id="154" name="Google Shape;154;p4"/>
            <p:cNvSpPr/>
            <p:nvPr/>
          </p:nvSpPr>
          <p:spPr>
            <a:xfrm>
              <a:off x="0" y="2767479"/>
              <a:ext cx="4965238" cy="1289340"/>
            </a:xfrm>
            <a:prstGeom prst="roundRect">
              <a:avLst>
                <a:gd name="adj" fmla="val 16667"/>
              </a:avLst>
            </a:prstGeom>
            <a:solidFill>
              <a:srgbClr val="5FB51D"/>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4"/>
            <p:cNvSpPr txBox="1"/>
            <p:nvPr/>
          </p:nvSpPr>
          <p:spPr>
            <a:xfrm>
              <a:off x="62940" y="2830419"/>
              <a:ext cx="4839358" cy="1163460"/>
            </a:xfrm>
            <a:prstGeom prst="rect">
              <a:avLst/>
            </a:prstGeom>
            <a:noFill/>
            <a:ln>
              <a:noFill/>
            </a:ln>
          </p:spPr>
          <p:txBody>
            <a:bodyPr spcFirstLastPara="1" wrap="square" lIns="72375" tIns="72375" rIns="72375" bIns="72375" anchor="ctr" anchorCtr="0">
              <a:noAutofit/>
            </a:bodyPr>
            <a:lstStyle/>
            <a:p>
              <a:pPr marL="0" marR="0" lvl="0" indent="0" algn="l" rtl="0">
                <a:lnSpc>
                  <a:spcPct val="90000"/>
                </a:lnSpc>
                <a:spcBef>
                  <a:spcPts val="0"/>
                </a:spcBef>
                <a:spcAft>
                  <a:spcPts val="0"/>
                </a:spcAft>
                <a:buClr>
                  <a:schemeClr val="lt1"/>
                </a:buClr>
                <a:buSzPts val="1900"/>
                <a:buFont typeface="Consolas"/>
                <a:buNone/>
              </a:pPr>
              <a:r>
                <a:rPr lang="en-GB" sz="1500">
                  <a:solidFill>
                    <a:schemeClr val="lt1"/>
                  </a:solidFill>
                  <a:latin typeface="Consolas"/>
                  <a:ea typeface="Consolas"/>
                  <a:cs typeface="Consolas"/>
                  <a:sym typeface="Consolas"/>
                </a:rPr>
                <a:t>The main goal of employee retention is to keep the most talented, trained as well as skilled staff in the organisation.In this way, employee retention makes an enterprise competitive and strategic. </a:t>
              </a:r>
              <a:endParaRPr sz="1500">
                <a:solidFill>
                  <a:schemeClr val="lt1"/>
                </a:solidFill>
                <a:latin typeface="Consolas"/>
                <a:ea typeface="Consolas"/>
                <a:cs typeface="Consolas"/>
                <a:sym typeface="Consolas"/>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60"/>
        <p:cNvGrpSpPr/>
        <p:nvPr/>
      </p:nvGrpSpPr>
      <p:grpSpPr>
        <a:xfrm>
          <a:off x="0" y="0"/>
          <a:ext cx="0" cy="0"/>
          <a:chOff x="0" y="0"/>
          <a:chExt cx="0" cy="0"/>
        </a:xfrm>
      </p:grpSpPr>
      <p:sp>
        <p:nvSpPr>
          <p:cNvPr id="161" name="Google Shape;161;p5"/>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162" name="Google Shape;162;p5"/>
          <p:cNvSpPr/>
          <p:nvPr/>
        </p:nvSpPr>
        <p:spPr>
          <a:xfrm rot="-252080">
            <a:off x="849621" y="915045"/>
            <a:ext cx="5446522" cy="4316000"/>
          </a:xfrm>
          <a:prstGeom prst="rect">
            <a:avLst/>
          </a:prstGeom>
          <a:solidFill>
            <a:schemeClr val="dk1"/>
          </a:solidFill>
          <a:ln>
            <a:noFill/>
          </a:ln>
          <a:effectLst>
            <a:outerShdw blurRad="50800" dist="254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163" name="Google Shape;163;p5"/>
          <p:cNvSpPr/>
          <p:nvPr/>
        </p:nvSpPr>
        <p:spPr>
          <a:xfrm rot="5147920">
            <a:off x="1514337" y="447284"/>
            <a:ext cx="4122174" cy="5235577"/>
          </a:xfrm>
          <a:custGeom>
            <a:avLst/>
            <a:gdLst/>
            <a:ahLst/>
            <a:cxnLst/>
            <a:rect l="l" t="t" r="r" b="b"/>
            <a:pathLst>
              <a:path w="4401242" h="5590022" extrusionOk="0">
                <a:moveTo>
                  <a:pt x="0" y="4137242"/>
                </a:moveTo>
                <a:lnTo>
                  <a:pt x="5579" y="4114978"/>
                </a:lnTo>
                <a:cubicBezTo>
                  <a:pt x="6121" y="4108762"/>
                  <a:pt x="2648" y="4107119"/>
                  <a:pt x="3258" y="4099949"/>
                </a:cubicBezTo>
                <a:lnTo>
                  <a:pt x="9236" y="4071959"/>
                </a:lnTo>
                <a:lnTo>
                  <a:pt x="14743" y="4031013"/>
                </a:lnTo>
                <a:lnTo>
                  <a:pt x="20613" y="4002827"/>
                </a:lnTo>
                <a:lnTo>
                  <a:pt x="22410" y="3997392"/>
                </a:lnTo>
                <a:lnTo>
                  <a:pt x="22410" y="3812956"/>
                </a:lnTo>
                <a:lnTo>
                  <a:pt x="20401" y="3799351"/>
                </a:lnTo>
                <a:lnTo>
                  <a:pt x="22410" y="3753450"/>
                </a:lnTo>
                <a:lnTo>
                  <a:pt x="19673" y="3746784"/>
                </a:lnTo>
                <a:lnTo>
                  <a:pt x="22410" y="3701909"/>
                </a:lnTo>
                <a:cubicBezTo>
                  <a:pt x="22023" y="3687048"/>
                  <a:pt x="22634" y="3661297"/>
                  <a:pt x="20086" y="3652741"/>
                </a:cubicBezTo>
                <a:lnTo>
                  <a:pt x="13839" y="3649070"/>
                </a:lnTo>
                <a:lnTo>
                  <a:pt x="13290" y="3638287"/>
                </a:lnTo>
                <a:cubicBezTo>
                  <a:pt x="13769" y="3637498"/>
                  <a:pt x="13370" y="3621952"/>
                  <a:pt x="13410" y="3621311"/>
                </a:cubicBezTo>
                <a:lnTo>
                  <a:pt x="19966" y="3583286"/>
                </a:lnTo>
                <a:lnTo>
                  <a:pt x="16089" y="21355"/>
                </a:lnTo>
                <a:cubicBezTo>
                  <a:pt x="22266" y="10589"/>
                  <a:pt x="23964" y="8856"/>
                  <a:pt x="34619" y="2606"/>
                </a:cubicBezTo>
                <a:lnTo>
                  <a:pt x="49927" y="185"/>
                </a:lnTo>
                <a:cubicBezTo>
                  <a:pt x="228245" y="83"/>
                  <a:pt x="539504" y="31"/>
                  <a:pt x="917193" y="11"/>
                </a:cubicBezTo>
                <a:lnTo>
                  <a:pt x="938319" y="10"/>
                </a:lnTo>
                <a:lnTo>
                  <a:pt x="938338" y="0"/>
                </a:lnTo>
                <a:lnTo>
                  <a:pt x="4365378" y="0"/>
                </a:lnTo>
                <a:cubicBezTo>
                  <a:pt x="4382966" y="50"/>
                  <a:pt x="4397213" y="14294"/>
                  <a:pt x="4397257" y="31881"/>
                </a:cubicBezTo>
                <a:cubicBezTo>
                  <a:pt x="4402571" y="958253"/>
                  <a:pt x="4402570" y="4631875"/>
                  <a:pt x="4397256" y="5558231"/>
                </a:cubicBezTo>
                <a:cubicBezTo>
                  <a:pt x="4397157" y="5575784"/>
                  <a:pt x="4382929" y="5589975"/>
                  <a:pt x="4365377" y="5590021"/>
                </a:cubicBezTo>
                <a:lnTo>
                  <a:pt x="4322085" y="5590021"/>
                </a:lnTo>
                <a:lnTo>
                  <a:pt x="4322083" y="5590022"/>
                </a:lnTo>
                <a:lnTo>
                  <a:pt x="49916" y="5590022"/>
                </a:lnTo>
                <a:cubicBezTo>
                  <a:pt x="34729" y="5589963"/>
                  <a:pt x="22450" y="5581668"/>
                  <a:pt x="22410" y="5571435"/>
                </a:cubicBezTo>
                <a:lnTo>
                  <a:pt x="22410" y="4726767"/>
                </a:lnTo>
                <a:lnTo>
                  <a:pt x="14670" y="4699196"/>
                </a:lnTo>
                <a:cubicBezTo>
                  <a:pt x="15011" y="4683722"/>
                  <a:pt x="19831" y="4680290"/>
                  <a:pt x="22410" y="4670837"/>
                </a:cubicBezTo>
                <a:lnTo>
                  <a:pt x="22410" y="4292925"/>
                </a:lnTo>
                <a:lnTo>
                  <a:pt x="22410" y="4242762"/>
                </a:lnTo>
                <a:lnTo>
                  <a:pt x="14161" y="4214744"/>
                </a:lnTo>
                <a:cubicBezTo>
                  <a:pt x="20757" y="4203473"/>
                  <a:pt x="7860" y="4195229"/>
                  <a:pt x="4708" y="4186098"/>
                </a:cubicBezTo>
                <a:lnTo>
                  <a:pt x="632" y="4158493"/>
                </a:lnTo>
                <a:close/>
              </a:path>
            </a:pathLst>
          </a:custGeom>
          <a:blipFill rotWithShape="1">
            <a:blip r:embed="rId3">
              <a:alphaModFix/>
            </a:blip>
            <a:tile tx="0" ty="0" sx="100000" sy="100000" flip="none" algn="tl"/>
          </a:bli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onsolas"/>
              <a:ea typeface="Consolas"/>
              <a:cs typeface="Consolas"/>
              <a:sym typeface="Consolas"/>
            </a:endParaRPr>
          </a:p>
        </p:txBody>
      </p:sp>
      <p:pic>
        <p:nvPicPr>
          <p:cNvPr id="164" name="Google Shape;164;p5" descr="A hand holding a glass bell with people inside&#10;&#10;Description automatically generated"/>
          <p:cNvPicPr preferRelativeResize="0"/>
          <p:nvPr/>
        </p:nvPicPr>
        <p:blipFill rotWithShape="1">
          <a:blip r:embed="rId4">
            <a:alphaModFix amt="84000"/>
          </a:blip>
          <a:srcRect l="20654" r="21050" b="-1"/>
          <a:stretch/>
        </p:blipFill>
        <p:spPr>
          <a:xfrm>
            <a:off x="816531" y="833610"/>
            <a:ext cx="5517787" cy="4472333"/>
          </a:xfrm>
          <a:custGeom>
            <a:avLst/>
            <a:gdLst/>
            <a:ahLst/>
            <a:cxnLst/>
            <a:rect l="l" t="t" r="r" b="b"/>
            <a:pathLst>
              <a:path w="5517787" h="4472333" extrusionOk="0">
                <a:moveTo>
                  <a:pt x="5199334" y="0"/>
                </a:moveTo>
                <a:cubicBezTo>
                  <a:pt x="5209814" y="5031"/>
                  <a:pt x="5211549" y="6498"/>
                  <a:pt x="5218118" y="16022"/>
                </a:cubicBezTo>
                <a:lnTo>
                  <a:pt x="5221430" y="30155"/>
                </a:lnTo>
                <a:cubicBezTo>
                  <a:pt x="5233761" y="196710"/>
                  <a:pt x="5255167" y="487447"/>
                  <a:pt x="5281101" y="840236"/>
                </a:cubicBezTo>
                <a:lnTo>
                  <a:pt x="5282551" y="859969"/>
                </a:lnTo>
                <a:lnTo>
                  <a:pt x="5282562" y="859986"/>
                </a:lnTo>
                <a:lnTo>
                  <a:pt x="5517712" y="4061104"/>
                </a:lnTo>
                <a:cubicBezTo>
                  <a:pt x="5518872" y="4077535"/>
                  <a:pt x="5506545" y="4091821"/>
                  <a:pt x="5490120" y="4093069"/>
                </a:cubicBezTo>
                <a:cubicBezTo>
                  <a:pt x="4625183" y="4161596"/>
                  <a:pt x="1193739" y="4413665"/>
                  <a:pt x="328087" y="4472264"/>
                </a:cubicBezTo>
                <a:cubicBezTo>
                  <a:pt x="311684" y="4473376"/>
                  <a:pt x="297453" y="4461060"/>
                  <a:pt x="296206" y="4444668"/>
                </a:cubicBezTo>
                <a:lnTo>
                  <a:pt x="293235" y="4404230"/>
                </a:lnTo>
                <a:lnTo>
                  <a:pt x="293234" y="4404228"/>
                </a:lnTo>
                <a:lnTo>
                  <a:pt x="94" y="413698"/>
                </a:lnTo>
                <a:cubicBezTo>
                  <a:pt x="-893" y="399508"/>
                  <a:pt x="6013" y="387469"/>
                  <a:pt x="15568" y="386729"/>
                </a:cubicBezTo>
                <a:lnTo>
                  <a:pt x="804553" y="328772"/>
                </a:lnTo>
                <a:lnTo>
                  <a:pt x="829775" y="319650"/>
                </a:lnTo>
                <a:cubicBezTo>
                  <a:pt x="844253" y="318907"/>
                  <a:pt x="847789" y="323174"/>
                  <a:pt x="856796" y="324934"/>
                </a:cubicBezTo>
                <a:lnTo>
                  <a:pt x="1209795" y="299003"/>
                </a:lnTo>
                <a:lnTo>
                  <a:pt x="1256651" y="295561"/>
                </a:lnTo>
                <a:lnTo>
                  <a:pt x="1282256" y="285933"/>
                </a:lnTo>
                <a:cubicBezTo>
                  <a:pt x="1293236" y="291321"/>
                  <a:pt x="1300052" y="278709"/>
                  <a:pt x="1308365" y="275138"/>
                </a:cubicBezTo>
                <a:lnTo>
                  <a:pt x="1333870" y="269436"/>
                </a:lnTo>
                <a:lnTo>
                  <a:pt x="1353677" y="267388"/>
                </a:lnTo>
                <a:lnTo>
                  <a:pt x="1374856" y="271072"/>
                </a:lnTo>
                <a:cubicBezTo>
                  <a:pt x="1380699" y="271151"/>
                  <a:pt x="1381996" y="267795"/>
                  <a:pt x="1388735" y="267872"/>
                </a:cubicBezTo>
                <a:lnTo>
                  <a:pt x="1415290" y="271536"/>
                </a:lnTo>
                <a:lnTo>
                  <a:pt x="1453914" y="273870"/>
                </a:lnTo>
                <a:lnTo>
                  <a:pt x="1480645" y="277419"/>
                </a:lnTo>
                <a:lnTo>
                  <a:pt x="1485845" y="278725"/>
                </a:lnTo>
                <a:lnTo>
                  <a:pt x="1658122" y="266069"/>
                </a:lnTo>
                <a:lnTo>
                  <a:pt x="1670693" y="263259"/>
                </a:lnTo>
                <a:lnTo>
                  <a:pt x="1713706" y="261986"/>
                </a:lnTo>
                <a:lnTo>
                  <a:pt x="1719744" y="258972"/>
                </a:lnTo>
                <a:lnTo>
                  <a:pt x="1761849" y="258450"/>
                </a:lnTo>
                <a:cubicBezTo>
                  <a:pt x="1775704" y="257068"/>
                  <a:pt x="1799799" y="255872"/>
                  <a:pt x="1807616" y="252905"/>
                </a:cubicBezTo>
                <a:lnTo>
                  <a:pt x="1810616" y="246818"/>
                </a:lnTo>
                <a:lnTo>
                  <a:pt x="1820651" y="245565"/>
                </a:lnTo>
                <a:cubicBezTo>
                  <a:pt x="1821421" y="245959"/>
                  <a:pt x="1835914" y="244519"/>
                  <a:pt x="1836516" y="244513"/>
                </a:cubicBezTo>
                <a:lnTo>
                  <a:pt x="1872484" y="248027"/>
                </a:lnTo>
                <a:close/>
              </a:path>
            </a:pathLst>
          </a:custGeom>
          <a:noFill/>
          <a:ln>
            <a:noFill/>
          </a:ln>
        </p:spPr>
      </p:pic>
      <p:sp>
        <p:nvSpPr>
          <p:cNvPr id="165" name="Google Shape;165;p5"/>
          <p:cNvSpPr txBox="1">
            <a:spLocks noGrp="1"/>
          </p:cNvSpPr>
          <p:nvPr>
            <p:ph type="title"/>
          </p:nvPr>
        </p:nvSpPr>
        <p:spPr>
          <a:xfrm>
            <a:off x="6334318" y="101883"/>
            <a:ext cx="5781863" cy="1659965"/>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rgbClr val="000000"/>
              </a:buClr>
              <a:buSzPts val="4000"/>
              <a:buFont typeface="Libre Franklin Black"/>
              <a:buNone/>
            </a:pPr>
            <a:r>
              <a:rPr lang="en-GB" i="0"/>
              <a:t>Concept of Employee Retention </a:t>
            </a:r>
            <a:endParaRPr/>
          </a:p>
        </p:txBody>
      </p:sp>
      <p:sp>
        <p:nvSpPr>
          <p:cNvPr id="166" name="Google Shape;166;p5"/>
          <p:cNvSpPr/>
          <p:nvPr/>
        </p:nvSpPr>
        <p:spPr>
          <a:xfrm rot="-5911525">
            <a:off x="3292902" y="4288917"/>
            <a:ext cx="444795" cy="1868387"/>
          </a:xfrm>
          <a:custGeom>
            <a:avLst/>
            <a:gdLst/>
            <a:ahLst/>
            <a:cxnLst/>
            <a:rect l="l" t="t" r="r" b="b"/>
            <a:pathLst>
              <a:path w="555597" h="1999290" extrusionOk="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rotWithShape="1">
            <a:blip r:embed="rId5">
              <a:alphaModFix amt="84000"/>
            </a:blip>
            <a:tile tx="0" ty="0" sx="100000" sy="100000" flip="none" algn="tl"/>
          </a:blipFill>
          <a:ln>
            <a:noFill/>
          </a:ln>
          <a:effectLst>
            <a:outerShdw blurRad="63500" dist="12700" dir="8100000" algn="tr" rotWithShape="0">
              <a:srgbClr val="000000">
                <a:alpha val="31764"/>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nvGrpSpPr>
          <p:cNvPr id="167" name="Google Shape;167;p5"/>
          <p:cNvGrpSpPr/>
          <p:nvPr/>
        </p:nvGrpSpPr>
        <p:grpSpPr>
          <a:xfrm>
            <a:off x="174436" y="6388259"/>
            <a:ext cx="358083" cy="368964"/>
            <a:chOff x="4135740" y="1795926"/>
            <a:chExt cx="558732" cy="575710"/>
          </a:xfrm>
        </p:grpSpPr>
        <p:grpSp>
          <p:nvGrpSpPr>
            <p:cNvPr id="168" name="Google Shape;168;p5"/>
            <p:cNvGrpSpPr/>
            <p:nvPr/>
          </p:nvGrpSpPr>
          <p:grpSpPr>
            <a:xfrm>
              <a:off x="4135740" y="1795926"/>
              <a:ext cx="558732" cy="575710"/>
              <a:chOff x="1028007" y="1706560"/>
              <a:chExt cx="575710" cy="575710"/>
            </a:xfrm>
          </p:grpSpPr>
          <p:cxnSp>
            <p:nvCxnSpPr>
              <p:cNvPr id="169" name="Google Shape;169;p5"/>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170" name="Google Shape;170;p5"/>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171" name="Google Shape;171;p5"/>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172" name="Google Shape;172;p5"/>
          <p:cNvGrpSpPr/>
          <p:nvPr/>
        </p:nvGrpSpPr>
        <p:grpSpPr>
          <a:xfrm>
            <a:off x="6792951" y="1952824"/>
            <a:ext cx="5323225" cy="4803292"/>
            <a:chOff x="0" y="0"/>
            <a:chExt cx="5323225" cy="4803292"/>
          </a:xfrm>
        </p:grpSpPr>
        <p:sp>
          <p:nvSpPr>
            <p:cNvPr id="173" name="Google Shape;173;p5"/>
            <p:cNvSpPr/>
            <p:nvPr/>
          </p:nvSpPr>
          <p:spPr>
            <a:xfrm>
              <a:off x="0" y="0"/>
              <a:ext cx="4524742" cy="1440987"/>
            </a:xfrm>
            <a:prstGeom prst="roundRect">
              <a:avLst>
                <a:gd name="adj" fmla="val 10000"/>
              </a:avLst>
            </a:prstGeom>
            <a:gradFill>
              <a:gsLst>
                <a:gs pos="0">
                  <a:srgbClr val="49C348"/>
                </a:gs>
                <a:gs pos="50000">
                  <a:srgbClr val="0FC108"/>
                </a:gs>
                <a:gs pos="100000">
                  <a:srgbClr val="05B100"/>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5"/>
            <p:cNvSpPr txBox="1"/>
            <p:nvPr/>
          </p:nvSpPr>
          <p:spPr>
            <a:xfrm>
              <a:off x="42205" y="42205"/>
              <a:ext cx="2969803" cy="1356577"/>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Consolas"/>
                <a:buNone/>
              </a:pPr>
              <a:r>
                <a:rPr lang="en-GB" sz="1400">
                  <a:solidFill>
                    <a:schemeClr val="lt1"/>
                  </a:solidFill>
                  <a:latin typeface="Consolas"/>
                  <a:ea typeface="Consolas"/>
                  <a:cs typeface="Consolas"/>
                  <a:sym typeface="Consolas"/>
                </a:rPr>
                <a:t>Employee retention mainly refers to the tactics in which organisations can easily develop the mitigating power in terms of the risks of employee turnover. </a:t>
              </a:r>
              <a:endParaRPr sz="1400">
                <a:solidFill>
                  <a:schemeClr val="lt1"/>
                </a:solidFill>
                <a:latin typeface="Consolas"/>
                <a:ea typeface="Consolas"/>
                <a:cs typeface="Consolas"/>
                <a:sym typeface="Consolas"/>
              </a:endParaRPr>
            </a:p>
          </p:txBody>
        </p:sp>
        <p:sp>
          <p:nvSpPr>
            <p:cNvPr id="175" name="Google Shape;175;p5"/>
            <p:cNvSpPr/>
            <p:nvPr/>
          </p:nvSpPr>
          <p:spPr>
            <a:xfrm>
              <a:off x="399241" y="1681152"/>
              <a:ext cx="4524742" cy="1440987"/>
            </a:xfrm>
            <a:prstGeom prst="roundRect">
              <a:avLst>
                <a:gd name="adj" fmla="val 10000"/>
              </a:avLst>
            </a:prstGeom>
            <a:gradFill>
              <a:gsLst>
                <a:gs pos="0">
                  <a:srgbClr val="4AC16E"/>
                </a:gs>
                <a:gs pos="50000">
                  <a:srgbClr val="15BE58"/>
                </a:gs>
                <a:gs pos="100000">
                  <a:srgbClr val="0BAF4C"/>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5"/>
            <p:cNvSpPr txBox="1"/>
            <p:nvPr/>
          </p:nvSpPr>
          <p:spPr>
            <a:xfrm>
              <a:off x="441446" y="1723357"/>
              <a:ext cx="3104448" cy="1356577"/>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Consolas"/>
                <a:buNone/>
              </a:pPr>
              <a:r>
                <a:rPr lang="en-GB" sz="1400">
                  <a:solidFill>
                    <a:schemeClr val="lt1"/>
                  </a:solidFill>
                  <a:latin typeface="Consolas"/>
                  <a:ea typeface="Consolas"/>
                  <a:cs typeface="Consolas"/>
                  <a:sym typeface="Consolas"/>
                </a:rPr>
                <a:t>Effective strategies for retention of employees can lead a company to reduce its high costs which are related to lost employees (Sull, Sull and Zweig, 2022). </a:t>
              </a:r>
              <a:endParaRPr sz="1400">
                <a:solidFill>
                  <a:schemeClr val="lt1"/>
                </a:solidFill>
                <a:latin typeface="Consolas"/>
                <a:ea typeface="Consolas"/>
                <a:cs typeface="Consolas"/>
                <a:sym typeface="Consolas"/>
              </a:endParaRPr>
            </a:p>
          </p:txBody>
        </p:sp>
        <p:sp>
          <p:nvSpPr>
            <p:cNvPr id="177" name="Google Shape;177;p5"/>
            <p:cNvSpPr/>
            <p:nvPr/>
          </p:nvSpPr>
          <p:spPr>
            <a:xfrm>
              <a:off x="798483" y="3362305"/>
              <a:ext cx="4524742" cy="1440987"/>
            </a:xfrm>
            <a:prstGeom prst="roundRect">
              <a:avLst>
                <a:gd name="adj" fmla="val 10000"/>
              </a:avLst>
            </a:prstGeom>
            <a:gradFill>
              <a:gsLst>
                <a:gs pos="0">
                  <a:srgbClr val="48BFA0"/>
                </a:gs>
                <a:gs pos="50000">
                  <a:srgbClr val="07BD97"/>
                </a:gs>
                <a:gs pos="100000">
                  <a:srgbClr val="00AE8A"/>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5"/>
            <p:cNvSpPr txBox="1"/>
            <p:nvPr/>
          </p:nvSpPr>
          <p:spPr>
            <a:xfrm>
              <a:off x="840688" y="3404510"/>
              <a:ext cx="3104448" cy="1356577"/>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Consolas"/>
                <a:buNone/>
              </a:pPr>
              <a:r>
                <a:rPr lang="en-GB">
                  <a:solidFill>
                    <a:schemeClr val="lt1"/>
                  </a:solidFill>
                  <a:latin typeface="Consolas"/>
                  <a:ea typeface="Consolas"/>
                  <a:cs typeface="Consolas"/>
                  <a:sym typeface="Consolas"/>
                </a:rPr>
                <a:t>A high rate of employee retention also helps business organisations to hold their strong brand image and reputation.The positive rapport among staff promotes the reputation of an entity.</a:t>
              </a:r>
              <a:endParaRPr>
                <a:solidFill>
                  <a:schemeClr val="lt1"/>
                </a:solidFill>
                <a:latin typeface="Consolas"/>
                <a:ea typeface="Consolas"/>
                <a:cs typeface="Consolas"/>
                <a:sym typeface="Consolas"/>
              </a:endParaRPr>
            </a:p>
          </p:txBody>
        </p:sp>
        <p:sp>
          <p:nvSpPr>
            <p:cNvPr id="179" name="Google Shape;179;p5"/>
            <p:cNvSpPr/>
            <p:nvPr/>
          </p:nvSpPr>
          <p:spPr>
            <a:xfrm>
              <a:off x="3588099" y="1092749"/>
              <a:ext cx="936642" cy="936642"/>
            </a:xfrm>
            <a:prstGeom prst="downArrow">
              <a:avLst>
                <a:gd name="adj1" fmla="val 55000"/>
                <a:gd name="adj2" fmla="val 45000"/>
              </a:avLst>
            </a:prstGeom>
            <a:solidFill>
              <a:srgbClr val="CAE4CA">
                <a:alpha val="89803"/>
              </a:srgbClr>
            </a:solidFill>
            <a:ln w="9525" cap="flat" cmpd="sng">
              <a:solidFill>
                <a:srgbClr val="CAE4CA">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5"/>
            <p:cNvSpPr txBox="1"/>
            <p:nvPr/>
          </p:nvSpPr>
          <p:spPr>
            <a:xfrm>
              <a:off x="3798843" y="1092749"/>
              <a:ext cx="515154" cy="704823"/>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a:solidFill>
                  <a:schemeClr val="dk1"/>
                </a:solidFill>
                <a:latin typeface="Consolas"/>
                <a:ea typeface="Consolas"/>
                <a:cs typeface="Consolas"/>
                <a:sym typeface="Consolas"/>
              </a:endParaRPr>
            </a:p>
          </p:txBody>
        </p:sp>
        <p:sp>
          <p:nvSpPr>
            <p:cNvPr id="181" name="Google Shape;181;p5"/>
            <p:cNvSpPr/>
            <p:nvPr/>
          </p:nvSpPr>
          <p:spPr>
            <a:xfrm>
              <a:off x="3987341" y="2764295"/>
              <a:ext cx="936642" cy="936642"/>
            </a:xfrm>
            <a:prstGeom prst="downArrow">
              <a:avLst>
                <a:gd name="adj1" fmla="val 55000"/>
                <a:gd name="adj2" fmla="val 45000"/>
              </a:avLst>
            </a:prstGeom>
            <a:solidFill>
              <a:srgbClr val="CBE5D1">
                <a:alpha val="89803"/>
              </a:srgbClr>
            </a:solidFill>
            <a:ln w="9525" cap="flat" cmpd="sng">
              <a:solidFill>
                <a:srgbClr val="CBE5D1">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5"/>
            <p:cNvSpPr txBox="1"/>
            <p:nvPr/>
          </p:nvSpPr>
          <p:spPr>
            <a:xfrm>
              <a:off x="4198085" y="2764295"/>
              <a:ext cx="515154" cy="704823"/>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a:solidFill>
                  <a:schemeClr val="dk1"/>
                </a:solidFill>
                <a:latin typeface="Consolas"/>
                <a:ea typeface="Consolas"/>
                <a:cs typeface="Consolas"/>
                <a:sym typeface="Consolas"/>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87"/>
        <p:cNvGrpSpPr/>
        <p:nvPr/>
      </p:nvGrpSpPr>
      <p:grpSpPr>
        <a:xfrm>
          <a:off x="0" y="0"/>
          <a:ext cx="0" cy="0"/>
          <a:chOff x="0" y="0"/>
          <a:chExt cx="0" cy="0"/>
        </a:xfrm>
      </p:grpSpPr>
      <p:sp>
        <p:nvSpPr>
          <p:cNvPr id="188" name="Google Shape;188;p6"/>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189" name="Google Shape;189;p6"/>
          <p:cNvSpPr/>
          <p:nvPr/>
        </p:nvSpPr>
        <p:spPr>
          <a:xfrm>
            <a:off x="305663" y="217714"/>
            <a:ext cx="6968018" cy="6640286"/>
          </a:xfrm>
          <a:custGeom>
            <a:avLst/>
            <a:gdLst/>
            <a:ahLst/>
            <a:cxnLst/>
            <a:rect l="l" t="t" r="r" b="b"/>
            <a:pathLst>
              <a:path w="6968018" h="6643444" extrusionOk="0">
                <a:moveTo>
                  <a:pt x="6352331" y="0"/>
                </a:moveTo>
                <a:lnTo>
                  <a:pt x="6968018" y="6643444"/>
                </a:lnTo>
                <a:lnTo>
                  <a:pt x="561128" y="6643444"/>
                </a:lnTo>
                <a:lnTo>
                  <a:pt x="0" y="588709"/>
                </a:lnTo>
                <a:close/>
              </a:path>
            </a:pathLst>
          </a:custGeom>
          <a:solidFill>
            <a:schemeClr val="dk1"/>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190" name="Google Shape;190;p6"/>
          <p:cNvSpPr/>
          <p:nvPr/>
        </p:nvSpPr>
        <p:spPr>
          <a:xfrm>
            <a:off x="457764" y="379444"/>
            <a:ext cx="6678117" cy="6490996"/>
          </a:xfrm>
          <a:custGeom>
            <a:avLst/>
            <a:gdLst/>
            <a:ahLst/>
            <a:cxnLst/>
            <a:rect l="l" t="t" r="r" b="b"/>
            <a:pathLst>
              <a:path w="6647705" h="6461436" extrusionOk="0">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a:blipFill rotWithShape="1">
            <a:blip r:embed="rId3">
              <a:alphaModFix/>
            </a:blip>
            <a:tile tx="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pic>
        <p:nvPicPr>
          <p:cNvPr id="191" name="Google Shape;191;p6" descr="One in a crowd"/>
          <p:cNvPicPr preferRelativeResize="0"/>
          <p:nvPr/>
        </p:nvPicPr>
        <p:blipFill rotWithShape="1">
          <a:blip r:embed="rId4">
            <a:alphaModFix amt="84000"/>
          </a:blip>
          <a:srcRect l="15057" r="7781" b="2"/>
          <a:stretch/>
        </p:blipFill>
        <p:spPr>
          <a:xfrm>
            <a:off x="457850" y="379444"/>
            <a:ext cx="6678117" cy="6490996"/>
          </a:xfrm>
          <a:custGeom>
            <a:avLst/>
            <a:gdLst/>
            <a:ahLst/>
            <a:cxnLst/>
            <a:rect l="l" t="t" r="r" b="b"/>
            <a:pathLst>
              <a:path w="6647705" h="6461436" extrusionOk="0">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a:noFill/>
          <a:ln>
            <a:noFill/>
          </a:ln>
        </p:spPr>
      </p:pic>
      <p:sp>
        <p:nvSpPr>
          <p:cNvPr id="192" name="Google Shape;192;p6"/>
          <p:cNvSpPr txBox="1">
            <a:spLocks noGrp="1"/>
          </p:cNvSpPr>
          <p:nvPr>
            <p:ph type="title"/>
          </p:nvPr>
        </p:nvSpPr>
        <p:spPr>
          <a:xfrm>
            <a:off x="7015202" y="123695"/>
            <a:ext cx="5176798" cy="1916505"/>
          </a:xfrm>
          <a:prstGeom prst="rect">
            <a:avLst/>
          </a:prstGeom>
          <a:noFill/>
          <a:ln>
            <a:noFill/>
          </a:ln>
        </p:spPr>
        <p:txBody>
          <a:bodyPr spcFirstLastPara="1" wrap="square" lIns="91425" tIns="45700" rIns="91425" bIns="45700" anchor="b" anchorCtr="0">
            <a:normAutofit fontScale="90000"/>
          </a:bodyPr>
          <a:lstStyle/>
          <a:p>
            <a:pPr marL="0" lvl="0" indent="0" algn="l" rtl="0">
              <a:lnSpc>
                <a:spcPct val="120000"/>
              </a:lnSpc>
              <a:spcBef>
                <a:spcPts val="0"/>
              </a:spcBef>
              <a:spcAft>
                <a:spcPts val="0"/>
              </a:spcAft>
              <a:buClr>
                <a:srgbClr val="000000"/>
              </a:buClr>
              <a:buSzPts val="4000"/>
              <a:buFont typeface="Libre Franklin Black"/>
              <a:buNone/>
            </a:pPr>
            <a:r>
              <a:rPr lang="en-GB" i="0"/>
              <a:t>Importance of Employee Retention </a:t>
            </a:r>
            <a:endParaRPr/>
          </a:p>
        </p:txBody>
      </p:sp>
      <p:sp>
        <p:nvSpPr>
          <p:cNvPr id="193" name="Google Shape;193;p6"/>
          <p:cNvSpPr/>
          <p:nvPr/>
        </p:nvSpPr>
        <p:spPr>
          <a:xfrm rot="2830335">
            <a:off x="463402" y="118600"/>
            <a:ext cx="444795" cy="1868387"/>
          </a:xfrm>
          <a:custGeom>
            <a:avLst/>
            <a:gdLst/>
            <a:ahLst/>
            <a:cxnLst/>
            <a:rect l="l" t="t" r="r" b="b"/>
            <a:pathLst>
              <a:path w="444795" h="1868387" extrusionOk="0">
                <a:moveTo>
                  <a:pt x="0" y="78388"/>
                </a:moveTo>
                <a:lnTo>
                  <a:pt x="39454" y="66552"/>
                </a:lnTo>
                <a:cubicBezTo>
                  <a:pt x="73377" y="59047"/>
                  <a:pt x="108602" y="54461"/>
                  <a:pt x="139617" y="42263"/>
                </a:cubicBezTo>
                <a:cubicBezTo>
                  <a:pt x="180799" y="87869"/>
                  <a:pt x="156173" y="44723"/>
                  <a:pt x="193778" y="51160"/>
                </a:cubicBezTo>
                <a:lnTo>
                  <a:pt x="261389" y="36852"/>
                </a:lnTo>
                <a:lnTo>
                  <a:pt x="274876" y="37840"/>
                </a:lnTo>
                <a:lnTo>
                  <a:pt x="280032" y="48921"/>
                </a:lnTo>
                <a:lnTo>
                  <a:pt x="284781" y="50980"/>
                </a:lnTo>
                <a:lnTo>
                  <a:pt x="300007" y="37078"/>
                </a:lnTo>
                <a:cubicBezTo>
                  <a:pt x="322467" y="29589"/>
                  <a:pt x="353078" y="47149"/>
                  <a:pt x="375999" y="45281"/>
                </a:cubicBezTo>
                <a:cubicBezTo>
                  <a:pt x="382977" y="27666"/>
                  <a:pt x="397501" y="17994"/>
                  <a:pt x="417584" y="9727"/>
                </a:cubicBezTo>
                <a:lnTo>
                  <a:pt x="444795" y="0"/>
                </a:lnTo>
                <a:lnTo>
                  <a:pt x="444795" y="1864840"/>
                </a:lnTo>
                <a:lnTo>
                  <a:pt x="430079" y="1860813"/>
                </a:lnTo>
                <a:cubicBezTo>
                  <a:pt x="411946" y="1857931"/>
                  <a:pt x="392950" y="1858479"/>
                  <a:pt x="383783" y="1862444"/>
                </a:cubicBezTo>
                <a:lnTo>
                  <a:pt x="370358" y="1868387"/>
                </a:lnTo>
                <a:lnTo>
                  <a:pt x="336658" y="1868387"/>
                </a:lnTo>
                <a:lnTo>
                  <a:pt x="306546" y="1858526"/>
                </a:lnTo>
                <a:cubicBezTo>
                  <a:pt x="280888" y="1847233"/>
                  <a:pt x="256422" y="1834783"/>
                  <a:pt x="236457" y="1847671"/>
                </a:cubicBezTo>
                <a:cubicBezTo>
                  <a:pt x="224964" y="1848497"/>
                  <a:pt x="214878" y="1845991"/>
                  <a:pt x="205722" y="1841430"/>
                </a:cubicBezTo>
                <a:lnTo>
                  <a:pt x="181807" y="1823771"/>
                </a:lnTo>
                <a:lnTo>
                  <a:pt x="178439" y="1808957"/>
                </a:lnTo>
                <a:lnTo>
                  <a:pt x="161935" y="1803551"/>
                </a:lnTo>
                <a:lnTo>
                  <a:pt x="158071" y="1799541"/>
                </a:lnTo>
                <a:cubicBezTo>
                  <a:pt x="150700" y="1791836"/>
                  <a:pt x="143295" y="1784610"/>
                  <a:pt x="135376" y="1779136"/>
                </a:cubicBezTo>
                <a:lnTo>
                  <a:pt x="132952" y="1786380"/>
                </a:lnTo>
                <a:lnTo>
                  <a:pt x="0" y="1663146"/>
                </a:lnTo>
                <a:close/>
              </a:path>
            </a:pathLst>
          </a:custGeom>
          <a:blipFill rotWithShape="1">
            <a:blip r:embed="rId5">
              <a:alphaModFix amt="84000"/>
            </a:blip>
            <a:tile tx="0" ty="0" sx="100000" sy="100000" flip="none" algn="tl"/>
          </a:blipFill>
          <a:ln>
            <a:noFill/>
          </a:ln>
          <a:effectLst>
            <a:outerShdw blurRad="63500" dist="12700" dir="8100000" algn="tr" rotWithShape="0">
              <a:srgbClr val="000000">
                <a:alpha val="31764"/>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194" name="Google Shape;194;p6"/>
          <p:cNvSpPr txBox="1">
            <a:spLocks noGrp="1"/>
          </p:cNvSpPr>
          <p:nvPr>
            <p:ph type="body" idx="1"/>
          </p:nvPr>
        </p:nvSpPr>
        <p:spPr>
          <a:xfrm>
            <a:off x="7424200" y="2143875"/>
            <a:ext cx="4530300" cy="4613400"/>
          </a:xfrm>
          <a:prstGeom prst="rect">
            <a:avLst/>
          </a:prstGeom>
          <a:noFill/>
          <a:ln>
            <a:noFill/>
          </a:ln>
        </p:spPr>
        <p:txBody>
          <a:bodyPr spcFirstLastPara="1" wrap="square" lIns="91425" tIns="45700" rIns="91425" bIns="45700" anchor="t" anchorCtr="0">
            <a:normAutofit lnSpcReduction="10000"/>
          </a:bodyPr>
          <a:lstStyle/>
          <a:p>
            <a:pPr marL="228600" lvl="0" indent="-228600" algn="l" rtl="0">
              <a:lnSpc>
                <a:spcPct val="110000"/>
              </a:lnSpc>
              <a:spcBef>
                <a:spcPts val="0"/>
              </a:spcBef>
              <a:spcAft>
                <a:spcPts val="0"/>
              </a:spcAft>
              <a:buClr>
                <a:schemeClr val="dk1"/>
              </a:buClr>
              <a:buSzPts val="1600"/>
              <a:buChar char="•"/>
            </a:pPr>
            <a:r>
              <a:rPr lang="en-GB"/>
              <a:t>Employee retention is important because it helps in cost reduction, improvement of morale as well as the increase of experienced staff in the organisations. </a:t>
            </a:r>
            <a:endParaRPr/>
          </a:p>
          <a:p>
            <a:pPr marL="228600" lvl="0" indent="-228600" algn="l" rtl="0">
              <a:lnSpc>
                <a:spcPct val="110000"/>
              </a:lnSpc>
              <a:spcBef>
                <a:spcPts val="1000"/>
              </a:spcBef>
              <a:spcAft>
                <a:spcPts val="0"/>
              </a:spcAft>
              <a:buClr>
                <a:schemeClr val="dk1"/>
              </a:buClr>
              <a:buSzPts val="1600"/>
              <a:buChar char="•"/>
            </a:pPr>
            <a:r>
              <a:rPr lang="en-GB"/>
              <a:t>It also plays a major role in the business as it helps in enhancing employee satisfaction and engagement. </a:t>
            </a:r>
            <a:endParaRPr/>
          </a:p>
          <a:p>
            <a:pPr marL="228600" lvl="0" indent="-228600" algn="l" rtl="0">
              <a:lnSpc>
                <a:spcPct val="110000"/>
              </a:lnSpc>
              <a:spcBef>
                <a:spcPts val="1000"/>
              </a:spcBef>
              <a:spcAft>
                <a:spcPts val="0"/>
              </a:spcAft>
              <a:buClr>
                <a:schemeClr val="dk1"/>
              </a:buClr>
              <a:buSzPts val="1600"/>
              <a:buChar char="•"/>
            </a:pPr>
            <a:r>
              <a:rPr lang="en-GB"/>
              <a:t>Employee retention also allows a business organisation to avoid the risk of recruitment, training and increase the productivity level (Holliday, 2021).</a:t>
            </a:r>
            <a:endParaRPr/>
          </a:p>
          <a:p>
            <a:pPr marL="228600" lvl="0" indent="-254000" algn="l" rtl="0">
              <a:lnSpc>
                <a:spcPct val="115000"/>
              </a:lnSpc>
              <a:spcBef>
                <a:spcPts val="0"/>
              </a:spcBef>
              <a:spcAft>
                <a:spcPts val="0"/>
              </a:spcAft>
              <a:buSzPts val="2000"/>
              <a:buFont typeface="Consolas"/>
              <a:buChar char="•"/>
            </a:pPr>
            <a:r>
              <a:rPr lang="en-GB"/>
              <a:t>Moreover, the retention of workers narrowed the knowledge gap of a company.</a:t>
            </a:r>
            <a:endParaRPr sz="2000"/>
          </a:p>
        </p:txBody>
      </p:sp>
      <p:grpSp>
        <p:nvGrpSpPr>
          <p:cNvPr id="195" name="Google Shape;195;p6"/>
          <p:cNvGrpSpPr/>
          <p:nvPr/>
        </p:nvGrpSpPr>
        <p:grpSpPr>
          <a:xfrm>
            <a:off x="174436" y="6388259"/>
            <a:ext cx="358083" cy="368964"/>
            <a:chOff x="4135740" y="1795926"/>
            <a:chExt cx="558732" cy="575710"/>
          </a:xfrm>
        </p:grpSpPr>
        <p:grpSp>
          <p:nvGrpSpPr>
            <p:cNvPr id="196" name="Google Shape;196;p6"/>
            <p:cNvGrpSpPr/>
            <p:nvPr/>
          </p:nvGrpSpPr>
          <p:grpSpPr>
            <a:xfrm>
              <a:off x="4135740" y="1795926"/>
              <a:ext cx="558732" cy="575710"/>
              <a:chOff x="1028007" y="1706560"/>
              <a:chExt cx="575710" cy="575710"/>
            </a:xfrm>
          </p:grpSpPr>
          <p:cxnSp>
            <p:nvCxnSpPr>
              <p:cNvPr id="197" name="Google Shape;197;p6"/>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198" name="Google Shape;198;p6"/>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199" name="Google Shape;199;p6"/>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204"/>
        <p:cNvGrpSpPr/>
        <p:nvPr/>
      </p:nvGrpSpPr>
      <p:grpSpPr>
        <a:xfrm>
          <a:off x="0" y="0"/>
          <a:ext cx="0" cy="0"/>
          <a:chOff x="0" y="0"/>
          <a:chExt cx="0" cy="0"/>
        </a:xfrm>
      </p:grpSpPr>
      <p:sp>
        <p:nvSpPr>
          <p:cNvPr id="205" name="Google Shape;205;p7"/>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06" name="Google Shape;206;p7"/>
          <p:cNvSpPr/>
          <p:nvPr/>
        </p:nvSpPr>
        <p:spPr>
          <a:xfrm>
            <a:off x="305663" y="217714"/>
            <a:ext cx="6968018" cy="6640286"/>
          </a:xfrm>
          <a:custGeom>
            <a:avLst/>
            <a:gdLst/>
            <a:ahLst/>
            <a:cxnLst/>
            <a:rect l="l" t="t" r="r" b="b"/>
            <a:pathLst>
              <a:path w="6968018" h="6643444" extrusionOk="0">
                <a:moveTo>
                  <a:pt x="6352331" y="0"/>
                </a:moveTo>
                <a:lnTo>
                  <a:pt x="6968018" y="6643444"/>
                </a:lnTo>
                <a:lnTo>
                  <a:pt x="561128" y="6643444"/>
                </a:lnTo>
                <a:lnTo>
                  <a:pt x="0" y="588709"/>
                </a:lnTo>
                <a:close/>
              </a:path>
            </a:pathLst>
          </a:custGeom>
          <a:solidFill>
            <a:schemeClr val="dk1"/>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07" name="Google Shape;207;p7"/>
          <p:cNvSpPr/>
          <p:nvPr/>
        </p:nvSpPr>
        <p:spPr>
          <a:xfrm>
            <a:off x="457764" y="379444"/>
            <a:ext cx="6678117" cy="6490996"/>
          </a:xfrm>
          <a:custGeom>
            <a:avLst/>
            <a:gdLst/>
            <a:ahLst/>
            <a:cxnLst/>
            <a:rect l="l" t="t" r="r" b="b"/>
            <a:pathLst>
              <a:path w="6647705" h="6461436" extrusionOk="0">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a:blipFill rotWithShape="1">
            <a:blip r:embed="rId3">
              <a:alphaModFix/>
            </a:blip>
            <a:tile tx="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pic>
        <p:nvPicPr>
          <p:cNvPr id="208" name="Google Shape;208;p7"/>
          <p:cNvPicPr preferRelativeResize="0"/>
          <p:nvPr/>
        </p:nvPicPr>
        <p:blipFill rotWithShape="1">
          <a:blip r:embed="rId4">
            <a:alphaModFix amt="84000"/>
          </a:blip>
          <a:srcRect l="29182" r="16561" b="6246"/>
          <a:stretch/>
        </p:blipFill>
        <p:spPr>
          <a:xfrm>
            <a:off x="457850" y="379444"/>
            <a:ext cx="6678117" cy="6490996"/>
          </a:xfrm>
          <a:custGeom>
            <a:avLst/>
            <a:gdLst/>
            <a:ahLst/>
            <a:cxnLst/>
            <a:rect l="l" t="t" r="r" b="b"/>
            <a:pathLst>
              <a:path w="6647705" h="6461436" extrusionOk="0">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a:noFill/>
          <a:ln>
            <a:noFill/>
          </a:ln>
        </p:spPr>
      </p:pic>
      <p:sp>
        <p:nvSpPr>
          <p:cNvPr id="209" name="Google Shape;209;p7"/>
          <p:cNvSpPr txBox="1">
            <a:spLocks noGrp="1"/>
          </p:cNvSpPr>
          <p:nvPr>
            <p:ph type="title"/>
          </p:nvPr>
        </p:nvSpPr>
        <p:spPr>
          <a:xfrm>
            <a:off x="5933208" y="681036"/>
            <a:ext cx="5572992" cy="1916505"/>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rgbClr val="000000"/>
              </a:buClr>
              <a:buSzPts val="4000"/>
              <a:buFont typeface="Libre Franklin Black"/>
              <a:buNone/>
            </a:pPr>
            <a:r>
              <a:rPr lang="en-GB" i="0"/>
              <a:t>Importance of Employee Retention </a:t>
            </a:r>
            <a:endParaRPr/>
          </a:p>
        </p:txBody>
      </p:sp>
      <p:sp>
        <p:nvSpPr>
          <p:cNvPr id="210" name="Google Shape;210;p7"/>
          <p:cNvSpPr/>
          <p:nvPr/>
        </p:nvSpPr>
        <p:spPr>
          <a:xfrm rot="2830335">
            <a:off x="463402" y="118600"/>
            <a:ext cx="444795" cy="1868387"/>
          </a:xfrm>
          <a:custGeom>
            <a:avLst/>
            <a:gdLst/>
            <a:ahLst/>
            <a:cxnLst/>
            <a:rect l="l" t="t" r="r" b="b"/>
            <a:pathLst>
              <a:path w="444795" h="1868387" extrusionOk="0">
                <a:moveTo>
                  <a:pt x="0" y="78388"/>
                </a:moveTo>
                <a:lnTo>
                  <a:pt x="39454" y="66552"/>
                </a:lnTo>
                <a:cubicBezTo>
                  <a:pt x="73377" y="59047"/>
                  <a:pt x="108602" y="54461"/>
                  <a:pt x="139617" y="42263"/>
                </a:cubicBezTo>
                <a:cubicBezTo>
                  <a:pt x="180799" y="87869"/>
                  <a:pt x="156173" y="44723"/>
                  <a:pt x="193778" y="51160"/>
                </a:cubicBezTo>
                <a:lnTo>
                  <a:pt x="261389" y="36852"/>
                </a:lnTo>
                <a:lnTo>
                  <a:pt x="274876" y="37840"/>
                </a:lnTo>
                <a:lnTo>
                  <a:pt x="280032" y="48921"/>
                </a:lnTo>
                <a:lnTo>
                  <a:pt x="284781" y="50980"/>
                </a:lnTo>
                <a:lnTo>
                  <a:pt x="300007" y="37078"/>
                </a:lnTo>
                <a:cubicBezTo>
                  <a:pt x="322467" y="29589"/>
                  <a:pt x="353078" y="47149"/>
                  <a:pt x="375999" y="45281"/>
                </a:cubicBezTo>
                <a:cubicBezTo>
                  <a:pt x="382977" y="27666"/>
                  <a:pt x="397501" y="17994"/>
                  <a:pt x="417584" y="9727"/>
                </a:cubicBezTo>
                <a:lnTo>
                  <a:pt x="444795" y="0"/>
                </a:lnTo>
                <a:lnTo>
                  <a:pt x="444795" y="1864840"/>
                </a:lnTo>
                <a:lnTo>
                  <a:pt x="430079" y="1860813"/>
                </a:lnTo>
                <a:cubicBezTo>
                  <a:pt x="411946" y="1857931"/>
                  <a:pt x="392950" y="1858479"/>
                  <a:pt x="383783" y="1862444"/>
                </a:cubicBezTo>
                <a:lnTo>
                  <a:pt x="370358" y="1868387"/>
                </a:lnTo>
                <a:lnTo>
                  <a:pt x="336658" y="1868387"/>
                </a:lnTo>
                <a:lnTo>
                  <a:pt x="306546" y="1858526"/>
                </a:lnTo>
                <a:cubicBezTo>
                  <a:pt x="280888" y="1847233"/>
                  <a:pt x="256422" y="1834783"/>
                  <a:pt x="236457" y="1847671"/>
                </a:cubicBezTo>
                <a:cubicBezTo>
                  <a:pt x="224964" y="1848497"/>
                  <a:pt x="214878" y="1845991"/>
                  <a:pt x="205722" y="1841430"/>
                </a:cubicBezTo>
                <a:lnTo>
                  <a:pt x="181807" y="1823771"/>
                </a:lnTo>
                <a:lnTo>
                  <a:pt x="178439" y="1808957"/>
                </a:lnTo>
                <a:lnTo>
                  <a:pt x="161935" y="1803551"/>
                </a:lnTo>
                <a:lnTo>
                  <a:pt x="158071" y="1799541"/>
                </a:lnTo>
                <a:cubicBezTo>
                  <a:pt x="150700" y="1791836"/>
                  <a:pt x="143295" y="1784610"/>
                  <a:pt x="135376" y="1779136"/>
                </a:cubicBezTo>
                <a:lnTo>
                  <a:pt x="132952" y="1786380"/>
                </a:lnTo>
                <a:lnTo>
                  <a:pt x="0" y="1663146"/>
                </a:lnTo>
                <a:close/>
              </a:path>
            </a:pathLst>
          </a:custGeom>
          <a:blipFill rotWithShape="1">
            <a:blip r:embed="rId5">
              <a:alphaModFix amt="84000"/>
            </a:blip>
            <a:tile tx="0" ty="0" sx="100000" sy="100000" flip="none" algn="tl"/>
          </a:blipFill>
          <a:ln>
            <a:noFill/>
          </a:ln>
          <a:effectLst>
            <a:outerShdw blurRad="63500" dist="12700" dir="8100000" algn="tr" rotWithShape="0">
              <a:srgbClr val="000000">
                <a:alpha val="31764"/>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11" name="Google Shape;211;p7"/>
          <p:cNvSpPr txBox="1">
            <a:spLocks noGrp="1"/>
          </p:cNvSpPr>
          <p:nvPr>
            <p:ph type="body" idx="1"/>
          </p:nvPr>
        </p:nvSpPr>
        <p:spPr>
          <a:xfrm>
            <a:off x="7327525" y="2730175"/>
            <a:ext cx="4752300" cy="4026900"/>
          </a:xfrm>
          <a:prstGeom prst="rect">
            <a:avLst/>
          </a:prstGeom>
          <a:noFill/>
          <a:ln>
            <a:noFill/>
          </a:ln>
        </p:spPr>
        <p:txBody>
          <a:bodyPr spcFirstLastPara="1" wrap="square" lIns="91425" tIns="45700" rIns="91425" bIns="45700" anchor="t" anchorCtr="0">
            <a:normAutofit fontScale="92500" lnSpcReduction="10000"/>
          </a:bodyPr>
          <a:lstStyle/>
          <a:p>
            <a:pPr marL="228600" lvl="0" indent="-228600" algn="l" rtl="0">
              <a:lnSpc>
                <a:spcPct val="110000"/>
              </a:lnSpc>
              <a:spcBef>
                <a:spcPts val="0"/>
              </a:spcBef>
              <a:spcAft>
                <a:spcPts val="0"/>
              </a:spcAft>
              <a:buClr>
                <a:schemeClr val="dk1"/>
              </a:buClr>
              <a:buSzPct val="100000"/>
              <a:buChar char="•"/>
            </a:pPr>
            <a:r>
              <a:rPr lang="en-GB" sz="1800"/>
              <a:t>Employees are the main key of a company as they are the reason behind the effective production of the company. </a:t>
            </a:r>
            <a:endParaRPr sz="1800"/>
          </a:p>
          <a:p>
            <a:pPr marL="228600" lvl="0" indent="-228600" algn="l" rtl="0">
              <a:lnSpc>
                <a:spcPct val="110000"/>
              </a:lnSpc>
              <a:spcBef>
                <a:spcPts val="1000"/>
              </a:spcBef>
              <a:spcAft>
                <a:spcPts val="0"/>
              </a:spcAft>
              <a:buClr>
                <a:schemeClr val="dk1"/>
              </a:buClr>
              <a:buSzPct val="100000"/>
              <a:buChar char="•"/>
            </a:pPr>
            <a:r>
              <a:rPr lang="en-GB" sz="1800"/>
              <a:t>To grow the profit margin of a business company employee retention plays a vital role (Singh, 2019). </a:t>
            </a:r>
            <a:endParaRPr sz="1800"/>
          </a:p>
          <a:p>
            <a:pPr marL="228600" lvl="0" indent="-228600" algn="l" rtl="0">
              <a:lnSpc>
                <a:spcPct val="110000"/>
              </a:lnSpc>
              <a:spcBef>
                <a:spcPts val="1000"/>
              </a:spcBef>
              <a:spcAft>
                <a:spcPts val="0"/>
              </a:spcAft>
              <a:buClr>
                <a:schemeClr val="dk1"/>
              </a:buClr>
              <a:buSzPct val="100000"/>
              <a:buChar char="•"/>
            </a:pPr>
            <a:r>
              <a:rPr lang="en-GB" sz="1800"/>
              <a:t>Employee retention makes skilled and experienced employees stay in a company. It also improves productivity and enhances employee engagement as well. </a:t>
            </a:r>
            <a:endParaRPr sz="1800"/>
          </a:p>
          <a:p>
            <a:pPr marL="228600" lvl="0" indent="-229790" algn="l" rtl="0">
              <a:lnSpc>
                <a:spcPct val="115000"/>
              </a:lnSpc>
              <a:spcBef>
                <a:spcPts val="0"/>
              </a:spcBef>
              <a:spcAft>
                <a:spcPts val="0"/>
              </a:spcAft>
              <a:buSzPct val="100000"/>
              <a:buFont typeface="Consolas"/>
              <a:buChar char="•"/>
            </a:pPr>
            <a:r>
              <a:rPr lang="en-GB" sz="1750"/>
              <a:t>It also helps management for reducing stress and burnout. </a:t>
            </a:r>
            <a:endParaRPr sz="1750"/>
          </a:p>
        </p:txBody>
      </p:sp>
      <p:grpSp>
        <p:nvGrpSpPr>
          <p:cNvPr id="212" name="Google Shape;212;p7"/>
          <p:cNvGrpSpPr/>
          <p:nvPr/>
        </p:nvGrpSpPr>
        <p:grpSpPr>
          <a:xfrm>
            <a:off x="174436" y="6388259"/>
            <a:ext cx="358083" cy="368964"/>
            <a:chOff x="4135740" y="1795926"/>
            <a:chExt cx="558732" cy="575710"/>
          </a:xfrm>
        </p:grpSpPr>
        <p:grpSp>
          <p:nvGrpSpPr>
            <p:cNvPr id="213" name="Google Shape;213;p7"/>
            <p:cNvGrpSpPr/>
            <p:nvPr/>
          </p:nvGrpSpPr>
          <p:grpSpPr>
            <a:xfrm>
              <a:off x="4135740" y="1795926"/>
              <a:ext cx="558732" cy="575710"/>
              <a:chOff x="1028007" y="1706560"/>
              <a:chExt cx="575710" cy="575710"/>
            </a:xfrm>
          </p:grpSpPr>
          <p:cxnSp>
            <p:nvCxnSpPr>
              <p:cNvPr id="214" name="Google Shape;214;p7"/>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215" name="Google Shape;215;p7"/>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216" name="Google Shape;216;p7"/>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7250B-E1DF-D799-8FC4-5B03C0641620}"/>
              </a:ext>
            </a:extLst>
          </p:cNvPr>
          <p:cNvSpPr>
            <a:spLocks noGrp="1"/>
          </p:cNvSpPr>
          <p:nvPr>
            <p:ph type="title"/>
          </p:nvPr>
        </p:nvSpPr>
        <p:spPr/>
        <p:txBody>
          <a:bodyPr>
            <a:normAutofit/>
          </a:bodyPr>
          <a:lstStyle/>
          <a:p>
            <a:r>
              <a:rPr lang="en-GB" sz="3600" b="1" i="0" u="none" strike="noStrike" dirty="0">
                <a:solidFill>
                  <a:schemeClr val="bg2"/>
                </a:solidFill>
                <a:effectLst/>
                <a:latin typeface="Times New Roman" panose="02020603050405020304" pitchFamily="18" charset="0"/>
              </a:rPr>
              <a:t>Challenges of Employee Retention</a:t>
            </a:r>
            <a:endParaRPr lang="en-GB" sz="6600" i="0" dirty="0">
              <a:solidFill>
                <a:schemeClr val="bg2"/>
              </a:solidFill>
            </a:endParaRPr>
          </a:p>
        </p:txBody>
      </p:sp>
      <p:graphicFrame>
        <p:nvGraphicFramePr>
          <p:cNvPr id="4" name="Diagram 3">
            <a:extLst>
              <a:ext uri="{FF2B5EF4-FFF2-40B4-BE49-F238E27FC236}">
                <a16:creationId xmlns:a16="http://schemas.microsoft.com/office/drawing/2014/main" id="{11762EDA-CBB8-A9F1-3119-419996C5C334}"/>
              </a:ext>
            </a:extLst>
          </p:cNvPr>
          <p:cNvGraphicFramePr/>
          <p:nvPr>
            <p:extLst>
              <p:ext uri="{D42A27DB-BD31-4B8C-83A1-F6EECF244321}">
                <p14:modId xmlns:p14="http://schemas.microsoft.com/office/powerpoint/2010/main" val="3825414843"/>
              </p:ext>
            </p:extLst>
          </p:nvPr>
        </p:nvGraphicFramePr>
        <p:xfrm>
          <a:off x="335360" y="2492896"/>
          <a:ext cx="8128000" cy="3573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a:extLst>
              <a:ext uri="{FF2B5EF4-FFF2-40B4-BE49-F238E27FC236}">
                <a16:creationId xmlns:a16="http://schemas.microsoft.com/office/drawing/2014/main" id="{CEB95A00-536B-BC56-5B21-895F4DFBC99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56240" y="3335779"/>
            <a:ext cx="3355842" cy="1887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5560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61979-5FC0-6840-766A-412482A4044A}"/>
              </a:ext>
            </a:extLst>
          </p:cNvPr>
          <p:cNvSpPr>
            <a:spLocks noGrp="1"/>
          </p:cNvSpPr>
          <p:nvPr>
            <p:ph type="title"/>
          </p:nvPr>
        </p:nvSpPr>
        <p:spPr/>
        <p:txBody>
          <a:bodyPr>
            <a:normAutofit/>
          </a:bodyPr>
          <a:lstStyle/>
          <a:p>
            <a:r>
              <a:rPr lang="en-US" sz="3200" b="1" i="0" u="none" strike="noStrike" dirty="0">
                <a:solidFill>
                  <a:schemeClr val="bg2"/>
                </a:solidFill>
                <a:effectLst/>
                <a:latin typeface="Times New Roman" panose="02020603050405020304" pitchFamily="18" charset="0"/>
              </a:rPr>
              <a:t>Understanding of Employee needs and Motivation</a:t>
            </a:r>
            <a:endParaRPr lang="en-GB" sz="6000" dirty="0">
              <a:solidFill>
                <a:schemeClr val="bg2"/>
              </a:solidFill>
            </a:endParaRPr>
          </a:p>
        </p:txBody>
      </p:sp>
      <p:graphicFrame>
        <p:nvGraphicFramePr>
          <p:cNvPr id="4" name="Diagram 3">
            <a:extLst>
              <a:ext uri="{FF2B5EF4-FFF2-40B4-BE49-F238E27FC236}">
                <a16:creationId xmlns:a16="http://schemas.microsoft.com/office/drawing/2014/main" id="{FF3F4A04-F33D-7240-D8AC-E9B31473C811}"/>
              </a:ext>
            </a:extLst>
          </p:cNvPr>
          <p:cNvGraphicFramePr/>
          <p:nvPr>
            <p:extLst>
              <p:ext uri="{D42A27DB-BD31-4B8C-83A1-F6EECF244321}">
                <p14:modId xmlns:p14="http://schemas.microsoft.com/office/powerpoint/2010/main" val="2655108986"/>
              </p:ext>
            </p:extLst>
          </p:nvPr>
        </p:nvGraphicFramePr>
        <p:xfrm>
          <a:off x="767408" y="2348880"/>
          <a:ext cx="6872312" cy="3789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a:extLst>
              <a:ext uri="{FF2B5EF4-FFF2-40B4-BE49-F238E27FC236}">
                <a16:creationId xmlns:a16="http://schemas.microsoft.com/office/drawing/2014/main" id="{03685455-9942-2586-F770-F3BA620739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24192" y="2708920"/>
            <a:ext cx="4032448" cy="3153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458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226"/>
        <p:cNvGrpSpPr/>
        <p:nvPr/>
      </p:nvGrpSpPr>
      <p:grpSpPr>
        <a:xfrm>
          <a:off x="0" y="0"/>
          <a:ext cx="0" cy="0"/>
          <a:chOff x="0" y="0"/>
          <a:chExt cx="0" cy="0"/>
        </a:xfrm>
      </p:grpSpPr>
      <p:sp>
        <p:nvSpPr>
          <p:cNvPr id="227" name="Google Shape;227;p9"/>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28" name="Google Shape;228;p9"/>
          <p:cNvSpPr/>
          <p:nvPr/>
        </p:nvSpPr>
        <p:spPr>
          <a:xfrm>
            <a:off x="305663" y="217714"/>
            <a:ext cx="6968018" cy="6640286"/>
          </a:xfrm>
          <a:custGeom>
            <a:avLst/>
            <a:gdLst/>
            <a:ahLst/>
            <a:cxnLst/>
            <a:rect l="l" t="t" r="r" b="b"/>
            <a:pathLst>
              <a:path w="6968018" h="6643444" extrusionOk="0">
                <a:moveTo>
                  <a:pt x="6352331" y="0"/>
                </a:moveTo>
                <a:lnTo>
                  <a:pt x="6968018" y="6643444"/>
                </a:lnTo>
                <a:lnTo>
                  <a:pt x="561128" y="6643444"/>
                </a:lnTo>
                <a:lnTo>
                  <a:pt x="0" y="588709"/>
                </a:lnTo>
                <a:close/>
              </a:path>
            </a:pathLst>
          </a:custGeom>
          <a:solidFill>
            <a:schemeClr val="dk1"/>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29" name="Google Shape;229;p9"/>
          <p:cNvSpPr/>
          <p:nvPr/>
        </p:nvSpPr>
        <p:spPr>
          <a:xfrm>
            <a:off x="457764" y="379444"/>
            <a:ext cx="6678117" cy="6490996"/>
          </a:xfrm>
          <a:custGeom>
            <a:avLst/>
            <a:gdLst/>
            <a:ahLst/>
            <a:cxnLst/>
            <a:rect l="l" t="t" r="r" b="b"/>
            <a:pathLst>
              <a:path w="6647705" h="6461436" extrusionOk="0">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a:blipFill rotWithShape="1">
            <a:blip r:embed="rId3">
              <a:alphaModFix/>
            </a:blip>
            <a:tile tx="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31" name="Google Shape;231;p9"/>
          <p:cNvSpPr/>
          <p:nvPr/>
        </p:nvSpPr>
        <p:spPr>
          <a:xfrm rot="2830335">
            <a:off x="463402" y="118600"/>
            <a:ext cx="444795" cy="1868387"/>
          </a:xfrm>
          <a:custGeom>
            <a:avLst/>
            <a:gdLst/>
            <a:ahLst/>
            <a:cxnLst/>
            <a:rect l="l" t="t" r="r" b="b"/>
            <a:pathLst>
              <a:path w="444795" h="1868387" extrusionOk="0">
                <a:moveTo>
                  <a:pt x="0" y="78388"/>
                </a:moveTo>
                <a:lnTo>
                  <a:pt x="39454" y="66552"/>
                </a:lnTo>
                <a:cubicBezTo>
                  <a:pt x="73377" y="59047"/>
                  <a:pt x="108602" y="54461"/>
                  <a:pt x="139617" y="42263"/>
                </a:cubicBezTo>
                <a:cubicBezTo>
                  <a:pt x="180799" y="87869"/>
                  <a:pt x="156173" y="44723"/>
                  <a:pt x="193778" y="51160"/>
                </a:cubicBezTo>
                <a:lnTo>
                  <a:pt x="261389" y="36852"/>
                </a:lnTo>
                <a:lnTo>
                  <a:pt x="274876" y="37840"/>
                </a:lnTo>
                <a:lnTo>
                  <a:pt x="280032" y="48921"/>
                </a:lnTo>
                <a:lnTo>
                  <a:pt x="284781" y="50980"/>
                </a:lnTo>
                <a:lnTo>
                  <a:pt x="300007" y="37078"/>
                </a:lnTo>
                <a:cubicBezTo>
                  <a:pt x="322467" y="29589"/>
                  <a:pt x="353078" y="47149"/>
                  <a:pt x="375999" y="45281"/>
                </a:cubicBezTo>
                <a:cubicBezTo>
                  <a:pt x="382977" y="27666"/>
                  <a:pt x="397501" y="17994"/>
                  <a:pt x="417584" y="9727"/>
                </a:cubicBezTo>
                <a:lnTo>
                  <a:pt x="444795" y="0"/>
                </a:lnTo>
                <a:lnTo>
                  <a:pt x="444795" y="1864840"/>
                </a:lnTo>
                <a:lnTo>
                  <a:pt x="430079" y="1860813"/>
                </a:lnTo>
                <a:cubicBezTo>
                  <a:pt x="411946" y="1857931"/>
                  <a:pt x="392950" y="1858479"/>
                  <a:pt x="383783" y="1862444"/>
                </a:cubicBezTo>
                <a:lnTo>
                  <a:pt x="370358" y="1868387"/>
                </a:lnTo>
                <a:lnTo>
                  <a:pt x="336658" y="1868387"/>
                </a:lnTo>
                <a:lnTo>
                  <a:pt x="306546" y="1858526"/>
                </a:lnTo>
                <a:cubicBezTo>
                  <a:pt x="280888" y="1847233"/>
                  <a:pt x="256422" y="1834783"/>
                  <a:pt x="236457" y="1847671"/>
                </a:cubicBezTo>
                <a:cubicBezTo>
                  <a:pt x="224964" y="1848497"/>
                  <a:pt x="214878" y="1845991"/>
                  <a:pt x="205722" y="1841430"/>
                </a:cubicBezTo>
                <a:lnTo>
                  <a:pt x="181807" y="1823771"/>
                </a:lnTo>
                <a:lnTo>
                  <a:pt x="178439" y="1808957"/>
                </a:lnTo>
                <a:lnTo>
                  <a:pt x="161935" y="1803551"/>
                </a:lnTo>
                <a:lnTo>
                  <a:pt x="158071" y="1799541"/>
                </a:lnTo>
                <a:cubicBezTo>
                  <a:pt x="150700" y="1791836"/>
                  <a:pt x="143295" y="1784610"/>
                  <a:pt x="135376" y="1779136"/>
                </a:cubicBezTo>
                <a:lnTo>
                  <a:pt x="132952" y="1786380"/>
                </a:lnTo>
                <a:lnTo>
                  <a:pt x="0" y="1663146"/>
                </a:lnTo>
                <a:close/>
              </a:path>
            </a:pathLst>
          </a:custGeom>
          <a:blipFill rotWithShape="1">
            <a:blip r:embed="rId4">
              <a:alphaModFix amt="84000"/>
            </a:blip>
            <a:tile tx="0" ty="0" sx="100000" sy="100000" flip="none" algn="tl"/>
          </a:blipFill>
          <a:ln>
            <a:noFill/>
          </a:ln>
          <a:effectLst>
            <a:outerShdw blurRad="63500" dist="12700" dir="8100000" algn="tr" rotWithShape="0">
              <a:srgbClr val="000000">
                <a:alpha val="31764"/>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32" name="Google Shape;232;p9"/>
          <p:cNvSpPr txBox="1">
            <a:spLocks noGrp="1"/>
          </p:cNvSpPr>
          <p:nvPr>
            <p:ph type="body" idx="1"/>
          </p:nvPr>
        </p:nvSpPr>
        <p:spPr>
          <a:xfrm>
            <a:off x="7208990" y="1850962"/>
            <a:ext cx="4904018" cy="4014023"/>
          </a:xfrm>
          <a:prstGeom prst="rect">
            <a:avLst/>
          </a:prstGeom>
          <a:noFill/>
          <a:ln>
            <a:noFill/>
          </a:ln>
        </p:spPr>
        <p:txBody>
          <a:bodyPr spcFirstLastPara="1" wrap="square" lIns="91425" tIns="45700" rIns="91425" bIns="45700" anchor="t" anchorCtr="0">
            <a:normAutofit/>
          </a:bodyPr>
          <a:lstStyle/>
          <a:p>
            <a:pPr marL="228600" lvl="0" indent="-215900" algn="l" rtl="0">
              <a:lnSpc>
                <a:spcPct val="110000"/>
              </a:lnSpc>
              <a:spcBef>
                <a:spcPts val="0"/>
              </a:spcBef>
              <a:spcAft>
                <a:spcPts val="0"/>
              </a:spcAft>
              <a:buClr>
                <a:schemeClr val="dk1"/>
              </a:buClr>
              <a:buSzPts val="1400"/>
              <a:buFont typeface="Consolas"/>
              <a:buChar char="•"/>
            </a:pPr>
            <a:r>
              <a:rPr lang="en-GB" sz="1400" dirty="0"/>
              <a:t>Maslow’s hierarchy of needs is one of the most effective and popular theories of employee retention (</a:t>
            </a:r>
            <a:r>
              <a:rPr lang="en-GB" sz="1400" dirty="0" err="1"/>
              <a:t>Numonjonovich</a:t>
            </a:r>
            <a:r>
              <a:rPr lang="en-GB" sz="1400" dirty="0"/>
              <a:t>, 2022). </a:t>
            </a:r>
            <a:endParaRPr sz="1400" dirty="0"/>
          </a:p>
          <a:p>
            <a:pPr marL="228600" lvl="0" indent="-215900" algn="just" rtl="0">
              <a:lnSpc>
                <a:spcPct val="150000"/>
              </a:lnSpc>
              <a:spcBef>
                <a:spcPts val="0"/>
              </a:spcBef>
              <a:spcAft>
                <a:spcPts val="0"/>
              </a:spcAft>
              <a:buSzPts val="1400"/>
              <a:buFont typeface="Consolas"/>
              <a:buChar char="•"/>
            </a:pPr>
            <a:r>
              <a:rPr lang="en-GB" sz="1400" dirty="0"/>
              <a:t>This theory consists of five stages that are physiological, safety, love, esteem and self-actualization.</a:t>
            </a:r>
            <a:endParaRPr sz="1400" dirty="0"/>
          </a:p>
          <a:p>
            <a:pPr marL="228600" lvl="0" indent="-215900" algn="l" rtl="0">
              <a:lnSpc>
                <a:spcPct val="110000"/>
              </a:lnSpc>
              <a:spcBef>
                <a:spcPts val="1000"/>
              </a:spcBef>
              <a:spcAft>
                <a:spcPts val="0"/>
              </a:spcAft>
              <a:buClr>
                <a:schemeClr val="dk1"/>
              </a:buClr>
              <a:buSzPts val="1400"/>
              <a:buFont typeface="Consolas"/>
              <a:buChar char="•"/>
            </a:pPr>
            <a:r>
              <a:rPr lang="en-GB" sz="1400" dirty="0"/>
              <a:t>It helps a company to understand the importance of its employees which generates a good relationship between the employees and the company. </a:t>
            </a:r>
            <a:endParaRPr sz="1400" dirty="0"/>
          </a:p>
          <a:p>
            <a:pPr marL="228600" lvl="0" indent="-215900" algn="l" rtl="0">
              <a:lnSpc>
                <a:spcPct val="110000"/>
              </a:lnSpc>
              <a:spcBef>
                <a:spcPts val="1000"/>
              </a:spcBef>
              <a:spcAft>
                <a:spcPts val="0"/>
              </a:spcAft>
              <a:buClr>
                <a:schemeClr val="dk1"/>
              </a:buClr>
              <a:buSzPts val="1400"/>
              <a:buFont typeface="Consolas"/>
              <a:buChar char="•"/>
            </a:pPr>
            <a:r>
              <a:rPr lang="en-GB" sz="1400" dirty="0"/>
              <a:t>Business companies enhance the job satisfaction of the employees by motivating them towards their work by following Maslow’s hierarchy of needs theory. </a:t>
            </a:r>
            <a:endParaRPr sz="1400" dirty="0"/>
          </a:p>
        </p:txBody>
      </p:sp>
      <p:grpSp>
        <p:nvGrpSpPr>
          <p:cNvPr id="233" name="Google Shape;233;p9"/>
          <p:cNvGrpSpPr/>
          <p:nvPr/>
        </p:nvGrpSpPr>
        <p:grpSpPr>
          <a:xfrm>
            <a:off x="174436" y="6388259"/>
            <a:ext cx="358083" cy="368964"/>
            <a:chOff x="4135740" y="1795926"/>
            <a:chExt cx="558732" cy="575710"/>
          </a:xfrm>
        </p:grpSpPr>
        <p:grpSp>
          <p:nvGrpSpPr>
            <p:cNvPr id="234" name="Google Shape;234;p9"/>
            <p:cNvGrpSpPr/>
            <p:nvPr/>
          </p:nvGrpSpPr>
          <p:grpSpPr>
            <a:xfrm>
              <a:off x="4135740" y="1795926"/>
              <a:ext cx="558732" cy="575710"/>
              <a:chOff x="1028007" y="1706560"/>
              <a:chExt cx="575710" cy="575710"/>
            </a:xfrm>
          </p:grpSpPr>
          <p:cxnSp>
            <p:nvCxnSpPr>
              <p:cNvPr id="235" name="Google Shape;235;p9"/>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236" name="Google Shape;236;p9"/>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237" name="Google Shape;237;p9"/>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pic>
        <p:nvPicPr>
          <p:cNvPr id="238" name="Google Shape;238;p9" descr="Maslow's Hierarchy of Needs"/>
          <p:cNvPicPr preferRelativeResize="0"/>
          <p:nvPr/>
        </p:nvPicPr>
        <p:blipFill rotWithShape="1">
          <a:blip r:embed="rId5">
            <a:alphaModFix/>
          </a:blip>
          <a:srcRect/>
          <a:stretch/>
        </p:blipFill>
        <p:spPr>
          <a:xfrm>
            <a:off x="1313420" y="1026462"/>
            <a:ext cx="5245655" cy="536907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243"/>
        <p:cNvGrpSpPr/>
        <p:nvPr/>
      </p:nvGrpSpPr>
      <p:grpSpPr>
        <a:xfrm>
          <a:off x="0" y="0"/>
          <a:ext cx="0" cy="0"/>
          <a:chOff x="0" y="0"/>
          <a:chExt cx="0" cy="0"/>
        </a:xfrm>
      </p:grpSpPr>
      <p:sp>
        <p:nvSpPr>
          <p:cNvPr id="244" name="Google Shape;244;p10"/>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45" name="Google Shape;245;p10"/>
          <p:cNvSpPr txBox="1">
            <a:spLocks noGrp="1"/>
          </p:cNvSpPr>
          <p:nvPr>
            <p:ph type="title"/>
          </p:nvPr>
        </p:nvSpPr>
        <p:spPr>
          <a:xfrm>
            <a:off x="6032507" y="138169"/>
            <a:ext cx="5032572" cy="1911743"/>
          </a:xfrm>
          <a:prstGeom prst="rect">
            <a:avLst/>
          </a:prstGeom>
          <a:noFill/>
          <a:ln>
            <a:noFill/>
          </a:ln>
        </p:spPr>
        <p:txBody>
          <a:bodyPr spcFirstLastPara="1" wrap="square" lIns="91425" tIns="45700" rIns="91425" bIns="45700" anchor="b" anchorCtr="0">
            <a:normAutofit fontScale="90000"/>
          </a:bodyPr>
          <a:lstStyle/>
          <a:p>
            <a:pPr marL="0" lvl="0" indent="0" algn="l" rtl="0">
              <a:lnSpc>
                <a:spcPct val="120000"/>
              </a:lnSpc>
              <a:spcBef>
                <a:spcPts val="0"/>
              </a:spcBef>
              <a:spcAft>
                <a:spcPts val="0"/>
              </a:spcAft>
              <a:buClr>
                <a:srgbClr val="000000"/>
              </a:buClr>
              <a:buSzPts val="4000"/>
              <a:buFont typeface="Libre Franklin Black"/>
              <a:buNone/>
            </a:pPr>
            <a:r>
              <a:rPr lang="en-GB" i="0"/>
              <a:t>Theories of Employee Retention </a:t>
            </a:r>
            <a:endParaRPr/>
          </a:p>
        </p:txBody>
      </p:sp>
      <p:sp>
        <p:nvSpPr>
          <p:cNvPr id="246" name="Google Shape;246;p10"/>
          <p:cNvSpPr/>
          <p:nvPr/>
        </p:nvSpPr>
        <p:spPr>
          <a:xfrm rot="-179580">
            <a:off x="780270" y="331637"/>
            <a:ext cx="4892736" cy="5837881"/>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47" name="Google Shape;247;p10"/>
          <p:cNvSpPr/>
          <p:nvPr/>
        </p:nvSpPr>
        <p:spPr>
          <a:xfrm rot="-372356">
            <a:off x="741222" y="293814"/>
            <a:ext cx="4987909" cy="5883149"/>
          </a:xfrm>
          <a:custGeom>
            <a:avLst/>
            <a:gdLst/>
            <a:ahLst/>
            <a:cxnLst/>
            <a:rect l="l" t="t" r="r" b="b"/>
            <a:pathLst>
              <a:path w="4553364" h="5549951" extrusionOk="0">
                <a:moveTo>
                  <a:pt x="303343" y="0"/>
                </a:moveTo>
                <a:cubicBezTo>
                  <a:pt x="628090" y="31218"/>
                  <a:pt x="2667030" y="134017"/>
                  <a:pt x="3305529" y="171842"/>
                </a:cubicBezTo>
                <a:lnTo>
                  <a:pt x="4134340" y="226950"/>
                </a:lnTo>
                <a:lnTo>
                  <a:pt x="4507534" y="247374"/>
                </a:lnTo>
                <a:lnTo>
                  <a:pt x="4535413" y="269179"/>
                </a:lnTo>
                <a:cubicBezTo>
                  <a:pt x="4534822" y="279763"/>
                  <a:pt x="4534230" y="290346"/>
                  <a:pt x="4533639" y="300930"/>
                </a:cubicBezTo>
                <a:lnTo>
                  <a:pt x="4536561" y="302647"/>
                </a:lnTo>
                <a:cubicBezTo>
                  <a:pt x="4546159" y="304354"/>
                  <a:pt x="4555357" y="291327"/>
                  <a:pt x="4552987" y="334222"/>
                </a:cubicBezTo>
                <a:cubicBezTo>
                  <a:pt x="4542346" y="354710"/>
                  <a:pt x="4535332" y="373686"/>
                  <a:pt x="4530726" y="391868"/>
                </a:cubicBezTo>
                <a:lnTo>
                  <a:pt x="4527238" y="415489"/>
                </a:lnTo>
                <a:lnTo>
                  <a:pt x="4522133" y="506828"/>
                </a:lnTo>
                <a:cubicBezTo>
                  <a:pt x="4521916" y="522300"/>
                  <a:pt x="4521700" y="537773"/>
                  <a:pt x="4521483" y="553245"/>
                </a:cubicBezTo>
                <a:cubicBezTo>
                  <a:pt x="4521212" y="558170"/>
                  <a:pt x="4520118" y="568699"/>
                  <a:pt x="4518384" y="581709"/>
                </a:cubicBezTo>
                <a:lnTo>
                  <a:pt x="4517715" y="585890"/>
                </a:lnTo>
                <a:lnTo>
                  <a:pt x="4504778" y="817404"/>
                </a:lnTo>
                <a:lnTo>
                  <a:pt x="4506491" y="822238"/>
                </a:lnTo>
                <a:cubicBezTo>
                  <a:pt x="4506993" y="829783"/>
                  <a:pt x="4505912" y="837845"/>
                  <a:pt x="4504340" y="846069"/>
                </a:cubicBezTo>
                <a:lnTo>
                  <a:pt x="4502740" y="853854"/>
                </a:lnTo>
                <a:lnTo>
                  <a:pt x="4496502" y="965485"/>
                </a:lnTo>
                <a:lnTo>
                  <a:pt x="4498579" y="966385"/>
                </a:lnTo>
                <a:cubicBezTo>
                  <a:pt x="4500020" y="972743"/>
                  <a:pt x="4502811" y="980116"/>
                  <a:pt x="4502698" y="1002567"/>
                </a:cubicBezTo>
                <a:cubicBezTo>
                  <a:pt x="4491860" y="1029868"/>
                  <a:pt x="4512316" y="1067217"/>
                  <a:pt x="4497900" y="1101094"/>
                </a:cubicBezTo>
                <a:cubicBezTo>
                  <a:pt x="4494173" y="1113552"/>
                  <a:pt x="4492281" y="1152106"/>
                  <a:pt x="4497795" y="1159389"/>
                </a:cubicBezTo>
                <a:cubicBezTo>
                  <a:pt x="4498610" y="1167426"/>
                  <a:pt x="4495953" y="1176807"/>
                  <a:pt x="4502098" y="1180505"/>
                </a:cubicBezTo>
                <a:cubicBezTo>
                  <a:pt x="4509397" y="1186625"/>
                  <a:pt x="4495916" y="1214705"/>
                  <a:pt x="4505188" y="1210687"/>
                </a:cubicBezTo>
                <a:cubicBezTo>
                  <a:pt x="4495912" y="1230628"/>
                  <a:pt x="4511023" y="1246424"/>
                  <a:pt x="4514005" y="1263157"/>
                </a:cubicBezTo>
                <a:lnTo>
                  <a:pt x="4516282" y="1313374"/>
                </a:lnTo>
                <a:cubicBezTo>
                  <a:pt x="4515989" y="1324584"/>
                  <a:pt x="4515695" y="1335794"/>
                  <a:pt x="4515402" y="1347004"/>
                </a:cubicBezTo>
                <a:cubicBezTo>
                  <a:pt x="4515248" y="1348624"/>
                  <a:pt x="4515093" y="1350244"/>
                  <a:pt x="4514939" y="1351864"/>
                </a:cubicBezTo>
                <a:lnTo>
                  <a:pt x="4505820" y="1391762"/>
                </a:lnTo>
                <a:cubicBezTo>
                  <a:pt x="4507026" y="1392770"/>
                  <a:pt x="4508128" y="1394098"/>
                  <a:pt x="4509084" y="1395707"/>
                </a:cubicBezTo>
                <a:lnTo>
                  <a:pt x="4511926" y="1408524"/>
                </a:lnTo>
                <a:lnTo>
                  <a:pt x="4507185" y="1419109"/>
                </a:lnTo>
                <a:lnTo>
                  <a:pt x="4497001" y="1469337"/>
                </a:lnTo>
                <a:lnTo>
                  <a:pt x="4486104" y="1543038"/>
                </a:lnTo>
                <a:lnTo>
                  <a:pt x="4481223" y="1553997"/>
                </a:lnTo>
                <a:cubicBezTo>
                  <a:pt x="4475132" y="1579288"/>
                  <a:pt x="4478280" y="1610368"/>
                  <a:pt x="4466795" y="1626071"/>
                </a:cubicBezTo>
                <a:lnTo>
                  <a:pt x="4463080" y="1664103"/>
                </a:lnTo>
                <a:lnTo>
                  <a:pt x="4466740" y="1668558"/>
                </a:lnTo>
                <a:lnTo>
                  <a:pt x="4465090" y="1679756"/>
                </a:lnTo>
                <a:cubicBezTo>
                  <a:pt x="4465227" y="1680776"/>
                  <a:pt x="4465365" y="1681795"/>
                  <a:pt x="4465502" y="1682815"/>
                </a:cubicBezTo>
                <a:cubicBezTo>
                  <a:pt x="4466309" y="1688654"/>
                  <a:pt x="4466966" y="1694439"/>
                  <a:pt x="4467013" y="1700268"/>
                </a:cubicBezTo>
                <a:cubicBezTo>
                  <a:pt x="4452441" y="1697000"/>
                  <a:pt x="4458150" y="1726126"/>
                  <a:pt x="4455543" y="1735163"/>
                </a:cubicBezTo>
                <a:lnTo>
                  <a:pt x="4453483" y="1735289"/>
                </a:lnTo>
                <a:lnTo>
                  <a:pt x="4444985" y="1887374"/>
                </a:lnTo>
                <a:lnTo>
                  <a:pt x="4453676" y="1911536"/>
                </a:lnTo>
                <a:cubicBezTo>
                  <a:pt x="4454435" y="1928276"/>
                  <a:pt x="4455195" y="1945015"/>
                  <a:pt x="4455954" y="1961755"/>
                </a:cubicBezTo>
                <a:cubicBezTo>
                  <a:pt x="4455660" y="1972965"/>
                  <a:pt x="4455367" y="1984174"/>
                  <a:pt x="4455073" y="1995384"/>
                </a:cubicBezTo>
                <a:lnTo>
                  <a:pt x="4454611" y="2000244"/>
                </a:lnTo>
                <a:lnTo>
                  <a:pt x="4445491" y="2040142"/>
                </a:lnTo>
                <a:cubicBezTo>
                  <a:pt x="4446698" y="2041150"/>
                  <a:pt x="4447799" y="2042479"/>
                  <a:pt x="4448756" y="2044087"/>
                </a:cubicBezTo>
                <a:lnTo>
                  <a:pt x="4451597" y="2056904"/>
                </a:lnTo>
                <a:lnTo>
                  <a:pt x="4446856" y="2067489"/>
                </a:lnTo>
                <a:lnTo>
                  <a:pt x="4436672" y="2117719"/>
                </a:lnTo>
                <a:lnTo>
                  <a:pt x="4429341" y="2167300"/>
                </a:lnTo>
                <a:cubicBezTo>
                  <a:pt x="4410647" y="2519411"/>
                  <a:pt x="4376873" y="2876607"/>
                  <a:pt x="4373258" y="3223633"/>
                </a:cubicBezTo>
                <a:cubicBezTo>
                  <a:pt x="4370306" y="3302336"/>
                  <a:pt x="4363423" y="3398578"/>
                  <a:pt x="4360472" y="3477281"/>
                </a:cubicBezTo>
                <a:cubicBezTo>
                  <a:pt x="4367079" y="3471365"/>
                  <a:pt x="4356688" y="3621544"/>
                  <a:pt x="4349387" y="3639984"/>
                </a:cubicBezTo>
                <a:lnTo>
                  <a:pt x="4258626" y="5278921"/>
                </a:lnTo>
                <a:lnTo>
                  <a:pt x="4263924" y="5315626"/>
                </a:lnTo>
                <a:cubicBezTo>
                  <a:pt x="4269712" y="5323538"/>
                  <a:pt x="4266397" y="5327627"/>
                  <a:pt x="4267458" y="5350090"/>
                </a:cubicBezTo>
                <a:cubicBezTo>
                  <a:pt x="4268519" y="5372551"/>
                  <a:pt x="4251794" y="5406222"/>
                  <a:pt x="4270290" y="5450399"/>
                </a:cubicBezTo>
                <a:cubicBezTo>
                  <a:pt x="4269872" y="5457964"/>
                  <a:pt x="4260193" y="5476308"/>
                  <a:pt x="4251733" y="5484804"/>
                </a:cubicBezTo>
                <a:lnTo>
                  <a:pt x="4247081" y="5487504"/>
                </a:lnTo>
                <a:cubicBezTo>
                  <a:pt x="4245929" y="5508319"/>
                  <a:pt x="4247889" y="5526348"/>
                  <a:pt x="4243624" y="5549951"/>
                </a:cubicBezTo>
                <a:cubicBezTo>
                  <a:pt x="3535777" y="5517558"/>
                  <a:pt x="706564" y="5344821"/>
                  <a:pt x="0" y="5293146"/>
                </a:cubicBezTo>
                <a:lnTo>
                  <a:pt x="4241" y="5239903"/>
                </a:lnTo>
                <a:lnTo>
                  <a:pt x="8461" y="5233298"/>
                </a:lnTo>
                <a:cubicBezTo>
                  <a:pt x="8991" y="5232196"/>
                  <a:pt x="8639" y="5231467"/>
                  <a:pt x="8730" y="5230552"/>
                </a:cubicBezTo>
                <a:lnTo>
                  <a:pt x="9000" y="5227804"/>
                </a:lnTo>
                <a:cubicBezTo>
                  <a:pt x="9178" y="5225973"/>
                  <a:pt x="9545" y="5223940"/>
                  <a:pt x="9537" y="5222308"/>
                </a:cubicBezTo>
                <a:cubicBezTo>
                  <a:pt x="9481" y="5211840"/>
                  <a:pt x="8399" y="5224803"/>
                  <a:pt x="9222" y="5216405"/>
                </a:cubicBezTo>
                <a:cubicBezTo>
                  <a:pt x="9028" y="5215352"/>
                  <a:pt x="8703" y="5214469"/>
                  <a:pt x="8638" y="5213249"/>
                </a:cubicBezTo>
                <a:cubicBezTo>
                  <a:pt x="8596" y="5212477"/>
                  <a:pt x="8947" y="5211272"/>
                  <a:pt x="8907" y="5210500"/>
                </a:cubicBezTo>
                <a:cubicBezTo>
                  <a:pt x="8526" y="5203355"/>
                  <a:pt x="7974" y="5210896"/>
                  <a:pt x="8591" y="5204597"/>
                </a:cubicBezTo>
                <a:lnTo>
                  <a:pt x="8008" y="5201441"/>
                </a:lnTo>
                <a:cubicBezTo>
                  <a:pt x="6593" y="5193798"/>
                  <a:pt x="6556" y="5198023"/>
                  <a:pt x="7378" y="5189632"/>
                </a:cubicBezTo>
                <a:cubicBezTo>
                  <a:pt x="7183" y="5188581"/>
                  <a:pt x="6860" y="5187696"/>
                  <a:pt x="6794" y="5186477"/>
                </a:cubicBezTo>
                <a:cubicBezTo>
                  <a:pt x="6752" y="5185706"/>
                  <a:pt x="7185" y="5184394"/>
                  <a:pt x="7062" y="5183728"/>
                </a:cubicBezTo>
                <a:cubicBezTo>
                  <a:pt x="6788" y="5182241"/>
                  <a:pt x="4614" y="5182665"/>
                  <a:pt x="5627" y="5180163"/>
                </a:cubicBezTo>
                <a:lnTo>
                  <a:pt x="11039" y="5116566"/>
                </a:lnTo>
                <a:lnTo>
                  <a:pt x="78653" y="3839310"/>
                </a:lnTo>
                <a:lnTo>
                  <a:pt x="303343" y="0"/>
                </a:lnTo>
                <a:close/>
              </a:path>
            </a:pathLst>
          </a:cu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pic>
        <p:nvPicPr>
          <p:cNvPr id="248" name="Google Shape;248;p10"/>
          <p:cNvPicPr preferRelativeResize="0"/>
          <p:nvPr/>
        </p:nvPicPr>
        <p:blipFill rotWithShape="1">
          <a:blip r:embed="rId3">
            <a:alphaModFix/>
          </a:blip>
          <a:srcRect/>
          <a:stretch/>
        </p:blipFill>
        <p:spPr>
          <a:xfrm rot="-179581">
            <a:off x="1104416" y="1416066"/>
            <a:ext cx="4254392" cy="3616232"/>
          </a:xfrm>
          <a:prstGeom prst="rect">
            <a:avLst/>
          </a:prstGeom>
          <a:noFill/>
          <a:ln>
            <a:noFill/>
          </a:ln>
        </p:spPr>
      </p:pic>
      <p:grpSp>
        <p:nvGrpSpPr>
          <p:cNvPr id="249" name="Google Shape;249;p10"/>
          <p:cNvGrpSpPr/>
          <p:nvPr/>
        </p:nvGrpSpPr>
        <p:grpSpPr>
          <a:xfrm>
            <a:off x="174436" y="6388259"/>
            <a:ext cx="358083" cy="368964"/>
            <a:chOff x="4135740" y="1795926"/>
            <a:chExt cx="558732" cy="575710"/>
          </a:xfrm>
        </p:grpSpPr>
        <p:grpSp>
          <p:nvGrpSpPr>
            <p:cNvPr id="250" name="Google Shape;250;p10"/>
            <p:cNvGrpSpPr/>
            <p:nvPr/>
          </p:nvGrpSpPr>
          <p:grpSpPr>
            <a:xfrm>
              <a:off x="4135740" y="1795926"/>
              <a:ext cx="558732" cy="575710"/>
              <a:chOff x="1028007" y="1706560"/>
              <a:chExt cx="575710" cy="575710"/>
            </a:xfrm>
          </p:grpSpPr>
          <p:cxnSp>
            <p:nvCxnSpPr>
              <p:cNvPr id="251" name="Google Shape;251;p10"/>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252" name="Google Shape;252;p10"/>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253" name="Google Shape;253;p10"/>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sp>
        <p:nvSpPr>
          <p:cNvPr id="254" name="Google Shape;254;p10"/>
          <p:cNvSpPr/>
          <p:nvPr/>
        </p:nvSpPr>
        <p:spPr>
          <a:xfrm rot="-5400000">
            <a:off x="3193556" y="5316608"/>
            <a:ext cx="444795" cy="1655141"/>
          </a:xfrm>
          <a:custGeom>
            <a:avLst/>
            <a:gdLst/>
            <a:ahLst/>
            <a:cxnLst/>
            <a:rect l="l" t="t" r="r" b="b"/>
            <a:pathLst>
              <a:path w="555597" h="1999290" extrusionOk="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rotWithShape="1">
            <a:blip r:embed="rId4">
              <a:alphaModFix amt="84000"/>
            </a:blip>
            <a:tile tx="0" ty="0" sx="100000" sy="100000" flip="none" algn="tl"/>
          </a:blipFill>
          <a:ln>
            <a:noFill/>
          </a:ln>
          <a:effectLst>
            <a:outerShdw blurRad="63500" dist="12700" dir="8100000" algn="tr" rotWithShape="0">
              <a:srgbClr val="000000">
                <a:alpha val="31764"/>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nvGrpSpPr>
          <p:cNvPr id="255" name="Google Shape;255;p10"/>
          <p:cNvGrpSpPr/>
          <p:nvPr/>
        </p:nvGrpSpPr>
        <p:grpSpPr>
          <a:xfrm>
            <a:off x="6092981" y="2634126"/>
            <a:ext cx="5923422" cy="3948948"/>
            <a:chOff x="1157" y="247061"/>
            <a:chExt cx="5923422" cy="3948948"/>
          </a:xfrm>
        </p:grpSpPr>
        <p:sp>
          <p:nvSpPr>
            <p:cNvPr id="256" name="Google Shape;256;p10"/>
            <p:cNvSpPr/>
            <p:nvPr/>
          </p:nvSpPr>
          <p:spPr>
            <a:xfrm>
              <a:off x="1157" y="247061"/>
              <a:ext cx="2468092" cy="1480855"/>
            </a:xfrm>
            <a:prstGeom prst="roundRect">
              <a:avLst>
                <a:gd name="adj" fmla="val 10000"/>
              </a:avLst>
            </a:prstGeom>
            <a:solidFill>
              <a:srgbClr val="21AED7"/>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0"/>
            <p:cNvSpPr txBox="1"/>
            <p:nvPr/>
          </p:nvSpPr>
          <p:spPr>
            <a:xfrm>
              <a:off x="44530" y="290434"/>
              <a:ext cx="2381346" cy="1394109"/>
            </a:xfrm>
            <a:prstGeom prst="rect">
              <a:avLst/>
            </a:prstGeom>
            <a:noFill/>
            <a:ln>
              <a:noFill/>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chemeClr val="lt1"/>
                </a:buClr>
                <a:buSzPts val="1300"/>
                <a:buFont typeface="Consolas"/>
                <a:buNone/>
              </a:pPr>
              <a:r>
                <a:rPr lang="en-GB" sz="1300">
                  <a:solidFill>
                    <a:schemeClr val="lt1"/>
                  </a:solidFill>
                  <a:latin typeface="Consolas"/>
                  <a:ea typeface="Consolas"/>
                  <a:cs typeface="Consolas"/>
                  <a:sym typeface="Consolas"/>
                </a:rPr>
                <a:t>Organisational Equilibrium theory is also a well-known theory of employee retention. </a:t>
              </a:r>
              <a:r>
                <a:rPr lang="en-GB" sz="1200">
                  <a:solidFill>
                    <a:schemeClr val="lt1"/>
                  </a:solidFill>
                  <a:latin typeface="Consolas"/>
                  <a:ea typeface="Consolas"/>
                  <a:cs typeface="Consolas"/>
                  <a:sym typeface="Consolas"/>
                </a:rPr>
                <a:t>Barnard-Simon proposed the organisational equilibrium theory in 1938. </a:t>
              </a:r>
              <a:r>
                <a:rPr lang="en-GB" sz="1300">
                  <a:solidFill>
                    <a:schemeClr val="lt1"/>
                  </a:solidFill>
                  <a:latin typeface="Consolas"/>
                  <a:ea typeface="Consolas"/>
                  <a:cs typeface="Consolas"/>
                  <a:sym typeface="Consolas"/>
                </a:rPr>
                <a:t> </a:t>
              </a:r>
              <a:endParaRPr sz="1300">
                <a:solidFill>
                  <a:schemeClr val="lt1"/>
                </a:solidFill>
                <a:latin typeface="Consolas"/>
                <a:ea typeface="Consolas"/>
                <a:cs typeface="Consolas"/>
                <a:sym typeface="Consolas"/>
              </a:endParaRPr>
            </a:p>
          </p:txBody>
        </p:sp>
        <p:sp>
          <p:nvSpPr>
            <p:cNvPr id="258" name="Google Shape;258;p10"/>
            <p:cNvSpPr/>
            <p:nvPr/>
          </p:nvSpPr>
          <p:spPr>
            <a:xfrm>
              <a:off x="2686442" y="681445"/>
              <a:ext cx="523235" cy="612086"/>
            </a:xfrm>
            <a:prstGeom prst="rightArrow">
              <a:avLst>
                <a:gd name="adj1" fmla="val 60000"/>
                <a:gd name="adj2" fmla="val 50000"/>
              </a:avLst>
            </a:prstGeom>
            <a:solidFill>
              <a:srgbClr val="AAD3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0"/>
            <p:cNvSpPr txBox="1"/>
            <p:nvPr/>
          </p:nvSpPr>
          <p:spPr>
            <a:xfrm>
              <a:off x="2686442" y="803862"/>
              <a:ext cx="366265" cy="367252"/>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dk1"/>
                </a:buClr>
                <a:buSzPts val="1100"/>
                <a:buFont typeface="Consolas"/>
                <a:buNone/>
              </a:pPr>
              <a:endParaRPr sz="1100">
                <a:solidFill>
                  <a:schemeClr val="lt1"/>
                </a:solidFill>
                <a:latin typeface="Consolas"/>
                <a:ea typeface="Consolas"/>
                <a:cs typeface="Consolas"/>
                <a:sym typeface="Consolas"/>
              </a:endParaRPr>
            </a:p>
          </p:txBody>
        </p:sp>
        <p:sp>
          <p:nvSpPr>
            <p:cNvPr id="260" name="Google Shape;260;p10"/>
            <p:cNvSpPr/>
            <p:nvPr/>
          </p:nvSpPr>
          <p:spPr>
            <a:xfrm>
              <a:off x="3456487" y="247061"/>
              <a:ext cx="2468092" cy="1480855"/>
            </a:xfrm>
            <a:prstGeom prst="roundRect">
              <a:avLst>
                <a:gd name="adj" fmla="val 10000"/>
              </a:avLst>
            </a:prstGeom>
            <a:solidFill>
              <a:srgbClr val="21AED7"/>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0"/>
            <p:cNvSpPr txBox="1"/>
            <p:nvPr/>
          </p:nvSpPr>
          <p:spPr>
            <a:xfrm>
              <a:off x="3499860" y="290434"/>
              <a:ext cx="2381346" cy="1394109"/>
            </a:xfrm>
            <a:prstGeom prst="rect">
              <a:avLst/>
            </a:prstGeom>
            <a:noFill/>
            <a:ln>
              <a:noFill/>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chemeClr val="lt1"/>
                </a:buClr>
                <a:buSzPts val="1300"/>
                <a:buFont typeface="Consolas"/>
                <a:buNone/>
              </a:pPr>
              <a:r>
                <a:rPr lang="en-GB" sz="1300">
                  <a:solidFill>
                    <a:schemeClr val="lt1"/>
                  </a:solidFill>
                  <a:latin typeface="Consolas"/>
                  <a:ea typeface="Consolas"/>
                  <a:cs typeface="Consolas"/>
                  <a:sym typeface="Consolas"/>
                </a:rPr>
                <a:t>The theory states that employees contribute to a company as long they get the same contribution to their life from the companies (Gomada, 2022). </a:t>
              </a:r>
              <a:endParaRPr sz="1300">
                <a:solidFill>
                  <a:schemeClr val="lt1"/>
                </a:solidFill>
                <a:latin typeface="Consolas"/>
                <a:ea typeface="Consolas"/>
                <a:cs typeface="Consolas"/>
                <a:sym typeface="Consolas"/>
              </a:endParaRPr>
            </a:p>
          </p:txBody>
        </p:sp>
        <p:sp>
          <p:nvSpPr>
            <p:cNvPr id="262" name="Google Shape;262;p10"/>
            <p:cNvSpPr/>
            <p:nvPr/>
          </p:nvSpPr>
          <p:spPr>
            <a:xfrm rot="5400000">
              <a:off x="4428915" y="1900683"/>
              <a:ext cx="523235" cy="612086"/>
            </a:xfrm>
            <a:prstGeom prst="rightArrow">
              <a:avLst>
                <a:gd name="adj1" fmla="val 60000"/>
                <a:gd name="adj2" fmla="val 50000"/>
              </a:avLst>
            </a:prstGeom>
            <a:solidFill>
              <a:srgbClr val="AAD3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0"/>
            <p:cNvSpPr txBox="1"/>
            <p:nvPr/>
          </p:nvSpPr>
          <p:spPr>
            <a:xfrm>
              <a:off x="4506907" y="1945108"/>
              <a:ext cx="367252" cy="366265"/>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dk1"/>
                </a:buClr>
                <a:buSzPts val="1100"/>
                <a:buFont typeface="Consolas"/>
                <a:buNone/>
              </a:pPr>
              <a:endParaRPr sz="1100">
                <a:solidFill>
                  <a:schemeClr val="lt1"/>
                </a:solidFill>
                <a:latin typeface="Consolas"/>
                <a:ea typeface="Consolas"/>
                <a:cs typeface="Consolas"/>
                <a:sym typeface="Consolas"/>
              </a:endParaRPr>
            </a:p>
          </p:txBody>
        </p:sp>
        <p:sp>
          <p:nvSpPr>
            <p:cNvPr id="264" name="Google Shape;264;p10"/>
            <p:cNvSpPr/>
            <p:nvPr/>
          </p:nvSpPr>
          <p:spPr>
            <a:xfrm>
              <a:off x="3456487" y="2715154"/>
              <a:ext cx="2468092" cy="1480855"/>
            </a:xfrm>
            <a:prstGeom prst="roundRect">
              <a:avLst>
                <a:gd name="adj" fmla="val 10000"/>
              </a:avLst>
            </a:prstGeom>
            <a:solidFill>
              <a:srgbClr val="21AED7"/>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0"/>
            <p:cNvSpPr txBox="1"/>
            <p:nvPr/>
          </p:nvSpPr>
          <p:spPr>
            <a:xfrm>
              <a:off x="3499860" y="2758527"/>
              <a:ext cx="2381346" cy="1394109"/>
            </a:xfrm>
            <a:prstGeom prst="rect">
              <a:avLst/>
            </a:prstGeom>
            <a:noFill/>
            <a:ln>
              <a:noFill/>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chemeClr val="lt1"/>
                </a:buClr>
                <a:buSzPts val="1300"/>
                <a:buFont typeface="Consolas"/>
                <a:buNone/>
              </a:pPr>
              <a:r>
                <a:rPr lang="en-GB" sz="1300">
                  <a:solidFill>
                    <a:schemeClr val="lt1"/>
                  </a:solidFill>
                  <a:latin typeface="Consolas"/>
                  <a:ea typeface="Consolas"/>
                  <a:cs typeface="Consolas"/>
                  <a:sym typeface="Consolas"/>
                </a:rPr>
                <a:t>With the help of this theory, business companies improve their employee engagement and improve productivity as well. </a:t>
              </a:r>
              <a:endParaRPr sz="1300">
                <a:solidFill>
                  <a:schemeClr val="lt1"/>
                </a:solidFill>
                <a:latin typeface="Consolas"/>
                <a:ea typeface="Consolas"/>
                <a:cs typeface="Consolas"/>
                <a:sym typeface="Consolas"/>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270"/>
        <p:cNvGrpSpPr/>
        <p:nvPr/>
      </p:nvGrpSpPr>
      <p:grpSpPr>
        <a:xfrm>
          <a:off x="0" y="0"/>
          <a:ext cx="0" cy="0"/>
          <a:chOff x="0" y="0"/>
          <a:chExt cx="0" cy="0"/>
        </a:xfrm>
      </p:grpSpPr>
      <p:sp>
        <p:nvSpPr>
          <p:cNvPr id="271" name="Google Shape;271;p11"/>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72" name="Google Shape;272;p11"/>
          <p:cNvSpPr txBox="1">
            <a:spLocks noGrp="1"/>
          </p:cNvSpPr>
          <p:nvPr>
            <p:ph type="title"/>
          </p:nvPr>
        </p:nvSpPr>
        <p:spPr>
          <a:xfrm>
            <a:off x="174436" y="100777"/>
            <a:ext cx="3909020" cy="1911742"/>
          </a:xfrm>
          <a:prstGeom prst="rect">
            <a:avLst/>
          </a:prstGeom>
          <a:noFill/>
          <a:ln>
            <a:noFill/>
          </a:ln>
        </p:spPr>
        <p:txBody>
          <a:bodyPr spcFirstLastPara="1" wrap="square" lIns="91425" tIns="45700" rIns="91425" bIns="45700" anchor="b" anchorCtr="0">
            <a:normAutofit fontScale="90000"/>
          </a:bodyPr>
          <a:lstStyle/>
          <a:p>
            <a:pPr marL="0" lvl="0" indent="0" algn="l" rtl="0">
              <a:lnSpc>
                <a:spcPct val="110000"/>
              </a:lnSpc>
              <a:spcBef>
                <a:spcPts val="0"/>
              </a:spcBef>
              <a:spcAft>
                <a:spcPts val="0"/>
              </a:spcAft>
              <a:buClr>
                <a:srgbClr val="000000"/>
              </a:buClr>
              <a:buSzPts val="3100"/>
              <a:buFont typeface="Libre Franklin Black"/>
              <a:buNone/>
            </a:pPr>
            <a:r>
              <a:rPr lang="en-GB" sz="3100" i="0"/>
              <a:t>Best Practices for Ensuring Employee Retention </a:t>
            </a:r>
            <a:endParaRPr sz="3100"/>
          </a:p>
        </p:txBody>
      </p:sp>
      <p:pic>
        <p:nvPicPr>
          <p:cNvPr id="273" name="Google Shape;273;p11" descr="A group of people standing on stairs&#10;&#10;Description automatically generated"/>
          <p:cNvPicPr preferRelativeResize="0"/>
          <p:nvPr/>
        </p:nvPicPr>
        <p:blipFill rotWithShape="1">
          <a:blip r:embed="rId3">
            <a:alphaModFix/>
          </a:blip>
          <a:srcRect/>
          <a:stretch/>
        </p:blipFill>
        <p:spPr>
          <a:xfrm>
            <a:off x="5524729" y="931735"/>
            <a:ext cx="5981472" cy="4994528"/>
          </a:xfrm>
          <a:prstGeom prst="rect">
            <a:avLst/>
          </a:prstGeom>
          <a:noFill/>
          <a:ln>
            <a:noFill/>
          </a:ln>
        </p:spPr>
      </p:pic>
      <p:grpSp>
        <p:nvGrpSpPr>
          <p:cNvPr id="274" name="Google Shape;274;p11"/>
          <p:cNvGrpSpPr/>
          <p:nvPr/>
        </p:nvGrpSpPr>
        <p:grpSpPr>
          <a:xfrm>
            <a:off x="174436" y="6388259"/>
            <a:ext cx="358083" cy="368964"/>
            <a:chOff x="4135740" y="1795926"/>
            <a:chExt cx="558732" cy="575710"/>
          </a:xfrm>
        </p:grpSpPr>
        <p:grpSp>
          <p:nvGrpSpPr>
            <p:cNvPr id="275" name="Google Shape;275;p11"/>
            <p:cNvGrpSpPr/>
            <p:nvPr/>
          </p:nvGrpSpPr>
          <p:grpSpPr>
            <a:xfrm>
              <a:off x="4135740" y="1795926"/>
              <a:ext cx="558732" cy="575710"/>
              <a:chOff x="1028007" y="1706560"/>
              <a:chExt cx="575710" cy="575710"/>
            </a:xfrm>
          </p:grpSpPr>
          <p:cxnSp>
            <p:nvCxnSpPr>
              <p:cNvPr id="276" name="Google Shape;276;p11"/>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277" name="Google Shape;277;p11"/>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278" name="Google Shape;278;p11"/>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279" name="Google Shape;279;p11"/>
          <p:cNvGrpSpPr/>
          <p:nvPr/>
        </p:nvGrpSpPr>
        <p:grpSpPr>
          <a:xfrm>
            <a:off x="96252" y="2108857"/>
            <a:ext cx="5236142" cy="4476636"/>
            <a:chOff x="0" y="0"/>
            <a:chExt cx="5236142" cy="4476636"/>
          </a:xfrm>
        </p:grpSpPr>
        <p:sp>
          <p:nvSpPr>
            <p:cNvPr id="280" name="Google Shape;280;p11"/>
            <p:cNvSpPr/>
            <p:nvPr/>
          </p:nvSpPr>
          <p:spPr>
            <a:xfrm>
              <a:off x="0" y="0"/>
              <a:ext cx="4450721" cy="1342991"/>
            </a:xfrm>
            <a:prstGeom prst="roundRect">
              <a:avLst>
                <a:gd name="adj" fmla="val 10000"/>
              </a:avLst>
            </a:prstGeom>
            <a:solidFill>
              <a:srgbClr val="17B91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1"/>
            <p:cNvSpPr txBox="1"/>
            <p:nvPr/>
          </p:nvSpPr>
          <p:spPr>
            <a:xfrm>
              <a:off x="39335" y="39335"/>
              <a:ext cx="3001529" cy="1264321"/>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Consolas"/>
                <a:buNone/>
              </a:pPr>
              <a:r>
                <a:rPr lang="en-GB" sz="1400">
                  <a:solidFill>
                    <a:schemeClr val="lt1"/>
                  </a:solidFill>
                  <a:latin typeface="Consolas"/>
                  <a:ea typeface="Consolas"/>
                  <a:cs typeface="Consolas"/>
                  <a:sym typeface="Consolas"/>
                </a:rPr>
                <a:t>Recognising the contribution of the employees is one of the best practices against employee retaliation (Kurdi and Alshurideh, 2020). </a:t>
              </a:r>
              <a:endParaRPr sz="1400">
                <a:solidFill>
                  <a:schemeClr val="lt1"/>
                </a:solidFill>
                <a:latin typeface="Consolas"/>
                <a:ea typeface="Consolas"/>
                <a:cs typeface="Consolas"/>
                <a:sym typeface="Consolas"/>
              </a:endParaRPr>
            </a:p>
          </p:txBody>
        </p:sp>
        <p:sp>
          <p:nvSpPr>
            <p:cNvPr id="282" name="Google Shape;282;p11"/>
            <p:cNvSpPr/>
            <p:nvPr/>
          </p:nvSpPr>
          <p:spPr>
            <a:xfrm>
              <a:off x="392710" y="1566822"/>
              <a:ext cx="4450721" cy="1342991"/>
            </a:xfrm>
            <a:prstGeom prst="roundRect">
              <a:avLst>
                <a:gd name="adj" fmla="val 10000"/>
              </a:avLst>
            </a:prstGeom>
            <a:solidFill>
              <a:srgbClr val="17B91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1"/>
            <p:cNvSpPr txBox="1"/>
            <p:nvPr/>
          </p:nvSpPr>
          <p:spPr>
            <a:xfrm>
              <a:off x="432045" y="1606157"/>
              <a:ext cx="3106396" cy="1264321"/>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Consolas"/>
                <a:buNone/>
              </a:pPr>
              <a:r>
                <a:rPr lang="en-GB" sz="1400">
                  <a:solidFill>
                    <a:schemeClr val="lt1"/>
                  </a:solidFill>
                  <a:latin typeface="Consolas"/>
                  <a:ea typeface="Consolas"/>
                  <a:cs typeface="Consolas"/>
                  <a:sym typeface="Consolas"/>
                </a:rPr>
                <a:t>Employees love to do their work if they get feel valued and get motivation from their higher authority. </a:t>
              </a:r>
              <a:endParaRPr sz="1400">
                <a:solidFill>
                  <a:schemeClr val="lt1"/>
                </a:solidFill>
                <a:latin typeface="Consolas"/>
                <a:ea typeface="Consolas"/>
                <a:cs typeface="Consolas"/>
                <a:sym typeface="Consolas"/>
              </a:endParaRPr>
            </a:p>
          </p:txBody>
        </p:sp>
        <p:sp>
          <p:nvSpPr>
            <p:cNvPr id="284" name="Google Shape;284;p11"/>
            <p:cNvSpPr/>
            <p:nvPr/>
          </p:nvSpPr>
          <p:spPr>
            <a:xfrm>
              <a:off x="785421" y="3133645"/>
              <a:ext cx="4450721" cy="1342991"/>
            </a:xfrm>
            <a:prstGeom prst="roundRect">
              <a:avLst>
                <a:gd name="adj" fmla="val 10000"/>
              </a:avLst>
            </a:prstGeom>
            <a:solidFill>
              <a:srgbClr val="17B91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1"/>
            <p:cNvSpPr txBox="1"/>
            <p:nvPr/>
          </p:nvSpPr>
          <p:spPr>
            <a:xfrm>
              <a:off x="824756" y="3172980"/>
              <a:ext cx="3106396" cy="1264321"/>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Consolas"/>
                <a:buNone/>
              </a:pPr>
              <a:r>
                <a:rPr lang="en-GB" sz="1200">
                  <a:solidFill>
                    <a:schemeClr val="lt1"/>
                  </a:solidFill>
                  <a:latin typeface="Consolas"/>
                  <a:ea typeface="Consolas"/>
                  <a:cs typeface="Consolas"/>
                  <a:sym typeface="Consolas"/>
                </a:rPr>
                <a:t>Providing compensation or incentive to the employees is also an effective approach to employee retention.Providing benefits packages is another practice of organisations that ensures the retention of employees.</a:t>
              </a:r>
              <a:endParaRPr sz="1200">
                <a:solidFill>
                  <a:schemeClr val="lt1"/>
                </a:solidFill>
                <a:latin typeface="Consolas"/>
                <a:ea typeface="Consolas"/>
                <a:cs typeface="Consolas"/>
                <a:sym typeface="Consolas"/>
              </a:endParaRPr>
            </a:p>
          </p:txBody>
        </p:sp>
        <p:sp>
          <p:nvSpPr>
            <p:cNvPr id="286" name="Google Shape;286;p11"/>
            <p:cNvSpPr/>
            <p:nvPr/>
          </p:nvSpPr>
          <p:spPr>
            <a:xfrm>
              <a:off x="3577777" y="1018434"/>
              <a:ext cx="872944" cy="872944"/>
            </a:xfrm>
            <a:prstGeom prst="downArrow">
              <a:avLst>
                <a:gd name="adj1" fmla="val 55000"/>
                <a:gd name="adj2" fmla="val 45000"/>
              </a:avLst>
            </a:prstGeom>
            <a:solidFill>
              <a:srgbClr val="CAE4CA">
                <a:alpha val="89803"/>
              </a:srgbClr>
            </a:solidFill>
            <a:ln w="12700" cap="flat" cmpd="sng">
              <a:solidFill>
                <a:srgbClr val="CAE4CA">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11"/>
            <p:cNvSpPr txBox="1"/>
            <p:nvPr/>
          </p:nvSpPr>
          <p:spPr>
            <a:xfrm>
              <a:off x="3774189" y="1018434"/>
              <a:ext cx="480120" cy="656890"/>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a:solidFill>
                  <a:schemeClr val="dk1"/>
                </a:solidFill>
                <a:latin typeface="Consolas"/>
                <a:ea typeface="Consolas"/>
                <a:cs typeface="Consolas"/>
                <a:sym typeface="Consolas"/>
              </a:endParaRPr>
            </a:p>
          </p:txBody>
        </p:sp>
        <p:sp>
          <p:nvSpPr>
            <p:cNvPr id="288" name="Google Shape;288;p11"/>
            <p:cNvSpPr/>
            <p:nvPr/>
          </p:nvSpPr>
          <p:spPr>
            <a:xfrm>
              <a:off x="3970488" y="2576304"/>
              <a:ext cx="872944" cy="872944"/>
            </a:xfrm>
            <a:prstGeom prst="downArrow">
              <a:avLst>
                <a:gd name="adj1" fmla="val 55000"/>
                <a:gd name="adj2" fmla="val 45000"/>
              </a:avLst>
            </a:prstGeom>
            <a:solidFill>
              <a:srgbClr val="CAE4CA">
                <a:alpha val="89803"/>
              </a:srgbClr>
            </a:solidFill>
            <a:ln w="12700" cap="flat" cmpd="sng">
              <a:solidFill>
                <a:srgbClr val="CAE4CA">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1"/>
            <p:cNvSpPr txBox="1"/>
            <p:nvPr/>
          </p:nvSpPr>
          <p:spPr>
            <a:xfrm>
              <a:off x="4166900" y="2576304"/>
              <a:ext cx="480120" cy="656890"/>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a:solidFill>
                  <a:schemeClr val="dk1"/>
                </a:solidFill>
                <a:latin typeface="Consolas"/>
                <a:ea typeface="Consolas"/>
                <a:cs typeface="Consolas"/>
                <a:sym typeface="Consolas"/>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294"/>
        <p:cNvGrpSpPr/>
        <p:nvPr/>
      </p:nvGrpSpPr>
      <p:grpSpPr>
        <a:xfrm>
          <a:off x="0" y="0"/>
          <a:ext cx="0" cy="0"/>
          <a:chOff x="0" y="0"/>
          <a:chExt cx="0" cy="0"/>
        </a:xfrm>
      </p:grpSpPr>
      <p:sp>
        <p:nvSpPr>
          <p:cNvPr id="295" name="Google Shape;295;p12"/>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96" name="Google Shape;296;p12"/>
          <p:cNvSpPr/>
          <p:nvPr/>
        </p:nvSpPr>
        <p:spPr>
          <a:xfrm rot="-252080">
            <a:off x="849621" y="915045"/>
            <a:ext cx="5446522" cy="4316000"/>
          </a:xfrm>
          <a:prstGeom prst="rect">
            <a:avLst/>
          </a:prstGeom>
          <a:solidFill>
            <a:schemeClr val="dk1"/>
          </a:solidFill>
          <a:ln>
            <a:noFill/>
          </a:ln>
          <a:effectLst>
            <a:outerShdw blurRad="50800" dist="254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297" name="Google Shape;297;p12"/>
          <p:cNvSpPr/>
          <p:nvPr/>
        </p:nvSpPr>
        <p:spPr>
          <a:xfrm rot="5147920">
            <a:off x="1514337" y="447284"/>
            <a:ext cx="4122174" cy="5235577"/>
          </a:xfrm>
          <a:custGeom>
            <a:avLst/>
            <a:gdLst/>
            <a:ahLst/>
            <a:cxnLst/>
            <a:rect l="l" t="t" r="r" b="b"/>
            <a:pathLst>
              <a:path w="4401242" h="5590022" extrusionOk="0">
                <a:moveTo>
                  <a:pt x="0" y="4137242"/>
                </a:moveTo>
                <a:lnTo>
                  <a:pt x="5579" y="4114978"/>
                </a:lnTo>
                <a:cubicBezTo>
                  <a:pt x="6121" y="4108762"/>
                  <a:pt x="2648" y="4107119"/>
                  <a:pt x="3258" y="4099949"/>
                </a:cubicBezTo>
                <a:lnTo>
                  <a:pt x="9236" y="4071959"/>
                </a:lnTo>
                <a:lnTo>
                  <a:pt x="14743" y="4031013"/>
                </a:lnTo>
                <a:lnTo>
                  <a:pt x="20613" y="4002827"/>
                </a:lnTo>
                <a:lnTo>
                  <a:pt x="22410" y="3997392"/>
                </a:lnTo>
                <a:lnTo>
                  <a:pt x="22410" y="3812956"/>
                </a:lnTo>
                <a:lnTo>
                  <a:pt x="20401" y="3799351"/>
                </a:lnTo>
                <a:lnTo>
                  <a:pt x="22410" y="3753450"/>
                </a:lnTo>
                <a:lnTo>
                  <a:pt x="19673" y="3746784"/>
                </a:lnTo>
                <a:lnTo>
                  <a:pt x="22410" y="3701909"/>
                </a:lnTo>
                <a:cubicBezTo>
                  <a:pt x="22023" y="3687048"/>
                  <a:pt x="22634" y="3661297"/>
                  <a:pt x="20086" y="3652741"/>
                </a:cubicBezTo>
                <a:lnTo>
                  <a:pt x="13839" y="3649070"/>
                </a:lnTo>
                <a:lnTo>
                  <a:pt x="13290" y="3638287"/>
                </a:lnTo>
                <a:cubicBezTo>
                  <a:pt x="13769" y="3637498"/>
                  <a:pt x="13370" y="3621952"/>
                  <a:pt x="13410" y="3621311"/>
                </a:cubicBezTo>
                <a:lnTo>
                  <a:pt x="19966" y="3583286"/>
                </a:lnTo>
                <a:lnTo>
                  <a:pt x="16089" y="21355"/>
                </a:lnTo>
                <a:cubicBezTo>
                  <a:pt x="22266" y="10589"/>
                  <a:pt x="23964" y="8856"/>
                  <a:pt x="34619" y="2606"/>
                </a:cubicBezTo>
                <a:lnTo>
                  <a:pt x="49927" y="185"/>
                </a:lnTo>
                <a:cubicBezTo>
                  <a:pt x="228245" y="83"/>
                  <a:pt x="539504" y="31"/>
                  <a:pt x="917193" y="11"/>
                </a:cubicBezTo>
                <a:lnTo>
                  <a:pt x="938319" y="10"/>
                </a:lnTo>
                <a:lnTo>
                  <a:pt x="938338" y="0"/>
                </a:lnTo>
                <a:lnTo>
                  <a:pt x="4365378" y="0"/>
                </a:lnTo>
                <a:cubicBezTo>
                  <a:pt x="4382966" y="50"/>
                  <a:pt x="4397213" y="14294"/>
                  <a:pt x="4397257" y="31881"/>
                </a:cubicBezTo>
                <a:cubicBezTo>
                  <a:pt x="4402571" y="958253"/>
                  <a:pt x="4402570" y="4631875"/>
                  <a:pt x="4397256" y="5558231"/>
                </a:cubicBezTo>
                <a:cubicBezTo>
                  <a:pt x="4397157" y="5575784"/>
                  <a:pt x="4382929" y="5589975"/>
                  <a:pt x="4365377" y="5590021"/>
                </a:cubicBezTo>
                <a:lnTo>
                  <a:pt x="4322085" y="5590021"/>
                </a:lnTo>
                <a:lnTo>
                  <a:pt x="4322083" y="5590022"/>
                </a:lnTo>
                <a:lnTo>
                  <a:pt x="49916" y="5590022"/>
                </a:lnTo>
                <a:cubicBezTo>
                  <a:pt x="34729" y="5589963"/>
                  <a:pt x="22450" y="5581668"/>
                  <a:pt x="22410" y="5571435"/>
                </a:cubicBezTo>
                <a:lnTo>
                  <a:pt x="22410" y="4726767"/>
                </a:lnTo>
                <a:lnTo>
                  <a:pt x="14670" y="4699196"/>
                </a:lnTo>
                <a:cubicBezTo>
                  <a:pt x="15011" y="4683722"/>
                  <a:pt x="19831" y="4680290"/>
                  <a:pt x="22410" y="4670837"/>
                </a:cubicBezTo>
                <a:lnTo>
                  <a:pt x="22410" y="4292925"/>
                </a:lnTo>
                <a:lnTo>
                  <a:pt x="22410" y="4242762"/>
                </a:lnTo>
                <a:lnTo>
                  <a:pt x="14161" y="4214744"/>
                </a:lnTo>
                <a:cubicBezTo>
                  <a:pt x="20757" y="4203473"/>
                  <a:pt x="7860" y="4195229"/>
                  <a:pt x="4708" y="4186098"/>
                </a:cubicBezTo>
                <a:lnTo>
                  <a:pt x="632" y="4158493"/>
                </a:lnTo>
                <a:close/>
              </a:path>
            </a:pathLst>
          </a:custGeom>
          <a:blipFill rotWithShape="1">
            <a:blip r:embed="rId3">
              <a:alphaModFix/>
            </a:blip>
            <a:tile tx="0" ty="0" sx="100000" sy="100000" flip="none" algn="tl"/>
          </a:bli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onsolas"/>
              <a:ea typeface="Consolas"/>
              <a:cs typeface="Consolas"/>
              <a:sym typeface="Consolas"/>
            </a:endParaRPr>
          </a:p>
        </p:txBody>
      </p:sp>
      <p:pic>
        <p:nvPicPr>
          <p:cNvPr id="298" name="Google Shape;298;p12" descr="A group of people shaking hands&#10;&#10;Description automatically generated"/>
          <p:cNvPicPr preferRelativeResize="0"/>
          <p:nvPr/>
        </p:nvPicPr>
        <p:blipFill rotWithShape="1">
          <a:blip r:embed="rId4">
            <a:alphaModFix amt="84000"/>
          </a:blip>
          <a:srcRect l="15162" r="15748" b="1"/>
          <a:stretch/>
        </p:blipFill>
        <p:spPr>
          <a:xfrm>
            <a:off x="818650" y="817741"/>
            <a:ext cx="5517787" cy="4520715"/>
          </a:xfrm>
          <a:custGeom>
            <a:avLst/>
            <a:gdLst/>
            <a:ahLst/>
            <a:cxnLst/>
            <a:rect l="l" t="t" r="r" b="b"/>
            <a:pathLst>
              <a:path w="5517787" h="4472333" extrusionOk="0">
                <a:moveTo>
                  <a:pt x="5199334" y="0"/>
                </a:moveTo>
                <a:cubicBezTo>
                  <a:pt x="5209814" y="5031"/>
                  <a:pt x="5211549" y="6498"/>
                  <a:pt x="5218118" y="16022"/>
                </a:cubicBezTo>
                <a:lnTo>
                  <a:pt x="5221430" y="30155"/>
                </a:lnTo>
                <a:cubicBezTo>
                  <a:pt x="5233761" y="196710"/>
                  <a:pt x="5255167" y="487447"/>
                  <a:pt x="5281101" y="840236"/>
                </a:cubicBezTo>
                <a:lnTo>
                  <a:pt x="5282551" y="859969"/>
                </a:lnTo>
                <a:lnTo>
                  <a:pt x="5282562" y="859986"/>
                </a:lnTo>
                <a:lnTo>
                  <a:pt x="5517712" y="4061104"/>
                </a:lnTo>
                <a:cubicBezTo>
                  <a:pt x="5518872" y="4077535"/>
                  <a:pt x="5506545" y="4091821"/>
                  <a:pt x="5490120" y="4093069"/>
                </a:cubicBezTo>
                <a:cubicBezTo>
                  <a:pt x="4625183" y="4161596"/>
                  <a:pt x="1193739" y="4413665"/>
                  <a:pt x="328087" y="4472264"/>
                </a:cubicBezTo>
                <a:cubicBezTo>
                  <a:pt x="311684" y="4473376"/>
                  <a:pt x="297453" y="4461060"/>
                  <a:pt x="296206" y="4444668"/>
                </a:cubicBezTo>
                <a:lnTo>
                  <a:pt x="293235" y="4404230"/>
                </a:lnTo>
                <a:lnTo>
                  <a:pt x="293234" y="4404228"/>
                </a:lnTo>
                <a:lnTo>
                  <a:pt x="94" y="413698"/>
                </a:lnTo>
                <a:cubicBezTo>
                  <a:pt x="-893" y="399508"/>
                  <a:pt x="6013" y="387469"/>
                  <a:pt x="15568" y="386729"/>
                </a:cubicBezTo>
                <a:lnTo>
                  <a:pt x="804553" y="328772"/>
                </a:lnTo>
                <a:lnTo>
                  <a:pt x="829775" y="319650"/>
                </a:lnTo>
                <a:cubicBezTo>
                  <a:pt x="844253" y="318907"/>
                  <a:pt x="847789" y="323174"/>
                  <a:pt x="856796" y="324934"/>
                </a:cubicBezTo>
                <a:lnTo>
                  <a:pt x="1209795" y="299003"/>
                </a:lnTo>
                <a:lnTo>
                  <a:pt x="1256651" y="295561"/>
                </a:lnTo>
                <a:lnTo>
                  <a:pt x="1282256" y="285933"/>
                </a:lnTo>
                <a:cubicBezTo>
                  <a:pt x="1293236" y="291321"/>
                  <a:pt x="1300052" y="278709"/>
                  <a:pt x="1308365" y="275138"/>
                </a:cubicBezTo>
                <a:lnTo>
                  <a:pt x="1333870" y="269436"/>
                </a:lnTo>
                <a:lnTo>
                  <a:pt x="1353677" y="267388"/>
                </a:lnTo>
                <a:lnTo>
                  <a:pt x="1374856" y="271072"/>
                </a:lnTo>
                <a:cubicBezTo>
                  <a:pt x="1380699" y="271151"/>
                  <a:pt x="1381996" y="267795"/>
                  <a:pt x="1388735" y="267872"/>
                </a:cubicBezTo>
                <a:lnTo>
                  <a:pt x="1415290" y="271536"/>
                </a:lnTo>
                <a:lnTo>
                  <a:pt x="1453914" y="273870"/>
                </a:lnTo>
                <a:lnTo>
                  <a:pt x="1480645" y="277419"/>
                </a:lnTo>
                <a:lnTo>
                  <a:pt x="1485845" y="278725"/>
                </a:lnTo>
                <a:lnTo>
                  <a:pt x="1658122" y="266069"/>
                </a:lnTo>
                <a:lnTo>
                  <a:pt x="1670693" y="263259"/>
                </a:lnTo>
                <a:lnTo>
                  <a:pt x="1713706" y="261986"/>
                </a:lnTo>
                <a:lnTo>
                  <a:pt x="1719744" y="258972"/>
                </a:lnTo>
                <a:lnTo>
                  <a:pt x="1761849" y="258450"/>
                </a:lnTo>
                <a:cubicBezTo>
                  <a:pt x="1775704" y="257068"/>
                  <a:pt x="1799799" y="255872"/>
                  <a:pt x="1807616" y="252905"/>
                </a:cubicBezTo>
                <a:lnTo>
                  <a:pt x="1810616" y="246818"/>
                </a:lnTo>
                <a:lnTo>
                  <a:pt x="1820651" y="245565"/>
                </a:lnTo>
                <a:cubicBezTo>
                  <a:pt x="1821421" y="245959"/>
                  <a:pt x="1835914" y="244519"/>
                  <a:pt x="1836516" y="244513"/>
                </a:cubicBezTo>
                <a:lnTo>
                  <a:pt x="1872484" y="248027"/>
                </a:lnTo>
                <a:close/>
              </a:path>
            </a:pathLst>
          </a:custGeom>
          <a:noFill/>
          <a:ln>
            <a:noFill/>
          </a:ln>
        </p:spPr>
      </p:pic>
      <p:sp>
        <p:nvSpPr>
          <p:cNvPr id="299" name="Google Shape;299;p12"/>
          <p:cNvSpPr txBox="1">
            <a:spLocks noGrp="1"/>
          </p:cNvSpPr>
          <p:nvPr>
            <p:ph type="title"/>
          </p:nvPr>
        </p:nvSpPr>
        <p:spPr>
          <a:xfrm>
            <a:off x="6336437" y="110666"/>
            <a:ext cx="5781863" cy="1659965"/>
          </a:xfrm>
          <a:prstGeom prst="rect">
            <a:avLst/>
          </a:prstGeom>
          <a:noFill/>
          <a:ln>
            <a:noFill/>
          </a:ln>
        </p:spPr>
        <p:txBody>
          <a:bodyPr spcFirstLastPara="1" wrap="square" lIns="91425" tIns="45700" rIns="91425" bIns="45700" anchor="b" anchorCtr="0">
            <a:normAutofit fontScale="90000"/>
          </a:bodyPr>
          <a:lstStyle/>
          <a:p>
            <a:pPr marL="0" lvl="0" indent="0" algn="l" rtl="0">
              <a:lnSpc>
                <a:spcPct val="110000"/>
              </a:lnSpc>
              <a:spcBef>
                <a:spcPts val="0"/>
              </a:spcBef>
              <a:spcAft>
                <a:spcPts val="0"/>
              </a:spcAft>
              <a:buClr>
                <a:srgbClr val="000000"/>
              </a:buClr>
              <a:buSzPts val="3400"/>
              <a:buFont typeface="Libre Franklin Black"/>
              <a:buNone/>
            </a:pPr>
            <a:r>
              <a:rPr lang="en-GB" sz="3400" i="0"/>
              <a:t>Best Practices for Ensuring Employee Retention </a:t>
            </a:r>
            <a:endParaRPr sz="3400"/>
          </a:p>
        </p:txBody>
      </p:sp>
      <p:sp>
        <p:nvSpPr>
          <p:cNvPr id="300" name="Google Shape;300;p12"/>
          <p:cNvSpPr/>
          <p:nvPr/>
        </p:nvSpPr>
        <p:spPr>
          <a:xfrm rot="-5911525">
            <a:off x="3292902" y="4288917"/>
            <a:ext cx="444795" cy="1868387"/>
          </a:xfrm>
          <a:custGeom>
            <a:avLst/>
            <a:gdLst/>
            <a:ahLst/>
            <a:cxnLst/>
            <a:rect l="l" t="t" r="r" b="b"/>
            <a:pathLst>
              <a:path w="555597" h="1999290" extrusionOk="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rotWithShape="1">
            <a:blip r:embed="rId5">
              <a:alphaModFix amt="84000"/>
            </a:blip>
            <a:tile tx="0" ty="0" sx="100000" sy="100000" flip="none" algn="tl"/>
          </a:blipFill>
          <a:ln>
            <a:noFill/>
          </a:ln>
          <a:effectLst>
            <a:outerShdw blurRad="63500" dist="12700" dir="8100000" algn="tr" rotWithShape="0">
              <a:srgbClr val="000000">
                <a:alpha val="31764"/>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nvGrpSpPr>
          <p:cNvPr id="301" name="Google Shape;301;p12"/>
          <p:cNvGrpSpPr/>
          <p:nvPr/>
        </p:nvGrpSpPr>
        <p:grpSpPr>
          <a:xfrm>
            <a:off x="174436" y="6388259"/>
            <a:ext cx="358083" cy="368964"/>
            <a:chOff x="4135740" y="1795926"/>
            <a:chExt cx="558732" cy="575710"/>
          </a:xfrm>
        </p:grpSpPr>
        <p:grpSp>
          <p:nvGrpSpPr>
            <p:cNvPr id="302" name="Google Shape;302;p12"/>
            <p:cNvGrpSpPr/>
            <p:nvPr/>
          </p:nvGrpSpPr>
          <p:grpSpPr>
            <a:xfrm>
              <a:off x="4135740" y="1795926"/>
              <a:ext cx="558732" cy="575710"/>
              <a:chOff x="1028007" y="1706560"/>
              <a:chExt cx="575710" cy="575710"/>
            </a:xfrm>
          </p:grpSpPr>
          <p:cxnSp>
            <p:nvCxnSpPr>
              <p:cNvPr id="303" name="Google Shape;303;p12"/>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304" name="Google Shape;304;p12"/>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305" name="Google Shape;305;p12"/>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306" name="Google Shape;306;p12"/>
          <p:cNvGrpSpPr/>
          <p:nvPr/>
        </p:nvGrpSpPr>
        <p:grpSpPr>
          <a:xfrm>
            <a:off x="7193037" y="2324848"/>
            <a:ext cx="4293975" cy="4205014"/>
            <a:chOff x="631283" y="328136"/>
            <a:chExt cx="4293975" cy="4205014"/>
          </a:xfrm>
        </p:grpSpPr>
        <p:sp>
          <p:nvSpPr>
            <p:cNvPr id="307" name="Google Shape;307;p12"/>
            <p:cNvSpPr/>
            <p:nvPr/>
          </p:nvSpPr>
          <p:spPr>
            <a:xfrm>
              <a:off x="841777" y="328136"/>
              <a:ext cx="4083481" cy="4083481"/>
            </a:xfrm>
            <a:prstGeom prst="pie">
              <a:avLst>
                <a:gd name="adj1" fmla="val 16200000"/>
                <a:gd name="adj2" fmla="val 1800000"/>
              </a:avLst>
            </a:prstGeom>
            <a:gradFill>
              <a:gsLst>
                <a:gs pos="0">
                  <a:srgbClr val="4B4E55"/>
                </a:gs>
                <a:gs pos="50000">
                  <a:srgbClr val="1C2635"/>
                </a:gs>
                <a:gs pos="100000">
                  <a:srgbClr val="17212F"/>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2"/>
            <p:cNvSpPr txBox="1"/>
            <p:nvPr/>
          </p:nvSpPr>
          <p:spPr>
            <a:xfrm>
              <a:off x="3061927" y="1081636"/>
              <a:ext cx="1385467" cy="1361160"/>
            </a:xfrm>
            <a:prstGeom prst="rect">
              <a:avLst/>
            </a:prstGeom>
            <a:noFill/>
            <a:ln>
              <a:noFill/>
            </a:ln>
          </p:spPr>
          <p:txBody>
            <a:bodyPr spcFirstLastPara="1" wrap="square" lIns="13950" tIns="13950" rIns="13950" bIns="13950" anchor="ctr" anchorCtr="0">
              <a:noAutofit/>
            </a:bodyPr>
            <a:lstStyle/>
            <a:p>
              <a:pPr marL="0" marR="0" lvl="0" indent="0" algn="ctr" rtl="0">
                <a:lnSpc>
                  <a:spcPct val="90000"/>
                </a:lnSpc>
                <a:spcBef>
                  <a:spcPts val="0"/>
                </a:spcBef>
                <a:spcAft>
                  <a:spcPts val="0"/>
                </a:spcAft>
                <a:buClr>
                  <a:schemeClr val="lt1"/>
                </a:buClr>
                <a:buSzPts val="1100"/>
                <a:buFont typeface="Consolas"/>
                <a:buNone/>
              </a:pPr>
              <a:r>
                <a:rPr lang="en-GB" sz="1100">
                  <a:solidFill>
                    <a:schemeClr val="lt1"/>
                  </a:solidFill>
                  <a:latin typeface="Consolas"/>
                  <a:ea typeface="Consolas"/>
                  <a:cs typeface="Consolas"/>
                  <a:sym typeface="Consolas"/>
                </a:rPr>
                <a:t>Prioritising the employees' needs and work-life balance is an important employee retention practice. </a:t>
              </a:r>
              <a:endParaRPr sz="1100">
                <a:solidFill>
                  <a:schemeClr val="lt1"/>
                </a:solidFill>
                <a:latin typeface="Consolas"/>
                <a:ea typeface="Consolas"/>
                <a:cs typeface="Consolas"/>
                <a:sym typeface="Consolas"/>
              </a:endParaRPr>
            </a:p>
          </p:txBody>
        </p:sp>
        <p:sp>
          <p:nvSpPr>
            <p:cNvPr id="309" name="Google Shape;309;p12"/>
            <p:cNvSpPr/>
            <p:nvPr/>
          </p:nvSpPr>
          <p:spPr>
            <a:xfrm>
              <a:off x="631283" y="449669"/>
              <a:ext cx="4083481" cy="4083481"/>
            </a:xfrm>
            <a:prstGeom prst="pie">
              <a:avLst>
                <a:gd name="adj1" fmla="val 1800000"/>
                <a:gd name="adj2" fmla="val 9000000"/>
              </a:avLst>
            </a:prstGeom>
            <a:gradFill>
              <a:gsLst>
                <a:gs pos="0">
                  <a:srgbClr val="4B4E55"/>
                </a:gs>
                <a:gs pos="50000">
                  <a:srgbClr val="1C2635"/>
                </a:gs>
                <a:gs pos="100000">
                  <a:srgbClr val="17212F"/>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12"/>
            <p:cNvSpPr txBox="1"/>
            <p:nvPr/>
          </p:nvSpPr>
          <p:spPr>
            <a:xfrm>
              <a:off x="1749379" y="3026151"/>
              <a:ext cx="1847289" cy="1263934"/>
            </a:xfrm>
            <a:prstGeom prst="rect">
              <a:avLst/>
            </a:prstGeom>
            <a:noFill/>
            <a:ln>
              <a:noFill/>
            </a:ln>
          </p:spPr>
          <p:txBody>
            <a:bodyPr spcFirstLastPara="1" wrap="square" lIns="13950" tIns="13950" rIns="13950" bIns="13950" anchor="ctr" anchorCtr="0">
              <a:noAutofit/>
            </a:bodyPr>
            <a:lstStyle/>
            <a:p>
              <a:pPr marL="0" marR="0" lvl="0" indent="0" algn="ctr" rtl="0">
                <a:lnSpc>
                  <a:spcPct val="90000"/>
                </a:lnSpc>
                <a:spcBef>
                  <a:spcPts val="0"/>
                </a:spcBef>
                <a:spcAft>
                  <a:spcPts val="0"/>
                </a:spcAft>
                <a:buClr>
                  <a:schemeClr val="lt1"/>
                </a:buClr>
                <a:buSzPts val="1100"/>
                <a:buFont typeface="Consolas"/>
                <a:buNone/>
              </a:pPr>
              <a:r>
                <a:rPr lang="en-GB" sz="900">
                  <a:solidFill>
                    <a:schemeClr val="lt1"/>
                  </a:solidFill>
                  <a:latin typeface="Consolas"/>
                  <a:ea typeface="Consolas"/>
                  <a:cs typeface="Consolas"/>
                  <a:sym typeface="Consolas"/>
                </a:rPr>
                <a:t>A positive and safe workplace is also a significant practice of employee retention (Kurniawaty, Ramly and Ramlawati, 2019). Providing a remote option is also beneficial to attract talented employees.</a:t>
              </a:r>
              <a:endParaRPr sz="900">
                <a:solidFill>
                  <a:schemeClr val="lt1"/>
                </a:solidFill>
                <a:latin typeface="Consolas"/>
                <a:ea typeface="Consolas"/>
                <a:cs typeface="Consolas"/>
                <a:sym typeface="Consolas"/>
              </a:endParaRPr>
            </a:p>
          </p:txBody>
        </p:sp>
        <p:sp>
          <p:nvSpPr>
            <p:cNvPr id="311" name="Google Shape;311;p12"/>
            <p:cNvSpPr/>
            <p:nvPr/>
          </p:nvSpPr>
          <p:spPr>
            <a:xfrm>
              <a:off x="631283" y="449669"/>
              <a:ext cx="4083481" cy="4083481"/>
            </a:xfrm>
            <a:prstGeom prst="pie">
              <a:avLst>
                <a:gd name="adj1" fmla="val 9000000"/>
                <a:gd name="adj2" fmla="val 16200000"/>
              </a:avLst>
            </a:prstGeom>
            <a:gradFill>
              <a:gsLst>
                <a:gs pos="0">
                  <a:srgbClr val="4B4E55"/>
                </a:gs>
                <a:gs pos="50000">
                  <a:srgbClr val="1C2635"/>
                </a:gs>
                <a:gs pos="100000">
                  <a:srgbClr val="17212F"/>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12"/>
            <p:cNvSpPr txBox="1"/>
            <p:nvPr/>
          </p:nvSpPr>
          <p:spPr>
            <a:xfrm>
              <a:off x="1068799" y="1251781"/>
              <a:ext cx="1385467" cy="1361160"/>
            </a:xfrm>
            <a:prstGeom prst="rect">
              <a:avLst/>
            </a:prstGeom>
            <a:noFill/>
            <a:ln>
              <a:noFill/>
            </a:ln>
          </p:spPr>
          <p:txBody>
            <a:bodyPr spcFirstLastPara="1" wrap="square" lIns="13950" tIns="13950" rIns="13950" bIns="13950" anchor="ctr" anchorCtr="0">
              <a:noAutofit/>
            </a:bodyPr>
            <a:lstStyle/>
            <a:p>
              <a:pPr marL="0" marR="0" lvl="0" indent="0" algn="ctr" rtl="0">
                <a:lnSpc>
                  <a:spcPct val="90000"/>
                </a:lnSpc>
                <a:spcBef>
                  <a:spcPts val="0"/>
                </a:spcBef>
                <a:spcAft>
                  <a:spcPts val="0"/>
                </a:spcAft>
                <a:buClr>
                  <a:schemeClr val="lt1"/>
                </a:buClr>
                <a:buSzPts val="1100"/>
                <a:buFont typeface="Consolas"/>
                <a:buNone/>
              </a:pPr>
              <a:r>
                <a:rPr lang="en-GB" sz="1100">
                  <a:solidFill>
                    <a:schemeClr val="lt1"/>
                  </a:solidFill>
                  <a:latin typeface="Consolas"/>
                  <a:ea typeface="Consolas"/>
                  <a:cs typeface="Consolas"/>
                  <a:sym typeface="Consolas"/>
                </a:rPr>
                <a:t>Encourages employees towards their work and creates a good relationship between the employees and the companies.</a:t>
              </a:r>
              <a:endParaRPr sz="1100">
                <a:solidFill>
                  <a:schemeClr val="lt1"/>
                </a:solidFill>
                <a:latin typeface="Consolas"/>
                <a:ea typeface="Consolas"/>
                <a:cs typeface="Consolas"/>
                <a:sym typeface="Consolas"/>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0B587-24B6-18BD-0796-C1BF418DFBF5}"/>
              </a:ext>
            </a:extLst>
          </p:cNvPr>
          <p:cNvSpPr>
            <a:spLocks noGrp="1"/>
          </p:cNvSpPr>
          <p:nvPr>
            <p:ph type="title"/>
          </p:nvPr>
        </p:nvSpPr>
        <p:spPr/>
        <p:txBody>
          <a:bodyPr>
            <a:normAutofit/>
          </a:bodyPr>
          <a:lstStyle/>
          <a:p>
            <a:r>
              <a:rPr lang="en-US" b="1" i="0" u="none" strike="noStrike" dirty="0">
                <a:solidFill>
                  <a:schemeClr val="bg2"/>
                </a:solidFill>
                <a:effectLst/>
                <a:latin typeface="Times New Roman" panose="02020603050405020304" pitchFamily="18" charset="0"/>
              </a:rPr>
              <a:t>Building a Positive Work Culture</a:t>
            </a:r>
            <a:endParaRPr lang="en-GB" sz="7200" b="1" i="0" dirty="0">
              <a:solidFill>
                <a:schemeClr val="bg2"/>
              </a:solidFill>
            </a:endParaRPr>
          </a:p>
        </p:txBody>
      </p:sp>
      <p:graphicFrame>
        <p:nvGraphicFramePr>
          <p:cNvPr id="4" name="Diagram 3">
            <a:extLst>
              <a:ext uri="{FF2B5EF4-FFF2-40B4-BE49-F238E27FC236}">
                <a16:creationId xmlns:a16="http://schemas.microsoft.com/office/drawing/2014/main" id="{F22EA121-459F-415E-FA1E-F7D9A86CBF18}"/>
              </a:ext>
            </a:extLst>
          </p:cNvPr>
          <p:cNvGraphicFramePr/>
          <p:nvPr>
            <p:extLst>
              <p:ext uri="{D42A27DB-BD31-4B8C-83A1-F6EECF244321}">
                <p14:modId xmlns:p14="http://schemas.microsoft.com/office/powerpoint/2010/main" val="1430991979"/>
              </p:ext>
            </p:extLst>
          </p:nvPr>
        </p:nvGraphicFramePr>
        <p:xfrm>
          <a:off x="0" y="2276872"/>
          <a:ext cx="8128000" cy="40054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a:extLst>
              <a:ext uri="{FF2B5EF4-FFF2-40B4-BE49-F238E27FC236}">
                <a16:creationId xmlns:a16="http://schemas.microsoft.com/office/drawing/2014/main" id="{02154074-4B8F-CAC1-8219-3AD5FDE992B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24192" y="2708920"/>
            <a:ext cx="4124325" cy="2886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4358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AA054-60BB-326A-7BC3-70CC328D82F8}"/>
              </a:ext>
            </a:extLst>
          </p:cNvPr>
          <p:cNvSpPr>
            <a:spLocks noGrp="1"/>
          </p:cNvSpPr>
          <p:nvPr>
            <p:ph type="title"/>
          </p:nvPr>
        </p:nvSpPr>
        <p:spPr/>
        <p:txBody>
          <a:bodyPr>
            <a:normAutofit/>
          </a:bodyPr>
          <a:lstStyle/>
          <a:p>
            <a:r>
              <a:rPr lang="en-US" sz="3200" b="1" i="0" u="none" strike="noStrike" dirty="0">
                <a:solidFill>
                  <a:schemeClr val="bg2"/>
                </a:solidFill>
                <a:effectLst/>
                <a:latin typeface="Times New Roman" panose="02020603050405020304" pitchFamily="18" charset="0"/>
              </a:rPr>
              <a:t>Career development and growth opportunities</a:t>
            </a:r>
            <a:endParaRPr lang="en-GB" sz="6000" dirty="0">
              <a:solidFill>
                <a:schemeClr val="bg2"/>
              </a:solidFill>
            </a:endParaRPr>
          </a:p>
        </p:txBody>
      </p:sp>
      <p:graphicFrame>
        <p:nvGraphicFramePr>
          <p:cNvPr id="4" name="Diagram 3">
            <a:extLst>
              <a:ext uri="{FF2B5EF4-FFF2-40B4-BE49-F238E27FC236}">
                <a16:creationId xmlns:a16="http://schemas.microsoft.com/office/drawing/2014/main" id="{AEF6818E-B757-198A-EEBF-626642649BBD}"/>
              </a:ext>
            </a:extLst>
          </p:cNvPr>
          <p:cNvGraphicFramePr/>
          <p:nvPr>
            <p:extLst>
              <p:ext uri="{D42A27DB-BD31-4B8C-83A1-F6EECF244321}">
                <p14:modId xmlns:p14="http://schemas.microsoft.com/office/powerpoint/2010/main" val="1874709505"/>
              </p:ext>
            </p:extLst>
          </p:nvPr>
        </p:nvGraphicFramePr>
        <p:xfrm>
          <a:off x="191344" y="2564904"/>
          <a:ext cx="8128000" cy="34294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a:extLst>
              <a:ext uri="{FF2B5EF4-FFF2-40B4-BE49-F238E27FC236}">
                <a16:creationId xmlns:a16="http://schemas.microsoft.com/office/drawing/2014/main" id="{0A6FFEAF-5BCF-BDCF-4DA1-FA411173EA6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84232" y="2797046"/>
            <a:ext cx="3382521" cy="2965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9979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E7E71-0DE0-5254-31FD-2108A8A6DEAF}"/>
              </a:ext>
            </a:extLst>
          </p:cNvPr>
          <p:cNvSpPr>
            <a:spLocks noGrp="1"/>
          </p:cNvSpPr>
          <p:nvPr>
            <p:ph type="title"/>
          </p:nvPr>
        </p:nvSpPr>
        <p:spPr/>
        <p:txBody>
          <a:bodyPr>
            <a:normAutofit/>
          </a:bodyPr>
          <a:lstStyle/>
          <a:p>
            <a:r>
              <a:rPr lang="en-GB" sz="3600" b="1" i="0" u="none" strike="noStrike" dirty="0">
                <a:solidFill>
                  <a:schemeClr val="bg2"/>
                </a:solidFill>
                <a:effectLst/>
                <a:latin typeface="Times New Roman" panose="02020603050405020304" pitchFamily="18" charset="0"/>
              </a:rPr>
              <a:t>Work life balance</a:t>
            </a:r>
            <a:endParaRPr lang="en-GB" sz="6600" dirty="0">
              <a:solidFill>
                <a:schemeClr val="bg2"/>
              </a:solidFill>
            </a:endParaRPr>
          </a:p>
        </p:txBody>
      </p:sp>
      <p:graphicFrame>
        <p:nvGraphicFramePr>
          <p:cNvPr id="4" name="Diagram 3">
            <a:extLst>
              <a:ext uri="{FF2B5EF4-FFF2-40B4-BE49-F238E27FC236}">
                <a16:creationId xmlns:a16="http://schemas.microsoft.com/office/drawing/2014/main" id="{56B6E4AB-495E-9C1F-53CA-8B7155341DB1}"/>
              </a:ext>
            </a:extLst>
          </p:cNvPr>
          <p:cNvGraphicFramePr/>
          <p:nvPr>
            <p:extLst>
              <p:ext uri="{D42A27DB-BD31-4B8C-83A1-F6EECF244321}">
                <p14:modId xmlns:p14="http://schemas.microsoft.com/office/powerpoint/2010/main" val="702881142"/>
              </p:ext>
            </p:extLst>
          </p:nvPr>
        </p:nvGraphicFramePr>
        <p:xfrm>
          <a:off x="335360" y="2167689"/>
          <a:ext cx="9217024" cy="4320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a:extLst>
              <a:ext uri="{FF2B5EF4-FFF2-40B4-BE49-F238E27FC236}">
                <a16:creationId xmlns:a16="http://schemas.microsoft.com/office/drawing/2014/main" id="{83138636-F3EB-EA94-13F8-B93F45D55FB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4365" y="692696"/>
            <a:ext cx="2962275" cy="2314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477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7F8CA-6B64-82F7-DC61-553D37B0EA3C}"/>
              </a:ext>
            </a:extLst>
          </p:cNvPr>
          <p:cNvSpPr>
            <a:spLocks noGrp="1"/>
          </p:cNvSpPr>
          <p:nvPr>
            <p:ph type="title"/>
          </p:nvPr>
        </p:nvSpPr>
        <p:spPr/>
        <p:txBody>
          <a:bodyPr>
            <a:normAutofit/>
          </a:bodyPr>
          <a:lstStyle/>
          <a:p>
            <a:r>
              <a:rPr lang="en-GB" b="1" i="0" u="none" strike="noStrike" dirty="0">
                <a:solidFill>
                  <a:schemeClr val="bg2"/>
                </a:solidFill>
                <a:effectLst/>
                <a:latin typeface="Times New Roman" panose="02020603050405020304" pitchFamily="18" charset="0"/>
              </a:rPr>
              <a:t>Compensation and Benefits</a:t>
            </a:r>
            <a:endParaRPr lang="en-GB" sz="7200" dirty="0">
              <a:solidFill>
                <a:schemeClr val="bg2"/>
              </a:solidFill>
            </a:endParaRPr>
          </a:p>
        </p:txBody>
      </p:sp>
      <p:graphicFrame>
        <p:nvGraphicFramePr>
          <p:cNvPr id="4" name="Diagram 3">
            <a:extLst>
              <a:ext uri="{FF2B5EF4-FFF2-40B4-BE49-F238E27FC236}">
                <a16:creationId xmlns:a16="http://schemas.microsoft.com/office/drawing/2014/main" id="{8874C96B-0815-D179-FD78-3356BBD1647B}"/>
              </a:ext>
            </a:extLst>
          </p:cNvPr>
          <p:cNvGraphicFramePr/>
          <p:nvPr>
            <p:extLst>
              <p:ext uri="{D42A27DB-BD31-4B8C-83A1-F6EECF244321}">
                <p14:modId xmlns:p14="http://schemas.microsoft.com/office/powerpoint/2010/main" val="678788948"/>
              </p:ext>
            </p:extLst>
          </p:nvPr>
        </p:nvGraphicFramePr>
        <p:xfrm>
          <a:off x="695400" y="2276872"/>
          <a:ext cx="7088336" cy="39334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a:extLst>
              <a:ext uri="{FF2B5EF4-FFF2-40B4-BE49-F238E27FC236}">
                <a16:creationId xmlns:a16="http://schemas.microsoft.com/office/drawing/2014/main" id="{316B5AA7-2AF1-3256-54D9-54BBAD08F46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83736" y="3990838"/>
            <a:ext cx="4267944" cy="2845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7560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5C964-6EA9-FEFF-3B33-2BE7203FB939}"/>
              </a:ext>
            </a:extLst>
          </p:cNvPr>
          <p:cNvSpPr>
            <a:spLocks noGrp="1"/>
          </p:cNvSpPr>
          <p:nvPr>
            <p:ph type="title"/>
          </p:nvPr>
        </p:nvSpPr>
        <p:spPr/>
        <p:txBody>
          <a:bodyPr>
            <a:normAutofit/>
          </a:bodyPr>
          <a:lstStyle/>
          <a:p>
            <a:r>
              <a:rPr lang="en-GB" sz="3600" b="1" i="0" u="none" strike="noStrike" dirty="0">
                <a:solidFill>
                  <a:schemeClr val="bg2"/>
                </a:solidFill>
                <a:effectLst/>
                <a:latin typeface="Times New Roman" panose="02020603050405020304" pitchFamily="18" charset="0"/>
              </a:rPr>
              <a:t>Employee engagement and Satisfaction</a:t>
            </a:r>
            <a:endParaRPr lang="en-GB" sz="6600" dirty="0">
              <a:solidFill>
                <a:schemeClr val="bg2"/>
              </a:solidFill>
            </a:endParaRPr>
          </a:p>
        </p:txBody>
      </p:sp>
      <p:graphicFrame>
        <p:nvGraphicFramePr>
          <p:cNvPr id="4" name="Diagram 3">
            <a:extLst>
              <a:ext uri="{FF2B5EF4-FFF2-40B4-BE49-F238E27FC236}">
                <a16:creationId xmlns:a16="http://schemas.microsoft.com/office/drawing/2014/main" id="{FEC04499-FF96-238F-400C-9D4EBAD99949}"/>
              </a:ext>
            </a:extLst>
          </p:cNvPr>
          <p:cNvGraphicFramePr/>
          <p:nvPr>
            <p:extLst>
              <p:ext uri="{D42A27DB-BD31-4B8C-83A1-F6EECF244321}">
                <p14:modId xmlns:p14="http://schemas.microsoft.com/office/powerpoint/2010/main" val="537222043"/>
              </p:ext>
            </p:extLst>
          </p:nvPr>
        </p:nvGraphicFramePr>
        <p:xfrm>
          <a:off x="695400" y="2420888"/>
          <a:ext cx="6512272" cy="3854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a:extLst>
              <a:ext uri="{FF2B5EF4-FFF2-40B4-BE49-F238E27FC236}">
                <a16:creationId xmlns:a16="http://schemas.microsoft.com/office/drawing/2014/main" id="{BACCA179-DB91-8A72-0637-14E61C79226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44272" y="3284984"/>
            <a:ext cx="2395736" cy="2380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1033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F8CCA-E0AD-DFC6-D7C2-42583D8E2E92}"/>
              </a:ext>
            </a:extLst>
          </p:cNvPr>
          <p:cNvSpPr>
            <a:spLocks noGrp="1"/>
          </p:cNvSpPr>
          <p:nvPr>
            <p:ph type="title"/>
          </p:nvPr>
        </p:nvSpPr>
        <p:spPr/>
        <p:txBody>
          <a:bodyPr>
            <a:normAutofit/>
          </a:bodyPr>
          <a:lstStyle/>
          <a:p>
            <a:r>
              <a:rPr lang="en-GB" sz="3600" b="1" i="0" u="none" strike="noStrike" dirty="0">
                <a:solidFill>
                  <a:schemeClr val="bg2"/>
                </a:solidFill>
                <a:effectLst/>
                <a:latin typeface="Times New Roman" panose="02020603050405020304" pitchFamily="18" charset="0"/>
              </a:rPr>
              <a:t>Leadership and Management</a:t>
            </a:r>
            <a:endParaRPr lang="en-GB" sz="6600" dirty="0">
              <a:solidFill>
                <a:schemeClr val="bg2"/>
              </a:solidFill>
            </a:endParaRPr>
          </a:p>
        </p:txBody>
      </p:sp>
      <p:graphicFrame>
        <p:nvGraphicFramePr>
          <p:cNvPr id="4" name="Diagram 3">
            <a:extLst>
              <a:ext uri="{FF2B5EF4-FFF2-40B4-BE49-F238E27FC236}">
                <a16:creationId xmlns:a16="http://schemas.microsoft.com/office/drawing/2014/main" id="{C42D5970-13A2-405E-86C5-F3761F00EBFE}"/>
              </a:ext>
            </a:extLst>
          </p:cNvPr>
          <p:cNvGraphicFramePr/>
          <p:nvPr>
            <p:extLst>
              <p:ext uri="{D42A27DB-BD31-4B8C-83A1-F6EECF244321}">
                <p14:modId xmlns:p14="http://schemas.microsoft.com/office/powerpoint/2010/main" val="962666530"/>
              </p:ext>
            </p:extLst>
          </p:nvPr>
        </p:nvGraphicFramePr>
        <p:xfrm>
          <a:off x="643621" y="2276872"/>
          <a:ext cx="6728296" cy="39334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a:extLst>
              <a:ext uri="{FF2B5EF4-FFF2-40B4-BE49-F238E27FC236}">
                <a16:creationId xmlns:a16="http://schemas.microsoft.com/office/drawing/2014/main" id="{752B3F73-6808-6D2E-EEB0-7AFECA039EE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36509" y="3227767"/>
            <a:ext cx="3611870" cy="2031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80783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F9689-3A76-E8AA-5DC3-9CE7A438FD31}"/>
              </a:ext>
            </a:extLst>
          </p:cNvPr>
          <p:cNvSpPr>
            <a:spLocks noGrp="1"/>
          </p:cNvSpPr>
          <p:nvPr>
            <p:ph type="title"/>
          </p:nvPr>
        </p:nvSpPr>
        <p:spPr/>
        <p:txBody>
          <a:bodyPr>
            <a:normAutofit/>
          </a:bodyPr>
          <a:lstStyle/>
          <a:p>
            <a:r>
              <a:rPr lang="en-GB" b="1" i="0" u="none" strike="noStrike" dirty="0">
                <a:solidFill>
                  <a:schemeClr val="bg2"/>
                </a:solidFill>
                <a:effectLst/>
                <a:latin typeface="Times New Roman" panose="02020603050405020304" pitchFamily="18" charset="0"/>
              </a:rPr>
              <a:t>Exit interviews and Feedback</a:t>
            </a:r>
            <a:endParaRPr lang="en-GB" sz="7200" dirty="0">
              <a:solidFill>
                <a:schemeClr val="bg2"/>
              </a:solidFill>
            </a:endParaRPr>
          </a:p>
        </p:txBody>
      </p:sp>
      <p:graphicFrame>
        <p:nvGraphicFramePr>
          <p:cNvPr id="4" name="Diagram 3">
            <a:extLst>
              <a:ext uri="{FF2B5EF4-FFF2-40B4-BE49-F238E27FC236}">
                <a16:creationId xmlns:a16="http://schemas.microsoft.com/office/drawing/2014/main" id="{7D8AB408-F247-A0B6-09F0-367B074D8383}"/>
              </a:ext>
            </a:extLst>
          </p:cNvPr>
          <p:cNvGraphicFramePr/>
          <p:nvPr>
            <p:extLst>
              <p:ext uri="{D42A27DB-BD31-4B8C-83A1-F6EECF244321}">
                <p14:modId xmlns:p14="http://schemas.microsoft.com/office/powerpoint/2010/main" val="4193270149"/>
              </p:ext>
            </p:extLst>
          </p:nvPr>
        </p:nvGraphicFramePr>
        <p:xfrm>
          <a:off x="839416" y="2276872"/>
          <a:ext cx="7016328" cy="3861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a:extLst>
              <a:ext uri="{FF2B5EF4-FFF2-40B4-BE49-F238E27FC236}">
                <a16:creationId xmlns:a16="http://schemas.microsoft.com/office/drawing/2014/main" id="{26DC6686-1F68-2544-C322-86B4B923AC6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16241" y="3263771"/>
            <a:ext cx="3355842" cy="1887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39070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317"/>
        <p:cNvGrpSpPr/>
        <p:nvPr/>
      </p:nvGrpSpPr>
      <p:grpSpPr>
        <a:xfrm>
          <a:off x="0" y="0"/>
          <a:ext cx="0" cy="0"/>
          <a:chOff x="0" y="0"/>
          <a:chExt cx="0" cy="0"/>
        </a:xfrm>
      </p:grpSpPr>
      <p:sp>
        <p:nvSpPr>
          <p:cNvPr id="318" name="Google Shape;318;p13"/>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319" name="Google Shape;319;p13"/>
          <p:cNvSpPr txBox="1">
            <a:spLocks noGrp="1"/>
          </p:cNvSpPr>
          <p:nvPr>
            <p:ph type="title"/>
          </p:nvPr>
        </p:nvSpPr>
        <p:spPr>
          <a:xfrm>
            <a:off x="1221476" y="685800"/>
            <a:ext cx="3909020" cy="1911742"/>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rgbClr val="000000"/>
              </a:buClr>
              <a:buSzPts val="4000"/>
              <a:buFont typeface="Libre Franklin Black"/>
              <a:buNone/>
            </a:pPr>
            <a:r>
              <a:rPr lang="en-GB" i="0"/>
              <a:t>Overview of Unilever </a:t>
            </a:r>
            <a:endParaRPr/>
          </a:p>
        </p:txBody>
      </p:sp>
      <p:pic>
        <p:nvPicPr>
          <p:cNvPr id="320" name="Google Shape;320;p13" descr="A blue and black logo&#10;&#10;Description automatically generated"/>
          <p:cNvPicPr preferRelativeResize="0"/>
          <p:nvPr/>
        </p:nvPicPr>
        <p:blipFill rotWithShape="1">
          <a:blip r:embed="rId3">
            <a:alphaModFix/>
          </a:blip>
          <a:srcRect/>
          <a:stretch/>
        </p:blipFill>
        <p:spPr>
          <a:xfrm>
            <a:off x="5967491" y="370299"/>
            <a:ext cx="5981472" cy="2498030"/>
          </a:xfrm>
          <a:prstGeom prst="rect">
            <a:avLst/>
          </a:prstGeom>
          <a:noFill/>
          <a:ln>
            <a:noFill/>
          </a:ln>
        </p:spPr>
      </p:pic>
      <p:grpSp>
        <p:nvGrpSpPr>
          <p:cNvPr id="321" name="Google Shape;321;p13"/>
          <p:cNvGrpSpPr/>
          <p:nvPr/>
        </p:nvGrpSpPr>
        <p:grpSpPr>
          <a:xfrm>
            <a:off x="174436" y="6388259"/>
            <a:ext cx="358083" cy="368964"/>
            <a:chOff x="4135740" y="1795926"/>
            <a:chExt cx="558732" cy="575710"/>
          </a:xfrm>
        </p:grpSpPr>
        <p:grpSp>
          <p:nvGrpSpPr>
            <p:cNvPr id="322" name="Google Shape;322;p13"/>
            <p:cNvGrpSpPr/>
            <p:nvPr/>
          </p:nvGrpSpPr>
          <p:grpSpPr>
            <a:xfrm>
              <a:off x="4135740" y="1795926"/>
              <a:ext cx="558732" cy="575710"/>
              <a:chOff x="1028007" y="1706560"/>
              <a:chExt cx="575710" cy="575710"/>
            </a:xfrm>
          </p:grpSpPr>
          <p:cxnSp>
            <p:nvCxnSpPr>
              <p:cNvPr id="323" name="Google Shape;323;p13"/>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324" name="Google Shape;324;p13"/>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325" name="Google Shape;325;p13"/>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326" name="Google Shape;326;p13"/>
          <p:cNvGrpSpPr/>
          <p:nvPr/>
        </p:nvGrpSpPr>
        <p:grpSpPr>
          <a:xfrm>
            <a:off x="1221475" y="2984468"/>
            <a:ext cx="9982329" cy="3600390"/>
            <a:chOff x="0" y="636"/>
            <a:chExt cx="9982329" cy="3600390"/>
          </a:xfrm>
        </p:grpSpPr>
        <p:sp>
          <p:nvSpPr>
            <p:cNvPr id="327" name="Google Shape;327;p13"/>
            <p:cNvSpPr/>
            <p:nvPr/>
          </p:nvSpPr>
          <p:spPr>
            <a:xfrm>
              <a:off x="0" y="2711162"/>
              <a:ext cx="9982329" cy="889864"/>
            </a:xfrm>
            <a:prstGeom prst="rect">
              <a:avLst/>
            </a:prstGeom>
            <a:gradFill>
              <a:gsLst>
                <a:gs pos="0">
                  <a:srgbClr val="4BB8DF"/>
                </a:gs>
                <a:gs pos="50000">
                  <a:srgbClr val="16B3E0"/>
                </a:gs>
                <a:gs pos="100000">
                  <a:srgbClr val="0BA1CD"/>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13"/>
            <p:cNvSpPr txBox="1"/>
            <p:nvPr/>
          </p:nvSpPr>
          <p:spPr>
            <a:xfrm>
              <a:off x="0" y="2711162"/>
              <a:ext cx="9982329" cy="889864"/>
            </a:xfrm>
            <a:prstGeom prst="rect">
              <a:avLst/>
            </a:prstGeom>
            <a:noFill/>
            <a:ln>
              <a:noFill/>
            </a:ln>
          </p:spPr>
          <p:txBody>
            <a:bodyPr spcFirstLastPara="1" wrap="square" lIns="120900" tIns="120900" rIns="120900" bIns="120900" anchor="ctr" anchorCtr="0">
              <a:noAutofit/>
            </a:bodyPr>
            <a:lstStyle/>
            <a:p>
              <a:pPr marL="0" marR="0" lvl="0" indent="0" algn="ctr" rtl="0">
                <a:lnSpc>
                  <a:spcPct val="90000"/>
                </a:lnSpc>
                <a:spcBef>
                  <a:spcPts val="0"/>
                </a:spcBef>
                <a:spcAft>
                  <a:spcPts val="0"/>
                </a:spcAft>
                <a:buClr>
                  <a:schemeClr val="lt1"/>
                </a:buClr>
                <a:buSzPts val="1700"/>
                <a:buFont typeface="Consolas"/>
                <a:buNone/>
              </a:pPr>
              <a:r>
                <a:rPr lang="en-GB" sz="1500">
                  <a:solidFill>
                    <a:schemeClr val="lt1"/>
                  </a:solidFill>
                  <a:latin typeface="Consolas"/>
                  <a:ea typeface="Consolas"/>
                  <a:cs typeface="Consolas"/>
                  <a:sym typeface="Consolas"/>
                </a:rPr>
                <a:t>The company is mainly focused on manufacturing and marketing goods in the context of hygiene, nutrition, personal care and beauty, home care as well as food.  According to the information for 2023, Unilever has a market cap of  $130.58 Billion.</a:t>
              </a:r>
              <a:endParaRPr sz="1500">
                <a:solidFill>
                  <a:schemeClr val="lt1"/>
                </a:solidFill>
                <a:latin typeface="Consolas"/>
                <a:ea typeface="Consolas"/>
                <a:cs typeface="Consolas"/>
                <a:sym typeface="Consolas"/>
              </a:endParaRPr>
            </a:p>
          </p:txBody>
        </p:sp>
        <p:sp>
          <p:nvSpPr>
            <p:cNvPr id="329" name="Google Shape;329;p13"/>
            <p:cNvSpPr/>
            <p:nvPr/>
          </p:nvSpPr>
          <p:spPr>
            <a:xfrm rot="10800000">
              <a:off x="0" y="1355899"/>
              <a:ext cx="9982329" cy="1368610"/>
            </a:xfrm>
            <a:prstGeom prst="upArrowCallout">
              <a:avLst>
                <a:gd name="adj1" fmla="val 25000"/>
                <a:gd name="adj2" fmla="val 25000"/>
                <a:gd name="adj3" fmla="val 25000"/>
                <a:gd name="adj4" fmla="val 64977"/>
              </a:avLst>
            </a:prstGeom>
            <a:gradFill>
              <a:gsLst>
                <a:gs pos="0">
                  <a:srgbClr val="4A90DD"/>
                </a:gs>
                <a:gs pos="50000">
                  <a:srgbClr val="1184DE"/>
                </a:gs>
                <a:gs pos="100000">
                  <a:srgbClr val="0775CB"/>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13"/>
            <p:cNvSpPr txBox="1"/>
            <p:nvPr/>
          </p:nvSpPr>
          <p:spPr>
            <a:xfrm>
              <a:off x="0" y="1355899"/>
              <a:ext cx="9982329" cy="889282"/>
            </a:xfrm>
            <a:prstGeom prst="rect">
              <a:avLst/>
            </a:prstGeom>
            <a:noFill/>
            <a:ln>
              <a:noFill/>
            </a:ln>
          </p:spPr>
          <p:txBody>
            <a:bodyPr spcFirstLastPara="1" wrap="square" lIns="120900" tIns="120900" rIns="120900" bIns="120900" anchor="ctr" anchorCtr="0">
              <a:noAutofit/>
            </a:bodyPr>
            <a:lstStyle/>
            <a:p>
              <a:pPr marL="0" marR="0" lvl="0" indent="0" algn="ctr" rtl="0">
                <a:lnSpc>
                  <a:spcPct val="90000"/>
                </a:lnSpc>
                <a:spcBef>
                  <a:spcPts val="0"/>
                </a:spcBef>
                <a:spcAft>
                  <a:spcPts val="0"/>
                </a:spcAft>
                <a:buClr>
                  <a:schemeClr val="lt1"/>
                </a:buClr>
                <a:buSzPts val="1700"/>
                <a:buFont typeface="Consolas"/>
                <a:buNone/>
              </a:pPr>
              <a:r>
                <a:rPr lang="en-GB" sz="1700">
                  <a:solidFill>
                    <a:schemeClr val="lt1"/>
                  </a:solidFill>
                  <a:latin typeface="Consolas"/>
                  <a:ea typeface="Consolas"/>
                  <a:cs typeface="Consolas"/>
                  <a:sym typeface="Consolas"/>
                </a:rPr>
                <a:t>The company was established in the year 1929 and it operates in more than 190 global countries (Unilever, 2022). </a:t>
              </a:r>
              <a:endParaRPr sz="1700">
                <a:solidFill>
                  <a:schemeClr val="lt1"/>
                </a:solidFill>
                <a:latin typeface="Consolas"/>
                <a:ea typeface="Consolas"/>
                <a:cs typeface="Consolas"/>
                <a:sym typeface="Consolas"/>
              </a:endParaRPr>
            </a:p>
          </p:txBody>
        </p:sp>
        <p:sp>
          <p:nvSpPr>
            <p:cNvPr id="331" name="Google Shape;331;p13"/>
            <p:cNvSpPr/>
            <p:nvPr/>
          </p:nvSpPr>
          <p:spPr>
            <a:xfrm rot="10800000">
              <a:off x="0" y="636"/>
              <a:ext cx="9982329" cy="1368610"/>
            </a:xfrm>
            <a:prstGeom prst="upArrowCallout">
              <a:avLst>
                <a:gd name="adj1" fmla="val 25000"/>
                <a:gd name="adj2" fmla="val 25000"/>
                <a:gd name="adj3" fmla="val 25000"/>
                <a:gd name="adj4" fmla="val 64977"/>
              </a:avLst>
            </a:prstGeom>
            <a:gradFill>
              <a:gsLst>
                <a:gs pos="0">
                  <a:srgbClr val="486DDC"/>
                </a:gs>
                <a:gs pos="50000">
                  <a:srgbClr val="0B56DC"/>
                </a:gs>
                <a:gs pos="100000">
                  <a:srgbClr val="0049CA"/>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13"/>
            <p:cNvSpPr txBox="1"/>
            <p:nvPr/>
          </p:nvSpPr>
          <p:spPr>
            <a:xfrm>
              <a:off x="0" y="636"/>
              <a:ext cx="9982329" cy="889282"/>
            </a:xfrm>
            <a:prstGeom prst="rect">
              <a:avLst/>
            </a:prstGeom>
            <a:noFill/>
            <a:ln>
              <a:noFill/>
            </a:ln>
          </p:spPr>
          <p:txBody>
            <a:bodyPr spcFirstLastPara="1" wrap="square" lIns="120900" tIns="120900" rIns="120900" bIns="120900" anchor="ctr" anchorCtr="0">
              <a:noAutofit/>
            </a:bodyPr>
            <a:lstStyle/>
            <a:p>
              <a:pPr marL="0" marR="0" lvl="0" indent="0" algn="ctr" rtl="0">
                <a:lnSpc>
                  <a:spcPct val="90000"/>
                </a:lnSpc>
                <a:spcBef>
                  <a:spcPts val="0"/>
                </a:spcBef>
                <a:spcAft>
                  <a:spcPts val="0"/>
                </a:spcAft>
                <a:buClr>
                  <a:schemeClr val="lt1"/>
                </a:buClr>
                <a:buSzPts val="1700"/>
                <a:buFont typeface="Consolas"/>
                <a:buNone/>
              </a:pPr>
              <a:r>
                <a:rPr lang="en-GB" sz="1700">
                  <a:solidFill>
                    <a:schemeClr val="lt1"/>
                  </a:solidFill>
                  <a:latin typeface="Consolas"/>
                  <a:ea typeface="Consolas"/>
                  <a:cs typeface="Consolas"/>
                  <a:sym typeface="Consolas"/>
                </a:rPr>
                <a:t>Unilever is a consumer goods-based organisation and it is situated in London, the United Kingdom. </a:t>
              </a:r>
              <a:endParaRPr sz="1700">
                <a:solidFill>
                  <a:schemeClr val="lt1"/>
                </a:solidFill>
                <a:latin typeface="Consolas"/>
                <a:ea typeface="Consolas"/>
                <a:cs typeface="Consolas"/>
                <a:sym typeface="Consolas"/>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342"/>
        <p:cNvGrpSpPr/>
        <p:nvPr/>
      </p:nvGrpSpPr>
      <p:grpSpPr>
        <a:xfrm>
          <a:off x="0" y="0"/>
          <a:ext cx="0" cy="0"/>
          <a:chOff x="0" y="0"/>
          <a:chExt cx="0" cy="0"/>
        </a:xfrm>
      </p:grpSpPr>
      <p:sp>
        <p:nvSpPr>
          <p:cNvPr id="343" name="Google Shape;343;p15"/>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344" name="Google Shape;344;p15"/>
          <p:cNvSpPr/>
          <p:nvPr/>
        </p:nvSpPr>
        <p:spPr>
          <a:xfrm>
            <a:off x="305663" y="217714"/>
            <a:ext cx="6968018" cy="6640286"/>
          </a:xfrm>
          <a:custGeom>
            <a:avLst/>
            <a:gdLst/>
            <a:ahLst/>
            <a:cxnLst/>
            <a:rect l="l" t="t" r="r" b="b"/>
            <a:pathLst>
              <a:path w="6968018" h="6643444" extrusionOk="0">
                <a:moveTo>
                  <a:pt x="6352331" y="0"/>
                </a:moveTo>
                <a:lnTo>
                  <a:pt x="6968018" y="6643444"/>
                </a:lnTo>
                <a:lnTo>
                  <a:pt x="561128" y="6643444"/>
                </a:lnTo>
                <a:lnTo>
                  <a:pt x="0" y="588709"/>
                </a:lnTo>
                <a:close/>
              </a:path>
            </a:pathLst>
          </a:custGeom>
          <a:solidFill>
            <a:schemeClr val="dk1"/>
          </a:solidFill>
          <a:ln>
            <a:noFill/>
          </a:ln>
          <a:effectLst>
            <a:outerShdw blurRad="50800" dist="381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345" name="Google Shape;345;p15"/>
          <p:cNvSpPr/>
          <p:nvPr/>
        </p:nvSpPr>
        <p:spPr>
          <a:xfrm>
            <a:off x="457764" y="379444"/>
            <a:ext cx="6678117" cy="6490996"/>
          </a:xfrm>
          <a:custGeom>
            <a:avLst/>
            <a:gdLst/>
            <a:ahLst/>
            <a:cxnLst/>
            <a:rect l="l" t="t" r="r" b="b"/>
            <a:pathLst>
              <a:path w="6647705" h="6461436" extrusionOk="0">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a:blipFill rotWithShape="1">
            <a:blip r:embed="rId3">
              <a:alphaModFix/>
            </a:blip>
            <a:tile tx="0" ty="0" sx="100000" sy="100000" flip="none" algn="tl"/>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pic>
        <p:nvPicPr>
          <p:cNvPr id="346" name="Google Shape;346;p15" descr="Colourful carved figures of humans"/>
          <p:cNvPicPr preferRelativeResize="0"/>
          <p:nvPr/>
        </p:nvPicPr>
        <p:blipFill rotWithShape="1">
          <a:blip r:embed="rId4">
            <a:alphaModFix amt="84000"/>
          </a:blip>
          <a:srcRect l="13754" r="12953" b="1"/>
          <a:stretch/>
        </p:blipFill>
        <p:spPr>
          <a:xfrm>
            <a:off x="457850" y="379444"/>
            <a:ext cx="6678117" cy="6490996"/>
          </a:xfrm>
          <a:custGeom>
            <a:avLst/>
            <a:gdLst/>
            <a:ahLst/>
            <a:cxnLst/>
            <a:rect l="l" t="t" r="r" b="b"/>
            <a:pathLst>
              <a:path w="6647705" h="6461436" extrusionOk="0">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a:noFill/>
          <a:ln>
            <a:noFill/>
          </a:ln>
        </p:spPr>
      </p:pic>
      <p:sp>
        <p:nvSpPr>
          <p:cNvPr id="347" name="Google Shape;347;p15"/>
          <p:cNvSpPr txBox="1">
            <a:spLocks noGrp="1"/>
          </p:cNvSpPr>
          <p:nvPr>
            <p:ph type="title"/>
          </p:nvPr>
        </p:nvSpPr>
        <p:spPr>
          <a:xfrm>
            <a:off x="6885036" y="123695"/>
            <a:ext cx="5204295" cy="1916505"/>
          </a:xfrm>
          <a:prstGeom prst="rect">
            <a:avLst/>
          </a:prstGeom>
          <a:noFill/>
          <a:ln>
            <a:noFill/>
          </a:ln>
        </p:spPr>
        <p:txBody>
          <a:bodyPr spcFirstLastPara="1" wrap="square" lIns="91425" tIns="45700" rIns="91425" bIns="45700" anchor="b" anchorCtr="0">
            <a:normAutofit fontScale="90000"/>
          </a:bodyPr>
          <a:lstStyle/>
          <a:p>
            <a:pPr marL="0" lvl="0" indent="0" algn="l" rtl="0">
              <a:lnSpc>
                <a:spcPct val="110000"/>
              </a:lnSpc>
              <a:spcBef>
                <a:spcPts val="0"/>
              </a:spcBef>
              <a:spcAft>
                <a:spcPts val="0"/>
              </a:spcAft>
              <a:buClr>
                <a:srgbClr val="000000"/>
              </a:buClr>
              <a:buSzPts val="3700"/>
              <a:buFont typeface="Libre Franklin Black"/>
              <a:buNone/>
            </a:pPr>
            <a:r>
              <a:rPr lang="en-GB" sz="3700" i="0"/>
              <a:t>Employee Retention Practices Adopted by Unilever </a:t>
            </a:r>
            <a:endParaRPr sz="3700"/>
          </a:p>
        </p:txBody>
      </p:sp>
      <p:sp>
        <p:nvSpPr>
          <p:cNvPr id="348" name="Google Shape;348;p15"/>
          <p:cNvSpPr/>
          <p:nvPr/>
        </p:nvSpPr>
        <p:spPr>
          <a:xfrm rot="2830335">
            <a:off x="463402" y="118600"/>
            <a:ext cx="444795" cy="1868387"/>
          </a:xfrm>
          <a:custGeom>
            <a:avLst/>
            <a:gdLst/>
            <a:ahLst/>
            <a:cxnLst/>
            <a:rect l="l" t="t" r="r" b="b"/>
            <a:pathLst>
              <a:path w="444795" h="1868387" extrusionOk="0">
                <a:moveTo>
                  <a:pt x="0" y="78388"/>
                </a:moveTo>
                <a:lnTo>
                  <a:pt x="39454" y="66552"/>
                </a:lnTo>
                <a:cubicBezTo>
                  <a:pt x="73377" y="59047"/>
                  <a:pt x="108602" y="54461"/>
                  <a:pt x="139617" y="42263"/>
                </a:cubicBezTo>
                <a:cubicBezTo>
                  <a:pt x="180799" y="87869"/>
                  <a:pt x="156173" y="44723"/>
                  <a:pt x="193778" y="51160"/>
                </a:cubicBezTo>
                <a:lnTo>
                  <a:pt x="261389" y="36852"/>
                </a:lnTo>
                <a:lnTo>
                  <a:pt x="274876" y="37840"/>
                </a:lnTo>
                <a:lnTo>
                  <a:pt x="280032" y="48921"/>
                </a:lnTo>
                <a:lnTo>
                  <a:pt x="284781" y="50980"/>
                </a:lnTo>
                <a:lnTo>
                  <a:pt x="300007" y="37078"/>
                </a:lnTo>
                <a:cubicBezTo>
                  <a:pt x="322467" y="29589"/>
                  <a:pt x="353078" y="47149"/>
                  <a:pt x="375999" y="45281"/>
                </a:cubicBezTo>
                <a:cubicBezTo>
                  <a:pt x="382977" y="27666"/>
                  <a:pt x="397501" y="17994"/>
                  <a:pt x="417584" y="9727"/>
                </a:cubicBezTo>
                <a:lnTo>
                  <a:pt x="444795" y="0"/>
                </a:lnTo>
                <a:lnTo>
                  <a:pt x="444795" y="1864840"/>
                </a:lnTo>
                <a:lnTo>
                  <a:pt x="430079" y="1860813"/>
                </a:lnTo>
                <a:cubicBezTo>
                  <a:pt x="411946" y="1857931"/>
                  <a:pt x="392950" y="1858479"/>
                  <a:pt x="383783" y="1862444"/>
                </a:cubicBezTo>
                <a:lnTo>
                  <a:pt x="370358" y="1868387"/>
                </a:lnTo>
                <a:lnTo>
                  <a:pt x="336658" y="1868387"/>
                </a:lnTo>
                <a:lnTo>
                  <a:pt x="306546" y="1858526"/>
                </a:lnTo>
                <a:cubicBezTo>
                  <a:pt x="280888" y="1847233"/>
                  <a:pt x="256422" y="1834783"/>
                  <a:pt x="236457" y="1847671"/>
                </a:cubicBezTo>
                <a:cubicBezTo>
                  <a:pt x="224964" y="1848497"/>
                  <a:pt x="214878" y="1845991"/>
                  <a:pt x="205722" y="1841430"/>
                </a:cubicBezTo>
                <a:lnTo>
                  <a:pt x="181807" y="1823771"/>
                </a:lnTo>
                <a:lnTo>
                  <a:pt x="178439" y="1808957"/>
                </a:lnTo>
                <a:lnTo>
                  <a:pt x="161935" y="1803551"/>
                </a:lnTo>
                <a:lnTo>
                  <a:pt x="158071" y="1799541"/>
                </a:lnTo>
                <a:cubicBezTo>
                  <a:pt x="150700" y="1791836"/>
                  <a:pt x="143295" y="1784610"/>
                  <a:pt x="135376" y="1779136"/>
                </a:cubicBezTo>
                <a:lnTo>
                  <a:pt x="132952" y="1786380"/>
                </a:lnTo>
                <a:lnTo>
                  <a:pt x="0" y="1663146"/>
                </a:lnTo>
                <a:close/>
              </a:path>
            </a:pathLst>
          </a:custGeom>
          <a:blipFill rotWithShape="1">
            <a:blip r:embed="rId5">
              <a:alphaModFix amt="84000"/>
            </a:blip>
            <a:tile tx="0" ty="0" sx="100000" sy="100000" flip="none" algn="tl"/>
          </a:blipFill>
          <a:ln>
            <a:noFill/>
          </a:ln>
          <a:effectLst>
            <a:outerShdw blurRad="63500" dist="12700" dir="8100000" algn="tr" rotWithShape="0">
              <a:srgbClr val="000000">
                <a:alpha val="31764"/>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349" name="Google Shape;349;p15"/>
          <p:cNvSpPr txBox="1">
            <a:spLocks noGrp="1"/>
          </p:cNvSpPr>
          <p:nvPr>
            <p:ph type="body" idx="1"/>
          </p:nvPr>
        </p:nvSpPr>
        <p:spPr>
          <a:xfrm>
            <a:off x="7327518" y="2163895"/>
            <a:ext cx="4864481" cy="4593327"/>
          </a:xfrm>
          <a:prstGeom prst="rect">
            <a:avLst/>
          </a:prstGeom>
          <a:noFill/>
          <a:ln>
            <a:noFill/>
          </a:ln>
        </p:spPr>
        <p:txBody>
          <a:bodyPr spcFirstLastPara="1" wrap="square" lIns="91425" tIns="45700" rIns="91425" bIns="45700" anchor="t" anchorCtr="0">
            <a:noAutofit/>
          </a:bodyPr>
          <a:lstStyle/>
          <a:p>
            <a:pPr marL="228600" lvl="0" indent="-212725" algn="l" rtl="0">
              <a:lnSpc>
                <a:spcPct val="110000"/>
              </a:lnSpc>
              <a:spcBef>
                <a:spcPts val="0"/>
              </a:spcBef>
              <a:spcAft>
                <a:spcPts val="0"/>
              </a:spcAft>
              <a:buClr>
                <a:schemeClr val="dk1"/>
              </a:buClr>
              <a:buSzPts val="1600"/>
              <a:buFont typeface="Consolas"/>
              <a:buChar char="•"/>
            </a:pPr>
            <a:r>
              <a:rPr lang="en-GB"/>
              <a:t>Unilever is mainly focused on developing several effective strategies in terms of employee retention by adopting best practices. </a:t>
            </a:r>
            <a:endParaRPr/>
          </a:p>
          <a:p>
            <a:pPr marL="228600" lvl="0" indent="-212725" algn="l" rtl="0">
              <a:lnSpc>
                <a:spcPct val="110000"/>
              </a:lnSpc>
              <a:spcBef>
                <a:spcPts val="1000"/>
              </a:spcBef>
              <a:spcAft>
                <a:spcPts val="0"/>
              </a:spcAft>
              <a:buClr>
                <a:schemeClr val="dk1"/>
              </a:buClr>
              <a:buSzPts val="1600"/>
              <a:buFont typeface="Consolas"/>
              <a:buChar char="•"/>
            </a:pPr>
            <a:r>
              <a:rPr lang="en-GB"/>
              <a:t>The company often arranges some programs regarding its employee’s health and well-being. </a:t>
            </a:r>
            <a:endParaRPr/>
          </a:p>
          <a:p>
            <a:pPr marL="228600" lvl="0" indent="-212725" algn="l" rtl="0">
              <a:lnSpc>
                <a:spcPct val="110000"/>
              </a:lnSpc>
              <a:spcBef>
                <a:spcPts val="1000"/>
              </a:spcBef>
              <a:spcAft>
                <a:spcPts val="0"/>
              </a:spcAft>
              <a:buClr>
                <a:schemeClr val="dk1"/>
              </a:buClr>
              <a:buSzPts val="1600"/>
              <a:buChar char="•"/>
            </a:pPr>
            <a:r>
              <a:rPr lang="en-GB"/>
              <a:t>Along with that, the organisation is also focused on employee satisfaction by providing them with flexibility (Terrés Molina, 2023).The company provide different learning and development opportunity to its workforce.</a:t>
            </a:r>
            <a:endParaRPr/>
          </a:p>
        </p:txBody>
      </p:sp>
      <p:grpSp>
        <p:nvGrpSpPr>
          <p:cNvPr id="350" name="Google Shape;350;p15"/>
          <p:cNvGrpSpPr/>
          <p:nvPr/>
        </p:nvGrpSpPr>
        <p:grpSpPr>
          <a:xfrm>
            <a:off x="174436" y="6388259"/>
            <a:ext cx="358083" cy="368964"/>
            <a:chOff x="4135740" y="1795926"/>
            <a:chExt cx="558732" cy="575710"/>
          </a:xfrm>
        </p:grpSpPr>
        <p:grpSp>
          <p:nvGrpSpPr>
            <p:cNvPr id="351" name="Google Shape;351;p15"/>
            <p:cNvGrpSpPr/>
            <p:nvPr/>
          </p:nvGrpSpPr>
          <p:grpSpPr>
            <a:xfrm>
              <a:off x="4135740" y="1795926"/>
              <a:ext cx="558732" cy="575710"/>
              <a:chOff x="1028007" y="1706560"/>
              <a:chExt cx="575710" cy="575710"/>
            </a:xfrm>
          </p:grpSpPr>
          <p:cxnSp>
            <p:nvCxnSpPr>
              <p:cNvPr id="352" name="Google Shape;352;p15"/>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353" name="Google Shape;353;p15"/>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354" name="Google Shape;354;p15"/>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359"/>
        <p:cNvGrpSpPr/>
        <p:nvPr/>
      </p:nvGrpSpPr>
      <p:grpSpPr>
        <a:xfrm>
          <a:off x="0" y="0"/>
          <a:ext cx="0" cy="0"/>
          <a:chOff x="0" y="0"/>
          <a:chExt cx="0" cy="0"/>
        </a:xfrm>
      </p:grpSpPr>
      <p:sp>
        <p:nvSpPr>
          <p:cNvPr id="360" name="Google Shape;360;p16"/>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361" name="Google Shape;361;p16"/>
          <p:cNvSpPr txBox="1">
            <a:spLocks noGrp="1"/>
          </p:cNvSpPr>
          <p:nvPr>
            <p:ph type="title"/>
          </p:nvPr>
        </p:nvSpPr>
        <p:spPr>
          <a:xfrm>
            <a:off x="233412" y="108047"/>
            <a:ext cx="3909020" cy="1911742"/>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rgbClr val="000000"/>
              </a:buClr>
              <a:buSzPts val="4000"/>
              <a:buFont typeface="Libre Franklin Black"/>
              <a:buNone/>
            </a:pPr>
            <a:r>
              <a:rPr lang="en-GB" i="0"/>
              <a:t>Overview of Unilever </a:t>
            </a:r>
            <a:endParaRPr/>
          </a:p>
        </p:txBody>
      </p:sp>
      <p:pic>
        <p:nvPicPr>
          <p:cNvPr id="362" name="Google Shape;362;p16"/>
          <p:cNvPicPr preferRelativeResize="0"/>
          <p:nvPr/>
        </p:nvPicPr>
        <p:blipFill rotWithShape="1">
          <a:blip r:embed="rId3">
            <a:alphaModFix/>
          </a:blip>
          <a:srcRect/>
          <a:stretch/>
        </p:blipFill>
        <p:spPr>
          <a:xfrm>
            <a:off x="6210528" y="390920"/>
            <a:ext cx="5981472" cy="3843096"/>
          </a:xfrm>
          <a:prstGeom prst="rect">
            <a:avLst/>
          </a:prstGeom>
          <a:noFill/>
          <a:ln>
            <a:noFill/>
          </a:ln>
        </p:spPr>
      </p:pic>
      <p:grpSp>
        <p:nvGrpSpPr>
          <p:cNvPr id="363" name="Google Shape;363;p16"/>
          <p:cNvGrpSpPr/>
          <p:nvPr/>
        </p:nvGrpSpPr>
        <p:grpSpPr>
          <a:xfrm>
            <a:off x="174436" y="6388259"/>
            <a:ext cx="358083" cy="368964"/>
            <a:chOff x="4135740" y="1795926"/>
            <a:chExt cx="558732" cy="575710"/>
          </a:xfrm>
        </p:grpSpPr>
        <p:grpSp>
          <p:nvGrpSpPr>
            <p:cNvPr id="364" name="Google Shape;364;p16"/>
            <p:cNvGrpSpPr/>
            <p:nvPr/>
          </p:nvGrpSpPr>
          <p:grpSpPr>
            <a:xfrm>
              <a:off x="4135740" y="1795926"/>
              <a:ext cx="558732" cy="575710"/>
              <a:chOff x="1028007" y="1706560"/>
              <a:chExt cx="575710" cy="575710"/>
            </a:xfrm>
          </p:grpSpPr>
          <p:cxnSp>
            <p:nvCxnSpPr>
              <p:cNvPr id="365" name="Google Shape;365;p16"/>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366" name="Google Shape;366;p16"/>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367" name="Google Shape;367;p16"/>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368" name="Google Shape;368;p16"/>
          <p:cNvGrpSpPr/>
          <p:nvPr/>
        </p:nvGrpSpPr>
        <p:grpSpPr>
          <a:xfrm>
            <a:off x="234500" y="2522731"/>
            <a:ext cx="5578069" cy="3718713"/>
            <a:chOff x="1089" y="318543"/>
            <a:chExt cx="5578069" cy="3718713"/>
          </a:xfrm>
        </p:grpSpPr>
        <p:sp>
          <p:nvSpPr>
            <p:cNvPr id="369" name="Google Shape;369;p16"/>
            <p:cNvSpPr/>
            <p:nvPr/>
          </p:nvSpPr>
          <p:spPr>
            <a:xfrm>
              <a:off x="1089" y="318543"/>
              <a:ext cx="2324195" cy="1394517"/>
            </a:xfrm>
            <a:prstGeom prst="roundRect">
              <a:avLst>
                <a:gd name="adj" fmla="val 10000"/>
              </a:avLst>
            </a:prstGeom>
            <a:gradFill>
              <a:gsLst>
                <a:gs pos="0">
                  <a:srgbClr val="49C348"/>
                </a:gs>
                <a:gs pos="50000">
                  <a:srgbClr val="0FC108"/>
                </a:gs>
                <a:gs pos="100000">
                  <a:srgbClr val="05B100"/>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16"/>
            <p:cNvSpPr txBox="1"/>
            <p:nvPr/>
          </p:nvSpPr>
          <p:spPr>
            <a:xfrm>
              <a:off x="41933" y="359387"/>
              <a:ext cx="2242507" cy="1312829"/>
            </a:xfrm>
            <a:prstGeom prst="rect">
              <a:avLst/>
            </a:prstGeom>
            <a:noFill/>
            <a:ln>
              <a:noFill/>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chemeClr val="lt1"/>
                </a:buClr>
                <a:buSzPts val="1300"/>
                <a:buFont typeface="Consolas"/>
                <a:buNone/>
              </a:pPr>
              <a:r>
                <a:rPr lang="en-GB" sz="1300">
                  <a:solidFill>
                    <a:schemeClr val="lt1"/>
                  </a:solidFill>
                  <a:latin typeface="Consolas"/>
                  <a:ea typeface="Consolas"/>
                  <a:cs typeface="Consolas"/>
                  <a:sym typeface="Consolas"/>
                </a:rPr>
                <a:t>Being a famous consumer goods industry, Unilever has a strong workforce. </a:t>
              </a:r>
              <a:endParaRPr sz="1300">
                <a:solidFill>
                  <a:schemeClr val="lt1"/>
                </a:solidFill>
                <a:latin typeface="Consolas"/>
                <a:ea typeface="Consolas"/>
                <a:cs typeface="Consolas"/>
                <a:sym typeface="Consolas"/>
              </a:endParaRPr>
            </a:p>
          </p:txBody>
        </p:sp>
        <p:sp>
          <p:nvSpPr>
            <p:cNvPr id="371" name="Google Shape;371;p16"/>
            <p:cNvSpPr/>
            <p:nvPr/>
          </p:nvSpPr>
          <p:spPr>
            <a:xfrm>
              <a:off x="2529814" y="727602"/>
              <a:ext cx="492729" cy="576400"/>
            </a:xfrm>
            <a:prstGeom prst="rightArrow">
              <a:avLst>
                <a:gd name="adj1" fmla="val 60000"/>
                <a:gd name="adj2" fmla="val 50000"/>
              </a:avLst>
            </a:prstGeom>
            <a:gradFill>
              <a:gsLst>
                <a:gs pos="0">
                  <a:srgbClr val="49C348"/>
                </a:gs>
                <a:gs pos="50000">
                  <a:srgbClr val="0FC108"/>
                </a:gs>
                <a:gs pos="100000">
                  <a:srgbClr val="05B100"/>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16"/>
            <p:cNvSpPr txBox="1"/>
            <p:nvPr/>
          </p:nvSpPr>
          <p:spPr>
            <a:xfrm>
              <a:off x="2529814" y="842882"/>
              <a:ext cx="344910" cy="34584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dk1"/>
                </a:buClr>
                <a:buSzPts val="1100"/>
                <a:buFont typeface="Consolas"/>
                <a:buNone/>
              </a:pPr>
              <a:endParaRPr sz="1100">
                <a:solidFill>
                  <a:schemeClr val="lt1"/>
                </a:solidFill>
                <a:latin typeface="Consolas"/>
                <a:ea typeface="Consolas"/>
                <a:cs typeface="Consolas"/>
                <a:sym typeface="Consolas"/>
              </a:endParaRPr>
            </a:p>
          </p:txBody>
        </p:sp>
        <p:sp>
          <p:nvSpPr>
            <p:cNvPr id="373" name="Google Shape;373;p16"/>
            <p:cNvSpPr/>
            <p:nvPr/>
          </p:nvSpPr>
          <p:spPr>
            <a:xfrm>
              <a:off x="3254963" y="318543"/>
              <a:ext cx="2324195" cy="1394517"/>
            </a:xfrm>
            <a:prstGeom prst="roundRect">
              <a:avLst>
                <a:gd name="adj" fmla="val 10000"/>
              </a:avLst>
            </a:prstGeom>
            <a:gradFill>
              <a:gsLst>
                <a:gs pos="0">
                  <a:srgbClr val="49C256"/>
                </a:gs>
                <a:gs pos="50000">
                  <a:srgbClr val="0EC031"/>
                </a:gs>
                <a:gs pos="100000">
                  <a:srgbClr val="06AF27"/>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16"/>
            <p:cNvSpPr txBox="1"/>
            <p:nvPr/>
          </p:nvSpPr>
          <p:spPr>
            <a:xfrm>
              <a:off x="3295807" y="359387"/>
              <a:ext cx="2242507" cy="1312829"/>
            </a:xfrm>
            <a:prstGeom prst="rect">
              <a:avLst/>
            </a:prstGeom>
            <a:noFill/>
            <a:ln>
              <a:noFill/>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chemeClr val="lt1"/>
                </a:buClr>
                <a:buSzPts val="1300"/>
                <a:buFont typeface="Consolas"/>
                <a:buNone/>
              </a:pPr>
              <a:r>
                <a:rPr lang="en-GB" sz="1100">
                  <a:solidFill>
                    <a:schemeClr val="lt1"/>
                  </a:solidFill>
                  <a:latin typeface="Consolas"/>
                  <a:ea typeface="Consolas"/>
                  <a:cs typeface="Consolas"/>
                  <a:sym typeface="Consolas"/>
                </a:rPr>
                <a:t>The company generated a significant amount of revenue in the year 2022, which is nearly 62 billion dollars (Forbes, 2023). The company expect the growth of sales by  €1.5 billion sales by the year 2025.</a:t>
              </a:r>
              <a:endParaRPr sz="1100">
                <a:solidFill>
                  <a:schemeClr val="lt1"/>
                </a:solidFill>
                <a:latin typeface="Consolas"/>
                <a:ea typeface="Consolas"/>
                <a:cs typeface="Consolas"/>
                <a:sym typeface="Consolas"/>
              </a:endParaRPr>
            </a:p>
          </p:txBody>
        </p:sp>
        <p:sp>
          <p:nvSpPr>
            <p:cNvPr id="375" name="Google Shape;375;p16"/>
            <p:cNvSpPr/>
            <p:nvPr/>
          </p:nvSpPr>
          <p:spPr>
            <a:xfrm rot="5400000">
              <a:off x="4170695" y="1875754"/>
              <a:ext cx="492729" cy="576400"/>
            </a:xfrm>
            <a:prstGeom prst="rightArrow">
              <a:avLst>
                <a:gd name="adj1" fmla="val 60000"/>
                <a:gd name="adj2" fmla="val 50000"/>
              </a:avLst>
            </a:prstGeom>
            <a:gradFill>
              <a:gsLst>
                <a:gs pos="0">
                  <a:srgbClr val="4BC06F"/>
                </a:gs>
                <a:gs pos="50000">
                  <a:srgbClr val="16BD5A"/>
                </a:gs>
                <a:gs pos="100000">
                  <a:srgbClr val="0CAE4E"/>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16"/>
            <p:cNvSpPr txBox="1"/>
            <p:nvPr/>
          </p:nvSpPr>
          <p:spPr>
            <a:xfrm>
              <a:off x="4244140" y="1917590"/>
              <a:ext cx="345840" cy="344910"/>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Clr>
                  <a:schemeClr val="dk1"/>
                </a:buClr>
                <a:buSzPts val="1100"/>
                <a:buFont typeface="Consolas"/>
                <a:buNone/>
              </a:pPr>
              <a:endParaRPr sz="1100">
                <a:solidFill>
                  <a:schemeClr val="lt1"/>
                </a:solidFill>
                <a:latin typeface="Consolas"/>
                <a:ea typeface="Consolas"/>
                <a:cs typeface="Consolas"/>
                <a:sym typeface="Consolas"/>
              </a:endParaRPr>
            </a:p>
          </p:txBody>
        </p:sp>
        <p:sp>
          <p:nvSpPr>
            <p:cNvPr id="377" name="Google Shape;377;p16"/>
            <p:cNvSpPr/>
            <p:nvPr/>
          </p:nvSpPr>
          <p:spPr>
            <a:xfrm>
              <a:off x="3254963" y="2642739"/>
              <a:ext cx="2324195" cy="1394517"/>
            </a:xfrm>
            <a:prstGeom prst="roundRect">
              <a:avLst>
                <a:gd name="adj" fmla="val 10000"/>
              </a:avLst>
            </a:prstGeom>
            <a:gradFill>
              <a:gsLst>
                <a:gs pos="0">
                  <a:srgbClr val="4BC06F"/>
                </a:gs>
                <a:gs pos="50000">
                  <a:srgbClr val="16BD5A"/>
                </a:gs>
                <a:gs pos="100000">
                  <a:srgbClr val="0CAE4E"/>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16"/>
            <p:cNvSpPr txBox="1"/>
            <p:nvPr/>
          </p:nvSpPr>
          <p:spPr>
            <a:xfrm>
              <a:off x="3295807" y="2683583"/>
              <a:ext cx="2242507" cy="1312829"/>
            </a:xfrm>
            <a:prstGeom prst="rect">
              <a:avLst/>
            </a:prstGeom>
            <a:noFill/>
            <a:ln>
              <a:noFill/>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chemeClr val="lt1"/>
                </a:buClr>
                <a:buSzPts val="1300"/>
                <a:buFont typeface="Consolas"/>
                <a:buNone/>
              </a:pPr>
              <a:r>
                <a:rPr lang="en-GB" sz="1300">
                  <a:solidFill>
                    <a:schemeClr val="lt1"/>
                  </a:solidFill>
                  <a:latin typeface="Consolas"/>
                  <a:ea typeface="Consolas"/>
                  <a:cs typeface="Consolas"/>
                  <a:sym typeface="Consolas"/>
                </a:rPr>
                <a:t>Unilever is highly focused on customer satisfaction by providing the best services and goods. </a:t>
              </a:r>
              <a:endParaRPr sz="1300">
                <a:solidFill>
                  <a:schemeClr val="lt1"/>
                </a:solidFill>
                <a:latin typeface="Consolas"/>
                <a:ea typeface="Consolas"/>
                <a:cs typeface="Consolas"/>
                <a:sym typeface="Consolas"/>
              </a:endParaRPr>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383"/>
        <p:cNvGrpSpPr/>
        <p:nvPr/>
      </p:nvGrpSpPr>
      <p:grpSpPr>
        <a:xfrm>
          <a:off x="0" y="0"/>
          <a:ext cx="0" cy="0"/>
          <a:chOff x="0" y="0"/>
          <a:chExt cx="0" cy="0"/>
        </a:xfrm>
      </p:grpSpPr>
      <p:sp>
        <p:nvSpPr>
          <p:cNvPr id="384" name="Google Shape;384;p17"/>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385" name="Google Shape;385;p17"/>
          <p:cNvSpPr txBox="1">
            <a:spLocks noGrp="1"/>
          </p:cNvSpPr>
          <p:nvPr>
            <p:ph type="title"/>
          </p:nvPr>
        </p:nvSpPr>
        <p:spPr>
          <a:xfrm>
            <a:off x="174436" y="117672"/>
            <a:ext cx="3909020" cy="1911742"/>
          </a:xfrm>
          <a:prstGeom prst="rect">
            <a:avLst/>
          </a:prstGeom>
          <a:noFill/>
          <a:ln>
            <a:noFill/>
          </a:ln>
        </p:spPr>
        <p:txBody>
          <a:bodyPr spcFirstLastPara="1" wrap="square" lIns="91425" tIns="45700" rIns="91425" bIns="45700" anchor="b" anchorCtr="0">
            <a:normAutofit fontScale="90000"/>
          </a:bodyPr>
          <a:lstStyle/>
          <a:p>
            <a:pPr marL="0" lvl="0" indent="0" algn="l" rtl="0">
              <a:lnSpc>
                <a:spcPct val="110000"/>
              </a:lnSpc>
              <a:spcBef>
                <a:spcPts val="0"/>
              </a:spcBef>
              <a:spcAft>
                <a:spcPts val="0"/>
              </a:spcAft>
              <a:buClr>
                <a:srgbClr val="000000"/>
              </a:buClr>
              <a:buSzPts val="3100"/>
              <a:buFont typeface="Libre Franklin Black"/>
              <a:buNone/>
            </a:pPr>
            <a:r>
              <a:rPr lang="en-GB" sz="3100" i="0"/>
              <a:t>Employee Retention Practices Adopted by Unilever</a:t>
            </a:r>
            <a:endParaRPr sz="3100"/>
          </a:p>
        </p:txBody>
      </p:sp>
      <p:pic>
        <p:nvPicPr>
          <p:cNvPr id="386" name="Google Shape;386;p17" descr="A hand holding a pen&#10;&#10;Description automatically generated"/>
          <p:cNvPicPr preferRelativeResize="0"/>
          <p:nvPr/>
        </p:nvPicPr>
        <p:blipFill rotWithShape="1">
          <a:blip r:embed="rId3">
            <a:alphaModFix/>
          </a:blip>
          <a:srcRect/>
          <a:stretch/>
        </p:blipFill>
        <p:spPr>
          <a:xfrm>
            <a:off x="5524729" y="1440160"/>
            <a:ext cx="5981472" cy="3977678"/>
          </a:xfrm>
          <a:prstGeom prst="rect">
            <a:avLst/>
          </a:prstGeom>
          <a:noFill/>
          <a:ln>
            <a:noFill/>
          </a:ln>
        </p:spPr>
      </p:pic>
      <p:grpSp>
        <p:nvGrpSpPr>
          <p:cNvPr id="387" name="Google Shape;387;p17"/>
          <p:cNvGrpSpPr/>
          <p:nvPr/>
        </p:nvGrpSpPr>
        <p:grpSpPr>
          <a:xfrm>
            <a:off x="174436" y="6388259"/>
            <a:ext cx="358083" cy="368964"/>
            <a:chOff x="4135740" y="1795926"/>
            <a:chExt cx="558732" cy="575710"/>
          </a:xfrm>
        </p:grpSpPr>
        <p:grpSp>
          <p:nvGrpSpPr>
            <p:cNvPr id="388" name="Google Shape;388;p17"/>
            <p:cNvGrpSpPr/>
            <p:nvPr/>
          </p:nvGrpSpPr>
          <p:grpSpPr>
            <a:xfrm>
              <a:off x="4135740" y="1795926"/>
              <a:ext cx="558732" cy="575710"/>
              <a:chOff x="1028007" y="1706560"/>
              <a:chExt cx="575710" cy="575710"/>
            </a:xfrm>
          </p:grpSpPr>
          <p:cxnSp>
            <p:nvCxnSpPr>
              <p:cNvPr id="389" name="Google Shape;389;p17"/>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390" name="Google Shape;390;p17"/>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391" name="Google Shape;391;p17"/>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392" name="Google Shape;392;p17"/>
          <p:cNvGrpSpPr/>
          <p:nvPr/>
        </p:nvGrpSpPr>
        <p:grpSpPr>
          <a:xfrm>
            <a:off x="353476" y="2545639"/>
            <a:ext cx="4969293" cy="3977460"/>
            <a:chOff x="0" y="36885"/>
            <a:chExt cx="4969293" cy="3977460"/>
          </a:xfrm>
        </p:grpSpPr>
        <p:sp>
          <p:nvSpPr>
            <p:cNvPr id="393" name="Google Shape;393;p17"/>
            <p:cNvSpPr/>
            <p:nvPr/>
          </p:nvSpPr>
          <p:spPr>
            <a:xfrm>
              <a:off x="0" y="36885"/>
              <a:ext cx="4969293" cy="1289340"/>
            </a:xfrm>
            <a:prstGeom prst="roundRect">
              <a:avLst>
                <a:gd name="adj" fmla="val 16667"/>
              </a:avLst>
            </a:prstGeom>
            <a:solidFill>
              <a:srgbClr val="5FB51D"/>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17"/>
            <p:cNvSpPr txBox="1"/>
            <p:nvPr/>
          </p:nvSpPr>
          <p:spPr>
            <a:xfrm>
              <a:off x="62940" y="99825"/>
              <a:ext cx="4843413" cy="1163460"/>
            </a:xfrm>
            <a:prstGeom prst="rect">
              <a:avLst/>
            </a:prstGeom>
            <a:noFill/>
            <a:ln>
              <a:noFill/>
            </a:ln>
          </p:spPr>
          <p:txBody>
            <a:bodyPr spcFirstLastPara="1" wrap="square" lIns="72375" tIns="72375" rIns="72375" bIns="72375" anchor="ctr" anchorCtr="0">
              <a:noAutofit/>
            </a:bodyPr>
            <a:lstStyle/>
            <a:p>
              <a:pPr marL="0" marR="0" lvl="0" indent="0" algn="l" rtl="0">
                <a:lnSpc>
                  <a:spcPct val="90000"/>
                </a:lnSpc>
                <a:spcBef>
                  <a:spcPts val="0"/>
                </a:spcBef>
                <a:spcAft>
                  <a:spcPts val="0"/>
                </a:spcAft>
                <a:buClr>
                  <a:schemeClr val="lt1"/>
                </a:buClr>
                <a:buSzPts val="1900"/>
                <a:buFont typeface="Consolas"/>
                <a:buNone/>
              </a:pPr>
              <a:r>
                <a:rPr lang="en-GB" sz="1900">
                  <a:solidFill>
                    <a:schemeClr val="lt1"/>
                  </a:solidFill>
                  <a:latin typeface="Consolas"/>
                  <a:ea typeface="Consolas"/>
                  <a:cs typeface="Consolas"/>
                  <a:sym typeface="Consolas"/>
                </a:rPr>
                <a:t>Employees are the backbone of Unilever so the company has developed some effective employee retention practices. </a:t>
              </a:r>
              <a:endParaRPr sz="1900">
                <a:solidFill>
                  <a:schemeClr val="lt1"/>
                </a:solidFill>
                <a:latin typeface="Consolas"/>
                <a:ea typeface="Consolas"/>
                <a:cs typeface="Consolas"/>
                <a:sym typeface="Consolas"/>
              </a:endParaRPr>
            </a:p>
          </p:txBody>
        </p:sp>
        <p:sp>
          <p:nvSpPr>
            <p:cNvPr id="395" name="Google Shape;395;p17"/>
            <p:cNvSpPr/>
            <p:nvPr/>
          </p:nvSpPr>
          <p:spPr>
            <a:xfrm>
              <a:off x="0" y="1380945"/>
              <a:ext cx="4969293" cy="1289340"/>
            </a:xfrm>
            <a:prstGeom prst="roundRect">
              <a:avLst>
                <a:gd name="adj" fmla="val 16667"/>
              </a:avLst>
            </a:prstGeom>
            <a:solidFill>
              <a:srgbClr val="5FB51D"/>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17"/>
            <p:cNvSpPr txBox="1"/>
            <p:nvPr/>
          </p:nvSpPr>
          <p:spPr>
            <a:xfrm>
              <a:off x="62940" y="1443885"/>
              <a:ext cx="4843413" cy="1163460"/>
            </a:xfrm>
            <a:prstGeom prst="rect">
              <a:avLst/>
            </a:prstGeom>
            <a:noFill/>
            <a:ln>
              <a:noFill/>
            </a:ln>
          </p:spPr>
          <p:txBody>
            <a:bodyPr spcFirstLastPara="1" wrap="square" lIns="72375" tIns="72375" rIns="72375" bIns="72375" anchor="ctr" anchorCtr="0">
              <a:noAutofit/>
            </a:bodyPr>
            <a:lstStyle/>
            <a:p>
              <a:pPr marL="0" marR="0" lvl="0" indent="0" algn="l" rtl="0">
                <a:lnSpc>
                  <a:spcPct val="90000"/>
                </a:lnSpc>
                <a:spcBef>
                  <a:spcPts val="0"/>
                </a:spcBef>
                <a:spcAft>
                  <a:spcPts val="0"/>
                </a:spcAft>
                <a:buClr>
                  <a:schemeClr val="lt1"/>
                </a:buClr>
                <a:buSzPts val="1900"/>
                <a:buFont typeface="Consolas"/>
                <a:buNone/>
              </a:pPr>
              <a:r>
                <a:rPr lang="en-GB">
                  <a:solidFill>
                    <a:schemeClr val="lt1"/>
                  </a:solidFill>
                  <a:latin typeface="Consolas"/>
                  <a:ea typeface="Consolas"/>
                  <a:cs typeface="Consolas"/>
                  <a:sym typeface="Consolas"/>
                </a:rPr>
                <a:t>The company promotes a positive work environment for its employees which supports employees mentally, socially, and physically as well. In this regard, the company introduced a programme named Employee Assistance Programmes.</a:t>
              </a:r>
              <a:endParaRPr>
                <a:solidFill>
                  <a:schemeClr val="lt1"/>
                </a:solidFill>
                <a:latin typeface="Consolas"/>
                <a:ea typeface="Consolas"/>
                <a:cs typeface="Consolas"/>
                <a:sym typeface="Consolas"/>
              </a:endParaRPr>
            </a:p>
          </p:txBody>
        </p:sp>
        <p:sp>
          <p:nvSpPr>
            <p:cNvPr id="397" name="Google Shape;397;p17"/>
            <p:cNvSpPr/>
            <p:nvPr/>
          </p:nvSpPr>
          <p:spPr>
            <a:xfrm>
              <a:off x="0" y="2725005"/>
              <a:ext cx="4969293" cy="1289340"/>
            </a:xfrm>
            <a:prstGeom prst="roundRect">
              <a:avLst>
                <a:gd name="adj" fmla="val 16667"/>
              </a:avLst>
            </a:prstGeom>
            <a:solidFill>
              <a:srgbClr val="5FB51D"/>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17"/>
            <p:cNvSpPr txBox="1"/>
            <p:nvPr/>
          </p:nvSpPr>
          <p:spPr>
            <a:xfrm>
              <a:off x="62940" y="2787945"/>
              <a:ext cx="4843413" cy="1163460"/>
            </a:xfrm>
            <a:prstGeom prst="rect">
              <a:avLst/>
            </a:prstGeom>
            <a:noFill/>
            <a:ln>
              <a:noFill/>
            </a:ln>
          </p:spPr>
          <p:txBody>
            <a:bodyPr spcFirstLastPara="1" wrap="square" lIns="72375" tIns="72375" rIns="72375" bIns="72375" anchor="ctr" anchorCtr="0">
              <a:noAutofit/>
            </a:bodyPr>
            <a:lstStyle/>
            <a:p>
              <a:pPr marL="0" marR="0" lvl="0" indent="0" algn="l" rtl="0">
                <a:lnSpc>
                  <a:spcPct val="90000"/>
                </a:lnSpc>
                <a:spcBef>
                  <a:spcPts val="0"/>
                </a:spcBef>
                <a:spcAft>
                  <a:spcPts val="0"/>
                </a:spcAft>
                <a:buClr>
                  <a:schemeClr val="lt1"/>
                </a:buClr>
                <a:buSzPts val="1900"/>
                <a:buFont typeface="Consolas"/>
                <a:buNone/>
              </a:pPr>
              <a:r>
                <a:rPr lang="en-GB" sz="1900">
                  <a:solidFill>
                    <a:schemeClr val="lt1"/>
                  </a:solidFill>
                  <a:latin typeface="Consolas"/>
                  <a:ea typeface="Consolas"/>
                  <a:cs typeface="Consolas"/>
                  <a:sym typeface="Consolas"/>
                </a:rPr>
                <a:t>To enhance the performance of the employees Unilever provides training to its employees. </a:t>
              </a:r>
              <a:endParaRPr sz="1900">
                <a:solidFill>
                  <a:schemeClr val="lt1"/>
                </a:solidFill>
                <a:latin typeface="Consolas"/>
                <a:ea typeface="Consolas"/>
                <a:cs typeface="Consolas"/>
                <a:sym typeface="Consolas"/>
              </a:endParaRPr>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403"/>
        <p:cNvGrpSpPr/>
        <p:nvPr/>
      </p:nvGrpSpPr>
      <p:grpSpPr>
        <a:xfrm>
          <a:off x="0" y="0"/>
          <a:ext cx="0" cy="0"/>
          <a:chOff x="0" y="0"/>
          <a:chExt cx="0" cy="0"/>
        </a:xfrm>
      </p:grpSpPr>
      <p:sp>
        <p:nvSpPr>
          <p:cNvPr id="404" name="Google Shape;404;p18"/>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405" name="Google Shape;405;p18"/>
          <p:cNvSpPr txBox="1">
            <a:spLocks noGrp="1"/>
          </p:cNvSpPr>
          <p:nvPr>
            <p:ph type="title"/>
          </p:nvPr>
        </p:nvSpPr>
        <p:spPr>
          <a:xfrm>
            <a:off x="174436" y="100777"/>
            <a:ext cx="3909020" cy="1911742"/>
          </a:xfrm>
          <a:prstGeom prst="rect">
            <a:avLst/>
          </a:prstGeom>
          <a:noFill/>
          <a:ln>
            <a:noFill/>
          </a:ln>
        </p:spPr>
        <p:txBody>
          <a:bodyPr spcFirstLastPara="1" wrap="square" lIns="91425" tIns="45700" rIns="91425" bIns="45700" anchor="b" anchorCtr="0">
            <a:normAutofit/>
          </a:bodyPr>
          <a:lstStyle/>
          <a:p>
            <a:pPr marL="0" lvl="0" indent="0" algn="l" rtl="0">
              <a:lnSpc>
                <a:spcPct val="110000"/>
              </a:lnSpc>
              <a:spcBef>
                <a:spcPts val="0"/>
              </a:spcBef>
              <a:spcAft>
                <a:spcPts val="0"/>
              </a:spcAft>
              <a:buClr>
                <a:srgbClr val="000000"/>
              </a:buClr>
              <a:buSzPts val="2800"/>
              <a:buFont typeface="Libre Franklin Black"/>
              <a:buNone/>
            </a:pPr>
            <a:r>
              <a:rPr lang="en-GB" sz="2800" i="0"/>
              <a:t>Challenges of Employee Retention in Unilever </a:t>
            </a:r>
            <a:endParaRPr sz="2800"/>
          </a:p>
        </p:txBody>
      </p:sp>
      <p:pic>
        <p:nvPicPr>
          <p:cNvPr id="406" name="Google Shape;406;p18" descr="A group of colorful people holding hands&#10;&#10;Description automatically generated"/>
          <p:cNvPicPr preferRelativeResize="0"/>
          <p:nvPr/>
        </p:nvPicPr>
        <p:blipFill rotWithShape="1">
          <a:blip r:embed="rId3">
            <a:alphaModFix/>
          </a:blip>
          <a:srcRect/>
          <a:stretch/>
        </p:blipFill>
        <p:spPr>
          <a:xfrm>
            <a:off x="5524729" y="879397"/>
            <a:ext cx="5981472" cy="5099204"/>
          </a:xfrm>
          <a:prstGeom prst="rect">
            <a:avLst/>
          </a:prstGeom>
          <a:noFill/>
          <a:ln>
            <a:noFill/>
          </a:ln>
        </p:spPr>
      </p:pic>
      <p:grpSp>
        <p:nvGrpSpPr>
          <p:cNvPr id="407" name="Google Shape;407;p18"/>
          <p:cNvGrpSpPr/>
          <p:nvPr/>
        </p:nvGrpSpPr>
        <p:grpSpPr>
          <a:xfrm>
            <a:off x="174436" y="6388259"/>
            <a:ext cx="358083" cy="368964"/>
            <a:chOff x="4135740" y="1795926"/>
            <a:chExt cx="558732" cy="575710"/>
          </a:xfrm>
        </p:grpSpPr>
        <p:grpSp>
          <p:nvGrpSpPr>
            <p:cNvPr id="408" name="Google Shape;408;p18"/>
            <p:cNvGrpSpPr/>
            <p:nvPr/>
          </p:nvGrpSpPr>
          <p:grpSpPr>
            <a:xfrm>
              <a:off x="4135740" y="1795926"/>
              <a:ext cx="558732" cy="575710"/>
              <a:chOff x="1028007" y="1706560"/>
              <a:chExt cx="575710" cy="575710"/>
            </a:xfrm>
          </p:grpSpPr>
          <p:cxnSp>
            <p:nvCxnSpPr>
              <p:cNvPr id="409" name="Google Shape;409;p18"/>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410" name="Google Shape;410;p18"/>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411" name="Google Shape;411;p18"/>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412" name="Google Shape;412;p18"/>
          <p:cNvGrpSpPr/>
          <p:nvPr/>
        </p:nvGrpSpPr>
        <p:grpSpPr>
          <a:xfrm>
            <a:off x="105878" y="2209755"/>
            <a:ext cx="5313140" cy="4450926"/>
            <a:chOff x="0" y="0"/>
            <a:chExt cx="5313140" cy="4450926"/>
          </a:xfrm>
        </p:grpSpPr>
        <p:sp>
          <p:nvSpPr>
            <p:cNvPr id="413" name="Google Shape;413;p18"/>
            <p:cNvSpPr/>
            <p:nvPr/>
          </p:nvSpPr>
          <p:spPr>
            <a:xfrm>
              <a:off x="0" y="0"/>
              <a:ext cx="4516169" cy="1335278"/>
            </a:xfrm>
            <a:prstGeom prst="roundRect">
              <a:avLst>
                <a:gd name="adj" fmla="val 10000"/>
              </a:avLst>
            </a:prstGeom>
            <a:gradFill>
              <a:gsLst>
                <a:gs pos="0">
                  <a:srgbClr val="71BF4A"/>
                </a:gs>
                <a:gs pos="50000">
                  <a:srgbClr val="5DBC14"/>
                </a:gs>
                <a:gs pos="100000">
                  <a:srgbClr val="52AD0A"/>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8"/>
            <p:cNvSpPr txBox="1"/>
            <p:nvPr/>
          </p:nvSpPr>
          <p:spPr>
            <a:xfrm>
              <a:off x="39109" y="39109"/>
              <a:ext cx="3075300" cy="1257060"/>
            </a:xfrm>
            <a:prstGeom prst="rect">
              <a:avLst/>
            </a:prstGeom>
            <a:noFill/>
            <a:ln>
              <a:noFill/>
            </a:ln>
          </p:spPr>
          <p:txBody>
            <a:bodyPr spcFirstLastPara="1" wrap="square" lIns="57150" tIns="57150" rIns="57150" bIns="57150" anchor="ctr" anchorCtr="0">
              <a:noAutofit/>
            </a:bodyPr>
            <a:lstStyle/>
            <a:p>
              <a:pPr marL="0" marR="0" lvl="0" indent="0" algn="l" rtl="0">
                <a:lnSpc>
                  <a:spcPct val="90000"/>
                </a:lnSpc>
                <a:spcBef>
                  <a:spcPts val="0"/>
                </a:spcBef>
                <a:spcAft>
                  <a:spcPts val="0"/>
                </a:spcAft>
                <a:buClr>
                  <a:schemeClr val="lt1"/>
                </a:buClr>
                <a:buSzPts val="1500"/>
                <a:buFont typeface="Consolas"/>
                <a:buNone/>
              </a:pPr>
              <a:r>
                <a:rPr lang="en-GB" sz="1500">
                  <a:solidFill>
                    <a:schemeClr val="lt1"/>
                  </a:solidFill>
                  <a:latin typeface="Consolas"/>
                  <a:ea typeface="Consolas"/>
                  <a:cs typeface="Consolas"/>
                  <a:sym typeface="Consolas"/>
                </a:rPr>
                <a:t>Unilever is one of the leading consumer goods UK-based companies that faced challenges regarding employee retention. </a:t>
              </a:r>
              <a:endParaRPr sz="1500">
                <a:solidFill>
                  <a:schemeClr val="lt1"/>
                </a:solidFill>
                <a:latin typeface="Consolas"/>
                <a:ea typeface="Consolas"/>
                <a:cs typeface="Consolas"/>
                <a:sym typeface="Consolas"/>
              </a:endParaRPr>
            </a:p>
          </p:txBody>
        </p:sp>
        <p:sp>
          <p:nvSpPr>
            <p:cNvPr id="415" name="Google Shape;415;p18"/>
            <p:cNvSpPr/>
            <p:nvPr/>
          </p:nvSpPr>
          <p:spPr>
            <a:xfrm>
              <a:off x="398485" y="1557824"/>
              <a:ext cx="4516169" cy="1335278"/>
            </a:xfrm>
            <a:prstGeom prst="roundRect">
              <a:avLst>
                <a:gd name="adj" fmla="val 10000"/>
              </a:avLst>
            </a:prstGeom>
            <a:gradFill>
              <a:gsLst>
                <a:gs pos="0">
                  <a:srgbClr val="71BF4A"/>
                </a:gs>
                <a:gs pos="50000">
                  <a:srgbClr val="5DBC14"/>
                </a:gs>
                <a:gs pos="100000">
                  <a:srgbClr val="52AD0A"/>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8"/>
            <p:cNvSpPr txBox="1"/>
            <p:nvPr/>
          </p:nvSpPr>
          <p:spPr>
            <a:xfrm>
              <a:off x="437594" y="1596933"/>
              <a:ext cx="3171535" cy="1257060"/>
            </a:xfrm>
            <a:prstGeom prst="rect">
              <a:avLst/>
            </a:prstGeom>
            <a:noFill/>
            <a:ln>
              <a:noFill/>
            </a:ln>
          </p:spPr>
          <p:txBody>
            <a:bodyPr spcFirstLastPara="1" wrap="square" lIns="57150" tIns="57150" rIns="57150" bIns="57150" anchor="ctr" anchorCtr="0">
              <a:noAutofit/>
            </a:bodyPr>
            <a:lstStyle/>
            <a:p>
              <a:pPr marL="0" marR="0" lvl="0" indent="0" algn="l" rtl="0">
                <a:lnSpc>
                  <a:spcPct val="90000"/>
                </a:lnSpc>
                <a:spcBef>
                  <a:spcPts val="0"/>
                </a:spcBef>
                <a:spcAft>
                  <a:spcPts val="0"/>
                </a:spcAft>
                <a:buClr>
                  <a:schemeClr val="lt1"/>
                </a:buClr>
                <a:buSzPts val="1500"/>
                <a:buFont typeface="Consolas"/>
                <a:buNone/>
              </a:pPr>
              <a:r>
                <a:rPr lang="en-GB" sz="1500">
                  <a:solidFill>
                    <a:schemeClr val="lt1"/>
                  </a:solidFill>
                  <a:latin typeface="Consolas"/>
                  <a:ea typeface="Consolas"/>
                  <a:cs typeface="Consolas"/>
                  <a:sym typeface="Consolas"/>
                </a:rPr>
                <a:t>Unclear feedback from the workforce is a major challenge in this entity that prevents employee retention (Schilling-Watson, 2022). </a:t>
              </a:r>
              <a:endParaRPr sz="1500">
                <a:solidFill>
                  <a:schemeClr val="lt1"/>
                </a:solidFill>
                <a:latin typeface="Consolas"/>
                <a:ea typeface="Consolas"/>
                <a:cs typeface="Consolas"/>
                <a:sym typeface="Consolas"/>
              </a:endParaRPr>
            </a:p>
          </p:txBody>
        </p:sp>
        <p:sp>
          <p:nvSpPr>
            <p:cNvPr id="417" name="Google Shape;417;p18"/>
            <p:cNvSpPr/>
            <p:nvPr/>
          </p:nvSpPr>
          <p:spPr>
            <a:xfrm>
              <a:off x="796971" y="3115648"/>
              <a:ext cx="4516169" cy="1335278"/>
            </a:xfrm>
            <a:prstGeom prst="roundRect">
              <a:avLst>
                <a:gd name="adj" fmla="val 10000"/>
              </a:avLst>
            </a:prstGeom>
            <a:gradFill>
              <a:gsLst>
                <a:gs pos="0">
                  <a:srgbClr val="71BF4A"/>
                </a:gs>
                <a:gs pos="50000">
                  <a:srgbClr val="5DBC14"/>
                </a:gs>
                <a:gs pos="100000">
                  <a:srgbClr val="52AD0A"/>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8"/>
            <p:cNvSpPr txBox="1"/>
            <p:nvPr/>
          </p:nvSpPr>
          <p:spPr>
            <a:xfrm>
              <a:off x="836080" y="3154757"/>
              <a:ext cx="3171535" cy="1257060"/>
            </a:xfrm>
            <a:prstGeom prst="rect">
              <a:avLst/>
            </a:prstGeom>
            <a:noFill/>
            <a:ln>
              <a:noFill/>
            </a:ln>
          </p:spPr>
          <p:txBody>
            <a:bodyPr spcFirstLastPara="1" wrap="square" lIns="57150" tIns="57150" rIns="57150" bIns="57150" anchor="ctr" anchorCtr="0">
              <a:noAutofit/>
            </a:bodyPr>
            <a:lstStyle/>
            <a:p>
              <a:pPr marL="0" marR="0" lvl="0" indent="0" algn="l" rtl="0">
                <a:lnSpc>
                  <a:spcPct val="90000"/>
                </a:lnSpc>
                <a:spcBef>
                  <a:spcPts val="0"/>
                </a:spcBef>
                <a:spcAft>
                  <a:spcPts val="0"/>
                </a:spcAft>
                <a:buClr>
                  <a:schemeClr val="lt1"/>
                </a:buClr>
                <a:buSzPts val="1500"/>
                <a:buFont typeface="Consolas"/>
                <a:buNone/>
              </a:pPr>
              <a:r>
                <a:rPr lang="en-GB">
                  <a:solidFill>
                    <a:schemeClr val="lt1"/>
                  </a:solidFill>
                  <a:latin typeface="Consolas"/>
                  <a:ea typeface="Consolas"/>
                  <a:cs typeface="Consolas"/>
                  <a:sym typeface="Consolas"/>
                </a:rPr>
                <a:t>Employees are also complaining about overwork which increases internal conflicts. The company need to take conscious steps to resolve such issues. </a:t>
              </a:r>
              <a:endParaRPr>
                <a:solidFill>
                  <a:schemeClr val="lt1"/>
                </a:solidFill>
                <a:latin typeface="Consolas"/>
                <a:ea typeface="Consolas"/>
                <a:cs typeface="Consolas"/>
                <a:sym typeface="Consolas"/>
              </a:endParaRPr>
            </a:p>
          </p:txBody>
        </p:sp>
        <p:sp>
          <p:nvSpPr>
            <p:cNvPr id="419" name="Google Shape;419;p18"/>
            <p:cNvSpPr/>
            <p:nvPr/>
          </p:nvSpPr>
          <p:spPr>
            <a:xfrm>
              <a:off x="3648239" y="1012585"/>
              <a:ext cx="867930" cy="867930"/>
            </a:xfrm>
            <a:prstGeom prst="downArrow">
              <a:avLst>
                <a:gd name="adj1" fmla="val 55000"/>
                <a:gd name="adj2" fmla="val 45000"/>
              </a:avLst>
            </a:prstGeom>
            <a:solidFill>
              <a:srgbClr val="D1E5CB">
                <a:alpha val="89803"/>
              </a:srgbClr>
            </a:solidFill>
            <a:ln w="9525" cap="flat" cmpd="sng">
              <a:solidFill>
                <a:srgbClr val="D1E5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8"/>
            <p:cNvSpPr txBox="1"/>
            <p:nvPr/>
          </p:nvSpPr>
          <p:spPr>
            <a:xfrm>
              <a:off x="3843523" y="1012585"/>
              <a:ext cx="477362" cy="653117"/>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a:solidFill>
                  <a:schemeClr val="dk1"/>
                </a:solidFill>
                <a:latin typeface="Consolas"/>
                <a:ea typeface="Consolas"/>
                <a:cs typeface="Consolas"/>
                <a:sym typeface="Consolas"/>
              </a:endParaRPr>
            </a:p>
          </p:txBody>
        </p:sp>
        <p:sp>
          <p:nvSpPr>
            <p:cNvPr id="421" name="Google Shape;421;p18"/>
            <p:cNvSpPr/>
            <p:nvPr/>
          </p:nvSpPr>
          <p:spPr>
            <a:xfrm>
              <a:off x="4046724" y="2561508"/>
              <a:ext cx="867930" cy="867930"/>
            </a:xfrm>
            <a:prstGeom prst="downArrow">
              <a:avLst>
                <a:gd name="adj1" fmla="val 55000"/>
                <a:gd name="adj2" fmla="val 45000"/>
              </a:avLst>
            </a:prstGeom>
            <a:solidFill>
              <a:srgbClr val="D1E5CB">
                <a:alpha val="89803"/>
              </a:srgbClr>
            </a:solidFill>
            <a:ln w="9525" cap="flat" cmpd="sng">
              <a:solidFill>
                <a:srgbClr val="D1E5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8"/>
            <p:cNvSpPr txBox="1"/>
            <p:nvPr/>
          </p:nvSpPr>
          <p:spPr>
            <a:xfrm>
              <a:off x="4242008" y="2561508"/>
              <a:ext cx="477362" cy="653117"/>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a:solidFill>
                  <a:schemeClr val="dk1"/>
                </a:solidFill>
                <a:latin typeface="Consolas"/>
                <a:ea typeface="Consolas"/>
                <a:cs typeface="Consolas"/>
                <a:sym typeface="Consolas"/>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427"/>
        <p:cNvGrpSpPr/>
        <p:nvPr/>
      </p:nvGrpSpPr>
      <p:grpSpPr>
        <a:xfrm>
          <a:off x="0" y="0"/>
          <a:ext cx="0" cy="0"/>
          <a:chOff x="0" y="0"/>
          <a:chExt cx="0" cy="0"/>
        </a:xfrm>
      </p:grpSpPr>
      <p:sp>
        <p:nvSpPr>
          <p:cNvPr id="428" name="Google Shape;428;p19"/>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429" name="Google Shape;429;p19"/>
          <p:cNvSpPr/>
          <p:nvPr/>
        </p:nvSpPr>
        <p:spPr>
          <a:xfrm rot="-10645457">
            <a:off x="5841135" y="2004561"/>
            <a:ext cx="5944186" cy="4144984"/>
          </a:xfrm>
          <a:prstGeom prst="rect">
            <a:avLst/>
          </a:prstGeom>
          <a:solidFill>
            <a:schemeClr val="dk1"/>
          </a:solidFill>
          <a:ln>
            <a:noFill/>
          </a:ln>
          <a:effectLst>
            <a:outerShdw blurRad="50800" dist="25400" dir="2700000" algn="t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430" name="Google Shape;430;p19"/>
          <p:cNvSpPr/>
          <p:nvPr/>
        </p:nvSpPr>
        <p:spPr>
          <a:xfrm rot="-5245457">
            <a:off x="6848623" y="1238882"/>
            <a:ext cx="3929209" cy="5694989"/>
          </a:xfrm>
          <a:custGeom>
            <a:avLst/>
            <a:gdLst/>
            <a:ahLst/>
            <a:cxnLst/>
            <a:rect l="l" t="t" r="r" b="b"/>
            <a:pathLst>
              <a:path w="4130840" h="6008991" extrusionOk="0">
                <a:moveTo>
                  <a:pt x="4130173" y="29860"/>
                </a:moveTo>
                <a:cubicBezTo>
                  <a:pt x="4133194" y="1026396"/>
                  <a:pt x="4125373" y="4982694"/>
                  <a:pt x="4118441" y="5979216"/>
                </a:cubicBezTo>
                <a:cubicBezTo>
                  <a:pt x="4118348" y="5995656"/>
                  <a:pt x="4105022" y="6008947"/>
                  <a:pt x="4088583" y="6008990"/>
                </a:cubicBezTo>
                <a:lnTo>
                  <a:pt x="4048036" y="6008990"/>
                </a:lnTo>
                <a:cubicBezTo>
                  <a:pt x="4048035" y="6008990"/>
                  <a:pt x="4048035" y="6008991"/>
                  <a:pt x="4048034" y="6008991"/>
                </a:cubicBezTo>
                <a:lnTo>
                  <a:pt x="46751" y="6008991"/>
                </a:lnTo>
                <a:cubicBezTo>
                  <a:pt x="32527" y="6008935"/>
                  <a:pt x="21027" y="6001166"/>
                  <a:pt x="20989" y="5991582"/>
                </a:cubicBezTo>
                <a:lnTo>
                  <a:pt x="20989" y="5200472"/>
                </a:lnTo>
                <a:lnTo>
                  <a:pt x="20989" y="5148088"/>
                </a:lnTo>
                <a:lnTo>
                  <a:pt x="20989" y="4794139"/>
                </a:lnTo>
                <a:lnTo>
                  <a:pt x="20989" y="4747157"/>
                </a:lnTo>
                <a:lnTo>
                  <a:pt x="13263" y="4720915"/>
                </a:lnTo>
                <a:cubicBezTo>
                  <a:pt x="19441" y="4710358"/>
                  <a:pt x="7362" y="4702637"/>
                  <a:pt x="4410" y="4694086"/>
                </a:cubicBezTo>
                <a:lnTo>
                  <a:pt x="592" y="4668231"/>
                </a:lnTo>
                <a:cubicBezTo>
                  <a:pt x="395" y="4661596"/>
                  <a:pt x="197" y="4654962"/>
                  <a:pt x="0" y="4648327"/>
                </a:cubicBezTo>
                <a:lnTo>
                  <a:pt x="5225" y="4627475"/>
                </a:lnTo>
                <a:cubicBezTo>
                  <a:pt x="5733" y="4621653"/>
                  <a:pt x="2480" y="4620114"/>
                  <a:pt x="3051" y="4613399"/>
                </a:cubicBezTo>
                <a:lnTo>
                  <a:pt x="8650" y="4587183"/>
                </a:lnTo>
                <a:lnTo>
                  <a:pt x="13808" y="4548834"/>
                </a:lnTo>
                <a:lnTo>
                  <a:pt x="19306" y="4522434"/>
                </a:lnTo>
                <a:lnTo>
                  <a:pt x="20989" y="4517345"/>
                </a:lnTo>
                <a:lnTo>
                  <a:pt x="20989" y="4344603"/>
                </a:lnTo>
                <a:lnTo>
                  <a:pt x="19107" y="4331860"/>
                </a:lnTo>
                <a:cubicBezTo>
                  <a:pt x="19734" y="4317530"/>
                  <a:pt x="20362" y="4303200"/>
                  <a:pt x="20989" y="4288870"/>
                </a:cubicBezTo>
                <a:lnTo>
                  <a:pt x="18426" y="4282627"/>
                </a:lnTo>
                <a:lnTo>
                  <a:pt x="20989" y="4240597"/>
                </a:lnTo>
                <a:cubicBezTo>
                  <a:pt x="20627" y="4226678"/>
                  <a:pt x="21199" y="4202560"/>
                  <a:pt x="18813" y="4194547"/>
                </a:cubicBezTo>
                <a:lnTo>
                  <a:pt x="12962" y="4191108"/>
                </a:lnTo>
                <a:cubicBezTo>
                  <a:pt x="12790" y="4187742"/>
                  <a:pt x="12619" y="4184375"/>
                  <a:pt x="12447" y="4181009"/>
                </a:cubicBezTo>
                <a:cubicBezTo>
                  <a:pt x="12896" y="4180270"/>
                  <a:pt x="12522" y="4165710"/>
                  <a:pt x="12560" y="4165109"/>
                </a:cubicBezTo>
                <a:lnTo>
                  <a:pt x="18700" y="4129496"/>
                </a:lnTo>
                <a:cubicBezTo>
                  <a:pt x="18626" y="4061144"/>
                  <a:pt x="18551" y="3992792"/>
                  <a:pt x="18477" y="3924440"/>
                </a:cubicBezTo>
                <a:lnTo>
                  <a:pt x="16141" y="3920672"/>
                </a:lnTo>
                <a:lnTo>
                  <a:pt x="12323" y="3894817"/>
                </a:lnTo>
                <a:cubicBezTo>
                  <a:pt x="12126" y="3888183"/>
                  <a:pt x="11928" y="3881548"/>
                  <a:pt x="11731" y="3874914"/>
                </a:cubicBezTo>
                <a:lnTo>
                  <a:pt x="16957" y="3854061"/>
                </a:lnTo>
                <a:cubicBezTo>
                  <a:pt x="17464" y="3848239"/>
                  <a:pt x="14211" y="3846700"/>
                  <a:pt x="14783" y="3839985"/>
                </a:cubicBezTo>
                <a:lnTo>
                  <a:pt x="18367" y="3823206"/>
                </a:lnTo>
                <a:cubicBezTo>
                  <a:pt x="20370" y="3186542"/>
                  <a:pt x="22502" y="656796"/>
                  <a:pt x="26800" y="20002"/>
                </a:cubicBezTo>
                <a:cubicBezTo>
                  <a:pt x="32586" y="9918"/>
                  <a:pt x="34176" y="8295"/>
                  <a:pt x="44155" y="2441"/>
                </a:cubicBezTo>
                <a:lnTo>
                  <a:pt x="58493" y="174"/>
                </a:lnTo>
                <a:lnTo>
                  <a:pt x="4100315" y="0"/>
                </a:lnTo>
                <a:cubicBezTo>
                  <a:pt x="4116788" y="48"/>
                  <a:pt x="4130132" y="13388"/>
                  <a:pt x="4130173" y="29860"/>
                </a:cubicBezTo>
                <a:close/>
              </a:path>
            </a:pathLst>
          </a:custGeom>
          <a:blipFill rotWithShape="1">
            <a:blip r:embed="rId3">
              <a:alphaModFix amt="84000"/>
            </a:blip>
            <a:tile tx="0" ty="0" sx="100000" sy="100000" flip="none" algn="tl"/>
          </a:blip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onsolas"/>
              <a:ea typeface="Consolas"/>
              <a:cs typeface="Consolas"/>
              <a:sym typeface="Consolas"/>
            </a:endParaRPr>
          </a:p>
        </p:txBody>
      </p:sp>
      <p:sp>
        <p:nvSpPr>
          <p:cNvPr id="431" name="Google Shape;431;p19"/>
          <p:cNvSpPr txBox="1">
            <a:spLocks noGrp="1"/>
          </p:cNvSpPr>
          <p:nvPr>
            <p:ph type="title"/>
          </p:nvPr>
        </p:nvSpPr>
        <p:spPr>
          <a:xfrm>
            <a:off x="5232457" y="681038"/>
            <a:ext cx="5923223" cy="1599707"/>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rgbClr val="000000"/>
              </a:buClr>
              <a:buSzPts val="3700"/>
              <a:buFont typeface="Libre Franklin Black"/>
              <a:buNone/>
            </a:pPr>
            <a:r>
              <a:rPr lang="en-GB" sz="3700" i="0"/>
              <a:t>Challenges of Employee Retention in Unilever </a:t>
            </a:r>
            <a:endParaRPr sz="3700"/>
          </a:p>
        </p:txBody>
      </p:sp>
      <p:grpSp>
        <p:nvGrpSpPr>
          <p:cNvPr id="432" name="Google Shape;432;p19"/>
          <p:cNvGrpSpPr/>
          <p:nvPr/>
        </p:nvGrpSpPr>
        <p:grpSpPr>
          <a:xfrm>
            <a:off x="174436" y="6388259"/>
            <a:ext cx="358083" cy="368964"/>
            <a:chOff x="4135740" y="1795926"/>
            <a:chExt cx="558732" cy="575710"/>
          </a:xfrm>
        </p:grpSpPr>
        <p:grpSp>
          <p:nvGrpSpPr>
            <p:cNvPr id="433" name="Google Shape;433;p19"/>
            <p:cNvGrpSpPr/>
            <p:nvPr/>
          </p:nvGrpSpPr>
          <p:grpSpPr>
            <a:xfrm>
              <a:off x="4135740" y="1795926"/>
              <a:ext cx="558732" cy="575710"/>
              <a:chOff x="1028007" y="1706560"/>
              <a:chExt cx="575710" cy="575710"/>
            </a:xfrm>
          </p:grpSpPr>
          <p:cxnSp>
            <p:nvCxnSpPr>
              <p:cNvPr id="434" name="Google Shape;434;p19"/>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435" name="Google Shape;435;p19"/>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436" name="Google Shape;436;p19"/>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sp>
        <p:nvSpPr>
          <p:cNvPr id="437" name="Google Shape;437;p19"/>
          <p:cNvSpPr/>
          <p:nvPr/>
        </p:nvSpPr>
        <p:spPr>
          <a:xfrm rot="-5400000">
            <a:off x="8590829" y="5405463"/>
            <a:ext cx="444795" cy="1497883"/>
          </a:xfrm>
          <a:custGeom>
            <a:avLst/>
            <a:gdLst/>
            <a:ahLst/>
            <a:cxnLst/>
            <a:rect l="l" t="t" r="r" b="b"/>
            <a:pathLst>
              <a:path w="555597" h="1999290" extrusionOk="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rotWithShape="1">
            <a:blip r:embed="rId4">
              <a:alphaModFix amt="84000"/>
            </a:blip>
            <a:tile tx="0" ty="0" sx="100000" sy="100000" flip="none" algn="tl"/>
          </a:blipFill>
          <a:ln>
            <a:noFill/>
          </a:ln>
          <a:effectLst>
            <a:outerShdw blurRad="63500" dist="12700" dir="8100000" algn="tr" rotWithShape="0">
              <a:srgbClr val="000000">
                <a:alpha val="31764"/>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nvGrpSpPr>
          <p:cNvPr id="438" name="Google Shape;438;p19"/>
          <p:cNvGrpSpPr/>
          <p:nvPr/>
        </p:nvGrpSpPr>
        <p:grpSpPr>
          <a:xfrm>
            <a:off x="1221477" y="973182"/>
            <a:ext cx="3499814" cy="4893839"/>
            <a:chOff x="0" y="287382"/>
            <a:chExt cx="3499814" cy="4893839"/>
          </a:xfrm>
        </p:grpSpPr>
        <p:sp>
          <p:nvSpPr>
            <p:cNvPr id="439" name="Google Shape;439;p19"/>
            <p:cNvSpPr/>
            <p:nvPr/>
          </p:nvSpPr>
          <p:spPr>
            <a:xfrm>
              <a:off x="0" y="287382"/>
              <a:ext cx="3499814" cy="1600559"/>
            </a:xfrm>
            <a:prstGeom prst="roundRect">
              <a:avLst>
                <a:gd name="adj" fmla="val 16667"/>
              </a:avLst>
            </a:prstGeom>
            <a:gradFill>
              <a:gsLst>
                <a:gs pos="0">
                  <a:srgbClr val="49C348"/>
                </a:gs>
                <a:gs pos="50000">
                  <a:srgbClr val="0FC108"/>
                </a:gs>
                <a:gs pos="100000">
                  <a:srgbClr val="05B100"/>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19"/>
            <p:cNvSpPr txBox="1"/>
            <p:nvPr/>
          </p:nvSpPr>
          <p:spPr>
            <a:xfrm>
              <a:off x="78133" y="365515"/>
              <a:ext cx="3343548" cy="1444293"/>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Consolas"/>
                <a:buNone/>
              </a:pPr>
              <a:r>
                <a:rPr lang="en-GB" sz="1600">
                  <a:solidFill>
                    <a:schemeClr val="lt1"/>
                  </a:solidFill>
                  <a:latin typeface="Consolas"/>
                  <a:ea typeface="Consolas"/>
                  <a:cs typeface="Consolas"/>
                  <a:sym typeface="Consolas"/>
                </a:rPr>
                <a:t>The lack of a proper reporting section and providing high sick leaves also prevent employee retention at Unilever. </a:t>
              </a:r>
              <a:endParaRPr sz="1600">
                <a:solidFill>
                  <a:schemeClr val="lt1"/>
                </a:solidFill>
                <a:latin typeface="Consolas"/>
                <a:ea typeface="Consolas"/>
                <a:cs typeface="Consolas"/>
                <a:sym typeface="Consolas"/>
              </a:endParaRPr>
            </a:p>
          </p:txBody>
        </p:sp>
        <p:sp>
          <p:nvSpPr>
            <p:cNvPr id="441" name="Google Shape;441;p19"/>
            <p:cNvSpPr/>
            <p:nvPr/>
          </p:nvSpPr>
          <p:spPr>
            <a:xfrm>
              <a:off x="0" y="1934022"/>
              <a:ext cx="3499814" cy="1600559"/>
            </a:xfrm>
            <a:prstGeom prst="roundRect">
              <a:avLst>
                <a:gd name="adj" fmla="val 16667"/>
              </a:avLst>
            </a:prstGeom>
            <a:gradFill>
              <a:gsLst>
                <a:gs pos="0">
                  <a:srgbClr val="49C348"/>
                </a:gs>
                <a:gs pos="50000">
                  <a:srgbClr val="0FC108"/>
                </a:gs>
                <a:gs pos="100000">
                  <a:srgbClr val="05B100"/>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9"/>
            <p:cNvSpPr txBox="1"/>
            <p:nvPr/>
          </p:nvSpPr>
          <p:spPr>
            <a:xfrm>
              <a:off x="78133" y="2012155"/>
              <a:ext cx="3343548" cy="1444293"/>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Consolas"/>
                <a:buNone/>
              </a:pPr>
              <a:r>
                <a:rPr lang="en-GB" sz="1600">
                  <a:solidFill>
                    <a:schemeClr val="lt1"/>
                  </a:solidFill>
                  <a:latin typeface="Consolas"/>
                  <a:ea typeface="Consolas"/>
                  <a:cs typeface="Consolas"/>
                  <a:sym typeface="Consolas"/>
                </a:rPr>
                <a:t>New employees at Unilever are often unable to understand whom to report to and what their actual responsibilities are which hampered employee retention. </a:t>
              </a:r>
              <a:endParaRPr sz="1600">
                <a:solidFill>
                  <a:schemeClr val="lt1"/>
                </a:solidFill>
                <a:latin typeface="Consolas"/>
                <a:ea typeface="Consolas"/>
                <a:cs typeface="Consolas"/>
                <a:sym typeface="Consolas"/>
              </a:endParaRPr>
            </a:p>
          </p:txBody>
        </p:sp>
        <p:sp>
          <p:nvSpPr>
            <p:cNvPr id="443" name="Google Shape;443;p19"/>
            <p:cNvSpPr/>
            <p:nvPr/>
          </p:nvSpPr>
          <p:spPr>
            <a:xfrm>
              <a:off x="0" y="3580662"/>
              <a:ext cx="3499814" cy="1600559"/>
            </a:xfrm>
            <a:prstGeom prst="roundRect">
              <a:avLst>
                <a:gd name="adj" fmla="val 16667"/>
              </a:avLst>
            </a:prstGeom>
            <a:gradFill>
              <a:gsLst>
                <a:gs pos="0">
                  <a:srgbClr val="49C348"/>
                </a:gs>
                <a:gs pos="50000">
                  <a:srgbClr val="0FC108"/>
                </a:gs>
                <a:gs pos="100000">
                  <a:srgbClr val="05B100"/>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19"/>
            <p:cNvSpPr txBox="1"/>
            <p:nvPr/>
          </p:nvSpPr>
          <p:spPr>
            <a:xfrm>
              <a:off x="78133" y="3658795"/>
              <a:ext cx="3343548" cy="1444293"/>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Consolas"/>
                <a:buNone/>
              </a:pPr>
              <a:r>
                <a:rPr lang="en-GB" sz="1500">
                  <a:solidFill>
                    <a:schemeClr val="lt1"/>
                  </a:solidFill>
                  <a:latin typeface="Consolas"/>
                  <a:ea typeface="Consolas"/>
                  <a:cs typeface="Consolas"/>
                  <a:sym typeface="Consolas"/>
                </a:rPr>
                <a:t>The number of employees in 2022 in Unilever was lower than the 2003 (Petruzzi, 2023). The number of people employed by the company in 2003 was above 230,000. </a:t>
              </a:r>
              <a:endParaRPr sz="1500">
                <a:solidFill>
                  <a:schemeClr val="lt1"/>
                </a:solidFill>
                <a:latin typeface="Consolas"/>
                <a:ea typeface="Consolas"/>
                <a:cs typeface="Consolas"/>
                <a:sym typeface="Consolas"/>
              </a:endParaRPr>
            </a:p>
          </p:txBody>
        </p:sp>
      </p:grpSp>
      <p:pic>
        <p:nvPicPr>
          <p:cNvPr id="445" name="Google Shape;445;p19" descr="Top 5 Employee Retention Challenges | HR Shelf"/>
          <p:cNvPicPr preferRelativeResize="0"/>
          <p:nvPr/>
        </p:nvPicPr>
        <p:blipFill rotWithShape="1">
          <a:blip r:embed="rId5">
            <a:alphaModFix/>
          </a:blip>
          <a:srcRect/>
          <a:stretch/>
        </p:blipFill>
        <p:spPr>
          <a:xfrm>
            <a:off x="5976100" y="2557951"/>
            <a:ext cx="5674252" cy="3191767"/>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455"/>
        <p:cNvGrpSpPr/>
        <p:nvPr/>
      </p:nvGrpSpPr>
      <p:grpSpPr>
        <a:xfrm>
          <a:off x="0" y="0"/>
          <a:ext cx="0" cy="0"/>
          <a:chOff x="0" y="0"/>
          <a:chExt cx="0" cy="0"/>
        </a:xfrm>
      </p:grpSpPr>
      <p:sp>
        <p:nvSpPr>
          <p:cNvPr id="456" name="Google Shape;456;p21"/>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457" name="Google Shape;457;p21"/>
          <p:cNvSpPr txBox="1">
            <a:spLocks noGrp="1"/>
          </p:cNvSpPr>
          <p:nvPr>
            <p:ph type="title"/>
          </p:nvPr>
        </p:nvSpPr>
        <p:spPr>
          <a:xfrm>
            <a:off x="85695" y="98421"/>
            <a:ext cx="3909020" cy="1911742"/>
          </a:xfrm>
          <a:prstGeom prst="rect">
            <a:avLst/>
          </a:prstGeom>
          <a:noFill/>
          <a:ln>
            <a:noFill/>
          </a:ln>
        </p:spPr>
        <p:txBody>
          <a:bodyPr spcFirstLastPara="1" wrap="square" lIns="91425" tIns="45700" rIns="91425" bIns="45700" anchor="b" anchorCtr="0">
            <a:normAutofit/>
          </a:bodyPr>
          <a:lstStyle/>
          <a:p>
            <a:pPr marL="0" lvl="0" indent="0" algn="l" rtl="0">
              <a:lnSpc>
                <a:spcPct val="110000"/>
              </a:lnSpc>
              <a:spcBef>
                <a:spcPts val="0"/>
              </a:spcBef>
              <a:spcAft>
                <a:spcPts val="0"/>
              </a:spcAft>
              <a:buClr>
                <a:srgbClr val="000000"/>
              </a:buClr>
              <a:buSzPts val="2500"/>
              <a:buFont typeface="Libre Franklin Black"/>
              <a:buNone/>
            </a:pPr>
            <a:r>
              <a:rPr lang="en-GB" sz="2500" b="1" i="0"/>
              <a:t>Development of Comprehensive Strategy for Unilever for Employee Retention </a:t>
            </a:r>
            <a:endParaRPr sz="2500"/>
          </a:p>
        </p:txBody>
      </p:sp>
      <p:pic>
        <p:nvPicPr>
          <p:cNvPr id="458" name="Google Shape;458;p21"/>
          <p:cNvPicPr preferRelativeResize="0"/>
          <p:nvPr/>
        </p:nvPicPr>
        <p:blipFill rotWithShape="1">
          <a:blip r:embed="rId3">
            <a:alphaModFix/>
          </a:blip>
          <a:srcRect/>
          <a:stretch/>
        </p:blipFill>
        <p:spPr>
          <a:xfrm>
            <a:off x="5524729" y="1440160"/>
            <a:ext cx="5981472" cy="3977679"/>
          </a:xfrm>
          <a:prstGeom prst="rect">
            <a:avLst/>
          </a:prstGeom>
          <a:noFill/>
          <a:ln>
            <a:noFill/>
          </a:ln>
        </p:spPr>
      </p:pic>
      <p:grpSp>
        <p:nvGrpSpPr>
          <p:cNvPr id="459" name="Google Shape;459;p21"/>
          <p:cNvGrpSpPr/>
          <p:nvPr/>
        </p:nvGrpSpPr>
        <p:grpSpPr>
          <a:xfrm>
            <a:off x="174436" y="6388259"/>
            <a:ext cx="358083" cy="368964"/>
            <a:chOff x="4135740" y="1795926"/>
            <a:chExt cx="558732" cy="575710"/>
          </a:xfrm>
        </p:grpSpPr>
        <p:grpSp>
          <p:nvGrpSpPr>
            <p:cNvPr id="460" name="Google Shape;460;p21"/>
            <p:cNvGrpSpPr/>
            <p:nvPr/>
          </p:nvGrpSpPr>
          <p:grpSpPr>
            <a:xfrm>
              <a:off x="4135740" y="1795926"/>
              <a:ext cx="558732" cy="575710"/>
              <a:chOff x="1028007" y="1706560"/>
              <a:chExt cx="575710" cy="575710"/>
            </a:xfrm>
          </p:grpSpPr>
          <p:cxnSp>
            <p:nvCxnSpPr>
              <p:cNvPr id="461" name="Google Shape;461;p21"/>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462" name="Google Shape;462;p21"/>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463" name="Google Shape;463;p21"/>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464" name="Google Shape;464;p21"/>
          <p:cNvGrpSpPr/>
          <p:nvPr/>
        </p:nvGrpSpPr>
        <p:grpSpPr>
          <a:xfrm>
            <a:off x="104013" y="2302722"/>
            <a:ext cx="5161006" cy="3977460"/>
            <a:chOff x="0" y="204416"/>
            <a:chExt cx="5161006" cy="3977460"/>
          </a:xfrm>
        </p:grpSpPr>
        <p:sp>
          <p:nvSpPr>
            <p:cNvPr id="465" name="Google Shape;465;p21"/>
            <p:cNvSpPr/>
            <p:nvPr/>
          </p:nvSpPr>
          <p:spPr>
            <a:xfrm>
              <a:off x="0" y="204416"/>
              <a:ext cx="5161006" cy="1289340"/>
            </a:xfrm>
            <a:prstGeom prst="roundRect">
              <a:avLst>
                <a:gd name="adj" fmla="val 16667"/>
              </a:avLst>
            </a:prstGeom>
            <a:gradFill>
              <a:gsLst>
                <a:gs pos="0">
                  <a:srgbClr val="4B4E55"/>
                </a:gs>
                <a:gs pos="50000">
                  <a:srgbClr val="1C2635"/>
                </a:gs>
                <a:gs pos="100000">
                  <a:srgbClr val="17212F"/>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21"/>
            <p:cNvSpPr txBox="1"/>
            <p:nvPr/>
          </p:nvSpPr>
          <p:spPr>
            <a:xfrm>
              <a:off x="62940" y="267356"/>
              <a:ext cx="5035126" cy="1163460"/>
            </a:xfrm>
            <a:prstGeom prst="rect">
              <a:avLst/>
            </a:prstGeom>
            <a:noFill/>
            <a:ln>
              <a:noFill/>
            </a:ln>
          </p:spPr>
          <p:txBody>
            <a:bodyPr spcFirstLastPara="1" wrap="square" lIns="72375" tIns="72375" rIns="72375" bIns="72375" anchor="ctr" anchorCtr="0">
              <a:noAutofit/>
            </a:bodyPr>
            <a:lstStyle/>
            <a:p>
              <a:pPr marL="0" marR="0" lvl="0" indent="0" algn="l" rtl="0">
                <a:lnSpc>
                  <a:spcPct val="90000"/>
                </a:lnSpc>
                <a:spcBef>
                  <a:spcPts val="0"/>
                </a:spcBef>
                <a:spcAft>
                  <a:spcPts val="0"/>
                </a:spcAft>
                <a:buClr>
                  <a:schemeClr val="lt1"/>
                </a:buClr>
                <a:buSzPts val="1900"/>
                <a:buFont typeface="Consolas"/>
                <a:buNone/>
              </a:pPr>
              <a:r>
                <a:rPr lang="en-GB" sz="1900">
                  <a:solidFill>
                    <a:schemeClr val="lt1"/>
                  </a:solidFill>
                  <a:latin typeface="Consolas"/>
                  <a:ea typeface="Consolas"/>
                  <a:cs typeface="Consolas"/>
                  <a:sym typeface="Consolas"/>
                </a:rPr>
                <a:t>Unilever needs to promote an effective strategy regarding maintaining the work-life balance among employees. </a:t>
              </a:r>
              <a:endParaRPr sz="1900">
                <a:solidFill>
                  <a:schemeClr val="lt1"/>
                </a:solidFill>
                <a:latin typeface="Consolas"/>
                <a:ea typeface="Consolas"/>
                <a:cs typeface="Consolas"/>
                <a:sym typeface="Consolas"/>
              </a:endParaRPr>
            </a:p>
          </p:txBody>
        </p:sp>
        <p:sp>
          <p:nvSpPr>
            <p:cNvPr id="467" name="Google Shape;467;p21"/>
            <p:cNvSpPr/>
            <p:nvPr/>
          </p:nvSpPr>
          <p:spPr>
            <a:xfrm>
              <a:off x="0" y="1548476"/>
              <a:ext cx="5161006" cy="1289340"/>
            </a:xfrm>
            <a:prstGeom prst="roundRect">
              <a:avLst>
                <a:gd name="adj" fmla="val 16667"/>
              </a:avLst>
            </a:prstGeom>
            <a:gradFill>
              <a:gsLst>
                <a:gs pos="0">
                  <a:srgbClr val="4B4E55"/>
                </a:gs>
                <a:gs pos="50000">
                  <a:srgbClr val="1C2635"/>
                </a:gs>
                <a:gs pos="100000">
                  <a:srgbClr val="17212F"/>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1"/>
            <p:cNvSpPr txBox="1"/>
            <p:nvPr/>
          </p:nvSpPr>
          <p:spPr>
            <a:xfrm>
              <a:off x="62940" y="1611416"/>
              <a:ext cx="5035126" cy="1163460"/>
            </a:xfrm>
            <a:prstGeom prst="rect">
              <a:avLst/>
            </a:prstGeom>
            <a:noFill/>
            <a:ln>
              <a:noFill/>
            </a:ln>
          </p:spPr>
          <p:txBody>
            <a:bodyPr spcFirstLastPara="1" wrap="square" lIns="72375" tIns="72375" rIns="72375" bIns="72375" anchor="ctr" anchorCtr="0">
              <a:noAutofit/>
            </a:bodyPr>
            <a:lstStyle/>
            <a:p>
              <a:pPr marL="0" marR="0" lvl="0" indent="0" algn="l" rtl="0">
                <a:lnSpc>
                  <a:spcPct val="90000"/>
                </a:lnSpc>
                <a:spcBef>
                  <a:spcPts val="0"/>
                </a:spcBef>
                <a:spcAft>
                  <a:spcPts val="0"/>
                </a:spcAft>
                <a:buClr>
                  <a:schemeClr val="lt1"/>
                </a:buClr>
                <a:buSzPts val="1900"/>
                <a:buFont typeface="Consolas"/>
                <a:buNone/>
              </a:pPr>
              <a:r>
                <a:rPr lang="en-GB" sz="1600">
                  <a:solidFill>
                    <a:schemeClr val="lt1"/>
                  </a:solidFill>
                  <a:latin typeface="Consolas"/>
                  <a:ea typeface="Consolas"/>
                  <a:cs typeface="Consolas"/>
                  <a:sym typeface="Consolas"/>
                </a:rPr>
                <a:t>Along with that, the company must develop a strategy regarding the incentive structure of the employees. At this point, the company should provide overtime payment to the employees.  </a:t>
              </a:r>
              <a:endParaRPr sz="1600">
                <a:solidFill>
                  <a:schemeClr val="lt1"/>
                </a:solidFill>
                <a:latin typeface="Consolas"/>
                <a:ea typeface="Consolas"/>
                <a:cs typeface="Consolas"/>
                <a:sym typeface="Consolas"/>
              </a:endParaRPr>
            </a:p>
          </p:txBody>
        </p:sp>
        <p:sp>
          <p:nvSpPr>
            <p:cNvPr id="469" name="Google Shape;469;p21"/>
            <p:cNvSpPr/>
            <p:nvPr/>
          </p:nvSpPr>
          <p:spPr>
            <a:xfrm>
              <a:off x="0" y="2892536"/>
              <a:ext cx="5161006" cy="1289340"/>
            </a:xfrm>
            <a:prstGeom prst="roundRect">
              <a:avLst>
                <a:gd name="adj" fmla="val 16667"/>
              </a:avLst>
            </a:prstGeom>
            <a:gradFill>
              <a:gsLst>
                <a:gs pos="0">
                  <a:srgbClr val="4B4E55"/>
                </a:gs>
                <a:gs pos="50000">
                  <a:srgbClr val="1C2635"/>
                </a:gs>
                <a:gs pos="100000">
                  <a:srgbClr val="17212F"/>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1"/>
            <p:cNvSpPr txBox="1"/>
            <p:nvPr/>
          </p:nvSpPr>
          <p:spPr>
            <a:xfrm>
              <a:off x="62940" y="2955476"/>
              <a:ext cx="5035126" cy="1163460"/>
            </a:xfrm>
            <a:prstGeom prst="rect">
              <a:avLst/>
            </a:prstGeom>
            <a:noFill/>
            <a:ln>
              <a:noFill/>
            </a:ln>
          </p:spPr>
          <p:txBody>
            <a:bodyPr spcFirstLastPara="1" wrap="square" lIns="72375" tIns="72375" rIns="72375" bIns="72375" anchor="ctr" anchorCtr="0">
              <a:noAutofit/>
            </a:bodyPr>
            <a:lstStyle/>
            <a:p>
              <a:pPr marL="0" marR="0" lvl="0" indent="0" algn="l" rtl="0">
                <a:lnSpc>
                  <a:spcPct val="90000"/>
                </a:lnSpc>
                <a:spcBef>
                  <a:spcPts val="0"/>
                </a:spcBef>
                <a:spcAft>
                  <a:spcPts val="0"/>
                </a:spcAft>
                <a:buClr>
                  <a:schemeClr val="lt1"/>
                </a:buClr>
                <a:buSzPts val="1900"/>
                <a:buFont typeface="Consolas"/>
                <a:buNone/>
              </a:pPr>
              <a:r>
                <a:rPr lang="en-GB" sz="1900">
                  <a:solidFill>
                    <a:schemeClr val="lt1"/>
                  </a:solidFill>
                  <a:latin typeface="Consolas"/>
                  <a:ea typeface="Consolas"/>
                  <a:cs typeface="Consolas"/>
                  <a:sym typeface="Consolas"/>
                </a:rPr>
                <a:t>The company can also build effective strategies for rewarding as well as acknowledging the achievements of its employees (Ali and Anwar, 2021). </a:t>
              </a:r>
              <a:endParaRPr sz="1900">
                <a:solidFill>
                  <a:schemeClr val="lt1"/>
                </a:solidFill>
                <a:latin typeface="Consolas"/>
                <a:ea typeface="Consolas"/>
                <a:cs typeface="Consolas"/>
                <a:sym typeface="Consolas"/>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475"/>
        <p:cNvGrpSpPr/>
        <p:nvPr/>
      </p:nvGrpSpPr>
      <p:grpSpPr>
        <a:xfrm>
          <a:off x="0" y="0"/>
          <a:ext cx="0" cy="0"/>
          <a:chOff x="0" y="0"/>
          <a:chExt cx="0" cy="0"/>
        </a:xfrm>
      </p:grpSpPr>
      <p:sp>
        <p:nvSpPr>
          <p:cNvPr id="476" name="Google Shape;476;p22"/>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477" name="Google Shape;477;p22"/>
          <p:cNvSpPr txBox="1">
            <a:spLocks noGrp="1"/>
          </p:cNvSpPr>
          <p:nvPr>
            <p:ph type="title"/>
          </p:nvPr>
        </p:nvSpPr>
        <p:spPr>
          <a:xfrm>
            <a:off x="85695" y="100777"/>
            <a:ext cx="3909020" cy="1911742"/>
          </a:xfrm>
          <a:prstGeom prst="rect">
            <a:avLst/>
          </a:prstGeom>
          <a:noFill/>
          <a:ln>
            <a:noFill/>
          </a:ln>
        </p:spPr>
        <p:txBody>
          <a:bodyPr spcFirstLastPara="1" wrap="square" lIns="91425" tIns="45700" rIns="91425" bIns="45700" anchor="b" anchorCtr="0">
            <a:normAutofit/>
          </a:bodyPr>
          <a:lstStyle/>
          <a:p>
            <a:pPr marL="0" lvl="0" indent="0" algn="l" rtl="0">
              <a:lnSpc>
                <a:spcPct val="110000"/>
              </a:lnSpc>
              <a:spcBef>
                <a:spcPts val="0"/>
              </a:spcBef>
              <a:spcAft>
                <a:spcPts val="0"/>
              </a:spcAft>
              <a:buClr>
                <a:srgbClr val="000000"/>
              </a:buClr>
              <a:buSzPts val="2500"/>
              <a:buFont typeface="Libre Franklin Black"/>
              <a:buNone/>
            </a:pPr>
            <a:r>
              <a:rPr lang="en-GB" sz="2500" b="1" i="0"/>
              <a:t>Development of Comprehensive Strategy for Unilever for Employee Retention</a:t>
            </a:r>
            <a:endParaRPr sz="2500"/>
          </a:p>
        </p:txBody>
      </p:sp>
      <p:pic>
        <p:nvPicPr>
          <p:cNvPr id="478" name="Google Shape;478;p22" descr="A diagram of a diagram of a company&#10;&#10;Description automatically generated"/>
          <p:cNvPicPr preferRelativeResize="0"/>
          <p:nvPr/>
        </p:nvPicPr>
        <p:blipFill rotWithShape="1">
          <a:blip r:embed="rId3">
            <a:alphaModFix/>
          </a:blip>
          <a:srcRect/>
          <a:stretch/>
        </p:blipFill>
        <p:spPr>
          <a:xfrm>
            <a:off x="6096000" y="1866340"/>
            <a:ext cx="5981472" cy="3125319"/>
          </a:xfrm>
          <a:prstGeom prst="rect">
            <a:avLst/>
          </a:prstGeom>
          <a:noFill/>
          <a:ln>
            <a:noFill/>
          </a:ln>
        </p:spPr>
      </p:pic>
      <p:grpSp>
        <p:nvGrpSpPr>
          <p:cNvPr id="479" name="Google Shape;479;p22"/>
          <p:cNvGrpSpPr/>
          <p:nvPr/>
        </p:nvGrpSpPr>
        <p:grpSpPr>
          <a:xfrm>
            <a:off x="174436" y="6388259"/>
            <a:ext cx="358083" cy="368964"/>
            <a:chOff x="4135740" y="1795926"/>
            <a:chExt cx="558732" cy="575710"/>
          </a:xfrm>
        </p:grpSpPr>
        <p:grpSp>
          <p:nvGrpSpPr>
            <p:cNvPr id="480" name="Google Shape;480;p22"/>
            <p:cNvGrpSpPr/>
            <p:nvPr/>
          </p:nvGrpSpPr>
          <p:grpSpPr>
            <a:xfrm>
              <a:off x="4135740" y="1795926"/>
              <a:ext cx="558732" cy="575710"/>
              <a:chOff x="1028007" y="1706560"/>
              <a:chExt cx="575710" cy="575710"/>
            </a:xfrm>
          </p:grpSpPr>
          <p:cxnSp>
            <p:nvCxnSpPr>
              <p:cNvPr id="481" name="Google Shape;481;p22"/>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482" name="Google Shape;482;p22"/>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483" name="Google Shape;483;p22"/>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484" name="Google Shape;484;p22"/>
          <p:cNvGrpSpPr/>
          <p:nvPr/>
        </p:nvGrpSpPr>
        <p:grpSpPr>
          <a:xfrm>
            <a:off x="51030" y="2146632"/>
            <a:ext cx="5801130" cy="4577253"/>
            <a:chOff x="0" y="809"/>
            <a:chExt cx="5801130" cy="4577253"/>
          </a:xfrm>
        </p:grpSpPr>
        <p:sp>
          <p:nvSpPr>
            <p:cNvPr id="485" name="Google Shape;485;p22"/>
            <p:cNvSpPr/>
            <p:nvPr/>
          </p:nvSpPr>
          <p:spPr>
            <a:xfrm>
              <a:off x="0" y="3446759"/>
              <a:ext cx="5801130" cy="1131303"/>
            </a:xfrm>
            <a:prstGeom prst="rect">
              <a:avLst/>
            </a:prstGeom>
            <a:gradFill>
              <a:gsLst>
                <a:gs pos="0">
                  <a:srgbClr val="4AC16E"/>
                </a:gs>
                <a:gs pos="50000">
                  <a:srgbClr val="15BE58"/>
                </a:gs>
                <a:gs pos="100000">
                  <a:srgbClr val="0BAF4C"/>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22"/>
            <p:cNvSpPr txBox="1"/>
            <p:nvPr/>
          </p:nvSpPr>
          <p:spPr>
            <a:xfrm>
              <a:off x="0" y="3446759"/>
              <a:ext cx="5801130" cy="1131303"/>
            </a:xfrm>
            <a:prstGeom prst="rect">
              <a:avLst/>
            </a:prstGeom>
            <a:noFill/>
            <a:ln>
              <a:noFill/>
            </a:ln>
          </p:spPr>
          <p:txBody>
            <a:bodyPr spcFirstLastPara="1" wrap="square" lIns="113775" tIns="113775" rIns="113775" bIns="113775" anchor="ctr" anchorCtr="0">
              <a:noAutofit/>
            </a:bodyPr>
            <a:lstStyle/>
            <a:p>
              <a:pPr marL="0" marR="0" lvl="0" indent="0" algn="ctr" rtl="0">
                <a:lnSpc>
                  <a:spcPct val="90000"/>
                </a:lnSpc>
                <a:spcBef>
                  <a:spcPts val="0"/>
                </a:spcBef>
                <a:spcAft>
                  <a:spcPts val="0"/>
                </a:spcAft>
                <a:buClr>
                  <a:schemeClr val="lt1"/>
                </a:buClr>
                <a:buSzPts val="1600"/>
                <a:buFont typeface="Consolas"/>
                <a:buNone/>
              </a:pPr>
              <a:r>
                <a:rPr lang="en-GB" sz="1300">
                  <a:solidFill>
                    <a:schemeClr val="lt1"/>
                  </a:solidFill>
                  <a:latin typeface="Consolas"/>
                  <a:ea typeface="Consolas"/>
                  <a:cs typeface="Consolas"/>
                  <a:sym typeface="Consolas"/>
                </a:rPr>
                <a:t>The company should follow a strategy to improve the collaboration system among the employees which will help the company to retain its employees as well (Heydari and Lai, 2019). At this point, the company should focus on the use of different collaboration tools that promote interaction among remote staff.  </a:t>
              </a:r>
              <a:endParaRPr sz="1300">
                <a:solidFill>
                  <a:schemeClr val="lt1"/>
                </a:solidFill>
                <a:latin typeface="Consolas"/>
                <a:ea typeface="Consolas"/>
                <a:cs typeface="Consolas"/>
                <a:sym typeface="Consolas"/>
              </a:endParaRPr>
            </a:p>
          </p:txBody>
        </p:sp>
        <p:sp>
          <p:nvSpPr>
            <p:cNvPr id="487" name="Google Shape;487;p22"/>
            <p:cNvSpPr/>
            <p:nvPr/>
          </p:nvSpPr>
          <p:spPr>
            <a:xfrm rot="10800000">
              <a:off x="0" y="1723784"/>
              <a:ext cx="5801130" cy="1739944"/>
            </a:xfrm>
            <a:prstGeom prst="upArrowCallout">
              <a:avLst>
                <a:gd name="adj1" fmla="val 25000"/>
                <a:gd name="adj2" fmla="val 25000"/>
                <a:gd name="adj3" fmla="val 25000"/>
                <a:gd name="adj4" fmla="val 64977"/>
              </a:avLst>
            </a:prstGeom>
            <a:gradFill>
              <a:gsLst>
                <a:gs pos="0">
                  <a:srgbClr val="4AC16E"/>
                </a:gs>
                <a:gs pos="50000">
                  <a:srgbClr val="15BE58"/>
                </a:gs>
                <a:gs pos="100000">
                  <a:srgbClr val="0BAF4C"/>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22"/>
            <p:cNvSpPr txBox="1"/>
            <p:nvPr/>
          </p:nvSpPr>
          <p:spPr>
            <a:xfrm>
              <a:off x="0" y="1723784"/>
              <a:ext cx="5801130" cy="1130563"/>
            </a:xfrm>
            <a:prstGeom prst="rect">
              <a:avLst/>
            </a:prstGeom>
            <a:noFill/>
            <a:ln>
              <a:noFill/>
            </a:ln>
          </p:spPr>
          <p:txBody>
            <a:bodyPr spcFirstLastPara="1" wrap="square" lIns="113775" tIns="113775" rIns="113775" bIns="113775" anchor="ctr" anchorCtr="0">
              <a:noAutofit/>
            </a:bodyPr>
            <a:lstStyle/>
            <a:p>
              <a:pPr marL="0" marR="0" lvl="0" indent="0" algn="ctr" rtl="0">
                <a:lnSpc>
                  <a:spcPct val="90000"/>
                </a:lnSpc>
                <a:spcBef>
                  <a:spcPts val="0"/>
                </a:spcBef>
                <a:spcAft>
                  <a:spcPts val="0"/>
                </a:spcAft>
                <a:buClr>
                  <a:schemeClr val="lt1"/>
                </a:buClr>
                <a:buSzPts val="1600"/>
                <a:buFont typeface="Consolas"/>
                <a:buNone/>
              </a:pPr>
              <a:r>
                <a:rPr lang="en-GB" sz="1600">
                  <a:solidFill>
                    <a:schemeClr val="lt1"/>
                  </a:solidFill>
                  <a:latin typeface="Consolas"/>
                  <a:ea typeface="Consolas"/>
                  <a:cs typeface="Consolas"/>
                  <a:sym typeface="Consolas"/>
                </a:rPr>
                <a:t>They face some issues working on a team together which is a big reason why many employees leave their jobs. </a:t>
              </a:r>
              <a:endParaRPr sz="1600">
                <a:solidFill>
                  <a:schemeClr val="lt1"/>
                </a:solidFill>
                <a:latin typeface="Consolas"/>
                <a:ea typeface="Consolas"/>
                <a:cs typeface="Consolas"/>
                <a:sym typeface="Consolas"/>
              </a:endParaRPr>
            </a:p>
          </p:txBody>
        </p:sp>
        <p:sp>
          <p:nvSpPr>
            <p:cNvPr id="489" name="Google Shape;489;p22"/>
            <p:cNvSpPr/>
            <p:nvPr/>
          </p:nvSpPr>
          <p:spPr>
            <a:xfrm rot="10800000">
              <a:off x="0" y="809"/>
              <a:ext cx="5801130" cy="1739944"/>
            </a:xfrm>
            <a:prstGeom prst="upArrowCallout">
              <a:avLst>
                <a:gd name="adj1" fmla="val 25000"/>
                <a:gd name="adj2" fmla="val 25000"/>
                <a:gd name="adj3" fmla="val 25000"/>
                <a:gd name="adj4" fmla="val 64977"/>
              </a:avLst>
            </a:prstGeom>
            <a:gradFill>
              <a:gsLst>
                <a:gs pos="0">
                  <a:srgbClr val="4AC16E"/>
                </a:gs>
                <a:gs pos="50000">
                  <a:srgbClr val="15BE58"/>
                </a:gs>
                <a:gs pos="100000">
                  <a:srgbClr val="0BAF4C"/>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2"/>
            <p:cNvSpPr txBox="1"/>
            <p:nvPr/>
          </p:nvSpPr>
          <p:spPr>
            <a:xfrm>
              <a:off x="0" y="809"/>
              <a:ext cx="5801130" cy="1130563"/>
            </a:xfrm>
            <a:prstGeom prst="rect">
              <a:avLst/>
            </a:prstGeom>
            <a:noFill/>
            <a:ln>
              <a:noFill/>
            </a:ln>
          </p:spPr>
          <p:txBody>
            <a:bodyPr spcFirstLastPara="1" wrap="square" lIns="113775" tIns="113775" rIns="113775" bIns="113775" anchor="ctr" anchorCtr="0">
              <a:noAutofit/>
            </a:bodyPr>
            <a:lstStyle/>
            <a:p>
              <a:pPr marL="0" marR="0" lvl="0" indent="0" algn="ctr" rtl="0">
                <a:lnSpc>
                  <a:spcPct val="90000"/>
                </a:lnSpc>
                <a:spcBef>
                  <a:spcPts val="0"/>
                </a:spcBef>
                <a:spcAft>
                  <a:spcPts val="0"/>
                </a:spcAft>
                <a:buClr>
                  <a:schemeClr val="lt1"/>
                </a:buClr>
                <a:buSzPts val="1600"/>
                <a:buFont typeface="Consolas"/>
                <a:buNone/>
              </a:pPr>
              <a:r>
                <a:rPr lang="en-GB" sz="1600">
                  <a:solidFill>
                    <a:schemeClr val="lt1"/>
                  </a:solidFill>
                  <a:latin typeface="Consolas"/>
                  <a:ea typeface="Consolas"/>
                  <a:cs typeface="Consolas"/>
                  <a:sym typeface="Consolas"/>
                </a:rPr>
                <a:t>Unilever has a huge number of employees from different countries of the world. </a:t>
              </a:r>
              <a:endParaRPr sz="1600">
                <a:solidFill>
                  <a:schemeClr val="lt1"/>
                </a:solidFill>
                <a:latin typeface="Consolas"/>
                <a:ea typeface="Consolas"/>
                <a:cs typeface="Consolas"/>
                <a:sym typeface="Consolas"/>
              </a:endParaRPr>
            </a:p>
          </p:txBody>
        </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495"/>
        <p:cNvGrpSpPr/>
        <p:nvPr/>
      </p:nvGrpSpPr>
      <p:grpSpPr>
        <a:xfrm>
          <a:off x="0" y="0"/>
          <a:ext cx="0" cy="0"/>
          <a:chOff x="0" y="0"/>
          <a:chExt cx="0" cy="0"/>
        </a:xfrm>
      </p:grpSpPr>
      <p:sp>
        <p:nvSpPr>
          <p:cNvPr id="496" name="Google Shape;496;p23"/>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497" name="Google Shape;497;p23"/>
          <p:cNvSpPr txBox="1">
            <a:spLocks noGrp="1"/>
          </p:cNvSpPr>
          <p:nvPr>
            <p:ph type="title"/>
          </p:nvPr>
        </p:nvSpPr>
        <p:spPr>
          <a:xfrm>
            <a:off x="174436" y="146548"/>
            <a:ext cx="3909020" cy="1911742"/>
          </a:xfrm>
          <a:prstGeom prst="rect">
            <a:avLst/>
          </a:prstGeom>
          <a:noFill/>
          <a:ln>
            <a:noFill/>
          </a:ln>
        </p:spPr>
        <p:txBody>
          <a:bodyPr spcFirstLastPara="1" wrap="square" lIns="91425" tIns="45700" rIns="91425" bIns="45700" anchor="b" anchorCtr="0">
            <a:normAutofit/>
          </a:bodyPr>
          <a:lstStyle/>
          <a:p>
            <a:pPr marL="0" lvl="0" indent="0" algn="l" rtl="0">
              <a:lnSpc>
                <a:spcPct val="110000"/>
              </a:lnSpc>
              <a:spcBef>
                <a:spcPts val="0"/>
              </a:spcBef>
              <a:spcAft>
                <a:spcPts val="0"/>
              </a:spcAft>
              <a:buClr>
                <a:srgbClr val="000000"/>
              </a:buClr>
              <a:buSzPts val="2500"/>
              <a:buFont typeface="Libre Franklin Black"/>
              <a:buNone/>
            </a:pPr>
            <a:r>
              <a:rPr lang="en-GB" sz="2500" i="0"/>
              <a:t>Recommendations to Unilever for Enhancing Staff Retention Rates </a:t>
            </a:r>
            <a:endParaRPr sz="2500"/>
          </a:p>
        </p:txBody>
      </p:sp>
      <p:pic>
        <p:nvPicPr>
          <p:cNvPr id="498" name="Google Shape;498;p23" descr="A group of people standing on a cube&#10;&#10;Description automatically generated"/>
          <p:cNvPicPr preferRelativeResize="0"/>
          <p:nvPr/>
        </p:nvPicPr>
        <p:blipFill rotWithShape="1">
          <a:blip r:embed="rId3">
            <a:alphaModFix/>
          </a:blip>
          <a:srcRect/>
          <a:stretch/>
        </p:blipFill>
        <p:spPr>
          <a:xfrm>
            <a:off x="5524729" y="1858863"/>
            <a:ext cx="5981472" cy="3140272"/>
          </a:xfrm>
          <a:prstGeom prst="rect">
            <a:avLst/>
          </a:prstGeom>
          <a:noFill/>
          <a:ln>
            <a:noFill/>
          </a:ln>
        </p:spPr>
      </p:pic>
      <p:grpSp>
        <p:nvGrpSpPr>
          <p:cNvPr id="499" name="Google Shape;499;p23"/>
          <p:cNvGrpSpPr/>
          <p:nvPr/>
        </p:nvGrpSpPr>
        <p:grpSpPr>
          <a:xfrm>
            <a:off x="174436" y="6388259"/>
            <a:ext cx="358083" cy="368964"/>
            <a:chOff x="4135740" y="1795926"/>
            <a:chExt cx="558732" cy="575710"/>
          </a:xfrm>
        </p:grpSpPr>
        <p:grpSp>
          <p:nvGrpSpPr>
            <p:cNvPr id="500" name="Google Shape;500;p23"/>
            <p:cNvGrpSpPr/>
            <p:nvPr/>
          </p:nvGrpSpPr>
          <p:grpSpPr>
            <a:xfrm>
              <a:off x="4135740" y="1795926"/>
              <a:ext cx="558732" cy="575710"/>
              <a:chOff x="1028007" y="1706560"/>
              <a:chExt cx="575710" cy="575710"/>
            </a:xfrm>
          </p:grpSpPr>
          <p:cxnSp>
            <p:nvCxnSpPr>
              <p:cNvPr id="501" name="Google Shape;501;p23"/>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502" name="Google Shape;502;p23"/>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503" name="Google Shape;503;p23"/>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504" name="Google Shape;504;p23"/>
          <p:cNvGrpSpPr/>
          <p:nvPr/>
        </p:nvGrpSpPr>
        <p:grpSpPr>
          <a:xfrm>
            <a:off x="174435" y="2351524"/>
            <a:ext cx="5090580" cy="4359926"/>
            <a:chOff x="0" y="0"/>
            <a:chExt cx="5090580" cy="4359926"/>
          </a:xfrm>
        </p:grpSpPr>
        <p:sp>
          <p:nvSpPr>
            <p:cNvPr id="505" name="Google Shape;505;p23"/>
            <p:cNvSpPr/>
            <p:nvPr/>
          </p:nvSpPr>
          <p:spPr>
            <a:xfrm>
              <a:off x="0" y="0"/>
              <a:ext cx="4326993" cy="1307978"/>
            </a:xfrm>
            <a:prstGeom prst="roundRect">
              <a:avLst>
                <a:gd name="adj" fmla="val 10000"/>
              </a:avLst>
            </a:prstGeom>
            <a:gradFill>
              <a:gsLst>
                <a:gs pos="0">
                  <a:srgbClr val="49C348"/>
                </a:gs>
                <a:gs pos="50000">
                  <a:srgbClr val="0FC108"/>
                </a:gs>
                <a:gs pos="100000">
                  <a:srgbClr val="05B100"/>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3"/>
            <p:cNvSpPr txBox="1"/>
            <p:nvPr/>
          </p:nvSpPr>
          <p:spPr>
            <a:xfrm>
              <a:off x="38309" y="38309"/>
              <a:ext cx="2915584" cy="1231360"/>
            </a:xfrm>
            <a:prstGeom prst="rect">
              <a:avLst/>
            </a:prstGeom>
            <a:noFill/>
            <a:ln>
              <a:noFill/>
            </a:ln>
          </p:spPr>
          <p:txBody>
            <a:bodyPr spcFirstLastPara="1" wrap="square" lIns="45700" tIns="45700" rIns="45700" bIns="45700" anchor="ctr" anchorCtr="0">
              <a:noAutofit/>
            </a:bodyPr>
            <a:lstStyle/>
            <a:p>
              <a:pPr marL="0" marR="0" lvl="0" indent="0" algn="l" rtl="0">
                <a:lnSpc>
                  <a:spcPct val="90000"/>
                </a:lnSpc>
                <a:spcBef>
                  <a:spcPts val="0"/>
                </a:spcBef>
                <a:spcAft>
                  <a:spcPts val="0"/>
                </a:spcAft>
                <a:buClr>
                  <a:schemeClr val="lt1"/>
                </a:buClr>
                <a:buSzPts val="1200"/>
                <a:buFont typeface="Consolas"/>
                <a:buNone/>
              </a:pPr>
              <a:r>
                <a:rPr lang="en-GB" sz="1200">
                  <a:solidFill>
                    <a:schemeClr val="lt1"/>
                  </a:solidFill>
                  <a:latin typeface="Consolas"/>
                  <a:ea typeface="Consolas"/>
                  <a:cs typeface="Consolas"/>
                  <a:sym typeface="Consolas"/>
                </a:rPr>
                <a:t>Unilever is required to focus on diversification in terms of enhancing the rates of staff retention. The promotion of diversification allows an entity to easily enter a new market. </a:t>
              </a:r>
              <a:endParaRPr sz="1200">
                <a:solidFill>
                  <a:schemeClr val="lt1"/>
                </a:solidFill>
                <a:latin typeface="Consolas"/>
                <a:ea typeface="Consolas"/>
                <a:cs typeface="Consolas"/>
                <a:sym typeface="Consolas"/>
              </a:endParaRPr>
            </a:p>
            <a:p>
              <a:pPr marL="0" marR="0" lvl="0" indent="0" algn="l" rtl="0">
                <a:lnSpc>
                  <a:spcPct val="90000"/>
                </a:lnSpc>
                <a:spcBef>
                  <a:spcPts val="0"/>
                </a:spcBef>
                <a:spcAft>
                  <a:spcPts val="0"/>
                </a:spcAft>
                <a:buClr>
                  <a:schemeClr val="lt1"/>
                </a:buClr>
                <a:buSzPts val="1200"/>
                <a:buFont typeface="Consolas"/>
                <a:buNone/>
              </a:pPr>
              <a:endParaRPr sz="1200">
                <a:solidFill>
                  <a:schemeClr val="lt1"/>
                </a:solidFill>
                <a:latin typeface="Consolas"/>
                <a:ea typeface="Consolas"/>
                <a:cs typeface="Consolas"/>
                <a:sym typeface="Consolas"/>
              </a:endParaRPr>
            </a:p>
          </p:txBody>
        </p:sp>
        <p:sp>
          <p:nvSpPr>
            <p:cNvPr id="507" name="Google Shape;507;p23"/>
            <p:cNvSpPr/>
            <p:nvPr/>
          </p:nvSpPr>
          <p:spPr>
            <a:xfrm>
              <a:off x="381793" y="1525974"/>
              <a:ext cx="4326993" cy="1307978"/>
            </a:xfrm>
            <a:prstGeom prst="roundRect">
              <a:avLst>
                <a:gd name="adj" fmla="val 10000"/>
              </a:avLst>
            </a:prstGeom>
            <a:gradFill>
              <a:gsLst>
                <a:gs pos="0">
                  <a:srgbClr val="49C256"/>
                </a:gs>
                <a:gs pos="50000">
                  <a:srgbClr val="0EC031"/>
                </a:gs>
                <a:gs pos="100000">
                  <a:srgbClr val="06AF27"/>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23"/>
            <p:cNvSpPr txBox="1"/>
            <p:nvPr/>
          </p:nvSpPr>
          <p:spPr>
            <a:xfrm>
              <a:off x="420102" y="1564283"/>
              <a:ext cx="3018396" cy="1231360"/>
            </a:xfrm>
            <a:prstGeom prst="rect">
              <a:avLst/>
            </a:prstGeom>
            <a:noFill/>
            <a:ln>
              <a:noFill/>
            </a:ln>
          </p:spPr>
          <p:txBody>
            <a:bodyPr spcFirstLastPara="1" wrap="square" lIns="45700" tIns="45700" rIns="45700" bIns="45700" anchor="ctr" anchorCtr="0">
              <a:noAutofit/>
            </a:bodyPr>
            <a:lstStyle/>
            <a:p>
              <a:pPr marL="0" marR="0" lvl="0" indent="0" algn="l" rtl="0">
                <a:lnSpc>
                  <a:spcPct val="90000"/>
                </a:lnSpc>
                <a:spcBef>
                  <a:spcPts val="0"/>
                </a:spcBef>
                <a:spcAft>
                  <a:spcPts val="0"/>
                </a:spcAft>
                <a:buClr>
                  <a:schemeClr val="lt1"/>
                </a:buClr>
                <a:buSzPts val="1200"/>
                <a:buFont typeface="Consolas"/>
                <a:buNone/>
              </a:pPr>
              <a:r>
                <a:rPr lang="en-GB" sz="1200">
                  <a:solidFill>
                    <a:schemeClr val="lt1"/>
                  </a:solidFill>
                  <a:latin typeface="Consolas"/>
                  <a:ea typeface="Consolas"/>
                  <a:cs typeface="Consolas"/>
                  <a:sym typeface="Consolas"/>
                </a:rPr>
                <a:t>Moreover, the company must provide its employees with rewards, incentives as well as bonuses according to their performance and productivity levels (Sinambela, Darmawan and Mendrika, 2022). </a:t>
              </a:r>
              <a:endParaRPr sz="1200">
                <a:solidFill>
                  <a:schemeClr val="lt1"/>
                </a:solidFill>
                <a:latin typeface="Consolas"/>
                <a:ea typeface="Consolas"/>
                <a:cs typeface="Consolas"/>
                <a:sym typeface="Consolas"/>
              </a:endParaRPr>
            </a:p>
          </p:txBody>
        </p:sp>
        <p:sp>
          <p:nvSpPr>
            <p:cNvPr id="509" name="Google Shape;509;p23"/>
            <p:cNvSpPr/>
            <p:nvPr/>
          </p:nvSpPr>
          <p:spPr>
            <a:xfrm>
              <a:off x="763587" y="3051948"/>
              <a:ext cx="4326993" cy="1307978"/>
            </a:xfrm>
            <a:prstGeom prst="roundRect">
              <a:avLst>
                <a:gd name="adj" fmla="val 10000"/>
              </a:avLst>
            </a:prstGeom>
            <a:gradFill>
              <a:gsLst>
                <a:gs pos="0">
                  <a:srgbClr val="4BC06F"/>
                </a:gs>
                <a:gs pos="50000">
                  <a:srgbClr val="16BD5A"/>
                </a:gs>
                <a:gs pos="100000">
                  <a:srgbClr val="0CAE4E"/>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3"/>
            <p:cNvSpPr txBox="1"/>
            <p:nvPr/>
          </p:nvSpPr>
          <p:spPr>
            <a:xfrm>
              <a:off x="801896" y="3090257"/>
              <a:ext cx="3018396" cy="1231360"/>
            </a:xfrm>
            <a:prstGeom prst="rect">
              <a:avLst/>
            </a:prstGeom>
            <a:noFill/>
            <a:ln>
              <a:noFill/>
            </a:ln>
          </p:spPr>
          <p:txBody>
            <a:bodyPr spcFirstLastPara="1" wrap="square" lIns="45700" tIns="45700" rIns="45700" bIns="45700" anchor="ctr" anchorCtr="0">
              <a:noAutofit/>
            </a:bodyPr>
            <a:lstStyle/>
            <a:p>
              <a:pPr marL="0" marR="0" lvl="0" indent="0" algn="l" rtl="0">
                <a:lnSpc>
                  <a:spcPct val="90000"/>
                </a:lnSpc>
                <a:spcBef>
                  <a:spcPts val="0"/>
                </a:spcBef>
                <a:spcAft>
                  <a:spcPts val="0"/>
                </a:spcAft>
                <a:buClr>
                  <a:schemeClr val="lt1"/>
                </a:buClr>
                <a:buSzPts val="1200"/>
                <a:buFont typeface="Consolas"/>
                <a:buNone/>
              </a:pPr>
              <a:r>
                <a:rPr lang="en-GB" sz="1200">
                  <a:solidFill>
                    <a:schemeClr val="lt1"/>
                  </a:solidFill>
                  <a:latin typeface="Consolas"/>
                  <a:ea typeface="Consolas"/>
                  <a:cs typeface="Consolas"/>
                  <a:sym typeface="Consolas"/>
                </a:rPr>
                <a:t>Focusing on employee well-being is another significant way in which the company can improve their rates of staff retention.</a:t>
              </a:r>
              <a:endParaRPr sz="1200">
                <a:solidFill>
                  <a:schemeClr val="lt1"/>
                </a:solidFill>
                <a:latin typeface="Consolas"/>
                <a:ea typeface="Consolas"/>
                <a:cs typeface="Consolas"/>
                <a:sym typeface="Consolas"/>
              </a:endParaRPr>
            </a:p>
          </p:txBody>
        </p:sp>
        <p:sp>
          <p:nvSpPr>
            <p:cNvPr id="511" name="Google Shape;511;p23"/>
            <p:cNvSpPr/>
            <p:nvPr/>
          </p:nvSpPr>
          <p:spPr>
            <a:xfrm>
              <a:off x="3476808" y="991883"/>
              <a:ext cx="850185" cy="850185"/>
            </a:xfrm>
            <a:prstGeom prst="downArrow">
              <a:avLst>
                <a:gd name="adj1" fmla="val 55000"/>
                <a:gd name="adj2" fmla="val 45000"/>
              </a:avLst>
            </a:prstGeom>
            <a:solidFill>
              <a:srgbClr val="CAE4CA">
                <a:alpha val="89803"/>
              </a:srgbClr>
            </a:solidFill>
            <a:ln w="9525" cap="flat" cmpd="sng">
              <a:solidFill>
                <a:srgbClr val="CAE4CA">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3"/>
            <p:cNvSpPr txBox="1"/>
            <p:nvPr/>
          </p:nvSpPr>
          <p:spPr>
            <a:xfrm>
              <a:off x="3668100" y="991883"/>
              <a:ext cx="467601" cy="639764"/>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a:solidFill>
                  <a:schemeClr val="dk1"/>
                </a:solidFill>
                <a:latin typeface="Consolas"/>
                <a:ea typeface="Consolas"/>
                <a:cs typeface="Consolas"/>
                <a:sym typeface="Consolas"/>
              </a:endParaRPr>
            </a:p>
          </p:txBody>
        </p:sp>
        <p:sp>
          <p:nvSpPr>
            <p:cNvPr id="513" name="Google Shape;513;p23"/>
            <p:cNvSpPr/>
            <p:nvPr/>
          </p:nvSpPr>
          <p:spPr>
            <a:xfrm>
              <a:off x="3858601" y="2509137"/>
              <a:ext cx="850185" cy="850185"/>
            </a:xfrm>
            <a:prstGeom prst="downArrow">
              <a:avLst>
                <a:gd name="adj1" fmla="val 55000"/>
                <a:gd name="adj2" fmla="val 45000"/>
              </a:avLst>
            </a:prstGeom>
            <a:solidFill>
              <a:srgbClr val="C9E3CF">
                <a:alpha val="89803"/>
              </a:srgbClr>
            </a:solidFill>
            <a:ln w="9525" cap="flat" cmpd="sng">
              <a:solidFill>
                <a:srgbClr val="C9E3CF">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23"/>
            <p:cNvSpPr txBox="1"/>
            <p:nvPr/>
          </p:nvSpPr>
          <p:spPr>
            <a:xfrm>
              <a:off x="4049893" y="2509137"/>
              <a:ext cx="467601" cy="639764"/>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a:solidFill>
                  <a:schemeClr val="dk1"/>
                </a:solidFill>
                <a:latin typeface="Consolas"/>
                <a:ea typeface="Consolas"/>
                <a:cs typeface="Consolas"/>
                <a:sym typeface="Consolas"/>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19"/>
        <p:cNvGrpSpPr/>
        <p:nvPr/>
      </p:nvGrpSpPr>
      <p:grpSpPr>
        <a:xfrm>
          <a:off x="0" y="0"/>
          <a:ext cx="0" cy="0"/>
          <a:chOff x="0" y="0"/>
          <a:chExt cx="0" cy="0"/>
        </a:xfrm>
      </p:grpSpPr>
      <p:sp>
        <p:nvSpPr>
          <p:cNvPr id="520" name="Google Shape;520;p24"/>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521" name="Google Shape;521;p24"/>
          <p:cNvSpPr txBox="1">
            <a:spLocks noGrp="1"/>
          </p:cNvSpPr>
          <p:nvPr>
            <p:ph type="title"/>
          </p:nvPr>
        </p:nvSpPr>
        <p:spPr>
          <a:xfrm>
            <a:off x="104946" y="100777"/>
            <a:ext cx="3909020" cy="1911742"/>
          </a:xfrm>
          <a:prstGeom prst="rect">
            <a:avLst/>
          </a:prstGeom>
          <a:noFill/>
          <a:ln>
            <a:noFill/>
          </a:ln>
        </p:spPr>
        <p:txBody>
          <a:bodyPr spcFirstLastPara="1" wrap="square" lIns="91425" tIns="45700" rIns="91425" bIns="45700" anchor="b" anchorCtr="0">
            <a:normAutofit/>
          </a:bodyPr>
          <a:lstStyle/>
          <a:p>
            <a:pPr marL="0" lvl="0" indent="0" algn="l" rtl="0">
              <a:lnSpc>
                <a:spcPct val="110000"/>
              </a:lnSpc>
              <a:spcBef>
                <a:spcPts val="0"/>
              </a:spcBef>
              <a:spcAft>
                <a:spcPts val="0"/>
              </a:spcAft>
              <a:buClr>
                <a:srgbClr val="000000"/>
              </a:buClr>
              <a:buSzPts val="2500"/>
              <a:buFont typeface="Libre Franklin Black"/>
              <a:buNone/>
            </a:pPr>
            <a:r>
              <a:rPr lang="en-GB" sz="2500" i="0"/>
              <a:t>Recommendations to Unilever for Enhancing Staff Retention Rates </a:t>
            </a:r>
            <a:endParaRPr sz="2500"/>
          </a:p>
        </p:txBody>
      </p:sp>
      <p:pic>
        <p:nvPicPr>
          <p:cNvPr id="522" name="Google Shape;522;p24" descr="A group of colorful figures on a table&#10;&#10;Description automatically generated"/>
          <p:cNvPicPr preferRelativeResize="0"/>
          <p:nvPr/>
        </p:nvPicPr>
        <p:blipFill rotWithShape="1">
          <a:blip r:embed="rId3">
            <a:alphaModFix/>
          </a:blip>
          <a:srcRect/>
          <a:stretch/>
        </p:blipFill>
        <p:spPr>
          <a:xfrm>
            <a:off x="5524729" y="1432683"/>
            <a:ext cx="5981472" cy="3992632"/>
          </a:xfrm>
          <a:prstGeom prst="rect">
            <a:avLst/>
          </a:prstGeom>
          <a:noFill/>
          <a:ln>
            <a:noFill/>
          </a:ln>
        </p:spPr>
      </p:pic>
      <p:grpSp>
        <p:nvGrpSpPr>
          <p:cNvPr id="523" name="Google Shape;523;p24"/>
          <p:cNvGrpSpPr/>
          <p:nvPr/>
        </p:nvGrpSpPr>
        <p:grpSpPr>
          <a:xfrm>
            <a:off x="174436" y="6388259"/>
            <a:ext cx="358083" cy="368964"/>
            <a:chOff x="4135740" y="1795926"/>
            <a:chExt cx="558732" cy="575710"/>
          </a:xfrm>
        </p:grpSpPr>
        <p:grpSp>
          <p:nvGrpSpPr>
            <p:cNvPr id="524" name="Google Shape;524;p24"/>
            <p:cNvGrpSpPr/>
            <p:nvPr/>
          </p:nvGrpSpPr>
          <p:grpSpPr>
            <a:xfrm>
              <a:off x="4135740" y="1795926"/>
              <a:ext cx="558732" cy="575710"/>
              <a:chOff x="1028007" y="1706560"/>
              <a:chExt cx="575710" cy="575710"/>
            </a:xfrm>
          </p:grpSpPr>
          <p:cxnSp>
            <p:nvCxnSpPr>
              <p:cNvPr id="525" name="Google Shape;525;p24"/>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526" name="Google Shape;526;p24"/>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527" name="Google Shape;527;p24"/>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528" name="Google Shape;528;p24"/>
          <p:cNvGrpSpPr/>
          <p:nvPr/>
        </p:nvGrpSpPr>
        <p:grpSpPr>
          <a:xfrm>
            <a:off x="104946" y="2184329"/>
            <a:ext cx="5111945" cy="4572892"/>
            <a:chOff x="0" y="0"/>
            <a:chExt cx="5111945" cy="4572892"/>
          </a:xfrm>
        </p:grpSpPr>
        <p:sp>
          <p:nvSpPr>
            <p:cNvPr id="529" name="Google Shape;529;p24"/>
            <p:cNvSpPr/>
            <p:nvPr/>
          </p:nvSpPr>
          <p:spPr>
            <a:xfrm>
              <a:off x="0" y="0"/>
              <a:ext cx="4345154" cy="1371867"/>
            </a:xfrm>
            <a:prstGeom prst="roundRect">
              <a:avLst>
                <a:gd name="adj" fmla="val 10000"/>
              </a:avLst>
            </a:prstGeom>
            <a:gradFill>
              <a:gsLst>
                <a:gs pos="0">
                  <a:srgbClr val="4B4E55"/>
                </a:gs>
                <a:gs pos="50000">
                  <a:srgbClr val="1C2635"/>
                </a:gs>
                <a:gs pos="100000">
                  <a:srgbClr val="17212F"/>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4"/>
            <p:cNvSpPr txBox="1"/>
            <p:nvPr/>
          </p:nvSpPr>
          <p:spPr>
            <a:xfrm>
              <a:off x="40181" y="40181"/>
              <a:ext cx="2864800" cy="1291505"/>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Consolas"/>
                <a:buNone/>
              </a:pPr>
              <a:r>
                <a:rPr lang="en-GB" sz="1200">
                  <a:solidFill>
                    <a:schemeClr val="lt1"/>
                  </a:solidFill>
                  <a:latin typeface="Consolas"/>
                  <a:ea typeface="Consolas"/>
                  <a:cs typeface="Consolas"/>
                  <a:sym typeface="Consolas"/>
                </a:rPr>
                <a:t>To enhance the staff retention rate Unilever should focus more on the work-life balance of the employees. Work-life balance decreases stress and empowers employees of Unilever.</a:t>
              </a:r>
              <a:endParaRPr sz="1200">
                <a:solidFill>
                  <a:schemeClr val="lt1"/>
                </a:solidFill>
                <a:latin typeface="Consolas"/>
                <a:ea typeface="Consolas"/>
                <a:cs typeface="Consolas"/>
                <a:sym typeface="Consolas"/>
              </a:endParaRPr>
            </a:p>
          </p:txBody>
        </p:sp>
        <p:sp>
          <p:nvSpPr>
            <p:cNvPr id="531" name="Google Shape;531;p24"/>
            <p:cNvSpPr/>
            <p:nvPr/>
          </p:nvSpPr>
          <p:spPr>
            <a:xfrm>
              <a:off x="383395" y="1600512"/>
              <a:ext cx="4345154" cy="1371867"/>
            </a:xfrm>
            <a:prstGeom prst="roundRect">
              <a:avLst>
                <a:gd name="adj" fmla="val 10000"/>
              </a:avLst>
            </a:prstGeom>
            <a:gradFill>
              <a:gsLst>
                <a:gs pos="0">
                  <a:srgbClr val="4B4E55"/>
                </a:gs>
                <a:gs pos="50000">
                  <a:srgbClr val="1C2635"/>
                </a:gs>
                <a:gs pos="100000">
                  <a:srgbClr val="17212F"/>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4"/>
            <p:cNvSpPr txBox="1"/>
            <p:nvPr/>
          </p:nvSpPr>
          <p:spPr>
            <a:xfrm>
              <a:off x="423576" y="1640693"/>
              <a:ext cx="2989682" cy="1291505"/>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Consolas"/>
                <a:buNone/>
              </a:pPr>
              <a:r>
                <a:rPr lang="en-GB" sz="1400">
                  <a:solidFill>
                    <a:schemeClr val="lt1"/>
                  </a:solidFill>
                  <a:latin typeface="Consolas"/>
                  <a:ea typeface="Consolas"/>
                  <a:cs typeface="Consolas"/>
                  <a:sym typeface="Consolas"/>
                </a:rPr>
                <a:t>Provide flexible work time and leaves to the employees which improves the job satisfaction of the employees (Kröll and Nüesch, 2019). </a:t>
              </a:r>
              <a:endParaRPr sz="1400">
                <a:solidFill>
                  <a:schemeClr val="lt1"/>
                </a:solidFill>
                <a:latin typeface="Consolas"/>
                <a:ea typeface="Consolas"/>
                <a:cs typeface="Consolas"/>
                <a:sym typeface="Consolas"/>
              </a:endParaRPr>
            </a:p>
          </p:txBody>
        </p:sp>
        <p:sp>
          <p:nvSpPr>
            <p:cNvPr id="533" name="Google Shape;533;p24"/>
            <p:cNvSpPr/>
            <p:nvPr/>
          </p:nvSpPr>
          <p:spPr>
            <a:xfrm>
              <a:off x="766791" y="3201025"/>
              <a:ext cx="4345154" cy="1371867"/>
            </a:xfrm>
            <a:prstGeom prst="roundRect">
              <a:avLst>
                <a:gd name="adj" fmla="val 10000"/>
              </a:avLst>
            </a:prstGeom>
            <a:gradFill>
              <a:gsLst>
                <a:gs pos="0">
                  <a:srgbClr val="4B4E55"/>
                </a:gs>
                <a:gs pos="50000">
                  <a:srgbClr val="1C2635"/>
                </a:gs>
                <a:gs pos="100000">
                  <a:srgbClr val="17212F"/>
                </a:gs>
              </a:gsLst>
              <a:lin ang="5400000" scaled="0"/>
            </a:gradFill>
            <a:ln>
              <a:noFill/>
            </a:ln>
            <a:effectLst>
              <a:outerShdw blurRad="57150" dist="19050" dir="5400000" algn="ctr" rotWithShape="0">
                <a:srgbClr val="000000">
                  <a:alpha val="6274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24"/>
            <p:cNvSpPr txBox="1"/>
            <p:nvPr/>
          </p:nvSpPr>
          <p:spPr>
            <a:xfrm>
              <a:off x="806972" y="3241206"/>
              <a:ext cx="2989682" cy="1291505"/>
            </a:xfrm>
            <a:prstGeom prst="rect">
              <a:avLst/>
            </a:prstGeom>
            <a:noFill/>
            <a:ln>
              <a:noFill/>
            </a:ln>
          </p:spPr>
          <p:txBody>
            <a:bodyPr spcFirstLastPara="1" wrap="square" lIns="53325" tIns="53325" rIns="53325" bIns="53325" anchor="ctr" anchorCtr="0">
              <a:noAutofit/>
            </a:bodyPr>
            <a:lstStyle/>
            <a:p>
              <a:pPr marL="0" marR="0" lvl="0" indent="0" algn="l" rtl="0">
                <a:lnSpc>
                  <a:spcPct val="90000"/>
                </a:lnSpc>
                <a:spcBef>
                  <a:spcPts val="0"/>
                </a:spcBef>
                <a:spcAft>
                  <a:spcPts val="0"/>
                </a:spcAft>
                <a:buClr>
                  <a:schemeClr val="lt1"/>
                </a:buClr>
                <a:buSzPts val="1400"/>
                <a:buFont typeface="Consolas"/>
                <a:buNone/>
              </a:pPr>
              <a:r>
                <a:rPr lang="en-GB" sz="1400">
                  <a:solidFill>
                    <a:schemeClr val="lt1"/>
                  </a:solidFill>
                  <a:latin typeface="Consolas"/>
                  <a:ea typeface="Consolas"/>
                  <a:cs typeface="Consolas"/>
                  <a:sym typeface="Consolas"/>
                </a:rPr>
                <a:t>The company should take feedback from its employees every week to know their requirements. </a:t>
              </a:r>
              <a:endParaRPr sz="1400">
                <a:solidFill>
                  <a:schemeClr val="lt1"/>
                </a:solidFill>
                <a:latin typeface="Consolas"/>
                <a:ea typeface="Consolas"/>
                <a:cs typeface="Consolas"/>
                <a:sym typeface="Consolas"/>
              </a:endParaRPr>
            </a:p>
          </p:txBody>
        </p:sp>
        <p:sp>
          <p:nvSpPr>
            <p:cNvPr id="535" name="Google Shape;535;p24"/>
            <p:cNvSpPr/>
            <p:nvPr/>
          </p:nvSpPr>
          <p:spPr>
            <a:xfrm>
              <a:off x="3453439" y="1040333"/>
              <a:ext cx="891714" cy="891714"/>
            </a:xfrm>
            <a:prstGeom prst="downArrow">
              <a:avLst>
                <a:gd name="adj1" fmla="val 55000"/>
                <a:gd name="adj2" fmla="val 45000"/>
              </a:avLst>
            </a:prstGeom>
            <a:solidFill>
              <a:srgbClr val="CACACC">
                <a:alpha val="89803"/>
              </a:srgbClr>
            </a:solidFill>
            <a:ln w="9525" cap="flat" cmpd="sng">
              <a:solidFill>
                <a:srgbClr val="CACACC">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24"/>
            <p:cNvSpPr txBox="1"/>
            <p:nvPr/>
          </p:nvSpPr>
          <p:spPr>
            <a:xfrm>
              <a:off x="3654075" y="1040333"/>
              <a:ext cx="490442" cy="671015"/>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a:solidFill>
                  <a:schemeClr val="dk1"/>
                </a:solidFill>
                <a:latin typeface="Consolas"/>
                <a:ea typeface="Consolas"/>
                <a:cs typeface="Consolas"/>
                <a:sym typeface="Consolas"/>
              </a:endParaRPr>
            </a:p>
          </p:txBody>
        </p:sp>
        <p:sp>
          <p:nvSpPr>
            <p:cNvPr id="537" name="Google Shape;537;p24"/>
            <p:cNvSpPr/>
            <p:nvPr/>
          </p:nvSpPr>
          <p:spPr>
            <a:xfrm>
              <a:off x="3836835" y="2631699"/>
              <a:ext cx="891714" cy="891714"/>
            </a:xfrm>
            <a:prstGeom prst="downArrow">
              <a:avLst>
                <a:gd name="adj1" fmla="val 55000"/>
                <a:gd name="adj2" fmla="val 45000"/>
              </a:avLst>
            </a:prstGeom>
            <a:solidFill>
              <a:srgbClr val="CACACC">
                <a:alpha val="89803"/>
              </a:srgbClr>
            </a:solidFill>
            <a:ln w="9525" cap="flat" cmpd="sng">
              <a:solidFill>
                <a:srgbClr val="CACACC">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24"/>
            <p:cNvSpPr txBox="1"/>
            <p:nvPr/>
          </p:nvSpPr>
          <p:spPr>
            <a:xfrm>
              <a:off x="4037471" y="2631699"/>
              <a:ext cx="490442" cy="671015"/>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dk1"/>
                </a:buClr>
                <a:buSzPts val="3600"/>
                <a:buFont typeface="Consolas"/>
                <a:buNone/>
              </a:pPr>
              <a:endParaRPr sz="3600">
                <a:solidFill>
                  <a:schemeClr val="dk1"/>
                </a:solidFill>
                <a:latin typeface="Consolas"/>
                <a:ea typeface="Consolas"/>
                <a:cs typeface="Consolas"/>
                <a:sym typeface="Consolas"/>
              </a:endParaRPr>
            </a:p>
          </p:txBody>
        </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5AD19-35A6-6014-6F07-9B498365A53A}"/>
              </a:ext>
            </a:extLst>
          </p:cNvPr>
          <p:cNvSpPr>
            <a:spLocks noGrp="1"/>
          </p:cNvSpPr>
          <p:nvPr>
            <p:ph type="title"/>
          </p:nvPr>
        </p:nvSpPr>
        <p:spPr/>
        <p:txBody>
          <a:bodyPr/>
          <a:lstStyle/>
          <a:p>
            <a:r>
              <a:rPr lang="en-US" dirty="0"/>
              <a:t>Implementation of Retention Strategies</a:t>
            </a:r>
            <a:endParaRPr lang="en-GB" dirty="0"/>
          </a:p>
        </p:txBody>
      </p:sp>
      <p:graphicFrame>
        <p:nvGraphicFramePr>
          <p:cNvPr id="4" name="Diagram 3">
            <a:extLst>
              <a:ext uri="{FF2B5EF4-FFF2-40B4-BE49-F238E27FC236}">
                <a16:creationId xmlns:a16="http://schemas.microsoft.com/office/drawing/2014/main" id="{96EAA0D8-407A-012C-4009-8EA31B876B0C}"/>
              </a:ext>
            </a:extLst>
          </p:cNvPr>
          <p:cNvGraphicFramePr/>
          <p:nvPr>
            <p:extLst>
              <p:ext uri="{D42A27DB-BD31-4B8C-83A1-F6EECF244321}">
                <p14:modId xmlns:p14="http://schemas.microsoft.com/office/powerpoint/2010/main" val="3551026234"/>
              </p:ext>
            </p:extLst>
          </p:nvPr>
        </p:nvGraphicFramePr>
        <p:xfrm>
          <a:off x="0" y="2348880"/>
          <a:ext cx="8128000" cy="39334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a:extLst>
              <a:ext uri="{FF2B5EF4-FFF2-40B4-BE49-F238E27FC236}">
                <a16:creationId xmlns:a16="http://schemas.microsoft.com/office/drawing/2014/main" id="{5E00047F-4F47-D49C-D4C7-C3726498C8E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24192" y="3429000"/>
            <a:ext cx="3298189" cy="2182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29843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43"/>
        <p:cNvGrpSpPr/>
        <p:nvPr/>
      </p:nvGrpSpPr>
      <p:grpSpPr>
        <a:xfrm>
          <a:off x="0" y="0"/>
          <a:ext cx="0" cy="0"/>
          <a:chOff x="0" y="0"/>
          <a:chExt cx="0" cy="0"/>
        </a:xfrm>
      </p:grpSpPr>
      <p:sp>
        <p:nvSpPr>
          <p:cNvPr id="544" name="Google Shape;544;p25"/>
          <p:cNvSpPr/>
          <p:nvPr/>
        </p:nvSpPr>
        <p:spPr>
          <a:xfrm>
            <a:off x="0" y="-5751"/>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sp>
        <p:nvSpPr>
          <p:cNvPr id="545" name="Google Shape;545;p25"/>
          <p:cNvSpPr txBox="1">
            <a:spLocks noGrp="1"/>
          </p:cNvSpPr>
          <p:nvPr>
            <p:ph type="title"/>
          </p:nvPr>
        </p:nvSpPr>
        <p:spPr>
          <a:xfrm>
            <a:off x="1219200" y="365125"/>
            <a:ext cx="10287000" cy="1577975"/>
          </a:xfrm>
          <a:prstGeom prst="rect">
            <a:avLst/>
          </a:prstGeom>
          <a:noFill/>
          <a:ln>
            <a:noFill/>
          </a:ln>
        </p:spPr>
        <p:txBody>
          <a:bodyPr spcFirstLastPara="1" wrap="square" lIns="91425" tIns="45700" rIns="91425" bIns="45700" anchor="b" anchorCtr="0">
            <a:normAutofit/>
          </a:bodyPr>
          <a:lstStyle/>
          <a:p>
            <a:pPr marL="0" lvl="0" indent="0" algn="r" rtl="0">
              <a:lnSpc>
                <a:spcPct val="120000"/>
              </a:lnSpc>
              <a:spcBef>
                <a:spcPts val="0"/>
              </a:spcBef>
              <a:spcAft>
                <a:spcPts val="0"/>
              </a:spcAft>
              <a:buClr>
                <a:srgbClr val="000000"/>
              </a:buClr>
              <a:buSzPts val="4000"/>
              <a:buFont typeface="Libre Franklin Black"/>
              <a:buNone/>
            </a:pPr>
            <a:r>
              <a:rPr lang="en-GB" i="0"/>
              <a:t>Conclusion</a:t>
            </a:r>
            <a:endParaRPr/>
          </a:p>
        </p:txBody>
      </p:sp>
      <p:grpSp>
        <p:nvGrpSpPr>
          <p:cNvPr id="546" name="Google Shape;546;p25"/>
          <p:cNvGrpSpPr/>
          <p:nvPr/>
        </p:nvGrpSpPr>
        <p:grpSpPr>
          <a:xfrm>
            <a:off x="174436" y="6388259"/>
            <a:ext cx="358083" cy="368964"/>
            <a:chOff x="4135740" y="1795926"/>
            <a:chExt cx="558732" cy="575710"/>
          </a:xfrm>
        </p:grpSpPr>
        <p:grpSp>
          <p:nvGrpSpPr>
            <p:cNvPr id="547" name="Google Shape;547;p25"/>
            <p:cNvGrpSpPr/>
            <p:nvPr/>
          </p:nvGrpSpPr>
          <p:grpSpPr>
            <a:xfrm>
              <a:off x="4135740" y="1795926"/>
              <a:ext cx="558732" cy="575710"/>
              <a:chOff x="1028007" y="1706560"/>
              <a:chExt cx="575710" cy="575710"/>
            </a:xfrm>
          </p:grpSpPr>
          <p:cxnSp>
            <p:nvCxnSpPr>
              <p:cNvPr id="548" name="Google Shape;548;p25"/>
              <p:cNvCxnSpPr/>
              <p:nvPr/>
            </p:nvCxnSpPr>
            <p:spPr>
              <a:xfrm>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cxnSp>
            <p:nvCxnSpPr>
              <p:cNvPr id="549" name="Google Shape;549;p25"/>
              <p:cNvCxnSpPr/>
              <p:nvPr/>
            </p:nvCxnSpPr>
            <p:spPr>
              <a:xfrm rot="-5400000">
                <a:off x="1028007" y="1994415"/>
                <a:ext cx="575710" cy="0"/>
              </a:xfrm>
              <a:prstGeom prst="straightConnector1">
                <a:avLst/>
              </a:prstGeom>
              <a:noFill/>
              <a:ln w="9525" cap="flat" cmpd="sng">
                <a:solidFill>
                  <a:schemeClr val="dk1"/>
                </a:solidFill>
                <a:prstDash val="solid"/>
                <a:miter lim="800000"/>
                <a:headEnd type="none" w="sm" len="sm"/>
                <a:tailEnd type="none" w="sm" len="sm"/>
              </a:ln>
            </p:spPr>
          </p:cxnSp>
        </p:grpSp>
        <p:sp>
          <p:nvSpPr>
            <p:cNvPr id="550" name="Google Shape;550;p25"/>
            <p:cNvSpPr/>
            <p:nvPr/>
          </p:nvSpPr>
          <p:spPr>
            <a:xfrm>
              <a:off x="4336389" y="1946248"/>
              <a:ext cx="157434" cy="157434"/>
            </a:xfrm>
            <a:prstGeom prst="ellipse">
              <a:avLst/>
            </a:prstGeom>
            <a:no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olas"/>
                <a:ea typeface="Consolas"/>
                <a:cs typeface="Consolas"/>
                <a:sym typeface="Consolas"/>
              </a:endParaRPr>
            </a:p>
          </p:txBody>
        </p:sp>
      </p:grpSp>
      <p:grpSp>
        <p:nvGrpSpPr>
          <p:cNvPr id="551" name="Google Shape;551;p25"/>
          <p:cNvGrpSpPr/>
          <p:nvPr/>
        </p:nvGrpSpPr>
        <p:grpSpPr>
          <a:xfrm>
            <a:off x="1219200" y="2495908"/>
            <a:ext cx="9770852" cy="3676290"/>
            <a:chOff x="0" y="0"/>
            <a:chExt cx="9770852" cy="3676290"/>
          </a:xfrm>
        </p:grpSpPr>
        <p:sp>
          <p:nvSpPr>
            <p:cNvPr id="552" name="Google Shape;552;p25"/>
            <p:cNvSpPr/>
            <p:nvPr/>
          </p:nvSpPr>
          <p:spPr>
            <a:xfrm>
              <a:off x="0" y="0"/>
              <a:ext cx="8305225" cy="1102887"/>
            </a:xfrm>
            <a:prstGeom prst="roundRect">
              <a:avLst>
                <a:gd name="adj" fmla="val 10000"/>
              </a:avLst>
            </a:prstGeom>
            <a:solidFill>
              <a:srgbClr val="17B912"/>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25"/>
            <p:cNvSpPr txBox="1"/>
            <p:nvPr/>
          </p:nvSpPr>
          <p:spPr>
            <a:xfrm>
              <a:off x="32302" y="32302"/>
              <a:ext cx="7115124" cy="1038283"/>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Consolas"/>
                <a:buNone/>
              </a:pPr>
              <a:r>
                <a:rPr lang="en-GB" sz="1600">
                  <a:solidFill>
                    <a:schemeClr val="lt1"/>
                  </a:solidFill>
                  <a:latin typeface="Consolas"/>
                  <a:ea typeface="Consolas"/>
                  <a:cs typeface="Consolas"/>
                  <a:sym typeface="Consolas"/>
                </a:rPr>
                <a:t>In a nutshell, it can be concluded that employees are the main power of a company so it is beneficial to retain them. </a:t>
              </a:r>
              <a:endParaRPr sz="1600">
                <a:solidFill>
                  <a:schemeClr val="lt1"/>
                </a:solidFill>
                <a:latin typeface="Consolas"/>
                <a:ea typeface="Consolas"/>
                <a:cs typeface="Consolas"/>
                <a:sym typeface="Consolas"/>
              </a:endParaRPr>
            </a:p>
          </p:txBody>
        </p:sp>
        <p:sp>
          <p:nvSpPr>
            <p:cNvPr id="554" name="Google Shape;554;p25"/>
            <p:cNvSpPr/>
            <p:nvPr/>
          </p:nvSpPr>
          <p:spPr>
            <a:xfrm>
              <a:off x="732813" y="1286701"/>
              <a:ext cx="8305225" cy="1102887"/>
            </a:xfrm>
            <a:prstGeom prst="roundRect">
              <a:avLst>
                <a:gd name="adj" fmla="val 10000"/>
              </a:avLst>
            </a:prstGeom>
            <a:solidFill>
              <a:srgbClr val="18B837"/>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25"/>
            <p:cNvSpPr txBox="1"/>
            <p:nvPr/>
          </p:nvSpPr>
          <p:spPr>
            <a:xfrm>
              <a:off x="765115" y="1319003"/>
              <a:ext cx="6790930" cy="1038283"/>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Consolas"/>
                <a:buNone/>
              </a:pPr>
              <a:r>
                <a:rPr lang="en-GB" sz="1600">
                  <a:solidFill>
                    <a:schemeClr val="lt1"/>
                  </a:solidFill>
                  <a:latin typeface="Consolas"/>
                  <a:ea typeface="Consolas"/>
                  <a:cs typeface="Consolas"/>
                  <a:sym typeface="Consolas"/>
                </a:rPr>
                <a:t>Job satisfaction is the crucial key behind the employee retention of a company. </a:t>
              </a:r>
              <a:endParaRPr sz="1600">
                <a:solidFill>
                  <a:schemeClr val="lt1"/>
                </a:solidFill>
                <a:latin typeface="Consolas"/>
                <a:ea typeface="Consolas"/>
                <a:cs typeface="Consolas"/>
                <a:sym typeface="Consolas"/>
              </a:endParaRPr>
            </a:p>
          </p:txBody>
        </p:sp>
        <p:sp>
          <p:nvSpPr>
            <p:cNvPr id="556" name="Google Shape;556;p25"/>
            <p:cNvSpPr/>
            <p:nvPr/>
          </p:nvSpPr>
          <p:spPr>
            <a:xfrm>
              <a:off x="1465627" y="2573403"/>
              <a:ext cx="8305225" cy="1102887"/>
            </a:xfrm>
            <a:prstGeom prst="roundRect">
              <a:avLst>
                <a:gd name="adj" fmla="val 10000"/>
              </a:avLst>
            </a:prstGeom>
            <a:solidFill>
              <a:srgbClr val="1FB65C"/>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25"/>
            <p:cNvSpPr txBox="1"/>
            <p:nvPr/>
          </p:nvSpPr>
          <p:spPr>
            <a:xfrm>
              <a:off x="1497929" y="2605705"/>
              <a:ext cx="6790930" cy="1038283"/>
            </a:xfrm>
            <a:prstGeom prst="rect">
              <a:avLst/>
            </a:prstGeom>
            <a:noFill/>
            <a:ln>
              <a:noFill/>
            </a:ln>
          </p:spPr>
          <p:txBody>
            <a:bodyPr spcFirstLastPara="1" wrap="square" lIns="60950" tIns="60950" rIns="60950" bIns="60950" anchor="ctr" anchorCtr="0">
              <a:noAutofit/>
            </a:bodyPr>
            <a:lstStyle/>
            <a:p>
              <a:pPr marL="0" marR="0" lvl="0" indent="0" algn="l" rtl="0">
                <a:lnSpc>
                  <a:spcPct val="90000"/>
                </a:lnSpc>
                <a:spcBef>
                  <a:spcPts val="0"/>
                </a:spcBef>
                <a:spcAft>
                  <a:spcPts val="0"/>
                </a:spcAft>
                <a:buClr>
                  <a:schemeClr val="lt1"/>
                </a:buClr>
                <a:buSzPts val="1600"/>
                <a:buFont typeface="Consolas"/>
                <a:buNone/>
              </a:pPr>
              <a:r>
                <a:rPr lang="en-GB">
                  <a:solidFill>
                    <a:schemeClr val="lt1"/>
                  </a:solidFill>
                  <a:latin typeface="Consolas"/>
                  <a:ea typeface="Consolas"/>
                  <a:cs typeface="Consolas"/>
                  <a:sym typeface="Consolas"/>
                </a:rPr>
                <a:t>Recognising the contribution of the employees, prioritising their requirements and work-life balance, incentives, proper leave structure and many more improve the job satisfaction of the employees. Such approaches ultimately help organisations like Unilever to maintain the welfare of workers. </a:t>
              </a:r>
              <a:endParaRPr>
                <a:solidFill>
                  <a:schemeClr val="lt1"/>
                </a:solidFill>
                <a:latin typeface="Consolas"/>
                <a:ea typeface="Consolas"/>
                <a:cs typeface="Consolas"/>
                <a:sym typeface="Consolas"/>
              </a:endParaRPr>
            </a:p>
          </p:txBody>
        </p:sp>
        <p:sp>
          <p:nvSpPr>
            <p:cNvPr id="558" name="Google Shape;558;p25"/>
            <p:cNvSpPr/>
            <p:nvPr/>
          </p:nvSpPr>
          <p:spPr>
            <a:xfrm>
              <a:off x="7588348" y="836356"/>
              <a:ext cx="716876" cy="716876"/>
            </a:xfrm>
            <a:prstGeom prst="downArrow">
              <a:avLst>
                <a:gd name="adj1" fmla="val 55000"/>
                <a:gd name="adj2" fmla="val 45000"/>
              </a:avLst>
            </a:prstGeom>
            <a:solidFill>
              <a:srgbClr val="CAE4CA">
                <a:alpha val="89803"/>
              </a:srgbClr>
            </a:solidFill>
            <a:ln w="12700" cap="flat" cmpd="sng">
              <a:solidFill>
                <a:srgbClr val="CAE4CA">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25"/>
            <p:cNvSpPr txBox="1"/>
            <p:nvPr/>
          </p:nvSpPr>
          <p:spPr>
            <a:xfrm>
              <a:off x="7749645" y="836356"/>
              <a:ext cx="394282" cy="539449"/>
            </a:xfrm>
            <a:prstGeom prst="rect">
              <a:avLst/>
            </a:prstGeom>
            <a:noFill/>
            <a:ln>
              <a:noFill/>
            </a:ln>
          </p:spPr>
          <p:txBody>
            <a:bodyPr spcFirstLastPara="1" wrap="square" lIns="41900" tIns="41900" rIns="41900" bIns="41900" anchor="ctr" anchorCtr="0">
              <a:noAutofit/>
            </a:bodyPr>
            <a:lstStyle/>
            <a:p>
              <a:pPr marL="0" marR="0" lvl="0" indent="0" algn="ctr" rtl="0">
                <a:lnSpc>
                  <a:spcPct val="90000"/>
                </a:lnSpc>
                <a:spcBef>
                  <a:spcPts val="0"/>
                </a:spcBef>
                <a:spcAft>
                  <a:spcPts val="0"/>
                </a:spcAft>
                <a:buClr>
                  <a:schemeClr val="dk1"/>
                </a:buClr>
                <a:buSzPts val="3300"/>
                <a:buFont typeface="Consolas"/>
                <a:buNone/>
              </a:pPr>
              <a:endParaRPr sz="3300">
                <a:solidFill>
                  <a:schemeClr val="dk1"/>
                </a:solidFill>
                <a:latin typeface="Consolas"/>
                <a:ea typeface="Consolas"/>
                <a:cs typeface="Consolas"/>
                <a:sym typeface="Consolas"/>
              </a:endParaRPr>
            </a:p>
          </p:txBody>
        </p:sp>
        <p:sp>
          <p:nvSpPr>
            <p:cNvPr id="560" name="Google Shape;560;p25"/>
            <p:cNvSpPr/>
            <p:nvPr/>
          </p:nvSpPr>
          <p:spPr>
            <a:xfrm>
              <a:off x="8321162" y="2115705"/>
              <a:ext cx="716876" cy="716876"/>
            </a:xfrm>
            <a:prstGeom prst="downArrow">
              <a:avLst>
                <a:gd name="adj1" fmla="val 55000"/>
                <a:gd name="adj2" fmla="val 45000"/>
              </a:avLst>
            </a:prstGeom>
            <a:solidFill>
              <a:srgbClr val="C9E3CF">
                <a:alpha val="89803"/>
              </a:srgbClr>
            </a:solidFill>
            <a:ln w="12700" cap="flat" cmpd="sng">
              <a:solidFill>
                <a:srgbClr val="C9E3CF">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25"/>
            <p:cNvSpPr txBox="1"/>
            <p:nvPr/>
          </p:nvSpPr>
          <p:spPr>
            <a:xfrm>
              <a:off x="8482459" y="2115705"/>
              <a:ext cx="394282" cy="539449"/>
            </a:xfrm>
            <a:prstGeom prst="rect">
              <a:avLst/>
            </a:prstGeom>
            <a:noFill/>
            <a:ln>
              <a:noFill/>
            </a:ln>
          </p:spPr>
          <p:txBody>
            <a:bodyPr spcFirstLastPara="1" wrap="square" lIns="41900" tIns="41900" rIns="41900" bIns="41900" anchor="ctr" anchorCtr="0">
              <a:noAutofit/>
            </a:bodyPr>
            <a:lstStyle/>
            <a:p>
              <a:pPr marL="0" marR="0" lvl="0" indent="0" algn="ctr" rtl="0">
                <a:lnSpc>
                  <a:spcPct val="90000"/>
                </a:lnSpc>
                <a:spcBef>
                  <a:spcPts val="0"/>
                </a:spcBef>
                <a:spcAft>
                  <a:spcPts val="0"/>
                </a:spcAft>
                <a:buClr>
                  <a:schemeClr val="dk1"/>
                </a:buClr>
                <a:buSzPts val="3300"/>
                <a:buFont typeface="Consolas"/>
                <a:buNone/>
              </a:pPr>
              <a:endParaRPr sz="3300">
                <a:solidFill>
                  <a:schemeClr val="dk1"/>
                </a:solidFill>
                <a:latin typeface="Consolas"/>
                <a:ea typeface="Consolas"/>
                <a:cs typeface="Consolas"/>
                <a:sym typeface="Consolas"/>
              </a:endParaRPr>
            </a:p>
          </p:txBody>
        </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65"/>
        <p:cNvGrpSpPr/>
        <p:nvPr/>
      </p:nvGrpSpPr>
      <p:grpSpPr>
        <a:xfrm>
          <a:off x="0" y="0"/>
          <a:ext cx="0" cy="0"/>
          <a:chOff x="0" y="0"/>
          <a:chExt cx="0" cy="0"/>
        </a:xfrm>
      </p:grpSpPr>
      <p:sp>
        <p:nvSpPr>
          <p:cNvPr id="566" name="Google Shape;566;p26"/>
          <p:cNvSpPr txBox="1">
            <a:spLocks noGrp="1"/>
          </p:cNvSpPr>
          <p:nvPr>
            <p:ph type="title"/>
          </p:nvPr>
        </p:nvSpPr>
        <p:spPr>
          <a:xfrm>
            <a:off x="595274" y="0"/>
            <a:ext cx="9493249" cy="785794"/>
          </a:xfrm>
          <a:prstGeom prst="rect">
            <a:avLst/>
          </a:prstGeom>
          <a:noFill/>
          <a:ln>
            <a:noFill/>
          </a:ln>
        </p:spPr>
        <p:txBody>
          <a:bodyPr spcFirstLastPara="1" wrap="square" lIns="91425" tIns="45700" rIns="91425" bIns="45700" anchor="b" anchorCtr="0">
            <a:normAutofit fontScale="90000"/>
          </a:bodyPr>
          <a:lstStyle/>
          <a:p>
            <a:pPr marL="0" lvl="0" indent="0" algn="l" rtl="0">
              <a:lnSpc>
                <a:spcPct val="120000"/>
              </a:lnSpc>
              <a:spcBef>
                <a:spcPts val="0"/>
              </a:spcBef>
              <a:spcAft>
                <a:spcPts val="0"/>
              </a:spcAft>
              <a:buClr>
                <a:srgbClr val="000000"/>
              </a:buClr>
              <a:buSzPts val="4000"/>
              <a:buFont typeface="Libre Franklin Black"/>
              <a:buNone/>
            </a:pPr>
            <a:r>
              <a:rPr lang="en-GB" i="0" dirty="0"/>
              <a:t>Reference List </a:t>
            </a:r>
            <a:endParaRPr dirty="0"/>
          </a:p>
        </p:txBody>
      </p:sp>
      <p:sp>
        <p:nvSpPr>
          <p:cNvPr id="567" name="Google Shape;567;p26"/>
          <p:cNvSpPr txBox="1">
            <a:spLocks noGrp="1"/>
          </p:cNvSpPr>
          <p:nvPr>
            <p:ph type="body" idx="1"/>
          </p:nvPr>
        </p:nvSpPr>
        <p:spPr>
          <a:xfrm>
            <a:off x="119336" y="857232"/>
            <a:ext cx="11953328" cy="6000768"/>
          </a:xfrm>
          <a:prstGeom prst="rect">
            <a:avLst/>
          </a:prstGeom>
          <a:noFill/>
          <a:ln>
            <a:noFill/>
          </a:ln>
        </p:spPr>
        <p:txBody>
          <a:bodyPr spcFirstLastPara="1" wrap="square" lIns="91425" tIns="45700" rIns="91425" bIns="45700" anchor="t" anchorCtr="0">
            <a:noAutofit/>
          </a:bodyPr>
          <a:lstStyle/>
          <a:p>
            <a:pPr algn="just">
              <a:lnSpc>
                <a:spcPct val="150000"/>
              </a:lnSpc>
            </a:pPr>
            <a:r>
              <a:rPr lang="en-GB" sz="900" dirty="0">
                <a:effectLst/>
                <a:latin typeface="Times New Roman" pitchFamily="18" charset="0"/>
                <a:ea typeface="Tahoma" pitchFamily="34" charset="0"/>
                <a:cs typeface="Times New Roman" pitchFamily="18" charset="0"/>
              </a:rPr>
              <a:t>Al-Ali, W., Ameen, A., Isaac, O., Khalifa, G.S. and </a:t>
            </a:r>
            <a:r>
              <a:rPr lang="en-GB" sz="900" dirty="0" err="1">
                <a:effectLst/>
                <a:latin typeface="Times New Roman" pitchFamily="18" charset="0"/>
                <a:ea typeface="Tahoma" pitchFamily="34" charset="0"/>
                <a:cs typeface="Times New Roman" pitchFamily="18" charset="0"/>
              </a:rPr>
              <a:t>Shibami</a:t>
            </a:r>
            <a:r>
              <a:rPr lang="en-GB" sz="900" dirty="0">
                <a:effectLst/>
                <a:latin typeface="Times New Roman" pitchFamily="18" charset="0"/>
                <a:ea typeface="Tahoma" pitchFamily="34" charset="0"/>
                <a:cs typeface="Times New Roman" pitchFamily="18" charset="0"/>
              </a:rPr>
              <a:t>, A.H., 2019. The mediating effect of job happiness on the relationship between job satisfaction and employee performance and turnover intentions: A case study on the oil and gas industry in the United Arab Emirates. Journal of Business and Retail Management Research, 13(4). Available at:</a:t>
            </a:r>
            <a:r>
              <a:rPr lang="en-GB" sz="900" u="none" strike="noStrike" dirty="0">
                <a:solidFill>
                  <a:srgbClr val="0000FF"/>
                </a:solidFill>
                <a:effectLst/>
                <a:latin typeface="Times New Roman" pitchFamily="18" charset="0"/>
                <a:ea typeface="Tahoma" pitchFamily="34" charset="0"/>
                <a:cs typeface="Times New Roman" pitchFamily="18" charset="0"/>
                <a:hlinkClick r:id="rId3"/>
              </a:rPr>
              <a:t> </a:t>
            </a:r>
            <a:r>
              <a:rPr lang="en-GB" sz="900" u="sng" dirty="0">
                <a:solidFill>
                  <a:srgbClr val="0000FF"/>
                </a:solidFill>
                <a:effectLst/>
                <a:latin typeface="Times New Roman" pitchFamily="18" charset="0"/>
                <a:ea typeface="Tahoma" pitchFamily="34" charset="0"/>
                <a:cs typeface="Times New Roman" pitchFamily="18" charset="0"/>
                <a:hlinkClick r:id="rId3"/>
              </a:rPr>
              <a:t>https://www.researchgate.net/profile/Gamal-Khalifa-2/publication/334275388_The_mediating_effect_of_job_happiness_on_the_relationship_between_job_satisfaction_and_employee_performance_and_turnover_intentions_A_case_study_on_the_oil_and_gas_industry_in_the_United_Arab_Emirates/links/5d240bcb299bf1547ca4f405/The-mediating-effect-of-job-happiness-on-the-relationship-between-job-satisfaction-and-employee-performance-and-turnover-intentions-A-case-study-on-the-oil-and-gas-industry-in-the-United-Arab-Emirates.pdf</a:t>
            </a:r>
            <a:endParaRPr lang="en-GB" sz="900" dirty="0">
              <a:effectLst/>
              <a:latin typeface="Times New Roman" pitchFamily="18" charset="0"/>
              <a:ea typeface="Tahoma" pitchFamily="34" charset="0"/>
              <a:cs typeface="Times New Roman" pitchFamily="18" charset="0"/>
            </a:endParaRPr>
          </a:p>
          <a:p>
            <a:pPr algn="just">
              <a:lnSpc>
                <a:spcPct val="150000"/>
              </a:lnSpc>
            </a:pPr>
            <a:r>
              <a:rPr lang="en-GB" sz="900" dirty="0" err="1">
                <a:effectLst/>
                <a:latin typeface="Times New Roman" pitchFamily="18" charset="0"/>
                <a:ea typeface="Tahoma" pitchFamily="34" charset="0"/>
                <a:cs typeface="Times New Roman" pitchFamily="18" charset="0"/>
              </a:rPr>
              <a:t>Alhmoud</a:t>
            </a:r>
            <a:r>
              <a:rPr lang="en-GB" sz="900" dirty="0">
                <a:effectLst/>
                <a:latin typeface="Times New Roman" pitchFamily="18" charset="0"/>
                <a:ea typeface="Tahoma" pitchFamily="34" charset="0"/>
                <a:cs typeface="Times New Roman" pitchFamily="18" charset="0"/>
              </a:rPr>
              <a:t>, A. and </a:t>
            </a:r>
            <a:r>
              <a:rPr lang="en-GB" sz="900" dirty="0" err="1">
                <a:effectLst/>
                <a:latin typeface="Times New Roman" pitchFamily="18" charset="0"/>
                <a:ea typeface="Tahoma" pitchFamily="34" charset="0"/>
                <a:cs typeface="Times New Roman" pitchFamily="18" charset="0"/>
              </a:rPr>
              <a:t>Rjoub</a:t>
            </a:r>
            <a:r>
              <a:rPr lang="en-GB" sz="900" dirty="0">
                <a:effectLst/>
                <a:latin typeface="Times New Roman" pitchFamily="18" charset="0"/>
                <a:ea typeface="Tahoma" pitchFamily="34" charset="0"/>
                <a:cs typeface="Times New Roman" pitchFamily="18" charset="0"/>
              </a:rPr>
              <a:t>, H., 2020. Does generation moderate the effect of total rewards on employee retention? Evidence from Jordan. </a:t>
            </a:r>
            <a:r>
              <a:rPr lang="en-GB" sz="900" i="1" dirty="0">
                <a:effectLst/>
                <a:latin typeface="Times New Roman" pitchFamily="18" charset="0"/>
                <a:ea typeface="Tahoma" pitchFamily="34" charset="0"/>
                <a:cs typeface="Times New Roman" pitchFamily="18" charset="0"/>
              </a:rPr>
              <a:t>Sage Open</a:t>
            </a:r>
            <a:r>
              <a:rPr lang="en-GB" sz="900" dirty="0">
                <a:effectLst/>
                <a:latin typeface="Times New Roman" pitchFamily="18" charset="0"/>
                <a:ea typeface="Tahoma" pitchFamily="34" charset="0"/>
                <a:cs typeface="Times New Roman" pitchFamily="18" charset="0"/>
              </a:rPr>
              <a:t>, </a:t>
            </a:r>
            <a:r>
              <a:rPr lang="en-GB" sz="900" i="1" dirty="0">
                <a:effectLst/>
                <a:latin typeface="Times New Roman" pitchFamily="18" charset="0"/>
                <a:ea typeface="Tahoma" pitchFamily="34" charset="0"/>
                <a:cs typeface="Times New Roman" pitchFamily="18" charset="0"/>
              </a:rPr>
              <a:t>10</a:t>
            </a:r>
            <a:r>
              <a:rPr lang="en-GB" sz="900" dirty="0">
                <a:effectLst/>
                <a:latin typeface="Times New Roman" pitchFamily="18" charset="0"/>
                <a:ea typeface="Tahoma" pitchFamily="34" charset="0"/>
                <a:cs typeface="Times New Roman" pitchFamily="18" charset="0"/>
              </a:rPr>
              <a:t>(3), p.2158244020957039. available at: </a:t>
            </a:r>
            <a:r>
              <a:rPr lang="en-GB" sz="900" u="sng" dirty="0">
                <a:solidFill>
                  <a:srgbClr val="0000FF"/>
                </a:solidFill>
                <a:effectLst/>
                <a:latin typeface="Times New Roman" pitchFamily="18" charset="0"/>
                <a:ea typeface="Tahoma" pitchFamily="34" charset="0"/>
                <a:cs typeface="Times New Roman" pitchFamily="18" charset="0"/>
                <a:hlinkClick r:id="rId4"/>
              </a:rPr>
              <a:t>https://journals.sagepub.com/doi/pdf/10.1177/2158244020957039</a:t>
            </a:r>
            <a:r>
              <a:rPr lang="en-GB" sz="900" dirty="0">
                <a:effectLst/>
                <a:latin typeface="Times New Roman" pitchFamily="18" charset="0"/>
                <a:ea typeface="Tahoma" pitchFamily="34" charset="0"/>
                <a:cs typeface="Times New Roman" pitchFamily="18" charset="0"/>
              </a:rPr>
              <a:t> </a:t>
            </a:r>
          </a:p>
          <a:p>
            <a:pPr algn="just">
              <a:lnSpc>
                <a:spcPct val="150000"/>
              </a:lnSpc>
            </a:pPr>
            <a:r>
              <a:rPr lang="en-GB" sz="900" dirty="0">
                <a:effectLst/>
                <a:latin typeface="Times New Roman" pitchFamily="18" charset="0"/>
                <a:ea typeface="Tahoma" pitchFamily="34" charset="0"/>
                <a:cs typeface="Times New Roman" pitchFamily="18" charset="0"/>
              </a:rPr>
              <a:t>Ali, B.J. and Anwar, G., 2021. An empirical study of employees' motivation and its influence on job satisfaction. Ali, BJ, &amp; Anwar, G.(2021). An Empirical Study of Employees' Motivation and its Influence Job Satisfaction. International Journal of Engineering, Business and Management, 5(2), pp.21-30. Available at:</a:t>
            </a:r>
            <a:r>
              <a:rPr lang="en-GB" sz="900" u="none" strike="noStrike" dirty="0">
                <a:solidFill>
                  <a:srgbClr val="0000FF"/>
                </a:solidFill>
                <a:effectLst/>
                <a:latin typeface="Times New Roman" pitchFamily="18" charset="0"/>
                <a:ea typeface="Tahoma" pitchFamily="34" charset="0"/>
                <a:cs typeface="Times New Roman" pitchFamily="18" charset="0"/>
                <a:hlinkClick r:id="rId5"/>
              </a:rPr>
              <a:t> </a:t>
            </a:r>
            <a:r>
              <a:rPr lang="en-GB" sz="900" u="sng" dirty="0">
                <a:solidFill>
                  <a:srgbClr val="0000FF"/>
                </a:solidFill>
                <a:effectLst/>
                <a:latin typeface="Times New Roman" pitchFamily="18" charset="0"/>
                <a:ea typeface="Tahoma" pitchFamily="34" charset="0"/>
                <a:cs typeface="Times New Roman" pitchFamily="18" charset="0"/>
                <a:hlinkClick r:id="rId5"/>
              </a:rPr>
              <a:t>http://www.journal-repository.theshillonga.com/index.php/ijebm/article/view/3433/3236</a:t>
            </a:r>
            <a:endParaRPr lang="en-GB" sz="900" dirty="0">
              <a:effectLst/>
              <a:latin typeface="Times New Roman" pitchFamily="18" charset="0"/>
              <a:ea typeface="Tahoma" pitchFamily="34" charset="0"/>
              <a:cs typeface="Times New Roman" pitchFamily="18" charset="0"/>
            </a:endParaRPr>
          </a:p>
          <a:p>
            <a:pPr algn="just">
              <a:lnSpc>
                <a:spcPct val="150000"/>
              </a:lnSpc>
            </a:pPr>
            <a:r>
              <a:rPr lang="en-GB" sz="900" dirty="0" err="1">
                <a:effectLst/>
                <a:latin typeface="Times New Roman" pitchFamily="18" charset="0"/>
                <a:ea typeface="Tahoma" pitchFamily="34" charset="0"/>
                <a:cs typeface="Times New Roman" pitchFamily="18" charset="0"/>
              </a:rPr>
              <a:t>EveryoneSocial</a:t>
            </a:r>
            <a:r>
              <a:rPr lang="en-GB" sz="900" dirty="0">
                <a:effectLst/>
                <a:latin typeface="Times New Roman" pitchFamily="18" charset="0"/>
                <a:ea typeface="Tahoma" pitchFamily="34" charset="0"/>
                <a:cs typeface="Times New Roman" pitchFamily="18" charset="0"/>
              </a:rPr>
              <a:t>., 2020. Employee Engagement: Why It Matters For Your Company. [online] </a:t>
            </a:r>
            <a:r>
              <a:rPr lang="en-GB" sz="900" dirty="0" err="1">
                <a:effectLst/>
                <a:latin typeface="Times New Roman" pitchFamily="18" charset="0"/>
                <a:ea typeface="Tahoma" pitchFamily="34" charset="0"/>
                <a:cs typeface="Times New Roman" pitchFamily="18" charset="0"/>
              </a:rPr>
              <a:t>EveryoneSocial</a:t>
            </a:r>
            <a:r>
              <a:rPr lang="en-GB" sz="900" dirty="0">
                <a:effectLst/>
                <a:latin typeface="Times New Roman" pitchFamily="18" charset="0"/>
                <a:ea typeface="Tahoma" pitchFamily="34" charset="0"/>
                <a:cs typeface="Times New Roman" pitchFamily="18" charset="0"/>
              </a:rPr>
              <a:t>. Available at:  </a:t>
            </a:r>
            <a:r>
              <a:rPr lang="en-GB" sz="900" u="sng" dirty="0">
                <a:solidFill>
                  <a:srgbClr val="0000FF"/>
                </a:solidFill>
                <a:effectLst/>
                <a:latin typeface="Times New Roman" pitchFamily="18" charset="0"/>
                <a:ea typeface="Tahoma" pitchFamily="34" charset="0"/>
                <a:cs typeface="Times New Roman" pitchFamily="18" charset="0"/>
                <a:hlinkClick r:id="rId6"/>
              </a:rPr>
              <a:t>https://everyonesocial.com/employee-engagement/#:~:text=Why%20is%20employee%20engagement%20so</a:t>
            </a:r>
            <a:r>
              <a:rPr lang="en-GB" sz="900" dirty="0">
                <a:effectLst/>
                <a:latin typeface="Times New Roman" pitchFamily="18" charset="0"/>
                <a:ea typeface="Tahoma" pitchFamily="34" charset="0"/>
                <a:cs typeface="Times New Roman" pitchFamily="18" charset="0"/>
              </a:rPr>
              <a:t>.</a:t>
            </a:r>
          </a:p>
          <a:p>
            <a:pPr algn="just">
              <a:lnSpc>
                <a:spcPct val="150000"/>
              </a:lnSpc>
            </a:pPr>
            <a:r>
              <a:rPr lang="en-GB" sz="900" dirty="0">
                <a:effectLst/>
                <a:latin typeface="Times New Roman" pitchFamily="18" charset="0"/>
                <a:ea typeface="Tahoma" pitchFamily="34" charset="0"/>
                <a:cs typeface="Times New Roman" pitchFamily="18" charset="0"/>
              </a:rPr>
              <a:t>Forbes., 2023. Unilever | Company Overview &amp; News. [online] Available at:</a:t>
            </a:r>
            <a:r>
              <a:rPr lang="en-GB" sz="900" u="none" strike="noStrike" dirty="0">
                <a:solidFill>
                  <a:srgbClr val="0000FF"/>
                </a:solidFill>
                <a:effectLst/>
                <a:latin typeface="Times New Roman" pitchFamily="18" charset="0"/>
                <a:ea typeface="Tahoma" pitchFamily="34" charset="0"/>
                <a:cs typeface="Times New Roman" pitchFamily="18" charset="0"/>
                <a:hlinkClick r:id="rId7"/>
              </a:rPr>
              <a:t> </a:t>
            </a:r>
            <a:r>
              <a:rPr lang="en-GB" sz="900" u="sng" dirty="0">
                <a:solidFill>
                  <a:srgbClr val="0000FF"/>
                </a:solidFill>
                <a:effectLst/>
                <a:latin typeface="Times New Roman" pitchFamily="18" charset="0"/>
                <a:ea typeface="Tahoma" pitchFamily="34" charset="0"/>
                <a:cs typeface="Times New Roman" pitchFamily="18" charset="0"/>
                <a:hlinkClick r:id="rId7"/>
              </a:rPr>
              <a:t>https://www.forbes.com/companies/unilever/?sh=7e5a95b1293d</a:t>
            </a:r>
            <a:r>
              <a:rPr lang="en-GB" sz="900" dirty="0">
                <a:effectLst/>
                <a:latin typeface="Times New Roman" pitchFamily="18" charset="0"/>
                <a:ea typeface="Tahoma" pitchFamily="34" charset="0"/>
                <a:cs typeface="Times New Roman" pitchFamily="18" charset="0"/>
              </a:rPr>
              <a:t> [Accessed 8 Aug. 2023].</a:t>
            </a:r>
          </a:p>
          <a:p>
            <a:pPr algn="just">
              <a:lnSpc>
                <a:spcPct val="150000"/>
              </a:lnSpc>
            </a:pPr>
            <a:r>
              <a:rPr lang="en-GB" sz="900" dirty="0">
                <a:effectLst/>
                <a:latin typeface="Times New Roman" pitchFamily="18" charset="0"/>
                <a:ea typeface="Tahoma" pitchFamily="34" charset="0"/>
                <a:cs typeface="Times New Roman" pitchFamily="18" charset="0"/>
              </a:rPr>
              <a:t>Friedman, J., 2022. </a:t>
            </a:r>
            <a:r>
              <a:rPr lang="en-GB" sz="900" i="1" dirty="0">
                <a:effectLst/>
                <a:latin typeface="Times New Roman" pitchFamily="18" charset="0"/>
                <a:ea typeface="Tahoma" pitchFamily="34" charset="0"/>
                <a:cs typeface="Times New Roman" pitchFamily="18" charset="0"/>
              </a:rPr>
              <a:t>11 Reasons Employee Retention Is So Important in Today’s Workplace</a:t>
            </a:r>
            <a:r>
              <a:rPr lang="en-GB" sz="900" dirty="0">
                <a:effectLst/>
                <a:latin typeface="Times New Roman" pitchFamily="18" charset="0"/>
                <a:ea typeface="Tahoma" pitchFamily="34" charset="0"/>
                <a:cs typeface="Times New Roman" pitchFamily="18" charset="0"/>
              </a:rPr>
              <a:t>. [online] Emeritus Online Courses. Available at:</a:t>
            </a:r>
            <a:r>
              <a:rPr lang="en-GB" sz="900" u="none" strike="noStrike" dirty="0">
                <a:solidFill>
                  <a:srgbClr val="0000FF"/>
                </a:solidFill>
                <a:effectLst/>
                <a:latin typeface="Times New Roman" pitchFamily="18" charset="0"/>
                <a:ea typeface="Tahoma" pitchFamily="34" charset="0"/>
                <a:cs typeface="Times New Roman" pitchFamily="18" charset="0"/>
                <a:hlinkClick r:id="rId8"/>
              </a:rPr>
              <a:t> </a:t>
            </a:r>
            <a:r>
              <a:rPr lang="en-GB" sz="900" u="sng" dirty="0">
                <a:solidFill>
                  <a:srgbClr val="0000FF"/>
                </a:solidFill>
                <a:effectLst/>
                <a:latin typeface="Times New Roman" pitchFamily="18" charset="0"/>
                <a:ea typeface="Tahoma" pitchFamily="34" charset="0"/>
                <a:cs typeface="Times New Roman" pitchFamily="18" charset="0"/>
                <a:hlinkClick r:id="rId8"/>
              </a:rPr>
              <a:t>https://emeritus.org/blog/why-employee-retention-is-important-benefits/</a:t>
            </a:r>
            <a:r>
              <a:rPr lang="en-GB" sz="900" dirty="0">
                <a:effectLst/>
                <a:latin typeface="Times New Roman" pitchFamily="18" charset="0"/>
                <a:ea typeface="Tahoma" pitchFamily="34" charset="0"/>
                <a:cs typeface="Times New Roman" pitchFamily="18" charset="0"/>
              </a:rPr>
              <a:t>. </a:t>
            </a:r>
          </a:p>
          <a:p>
            <a:pPr algn="just">
              <a:lnSpc>
                <a:spcPct val="150000"/>
              </a:lnSpc>
            </a:pPr>
            <a:r>
              <a:rPr lang="en-GB" sz="900" dirty="0" err="1">
                <a:effectLst/>
                <a:latin typeface="Times New Roman" pitchFamily="18" charset="0"/>
                <a:ea typeface="Tahoma" pitchFamily="34" charset="0"/>
                <a:cs typeface="Times New Roman" pitchFamily="18" charset="0"/>
              </a:rPr>
              <a:t>Gomada</a:t>
            </a:r>
            <a:r>
              <a:rPr lang="en-GB" sz="900" dirty="0">
                <a:effectLst/>
                <a:latin typeface="Times New Roman" pitchFamily="18" charset="0"/>
                <a:ea typeface="Tahoma" pitchFamily="34" charset="0"/>
                <a:cs typeface="Times New Roman" pitchFamily="18" charset="0"/>
              </a:rPr>
              <a:t>., 2022. </a:t>
            </a:r>
            <a:r>
              <a:rPr lang="en-GB" sz="900" i="1" dirty="0">
                <a:effectLst/>
                <a:latin typeface="Times New Roman" pitchFamily="18" charset="0"/>
                <a:ea typeface="Tahoma" pitchFamily="34" charset="0"/>
                <a:cs typeface="Times New Roman" pitchFamily="18" charset="0"/>
              </a:rPr>
              <a:t>12 Must-Know Models and Theories on Employee Retention</a:t>
            </a:r>
            <a:r>
              <a:rPr lang="en-GB" sz="900" dirty="0">
                <a:effectLst/>
                <a:latin typeface="Times New Roman" pitchFamily="18" charset="0"/>
                <a:ea typeface="Tahoma" pitchFamily="34" charset="0"/>
                <a:cs typeface="Times New Roman" pitchFamily="18" charset="0"/>
              </a:rPr>
              <a:t>. [online] Available at:</a:t>
            </a:r>
            <a:r>
              <a:rPr lang="en-GB" sz="900" u="none" strike="noStrike" dirty="0">
                <a:solidFill>
                  <a:srgbClr val="0000FF"/>
                </a:solidFill>
                <a:effectLst/>
                <a:latin typeface="Times New Roman" pitchFamily="18" charset="0"/>
                <a:ea typeface="Tahoma" pitchFamily="34" charset="0"/>
                <a:cs typeface="Times New Roman" pitchFamily="18" charset="0"/>
                <a:hlinkClick r:id="rId9"/>
              </a:rPr>
              <a:t> </a:t>
            </a:r>
            <a:r>
              <a:rPr lang="en-GB" sz="900" u="sng" dirty="0">
                <a:solidFill>
                  <a:srgbClr val="0000FF"/>
                </a:solidFill>
                <a:effectLst/>
                <a:latin typeface="Times New Roman" pitchFamily="18" charset="0"/>
                <a:ea typeface="Tahoma" pitchFamily="34" charset="0"/>
                <a:cs typeface="Times New Roman" pitchFamily="18" charset="0"/>
                <a:hlinkClick r:id="rId9"/>
              </a:rPr>
              <a:t>https://www.gomada.co/blog/models-and-theories-on-employee-retention#:~:text=The%20theory%20of%20Organizational%20Equilibrium%20(TOE)&amp;text=In%20the%20Barnard%2DSimon%20theory</a:t>
            </a:r>
            <a:r>
              <a:rPr lang="en-GB" sz="900" dirty="0">
                <a:effectLst/>
                <a:latin typeface="Times New Roman" pitchFamily="18" charset="0"/>
                <a:ea typeface="Tahoma" pitchFamily="34" charset="0"/>
                <a:cs typeface="Times New Roman" pitchFamily="18" charset="0"/>
              </a:rPr>
              <a:t> .</a:t>
            </a:r>
          </a:p>
          <a:p>
            <a:pPr algn="just">
              <a:lnSpc>
                <a:spcPct val="150000"/>
              </a:lnSpc>
            </a:pPr>
            <a:r>
              <a:rPr lang="en-GB" sz="900" dirty="0" err="1">
                <a:effectLst/>
                <a:latin typeface="Times New Roman" pitchFamily="18" charset="0"/>
                <a:ea typeface="Tahoma" pitchFamily="34" charset="0"/>
                <a:cs typeface="Times New Roman" pitchFamily="18" charset="0"/>
              </a:rPr>
              <a:t>Heydari</a:t>
            </a:r>
            <a:r>
              <a:rPr lang="en-GB" sz="900" dirty="0">
                <a:effectLst/>
                <a:latin typeface="Times New Roman" pitchFamily="18" charset="0"/>
                <a:ea typeface="Tahoma" pitchFamily="34" charset="0"/>
                <a:cs typeface="Times New Roman" pitchFamily="18" charset="0"/>
              </a:rPr>
              <a:t>, M.D. and Lai, K.K., 2019. The Effect employee commitment on service performance through a mediating function of organizational citizenship behaviour using </a:t>
            </a:r>
            <a:r>
              <a:rPr lang="en-GB" sz="900" dirty="0" err="1">
                <a:effectLst/>
                <a:latin typeface="Times New Roman" pitchFamily="18" charset="0"/>
                <a:ea typeface="Tahoma" pitchFamily="34" charset="0"/>
                <a:cs typeface="Times New Roman" pitchFamily="18" charset="0"/>
              </a:rPr>
              <a:t>servqual</a:t>
            </a:r>
            <a:r>
              <a:rPr lang="en-GB" sz="900" dirty="0">
                <a:effectLst/>
                <a:latin typeface="Times New Roman" pitchFamily="18" charset="0"/>
                <a:ea typeface="Tahoma" pitchFamily="34" charset="0"/>
                <a:cs typeface="Times New Roman" pitchFamily="18" charset="0"/>
              </a:rPr>
              <a:t> and collaborative filtering </a:t>
            </a:r>
            <a:r>
              <a:rPr lang="en-GB" sz="900" dirty="0" err="1">
                <a:effectLst/>
                <a:latin typeface="Times New Roman" pitchFamily="18" charset="0"/>
                <a:ea typeface="Tahoma" pitchFamily="34" charset="0"/>
                <a:cs typeface="Times New Roman" pitchFamily="18" charset="0"/>
              </a:rPr>
              <a:t>modeling</a:t>
            </a:r>
            <a:r>
              <a:rPr lang="en-GB" sz="900" dirty="0">
                <a:effectLst/>
                <a:latin typeface="Times New Roman" pitchFamily="18" charset="0"/>
                <a:ea typeface="Tahoma" pitchFamily="34" charset="0"/>
                <a:cs typeface="Times New Roman" pitchFamily="18" charset="0"/>
              </a:rPr>
              <a:t>: Evidence from </a:t>
            </a:r>
            <a:r>
              <a:rPr lang="en-GB" sz="900" dirty="0" err="1">
                <a:effectLst/>
                <a:latin typeface="Times New Roman" pitchFamily="18" charset="0"/>
                <a:ea typeface="Tahoma" pitchFamily="34" charset="0"/>
                <a:cs typeface="Times New Roman" pitchFamily="18" charset="0"/>
              </a:rPr>
              <a:t>china’s</a:t>
            </a:r>
            <a:r>
              <a:rPr lang="en-GB" sz="900" dirty="0">
                <a:effectLst/>
                <a:latin typeface="Times New Roman" pitchFamily="18" charset="0"/>
                <a:ea typeface="Tahoma" pitchFamily="34" charset="0"/>
                <a:cs typeface="Times New Roman" pitchFamily="18" charset="0"/>
              </a:rPr>
              <a:t> hospitality industry. </a:t>
            </a:r>
            <a:r>
              <a:rPr lang="en-GB" sz="900" i="1" dirty="0">
                <a:effectLst/>
                <a:latin typeface="Times New Roman" pitchFamily="18" charset="0"/>
                <a:ea typeface="Tahoma" pitchFamily="34" charset="0"/>
                <a:cs typeface="Times New Roman" pitchFamily="18" charset="0"/>
              </a:rPr>
              <a:t>J. Tour. Hosp</a:t>
            </a:r>
            <a:r>
              <a:rPr lang="en-GB" sz="900" dirty="0">
                <a:effectLst/>
                <a:latin typeface="Times New Roman" pitchFamily="18" charset="0"/>
                <a:ea typeface="Tahoma" pitchFamily="34" charset="0"/>
                <a:cs typeface="Times New Roman" pitchFamily="18" charset="0"/>
              </a:rPr>
              <a:t>, </a:t>
            </a:r>
            <a:r>
              <a:rPr lang="en-GB" sz="900" i="1" dirty="0">
                <a:effectLst/>
                <a:latin typeface="Times New Roman" pitchFamily="18" charset="0"/>
                <a:ea typeface="Tahoma" pitchFamily="34" charset="0"/>
                <a:cs typeface="Times New Roman" pitchFamily="18" charset="0"/>
              </a:rPr>
              <a:t>8</a:t>
            </a:r>
            <a:r>
              <a:rPr lang="en-GB" sz="900" dirty="0">
                <a:effectLst/>
                <a:latin typeface="Times New Roman" pitchFamily="18" charset="0"/>
                <a:ea typeface="Tahoma" pitchFamily="34" charset="0"/>
                <a:cs typeface="Times New Roman" pitchFamily="18" charset="0"/>
              </a:rPr>
              <a:t>, pp.2167-0269. Available at:</a:t>
            </a:r>
            <a:r>
              <a:rPr lang="en-GB" sz="900" u="none" strike="noStrike" dirty="0">
                <a:solidFill>
                  <a:srgbClr val="0000FF"/>
                </a:solidFill>
                <a:effectLst/>
                <a:latin typeface="Times New Roman" pitchFamily="18" charset="0"/>
                <a:ea typeface="Tahoma" pitchFamily="34" charset="0"/>
                <a:cs typeface="Times New Roman" pitchFamily="18" charset="0"/>
                <a:hlinkClick r:id="rId10"/>
              </a:rPr>
              <a:t> </a:t>
            </a:r>
            <a:r>
              <a:rPr lang="en-GB" sz="900" u="sng" dirty="0">
                <a:solidFill>
                  <a:srgbClr val="0000FF"/>
                </a:solidFill>
                <a:effectLst/>
                <a:latin typeface="Times New Roman" pitchFamily="18" charset="0"/>
                <a:ea typeface="Tahoma" pitchFamily="34" charset="0"/>
                <a:cs typeface="Times New Roman" pitchFamily="18" charset="0"/>
                <a:hlinkClick r:id="rId10"/>
              </a:rPr>
              <a:t>https://www.researchgate.net/profile/Mohammad-Heydari-18/publication/335445871_The_Effect_Employee_Commitment_on_Service_Performance_through_a_Mediating_Function_of_Organizational_Citizenship_Behaviour_Using_Servqual_and_Collaborative_Filtering_Modeling_Evidence_From_China's_Hos/links/5d85dd39a6fdcc8fd60011a0/The-Effect-Employee-Commitment-on-Service-Performance-through-a-Mediating-Function-of-Organizational-Citizenship-Behaviour-Using-Servqual-and-Collaborative-Filtering-Modeling-Evidence-From-Chinas-Hosp.pdf</a:t>
            </a:r>
            <a:r>
              <a:rPr lang="en-GB" sz="900" dirty="0">
                <a:effectLst/>
                <a:latin typeface="Times New Roman" pitchFamily="18" charset="0"/>
                <a:ea typeface="Tahoma" pitchFamily="34" charset="0"/>
                <a:cs typeface="Times New Roman" pitchFamily="18" charset="0"/>
              </a:rPr>
              <a:t> </a:t>
            </a:r>
          </a:p>
          <a:p>
            <a:pPr marL="228600" lvl="0" indent="-175260" algn="just" rtl="0">
              <a:lnSpc>
                <a:spcPct val="150000"/>
              </a:lnSpc>
              <a:spcBef>
                <a:spcPts val="0"/>
              </a:spcBef>
              <a:spcAft>
                <a:spcPts val="0"/>
              </a:spcAft>
              <a:buSzPct val="133333"/>
              <a:buChar char="•"/>
            </a:pPr>
            <a:endParaRPr sz="900" dirty="0">
              <a:latin typeface="Times New Roman" pitchFamily="18" charset="0"/>
              <a:ea typeface="Tahoma" pitchFamily="34" charset="0"/>
              <a:cs typeface="Times New Roman" pitchFamily="18" charset="0"/>
              <a:sym typeface="Times New Roman"/>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8" y="116632"/>
            <a:ext cx="9493249" cy="740030"/>
          </a:xfrm>
        </p:spPr>
        <p:txBody>
          <a:bodyPr>
            <a:normAutofit fontScale="90000"/>
          </a:bodyPr>
          <a:lstStyle/>
          <a:p>
            <a:r>
              <a:rPr lang="en-US" i="0" dirty="0"/>
              <a:t>Reference List</a:t>
            </a:r>
          </a:p>
        </p:txBody>
      </p:sp>
      <p:sp>
        <p:nvSpPr>
          <p:cNvPr id="3" name="Text Placeholder 2"/>
          <p:cNvSpPr>
            <a:spLocks noGrp="1"/>
          </p:cNvSpPr>
          <p:nvPr>
            <p:ph type="body" idx="1"/>
          </p:nvPr>
        </p:nvSpPr>
        <p:spPr>
          <a:xfrm>
            <a:off x="0" y="1000108"/>
            <a:ext cx="12192000" cy="5857892"/>
          </a:xfrm>
        </p:spPr>
        <p:txBody>
          <a:bodyPr>
            <a:noAutofit/>
          </a:bodyPr>
          <a:lstStyle/>
          <a:p>
            <a:pPr algn="just">
              <a:lnSpc>
                <a:spcPct val="150000"/>
              </a:lnSpc>
            </a:pPr>
            <a:r>
              <a:rPr lang="en-GB" sz="800" dirty="0">
                <a:latin typeface="Times New Roman" pitchFamily="18" charset="0"/>
                <a:ea typeface="Tahoma" pitchFamily="34" charset="0"/>
                <a:cs typeface="Times New Roman" pitchFamily="18" charset="0"/>
              </a:rPr>
              <a:t>Holliday, M., 2021. 10 Benefits of Employee Retention for Businesses. [online] Oracle </a:t>
            </a:r>
            <a:r>
              <a:rPr lang="en-GB" sz="800" dirty="0" err="1">
                <a:latin typeface="Times New Roman" pitchFamily="18" charset="0"/>
                <a:ea typeface="Tahoma" pitchFamily="34" charset="0"/>
                <a:cs typeface="Times New Roman" pitchFamily="18" charset="0"/>
              </a:rPr>
              <a:t>NetSuite</a:t>
            </a:r>
            <a:r>
              <a:rPr lang="en-GB" sz="800" dirty="0">
                <a:latin typeface="Times New Roman" pitchFamily="18" charset="0"/>
                <a:ea typeface="Tahoma" pitchFamily="34" charset="0"/>
                <a:cs typeface="Times New Roman" pitchFamily="18" charset="0"/>
              </a:rPr>
              <a:t>. Available at:</a:t>
            </a:r>
            <a:r>
              <a:rPr lang="en-GB" sz="800" dirty="0">
                <a:solidFill>
                  <a:srgbClr val="0000FF"/>
                </a:solidFill>
                <a:latin typeface="Times New Roman" pitchFamily="18" charset="0"/>
                <a:ea typeface="Tahoma" pitchFamily="34" charset="0"/>
                <a:cs typeface="Times New Roman" pitchFamily="18" charset="0"/>
                <a:hlinkClick r:id="rId2"/>
              </a:rPr>
              <a:t> </a:t>
            </a:r>
            <a:r>
              <a:rPr lang="en-GB" sz="800" u="sng" dirty="0">
                <a:solidFill>
                  <a:srgbClr val="0000FF"/>
                </a:solidFill>
                <a:latin typeface="Times New Roman" pitchFamily="18" charset="0"/>
                <a:ea typeface="Tahoma" pitchFamily="34" charset="0"/>
                <a:cs typeface="Times New Roman" pitchFamily="18" charset="0"/>
                <a:hlinkClick r:id="rId2"/>
              </a:rPr>
              <a:t>https://www.netsuite.com/portal/resource/articles/human-resources/employee-retention-benefits.shtml</a:t>
            </a:r>
            <a:r>
              <a:rPr lang="en-GB" sz="800" dirty="0">
                <a:latin typeface="Times New Roman" pitchFamily="18" charset="0"/>
                <a:ea typeface="Tahoma" pitchFamily="34" charset="0"/>
                <a:cs typeface="Times New Roman" pitchFamily="18" charset="0"/>
              </a:rPr>
              <a:t>. </a:t>
            </a:r>
          </a:p>
          <a:p>
            <a:pPr algn="just">
              <a:lnSpc>
                <a:spcPct val="150000"/>
              </a:lnSpc>
            </a:pPr>
            <a:r>
              <a:rPr lang="en-GB" sz="800" dirty="0" err="1">
                <a:latin typeface="Times New Roman" pitchFamily="18" charset="0"/>
                <a:ea typeface="Tahoma" pitchFamily="34" charset="0"/>
                <a:cs typeface="Times New Roman" pitchFamily="18" charset="0"/>
              </a:rPr>
              <a:t>König</a:t>
            </a:r>
            <a:r>
              <a:rPr lang="en-GB" sz="800" dirty="0">
                <a:latin typeface="Times New Roman" pitchFamily="18" charset="0"/>
                <a:ea typeface="Tahoma" pitchFamily="34" charset="0"/>
                <a:cs typeface="Times New Roman" pitchFamily="18" charset="0"/>
              </a:rPr>
              <a:t>, C.J., Richter, M. and </a:t>
            </a:r>
            <a:r>
              <a:rPr lang="en-GB" sz="800" dirty="0" err="1">
                <a:latin typeface="Times New Roman" pitchFamily="18" charset="0"/>
                <a:ea typeface="Tahoma" pitchFamily="34" charset="0"/>
                <a:cs typeface="Times New Roman" pitchFamily="18" charset="0"/>
              </a:rPr>
              <a:t>Isak</a:t>
            </a:r>
            <a:r>
              <a:rPr lang="en-GB" sz="800" dirty="0">
                <a:latin typeface="Times New Roman" pitchFamily="18" charset="0"/>
                <a:ea typeface="Tahoma" pitchFamily="34" charset="0"/>
                <a:cs typeface="Times New Roman" pitchFamily="18" charset="0"/>
              </a:rPr>
              <a:t>, I., 2022. Exit interviews as a tool to reduce parting employees’ complaints about their former employer and to ensure residual commitment. Management research review, 45(3), pp.381-397. Available at: </a:t>
            </a:r>
            <a:r>
              <a:rPr lang="en-GB" sz="800" u="sng" dirty="0">
                <a:solidFill>
                  <a:srgbClr val="0000FF"/>
                </a:solidFill>
                <a:latin typeface="Times New Roman" pitchFamily="18" charset="0"/>
                <a:ea typeface="Tahoma" pitchFamily="34" charset="0"/>
                <a:cs typeface="Times New Roman" pitchFamily="18" charset="0"/>
                <a:hlinkClick r:id="rId3"/>
              </a:rPr>
              <a:t>https://www.researchgate.net/profile/Cornelius-Koenig/publication/352977550_Exit_interviews_as_a_tool_to_reduce_parting_employees%27_complaints_about_their_former_employer_and_to_ensure_residual_commitment/links/60e17f8fa6fdccb74503a868/Exit-interviews-as-a-tool-to-reduce-parting-employees-complaints-about-their-former-employer-and-to-ensure-residual-commitment.pdf</a:t>
            </a:r>
            <a:r>
              <a:rPr lang="en-GB" sz="800" dirty="0">
                <a:latin typeface="Times New Roman" pitchFamily="18" charset="0"/>
                <a:ea typeface="Tahoma" pitchFamily="34" charset="0"/>
                <a:cs typeface="Times New Roman" pitchFamily="18" charset="0"/>
              </a:rPr>
              <a:t> </a:t>
            </a:r>
          </a:p>
          <a:p>
            <a:pPr algn="just">
              <a:lnSpc>
                <a:spcPct val="150000"/>
              </a:lnSpc>
            </a:pPr>
            <a:r>
              <a:rPr lang="en-GB" sz="800" dirty="0" err="1">
                <a:latin typeface="Times New Roman" pitchFamily="18" charset="0"/>
                <a:ea typeface="Tahoma" pitchFamily="34" charset="0"/>
                <a:cs typeface="Times New Roman" pitchFamily="18" charset="0"/>
              </a:rPr>
              <a:t>Kröll</a:t>
            </a:r>
            <a:r>
              <a:rPr lang="en-GB" sz="800" dirty="0">
                <a:latin typeface="Times New Roman" pitchFamily="18" charset="0"/>
                <a:ea typeface="Tahoma" pitchFamily="34" charset="0"/>
                <a:cs typeface="Times New Roman" pitchFamily="18" charset="0"/>
              </a:rPr>
              <a:t>, C. and </a:t>
            </a:r>
            <a:r>
              <a:rPr lang="en-GB" sz="800" dirty="0" err="1">
                <a:latin typeface="Times New Roman" pitchFamily="18" charset="0"/>
                <a:ea typeface="Tahoma" pitchFamily="34" charset="0"/>
                <a:cs typeface="Times New Roman" pitchFamily="18" charset="0"/>
              </a:rPr>
              <a:t>Nüesch</a:t>
            </a:r>
            <a:r>
              <a:rPr lang="en-GB" sz="800" dirty="0">
                <a:latin typeface="Times New Roman" pitchFamily="18" charset="0"/>
                <a:ea typeface="Tahoma" pitchFamily="34" charset="0"/>
                <a:cs typeface="Times New Roman" pitchFamily="18" charset="0"/>
              </a:rPr>
              <a:t>, S., 2019. The effects of flexible work practices on employee attitudes: evidence from a large-scale panel study in Germany. </a:t>
            </a:r>
            <a:r>
              <a:rPr lang="en-GB" sz="800" i="1" dirty="0">
                <a:latin typeface="Times New Roman" pitchFamily="18" charset="0"/>
                <a:ea typeface="Tahoma" pitchFamily="34" charset="0"/>
                <a:cs typeface="Times New Roman" pitchFamily="18" charset="0"/>
              </a:rPr>
              <a:t>The International Journal of Human Resource Management</a:t>
            </a:r>
            <a:r>
              <a:rPr lang="en-GB" sz="800" dirty="0">
                <a:latin typeface="Times New Roman" pitchFamily="18" charset="0"/>
                <a:ea typeface="Tahoma" pitchFamily="34" charset="0"/>
                <a:cs typeface="Times New Roman" pitchFamily="18" charset="0"/>
              </a:rPr>
              <a:t>, </a:t>
            </a:r>
            <a:r>
              <a:rPr lang="en-GB" sz="800" i="1" dirty="0">
                <a:latin typeface="Times New Roman" pitchFamily="18" charset="0"/>
                <a:ea typeface="Tahoma" pitchFamily="34" charset="0"/>
                <a:cs typeface="Times New Roman" pitchFamily="18" charset="0"/>
              </a:rPr>
              <a:t>30</a:t>
            </a:r>
            <a:r>
              <a:rPr lang="en-GB" sz="800" dirty="0">
                <a:latin typeface="Times New Roman" pitchFamily="18" charset="0"/>
                <a:ea typeface="Tahoma" pitchFamily="34" charset="0"/>
                <a:cs typeface="Times New Roman" pitchFamily="18" charset="0"/>
              </a:rPr>
              <a:t>(9), pp.1505-1525. Available at:</a:t>
            </a:r>
            <a:r>
              <a:rPr lang="en-GB" sz="800" dirty="0">
                <a:solidFill>
                  <a:srgbClr val="0000FF"/>
                </a:solidFill>
                <a:latin typeface="Times New Roman" pitchFamily="18" charset="0"/>
                <a:ea typeface="Tahoma" pitchFamily="34" charset="0"/>
                <a:cs typeface="Times New Roman" pitchFamily="18" charset="0"/>
                <a:hlinkClick r:id="rId4"/>
              </a:rPr>
              <a:t> </a:t>
            </a:r>
            <a:r>
              <a:rPr lang="en-GB" sz="800" u="sng" dirty="0">
                <a:solidFill>
                  <a:srgbClr val="0000FF"/>
                </a:solidFill>
                <a:latin typeface="Times New Roman" pitchFamily="18" charset="0"/>
                <a:ea typeface="Tahoma" pitchFamily="34" charset="0"/>
                <a:cs typeface="Times New Roman" pitchFamily="18" charset="0"/>
                <a:hlinkClick r:id="rId4"/>
              </a:rPr>
              <a:t>https://www.wiwi.uni-muenster.de/uf/sites/uf/files/2017-01-24_paper21.pdf</a:t>
            </a:r>
            <a:r>
              <a:rPr lang="en-GB" sz="800" dirty="0">
                <a:latin typeface="Times New Roman" pitchFamily="18" charset="0"/>
                <a:ea typeface="Tahoma" pitchFamily="34" charset="0"/>
                <a:cs typeface="Times New Roman" pitchFamily="18" charset="0"/>
              </a:rPr>
              <a:t> </a:t>
            </a:r>
          </a:p>
          <a:p>
            <a:pPr algn="just">
              <a:lnSpc>
                <a:spcPct val="150000"/>
              </a:lnSpc>
            </a:pPr>
            <a:r>
              <a:rPr lang="en-GB" sz="800" dirty="0" err="1">
                <a:latin typeface="Times New Roman" pitchFamily="18" charset="0"/>
                <a:ea typeface="Tahoma" pitchFamily="34" charset="0"/>
                <a:cs typeface="Times New Roman" pitchFamily="18" charset="0"/>
              </a:rPr>
              <a:t>Kurdi</a:t>
            </a:r>
            <a:r>
              <a:rPr lang="en-GB" sz="800" dirty="0">
                <a:latin typeface="Times New Roman" pitchFamily="18" charset="0"/>
                <a:ea typeface="Tahoma" pitchFamily="34" charset="0"/>
                <a:cs typeface="Times New Roman" pitchFamily="18" charset="0"/>
              </a:rPr>
              <a:t>, B. and </a:t>
            </a:r>
            <a:r>
              <a:rPr lang="en-GB" sz="800" dirty="0" err="1">
                <a:latin typeface="Times New Roman" pitchFamily="18" charset="0"/>
                <a:ea typeface="Tahoma" pitchFamily="34" charset="0"/>
                <a:cs typeface="Times New Roman" pitchFamily="18" charset="0"/>
              </a:rPr>
              <a:t>Alshurideh</a:t>
            </a:r>
            <a:r>
              <a:rPr lang="en-GB" sz="800" dirty="0">
                <a:latin typeface="Times New Roman" pitchFamily="18" charset="0"/>
                <a:ea typeface="Tahoma" pitchFamily="34" charset="0"/>
                <a:cs typeface="Times New Roman" pitchFamily="18" charset="0"/>
              </a:rPr>
              <a:t>, M., 2020. Employee retention and organizational performance: Evidence from banking industry. Management Science Letters, 10(16), pp.3981-3990. Available at:</a:t>
            </a:r>
            <a:r>
              <a:rPr lang="en-GB" sz="800" dirty="0">
                <a:solidFill>
                  <a:srgbClr val="0000FF"/>
                </a:solidFill>
                <a:latin typeface="Times New Roman" pitchFamily="18" charset="0"/>
                <a:ea typeface="Tahoma" pitchFamily="34" charset="0"/>
                <a:cs typeface="Times New Roman" pitchFamily="18" charset="0"/>
                <a:hlinkClick r:id="rId5"/>
              </a:rPr>
              <a:t> </a:t>
            </a:r>
            <a:r>
              <a:rPr lang="en-GB" sz="800" u="sng" dirty="0">
                <a:solidFill>
                  <a:srgbClr val="0000FF"/>
                </a:solidFill>
                <a:latin typeface="Times New Roman" pitchFamily="18" charset="0"/>
                <a:ea typeface="Tahoma" pitchFamily="34" charset="0"/>
                <a:cs typeface="Times New Roman" pitchFamily="18" charset="0"/>
                <a:hlinkClick r:id="rId5"/>
              </a:rPr>
              <a:t>http://growingscience.com/msl/Vol10/msl_2020_235.pdf</a:t>
            </a:r>
            <a:endParaRPr lang="en-GB" sz="800" dirty="0">
              <a:latin typeface="Times New Roman" pitchFamily="18" charset="0"/>
              <a:ea typeface="Tahoma" pitchFamily="34" charset="0"/>
              <a:cs typeface="Times New Roman" pitchFamily="18" charset="0"/>
            </a:endParaRPr>
          </a:p>
          <a:p>
            <a:pPr algn="just">
              <a:lnSpc>
                <a:spcPct val="150000"/>
              </a:lnSpc>
            </a:pPr>
            <a:r>
              <a:rPr lang="en-GB" sz="800" dirty="0" err="1">
                <a:latin typeface="Times New Roman" pitchFamily="18" charset="0"/>
                <a:ea typeface="Tahoma" pitchFamily="34" charset="0"/>
                <a:cs typeface="Times New Roman" pitchFamily="18" charset="0"/>
              </a:rPr>
              <a:t>Kurdi</a:t>
            </a:r>
            <a:r>
              <a:rPr lang="en-GB" sz="800" dirty="0">
                <a:latin typeface="Times New Roman" pitchFamily="18" charset="0"/>
                <a:ea typeface="Tahoma" pitchFamily="34" charset="0"/>
                <a:cs typeface="Times New Roman" pitchFamily="18" charset="0"/>
              </a:rPr>
              <a:t>, B. and </a:t>
            </a:r>
            <a:r>
              <a:rPr lang="en-GB" sz="800" dirty="0" err="1">
                <a:latin typeface="Times New Roman" pitchFamily="18" charset="0"/>
                <a:ea typeface="Tahoma" pitchFamily="34" charset="0"/>
                <a:cs typeface="Times New Roman" pitchFamily="18" charset="0"/>
              </a:rPr>
              <a:t>Alshurideh</a:t>
            </a:r>
            <a:r>
              <a:rPr lang="en-GB" sz="800" dirty="0">
                <a:latin typeface="Times New Roman" pitchFamily="18" charset="0"/>
                <a:ea typeface="Tahoma" pitchFamily="34" charset="0"/>
                <a:cs typeface="Times New Roman" pitchFamily="18" charset="0"/>
              </a:rPr>
              <a:t>, M., 2020. Employee retention and organizational performance: Evidence from banking industry. </a:t>
            </a:r>
            <a:r>
              <a:rPr lang="en-GB" sz="800" i="1" dirty="0">
                <a:latin typeface="Times New Roman" pitchFamily="18" charset="0"/>
                <a:ea typeface="Tahoma" pitchFamily="34" charset="0"/>
                <a:cs typeface="Times New Roman" pitchFamily="18" charset="0"/>
              </a:rPr>
              <a:t>Management Science Letters</a:t>
            </a:r>
            <a:r>
              <a:rPr lang="en-GB" sz="800" dirty="0">
                <a:latin typeface="Times New Roman" pitchFamily="18" charset="0"/>
                <a:ea typeface="Tahoma" pitchFamily="34" charset="0"/>
                <a:cs typeface="Times New Roman" pitchFamily="18" charset="0"/>
              </a:rPr>
              <a:t>, </a:t>
            </a:r>
            <a:r>
              <a:rPr lang="en-GB" sz="800" i="1" dirty="0">
                <a:latin typeface="Times New Roman" pitchFamily="18" charset="0"/>
                <a:ea typeface="Tahoma" pitchFamily="34" charset="0"/>
                <a:cs typeface="Times New Roman" pitchFamily="18" charset="0"/>
              </a:rPr>
              <a:t>10</a:t>
            </a:r>
            <a:r>
              <a:rPr lang="en-GB" sz="800" dirty="0">
                <a:latin typeface="Times New Roman" pitchFamily="18" charset="0"/>
                <a:ea typeface="Tahoma" pitchFamily="34" charset="0"/>
                <a:cs typeface="Times New Roman" pitchFamily="18" charset="0"/>
              </a:rPr>
              <a:t>(16), pp.3981-3990. Available at:</a:t>
            </a:r>
            <a:r>
              <a:rPr lang="en-GB" sz="800" dirty="0">
                <a:solidFill>
                  <a:srgbClr val="0000FF"/>
                </a:solidFill>
                <a:latin typeface="Times New Roman" pitchFamily="18" charset="0"/>
                <a:ea typeface="Tahoma" pitchFamily="34" charset="0"/>
                <a:cs typeface="Times New Roman" pitchFamily="18" charset="0"/>
                <a:hlinkClick r:id="rId6"/>
              </a:rPr>
              <a:t> </a:t>
            </a:r>
            <a:r>
              <a:rPr lang="en-GB" sz="800" u="sng" dirty="0">
                <a:solidFill>
                  <a:srgbClr val="0000FF"/>
                </a:solidFill>
                <a:latin typeface="Times New Roman" pitchFamily="18" charset="0"/>
                <a:ea typeface="Tahoma" pitchFamily="34" charset="0"/>
                <a:cs typeface="Times New Roman" pitchFamily="18" charset="0"/>
                <a:hlinkClick r:id="rId6"/>
              </a:rPr>
              <a:t>https://growingscience.com/msl/Vol10/msl_2020_235.pdf</a:t>
            </a:r>
            <a:r>
              <a:rPr lang="en-GB" sz="800" dirty="0">
                <a:latin typeface="Times New Roman" pitchFamily="18" charset="0"/>
                <a:ea typeface="Tahoma" pitchFamily="34" charset="0"/>
                <a:cs typeface="Times New Roman" pitchFamily="18" charset="0"/>
              </a:rPr>
              <a:t> </a:t>
            </a:r>
          </a:p>
          <a:p>
            <a:pPr algn="just">
              <a:lnSpc>
                <a:spcPct val="150000"/>
              </a:lnSpc>
            </a:pPr>
            <a:r>
              <a:rPr lang="en-GB" sz="800" dirty="0" err="1">
                <a:latin typeface="Times New Roman" pitchFamily="18" charset="0"/>
                <a:ea typeface="Tahoma" pitchFamily="34" charset="0"/>
                <a:cs typeface="Times New Roman" pitchFamily="18" charset="0"/>
              </a:rPr>
              <a:t>Kurniawaty</a:t>
            </a:r>
            <a:r>
              <a:rPr lang="en-GB" sz="800" dirty="0">
                <a:latin typeface="Times New Roman" pitchFamily="18" charset="0"/>
                <a:ea typeface="Tahoma" pitchFamily="34" charset="0"/>
                <a:cs typeface="Times New Roman" pitchFamily="18" charset="0"/>
              </a:rPr>
              <a:t>, K., </a:t>
            </a:r>
            <a:r>
              <a:rPr lang="en-GB" sz="800" dirty="0" err="1">
                <a:latin typeface="Times New Roman" pitchFamily="18" charset="0"/>
                <a:ea typeface="Tahoma" pitchFamily="34" charset="0"/>
                <a:cs typeface="Times New Roman" pitchFamily="18" charset="0"/>
              </a:rPr>
              <a:t>Ramly</a:t>
            </a:r>
            <a:r>
              <a:rPr lang="en-GB" sz="800" dirty="0">
                <a:latin typeface="Times New Roman" pitchFamily="18" charset="0"/>
                <a:ea typeface="Tahoma" pitchFamily="34" charset="0"/>
                <a:cs typeface="Times New Roman" pitchFamily="18" charset="0"/>
              </a:rPr>
              <a:t>, M. and </a:t>
            </a:r>
            <a:r>
              <a:rPr lang="en-GB" sz="800" dirty="0" err="1">
                <a:latin typeface="Times New Roman" pitchFamily="18" charset="0"/>
                <a:ea typeface="Tahoma" pitchFamily="34" charset="0"/>
                <a:cs typeface="Times New Roman" pitchFamily="18" charset="0"/>
              </a:rPr>
              <a:t>Ramlawati</a:t>
            </a:r>
            <a:r>
              <a:rPr lang="en-GB" sz="800" dirty="0">
                <a:latin typeface="Times New Roman" pitchFamily="18" charset="0"/>
                <a:ea typeface="Tahoma" pitchFamily="34" charset="0"/>
                <a:cs typeface="Times New Roman" pitchFamily="18" charset="0"/>
              </a:rPr>
              <a:t>, R., 2019. The effect of work environment, stress, and job satisfaction on employee turnover intention. </a:t>
            </a:r>
            <a:r>
              <a:rPr lang="en-GB" sz="800" i="1" dirty="0">
                <a:latin typeface="Times New Roman" pitchFamily="18" charset="0"/>
                <a:ea typeface="Tahoma" pitchFamily="34" charset="0"/>
                <a:cs typeface="Times New Roman" pitchFamily="18" charset="0"/>
              </a:rPr>
              <a:t>Management science letters</a:t>
            </a:r>
            <a:r>
              <a:rPr lang="en-GB" sz="800" dirty="0">
                <a:latin typeface="Times New Roman" pitchFamily="18" charset="0"/>
                <a:ea typeface="Tahoma" pitchFamily="34" charset="0"/>
                <a:cs typeface="Times New Roman" pitchFamily="18" charset="0"/>
              </a:rPr>
              <a:t>, </a:t>
            </a:r>
            <a:r>
              <a:rPr lang="en-GB" sz="800" i="1" dirty="0">
                <a:latin typeface="Times New Roman" pitchFamily="18" charset="0"/>
                <a:ea typeface="Tahoma" pitchFamily="34" charset="0"/>
                <a:cs typeface="Times New Roman" pitchFamily="18" charset="0"/>
              </a:rPr>
              <a:t>9</a:t>
            </a:r>
            <a:r>
              <a:rPr lang="en-GB" sz="800" dirty="0">
                <a:latin typeface="Times New Roman" pitchFamily="18" charset="0"/>
                <a:ea typeface="Tahoma" pitchFamily="34" charset="0"/>
                <a:cs typeface="Times New Roman" pitchFamily="18" charset="0"/>
              </a:rPr>
              <a:t>(6), pp.877-886. Available at:</a:t>
            </a:r>
            <a:r>
              <a:rPr lang="en-GB" sz="800" dirty="0">
                <a:solidFill>
                  <a:srgbClr val="0000FF"/>
                </a:solidFill>
                <a:latin typeface="Times New Roman" pitchFamily="18" charset="0"/>
                <a:ea typeface="Tahoma" pitchFamily="34" charset="0"/>
                <a:cs typeface="Times New Roman" pitchFamily="18" charset="0"/>
                <a:hlinkClick r:id="rId7"/>
              </a:rPr>
              <a:t> </a:t>
            </a:r>
            <a:r>
              <a:rPr lang="en-GB" sz="800" u="sng" dirty="0">
                <a:solidFill>
                  <a:srgbClr val="0000FF"/>
                </a:solidFill>
                <a:latin typeface="Times New Roman" pitchFamily="18" charset="0"/>
                <a:ea typeface="Tahoma" pitchFamily="34" charset="0"/>
                <a:cs typeface="Times New Roman" pitchFamily="18" charset="0"/>
                <a:hlinkClick r:id="rId7"/>
              </a:rPr>
              <a:t>https://growingscience.com/msl/Vol9/msl_2019_71.pdf</a:t>
            </a:r>
            <a:r>
              <a:rPr lang="en-GB" sz="800" dirty="0">
                <a:latin typeface="Times New Roman" pitchFamily="18" charset="0"/>
                <a:ea typeface="Tahoma" pitchFamily="34" charset="0"/>
                <a:cs typeface="Times New Roman" pitchFamily="18" charset="0"/>
              </a:rPr>
              <a:t> </a:t>
            </a:r>
          </a:p>
          <a:p>
            <a:pPr algn="just">
              <a:lnSpc>
                <a:spcPct val="150000"/>
              </a:lnSpc>
            </a:pPr>
            <a:r>
              <a:rPr lang="en-GB" sz="800" dirty="0">
                <a:latin typeface="Times New Roman" pitchFamily="18" charset="0"/>
                <a:ea typeface="Tahoma" pitchFamily="34" charset="0"/>
                <a:cs typeface="Times New Roman" pitchFamily="18" charset="0"/>
              </a:rPr>
              <a:t>Lancaster., 2023. </a:t>
            </a:r>
            <a:r>
              <a:rPr lang="en-GB" sz="800" i="1" dirty="0">
                <a:latin typeface="Times New Roman" pitchFamily="18" charset="0"/>
                <a:ea typeface="Tahoma" pitchFamily="34" charset="0"/>
                <a:cs typeface="Times New Roman" pitchFamily="18" charset="0"/>
              </a:rPr>
              <a:t>What Are The Advantages And Disadvantages Of Employee Retention?</a:t>
            </a:r>
            <a:r>
              <a:rPr lang="en-GB" sz="800" dirty="0">
                <a:latin typeface="Times New Roman" pitchFamily="18" charset="0"/>
                <a:ea typeface="Tahoma" pitchFamily="34" charset="0"/>
                <a:cs typeface="Times New Roman" pitchFamily="18" charset="0"/>
              </a:rPr>
              <a:t> [online] </a:t>
            </a:r>
            <a:r>
              <a:rPr lang="en-GB" sz="800" dirty="0" err="1">
                <a:latin typeface="Times New Roman" pitchFamily="18" charset="0"/>
                <a:ea typeface="Tahoma" pitchFamily="34" charset="0"/>
                <a:cs typeface="Times New Roman" pitchFamily="18" charset="0"/>
              </a:rPr>
              <a:t>oboloo</a:t>
            </a:r>
            <a:r>
              <a:rPr lang="en-GB" sz="800" dirty="0">
                <a:latin typeface="Times New Roman" pitchFamily="18" charset="0"/>
                <a:ea typeface="Tahoma" pitchFamily="34" charset="0"/>
                <a:cs typeface="Times New Roman" pitchFamily="18" charset="0"/>
              </a:rPr>
              <a:t>. Available at: https://oboloo.com/blog/what-are-the-advantages-and-disadvantages-of-employee-retention/#:~:text=It%20is%20essential%20to%20weigh [Accessed 9 Aug. 2023]. </a:t>
            </a:r>
          </a:p>
          <a:p>
            <a:pPr algn="just">
              <a:lnSpc>
                <a:spcPct val="150000"/>
              </a:lnSpc>
            </a:pPr>
            <a:r>
              <a:rPr lang="en-GB" sz="800" dirty="0">
                <a:latin typeface="Times New Roman" pitchFamily="18" charset="0"/>
                <a:ea typeface="Tahoma" pitchFamily="34" charset="0"/>
                <a:cs typeface="Times New Roman" pitchFamily="18" charset="0"/>
              </a:rPr>
              <a:t>Le, H., Newman, A., </a:t>
            </a:r>
            <a:r>
              <a:rPr lang="en-GB" sz="800" dirty="0" err="1">
                <a:latin typeface="Times New Roman" pitchFamily="18" charset="0"/>
                <a:ea typeface="Tahoma" pitchFamily="34" charset="0"/>
                <a:cs typeface="Times New Roman" pitchFamily="18" charset="0"/>
              </a:rPr>
              <a:t>Menzies</a:t>
            </a:r>
            <a:r>
              <a:rPr lang="en-GB" sz="800" dirty="0">
                <a:latin typeface="Times New Roman" pitchFamily="18" charset="0"/>
                <a:ea typeface="Tahoma" pitchFamily="34" charset="0"/>
                <a:cs typeface="Times New Roman" pitchFamily="18" charset="0"/>
              </a:rPr>
              <a:t>, J., </a:t>
            </a:r>
            <a:r>
              <a:rPr lang="en-GB" sz="800" dirty="0" err="1">
                <a:latin typeface="Times New Roman" pitchFamily="18" charset="0"/>
                <a:ea typeface="Tahoma" pitchFamily="34" charset="0"/>
                <a:cs typeface="Times New Roman" pitchFamily="18" charset="0"/>
              </a:rPr>
              <a:t>Zheng</a:t>
            </a:r>
            <a:r>
              <a:rPr lang="en-GB" sz="800" dirty="0">
                <a:latin typeface="Times New Roman" pitchFamily="18" charset="0"/>
                <a:ea typeface="Tahoma" pitchFamily="34" charset="0"/>
                <a:cs typeface="Times New Roman" pitchFamily="18" charset="0"/>
              </a:rPr>
              <a:t>, C. and </a:t>
            </a:r>
            <a:r>
              <a:rPr lang="en-GB" sz="800" dirty="0" err="1">
                <a:latin typeface="Times New Roman" pitchFamily="18" charset="0"/>
                <a:ea typeface="Tahoma" pitchFamily="34" charset="0"/>
                <a:cs typeface="Times New Roman" pitchFamily="18" charset="0"/>
              </a:rPr>
              <a:t>Fermelis</a:t>
            </a:r>
            <a:r>
              <a:rPr lang="en-GB" sz="800" dirty="0">
                <a:latin typeface="Times New Roman" pitchFamily="18" charset="0"/>
                <a:ea typeface="Tahoma" pitchFamily="34" charset="0"/>
                <a:cs typeface="Times New Roman" pitchFamily="18" charset="0"/>
              </a:rPr>
              <a:t>, J., 2020. Work–life balance in Asia: A systematic review. </a:t>
            </a:r>
            <a:r>
              <a:rPr lang="en-GB" sz="800" i="1" dirty="0">
                <a:latin typeface="Times New Roman" pitchFamily="18" charset="0"/>
                <a:ea typeface="Tahoma" pitchFamily="34" charset="0"/>
                <a:cs typeface="Times New Roman" pitchFamily="18" charset="0"/>
              </a:rPr>
              <a:t>Human Resource Management Review</a:t>
            </a:r>
            <a:r>
              <a:rPr lang="en-GB" sz="800" dirty="0">
                <a:latin typeface="Times New Roman" pitchFamily="18" charset="0"/>
                <a:ea typeface="Tahoma" pitchFamily="34" charset="0"/>
                <a:cs typeface="Times New Roman" pitchFamily="18" charset="0"/>
              </a:rPr>
              <a:t>, </a:t>
            </a:r>
            <a:r>
              <a:rPr lang="en-GB" sz="800" i="1" dirty="0">
                <a:latin typeface="Times New Roman" pitchFamily="18" charset="0"/>
                <a:ea typeface="Tahoma" pitchFamily="34" charset="0"/>
                <a:cs typeface="Times New Roman" pitchFamily="18" charset="0"/>
              </a:rPr>
              <a:t>30</a:t>
            </a:r>
            <a:r>
              <a:rPr lang="en-GB" sz="800" dirty="0">
                <a:latin typeface="Times New Roman" pitchFamily="18" charset="0"/>
                <a:ea typeface="Tahoma" pitchFamily="34" charset="0"/>
                <a:cs typeface="Times New Roman" pitchFamily="18" charset="0"/>
              </a:rPr>
              <a:t>(4), p.100766. Available at: </a:t>
            </a:r>
            <a:r>
              <a:rPr lang="en-GB" sz="800" u="sng" dirty="0">
                <a:solidFill>
                  <a:srgbClr val="0000FF"/>
                </a:solidFill>
                <a:latin typeface="Times New Roman" pitchFamily="18" charset="0"/>
                <a:ea typeface="Tahoma" pitchFamily="34" charset="0"/>
                <a:cs typeface="Times New Roman" pitchFamily="18" charset="0"/>
                <a:hlinkClick r:id="rId8"/>
              </a:rPr>
              <a:t>https://www.researchgate.net/profile/Huong-Le-21/publication/341367730_Work-life_balance_in_Asia_A_systematic_review/links/5ee9b107299bf1faac5c85ff/Work-life-balance-in-Asia-A-systematic-review.pdf</a:t>
            </a:r>
            <a:endParaRPr lang="en-GB" sz="800" dirty="0">
              <a:latin typeface="Times New Roman" pitchFamily="18" charset="0"/>
              <a:ea typeface="Tahoma" pitchFamily="34" charset="0"/>
              <a:cs typeface="Times New Roman" pitchFamily="18" charset="0"/>
            </a:endParaRPr>
          </a:p>
          <a:p>
            <a:pPr algn="just">
              <a:lnSpc>
                <a:spcPct val="150000"/>
              </a:lnSpc>
            </a:pPr>
            <a:r>
              <a:rPr lang="en-GB" sz="800" dirty="0" err="1">
                <a:latin typeface="Times New Roman" pitchFamily="18" charset="0"/>
                <a:ea typeface="Tahoma" pitchFamily="34" charset="0"/>
                <a:cs typeface="Times New Roman" pitchFamily="18" charset="0"/>
              </a:rPr>
              <a:t>Masri</a:t>
            </a:r>
            <a:r>
              <a:rPr lang="en-GB" sz="800" dirty="0">
                <a:latin typeface="Times New Roman" pitchFamily="18" charset="0"/>
                <a:ea typeface="Tahoma" pitchFamily="34" charset="0"/>
                <a:cs typeface="Times New Roman" pitchFamily="18" charset="0"/>
              </a:rPr>
              <a:t>, N.E. and </a:t>
            </a:r>
            <a:r>
              <a:rPr lang="en-GB" sz="800" dirty="0" err="1">
                <a:latin typeface="Times New Roman" pitchFamily="18" charset="0"/>
                <a:ea typeface="Tahoma" pitchFamily="34" charset="0"/>
                <a:cs typeface="Times New Roman" pitchFamily="18" charset="0"/>
              </a:rPr>
              <a:t>Abubakr</a:t>
            </a:r>
            <a:r>
              <a:rPr lang="en-GB" sz="800" dirty="0">
                <a:latin typeface="Times New Roman" pitchFamily="18" charset="0"/>
                <a:ea typeface="Tahoma" pitchFamily="34" charset="0"/>
                <a:cs typeface="Times New Roman" pitchFamily="18" charset="0"/>
              </a:rPr>
              <a:t>, S.U.L.I.M.A.N., 2019. Talent management, employee recognition and performance in the research institutions. </a:t>
            </a:r>
            <a:r>
              <a:rPr lang="en-GB" sz="800" i="1" dirty="0">
                <a:latin typeface="Times New Roman" pitchFamily="18" charset="0"/>
                <a:ea typeface="Tahoma" pitchFamily="34" charset="0"/>
                <a:cs typeface="Times New Roman" pitchFamily="18" charset="0"/>
              </a:rPr>
              <a:t>Studies in Business &amp; Economics</a:t>
            </a:r>
            <a:r>
              <a:rPr lang="en-GB" sz="800" dirty="0">
                <a:latin typeface="Times New Roman" pitchFamily="18" charset="0"/>
                <a:ea typeface="Tahoma" pitchFamily="34" charset="0"/>
                <a:cs typeface="Times New Roman" pitchFamily="18" charset="0"/>
              </a:rPr>
              <a:t>, </a:t>
            </a:r>
            <a:r>
              <a:rPr lang="en-GB" sz="800" i="1" dirty="0">
                <a:latin typeface="Times New Roman" pitchFamily="18" charset="0"/>
                <a:ea typeface="Tahoma" pitchFamily="34" charset="0"/>
                <a:cs typeface="Times New Roman" pitchFamily="18" charset="0"/>
              </a:rPr>
              <a:t>14</a:t>
            </a:r>
            <a:r>
              <a:rPr lang="en-GB" sz="800" dirty="0">
                <a:latin typeface="Times New Roman" pitchFamily="18" charset="0"/>
                <a:ea typeface="Tahoma" pitchFamily="34" charset="0"/>
                <a:cs typeface="Times New Roman" pitchFamily="18" charset="0"/>
              </a:rPr>
              <a:t>(1). Available at: </a:t>
            </a:r>
            <a:r>
              <a:rPr lang="en-GB" sz="800" u="sng" dirty="0">
                <a:solidFill>
                  <a:srgbClr val="0000FF"/>
                </a:solidFill>
                <a:latin typeface="Times New Roman" pitchFamily="18" charset="0"/>
                <a:ea typeface="Tahoma" pitchFamily="34" charset="0"/>
                <a:cs typeface="Times New Roman" pitchFamily="18" charset="0"/>
                <a:hlinkClick r:id="rId9"/>
              </a:rPr>
              <a:t>https://magazines.ulbsibiu.ro/eccsf/RePEc/blg/journl/14110masri.pdf</a:t>
            </a:r>
            <a:endParaRPr lang="en-GB" sz="800" dirty="0">
              <a:latin typeface="Times New Roman" pitchFamily="18" charset="0"/>
              <a:ea typeface="Tahoma" pitchFamily="34" charset="0"/>
              <a:cs typeface="Times New Roman" pitchFamily="18" charset="0"/>
            </a:endParaRPr>
          </a:p>
          <a:p>
            <a:pPr algn="just">
              <a:lnSpc>
                <a:spcPct val="150000"/>
              </a:lnSpc>
            </a:pPr>
            <a:r>
              <a:rPr lang="en-GB" sz="800" dirty="0" err="1">
                <a:latin typeface="Times New Roman" pitchFamily="18" charset="0"/>
                <a:ea typeface="Tahoma" pitchFamily="34" charset="0"/>
                <a:cs typeface="Times New Roman" pitchFamily="18" charset="0"/>
              </a:rPr>
              <a:t>Niati</a:t>
            </a:r>
            <a:r>
              <a:rPr lang="en-GB" sz="800" dirty="0">
                <a:latin typeface="Times New Roman" pitchFamily="18" charset="0"/>
                <a:ea typeface="Tahoma" pitchFamily="34" charset="0"/>
                <a:cs typeface="Times New Roman" pitchFamily="18" charset="0"/>
              </a:rPr>
              <a:t>, D.R., </a:t>
            </a:r>
            <a:r>
              <a:rPr lang="en-GB" sz="800" dirty="0" err="1">
                <a:latin typeface="Times New Roman" pitchFamily="18" charset="0"/>
                <a:ea typeface="Tahoma" pitchFamily="34" charset="0"/>
                <a:cs typeface="Times New Roman" pitchFamily="18" charset="0"/>
              </a:rPr>
              <a:t>Siregar</a:t>
            </a:r>
            <a:r>
              <a:rPr lang="en-GB" sz="800" dirty="0">
                <a:latin typeface="Times New Roman" pitchFamily="18" charset="0"/>
                <a:ea typeface="Tahoma" pitchFamily="34" charset="0"/>
                <a:cs typeface="Times New Roman" pitchFamily="18" charset="0"/>
              </a:rPr>
              <a:t>, Z.M.E. and </a:t>
            </a:r>
            <a:r>
              <a:rPr lang="en-GB" sz="800" dirty="0" err="1">
                <a:latin typeface="Times New Roman" pitchFamily="18" charset="0"/>
                <a:ea typeface="Tahoma" pitchFamily="34" charset="0"/>
                <a:cs typeface="Times New Roman" pitchFamily="18" charset="0"/>
              </a:rPr>
              <a:t>Prayoga</a:t>
            </a:r>
            <a:r>
              <a:rPr lang="en-GB" sz="800" dirty="0">
                <a:latin typeface="Times New Roman" pitchFamily="18" charset="0"/>
                <a:ea typeface="Tahoma" pitchFamily="34" charset="0"/>
                <a:cs typeface="Times New Roman" pitchFamily="18" charset="0"/>
              </a:rPr>
              <a:t>, Y., 2021. The effect of training on work performance and career development: the role of motivation as intervening variable. </a:t>
            </a:r>
            <a:r>
              <a:rPr lang="en-GB" sz="800" i="1" dirty="0">
                <a:latin typeface="Times New Roman" pitchFamily="18" charset="0"/>
                <a:ea typeface="Tahoma" pitchFamily="34" charset="0"/>
                <a:cs typeface="Times New Roman" pitchFamily="18" charset="0"/>
              </a:rPr>
              <a:t>Budapest International Research and Critics Institute (BIRCI-Journal): Humanities and Social Sciences</a:t>
            </a:r>
            <a:r>
              <a:rPr lang="en-GB" sz="800" dirty="0">
                <a:latin typeface="Times New Roman" pitchFamily="18" charset="0"/>
                <a:ea typeface="Tahoma" pitchFamily="34" charset="0"/>
                <a:cs typeface="Times New Roman" pitchFamily="18" charset="0"/>
              </a:rPr>
              <a:t>, </a:t>
            </a:r>
            <a:r>
              <a:rPr lang="en-GB" sz="800" i="1" dirty="0">
                <a:latin typeface="Times New Roman" pitchFamily="18" charset="0"/>
                <a:ea typeface="Tahoma" pitchFamily="34" charset="0"/>
                <a:cs typeface="Times New Roman" pitchFamily="18" charset="0"/>
              </a:rPr>
              <a:t>4</a:t>
            </a:r>
            <a:r>
              <a:rPr lang="en-GB" sz="800" dirty="0">
                <a:latin typeface="Times New Roman" pitchFamily="18" charset="0"/>
                <a:ea typeface="Tahoma" pitchFamily="34" charset="0"/>
                <a:cs typeface="Times New Roman" pitchFamily="18" charset="0"/>
              </a:rPr>
              <a:t>(2), pp.2385-2393. Available at: </a:t>
            </a:r>
            <a:r>
              <a:rPr lang="en-GB" sz="800" u="sng" dirty="0">
                <a:solidFill>
                  <a:srgbClr val="0000FF"/>
                </a:solidFill>
                <a:latin typeface="Times New Roman" pitchFamily="18" charset="0"/>
                <a:ea typeface="Tahoma" pitchFamily="34" charset="0"/>
                <a:cs typeface="Times New Roman" pitchFamily="18" charset="0"/>
                <a:hlinkClick r:id="rId10"/>
              </a:rPr>
              <a:t>https://www.researchgate.net/profile/Zulkifli-Siregar/publication/351426754_The_Effect_of_Training_on_Work_Performance_and_Career_Development_The_Role_of_Motivation_as_Intervening_Variable/links/6099a568299bf1ad8d908ce1/The-Effect-of-Training-on-Work-Performance-and-Career-Development-The-Role-of-Motivation-as-Intervening-Variable.pdf</a:t>
            </a:r>
            <a:endParaRPr lang="en-GB" sz="800" dirty="0">
              <a:latin typeface="Times New Roman" pitchFamily="18" charset="0"/>
              <a:ea typeface="Tahoma" pitchFamily="34" charset="0"/>
              <a:cs typeface="Times New Roman" pitchFamily="18" charset="0"/>
            </a:endParaRPr>
          </a:p>
          <a:p>
            <a:pPr algn="just">
              <a:lnSpc>
                <a:spcPct val="150000"/>
              </a:lnSpc>
            </a:pPr>
            <a:r>
              <a:rPr lang="en-GB" sz="800" dirty="0" err="1">
                <a:latin typeface="Times New Roman" pitchFamily="18" charset="0"/>
                <a:ea typeface="Tahoma" pitchFamily="34" charset="0"/>
                <a:cs typeface="Times New Roman" pitchFamily="18" charset="0"/>
              </a:rPr>
              <a:t>Numonjonovich</a:t>
            </a:r>
            <a:r>
              <a:rPr lang="en-GB" sz="800" dirty="0">
                <a:latin typeface="Times New Roman" pitchFamily="18" charset="0"/>
                <a:ea typeface="Tahoma" pitchFamily="34" charset="0"/>
                <a:cs typeface="Times New Roman" pitchFamily="18" charset="0"/>
              </a:rPr>
              <a:t>, M.M., 2022. ECONOMIC DEVELOPMENT AND THE ROLE OF MASLOW’S HIERARCHY OF NEEDS. </a:t>
            </a:r>
            <a:r>
              <a:rPr lang="en-GB" sz="800" i="1" dirty="0">
                <a:latin typeface="Times New Roman" pitchFamily="18" charset="0"/>
                <a:ea typeface="Tahoma" pitchFamily="34" charset="0"/>
                <a:cs typeface="Times New Roman" pitchFamily="18" charset="0"/>
              </a:rPr>
              <a:t>Web of Scientist: International Scientific Research Journal</a:t>
            </a:r>
            <a:r>
              <a:rPr lang="en-GB" sz="800" dirty="0">
                <a:latin typeface="Times New Roman" pitchFamily="18" charset="0"/>
                <a:ea typeface="Tahoma" pitchFamily="34" charset="0"/>
                <a:cs typeface="Times New Roman" pitchFamily="18" charset="0"/>
              </a:rPr>
              <a:t>, </a:t>
            </a:r>
            <a:r>
              <a:rPr lang="en-GB" sz="800" i="1" dirty="0">
                <a:latin typeface="Times New Roman" pitchFamily="18" charset="0"/>
                <a:ea typeface="Tahoma" pitchFamily="34" charset="0"/>
                <a:cs typeface="Times New Roman" pitchFamily="18" charset="0"/>
              </a:rPr>
              <a:t>3</a:t>
            </a:r>
            <a:r>
              <a:rPr lang="en-GB" sz="800" dirty="0">
                <a:latin typeface="Times New Roman" pitchFamily="18" charset="0"/>
                <a:ea typeface="Tahoma" pitchFamily="34" charset="0"/>
                <a:cs typeface="Times New Roman" pitchFamily="18" charset="0"/>
              </a:rPr>
              <a:t>(7), pp.5-10. Available at:</a:t>
            </a:r>
            <a:r>
              <a:rPr lang="en-GB" sz="800" dirty="0">
                <a:solidFill>
                  <a:srgbClr val="0000FF"/>
                </a:solidFill>
                <a:latin typeface="Times New Roman" pitchFamily="18" charset="0"/>
                <a:ea typeface="Tahoma" pitchFamily="34" charset="0"/>
                <a:cs typeface="Times New Roman" pitchFamily="18" charset="0"/>
                <a:hlinkClick r:id="rId11"/>
              </a:rPr>
              <a:t> </a:t>
            </a:r>
            <a:r>
              <a:rPr lang="en-GB" sz="800" u="sng" dirty="0">
                <a:solidFill>
                  <a:srgbClr val="0000FF"/>
                </a:solidFill>
                <a:latin typeface="Times New Roman" pitchFamily="18" charset="0"/>
                <a:ea typeface="Tahoma" pitchFamily="34" charset="0"/>
                <a:cs typeface="Times New Roman" pitchFamily="18" charset="0"/>
                <a:hlinkClick r:id="rId11"/>
              </a:rPr>
              <a:t>https://api.scienceweb.uz/storage/publication_files/2154/5594/63ca3c1eb7de0___ECONOMIC%20DEVELOPMENT%20AND%20THE%20ROLE%20OF%20MASLOW%E2%80%99S%20HIERARCHY%20OF%20NEEDS.pdf</a:t>
            </a:r>
            <a:r>
              <a:rPr lang="en-GB" sz="800" dirty="0">
                <a:latin typeface="Times New Roman" pitchFamily="18" charset="0"/>
                <a:ea typeface="Tahoma" pitchFamily="34" charset="0"/>
                <a:cs typeface="Times New Roman" pitchFamily="18" charset="0"/>
              </a:rPr>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6" y="116632"/>
            <a:ext cx="9493249" cy="706421"/>
          </a:xfrm>
        </p:spPr>
        <p:txBody>
          <a:bodyPr>
            <a:normAutofit fontScale="90000"/>
          </a:bodyPr>
          <a:lstStyle/>
          <a:p>
            <a:r>
              <a:rPr lang="en-US" i="0" dirty="0"/>
              <a:t>Reference List</a:t>
            </a:r>
          </a:p>
        </p:txBody>
      </p:sp>
      <p:sp>
        <p:nvSpPr>
          <p:cNvPr id="3" name="Text Placeholder 2"/>
          <p:cNvSpPr>
            <a:spLocks noGrp="1"/>
          </p:cNvSpPr>
          <p:nvPr>
            <p:ph type="body" idx="1"/>
          </p:nvPr>
        </p:nvSpPr>
        <p:spPr>
          <a:xfrm>
            <a:off x="119336" y="1000108"/>
            <a:ext cx="11953328" cy="5500726"/>
          </a:xfrm>
        </p:spPr>
        <p:txBody>
          <a:bodyPr>
            <a:normAutofit/>
          </a:bodyPr>
          <a:lstStyle/>
          <a:p>
            <a:pPr algn="just">
              <a:lnSpc>
                <a:spcPct val="150000"/>
              </a:lnSpc>
            </a:pPr>
            <a:r>
              <a:rPr lang="en-GB" sz="900" dirty="0" err="1">
                <a:latin typeface="Times New Roman" pitchFamily="18" charset="0"/>
                <a:ea typeface="Tahoma" pitchFamily="34" charset="0"/>
                <a:cs typeface="Times New Roman" pitchFamily="18" charset="0"/>
              </a:rPr>
              <a:t>Petruzzi</a:t>
            </a:r>
            <a:r>
              <a:rPr lang="en-GB" sz="900" dirty="0">
                <a:latin typeface="Times New Roman" pitchFamily="18" charset="0"/>
                <a:ea typeface="Tahoma" pitchFamily="34" charset="0"/>
                <a:cs typeface="Times New Roman" pitchFamily="18" charset="0"/>
              </a:rPr>
              <a:t>, D., 2022. </a:t>
            </a:r>
            <a:r>
              <a:rPr lang="en-GB" sz="900" i="1" dirty="0">
                <a:latin typeface="Times New Roman" pitchFamily="18" charset="0"/>
                <a:ea typeface="Tahoma" pitchFamily="34" charset="0"/>
                <a:cs typeface="Times New Roman" pitchFamily="18" charset="0"/>
              </a:rPr>
              <a:t>Total number of Unilever employees worldwide 2003-2018 | </a:t>
            </a:r>
            <a:r>
              <a:rPr lang="en-GB" sz="900" i="1" dirty="0" err="1">
                <a:latin typeface="Times New Roman" pitchFamily="18" charset="0"/>
                <a:ea typeface="Tahoma" pitchFamily="34" charset="0"/>
                <a:cs typeface="Times New Roman" pitchFamily="18" charset="0"/>
              </a:rPr>
              <a:t>Statista</a:t>
            </a:r>
            <a:r>
              <a:rPr lang="en-GB" sz="900" dirty="0">
                <a:latin typeface="Times New Roman" pitchFamily="18" charset="0"/>
                <a:ea typeface="Tahoma" pitchFamily="34" charset="0"/>
                <a:cs typeface="Times New Roman" pitchFamily="18" charset="0"/>
              </a:rPr>
              <a:t>. [online] </a:t>
            </a:r>
            <a:r>
              <a:rPr lang="en-GB" sz="900" dirty="0" err="1">
                <a:latin typeface="Times New Roman" pitchFamily="18" charset="0"/>
                <a:ea typeface="Tahoma" pitchFamily="34" charset="0"/>
                <a:cs typeface="Times New Roman" pitchFamily="18" charset="0"/>
              </a:rPr>
              <a:t>Statista</a:t>
            </a:r>
            <a:r>
              <a:rPr lang="en-GB" sz="900" dirty="0">
                <a:latin typeface="Times New Roman" pitchFamily="18" charset="0"/>
                <a:ea typeface="Tahoma" pitchFamily="34" charset="0"/>
                <a:cs typeface="Times New Roman" pitchFamily="18" charset="0"/>
              </a:rPr>
              <a:t>. Available at:</a:t>
            </a:r>
            <a:r>
              <a:rPr lang="en-GB" sz="900" dirty="0">
                <a:solidFill>
                  <a:srgbClr val="0000FF"/>
                </a:solidFill>
                <a:latin typeface="Times New Roman" pitchFamily="18" charset="0"/>
                <a:ea typeface="Tahoma" pitchFamily="34" charset="0"/>
                <a:cs typeface="Times New Roman" pitchFamily="18" charset="0"/>
                <a:hlinkClick r:id="rId2"/>
              </a:rPr>
              <a:t> </a:t>
            </a:r>
            <a:r>
              <a:rPr lang="en-GB" sz="900" u="sng" dirty="0">
                <a:solidFill>
                  <a:srgbClr val="0000FF"/>
                </a:solidFill>
                <a:latin typeface="Times New Roman" pitchFamily="18" charset="0"/>
                <a:ea typeface="Tahoma" pitchFamily="34" charset="0"/>
                <a:cs typeface="Times New Roman" pitchFamily="18" charset="0"/>
                <a:hlinkClick r:id="rId2"/>
              </a:rPr>
              <a:t>https://www.statista.com/statistics/254366/total-number-of-unilever-employees-worldwide/</a:t>
            </a:r>
            <a:r>
              <a:rPr lang="en-GB" sz="900" dirty="0">
                <a:latin typeface="Times New Roman" pitchFamily="18" charset="0"/>
                <a:ea typeface="Tahoma" pitchFamily="34" charset="0"/>
                <a:cs typeface="Times New Roman" pitchFamily="18" charset="0"/>
              </a:rPr>
              <a:t>. </a:t>
            </a:r>
          </a:p>
          <a:p>
            <a:pPr algn="just">
              <a:lnSpc>
                <a:spcPct val="150000"/>
              </a:lnSpc>
            </a:pPr>
            <a:r>
              <a:rPr lang="en-GB" sz="900" dirty="0" err="1">
                <a:latin typeface="Times New Roman" pitchFamily="18" charset="0"/>
                <a:ea typeface="Tahoma" pitchFamily="34" charset="0"/>
                <a:cs typeface="Times New Roman" pitchFamily="18" charset="0"/>
              </a:rPr>
              <a:t>Rajoo</a:t>
            </a:r>
            <a:r>
              <a:rPr lang="en-GB" sz="900" dirty="0">
                <a:latin typeface="Times New Roman" pitchFamily="18" charset="0"/>
                <a:ea typeface="Tahoma" pitchFamily="34" charset="0"/>
                <a:cs typeface="Times New Roman" pitchFamily="18" charset="0"/>
              </a:rPr>
              <a:t>, H.H., 2020. The importance of creative and positive workplace culture: A case study on how creative initiatives foster better relationships, resilience and mindfulness at work for Special Education Teachers. Asia Pac. J. Dev. Differ, 7(2), pp.127-152. Available at: </a:t>
            </a:r>
            <a:r>
              <a:rPr lang="en-GB" sz="900" u="sng" dirty="0">
                <a:solidFill>
                  <a:srgbClr val="0000FF"/>
                </a:solidFill>
                <a:latin typeface="Times New Roman" pitchFamily="18" charset="0"/>
                <a:ea typeface="Tahoma" pitchFamily="34" charset="0"/>
                <a:cs typeface="Times New Roman" pitchFamily="18" charset="0"/>
                <a:hlinkClick r:id="rId3"/>
              </a:rPr>
              <a:t>https://dyslexia.org.sg/images/publications/apjdd/vol7no1/APJDD-Vol7-No1-2020.pdf#page=133</a:t>
            </a:r>
            <a:r>
              <a:rPr lang="en-GB" sz="900" dirty="0">
                <a:latin typeface="Times New Roman" pitchFamily="18" charset="0"/>
                <a:ea typeface="Tahoma" pitchFamily="34" charset="0"/>
                <a:cs typeface="Times New Roman" pitchFamily="18" charset="0"/>
              </a:rPr>
              <a:t> </a:t>
            </a:r>
          </a:p>
          <a:p>
            <a:pPr algn="just">
              <a:lnSpc>
                <a:spcPct val="150000"/>
              </a:lnSpc>
            </a:pPr>
            <a:r>
              <a:rPr lang="en-GB" sz="900" dirty="0" err="1">
                <a:latin typeface="Times New Roman" pitchFamily="18" charset="0"/>
                <a:ea typeface="Tahoma" pitchFamily="34" charset="0"/>
                <a:cs typeface="Times New Roman" pitchFamily="18" charset="0"/>
              </a:rPr>
              <a:t>Randstad</a:t>
            </a:r>
            <a:r>
              <a:rPr lang="en-GB" sz="900" dirty="0">
                <a:latin typeface="Times New Roman" pitchFamily="18" charset="0"/>
                <a:ea typeface="Tahoma" pitchFamily="34" charset="0"/>
                <a:cs typeface="Times New Roman" pitchFamily="18" charset="0"/>
              </a:rPr>
              <a:t>., 2021. </a:t>
            </a:r>
            <a:r>
              <a:rPr lang="en-GB" sz="900" i="1" dirty="0">
                <a:latin typeface="Times New Roman" pitchFamily="18" charset="0"/>
                <a:ea typeface="Tahoma" pitchFamily="34" charset="0"/>
                <a:cs typeface="Times New Roman" pitchFamily="18" charset="0"/>
              </a:rPr>
              <a:t>Impact of compensation and benefits on employee retention | </a:t>
            </a:r>
            <a:r>
              <a:rPr lang="en-GB" sz="900" i="1" dirty="0" err="1">
                <a:latin typeface="Times New Roman" pitchFamily="18" charset="0"/>
                <a:ea typeface="Tahoma" pitchFamily="34" charset="0"/>
                <a:cs typeface="Times New Roman" pitchFamily="18" charset="0"/>
              </a:rPr>
              <a:t>Randstad</a:t>
            </a:r>
            <a:r>
              <a:rPr lang="en-GB" sz="900" dirty="0">
                <a:latin typeface="Times New Roman" pitchFamily="18" charset="0"/>
                <a:ea typeface="Tahoma" pitchFamily="34" charset="0"/>
                <a:cs typeface="Times New Roman" pitchFamily="18" charset="0"/>
              </a:rPr>
              <a:t>. [online] Available at: </a:t>
            </a:r>
            <a:r>
              <a:rPr lang="en-GB" sz="900" u="sng" dirty="0">
                <a:solidFill>
                  <a:srgbClr val="0000FF"/>
                </a:solidFill>
                <a:latin typeface="Times New Roman" pitchFamily="18" charset="0"/>
                <a:ea typeface="Tahoma" pitchFamily="34" charset="0"/>
                <a:cs typeface="Times New Roman" pitchFamily="18" charset="0"/>
                <a:hlinkClick r:id="rId4"/>
              </a:rPr>
              <a:t>https://www.randstad.com/workforce-insights/talent-management/impact-compensation-benefits-employee-retention/#:~:text=The%20trick%20is%20to%20identify</a:t>
            </a:r>
            <a:endParaRPr lang="en-GB" sz="900" dirty="0">
              <a:latin typeface="Times New Roman" pitchFamily="18" charset="0"/>
              <a:ea typeface="Tahoma" pitchFamily="34" charset="0"/>
              <a:cs typeface="Times New Roman" pitchFamily="18" charset="0"/>
            </a:endParaRPr>
          </a:p>
          <a:p>
            <a:pPr algn="just">
              <a:lnSpc>
                <a:spcPct val="150000"/>
              </a:lnSpc>
            </a:pPr>
            <a:r>
              <a:rPr lang="en-GB" sz="900" dirty="0">
                <a:latin typeface="Times New Roman" pitchFamily="18" charset="0"/>
                <a:ea typeface="Tahoma" pitchFamily="34" charset="0"/>
                <a:cs typeface="Times New Roman" pitchFamily="18" charset="0"/>
              </a:rPr>
              <a:t>Schilling-Watson, L., 2022. How Unilever is getting to the root cause of employee uncertainty. [online] </a:t>
            </a:r>
            <a:r>
              <a:rPr lang="en-GB" sz="900" dirty="0" err="1">
                <a:latin typeface="Times New Roman" pitchFamily="18" charset="0"/>
                <a:ea typeface="Tahoma" pitchFamily="34" charset="0"/>
                <a:cs typeface="Times New Roman" pitchFamily="18" charset="0"/>
              </a:rPr>
              <a:t>Qualtrics</a:t>
            </a:r>
            <a:r>
              <a:rPr lang="en-GB" sz="900" dirty="0">
                <a:latin typeface="Times New Roman" pitchFamily="18" charset="0"/>
                <a:ea typeface="Tahoma" pitchFamily="34" charset="0"/>
                <a:cs typeface="Times New Roman" pitchFamily="18" charset="0"/>
              </a:rPr>
              <a:t>. Available at:</a:t>
            </a:r>
            <a:r>
              <a:rPr lang="en-GB" sz="900" dirty="0">
                <a:solidFill>
                  <a:srgbClr val="0000FF"/>
                </a:solidFill>
                <a:latin typeface="Times New Roman" pitchFamily="18" charset="0"/>
                <a:ea typeface="Tahoma" pitchFamily="34" charset="0"/>
                <a:cs typeface="Times New Roman" pitchFamily="18" charset="0"/>
                <a:hlinkClick r:id="rId5"/>
              </a:rPr>
              <a:t> </a:t>
            </a:r>
            <a:r>
              <a:rPr lang="en-GB" sz="900" u="sng" dirty="0">
                <a:solidFill>
                  <a:srgbClr val="0000FF"/>
                </a:solidFill>
                <a:latin typeface="Times New Roman" pitchFamily="18" charset="0"/>
                <a:ea typeface="Tahoma" pitchFamily="34" charset="0"/>
                <a:cs typeface="Times New Roman" pitchFamily="18" charset="0"/>
                <a:hlinkClick r:id="rId5"/>
              </a:rPr>
              <a:t>https://www.qualtrics.com/blog/unilever-is-getting-to-the-root-cause-of-employee-uncertainty/</a:t>
            </a:r>
            <a:r>
              <a:rPr lang="en-GB" sz="900" dirty="0">
                <a:latin typeface="Times New Roman" pitchFamily="18" charset="0"/>
                <a:ea typeface="Tahoma" pitchFamily="34" charset="0"/>
                <a:cs typeface="Times New Roman" pitchFamily="18" charset="0"/>
              </a:rPr>
              <a:t>.</a:t>
            </a:r>
          </a:p>
          <a:p>
            <a:pPr algn="just">
              <a:lnSpc>
                <a:spcPct val="150000"/>
              </a:lnSpc>
            </a:pPr>
            <a:r>
              <a:rPr lang="en-GB" sz="900" dirty="0" err="1">
                <a:latin typeface="Times New Roman" pitchFamily="18" charset="0"/>
                <a:ea typeface="Tahoma" pitchFamily="34" charset="0"/>
                <a:cs typeface="Times New Roman" pitchFamily="18" charset="0"/>
              </a:rPr>
              <a:t>Sinambela</a:t>
            </a:r>
            <a:r>
              <a:rPr lang="en-GB" sz="900" dirty="0">
                <a:latin typeface="Times New Roman" pitchFamily="18" charset="0"/>
                <a:ea typeface="Tahoma" pitchFamily="34" charset="0"/>
                <a:cs typeface="Times New Roman" pitchFamily="18" charset="0"/>
              </a:rPr>
              <a:t>, E.A., </a:t>
            </a:r>
            <a:r>
              <a:rPr lang="en-GB" sz="900" dirty="0" err="1">
                <a:latin typeface="Times New Roman" pitchFamily="18" charset="0"/>
                <a:ea typeface="Tahoma" pitchFamily="34" charset="0"/>
                <a:cs typeface="Times New Roman" pitchFamily="18" charset="0"/>
              </a:rPr>
              <a:t>Darmawan</a:t>
            </a:r>
            <a:r>
              <a:rPr lang="en-GB" sz="900" dirty="0">
                <a:latin typeface="Times New Roman" pitchFamily="18" charset="0"/>
                <a:ea typeface="Tahoma" pitchFamily="34" charset="0"/>
                <a:cs typeface="Times New Roman" pitchFamily="18" charset="0"/>
              </a:rPr>
              <a:t>, D. and </a:t>
            </a:r>
            <a:r>
              <a:rPr lang="en-GB" sz="900" dirty="0" err="1">
                <a:latin typeface="Times New Roman" pitchFamily="18" charset="0"/>
                <a:ea typeface="Tahoma" pitchFamily="34" charset="0"/>
                <a:cs typeface="Times New Roman" pitchFamily="18" charset="0"/>
              </a:rPr>
              <a:t>Mendrika</a:t>
            </a:r>
            <a:r>
              <a:rPr lang="en-GB" sz="900" dirty="0">
                <a:latin typeface="Times New Roman" pitchFamily="18" charset="0"/>
                <a:ea typeface="Tahoma" pitchFamily="34" charset="0"/>
                <a:cs typeface="Times New Roman" pitchFamily="18" charset="0"/>
              </a:rPr>
              <a:t>, V., 2022. Effectiveness of Efforts to Establish Quality Human Resources in the Organization. Journal of Marketing and Business Research (MARK), 2(1), pp.47-58. Available at:</a:t>
            </a:r>
            <a:r>
              <a:rPr lang="en-GB" sz="900" dirty="0">
                <a:solidFill>
                  <a:srgbClr val="0000FF"/>
                </a:solidFill>
                <a:latin typeface="Times New Roman" pitchFamily="18" charset="0"/>
                <a:ea typeface="Tahoma" pitchFamily="34" charset="0"/>
                <a:cs typeface="Times New Roman" pitchFamily="18" charset="0"/>
                <a:hlinkClick r:id="rId6"/>
              </a:rPr>
              <a:t> </a:t>
            </a:r>
            <a:r>
              <a:rPr lang="en-GB" sz="900" u="sng" dirty="0">
                <a:solidFill>
                  <a:srgbClr val="0000FF"/>
                </a:solidFill>
                <a:latin typeface="Times New Roman" pitchFamily="18" charset="0"/>
                <a:ea typeface="Tahoma" pitchFamily="34" charset="0"/>
                <a:cs typeface="Times New Roman" pitchFamily="18" charset="0"/>
                <a:hlinkClick r:id="rId6"/>
              </a:rPr>
              <a:t>https://ejournal.metromedia.education/index.php/mark/article/download/43/53</a:t>
            </a:r>
            <a:endParaRPr lang="en-GB" sz="900" dirty="0">
              <a:latin typeface="Times New Roman" pitchFamily="18" charset="0"/>
              <a:ea typeface="Tahoma" pitchFamily="34" charset="0"/>
              <a:cs typeface="Times New Roman" pitchFamily="18" charset="0"/>
            </a:endParaRPr>
          </a:p>
          <a:p>
            <a:pPr algn="just">
              <a:lnSpc>
                <a:spcPct val="150000"/>
              </a:lnSpc>
            </a:pPr>
            <a:r>
              <a:rPr lang="en-GB" sz="900" dirty="0">
                <a:latin typeface="Times New Roman" pitchFamily="18" charset="0"/>
                <a:ea typeface="Tahoma" pitchFamily="34" charset="0"/>
                <a:cs typeface="Times New Roman" pitchFamily="18" charset="0"/>
              </a:rPr>
              <a:t>Singh, D., 2019. A literature review on employee retention with focus on recent trends. </a:t>
            </a:r>
            <a:r>
              <a:rPr lang="en-GB" sz="900" i="1" dirty="0">
                <a:latin typeface="Times New Roman" pitchFamily="18" charset="0"/>
                <a:ea typeface="Tahoma" pitchFamily="34" charset="0"/>
                <a:cs typeface="Times New Roman" pitchFamily="18" charset="0"/>
              </a:rPr>
              <a:t>International Journal of Scientific Research in Science and Technology</a:t>
            </a:r>
            <a:r>
              <a:rPr lang="en-GB" sz="900" dirty="0">
                <a:latin typeface="Times New Roman" pitchFamily="18" charset="0"/>
                <a:ea typeface="Tahoma" pitchFamily="34" charset="0"/>
                <a:cs typeface="Times New Roman" pitchFamily="18" charset="0"/>
              </a:rPr>
              <a:t>, </a:t>
            </a:r>
            <a:r>
              <a:rPr lang="en-GB" sz="900" i="1" dirty="0">
                <a:latin typeface="Times New Roman" pitchFamily="18" charset="0"/>
                <a:ea typeface="Tahoma" pitchFamily="34" charset="0"/>
                <a:cs typeface="Times New Roman" pitchFamily="18" charset="0"/>
              </a:rPr>
              <a:t>6</a:t>
            </a:r>
            <a:r>
              <a:rPr lang="en-GB" sz="900" dirty="0">
                <a:latin typeface="Times New Roman" pitchFamily="18" charset="0"/>
                <a:ea typeface="Tahoma" pitchFamily="34" charset="0"/>
                <a:cs typeface="Times New Roman" pitchFamily="18" charset="0"/>
              </a:rPr>
              <a:t>(1), pp.425-431. Available at:</a:t>
            </a:r>
            <a:r>
              <a:rPr lang="en-GB" sz="900" dirty="0">
                <a:solidFill>
                  <a:srgbClr val="0000FF"/>
                </a:solidFill>
                <a:latin typeface="Times New Roman" pitchFamily="18" charset="0"/>
                <a:ea typeface="Tahoma" pitchFamily="34" charset="0"/>
                <a:cs typeface="Times New Roman" pitchFamily="18" charset="0"/>
                <a:hlinkClick r:id="rId7"/>
              </a:rPr>
              <a:t> </a:t>
            </a:r>
            <a:r>
              <a:rPr lang="en-GB" sz="900" u="sng" dirty="0">
                <a:solidFill>
                  <a:srgbClr val="0000FF"/>
                </a:solidFill>
                <a:latin typeface="Times New Roman" pitchFamily="18" charset="0"/>
                <a:ea typeface="Tahoma" pitchFamily="34" charset="0"/>
                <a:cs typeface="Times New Roman" pitchFamily="18" charset="0"/>
                <a:hlinkClick r:id="rId7"/>
              </a:rPr>
              <a:t>https://doi.org/10.32628/IJSRST195463</a:t>
            </a:r>
            <a:r>
              <a:rPr lang="en-GB" sz="900" dirty="0">
                <a:latin typeface="Times New Roman" pitchFamily="18" charset="0"/>
                <a:ea typeface="Tahoma" pitchFamily="34" charset="0"/>
                <a:cs typeface="Times New Roman" pitchFamily="18" charset="0"/>
              </a:rPr>
              <a:t> </a:t>
            </a:r>
          </a:p>
          <a:p>
            <a:pPr algn="just">
              <a:lnSpc>
                <a:spcPct val="150000"/>
              </a:lnSpc>
            </a:pPr>
            <a:r>
              <a:rPr lang="en-GB" sz="900" dirty="0" err="1">
                <a:latin typeface="Times New Roman" pitchFamily="18" charset="0"/>
                <a:ea typeface="Tahoma" pitchFamily="34" charset="0"/>
                <a:cs typeface="Times New Roman" pitchFamily="18" charset="0"/>
              </a:rPr>
              <a:t>Sull</a:t>
            </a:r>
            <a:r>
              <a:rPr lang="en-GB" sz="900" dirty="0">
                <a:latin typeface="Times New Roman" pitchFamily="18" charset="0"/>
                <a:ea typeface="Tahoma" pitchFamily="34" charset="0"/>
                <a:cs typeface="Times New Roman" pitchFamily="18" charset="0"/>
              </a:rPr>
              <a:t>, D., </a:t>
            </a:r>
            <a:r>
              <a:rPr lang="en-GB" sz="900" dirty="0" err="1">
                <a:latin typeface="Times New Roman" pitchFamily="18" charset="0"/>
                <a:ea typeface="Tahoma" pitchFamily="34" charset="0"/>
                <a:cs typeface="Times New Roman" pitchFamily="18" charset="0"/>
              </a:rPr>
              <a:t>Sull</a:t>
            </a:r>
            <a:r>
              <a:rPr lang="en-GB" sz="900" dirty="0">
                <a:latin typeface="Times New Roman" pitchFamily="18" charset="0"/>
                <a:ea typeface="Tahoma" pitchFamily="34" charset="0"/>
                <a:cs typeface="Times New Roman" pitchFamily="18" charset="0"/>
              </a:rPr>
              <a:t>, C. and Zweig, B., 2022. Toxic culture is driving the great resignation. MIT Sloan Management Review, 63(2), pp.1-9. Available at:</a:t>
            </a:r>
            <a:r>
              <a:rPr lang="en-GB" sz="900" dirty="0">
                <a:solidFill>
                  <a:srgbClr val="0000FF"/>
                </a:solidFill>
                <a:latin typeface="Times New Roman" pitchFamily="18" charset="0"/>
                <a:ea typeface="Tahoma" pitchFamily="34" charset="0"/>
                <a:cs typeface="Times New Roman" pitchFamily="18" charset="0"/>
                <a:hlinkClick r:id="rId8"/>
              </a:rPr>
              <a:t> </a:t>
            </a:r>
            <a:r>
              <a:rPr lang="en-GB" sz="900" u="sng" dirty="0">
                <a:solidFill>
                  <a:srgbClr val="0000FF"/>
                </a:solidFill>
                <a:latin typeface="Times New Roman" pitchFamily="18" charset="0"/>
                <a:ea typeface="Tahoma" pitchFamily="34" charset="0"/>
                <a:cs typeface="Times New Roman" pitchFamily="18" charset="0"/>
                <a:hlinkClick r:id="rId8"/>
              </a:rPr>
              <a:t>https://www.culturenow.com.au/wp-content/uploads/2022/01/toxic-culture-is-driving-the-great-resignation.pdf</a:t>
            </a:r>
            <a:endParaRPr lang="en-GB" sz="900" dirty="0">
              <a:latin typeface="Times New Roman" pitchFamily="18" charset="0"/>
              <a:ea typeface="Tahoma" pitchFamily="34" charset="0"/>
              <a:cs typeface="Times New Roman" pitchFamily="18" charset="0"/>
            </a:endParaRPr>
          </a:p>
          <a:p>
            <a:pPr algn="just">
              <a:lnSpc>
                <a:spcPct val="150000"/>
              </a:lnSpc>
            </a:pPr>
            <a:r>
              <a:rPr lang="en-GB" sz="900" dirty="0" err="1">
                <a:latin typeface="Times New Roman" pitchFamily="18" charset="0"/>
                <a:ea typeface="Tahoma" pitchFamily="34" charset="0"/>
                <a:cs typeface="Times New Roman" pitchFamily="18" charset="0"/>
              </a:rPr>
              <a:t>Tenney</a:t>
            </a:r>
            <a:r>
              <a:rPr lang="en-GB" sz="900" dirty="0">
                <a:latin typeface="Times New Roman" pitchFamily="18" charset="0"/>
                <a:ea typeface="Tahoma" pitchFamily="34" charset="0"/>
                <a:cs typeface="Times New Roman" pitchFamily="18" charset="0"/>
              </a:rPr>
              <a:t>, M., 2022. </a:t>
            </a:r>
            <a:r>
              <a:rPr lang="en-GB" sz="900" i="1" dirty="0">
                <a:latin typeface="Times New Roman" pitchFamily="18" charset="0"/>
                <a:ea typeface="Tahoma" pitchFamily="34" charset="0"/>
                <a:cs typeface="Times New Roman" pitchFamily="18" charset="0"/>
              </a:rPr>
              <a:t>How Employee Engagement Affects Profitability - Business Leadership Today</a:t>
            </a:r>
            <a:r>
              <a:rPr lang="en-GB" sz="900" dirty="0">
                <a:latin typeface="Times New Roman" pitchFamily="18" charset="0"/>
                <a:ea typeface="Tahoma" pitchFamily="34" charset="0"/>
                <a:cs typeface="Times New Roman" pitchFamily="18" charset="0"/>
              </a:rPr>
              <a:t>. [online] Business leadership today. Available at:</a:t>
            </a:r>
            <a:r>
              <a:rPr lang="en-GB" sz="900" dirty="0">
                <a:solidFill>
                  <a:srgbClr val="0000FF"/>
                </a:solidFill>
                <a:latin typeface="Times New Roman" pitchFamily="18" charset="0"/>
                <a:ea typeface="Tahoma" pitchFamily="34" charset="0"/>
                <a:cs typeface="Times New Roman" pitchFamily="18" charset="0"/>
                <a:hlinkClick r:id="rId9"/>
              </a:rPr>
              <a:t> </a:t>
            </a:r>
            <a:r>
              <a:rPr lang="en-GB" sz="900" u="sng" dirty="0">
                <a:solidFill>
                  <a:srgbClr val="0000FF"/>
                </a:solidFill>
                <a:latin typeface="Times New Roman" pitchFamily="18" charset="0"/>
                <a:ea typeface="Tahoma" pitchFamily="34" charset="0"/>
                <a:cs typeface="Times New Roman" pitchFamily="18" charset="0"/>
                <a:hlinkClick r:id="rId9"/>
              </a:rPr>
              <a:t>https://businessleadershiptoday.com/how-employee-engagement-affects-profitability/</a:t>
            </a:r>
            <a:r>
              <a:rPr lang="en-GB" sz="900" dirty="0">
                <a:latin typeface="Times New Roman" pitchFamily="18" charset="0"/>
                <a:ea typeface="Tahoma" pitchFamily="34" charset="0"/>
                <a:cs typeface="Times New Roman" pitchFamily="18" charset="0"/>
              </a:rPr>
              <a:t>. </a:t>
            </a:r>
          </a:p>
          <a:p>
            <a:pPr algn="just">
              <a:lnSpc>
                <a:spcPct val="150000"/>
              </a:lnSpc>
            </a:pPr>
            <a:r>
              <a:rPr lang="en-GB" sz="900" dirty="0" err="1">
                <a:latin typeface="Times New Roman" pitchFamily="18" charset="0"/>
                <a:ea typeface="Tahoma" pitchFamily="34" charset="0"/>
                <a:cs typeface="Times New Roman" pitchFamily="18" charset="0"/>
              </a:rPr>
              <a:t>Terrés</a:t>
            </a:r>
            <a:r>
              <a:rPr lang="en-GB" sz="900" dirty="0">
                <a:latin typeface="Times New Roman" pitchFamily="18" charset="0"/>
                <a:ea typeface="Tahoma" pitchFamily="34" charset="0"/>
                <a:cs typeface="Times New Roman" pitchFamily="18" charset="0"/>
              </a:rPr>
              <a:t> Molina, P., 2023. The impact of artificial intelligence on human talent management: attraction, retention and motivation. Available at:</a:t>
            </a:r>
            <a:r>
              <a:rPr lang="en-GB" sz="900" dirty="0">
                <a:solidFill>
                  <a:srgbClr val="0000FF"/>
                </a:solidFill>
                <a:latin typeface="Times New Roman" pitchFamily="18" charset="0"/>
                <a:ea typeface="Tahoma" pitchFamily="34" charset="0"/>
                <a:cs typeface="Times New Roman" pitchFamily="18" charset="0"/>
                <a:hlinkClick r:id="rId10"/>
              </a:rPr>
              <a:t> </a:t>
            </a:r>
            <a:r>
              <a:rPr lang="en-GB" sz="900" u="sng" dirty="0">
                <a:solidFill>
                  <a:srgbClr val="0000FF"/>
                </a:solidFill>
                <a:latin typeface="Times New Roman" pitchFamily="18" charset="0"/>
                <a:ea typeface="Tahoma" pitchFamily="34" charset="0"/>
                <a:cs typeface="Times New Roman" pitchFamily="18" charset="0"/>
                <a:hlinkClick r:id="rId10"/>
              </a:rPr>
              <a:t>https://repositori.uji.es/xmlui/bitstream/handle/10234/203487/TFG_2023_Terres_Molina_Pau.pdf?sequence=1</a:t>
            </a:r>
            <a:endParaRPr lang="en-GB" sz="900" dirty="0">
              <a:latin typeface="Times New Roman" pitchFamily="18" charset="0"/>
              <a:ea typeface="Tahoma" pitchFamily="34" charset="0"/>
              <a:cs typeface="Times New Roman" pitchFamily="18" charset="0"/>
            </a:endParaRPr>
          </a:p>
          <a:p>
            <a:pPr algn="just">
              <a:lnSpc>
                <a:spcPct val="150000"/>
              </a:lnSpc>
            </a:pPr>
            <a:r>
              <a:rPr lang="en-GB" sz="900" dirty="0">
                <a:latin typeface="Times New Roman" pitchFamily="18" charset="0"/>
                <a:ea typeface="Tahoma" pitchFamily="34" charset="0"/>
                <a:cs typeface="Times New Roman" pitchFamily="18" charset="0"/>
              </a:rPr>
              <a:t>Thant, Z.M. and Chang, Y., 2021. Determinants of public employee job satisfaction in Myanmar: Focus on Herzberg’s two factor theory. Public Organization Review, 21, pp.157-175. available at: https://www.academia.edu/download/75140706/s11115-020-00481-6.pdf</a:t>
            </a:r>
          </a:p>
          <a:p>
            <a:pPr algn="just">
              <a:lnSpc>
                <a:spcPct val="150000"/>
              </a:lnSpc>
            </a:pPr>
            <a:r>
              <a:rPr lang="en-GB" sz="900" dirty="0">
                <a:latin typeface="Times New Roman" pitchFamily="18" charset="0"/>
                <a:ea typeface="Tahoma" pitchFamily="34" charset="0"/>
                <a:cs typeface="Times New Roman" pitchFamily="18" charset="0"/>
              </a:rPr>
              <a:t>Unilever., 2022. Creating the future workplace. [online] Available at: </a:t>
            </a:r>
            <a:r>
              <a:rPr lang="en-GB" sz="900" u="sng" dirty="0">
                <a:solidFill>
                  <a:srgbClr val="0000FF"/>
                </a:solidFill>
                <a:latin typeface="Times New Roman" pitchFamily="18" charset="0"/>
                <a:ea typeface="Tahoma" pitchFamily="34" charset="0"/>
                <a:cs typeface="Times New Roman" pitchFamily="18" charset="0"/>
                <a:hlinkClick r:id="rId11"/>
              </a:rPr>
              <a:t>https://www.unilever.com/planet-and-society/future-of-work/future-workplace/#:~:text=U%2DWork%20gives%20employees%20the</a:t>
            </a:r>
            <a:r>
              <a:rPr lang="en-GB" sz="900" dirty="0">
                <a:latin typeface="Times New Roman" pitchFamily="18" charset="0"/>
                <a:ea typeface="Tahoma" pitchFamily="34" charset="0"/>
                <a:cs typeface="Times New Roman" pitchFamily="18" charset="0"/>
              </a:rPr>
              <a:t>.</a:t>
            </a:r>
          </a:p>
          <a:p>
            <a:pPr algn="just">
              <a:lnSpc>
                <a:spcPct val="150000"/>
              </a:lnSpc>
            </a:pPr>
            <a:r>
              <a:rPr lang="en-GB" sz="900" dirty="0">
                <a:latin typeface="Times New Roman" pitchFamily="18" charset="0"/>
                <a:ea typeface="Tahoma" pitchFamily="34" charset="0"/>
                <a:cs typeface="Times New Roman" pitchFamily="18" charset="0"/>
              </a:rPr>
              <a:t>Unilever., 2022. Our Company. [online] Unilever. Available at:</a:t>
            </a:r>
            <a:r>
              <a:rPr lang="en-GB" sz="900" dirty="0">
                <a:solidFill>
                  <a:srgbClr val="0000FF"/>
                </a:solidFill>
                <a:latin typeface="Times New Roman" pitchFamily="18" charset="0"/>
                <a:ea typeface="Tahoma" pitchFamily="34" charset="0"/>
                <a:cs typeface="Times New Roman" pitchFamily="18" charset="0"/>
                <a:hlinkClick r:id="rId12"/>
              </a:rPr>
              <a:t> </a:t>
            </a:r>
            <a:r>
              <a:rPr lang="en-GB" sz="900" u="sng" dirty="0">
                <a:solidFill>
                  <a:srgbClr val="0000FF"/>
                </a:solidFill>
                <a:latin typeface="Times New Roman" pitchFamily="18" charset="0"/>
                <a:ea typeface="Tahoma" pitchFamily="34" charset="0"/>
                <a:cs typeface="Times New Roman" pitchFamily="18" charset="0"/>
                <a:hlinkClick r:id="rId12"/>
              </a:rPr>
              <a:t>https://www.unilever.co.uk/our-company/</a:t>
            </a:r>
            <a:r>
              <a:rPr lang="en-GB" sz="900" dirty="0">
                <a:latin typeface="Times New Roman" pitchFamily="18" charset="0"/>
                <a:ea typeface="Tahoma" pitchFamily="34" charset="0"/>
                <a:cs typeface="Times New Roman" pitchFamily="18" charset="0"/>
              </a:rPr>
              <a:t>. </a:t>
            </a:r>
          </a:p>
          <a:p>
            <a:endParaRPr lang="en-US" sz="800" dirty="0"/>
          </a:p>
          <a:p>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71"/>
        <p:cNvGrpSpPr/>
        <p:nvPr/>
      </p:nvGrpSpPr>
      <p:grpSpPr>
        <a:xfrm>
          <a:off x="0" y="0"/>
          <a:ext cx="0" cy="0"/>
          <a:chOff x="0" y="0"/>
          <a:chExt cx="0" cy="0"/>
        </a:xfrm>
      </p:grpSpPr>
      <p:pic>
        <p:nvPicPr>
          <p:cNvPr id="572" name="Google Shape;572;p27" descr="Google Tests Q&amp;A Videos in Search Results for Universities"/>
          <p:cNvPicPr preferRelativeResize="0"/>
          <p:nvPr/>
        </p:nvPicPr>
        <p:blipFill rotWithShape="1">
          <a:blip r:embed="rId3">
            <a:alphaModFix/>
          </a:blip>
          <a:srcRect/>
          <a:stretch/>
        </p:blipFill>
        <p:spPr>
          <a:xfrm>
            <a:off x="0" y="0"/>
            <a:ext cx="12192000" cy="6629399"/>
          </a:xfrm>
          <a:prstGeom prst="rect">
            <a:avLst/>
          </a:prstGeom>
          <a:noFill/>
          <a:ln>
            <a:noFill/>
          </a:ln>
        </p:spPr>
      </p:pic>
    </p:spTree>
  </p:cSld>
  <p:clrMapOvr>
    <a:masterClrMapping/>
  </p:clrMapOvr>
</p:sld>
</file>

<file path=ppt/theme/theme1.xml><?xml version="1.0" encoding="utf-8"?>
<a:theme xmlns:a="http://schemas.openxmlformats.org/drawingml/2006/main" name="StreetscapeVTI">
  <a:themeElements>
    <a:clrScheme name="AnalogousFromDarkSeedRightStep">
      <a:dk1>
        <a:srgbClr val="000000"/>
      </a:dk1>
      <a:lt1>
        <a:srgbClr val="FFFFFF"/>
      </a:lt1>
      <a:dk2>
        <a:srgbClr val="1E2734"/>
      </a:dk2>
      <a:lt2>
        <a:srgbClr val="E5E2E8"/>
      </a:lt2>
      <a:accent1>
        <a:srgbClr val="61B520"/>
      </a:accent1>
      <a:accent2>
        <a:srgbClr val="17BA14"/>
      </a:accent2>
      <a:accent3>
        <a:srgbClr val="21B75D"/>
      </a:accent3>
      <a:accent4>
        <a:srgbClr val="14B597"/>
      </a:accent4>
      <a:accent5>
        <a:srgbClr val="24AED7"/>
      </a:accent5>
      <a:accent6>
        <a:srgbClr val="175AD5"/>
      </a:accent6>
      <a:hlink>
        <a:srgbClr val="BF483F"/>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5498</Words>
  <Application>Microsoft Office PowerPoint</Application>
  <PresentationFormat>Widescreen</PresentationFormat>
  <Paragraphs>236</Paragraphs>
  <Slides>35</Slides>
  <Notes>33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Consolas</vt:lpstr>
      <vt:lpstr>Libre Franklin Black</vt:lpstr>
      <vt:lpstr>Arial</vt:lpstr>
      <vt:lpstr>Times New Roman</vt:lpstr>
      <vt:lpstr>Tahoma</vt:lpstr>
      <vt:lpstr>Calibri</vt:lpstr>
      <vt:lpstr>StreetscapeVTI</vt:lpstr>
      <vt:lpstr>Developing an Effective Employee Retention Strategy</vt:lpstr>
      <vt:lpstr>Introduction </vt:lpstr>
      <vt:lpstr>Concept of Employee Retention </vt:lpstr>
      <vt:lpstr>Concept of Employee Retention </vt:lpstr>
      <vt:lpstr>Importance of Employee Retention </vt:lpstr>
      <vt:lpstr>Importance of Employee Retention </vt:lpstr>
      <vt:lpstr>Challenges of Employee Retention</vt:lpstr>
      <vt:lpstr>Understanding of Employee needs and Motivation</vt:lpstr>
      <vt:lpstr>PowerPoint Presentation</vt:lpstr>
      <vt:lpstr>Theories of Employee Retention </vt:lpstr>
      <vt:lpstr>Best Practices for Ensuring Employee Retention </vt:lpstr>
      <vt:lpstr>Best Practices for Ensuring Employee Retention </vt:lpstr>
      <vt:lpstr>Building a Positive Work Culture</vt:lpstr>
      <vt:lpstr>Career development and growth opportunities</vt:lpstr>
      <vt:lpstr>Work life balance</vt:lpstr>
      <vt:lpstr>Compensation and Benefits</vt:lpstr>
      <vt:lpstr>Employee engagement and Satisfaction</vt:lpstr>
      <vt:lpstr>Leadership and Management</vt:lpstr>
      <vt:lpstr>Exit interviews and Feedback</vt:lpstr>
      <vt:lpstr>Overview of Unilever </vt:lpstr>
      <vt:lpstr>Employee Retention Practices Adopted by Unilever </vt:lpstr>
      <vt:lpstr>Overview of Unilever </vt:lpstr>
      <vt:lpstr>Employee Retention Practices Adopted by Unilever</vt:lpstr>
      <vt:lpstr>Challenges of Employee Retention in Unilever </vt:lpstr>
      <vt:lpstr>Challenges of Employee Retention in Unilever </vt:lpstr>
      <vt:lpstr>Development of Comprehensive Strategy for Unilever for Employee Retention </vt:lpstr>
      <vt:lpstr>Development of Comprehensive Strategy for Unilever for Employee Retention</vt:lpstr>
      <vt:lpstr>Recommendations to Unilever for Enhancing Staff Retention Rates </vt:lpstr>
      <vt:lpstr>Recommendations to Unilever for Enhancing Staff Retention Rates </vt:lpstr>
      <vt:lpstr>Implementation of Retention Strategies</vt:lpstr>
      <vt:lpstr>Conclusion</vt:lpstr>
      <vt:lpstr>Reference List </vt:lpstr>
      <vt:lpstr>Reference List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2023-08-18T12:25:57Z</dcterms:created>
  <dcterms:modified xsi:type="dcterms:W3CDTF">2023-08-18T14:11:54Z</dcterms:modified>
</cp:coreProperties>
</file>