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780" r:id="rId1"/>
  </p:sldMasterIdLst>
  <p:notesMasterIdLst>
    <p:notesMasterId r:id="rId19"/>
  </p:notesMasterIdLst>
  <p:sldIdLst>
    <p:sldId id="256" r:id="rId2"/>
    <p:sldId id="257" r:id="rId3"/>
    <p:sldId id="258" r:id="rId4"/>
    <p:sldId id="259" r:id="rId5"/>
    <p:sldId id="267" r:id="rId6"/>
    <p:sldId id="268" r:id="rId7"/>
    <p:sldId id="260" r:id="rId8"/>
    <p:sldId id="261" r:id="rId9"/>
    <p:sldId id="262" r:id="rId10"/>
    <p:sldId id="263" r:id="rId11"/>
    <p:sldId id="269" r:id="rId12"/>
    <p:sldId id="264" r:id="rId13"/>
    <p:sldId id="265" r:id="rId14"/>
    <p:sldId id="266" r:id="rId15"/>
    <p:sldId id="270" r:id="rId16"/>
    <p:sldId id="271" r:id="rId17"/>
    <p:sldId id="272" r:id="rId18"/>
  </p:sldIdLst>
  <p:sldSz cx="12192000" cy="6858000"/>
  <p:notesSz cx="6858000" cy="9144000"/>
  <p:defaultTex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9E2B8E9B-7E91-E643-9C1E-F8464CBDF863}" v="41" dt="2024-12-07T00:12:43.813"/>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29303"/>
    <p:restoredTop sz="95915"/>
  </p:normalViewPr>
  <p:slideViewPr>
    <p:cSldViewPr snapToGrid="0">
      <p:cViewPr>
        <p:scale>
          <a:sx n="100" d="100"/>
          <a:sy n="100" d="100"/>
        </p:scale>
        <p:origin x="216" y="464"/>
      </p:cViewPr>
      <p:guideLst/>
    </p:cSldViewPr>
  </p:slideViewPr>
  <p:outlineViewPr>
    <p:cViewPr>
      <p:scale>
        <a:sx n="33" d="100"/>
        <a:sy n="33" d="100"/>
      </p:scale>
      <p:origin x="0" y="0"/>
    </p:cViewPr>
  </p:outlin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microsoft.com/office/2015/10/relationships/revisionInfo" Target="revisionInfo.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heme" Target="theme/theme1.xml"/></Relationships>
</file>

<file path=ppt/diagrams/_rels/data1.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svg"/><Relationship Id="rId1" Type="http://schemas.openxmlformats.org/officeDocument/2006/relationships/image" Target="../media/image5.png"/><Relationship Id="rId4" Type="http://schemas.openxmlformats.org/officeDocument/2006/relationships/image" Target="../media/image8.svg"/></Relationships>
</file>

<file path=ppt/diagrams/_rels/data2.xml.rels><?xml version="1.0" encoding="UTF-8" standalone="yes"?>
<Relationships xmlns="http://schemas.openxmlformats.org/package/2006/relationships"><Relationship Id="rId8" Type="http://schemas.openxmlformats.org/officeDocument/2006/relationships/image" Target="../media/image17.svg"/><Relationship Id="rId3" Type="http://schemas.openxmlformats.org/officeDocument/2006/relationships/image" Target="../media/image12.png"/><Relationship Id="rId7" Type="http://schemas.openxmlformats.org/officeDocument/2006/relationships/image" Target="../media/image16.png"/><Relationship Id="rId2" Type="http://schemas.openxmlformats.org/officeDocument/2006/relationships/image" Target="../media/image11.svg"/><Relationship Id="rId1" Type="http://schemas.openxmlformats.org/officeDocument/2006/relationships/image" Target="../media/image10.png"/><Relationship Id="rId6" Type="http://schemas.openxmlformats.org/officeDocument/2006/relationships/image" Target="../media/image15.svg"/><Relationship Id="rId5" Type="http://schemas.openxmlformats.org/officeDocument/2006/relationships/image" Target="../media/image14.png"/><Relationship Id="rId10" Type="http://schemas.openxmlformats.org/officeDocument/2006/relationships/image" Target="../media/image19.svg"/><Relationship Id="rId4" Type="http://schemas.openxmlformats.org/officeDocument/2006/relationships/image" Target="../media/image13.svg"/><Relationship Id="rId9" Type="http://schemas.openxmlformats.org/officeDocument/2006/relationships/image" Target="../media/image18.png"/></Relationships>
</file>

<file path=ppt/diagrams/_rels/drawing1.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svg"/><Relationship Id="rId1" Type="http://schemas.openxmlformats.org/officeDocument/2006/relationships/image" Target="../media/image5.png"/><Relationship Id="rId4" Type="http://schemas.openxmlformats.org/officeDocument/2006/relationships/image" Target="../media/image8.svg"/></Relationships>
</file>

<file path=ppt/diagrams/_rels/drawing2.xml.rels><?xml version="1.0" encoding="UTF-8" standalone="yes"?>
<Relationships xmlns="http://schemas.openxmlformats.org/package/2006/relationships"><Relationship Id="rId8" Type="http://schemas.openxmlformats.org/officeDocument/2006/relationships/image" Target="../media/image17.svg"/><Relationship Id="rId3" Type="http://schemas.openxmlformats.org/officeDocument/2006/relationships/image" Target="../media/image12.png"/><Relationship Id="rId7" Type="http://schemas.openxmlformats.org/officeDocument/2006/relationships/image" Target="../media/image16.png"/><Relationship Id="rId2" Type="http://schemas.openxmlformats.org/officeDocument/2006/relationships/image" Target="../media/image11.svg"/><Relationship Id="rId1" Type="http://schemas.openxmlformats.org/officeDocument/2006/relationships/image" Target="../media/image10.png"/><Relationship Id="rId6" Type="http://schemas.openxmlformats.org/officeDocument/2006/relationships/image" Target="../media/image15.svg"/><Relationship Id="rId5" Type="http://schemas.openxmlformats.org/officeDocument/2006/relationships/image" Target="../media/image14.png"/><Relationship Id="rId10" Type="http://schemas.openxmlformats.org/officeDocument/2006/relationships/image" Target="../media/image19.svg"/><Relationship Id="rId4" Type="http://schemas.openxmlformats.org/officeDocument/2006/relationships/image" Target="../media/image13.svg"/><Relationship Id="rId9" Type="http://schemas.openxmlformats.org/officeDocument/2006/relationships/image" Target="../media/image18.png"/></Relationships>
</file>

<file path=ppt/diagrams/colors1.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bg_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a:alpha val="0"/>
      </a:schemeClr>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ADD48AE9-EBAC-4133-82B2-73AB8B24FA8E}" type="doc">
      <dgm:prSet loTypeId="urn:microsoft.com/office/officeart/2018/2/layout/IconLabelDescriptionList" loCatId="icon" qsTypeId="urn:microsoft.com/office/officeart/2005/8/quickstyle/simple1" qsCatId="simple" csTypeId="urn:microsoft.com/office/officeart/2018/5/colors/Iconchunking_neutralbg_colorful1" csCatId="colorful" phldr="1"/>
      <dgm:spPr/>
      <dgm:t>
        <a:bodyPr/>
        <a:lstStyle/>
        <a:p>
          <a:endParaRPr lang="en-US"/>
        </a:p>
      </dgm:t>
    </dgm:pt>
    <dgm:pt modelId="{E59E98A3-2541-4654-956D-820DD30CD9CA}">
      <dgm:prSet/>
      <dgm:spPr/>
      <dgm:t>
        <a:bodyPr/>
        <a:lstStyle/>
        <a:p>
          <a:pPr>
            <a:defRPr b="1"/>
          </a:pPr>
          <a:r>
            <a:rPr kumimoji="1" lang="en-GB" b="1"/>
            <a:t>What is the research about?</a:t>
          </a:r>
          <a:endParaRPr lang="en-US"/>
        </a:p>
      </dgm:t>
    </dgm:pt>
    <dgm:pt modelId="{932E370F-259C-49D6-976D-5A382CEFE6D6}" type="parTrans" cxnId="{3BFE8178-D214-45D6-884D-8FB65AD38EB4}">
      <dgm:prSet/>
      <dgm:spPr/>
      <dgm:t>
        <a:bodyPr/>
        <a:lstStyle/>
        <a:p>
          <a:endParaRPr lang="en-US"/>
        </a:p>
      </dgm:t>
    </dgm:pt>
    <dgm:pt modelId="{9CF0317F-D6F9-4678-96D4-FB3C7012596A}" type="sibTrans" cxnId="{3BFE8178-D214-45D6-884D-8FB65AD38EB4}">
      <dgm:prSet phldrT="1" phldr="0"/>
      <dgm:spPr/>
      <dgm:t>
        <a:bodyPr/>
        <a:lstStyle/>
        <a:p>
          <a:endParaRPr lang="en-US" dirty="0"/>
        </a:p>
      </dgm:t>
    </dgm:pt>
    <dgm:pt modelId="{EEE864A2-C6FF-4AF5-98A4-BC0A03CFC574}">
      <dgm:prSet/>
      <dgm:spPr/>
      <dgm:t>
        <a:bodyPr/>
        <a:lstStyle/>
        <a:p>
          <a:pPr>
            <a:buFont typeface="Wingdings" pitchFamily="2" charset="2"/>
            <a:buChar char="l"/>
          </a:pPr>
          <a:r>
            <a:rPr kumimoji="1" lang="en-GB" dirty="0"/>
            <a:t>This study examines how musicians in virtual reality (VR) immersive music spaces are inspired to create music through interaction with the audience, symbolic features of the virtual environment, and dynamic feedback. The core of this study is to reveal the mechanisms of inspiration generation for music creation and to illustrate how VR technology can provide musicians with new ways to create through immersive experiences and multi-sensory stimulation.</a:t>
          </a:r>
          <a:endParaRPr lang="en-US" dirty="0"/>
        </a:p>
      </dgm:t>
    </dgm:pt>
    <dgm:pt modelId="{55E617DE-A3FE-451C-A1CB-3D7FDC45EA61}" type="parTrans" cxnId="{3A5B85F7-447F-45CF-A8E6-1EA8659E2199}">
      <dgm:prSet/>
      <dgm:spPr/>
      <dgm:t>
        <a:bodyPr/>
        <a:lstStyle/>
        <a:p>
          <a:endParaRPr lang="en-US"/>
        </a:p>
      </dgm:t>
    </dgm:pt>
    <dgm:pt modelId="{C07EFBDB-EE4F-49A6-B285-9776A22DEC13}" type="sibTrans" cxnId="{3A5B85F7-447F-45CF-A8E6-1EA8659E2199}">
      <dgm:prSet/>
      <dgm:spPr/>
      <dgm:t>
        <a:bodyPr/>
        <a:lstStyle/>
        <a:p>
          <a:endParaRPr lang="en-US"/>
        </a:p>
      </dgm:t>
    </dgm:pt>
    <dgm:pt modelId="{79B9D5E7-6AC5-40D1-AFD9-C5843A8CF691}">
      <dgm:prSet/>
      <dgm:spPr/>
      <dgm:t>
        <a:bodyPr/>
        <a:lstStyle/>
        <a:p>
          <a:pPr>
            <a:buFont typeface="Wingdings" pitchFamily="2" charset="2"/>
            <a:buChar char="l"/>
          </a:pPr>
          <a:r>
            <a:rPr kumimoji="1" lang="en-GB" b="1" dirty="0"/>
            <a:t>Purpose</a:t>
          </a:r>
          <a:r>
            <a:rPr kumimoji="1" lang="en-GB" dirty="0"/>
            <a:t>: In an immersive space, the audience enriches the musical experience by stimulating body rhythms through the existing musical tone. The musician then draws inspiration from the audience's unconscious behaviour and symbolic characteristics, and environmental rhythms, to create exclusive music that reflects the audience's true inner emotions and helps them to know their truest selves.</a:t>
          </a:r>
          <a:endParaRPr lang="en-US" dirty="0"/>
        </a:p>
      </dgm:t>
    </dgm:pt>
    <dgm:pt modelId="{D5D8459B-55D1-4A24-B6F1-8990B8F0039F}" type="parTrans" cxnId="{D935D316-4BB6-449C-8CBD-616453E72CAC}">
      <dgm:prSet/>
      <dgm:spPr/>
      <dgm:t>
        <a:bodyPr/>
        <a:lstStyle/>
        <a:p>
          <a:endParaRPr lang="en-US"/>
        </a:p>
      </dgm:t>
    </dgm:pt>
    <dgm:pt modelId="{1578C978-4806-4E0E-ADED-C6CEBFEE0772}" type="sibTrans" cxnId="{D935D316-4BB6-449C-8CBD-616453E72CAC}">
      <dgm:prSet/>
      <dgm:spPr/>
      <dgm:t>
        <a:bodyPr/>
        <a:lstStyle/>
        <a:p>
          <a:endParaRPr lang="en-US"/>
        </a:p>
      </dgm:t>
    </dgm:pt>
    <dgm:pt modelId="{035237D8-EB25-4453-BC25-CB49E8145196}">
      <dgm:prSet/>
      <dgm:spPr/>
      <dgm:t>
        <a:bodyPr/>
        <a:lstStyle/>
        <a:p>
          <a:pPr>
            <a:defRPr b="1"/>
          </a:pPr>
          <a:r>
            <a:rPr kumimoji="1" lang="en-GB" b="1" dirty="0"/>
            <a:t>Core research questions</a:t>
          </a:r>
          <a:endParaRPr lang="en-US" dirty="0"/>
        </a:p>
      </dgm:t>
    </dgm:pt>
    <dgm:pt modelId="{865F72DB-F4AD-4C09-A471-2E642944B589}" type="parTrans" cxnId="{422E4C46-6315-464C-87D8-7C0F9FC1FDA4}">
      <dgm:prSet/>
      <dgm:spPr/>
      <dgm:t>
        <a:bodyPr/>
        <a:lstStyle/>
        <a:p>
          <a:endParaRPr lang="en-US"/>
        </a:p>
      </dgm:t>
    </dgm:pt>
    <dgm:pt modelId="{59154F74-D80F-4E6E-A406-3A918D5A9C78}" type="sibTrans" cxnId="{422E4C46-6315-464C-87D8-7C0F9FC1FDA4}">
      <dgm:prSet phldrT="2" phldr="0"/>
      <dgm:spPr/>
      <dgm:t>
        <a:bodyPr/>
        <a:lstStyle/>
        <a:p>
          <a:endParaRPr lang="en-US"/>
        </a:p>
      </dgm:t>
    </dgm:pt>
    <dgm:pt modelId="{360855E8-96C2-44BD-9F6C-F89D1D694D01}">
      <dgm:prSet/>
      <dgm:spPr/>
      <dgm:t>
        <a:bodyPr/>
        <a:lstStyle/>
        <a:p>
          <a:pPr>
            <a:buFont typeface="Wingdings" pitchFamily="2" charset="2"/>
            <a:buChar char="l"/>
          </a:pPr>
          <a:r>
            <a:rPr kumimoji="1" lang="en-GB" dirty="0"/>
            <a:t>How is the inspiration for music creation generated in a VR immersive music space?</a:t>
          </a:r>
          <a:endParaRPr lang="en-US" dirty="0"/>
        </a:p>
      </dgm:t>
    </dgm:pt>
    <dgm:pt modelId="{1B3D7E2F-F855-4E21-8B2B-A6D5706797A6}" type="parTrans" cxnId="{CFDE8F6A-CB26-434C-BCFF-99D536BBF105}">
      <dgm:prSet/>
      <dgm:spPr/>
      <dgm:t>
        <a:bodyPr/>
        <a:lstStyle/>
        <a:p>
          <a:endParaRPr lang="en-US"/>
        </a:p>
      </dgm:t>
    </dgm:pt>
    <dgm:pt modelId="{015FAF75-AF59-4A74-9F55-98CD6FA6E529}" type="sibTrans" cxnId="{CFDE8F6A-CB26-434C-BCFF-99D536BBF105}">
      <dgm:prSet/>
      <dgm:spPr/>
      <dgm:t>
        <a:bodyPr/>
        <a:lstStyle/>
        <a:p>
          <a:endParaRPr lang="en-US"/>
        </a:p>
      </dgm:t>
    </dgm:pt>
    <dgm:pt modelId="{D58612EE-683F-4792-B402-68005EE6B6AC}">
      <dgm:prSet/>
      <dgm:spPr/>
      <dgm:t>
        <a:bodyPr/>
        <a:lstStyle/>
        <a:p>
          <a:pPr>
            <a:buFont typeface="Wingdings" pitchFamily="2" charset="2"/>
            <a:buChar char="l"/>
          </a:pPr>
          <a:r>
            <a:rPr kumimoji="1" lang="en-GB" dirty="0"/>
            <a:t>How do musicians gain inspiration from the visual and auditory symbols of the virtual environment?</a:t>
          </a:r>
          <a:endParaRPr lang="en-US" dirty="0"/>
        </a:p>
      </dgm:t>
    </dgm:pt>
    <dgm:pt modelId="{EA684209-AAE6-4CED-8F88-A6DA53669100}" type="parTrans" cxnId="{DC564FD4-55DC-47A3-97DC-24A62568E1F1}">
      <dgm:prSet/>
      <dgm:spPr/>
      <dgm:t>
        <a:bodyPr/>
        <a:lstStyle/>
        <a:p>
          <a:endParaRPr lang="en-US"/>
        </a:p>
      </dgm:t>
    </dgm:pt>
    <dgm:pt modelId="{714474A7-FC53-4C45-8B93-21CE390DC10D}" type="sibTrans" cxnId="{DC564FD4-55DC-47A3-97DC-24A62568E1F1}">
      <dgm:prSet/>
      <dgm:spPr/>
      <dgm:t>
        <a:bodyPr/>
        <a:lstStyle/>
        <a:p>
          <a:endParaRPr lang="en-US"/>
        </a:p>
      </dgm:t>
    </dgm:pt>
    <dgm:pt modelId="{EA8A1228-3E5C-4BE4-A3BC-D4263EC64FA9}">
      <dgm:prSet/>
      <dgm:spPr/>
      <dgm:t>
        <a:bodyPr/>
        <a:lstStyle/>
        <a:p>
          <a:pPr>
            <a:buFont typeface="Wingdings" pitchFamily="2" charset="2"/>
            <a:buChar char="l"/>
          </a:pPr>
          <a:r>
            <a:rPr kumimoji="1" lang="en-GB" dirty="0"/>
            <a:t>How do the audience's unconscious responses (e.g., movements and emotions) in VR environments influence musicians' creative decisions?</a:t>
          </a:r>
          <a:endParaRPr lang="en-US" dirty="0"/>
        </a:p>
      </dgm:t>
    </dgm:pt>
    <dgm:pt modelId="{99781982-E055-4692-B312-6D6F6ABA36E3}" type="parTrans" cxnId="{7BD51805-BBA7-4A44-9F46-9029AB0F3572}">
      <dgm:prSet/>
      <dgm:spPr/>
      <dgm:t>
        <a:bodyPr/>
        <a:lstStyle/>
        <a:p>
          <a:endParaRPr lang="en-US"/>
        </a:p>
      </dgm:t>
    </dgm:pt>
    <dgm:pt modelId="{39104112-0206-4902-9309-8355B80A0509}" type="sibTrans" cxnId="{7BD51805-BBA7-4A44-9F46-9029AB0F3572}">
      <dgm:prSet/>
      <dgm:spPr/>
      <dgm:t>
        <a:bodyPr/>
        <a:lstStyle/>
        <a:p>
          <a:endParaRPr lang="en-US"/>
        </a:p>
      </dgm:t>
    </dgm:pt>
    <dgm:pt modelId="{C453B849-7843-4B2D-A023-3092B8C5F9FA}">
      <dgm:prSet/>
      <dgm:spPr/>
      <dgm:t>
        <a:bodyPr/>
        <a:lstStyle/>
        <a:p>
          <a:pPr>
            <a:buFont typeface="Wingdings" pitchFamily="2" charset="2"/>
            <a:buChar char="l"/>
          </a:pPr>
          <a:r>
            <a:rPr kumimoji="1" lang="en-GB" dirty="0"/>
            <a:t>How does exploring music reflect the audience's inner emotions through notation and contextual design?</a:t>
          </a:r>
          <a:endParaRPr lang="en-US" dirty="0"/>
        </a:p>
      </dgm:t>
    </dgm:pt>
    <dgm:pt modelId="{E3693109-8E46-440A-84DD-F97E28315DE9}" type="parTrans" cxnId="{CC3B347C-124B-49CC-AF0D-F6482B2CF247}">
      <dgm:prSet/>
      <dgm:spPr/>
      <dgm:t>
        <a:bodyPr/>
        <a:lstStyle/>
        <a:p>
          <a:endParaRPr lang="en-US"/>
        </a:p>
      </dgm:t>
    </dgm:pt>
    <dgm:pt modelId="{308EEE73-8517-4008-9C60-E92BA0A70DC1}" type="sibTrans" cxnId="{CC3B347C-124B-49CC-AF0D-F6482B2CF247}">
      <dgm:prSet/>
      <dgm:spPr/>
      <dgm:t>
        <a:bodyPr/>
        <a:lstStyle/>
        <a:p>
          <a:endParaRPr lang="en-US"/>
        </a:p>
      </dgm:t>
    </dgm:pt>
    <dgm:pt modelId="{FC3045C5-CE60-4A0D-BFC9-9F26801998C9}" type="pres">
      <dgm:prSet presAssocID="{ADD48AE9-EBAC-4133-82B2-73AB8B24FA8E}" presName="root" presStyleCnt="0">
        <dgm:presLayoutVars>
          <dgm:dir/>
          <dgm:resizeHandles val="exact"/>
        </dgm:presLayoutVars>
      </dgm:prSet>
      <dgm:spPr/>
    </dgm:pt>
    <dgm:pt modelId="{81DBF9FC-ECDB-432B-A30C-C5E00572DDD5}" type="pres">
      <dgm:prSet presAssocID="{E59E98A3-2541-4654-956D-820DD30CD9CA}" presName="compNode" presStyleCnt="0"/>
      <dgm:spPr/>
    </dgm:pt>
    <dgm:pt modelId="{0701B129-7215-4EA4-99C3-7399F08B2F76}" type="pres">
      <dgm:prSet presAssocID="{E59E98A3-2541-4654-956D-820DD30CD9CA}"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Drum Set"/>
        </a:ext>
      </dgm:extLst>
    </dgm:pt>
    <dgm:pt modelId="{68127E7B-384C-49EC-A8CE-3CCA5EE4E680}" type="pres">
      <dgm:prSet presAssocID="{E59E98A3-2541-4654-956D-820DD30CD9CA}" presName="iconSpace" presStyleCnt="0"/>
      <dgm:spPr/>
    </dgm:pt>
    <dgm:pt modelId="{46358C6B-E99F-4B5B-918B-6FF045C71195}" type="pres">
      <dgm:prSet presAssocID="{E59E98A3-2541-4654-956D-820DD30CD9CA}" presName="parTx" presStyleLbl="revTx" presStyleIdx="0" presStyleCnt="4">
        <dgm:presLayoutVars>
          <dgm:chMax val="0"/>
          <dgm:chPref val="0"/>
        </dgm:presLayoutVars>
      </dgm:prSet>
      <dgm:spPr/>
    </dgm:pt>
    <dgm:pt modelId="{CB40E1DF-4837-43F5-98D3-496FB49198A8}" type="pres">
      <dgm:prSet presAssocID="{E59E98A3-2541-4654-956D-820DD30CD9CA}" presName="txSpace" presStyleCnt="0"/>
      <dgm:spPr/>
    </dgm:pt>
    <dgm:pt modelId="{2DE8D4BE-0223-4692-B65D-1C49A9D54921}" type="pres">
      <dgm:prSet presAssocID="{E59E98A3-2541-4654-956D-820DD30CD9CA}" presName="desTx" presStyleLbl="revTx" presStyleIdx="1" presStyleCnt="4" custLinFactNeighborX="-262" custLinFactNeighborY="-1857">
        <dgm:presLayoutVars/>
      </dgm:prSet>
      <dgm:spPr/>
    </dgm:pt>
    <dgm:pt modelId="{02712AF0-9EF3-4F6A-ABF0-E94F158EBA30}" type="pres">
      <dgm:prSet presAssocID="{9CF0317F-D6F9-4678-96D4-FB3C7012596A}" presName="sibTrans" presStyleCnt="0"/>
      <dgm:spPr/>
    </dgm:pt>
    <dgm:pt modelId="{044742C4-B731-49CA-86D8-CA86AC277A1E}" type="pres">
      <dgm:prSet presAssocID="{035237D8-EB25-4453-BC25-CB49E8145196}" presName="compNode" presStyleCnt="0"/>
      <dgm:spPr/>
    </dgm:pt>
    <dgm:pt modelId="{6FEC22E6-A0C1-49F3-A999-21F8E9D1BC7C}" type="pres">
      <dgm:prSet presAssocID="{035237D8-EB25-4453-BC25-CB49E8145196}"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音乐"/>
        </a:ext>
      </dgm:extLst>
    </dgm:pt>
    <dgm:pt modelId="{F472FBB3-6983-4761-93C8-5C608FEFD81B}" type="pres">
      <dgm:prSet presAssocID="{035237D8-EB25-4453-BC25-CB49E8145196}" presName="iconSpace" presStyleCnt="0"/>
      <dgm:spPr/>
    </dgm:pt>
    <dgm:pt modelId="{C56E2C09-3FC7-4D68-98E5-9DB1CF1AA830}" type="pres">
      <dgm:prSet presAssocID="{035237D8-EB25-4453-BC25-CB49E8145196}" presName="parTx" presStyleLbl="revTx" presStyleIdx="2" presStyleCnt="4">
        <dgm:presLayoutVars>
          <dgm:chMax val="0"/>
          <dgm:chPref val="0"/>
        </dgm:presLayoutVars>
      </dgm:prSet>
      <dgm:spPr/>
    </dgm:pt>
    <dgm:pt modelId="{9FA56DB0-B8B4-4C08-9F74-0DFD836CFBF0}" type="pres">
      <dgm:prSet presAssocID="{035237D8-EB25-4453-BC25-CB49E8145196}" presName="txSpace" presStyleCnt="0"/>
      <dgm:spPr/>
    </dgm:pt>
    <dgm:pt modelId="{000D7F4D-0F1F-4D82-94F4-FF2462F384D9}" type="pres">
      <dgm:prSet presAssocID="{035237D8-EB25-4453-BC25-CB49E8145196}" presName="desTx" presStyleLbl="revTx" presStyleIdx="3" presStyleCnt="4">
        <dgm:presLayoutVars/>
      </dgm:prSet>
      <dgm:spPr/>
    </dgm:pt>
  </dgm:ptLst>
  <dgm:cxnLst>
    <dgm:cxn modelId="{9CCDD203-2B0D-0144-B3F4-BFF9482433D7}" type="presOf" srcId="{C453B849-7843-4B2D-A023-3092B8C5F9FA}" destId="{000D7F4D-0F1F-4D82-94F4-FF2462F384D9}" srcOrd="0" destOrd="3" presId="urn:microsoft.com/office/officeart/2018/2/layout/IconLabelDescriptionList"/>
    <dgm:cxn modelId="{7BD51805-BBA7-4A44-9F46-9029AB0F3572}" srcId="{035237D8-EB25-4453-BC25-CB49E8145196}" destId="{EA8A1228-3E5C-4BE4-A3BC-D4263EC64FA9}" srcOrd="2" destOrd="0" parTransId="{99781982-E055-4692-B312-6D6F6ABA36E3}" sibTransId="{39104112-0206-4902-9309-8355B80A0509}"/>
    <dgm:cxn modelId="{D935D316-4BB6-449C-8CBD-616453E72CAC}" srcId="{E59E98A3-2541-4654-956D-820DD30CD9CA}" destId="{79B9D5E7-6AC5-40D1-AFD9-C5843A8CF691}" srcOrd="1" destOrd="0" parTransId="{D5D8459B-55D1-4A24-B6F1-8990B8F0039F}" sibTransId="{1578C978-4806-4E0E-ADED-C6CEBFEE0772}"/>
    <dgm:cxn modelId="{BBC0FC17-AD5D-1B40-BF3B-1303F6628A92}" type="presOf" srcId="{E59E98A3-2541-4654-956D-820DD30CD9CA}" destId="{46358C6B-E99F-4B5B-918B-6FF045C71195}" srcOrd="0" destOrd="0" presId="urn:microsoft.com/office/officeart/2018/2/layout/IconLabelDescriptionList"/>
    <dgm:cxn modelId="{1FFC7118-7B87-B344-9286-EE6C656FBD7D}" type="presOf" srcId="{360855E8-96C2-44BD-9F6C-F89D1D694D01}" destId="{000D7F4D-0F1F-4D82-94F4-FF2462F384D9}" srcOrd="0" destOrd="0" presId="urn:microsoft.com/office/officeart/2018/2/layout/IconLabelDescriptionList"/>
    <dgm:cxn modelId="{B87C5F2F-7867-694F-B1FD-9467CAF2FBF4}" type="presOf" srcId="{D58612EE-683F-4792-B402-68005EE6B6AC}" destId="{000D7F4D-0F1F-4D82-94F4-FF2462F384D9}" srcOrd="0" destOrd="1" presId="urn:microsoft.com/office/officeart/2018/2/layout/IconLabelDescriptionList"/>
    <dgm:cxn modelId="{422E4C46-6315-464C-87D8-7C0F9FC1FDA4}" srcId="{ADD48AE9-EBAC-4133-82B2-73AB8B24FA8E}" destId="{035237D8-EB25-4453-BC25-CB49E8145196}" srcOrd="1" destOrd="0" parTransId="{865F72DB-F4AD-4C09-A471-2E642944B589}" sibTransId="{59154F74-D80F-4E6E-A406-3A918D5A9C78}"/>
    <dgm:cxn modelId="{7D91EC4E-B5C5-084C-9F99-4FFE32E8E590}" type="presOf" srcId="{035237D8-EB25-4453-BC25-CB49E8145196}" destId="{C56E2C09-3FC7-4D68-98E5-9DB1CF1AA830}" srcOrd="0" destOrd="0" presId="urn:microsoft.com/office/officeart/2018/2/layout/IconLabelDescriptionList"/>
    <dgm:cxn modelId="{CFDE8F6A-CB26-434C-BCFF-99D536BBF105}" srcId="{035237D8-EB25-4453-BC25-CB49E8145196}" destId="{360855E8-96C2-44BD-9F6C-F89D1D694D01}" srcOrd="0" destOrd="0" parTransId="{1B3D7E2F-F855-4E21-8B2B-A6D5706797A6}" sibTransId="{015FAF75-AF59-4A74-9F55-98CD6FA6E529}"/>
    <dgm:cxn modelId="{7A9A6C73-9690-8546-8AD6-5F5E13C2A065}" type="presOf" srcId="{ADD48AE9-EBAC-4133-82B2-73AB8B24FA8E}" destId="{FC3045C5-CE60-4A0D-BFC9-9F26801998C9}" srcOrd="0" destOrd="0" presId="urn:microsoft.com/office/officeart/2018/2/layout/IconLabelDescriptionList"/>
    <dgm:cxn modelId="{3BFE8178-D214-45D6-884D-8FB65AD38EB4}" srcId="{ADD48AE9-EBAC-4133-82B2-73AB8B24FA8E}" destId="{E59E98A3-2541-4654-956D-820DD30CD9CA}" srcOrd="0" destOrd="0" parTransId="{932E370F-259C-49D6-976D-5A382CEFE6D6}" sibTransId="{9CF0317F-D6F9-4678-96D4-FB3C7012596A}"/>
    <dgm:cxn modelId="{CC3B347C-124B-49CC-AF0D-F6482B2CF247}" srcId="{035237D8-EB25-4453-BC25-CB49E8145196}" destId="{C453B849-7843-4B2D-A023-3092B8C5F9FA}" srcOrd="3" destOrd="0" parTransId="{E3693109-8E46-440A-84DD-F97E28315DE9}" sibTransId="{308EEE73-8517-4008-9C60-E92BA0A70DC1}"/>
    <dgm:cxn modelId="{7E66FFB8-FEB5-AB42-A565-F188AEF36682}" type="presOf" srcId="{EEE864A2-C6FF-4AF5-98A4-BC0A03CFC574}" destId="{2DE8D4BE-0223-4692-B65D-1C49A9D54921}" srcOrd="0" destOrd="0" presId="urn:microsoft.com/office/officeart/2018/2/layout/IconLabelDescriptionList"/>
    <dgm:cxn modelId="{6CF08CCD-63C3-604B-B453-9DFD36142B50}" type="presOf" srcId="{EA8A1228-3E5C-4BE4-A3BC-D4263EC64FA9}" destId="{000D7F4D-0F1F-4D82-94F4-FF2462F384D9}" srcOrd="0" destOrd="2" presId="urn:microsoft.com/office/officeart/2018/2/layout/IconLabelDescriptionList"/>
    <dgm:cxn modelId="{DC564FD4-55DC-47A3-97DC-24A62568E1F1}" srcId="{035237D8-EB25-4453-BC25-CB49E8145196}" destId="{D58612EE-683F-4792-B402-68005EE6B6AC}" srcOrd="1" destOrd="0" parTransId="{EA684209-AAE6-4CED-8F88-A6DA53669100}" sibTransId="{714474A7-FC53-4C45-8B93-21CE390DC10D}"/>
    <dgm:cxn modelId="{10EFFEEF-BB59-8848-865D-62B79202FCF1}" type="presOf" srcId="{79B9D5E7-6AC5-40D1-AFD9-C5843A8CF691}" destId="{2DE8D4BE-0223-4692-B65D-1C49A9D54921}" srcOrd="0" destOrd="1" presId="urn:microsoft.com/office/officeart/2018/2/layout/IconLabelDescriptionList"/>
    <dgm:cxn modelId="{3A5B85F7-447F-45CF-A8E6-1EA8659E2199}" srcId="{E59E98A3-2541-4654-956D-820DD30CD9CA}" destId="{EEE864A2-C6FF-4AF5-98A4-BC0A03CFC574}" srcOrd="0" destOrd="0" parTransId="{55E617DE-A3FE-451C-A1CB-3D7FDC45EA61}" sibTransId="{C07EFBDB-EE4F-49A6-B285-9776A22DEC13}"/>
    <dgm:cxn modelId="{6807A3FA-3ABF-1048-A95E-DEE571C64EBE}" type="presParOf" srcId="{FC3045C5-CE60-4A0D-BFC9-9F26801998C9}" destId="{81DBF9FC-ECDB-432B-A30C-C5E00572DDD5}" srcOrd="0" destOrd="0" presId="urn:microsoft.com/office/officeart/2018/2/layout/IconLabelDescriptionList"/>
    <dgm:cxn modelId="{DB396DCA-CA22-E842-B2B7-F84DFE98FB94}" type="presParOf" srcId="{81DBF9FC-ECDB-432B-A30C-C5E00572DDD5}" destId="{0701B129-7215-4EA4-99C3-7399F08B2F76}" srcOrd="0" destOrd="0" presId="urn:microsoft.com/office/officeart/2018/2/layout/IconLabelDescriptionList"/>
    <dgm:cxn modelId="{157A0218-A307-A04F-81B8-44D28D87CA00}" type="presParOf" srcId="{81DBF9FC-ECDB-432B-A30C-C5E00572DDD5}" destId="{68127E7B-384C-49EC-A8CE-3CCA5EE4E680}" srcOrd="1" destOrd="0" presId="urn:microsoft.com/office/officeart/2018/2/layout/IconLabelDescriptionList"/>
    <dgm:cxn modelId="{0ECE54D4-002C-8F4F-BB36-8E22B6879B30}" type="presParOf" srcId="{81DBF9FC-ECDB-432B-A30C-C5E00572DDD5}" destId="{46358C6B-E99F-4B5B-918B-6FF045C71195}" srcOrd="2" destOrd="0" presId="urn:microsoft.com/office/officeart/2018/2/layout/IconLabelDescriptionList"/>
    <dgm:cxn modelId="{DED8D4D7-1C05-A243-9C21-F0C1158A3DEF}" type="presParOf" srcId="{81DBF9FC-ECDB-432B-A30C-C5E00572DDD5}" destId="{CB40E1DF-4837-43F5-98D3-496FB49198A8}" srcOrd="3" destOrd="0" presId="urn:microsoft.com/office/officeart/2018/2/layout/IconLabelDescriptionList"/>
    <dgm:cxn modelId="{B857C68E-7EAE-6C47-8F5A-88AA9A891D1A}" type="presParOf" srcId="{81DBF9FC-ECDB-432B-A30C-C5E00572DDD5}" destId="{2DE8D4BE-0223-4692-B65D-1C49A9D54921}" srcOrd="4" destOrd="0" presId="urn:microsoft.com/office/officeart/2018/2/layout/IconLabelDescriptionList"/>
    <dgm:cxn modelId="{D6392C76-216F-4B48-9497-55389808D531}" type="presParOf" srcId="{FC3045C5-CE60-4A0D-BFC9-9F26801998C9}" destId="{02712AF0-9EF3-4F6A-ABF0-E94F158EBA30}" srcOrd="1" destOrd="0" presId="urn:microsoft.com/office/officeart/2018/2/layout/IconLabelDescriptionList"/>
    <dgm:cxn modelId="{4A0F10F3-2FD5-6444-99AA-0EF36AD4F8AB}" type="presParOf" srcId="{FC3045C5-CE60-4A0D-BFC9-9F26801998C9}" destId="{044742C4-B731-49CA-86D8-CA86AC277A1E}" srcOrd="2" destOrd="0" presId="urn:microsoft.com/office/officeart/2018/2/layout/IconLabelDescriptionList"/>
    <dgm:cxn modelId="{2EB4DA86-8C8B-D740-B374-11357BF13EBD}" type="presParOf" srcId="{044742C4-B731-49CA-86D8-CA86AC277A1E}" destId="{6FEC22E6-A0C1-49F3-A999-21F8E9D1BC7C}" srcOrd="0" destOrd="0" presId="urn:microsoft.com/office/officeart/2018/2/layout/IconLabelDescriptionList"/>
    <dgm:cxn modelId="{60A68C87-49EE-5E4E-8539-09FBCA6133F2}" type="presParOf" srcId="{044742C4-B731-49CA-86D8-CA86AC277A1E}" destId="{F472FBB3-6983-4761-93C8-5C608FEFD81B}" srcOrd="1" destOrd="0" presId="urn:microsoft.com/office/officeart/2018/2/layout/IconLabelDescriptionList"/>
    <dgm:cxn modelId="{CFE66924-8A72-A847-8421-E761F868E08D}" type="presParOf" srcId="{044742C4-B731-49CA-86D8-CA86AC277A1E}" destId="{C56E2C09-3FC7-4D68-98E5-9DB1CF1AA830}" srcOrd="2" destOrd="0" presId="urn:microsoft.com/office/officeart/2018/2/layout/IconLabelDescriptionList"/>
    <dgm:cxn modelId="{2B3771D4-65BD-2742-A31D-F5D6C328F421}" type="presParOf" srcId="{044742C4-B731-49CA-86D8-CA86AC277A1E}" destId="{9FA56DB0-B8B4-4C08-9F74-0DFD836CFBF0}" srcOrd="3" destOrd="0" presId="urn:microsoft.com/office/officeart/2018/2/layout/IconLabelDescriptionList"/>
    <dgm:cxn modelId="{29F5895E-E9BA-C14D-84B7-42E9B92DFDB1}" type="presParOf" srcId="{044742C4-B731-49CA-86D8-CA86AC277A1E}" destId="{000D7F4D-0F1F-4D82-94F4-FF2462F384D9}" srcOrd="4" destOrd="0" presId="urn:microsoft.com/office/officeart/2018/2/layout/IconLabelDescription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10EE4AF1-EEDB-4155-9E9E-C452196528D6}" type="doc">
      <dgm:prSet loTypeId="urn:microsoft.com/office/officeart/2018/2/layout/IconLabelDescriptionList" loCatId="icon" qsTypeId="urn:microsoft.com/office/officeart/2005/8/quickstyle/simple1" qsCatId="simple" csTypeId="urn:microsoft.com/office/officeart/2018/5/colors/Iconchunking_neutralbg_accent0_3" csCatId="mainScheme" phldr="1"/>
      <dgm:spPr/>
      <dgm:t>
        <a:bodyPr/>
        <a:lstStyle/>
        <a:p>
          <a:endParaRPr lang="en-US"/>
        </a:p>
      </dgm:t>
    </dgm:pt>
    <dgm:pt modelId="{E6F49A83-B162-46BA-95C6-1C3CA6EB8771}">
      <dgm:prSet custT="1"/>
      <dgm:spPr/>
      <dgm:t>
        <a:bodyPr/>
        <a:lstStyle/>
        <a:p>
          <a:pPr>
            <a:lnSpc>
              <a:spcPct val="100000"/>
            </a:lnSpc>
            <a:defRPr b="1"/>
          </a:pPr>
          <a:r>
            <a:rPr kumimoji="1" lang="en-GB" sz="2000" b="1" dirty="0"/>
            <a:t>How to practice?</a:t>
          </a:r>
          <a:endParaRPr lang="en-US" sz="2000" dirty="0"/>
        </a:p>
      </dgm:t>
    </dgm:pt>
    <dgm:pt modelId="{515A0AE6-8EF9-4A09-A154-400A6DE25146}" type="parTrans" cxnId="{2CDDFECC-F1A7-4E91-9CF4-2628165C2E0F}">
      <dgm:prSet/>
      <dgm:spPr/>
      <dgm:t>
        <a:bodyPr/>
        <a:lstStyle/>
        <a:p>
          <a:endParaRPr lang="en-US"/>
        </a:p>
      </dgm:t>
    </dgm:pt>
    <dgm:pt modelId="{BBC05CE5-F663-4EFA-805E-6DB6BC1C991A}" type="sibTrans" cxnId="{2CDDFECC-F1A7-4E91-9CF4-2628165C2E0F}">
      <dgm:prSet/>
      <dgm:spPr/>
      <dgm:t>
        <a:bodyPr/>
        <a:lstStyle/>
        <a:p>
          <a:endParaRPr lang="en-US"/>
        </a:p>
      </dgm:t>
    </dgm:pt>
    <dgm:pt modelId="{E72D14CA-94B0-4A04-B00D-95AA1EC78107}">
      <dgm:prSet/>
      <dgm:spPr/>
      <dgm:t>
        <a:bodyPr/>
        <a:lstStyle/>
        <a:p>
          <a:pPr>
            <a:lnSpc>
              <a:spcPct val="100000"/>
            </a:lnSpc>
            <a:defRPr b="1"/>
          </a:pPr>
          <a:r>
            <a:rPr kumimoji="1" lang="en-GB" b="1" dirty="0"/>
            <a:t>Design of immersive virtual environments:</a:t>
          </a:r>
          <a:endParaRPr lang="en-US" dirty="0"/>
        </a:p>
      </dgm:t>
    </dgm:pt>
    <dgm:pt modelId="{D55A70D1-BA06-4C8F-A3EF-1281D1082601}" type="parTrans" cxnId="{282D6B6F-91B0-42A0-8265-9518DEDD6B99}">
      <dgm:prSet/>
      <dgm:spPr/>
      <dgm:t>
        <a:bodyPr/>
        <a:lstStyle/>
        <a:p>
          <a:endParaRPr lang="en-US"/>
        </a:p>
      </dgm:t>
    </dgm:pt>
    <dgm:pt modelId="{4CF1D7BD-598A-40A7-B327-9DD123560F22}" type="sibTrans" cxnId="{282D6B6F-91B0-42A0-8265-9518DEDD6B99}">
      <dgm:prSet/>
      <dgm:spPr/>
      <dgm:t>
        <a:bodyPr/>
        <a:lstStyle/>
        <a:p>
          <a:endParaRPr lang="en-US"/>
        </a:p>
      </dgm:t>
    </dgm:pt>
    <dgm:pt modelId="{D58EF317-83A9-46D5-957A-B8A83D47BEEB}">
      <dgm:prSet custT="1"/>
      <dgm:spPr/>
      <dgm:t>
        <a:bodyPr/>
        <a:lstStyle/>
        <a:p>
          <a:pPr>
            <a:lnSpc>
              <a:spcPct val="100000"/>
            </a:lnSpc>
          </a:pPr>
          <a:r>
            <a:rPr kumimoji="1" lang="en-GB" sz="1400" dirty="0"/>
            <a:t>Construct multiple virtual scenes (e.g., natural landscapes, abstract art, dynamic geometry).</a:t>
          </a:r>
          <a:endParaRPr lang="en-US" sz="1400" dirty="0"/>
        </a:p>
      </dgm:t>
    </dgm:pt>
    <dgm:pt modelId="{6CD0F3D7-5BD3-4DBD-A378-33C4EE71B88E}" type="parTrans" cxnId="{15C1F05B-4DA2-4010-9877-5E3452D25779}">
      <dgm:prSet/>
      <dgm:spPr/>
      <dgm:t>
        <a:bodyPr/>
        <a:lstStyle/>
        <a:p>
          <a:endParaRPr lang="en-US"/>
        </a:p>
      </dgm:t>
    </dgm:pt>
    <dgm:pt modelId="{85C4E556-E6CA-41FD-8475-0CBF86DEFF73}" type="sibTrans" cxnId="{15C1F05B-4DA2-4010-9877-5E3452D25779}">
      <dgm:prSet/>
      <dgm:spPr/>
      <dgm:t>
        <a:bodyPr/>
        <a:lstStyle/>
        <a:p>
          <a:endParaRPr lang="en-US"/>
        </a:p>
      </dgm:t>
    </dgm:pt>
    <dgm:pt modelId="{817DD401-1799-4A99-8C88-D8BB6FE6B9E1}">
      <dgm:prSet custT="1"/>
      <dgm:spPr/>
      <dgm:t>
        <a:bodyPr/>
        <a:lstStyle/>
        <a:p>
          <a:pPr>
            <a:lnSpc>
              <a:spcPct val="100000"/>
            </a:lnSpc>
          </a:pPr>
          <a:r>
            <a:rPr kumimoji="1" lang="en-GB" sz="1400" dirty="0"/>
            <a:t>Use spatial audio technology to enhance the sense of direction and immersion of sound.</a:t>
          </a:r>
          <a:endParaRPr lang="en-US" sz="1400" dirty="0"/>
        </a:p>
      </dgm:t>
    </dgm:pt>
    <dgm:pt modelId="{245B03CD-C77E-4DEE-B173-FCAF64088409}" type="parTrans" cxnId="{8AC2FCED-B8FA-4E1F-80C8-733F1E376718}">
      <dgm:prSet/>
      <dgm:spPr/>
      <dgm:t>
        <a:bodyPr/>
        <a:lstStyle/>
        <a:p>
          <a:endParaRPr lang="en-US"/>
        </a:p>
      </dgm:t>
    </dgm:pt>
    <dgm:pt modelId="{EBFCA602-BF9B-4950-91DF-4B5223353224}" type="sibTrans" cxnId="{8AC2FCED-B8FA-4E1F-80C8-733F1E376718}">
      <dgm:prSet/>
      <dgm:spPr/>
      <dgm:t>
        <a:bodyPr/>
        <a:lstStyle/>
        <a:p>
          <a:endParaRPr lang="en-US"/>
        </a:p>
      </dgm:t>
    </dgm:pt>
    <dgm:pt modelId="{E51125B0-ACE1-4DBB-AD53-7E1D09EEBA11}">
      <dgm:prSet custT="1"/>
      <dgm:spPr/>
      <dgm:t>
        <a:bodyPr/>
        <a:lstStyle/>
        <a:p>
          <a:pPr>
            <a:lnSpc>
              <a:spcPct val="100000"/>
            </a:lnSpc>
          </a:pPr>
          <a:r>
            <a:rPr kumimoji="1" lang="en-GB" sz="1400" dirty="0"/>
            <a:t>Introduce dynamic elements (e.g. light and shadow changes, real-time visual feedback) to stimulate musicians' senses.</a:t>
          </a:r>
          <a:endParaRPr lang="en-US" sz="1400" dirty="0"/>
        </a:p>
      </dgm:t>
    </dgm:pt>
    <dgm:pt modelId="{2D0FDFEE-2266-4F72-A491-622CA4F99823}" type="parTrans" cxnId="{B2E311F9-0FA0-45C0-9DCC-24A554BE8C9D}">
      <dgm:prSet/>
      <dgm:spPr/>
      <dgm:t>
        <a:bodyPr/>
        <a:lstStyle/>
        <a:p>
          <a:endParaRPr lang="en-US"/>
        </a:p>
      </dgm:t>
    </dgm:pt>
    <dgm:pt modelId="{1D22E36E-1142-4090-9422-EE37C2101511}" type="sibTrans" cxnId="{B2E311F9-0FA0-45C0-9DCC-24A554BE8C9D}">
      <dgm:prSet/>
      <dgm:spPr/>
      <dgm:t>
        <a:bodyPr/>
        <a:lstStyle/>
        <a:p>
          <a:endParaRPr lang="en-US"/>
        </a:p>
      </dgm:t>
    </dgm:pt>
    <dgm:pt modelId="{2D40F85E-D5FF-4195-AB34-992B0EF830DF}">
      <dgm:prSet/>
      <dgm:spPr/>
      <dgm:t>
        <a:bodyPr/>
        <a:lstStyle/>
        <a:p>
          <a:pPr>
            <a:lnSpc>
              <a:spcPct val="100000"/>
            </a:lnSpc>
            <a:defRPr b="1"/>
          </a:pPr>
          <a:r>
            <a:rPr kumimoji="1" lang="en-GB" b="1" dirty="0"/>
            <a:t>Audience participation experiment:</a:t>
          </a:r>
          <a:endParaRPr lang="en-US" dirty="0"/>
        </a:p>
      </dgm:t>
    </dgm:pt>
    <dgm:pt modelId="{8EF19F48-B7BF-418E-B352-840319C88382}" type="parTrans" cxnId="{E2D4FCE7-9E01-4708-9590-29BBCE1E132D}">
      <dgm:prSet/>
      <dgm:spPr/>
      <dgm:t>
        <a:bodyPr/>
        <a:lstStyle/>
        <a:p>
          <a:endParaRPr lang="en-US"/>
        </a:p>
      </dgm:t>
    </dgm:pt>
    <dgm:pt modelId="{293B99C6-9C2C-466F-B2C0-7A22730772A5}" type="sibTrans" cxnId="{E2D4FCE7-9E01-4708-9590-29BBCE1E132D}">
      <dgm:prSet/>
      <dgm:spPr/>
      <dgm:t>
        <a:bodyPr/>
        <a:lstStyle/>
        <a:p>
          <a:endParaRPr lang="en-US"/>
        </a:p>
      </dgm:t>
    </dgm:pt>
    <dgm:pt modelId="{0B0283F7-3CE5-4006-AD13-ABB559FA2491}">
      <dgm:prSet custT="1"/>
      <dgm:spPr/>
      <dgm:t>
        <a:bodyPr/>
        <a:lstStyle/>
        <a:p>
          <a:pPr>
            <a:lnSpc>
              <a:spcPct val="100000"/>
            </a:lnSpc>
          </a:pPr>
          <a:r>
            <a:rPr lang="en-GB" altLang="zh-CN" sz="1400" dirty="0"/>
            <a:t>•The audience can enter the VR scene and interact with the musicians.
Record the audience's unconscious reactions (e.g. movements, expressions, mood swings, etc.) using motion and emotion capture recognition technology.
Translate audience responses into musical elements or environmental changes (e.g., speeding up tempo, changing timbre).</a:t>
          </a:r>
          <a:endParaRPr lang="en-US" sz="1400" dirty="0"/>
        </a:p>
      </dgm:t>
    </dgm:pt>
    <dgm:pt modelId="{0F3A5560-4A96-4217-BE64-65D4DB393A32}" type="parTrans" cxnId="{52DF3CEF-2A11-4E2C-A134-BC9300E34FFC}">
      <dgm:prSet/>
      <dgm:spPr/>
      <dgm:t>
        <a:bodyPr/>
        <a:lstStyle/>
        <a:p>
          <a:endParaRPr lang="en-US"/>
        </a:p>
      </dgm:t>
    </dgm:pt>
    <dgm:pt modelId="{FFE73424-F876-4AE6-AAD2-97F859E6535A}" type="sibTrans" cxnId="{52DF3CEF-2A11-4E2C-A134-BC9300E34FFC}">
      <dgm:prSet/>
      <dgm:spPr/>
      <dgm:t>
        <a:bodyPr/>
        <a:lstStyle/>
        <a:p>
          <a:endParaRPr lang="en-US"/>
        </a:p>
      </dgm:t>
    </dgm:pt>
    <dgm:pt modelId="{EE639F50-4141-498B-A893-295C115F3898}">
      <dgm:prSet/>
      <dgm:spPr/>
      <dgm:t>
        <a:bodyPr/>
        <a:lstStyle/>
        <a:p>
          <a:pPr>
            <a:lnSpc>
              <a:spcPct val="100000"/>
            </a:lnSpc>
            <a:defRPr b="1"/>
          </a:pPr>
          <a:r>
            <a:rPr kumimoji="1" lang="en-GB" b="1" dirty="0"/>
            <a:t>Music composition experiments:</a:t>
          </a:r>
          <a:endParaRPr lang="en-US" dirty="0"/>
        </a:p>
      </dgm:t>
    </dgm:pt>
    <dgm:pt modelId="{B38F1876-4532-4846-BE76-5042B395ED6C}" type="parTrans" cxnId="{151D4B7C-9DCC-472C-870C-89F56D58D761}">
      <dgm:prSet/>
      <dgm:spPr/>
      <dgm:t>
        <a:bodyPr/>
        <a:lstStyle/>
        <a:p>
          <a:endParaRPr lang="en-US"/>
        </a:p>
      </dgm:t>
    </dgm:pt>
    <dgm:pt modelId="{55C5D205-B4B1-48BF-9623-596F69D0A75D}" type="sibTrans" cxnId="{151D4B7C-9DCC-472C-870C-89F56D58D761}">
      <dgm:prSet/>
      <dgm:spPr/>
      <dgm:t>
        <a:bodyPr/>
        <a:lstStyle/>
        <a:p>
          <a:endParaRPr lang="en-US"/>
        </a:p>
      </dgm:t>
    </dgm:pt>
    <dgm:pt modelId="{1479EA83-ED94-4231-BA1C-3FAE9DD999C8}">
      <dgm:prSet custT="1"/>
      <dgm:spPr/>
      <dgm:t>
        <a:bodyPr/>
        <a:lstStyle/>
        <a:p>
          <a:pPr>
            <a:lnSpc>
              <a:spcPct val="100000"/>
            </a:lnSpc>
          </a:pPr>
          <a:r>
            <a:rPr kumimoji="1" lang="en-GB" sz="1400" dirty="0"/>
            <a:t>Allow musicians to improvise in a virtual environment and record their creative process.</a:t>
          </a:r>
          <a:endParaRPr lang="en-US" sz="1400" dirty="0"/>
        </a:p>
      </dgm:t>
    </dgm:pt>
    <dgm:pt modelId="{2D756934-90C2-40E4-9E5A-F1A4EEC19868}" type="parTrans" cxnId="{BF86929A-276F-44AF-820A-9FC9DAE22D76}">
      <dgm:prSet/>
      <dgm:spPr/>
      <dgm:t>
        <a:bodyPr/>
        <a:lstStyle/>
        <a:p>
          <a:endParaRPr lang="en-US"/>
        </a:p>
      </dgm:t>
    </dgm:pt>
    <dgm:pt modelId="{2154C08C-E8F0-41CA-ACCB-2232E3FA65D7}" type="sibTrans" cxnId="{BF86929A-276F-44AF-820A-9FC9DAE22D76}">
      <dgm:prSet/>
      <dgm:spPr/>
      <dgm:t>
        <a:bodyPr/>
        <a:lstStyle/>
        <a:p>
          <a:endParaRPr lang="en-US"/>
        </a:p>
      </dgm:t>
    </dgm:pt>
    <dgm:pt modelId="{776B6382-A80E-4779-A3FF-BED1A4A538A0}">
      <dgm:prSet custT="1"/>
      <dgm:spPr/>
      <dgm:t>
        <a:bodyPr/>
        <a:lstStyle/>
        <a:p>
          <a:pPr>
            <a:lnSpc>
              <a:spcPct val="100000"/>
            </a:lnSpc>
          </a:pPr>
          <a:r>
            <a:rPr kumimoji="1" lang="en-GB" sz="1400" dirty="0"/>
            <a:t>Observe how musicians use audience feedback to adjust musical content.</a:t>
          </a:r>
          <a:endParaRPr lang="en-US" sz="1400" dirty="0"/>
        </a:p>
      </dgm:t>
    </dgm:pt>
    <dgm:pt modelId="{2E923052-3D19-4B55-B989-A5C691CCEDBC}" type="parTrans" cxnId="{62955346-5730-4268-A452-D109CA845590}">
      <dgm:prSet/>
      <dgm:spPr/>
      <dgm:t>
        <a:bodyPr/>
        <a:lstStyle/>
        <a:p>
          <a:endParaRPr lang="en-US"/>
        </a:p>
      </dgm:t>
    </dgm:pt>
    <dgm:pt modelId="{76F70B9A-55B7-4F30-AAF4-1EE59EE41A2B}" type="sibTrans" cxnId="{62955346-5730-4268-A452-D109CA845590}">
      <dgm:prSet/>
      <dgm:spPr/>
      <dgm:t>
        <a:bodyPr/>
        <a:lstStyle/>
        <a:p>
          <a:endParaRPr lang="en-US"/>
        </a:p>
      </dgm:t>
    </dgm:pt>
    <dgm:pt modelId="{8D50EC56-2B34-49A9-BCA4-B39AFB3E503F}">
      <dgm:prSet custT="1"/>
      <dgm:spPr/>
      <dgm:t>
        <a:bodyPr/>
        <a:lstStyle/>
        <a:p>
          <a:pPr>
            <a:lnSpc>
              <a:spcPct val="100000"/>
            </a:lnSpc>
          </a:pPr>
          <a:r>
            <a:rPr kumimoji="1" lang="en-GB" sz="1400" dirty="0"/>
            <a:t>Compare the effects of different scenarios on inspiration generation and analyse the pattern of inspiration generation.</a:t>
          </a:r>
          <a:endParaRPr lang="en-US" sz="1400" dirty="0"/>
        </a:p>
      </dgm:t>
    </dgm:pt>
    <dgm:pt modelId="{7D62AA04-8847-41AA-9454-02988F717DFF}" type="parTrans" cxnId="{B7E03F47-8805-4B83-A3A8-3E0253C91C85}">
      <dgm:prSet/>
      <dgm:spPr/>
      <dgm:t>
        <a:bodyPr/>
        <a:lstStyle/>
        <a:p>
          <a:endParaRPr lang="en-US"/>
        </a:p>
      </dgm:t>
    </dgm:pt>
    <dgm:pt modelId="{4156B19F-E0EA-4AC3-AE1C-E672FFBA788D}" type="sibTrans" cxnId="{B7E03F47-8805-4B83-A3A8-3E0253C91C85}">
      <dgm:prSet/>
      <dgm:spPr/>
      <dgm:t>
        <a:bodyPr/>
        <a:lstStyle/>
        <a:p>
          <a:endParaRPr lang="en-US"/>
        </a:p>
      </dgm:t>
    </dgm:pt>
    <dgm:pt modelId="{6D69B7CD-C9DB-499B-9218-C612FCF83164}">
      <dgm:prSet/>
      <dgm:spPr/>
      <dgm:t>
        <a:bodyPr/>
        <a:lstStyle/>
        <a:p>
          <a:pPr>
            <a:lnSpc>
              <a:spcPct val="100000"/>
            </a:lnSpc>
            <a:defRPr b="1"/>
          </a:pPr>
          <a:r>
            <a:rPr kumimoji="1" lang="en-GB" b="1" dirty="0"/>
            <a:t>Data collection and analysis:</a:t>
          </a:r>
          <a:endParaRPr lang="en-US" dirty="0"/>
        </a:p>
      </dgm:t>
    </dgm:pt>
    <dgm:pt modelId="{441F2D0A-DC54-48D4-B3B7-B6DB28B05E31}" type="parTrans" cxnId="{04618C5B-660A-4E51-AFC2-1FD5C12FAA23}">
      <dgm:prSet/>
      <dgm:spPr/>
      <dgm:t>
        <a:bodyPr/>
        <a:lstStyle/>
        <a:p>
          <a:endParaRPr lang="en-US"/>
        </a:p>
      </dgm:t>
    </dgm:pt>
    <dgm:pt modelId="{A1206C42-D560-4142-B945-1E53E1CDEC38}" type="sibTrans" cxnId="{04618C5B-660A-4E51-AFC2-1FD5C12FAA23}">
      <dgm:prSet/>
      <dgm:spPr/>
      <dgm:t>
        <a:bodyPr/>
        <a:lstStyle/>
        <a:p>
          <a:endParaRPr lang="en-US"/>
        </a:p>
      </dgm:t>
    </dgm:pt>
    <dgm:pt modelId="{6E4393C2-F122-4090-B4E7-BAD1E141E2A5}">
      <dgm:prSet custT="1"/>
      <dgm:spPr/>
      <dgm:t>
        <a:bodyPr/>
        <a:lstStyle/>
        <a:p>
          <a:pPr>
            <a:lnSpc>
              <a:spcPct val="100000"/>
            </a:lnSpc>
          </a:pPr>
          <a:r>
            <a:rPr kumimoji="1" lang="en-GB" sz="1400" dirty="0"/>
            <a:t>Quantitative data: Record the audience's mood fluctuations, frequency of movement, the musicians' duration of creation and the complexity of the work.</a:t>
          </a:r>
          <a:endParaRPr lang="en-US" sz="1400" dirty="0"/>
        </a:p>
      </dgm:t>
    </dgm:pt>
    <dgm:pt modelId="{2E7CECCB-1E22-4899-A274-A040DA7CFB40}" type="parTrans" cxnId="{03BDD166-E4E2-4345-8419-55A17032B0EA}">
      <dgm:prSet/>
      <dgm:spPr/>
      <dgm:t>
        <a:bodyPr/>
        <a:lstStyle/>
        <a:p>
          <a:endParaRPr lang="en-US"/>
        </a:p>
      </dgm:t>
    </dgm:pt>
    <dgm:pt modelId="{A0EE0EC5-F8B6-4346-B7C8-7A0B5DD977DE}" type="sibTrans" cxnId="{03BDD166-E4E2-4345-8419-55A17032B0EA}">
      <dgm:prSet/>
      <dgm:spPr/>
      <dgm:t>
        <a:bodyPr/>
        <a:lstStyle/>
        <a:p>
          <a:endParaRPr lang="en-US"/>
        </a:p>
      </dgm:t>
    </dgm:pt>
    <dgm:pt modelId="{4D433B8C-3BB2-4193-9487-EC84957CE33B}">
      <dgm:prSet custT="1"/>
      <dgm:spPr/>
      <dgm:t>
        <a:bodyPr/>
        <a:lstStyle/>
        <a:p>
          <a:pPr>
            <a:lnSpc>
              <a:spcPct val="100000"/>
            </a:lnSpc>
          </a:pPr>
          <a:r>
            <a:rPr kumimoji="1" lang="en-GB" sz="1400" dirty="0"/>
            <a:t>Qualitative data: collect musicians' subjective experience of inspiration generation through interviews.</a:t>
          </a:r>
          <a:endParaRPr lang="en-US" sz="1400" dirty="0"/>
        </a:p>
      </dgm:t>
    </dgm:pt>
    <dgm:pt modelId="{EFF1A7D9-8E6F-49DB-9481-F41583A69519}" type="parTrans" cxnId="{260D1670-B17F-4709-8B95-F09855777BD7}">
      <dgm:prSet/>
      <dgm:spPr/>
      <dgm:t>
        <a:bodyPr/>
        <a:lstStyle/>
        <a:p>
          <a:endParaRPr lang="en-US"/>
        </a:p>
      </dgm:t>
    </dgm:pt>
    <dgm:pt modelId="{68A69147-8675-49E2-8BC6-282EC21AF504}" type="sibTrans" cxnId="{260D1670-B17F-4709-8B95-F09855777BD7}">
      <dgm:prSet/>
      <dgm:spPr/>
      <dgm:t>
        <a:bodyPr/>
        <a:lstStyle/>
        <a:p>
          <a:endParaRPr lang="en-US"/>
        </a:p>
      </dgm:t>
    </dgm:pt>
    <dgm:pt modelId="{E6A9CEBD-5705-4F4A-9FD4-5100F96EF72F}" type="pres">
      <dgm:prSet presAssocID="{10EE4AF1-EEDB-4155-9E9E-C452196528D6}" presName="root" presStyleCnt="0">
        <dgm:presLayoutVars>
          <dgm:dir/>
          <dgm:resizeHandles val="exact"/>
        </dgm:presLayoutVars>
      </dgm:prSet>
      <dgm:spPr/>
    </dgm:pt>
    <dgm:pt modelId="{65D7CAA9-36BC-4A53-B2EE-30772A0715AA}" type="pres">
      <dgm:prSet presAssocID="{E6F49A83-B162-46BA-95C6-1C3CA6EB8771}" presName="compNode" presStyleCnt="0"/>
      <dgm:spPr/>
    </dgm:pt>
    <dgm:pt modelId="{26177E89-C151-4C32-B4E8-45100268B378}" type="pres">
      <dgm:prSet presAssocID="{E6F49A83-B162-46BA-95C6-1C3CA6EB8771}"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教师"/>
        </a:ext>
      </dgm:extLst>
    </dgm:pt>
    <dgm:pt modelId="{AE41DAAF-53DE-46B8-A543-F0BF87B7CF4C}" type="pres">
      <dgm:prSet presAssocID="{E6F49A83-B162-46BA-95C6-1C3CA6EB8771}" presName="iconSpace" presStyleCnt="0"/>
      <dgm:spPr/>
    </dgm:pt>
    <dgm:pt modelId="{A8605DF4-3465-4DB4-A509-39A7B6160AB4}" type="pres">
      <dgm:prSet presAssocID="{E6F49A83-B162-46BA-95C6-1C3CA6EB8771}" presName="parTx" presStyleLbl="revTx" presStyleIdx="0" presStyleCnt="10" custScaleX="140415">
        <dgm:presLayoutVars>
          <dgm:chMax val="0"/>
          <dgm:chPref val="0"/>
        </dgm:presLayoutVars>
      </dgm:prSet>
      <dgm:spPr/>
    </dgm:pt>
    <dgm:pt modelId="{1907A528-19B6-48AA-8487-35B60DB423BB}" type="pres">
      <dgm:prSet presAssocID="{E6F49A83-B162-46BA-95C6-1C3CA6EB8771}" presName="txSpace" presStyleCnt="0"/>
      <dgm:spPr/>
    </dgm:pt>
    <dgm:pt modelId="{2D7777A4-8AAB-4ECA-9D40-CEB0016CF363}" type="pres">
      <dgm:prSet presAssocID="{E6F49A83-B162-46BA-95C6-1C3CA6EB8771}" presName="desTx" presStyleLbl="revTx" presStyleIdx="1" presStyleCnt="10">
        <dgm:presLayoutVars/>
      </dgm:prSet>
      <dgm:spPr/>
    </dgm:pt>
    <dgm:pt modelId="{2023D9BB-E293-439B-AD63-FB33BDB438AA}" type="pres">
      <dgm:prSet presAssocID="{BBC05CE5-F663-4EFA-805E-6DB6BC1C991A}" presName="sibTrans" presStyleCnt="0"/>
      <dgm:spPr/>
    </dgm:pt>
    <dgm:pt modelId="{5780A5D9-3C91-44BB-AA95-E86602425572}" type="pres">
      <dgm:prSet presAssocID="{E72D14CA-94B0-4A04-B00D-95AA1EC78107}" presName="compNode" presStyleCnt="0"/>
      <dgm:spPr/>
    </dgm:pt>
    <dgm:pt modelId="{E86321F0-1DC1-42AE-8F6E-27B92F5F9CBA}" type="pres">
      <dgm:prSet presAssocID="{E72D14CA-94B0-4A04-B00D-95AA1EC78107}"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Virtual RealityHeadset"/>
        </a:ext>
      </dgm:extLst>
    </dgm:pt>
    <dgm:pt modelId="{0FCC25AE-6FE9-419A-AF63-2C2C5782C8E2}" type="pres">
      <dgm:prSet presAssocID="{E72D14CA-94B0-4A04-B00D-95AA1EC78107}" presName="iconSpace" presStyleCnt="0"/>
      <dgm:spPr/>
    </dgm:pt>
    <dgm:pt modelId="{710C4279-4D7A-4C54-A579-8CB9C5EA9434}" type="pres">
      <dgm:prSet presAssocID="{E72D14CA-94B0-4A04-B00D-95AA1EC78107}" presName="parTx" presStyleLbl="revTx" presStyleIdx="2" presStyleCnt="10">
        <dgm:presLayoutVars>
          <dgm:chMax val="0"/>
          <dgm:chPref val="0"/>
        </dgm:presLayoutVars>
      </dgm:prSet>
      <dgm:spPr/>
    </dgm:pt>
    <dgm:pt modelId="{F74242A7-4D9B-4388-AC48-11C665B6DD7A}" type="pres">
      <dgm:prSet presAssocID="{E72D14CA-94B0-4A04-B00D-95AA1EC78107}" presName="txSpace" presStyleCnt="0"/>
      <dgm:spPr/>
    </dgm:pt>
    <dgm:pt modelId="{D1A321AA-01C5-44D1-9DEE-961E55A49F6A}" type="pres">
      <dgm:prSet presAssocID="{E72D14CA-94B0-4A04-B00D-95AA1EC78107}" presName="desTx" presStyleLbl="revTx" presStyleIdx="3" presStyleCnt="10">
        <dgm:presLayoutVars/>
      </dgm:prSet>
      <dgm:spPr/>
    </dgm:pt>
    <dgm:pt modelId="{F9EF5882-F19C-4F4D-B441-E3E022C5F935}" type="pres">
      <dgm:prSet presAssocID="{4CF1D7BD-598A-40A7-B327-9DD123560F22}" presName="sibTrans" presStyleCnt="0"/>
      <dgm:spPr/>
    </dgm:pt>
    <dgm:pt modelId="{03DE71C7-7E86-43F2-81F5-B2956157A084}" type="pres">
      <dgm:prSet presAssocID="{2D40F85E-D5FF-4195-AB34-992B0EF830DF}" presName="compNode" presStyleCnt="0"/>
      <dgm:spPr/>
    </dgm:pt>
    <dgm:pt modelId="{33E422C5-259B-4C18-901B-3976518CDFA1}" type="pres">
      <dgm:prSet presAssocID="{2D40F85E-D5FF-4195-AB34-992B0EF830DF}"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指挥"/>
        </a:ext>
      </dgm:extLst>
    </dgm:pt>
    <dgm:pt modelId="{48A6FC3E-B9C9-41AE-8E2F-582E4E7EBEB6}" type="pres">
      <dgm:prSet presAssocID="{2D40F85E-D5FF-4195-AB34-992B0EF830DF}" presName="iconSpace" presStyleCnt="0"/>
      <dgm:spPr/>
    </dgm:pt>
    <dgm:pt modelId="{EA109F36-31CC-43CE-931E-3AE79B9505F9}" type="pres">
      <dgm:prSet presAssocID="{2D40F85E-D5FF-4195-AB34-992B0EF830DF}" presName="parTx" presStyleLbl="revTx" presStyleIdx="4" presStyleCnt="10" custScaleX="122983">
        <dgm:presLayoutVars>
          <dgm:chMax val="0"/>
          <dgm:chPref val="0"/>
        </dgm:presLayoutVars>
      </dgm:prSet>
      <dgm:spPr/>
    </dgm:pt>
    <dgm:pt modelId="{4F42EB7F-7187-4AF2-B5AC-355D69BDA916}" type="pres">
      <dgm:prSet presAssocID="{2D40F85E-D5FF-4195-AB34-992B0EF830DF}" presName="txSpace" presStyleCnt="0"/>
      <dgm:spPr/>
    </dgm:pt>
    <dgm:pt modelId="{4041FD71-3D5D-4C1F-9F54-5F4EE225C71A}" type="pres">
      <dgm:prSet presAssocID="{2D40F85E-D5FF-4195-AB34-992B0EF830DF}" presName="desTx" presStyleLbl="revTx" presStyleIdx="5" presStyleCnt="10">
        <dgm:presLayoutVars/>
      </dgm:prSet>
      <dgm:spPr/>
    </dgm:pt>
    <dgm:pt modelId="{C9975342-34CF-409D-A3D7-30FC4D542421}" type="pres">
      <dgm:prSet presAssocID="{293B99C6-9C2C-466F-B2C0-7A22730772A5}" presName="sibTrans" presStyleCnt="0"/>
      <dgm:spPr/>
    </dgm:pt>
    <dgm:pt modelId="{31B70FB1-FC43-4F88-8AEB-68477D231623}" type="pres">
      <dgm:prSet presAssocID="{EE639F50-4141-498B-A893-295C115F3898}" presName="compNode" presStyleCnt="0"/>
      <dgm:spPr/>
    </dgm:pt>
    <dgm:pt modelId="{0AFE76F2-9EC8-47B6-AB7E-76C089507F10}" type="pres">
      <dgm:prSet presAssocID="{EE639F50-4141-498B-A893-295C115F3898}"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Drum Set"/>
        </a:ext>
      </dgm:extLst>
    </dgm:pt>
    <dgm:pt modelId="{4D9D4035-D57D-429E-9252-3B1CAB4EFE99}" type="pres">
      <dgm:prSet presAssocID="{EE639F50-4141-498B-A893-295C115F3898}" presName="iconSpace" presStyleCnt="0"/>
      <dgm:spPr/>
    </dgm:pt>
    <dgm:pt modelId="{A6CC07AE-0C0F-4146-9CCB-021D2DCED9CA}" type="pres">
      <dgm:prSet presAssocID="{EE639F50-4141-498B-A893-295C115F3898}" presName="parTx" presStyleLbl="revTx" presStyleIdx="6" presStyleCnt="10" custLinFactNeighborY="2594">
        <dgm:presLayoutVars>
          <dgm:chMax val="0"/>
          <dgm:chPref val="0"/>
        </dgm:presLayoutVars>
      </dgm:prSet>
      <dgm:spPr/>
    </dgm:pt>
    <dgm:pt modelId="{5F6445C5-5D74-4827-8257-77E861258539}" type="pres">
      <dgm:prSet presAssocID="{EE639F50-4141-498B-A893-295C115F3898}" presName="txSpace" presStyleCnt="0"/>
      <dgm:spPr/>
    </dgm:pt>
    <dgm:pt modelId="{5C9857D1-C6DB-4E2A-AB7F-618410763D39}" type="pres">
      <dgm:prSet presAssocID="{EE639F50-4141-498B-A893-295C115F3898}" presName="desTx" presStyleLbl="revTx" presStyleIdx="7" presStyleCnt="10">
        <dgm:presLayoutVars/>
      </dgm:prSet>
      <dgm:spPr/>
    </dgm:pt>
    <dgm:pt modelId="{AB2C8EF4-4365-4FB4-8820-1161C79E8BF2}" type="pres">
      <dgm:prSet presAssocID="{55C5D205-B4B1-48BF-9623-596F69D0A75D}" presName="sibTrans" presStyleCnt="0"/>
      <dgm:spPr/>
    </dgm:pt>
    <dgm:pt modelId="{0391A5DD-9BD3-434F-A69F-B3F1BB980195}" type="pres">
      <dgm:prSet presAssocID="{6D69B7CD-C9DB-499B-9218-C612FCF83164}" presName="compNode" presStyleCnt="0"/>
      <dgm:spPr/>
    </dgm:pt>
    <dgm:pt modelId="{54C1EE79-D982-4E02-9868-467A5EFAF81F}" type="pres">
      <dgm:prSet presAssocID="{6D69B7CD-C9DB-499B-9218-C612FCF83164}"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Bar chart"/>
        </a:ext>
      </dgm:extLst>
    </dgm:pt>
    <dgm:pt modelId="{7E5F732A-3F9F-4789-88C8-A5244DFB025E}" type="pres">
      <dgm:prSet presAssocID="{6D69B7CD-C9DB-499B-9218-C612FCF83164}" presName="iconSpace" presStyleCnt="0"/>
      <dgm:spPr/>
    </dgm:pt>
    <dgm:pt modelId="{F8CC9F83-3883-4CC9-A6D7-21562D9FE5CB}" type="pres">
      <dgm:prSet presAssocID="{6D69B7CD-C9DB-499B-9218-C612FCF83164}" presName="parTx" presStyleLbl="revTx" presStyleIdx="8" presStyleCnt="10">
        <dgm:presLayoutVars>
          <dgm:chMax val="0"/>
          <dgm:chPref val="0"/>
        </dgm:presLayoutVars>
      </dgm:prSet>
      <dgm:spPr/>
    </dgm:pt>
    <dgm:pt modelId="{E55294A6-8092-434B-859B-0C0D4C6E6B80}" type="pres">
      <dgm:prSet presAssocID="{6D69B7CD-C9DB-499B-9218-C612FCF83164}" presName="txSpace" presStyleCnt="0"/>
      <dgm:spPr/>
    </dgm:pt>
    <dgm:pt modelId="{0E5F4472-D8C8-45FF-96A0-8C625F470ED6}" type="pres">
      <dgm:prSet presAssocID="{6D69B7CD-C9DB-499B-9218-C612FCF83164}" presName="desTx" presStyleLbl="revTx" presStyleIdx="9" presStyleCnt="10">
        <dgm:presLayoutVars/>
      </dgm:prSet>
      <dgm:spPr/>
    </dgm:pt>
  </dgm:ptLst>
  <dgm:cxnLst>
    <dgm:cxn modelId="{2EA1EC07-D80F-3C44-95D5-558966351508}" type="presOf" srcId="{10EE4AF1-EEDB-4155-9E9E-C452196528D6}" destId="{E6A9CEBD-5705-4F4A-9FD4-5100F96EF72F}" srcOrd="0" destOrd="0" presId="urn:microsoft.com/office/officeart/2018/2/layout/IconLabelDescriptionList"/>
    <dgm:cxn modelId="{7C381742-693E-954B-AD5B-5FE2410EBEF3}" type="presOf" srcId="{1479EA83-ED94-4231-BA1C-3FAE9DD999C8}" destId="{5C9857D1-C6DB-4E2A-AB7F-618410763D39}" srcOrd="0" destOrd="0" presId="urn:microsoft.com/office/officeart/2018/2/layout/IconLabelDescriptionList"/>
    <dgm:cxn modelId="{62955346-5730-4268-A452-D109CA845590}" srcId="{EE639F50-4141-498B-A893-295C115F3898}" destId="{776B6382-A80E-4779-A3FF-BED1A4A538A0}" srcOrd="1" destOrd="0" parTransId="{2E923052-3D19-4B55-B989-A5C691CCEDBC}" sibTransId="{76F70B9A-55B7-4F30-AAF4-1EE59EE41A2B}"/>
    <dgm:cxn modelId="{B7E03F47-8805-4B83-A3A8-3E0253C91C85}" srcId="{EE639F50-4141-498B-A893-295C115F3898}" destId="{8D50EC56-2B34-49A9-BCA4-B39AFB3E503F}" srcOrd="2" destOrd="0" parTransId="{7D62AA04-8847-41AA-9454-02988F717DFF}" sibTransId="{4156B19F-E0EA-4AC3-AE1C-E672FFBA788D}"/>
    <dgm:cxn modelId="{56DD8151-2958-3E4C-8692-5059A84B2988}" type="presOf" srcId="{E72D14CA-94B0-4A04-B00D-95AA1EC78107}" destId="{710C4279-4D7A-4C54-A579-8CB9C5EA9434}" srcOrd="0" destOrd="0" presId="urn:microsoft.com/office/officeart/2018/2/layout/IconLabelDescriptionList"/>
    <dgm:cxn modelId="{04618C5B-660A-4E51-AFC2-1FD5C12FAA23}" srcId="{10EE4AF1-EEDB-4155-9E9E-C452196528D6}" destId="{6D69B7CD-C9DB-499B-9218-C612FCF83164}" srcOrd="4" destOrd="0" parTransId="{441F2D0A-DC54-48D4-B3B7-B6DB28B05E31}" sibTransId="{A1206C42-D560-4142-B945-1E53E1CDEC38}"/>
    <dgm:cxn modelId="{15C1F05B-4DA2-4010-9877-5E3452D25779}" srcId="{E72D14CA-94B0-4A04-B00D-95AA1EC78107}" destId="{D58EF317-83A9-46D5-957A-B8A83D47BEEB}" srcOrd="0" destOrd="0" parTransId="{6CD0F3D7-5BD3-4DBD-A378-33C4EE71B88E}" sibTransId="{85C4E556-E6CA-41FD-8475-0CBF86DEFF73}"/>
    <dgm:cxn modelId="{CC2D655C-8A78-504F-9211-37EE044B5727}" type="presOf" srcId="{E6F49A83-B162-46BA-95C6-1C3CA6EB8771}" destId="{A8605DF4-3465-4DB4-A509-39A7B6160AB4}" srcOrd="0" destOrd="0" presId="urn:microsoft.com/office/officeart/2018/2/layout/IconLabelDescriptionList"/>
    <dgm:cxn modelId="{03BDD166-E4E2-4345-8419-55A17032B0EA}" srcId="{6D69B7CD-C9DB-499B-9218-C612FCF83164}" destId="{6E4393C2-F122-4090-B4E7-BAD1E141E2A5}" srcOrd="0" destOrd="0" parTransId="{2E7CECCB-1E22-4899-A274-A040DA7CFB40}" sibTransId="{A0EE0EC5-F8B6-4346-B7C8-7A0B5DD977DE}"/>
    <dgm:cxn modelId="{282D6B6F-91B0-42A0-8265-9518DEDD6B99}" srcId="{10EE4AF1-EEDB-4155-9E9E-C452196528D6}" destId="{E72D14CA-94B0-4A04-B00D-95AA1EC78107}" srcOrd="1" destOrd="0" parTransId="{D55A70D1-BA06-4C8F-A3EF-1281D1082601}" sibTransId="{4CF1D7BD-598A-40A7-B327-9DD123560F22}"/>
    <dgm:cxn modelId="{260D1670-B17F-4709-8B95-F09855777BD7}" srcId="{6D69B7CD-C9DB-499B-9218-C612FCF83164}" destId="{4D433B8C-3BB2-4193-9487-EC84957CE33B}" srcOrd="1" destOrd="0" parTransId="{EFF1A7D9-8E6F-49DB-9481-F41583A69519}" sibTransId="{68A69147-8675-49E2-8BC6-282EC21AF504}"/>
    <dgm:cxn modelId="{151D4B7C-9DCC-472C-870C-89F56D58D761}" srcId="{10EE4AF1-EEDB-4155-9E9E-C452196528D6}" destId="{EE639F50-4141-498B-A893-295C115F3898}" srcOrd="3" destOrd="0" parTransId="{B38F1876-4532-4846-BE76-5042B395ED6C}" sibTransId="{55C5D205-B4B1-48BF-9623-596F69D0A75D}"/>
    <dgm:cxn modelId="{6A35E682-067C-664C-ACF3-D522BECB1FDB}" type="presOf" srcId="{EE639F50-4141-498B-A893-295C115F3898}" destId="{A6CC07AE-0C0F-4146-9CCB-021D2DCED9CA}" srcOrd="0" destOrd="0" presId="urn:microsoft.com/office/officeart/2018/2/layout/IconLabelDescriptionList"/>
    <dgm:cxn modelId="{2838319A-D36F-6B4A-A7F3-8979FE46585B}" type="presOf" srcId="{E51125B0-ACE1-4DBB-AD53-7E1D09EEBA11}" destId="{D1A321AA-01C5-44D1-9DEE-961E55A49F6A}" srcOrd="0" destOrd="2" presId="urn:microsoft.com/office/officeart/2018/2/layout/IconLabelDescriptionList"/>
    <dgm:cxn modelId="{BF86929A-276F-44AF-820A-9FC9DAE22D76}" srcId="{EE639F50-4141-498B-A893-295C115F3898}" destId="{1479EA83-ED94-4231-BA1C-3FAE9DD999C8}" srcOrd="0" destOrd="0" parTransId="{2D756934-90C2-40E4-9E5A-F1A4EEC19868}" sibTransId="{2154C08C-E8F0-41CA-ACCB-2232E3FA65D7}"/>
    <dgm:cxn modelId="{DF1A05AA-077E-1342-B22D-AA0AAC382FDB}" type="presOf" srcId="{817DD401-1799-4A99-8C88-D8BB6FE6B9E1}" destId="{D1A321AA-01C5-44D1-9DEE-961E55A49F6A}" srcOrd="0" destOrd="1" presId="urn:microsoft.com/office/officeart/2018/2/layout/IconLabelDescriptionList"/>
    <dgm:cxn modelId="{EE6D58B8-97C4-8142-B942-064B454C3E06}" type="presOf" srcId="{2D40F85E-D5FF-4195-AB34-992B0EF830DF}" destId="{EA109F36-31CC-43CE-931E-3AE79B9505F9}" srcOrd="0" destOrd="0" presId="urn:microsoft.com/office/officeart/2018/2/layout/IconLabelDescriptionList"/>
    <dgm:cxn modelId="{AC37CAC5-9007-4F4F-82E6-0BD92E6857CD}" type="presOf" srcId="{6E4393C2-F122-4090-B4E7-BAD1E141E2A5}" destId="{0E5F4472-D8C8-45FF-96A0-8C625F470ED6}" srcOrd="0" destOrd="0" presId="urn:microsoft.com/office/officeart/2018/2/layout/IconLabelDescriptionList"/>
    <dgm:cxn modelId="{2CDDFECC-F1A7-4E91-9CF4-2628165C2E0F}" srcId="{10EE4AF1-EEDB-4155-9E9E-C452196528D6}" destId="{E6F49A83-B162-46BA-95C6-1C3CA6EB8771}" srcOrd="0" destOrd="0" parTransId="{515A0AE6-8EF9-4A09-A154-400A6DE25146}" sibTransId="{BBC05CE5-F663-4EFA-805E-6DB6BC1C991A}"/>
    <dgm:cxn modelId="{C22FE6D2-C095-BC46-B9FD-D4D0A34B0944}" type="presOf" srcId="{D58EF317-83A9-46D5-957A-B8A83D47BEEB}" destId="{D1A321AA-01C5-44D1-9DEE-961E55A49F6A}" srcOrd="0" destOrd="0" presId="urn:microsoft.com/office/officeart/2018/2/layout/IconLabelDescriptionList"/>
    <dgm:cxn modelId="{56D26DD5-DF0E-4247-A899-3BF0F4D48547}" type="presOf" srcId="{0B0283F7-3CE5-4006-AD13-ABB559FA2491}" destId="{4041FD71-3D5D-4C1F-9F54-5F4EE225C71A}" srcOrd="0" destOrd="0" presId="urn:microsoft.com/office/officeart/2018/2/layout/IconLabelDescriptionList"/>
    <dgm:cxn modelId="{A3B3A1D6-F98D-EB44-A48B-B7291FF73B46}" type="presOf" srcId="{8D50EC56-2B34-49A9-BCA4-B39AFB3E503F}" destId="{5C9857D1-C6DB-4E2A-AB7F-618410763D39}" srcOrd="0" destOrd="2" presId="urn:microsoft.com/office/officeart/2018/2/layout/IconLabelDescriptionList"/>
    <dgm:cxn modelId="{32B0B1E5-A11F-8441-AD15-BEE63ECE096D}" type="presOf" srcId="{6D69B7CD-C9DB-499B-9218-C612FCF83164}" destId="{F8CC9F83-3883-4CC9-A6D7-21562D9FE5CB}" srcOrd="0" destOrd="0" presId="urn:microsoft.com/office/officeart/2018/2/layout/IconLabelDescriptionList"/>
    <dgm:cxn modelId="{E2D4FCE7-9E01-4708-9590-29BBCE1E132D}" srcId="{10EE4AF1-EEDB-4155-9E9E-C452196528D6}" destId="{2D40F85E-D5FF-4195-AB34-992B0EF830DF}" srcOrd="2" destOrd="0" parTransId="{8EF19F48-B7BF-418E-B352-840319C88382}" sibTransId="{293B99C6-9C2C-466F-B2C0-7A22730772A5}"/>
    <dgm:cxn modelId="{21FE98EB-8488-4847-A6B1-9823F0643A58}" type="presOf" srcId="{4D433B8C-3BB2-4193-9487-EC84957CE33B}" destId="{0E5F4472-D8C8-45FF-96A0-8C625F470ED6}" srcOrd="0" destOrd="1" presId="urn:microsoft.com/office/officeart/2018/2/layout/IconLabelDescriptionList"/>
    <dgm:cxn modelId="{8AC2FCED-B8FA-4E1F-80C8-733F1E376718}" srcId="{E72D14CA-94B0-4A04-B00D-95AA1EC78107}" destId="{817DD401-1799-4A99-8C88-D8BB6FE6B9E1}" srcOrd="1" destOrd="0" parTransId="{245B03CD-C77E-4DEE-B173-FCAF64088409}" sibTransId="{EBFCA602-BF9B-4950-91DF-4B5223353224}"/>
    <dgm:cxn modelId="{52DF3CEF-2A11-4E2C-A134-BC9300E34FFC}" srcId="{2D40F85E-D5FF-4195-AB34-992B0EF830DF}" destId="{0B0283F7-3CE5-4006-AD13-ABB559FA2491}" srcOrd="0" destOrd="0" parTransId="{0F3A5560-4A96-4217-BE64-65D4DB393A32}" sibTransId="{FFE73424-F876-4AE6-AAD2-97F859E6535A}"/>
    <dgm:cxn modelId="{D587C3F1-3C39-A845-A144-2617539D029C}" type="presOf" srcId="{776B6382-A80E-4779-A3FF-BED1A4A538A0}" destId="{5C9857D1-C6DB-4E2A-AB7F-618410763D39}" srcOrd="0" destOrd="1" presId="urn:microsoft.com/office/officeart/2018/2/layout/IconLabelDescriptionList"/>
    <dgm:cxn modelId="{B2E311F9-0FA0-45C0-9DCC-24A554BE8C9D}" srcId="{E72D14CA-94B0-4A04-B00D-95AA1EC78107}" destId="{E51125B0-ACE1-4DBB-AD53-7E1D09EEBA11}" srcOrd="2" destOrd="0" parTransId="{2D0FDFEE-2266-4F72-A491-622CA4F99823}" sibTransId="{1D22E36E-1142-4090-9422-EE37C2101511}"/>
    <dgm:cxn modelId="{8671B62A-BFD8-1C49-8A44-D70791A92699}" type="presParOf" srcId="{E6A9CEBD-5705-4F4A-9FD4-5100F96EF72F}" destId="{65D7CAA9-36BC-4A53-B2EE-30772A0715AA}" srcOrd="0" destOrd="0" presId="urn:microsoft.com/office/officeart/2018/2/layout/IconLabelDescriptionList"/>
    <dgm:cxn modelId="{7A4221E8-8544-4941-A719-AFA7C27AD9D8}" type="presParOf" srcId="{65D7CAA9-36BC-4A53-B2EE-30772A0715AA}" destId="{26177E89-C151-4C32-B4E8-45100268B378}" srcOrd="0" destOrd="0" presId="urn:microsoft.com/office/officeart/2018/2/layout/IconLabelDescriptionList"/>
    <dgm:cxn modelId="{B65BDEA2-911E-3D42-9CEA-2F26AB1AB1FC}" type="presParOf" srcId="{65D7CAA9-36BC-4A53-B2EE-30772A0715AA}" destId="{AE41DAAF-53DE-46B8-A543-F0BF87B7CF4C}" srcOrd="1" destOrd="0" presId="urn:microsoft.com/office/officeart/2018/2/layout/IconLabelDescriptionList"/>
    <dgm:cxn modelId="{C16D2147-A68C-D840-9BA8-3210BE2BAC06}" type="presParOf" srcId="{65D7CAA9-36BC-4A53-B2EE-30772A0715AA}" destId="{A8605DF4-3465-4DB4-A509-39A7B6160AB4}" srcOrd="2" destOrd="0" presId="urn:microsoft.com/office/officeart/2018/2/layout/IconLabelDescriptionList"/>
    <dgm:cxn modelId="{6EE0278D-94E1-1C48-835F-2D693CCD7BD6}" type="presParOf" srcId="{65D7CAA9-36BC-4A53-B2EE-30772A0715AA}" destId="{1907A528-19B6-48AA-8487-35B60DB423BB}" srcOrd="3" destOrd="0" presId="urn:microsoft.com/office/officeart/2018/2/layout/IconLabelDescriptionList"/>
    <dgm:cxn modelId="{53107C75-EA18-AB45-A293-3E664017298E}" type="presParOf" srcId="{65D7CAA9-36BC-4A53-B2EE-30772A0715AA}" destId="{2D7777A4-8AAB-4ECA-9D40-CEB0016CF363}" srcOrd="4" destOrd="0" presId="urn:microsoft.com/office/officeart/2018/2/layout/IconLabelDescriptionList"/>
    <dgm:cxn modelId="{599CE2F8-5F0F-0F45-913D-641300AF47FB}" type="presParOf" srcId="{E6A9CEBD-5705-4F4A-9FD4-5100F96EF72F}" destId="{2023D9BB-E293-439B-AD63-FB33BDB438AA}" srcOrd="1" destOrd="0" presId="urn:microsoft.com/office/officeart/2018/2/layout/IconLabelDescriptionList"/>
    <dgm:cxn modelId="{014E0428-E00C-B24A-BBC5-A382C200C81A}" type="presParOf" srcId="{E6A9CEBD-5705-4F4A-9FD4-5100F96EF72F}" destId="{5780A5D9-3C91-44BB-AA95-E86602425572}" srcOrd="2" destOrd="0" presId="urn:microsoft.com/office/officeart/2018/2/layout/IconLabelDescriptionList"/>
    <dgm:cxn modelId="{981ADDB1-622E-5944-B35D-8EC60E0A3C64}" type="presParOf" srcId="{5780A5D9-3C91-44BB-AA95-E86602425572}" destId="{E86321F0-1DC1-42AE-8F6E-27B92F5F9CBA}" srcOrd="0" destOrd="0" presId="urn:microsoft.com/office/officeart/2018/2/layout/IconLabelDescriptionList"/>
    <dgm:cxn modelId="{0D2778B3-37F6-EB45-844D-E499FAC587B9}" type="presParOf" srcId="{5780A5D9-3C91-44BB-AA95-E86602425572}" destId="{0FCC25AE-6FE9-419A-AF63-2C2C5782C8E2}" srcOrd="1" destOrd="0" presId="urn:microsoft.com/office/officeart/2018/2/layout/IconLabelDescriptionList"/>
    <dgm:cxn modelId="{27BE78F3-48D0-9D42-8D06-3B3AE0958B27}" type="presParOf" srcId="{5780A5D9-3C91-44BB-AA95-E86602425572}" destId="{710C4279-4D7A-4C54-A579-8CB9C5EA9434}" srcOrd="2" destOrd="0" presId="urn:microsoft.com/office/officeart/2018/2/layout/IconLabelDescriptionList"/>
    <dgm:cxn modelId="{46437E86-4030-7A4D-BEB6-17DB76AC52C9}" type="presParOf" srcId="{5780A5D9-3C91-44BB-AA95-E86602425572}" destId="{F74242A7-4D9B-4388-AC48-11C665B6DD7A}" srcOrd="3" destOrd="0" presId="urn:microsoft.com/office/officeart/2018/2/layout/IconLabelDescriptionList"/>
    <dgm:cxn modelId="{31A14098-3B89-A741-BC9B-8C4C809DA986}" type="presParOf" srcId="{5780A5D9-3C91-44BB-AA95-E86602425572}" destId="{D1A321AA-01C5-44D1-9DEE-961E55A49F6A}" srcOrd="4" destOrd="0" presId="urn:microsoft.com/office/officeart/2018/2/layout/IconLabelDescriptionList"/>
    <dgm:cxn modelId="{F549ABDB-F8C5-AD4F-8C7E-49B203725F02}" type="presParOf" srcId="{E6A9CEBD-5705-4F4A-9FD4-5100F96EF72F}" destId="{F9EF5882-F19C-4F4D-B441-E3E022C5F935}" srcOrd="3" destOrd="0" presId="urn:microsoft.com/office/officeart/2018/2/layout/IconLabelDescriptionList"/>
    <dgm:cxn modelId="{E06473BE-F1E2-2247-BDD6-5EBA96460727}" type="presParOf" srcId="{E6A9CEBD-5705-4F4A-9FD4-5100F96EF72F}" destId="{03DE71C7-7E86-43F2-81F5-B2956157A084}" srcOrd="4" destOrd="0" presId="urn:microsoft.com/office/officeart/2018/2/layout/IconLabelDescriptionList"/>
    <dgm:cxn modelId="{6BFCB4DF-31F0-DD4B-A68B-B6A1EA8265A8}" type="presParOf" srcId="{03DE71C7-7E86-43F2-81F5-B2956157A084}" destId="{33E422C5-259B-4C18-901B-3976518CDFA1}" srcOrd="0" destOrd="0" presId="urn:microsoft.com/office/officeart/2018/2/layout/IconLabelDescriptionList"/>
    <dgm:cxn modelId="{570C7602-2655-C643-9D5C-C1C37D4A7BA1}" type="presParOf" srcId="{03DE71C7-7E86-43F2-81F5-B2956157A084}" destId="{48A6FC3E-B9C9-41AE-8E2F-582E4E7EBEB6}" srcOrd="1" destOrd="0" presId="urn:microsoft.com/office/officeart/2018/2/layout/IconLabelDescriptionList"/>
    <dgm:cxn modelId="{FDAF2437-CC17-F743-9EF6-9E20E648FC9E}" type="presParOf" srcId="{03DE71C7-7E86-43F2-81F5-B2956157A084}" destId="{EA109F36-31CC-43CE-931E-3AE79B9505F9}" srcOrd="2" destOrd="0" presId="urn:microsoft.com/office/officeart/2018/2/layout/IconLabelDescriptionList"/>
    <dgm:cxn modelId="{8F5C6F3C-F7F0-FC48-9DFB-6F79B9B9E819}" type="presParOf" srcId="{03DE71C7-7E86-43F2-81F5-B2956157A084}" destId="{4F42EB7F-7187-4AF2-B5AC-355D69BDA916}" srcOrd="3" destOrd="0" presId="urn:microsoft.com/office/officeart/2018/2/layout/IconLabelDescriptionList"/>
    <dgm:cxn modelId="{8A238B3B-A2E4-8E4F-9623-4561472DB252}" type="presParOf" srcId="{03DE71C7-7E86-43F2-81F5-B2956157A084}" destId="{4041FD71-3D5D-4C1F-9F54-5F4EE225C71A}" srcOrd="4" destOrd="0" presId="urn:microsoft.com/office/officeart/2018/2/layout/IconLabelDescriptionList"/>
    <dgm:cxn modelId="{F6114D54-6AC1-1043-9108-BD90C390704C}" type="presParOf" srcId="{E6A9CEBD-5705-4F4A-9FD4-5100F96EF72F}" destId="{C9975342-34CF-409D-A3D7-30FC4D542421}" srcOrd="5" destOrd="0" presId="urn:microsoft.com/office/officeart/2018/2/layout/IconLabelDescriptionList"/>
    <dgm:cxn modelId="{ED5C84BE-03DA-B84B-AB22-E05374374697}" type="presParOf" srcId="{E6A9CEBD-5705-4F4A-9FD4-5100F96EF72F}" destId="{31B70FB1-FC43-4F88-8AEB-68477D231623}" srcOrd="6" destOrd="0" presId="urn:microsoft.com/office/officeart/2018/2/layout/IconLabelDescriptionList"/>
    <dgm:cxn modelId="{3BA14E3E-5870-5A46-AC6B-DA683B294BD2}" type="presParOf" srcId="{31B70FB1-FC43-4F88-8AEB-68477D231623}" destId="{0AFE76F2-9EC8-47B6-AB7E-76C089507F10}" srcOrd="0" destOrd="0" presId="urn:microsoft.com/office/officeart/2018/2/layout/IconLabelDescriptionList"/>
    <dgm:cxn modelId="{DFE2CBD7-19B4-F641-A568-E1D4B4D145E2}" type="presParOf" srcId="{31B70FB1-FC43-4F88-8AEB-68477D231623}" destId="{4D9D4035-D57D-429E-9252-3B1CAB4EFE99}" srcOrd="1" destOrd="0" presId="urn:microsoft.com/office/officeart/2018/2/layout/IconLabelDescriptionList"/>
    <dgm:cxn modelId="{02ECDF5F-FE3A-1E48-AE12-3EDF1E43CA79}" type="presParOf" srcId="{31B70FB1-FC43-4F88-8AEB-68477D231623}" destId="{A6CC07AE-0C0F-4146-9CCB-021D2DCED9CA}" srcOrd="2" destOrd="0" presId="urn:microsoft.com/office/officeart/2018/2/layout/IconLabelDescriptionList"/>
    <dgm:cxn modelId="{47933AA0-CC63-C74F-8E4E-8163C5919E00}" type="presParOf" srcId="{31B70FB1-FC43-4F88-8AEB-68477D231623}" destId="{5F6445C5-5D74-4827-8257-77E861258539}" srcOrd="3" destOrd="0" presId="urn:microsoft.com/office/officeart/2018/2/layout/IconLabelDescriptionList"/>
    <dgm:cxn modelId="{E3403810-C8CA-D24D-AC90-BDA06186265B}" type="presParOf" srcId="{31B70FB1-FC43-4F88-8AEB-68477D231623}" destId="{5C9857D1-C6DB-4E2A-AB7F-618410763D39}" srcOrd="4" destOrd="0" presId="urn:microsoft.com/office/officeart/2018/2/layout/IconLabelDescriptionList"/>
    <dgm:cxn modelId="{5B5C050B-5361-0840-9DEF-9D1CDBB08118}" type="presParOf" srcId="{E6A9CEBD-5705-4F4A-9FD4-5100F96EF72F}" destId="{AB2C8EF4-4365-4FB4-8820-1161C79E8BF2}" srcOrd="7" destOrd="0" presId="urn:microsoft.com/office/officeart/2018/2/layout/IconLabelDescriptionList"/>
    <dgm:cxn modelId="{4C24607E-FF60-754B-BACE-D8AF45DE74DD}" type="presParOf" srcId="{E6A9CEBD-5705-4F4A-9FD4-5100F96EF72F}" destId="{0391A5DD-9BD3-434F-A69F-B3F1BB980195}" srcOrd="8" destOrd="0" presId="urn:microsoft.com/office/officeart/2018/2/layout/IconLabelDescriptionList"/>
    <dgm:cxn modelId="{3A1C23CA-B83D-E645-B1CE-316326816555}" type="presParOf" srcId="{0391A5DD-9BD3-434F-A69F-B3F1BB980195}" destId="{54C1EE79-D982-4E02-9868-467A5EFAF81F}" srcOrd="0" destOrd="0" presId="urn:microsoft.com/office/officeart/2018/2/layout/IconLabelDescriptionList"/>
    <dgm:cxn modelId="{76C04A84-7449-5D44-805C-2F0288C3C8E8}" type="presParOf" srcId="{0391A5DD-9BD3-434F-A69F-B3F1BB980195}" destId="{7E5F732A-3F9F-4789-88C8-A5244DFB025E}" srcOrd="1" destOrd="0" presId="urn:microsoft.com/office/officeart/2018/2/layout/IconLabelDescriptionList"/>
    <dgm:cxn modelId="{395FC9AA-733E-3648-9D64-107F0CAB186A}" type="presParOf" srcId="{0391A5DD-9BD3-434F-A69F-B3F1BB980195}" destId="{F8CC9F83-3883-4CC9-A6D7-21562D9FE5CB}" srcOrd="2" destOrd="0" presId="urn:microsoft.com/office/officeart/2018/2/layout/IconLabelDescriptionList"/>
    <dgm:cxn modelId="{4C60AC8F-0651-914F-A55E-1E4BB8A763C2}" type="presParOf" srcId="{0391A5DD-9BD3-434F-A69F-B3F1BB980195}" destId="{E55294A6-8092-434B-859B-0C0D4C6E6B80}" srcOrd="3" destOrd="0" presId="urn:microsoft.com/office/officeart/2018/2/layout/IconLabelDescriptionList"/>
    <dgm:cxn modelId="{AAAB8208-ECD4-6F48-B34B-D32E133CFF24}" type="presParOf" srcId="{0391A5DD-9BD3-434F-A69F-B3F1BB980195}" destId="{0E5F4472-D8C8-45FF-96A0-8C625F470ED6}" srcOrd="4" destOrd="0" presId="urn:microsoft.com/office/officeart/2018/2/layout/IconLabelDescription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701B129-7215-4EA4-99C3-7399F08B2F76}">
      <dsp:nvSpPr>
        <dsp:cNvPr id="0" name=""/>
        <dsp:cNvSpPr/>
      </dsp:nvSpPr>
      <dsp:spPr>
        <a:xfrm>
          <a:off x="568971" y="0"/>
          <a:ext cx="1509048" cy="814355"/>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6358C6B-E99F-4B5B-918B-6FF045C71195}">
      <dsp:nvSpPr>
        <dsp:cNvPr id="0" name=""/>
        <dsp:cNvSpPr/>
      </dsp:nvSpPr>
      <dsp:spPr>
        <a:xfrm>
          <a:off x="568971" y="915257"/>
          <a:ext cx="4311566" cy="34900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l" defTabSz="933450">
            <a:lnSpc>
              <a:spcPct val="90000"/>
            </a:lnSpc>
            <a:spcBef>
              <a:spcPct val="0"/>
            </a:spcBef>
            <a:spcAft>
              <a:spcPct val="35000"/>
            </a:spcAft>
            <a:buNone/>
            <a:defRPr b="1"/>
          </a:pPr>
          <a:r>
            <a:rPr kumimoji="1" lang="en-GB" sz="2100" b="1" kern="1200"/>
            <a:t>What is the research about?</a:t>
          </a:r>
          <a:endParaRPr lang="en-US" sz="2100" kern="1200"/>
        </a:p>
      </dsp:txBody>
      <dsp:txXfrm>
        <a:off x="568971" y="915257"/>
        <a:ext cx="4311566" cy="349009"/>
      </dsp:txXfrm>
    </dsp:sp>
    <dsp:sp modelId="{2DE8D4BE-0223-4692-B65D-1C49A9D54921}">
      <dsp:nvSpPr>
        <dsp:cNvPr id="0" name=""/>
        <dsp:cNvSpPr/>
      </dsp:nvSpPr>
      <dsp:spPr>
        <a:xfrm>
          <a:off x="557674" y="1254719"/>
          <a:ext cx="4311566" cy="304134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l" defTabSz="711200">
            <a:lnSpc>
              <a:spcPct val="90000"/>
            </a:lnSpc>
            <a:spcBef>
              <a:spcPct val="0"/>
            </a:spcBef>
            <a:spcAft>
              <a:spcPct val="35000"/>
            </a:spcAft>
            <a:buFont typeface="Wingdings" pitchFamily="2" charset="2"/>
            <a:buNone/>
          </a:pPr>
          <a:r>
            <a:rPr kumimoji="1" lang="en-GB" sz="1600" kern="1200" dirty="0"/>
            <a:t>This study examines how musicians in virtual reality (VR) immersive music spaces are inspired to create music through interaction with the audience, symbolic features of the virtual environment, and dynamic feedback. The core of this study is to reveal the mechanisms of inspiration generation for music creation and to illustrate how VR technology can provide musicians with new ways to create through immersive experiences and multi-sensory stimulation.</a:t>
          </a:r>
          <a:endParaRPr lang="en-US" sz="1600" kern="1200" dirty="0"/>
        </a:p>
        <a:p>
          <a:pPr marL="0" lvl="0" indent="0" algn="l" defTabSz="711200">
            <a:lnSpc>
              <a:spcPct val="90000"/>
            </a:lnSpc>
            <a:spcBef>
              <a:spcPct val="0"/>
            </a:spcBef>
            <a:spcAft>
              <a:spcPct val="35000"/>
            </a:spcAft>
            <a:buFont typeface="Wingdings" pitchFamily="2" charset="2"/>
            <a:buNone/>
          </a:pPr>
          <a:r>
            <a:rPr kumimoji="1" lang="en-GB" sz="1600" b="1" kern="1200" dirty="0"/>
            <a:t>Purpose</a:t>
          </a:r>
          <a:r>
            <a:rPr kumimoji="1" lang="en-GB" sz="1600" kern="1200" dirty="0"/>
            <a:t>: In an immersive space, the audience enriches the musical experience by stimulating body rhythms through the existing musical tone. The musician then draws inspiration from the audience's unconscious behaviour and symbolic characteristics, and environmental rhythms, to create exclusive music that reflects the audience's true inner emotions and helps them to know their truest selves.</a:t>
          </a:r>
          <a:endParaRPr lang="en-US" sz="1600" kern="1200" dirty="0"/>
        </a:p>
      </dsp:txBody>
      <dsp:txXfrm>
        <a:off x="557674" y="1254719"/>
        <a:ext cx="4311566" cy="3041346"/>
      </dsp:txXfrm>
    </dsp:sp>
    <dsp:sp modelId="{6FEC22E6-A0C1-49F3-A999-21F8E9D1BC7C}">
      <dsp:nvSpPr>
        <dsp:cNvPr id="0" name=""/>
        <dsp:cNvSpPr/>
      </dsp:nvSpPr>
      <dsp:spPr>
        <a:xfrm>
          <a:off x="5635062" y="0"/>
          <a:ext cx="1509048" cy="814355"/>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56E2C09-3FC7-4D68-98E5-9DB1CF1AA830}">
      <dsp:nvSpPr>
        <dsp:cNvPr id="0" name=""/>
        <dsp:cNvSpPr/>
      </dsp:nvSpPr>
      <dsp:spPr>
        <a:xfrm>
          <a:off x="5635062" y="915257"/>
          <a:ext cx="4311566" cy="34900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l" defTabSz="933450">
            <a:lnSpc>
              <a:spcPct val="90000"/>
            </a:lnSpc>
            <a:spcBef>
              <a:spcPct val="0"/>
            </a:spcBef>
            <a:spcAft>
              <a:spcPct val="35000"/>
            </a:spcAft>
            <a:buNone/>
            <a:defRPr b="1"/>
          </a:pPr>
          <a:r>
            <a:rPr kumimoji="1" lang="en-GB" sz="2100" b="1" kern="1200" dirty="0"/>
            <a:t>Core research questions</a:t>
          </a:r>
          <a:endParaRPr lang="en-US" sz="2100" kern="1200" dirty="0"/>
        </a:p>
      </dsp:txBody>
      <dsp:txXfrm>
        <a:off x="5635062" y="915257"/>
        <a:ext cx="4311566" cy="349009"/>
      </dsp:txXfrm>
    </dsp:sp>
    <dsp:sp modelId="{000D7F4D-0F1F-4D82-94F4-FF2462F384D9}">
      <dsp:nvSpPr>
        <dsp:cNvPr id="0" name=""/>
        <dsp:cNvSpPr/>
      </dsp:nvSpPr>
      <dsp:spPr>
        <a:xfrm>
          <a:off x="5635062" y="1311197"/>
          <a:ext cx="4311566" cy="304134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l" defTabSz="711200">
            <a:lnSpc>
              <a:spcPct val="90000"/>
            </a:lnSpc>
            <a:spcBef>
              <a:spcPct val="0"/>
            </a:spcBef>
            <a:spcAft>
              <a:spcPct val="35000"/>
            </a:spcAft>
            <a:buFont typeface="Wingdings" pitchFamily="2" charset="2"/>
            <a:buNone/>
          </a:pPr>
          <a:r>
            <a:rPr kumimoji="1" lang="en-GB" sz="1600" kern="1200" dirty="0"/>
            <a:t>How is the inspiration for music creation generated in a VR immersive music space?</a:t>
          </a:r>
          <a:endParaRPr lang="en-US" sz="1600" kern="1200" dirty="0"/>
        </a:p>
        <a:p>
          <a:pPr marL="0" lvl="0" indent="0" algn="l" defTabSz="711200">
            <a:lnSpc>
              <a:spcPct val="90000"/>
            </a:lnSpc>
            <a:spcBef>
              <a:spcPct val="0"/>
            </a:spcBef>
            <a:spcAft>
              <a:spcPct val="35000"/>
            </a:spcAft>
            <a:buFont typeface="Wingdings" pitchFamily="2" charset="2"/>
            <a:buNone/>
          </a:pPr>
          <a:r>
            <a:rPr kumimoji="1" lang="en-GB" sz="1600" kern="1200" dirty="0"/>
            <a:t>How do musicians gain inspiration from the visual and auditory symbols of the virtual environment?</a:t>
          </a:r>
          <a:endParaRPr lang="en-US" sz="1600" kern="1200" dirty="0"/>
        </a:p>
        <a:p>
          <a:pPr marL="0" lvl="0" indent="0" algn="l" defTabSz="711200">
            <a:lnSpc>
              <a:spcPct val="90000"/>
            </a:lnSpc>
            <a:spcBef>
              <a:spcPct val="0"/>
            </a:spcBef>
            <a:spcAft>
              <a:spcPct val="35000"/>
            </a:spcAft>
            <a:buFont typeface="Wingdings" pitchFamily="2" charset="2"/>
            <a:buNone/>
          </a:pPr>
          <a:r>
            <a:rPr kumimoji="1" lang="en-GB" sz="1600" kern="1200" dirty="0"/>
            <a:t>How do the audience's unconscious responses (e.g., movements and emotions) in VR environments influence musicians' creative decisions?</a:t>
          </a:r>
          <a:endParaRPr lang="en-US" sz="1600" kern="1200" dirty="0"/>
        </a:p>
        <a:p>
          <a:pPr marL="0" lvl="0" indent="0" algn="l" defTabSz="711200">
            <a:lnSpc>
              <a:spcPct val="90000"/>
            </a:lnSpc>
            <a:spcBef>
              <a:spcPct val="0"/>
            </a:spcBef>
            <a:spcAft>
              <a:spcPct val="35000"/>
            </a:spcAft>
            <a:buFont typeface="Wingdings" pitchFamily="2" charset="2"/>
            <a:buNone/>
          </a:pPr>
          <a:r>
            <a:rPr kumimoji="1" lang="en-GB" sz="1600" kern="1200" dirty="0"/>
            <a:t>How does exploring music reflect the audience's inner emotions through notation and contextual design?</a:t>
          </a:r>
          <a:endParaRPr lang="en-US" sz="1600" kern="1200" dirty="0"/>
        </a:p>
      </dsp:txBody>
      <dsp:txXfrm>
        <a:off x="5635062" y="1311197"/>
        <a:ext cx="4311566" cy="3041346"/>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6177E89-C151-4C32-B4E8-45100268B378}">
      <dsp:nvSpPr>
        <dsp:cNvPr id="0" name=""/>
        <dsp:cNvSpPr/>
      </dsp:nvSpPr>
      <dsp:spPr>
        <a:xfrm>
          <a:off x="374886" y="463314"/>
          <a:ext cx="628524" cy="495162"/>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8605DF4-3465-4DB4-A509-39A7B6160AB4}">
      <dsp:nvSpPr>
        <dsp:cNvPr id="0" name=""/>
        <dsp:cNvSpPr/>
      </dsp:nvSpPr>
      <dsp:spPr>
        <a:xfrm>
          <a:off x="12003" y="1105738"/>
          <a:ext cx="2521550" cy="43285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l" defTabSz="889000">
            <a:lnSpc>
              <a:spcPct val="100000"/>
            </a:lnSpc>
            <a:spcBef>
              <a:spcPct val="0"/>
            </a:spcBef>
            <a:spcAft>
              <a:spcPct val="35000"/>
            </a:spcAft>
            <a:buNone/>
            <a:defRPr b="1"/>
          </a:pPr>
          <a:r>
            <a:rPr kumimoji="1" lang="en-GB" sz="2000" b="1" kern="1200" dirty="0"/>
            <a:t>How to practice?</a:t>
          </a:r>
          <a:endParaRPr lang="en-US" sz="2000" kern="1200" dirty="0"/>
        </a:p>
      </dsp:txBody>
      <dsp:txXfrm>
        <a:off x="12003" y="1105738"/>
        <a:ext cx="2521550" cy="432859"/>
      </dsp:txXfrm>
    </dsp:sp>
    <dsp:sp modelId="{2D7777A4-8AAB-4ECA-9D40-CEB0016CF363}">
      <dsp:nvSpPr>
        <dsp:cNvPr id="0" name=""/>
        <dsp:cNvSpPr/>
      </dsp:nvSpPr>
      <dsp:spPr>
        <a:xfrm>
          <a:off x="374886" y="1607092"/>
          <a:ext cx="1795784" cy="2280930"/>
        </a:xfrm>
        <a:prstGeom prst="rect">
          <a:avLst/>
        </a:prstGeom>
        <a:noFill/>
        <a:ln>
          <a:noFill/>
        </a:ln>
        <a:effectLst/>
      </dsp:spPr>
      <dsp:style>
        <a:lnRef idx="0">
          <a:scrgbClr r="0" g="0" b="0"/>
        </a:lnRef>
        <a:fillRef idx="0">
          <a:scrgbClr r="0" g="0" b="0"/>
        </a:fillRef>
        <a:effectRef idx="0">
          <a:scrgbClr r="0" g="0" b="0"/>
        </a:effectRef>
        <a:fontRef idx="minor"/>
      </dsp:style>
    </dsp:sp>
    <dsp:sp modelId="{E86321F0-1DC1-42AE-8F6E-27B92F5F9CBA}">
      <dsp:nvSpPr>
        <dsp:cNvPr id="0" name=""/>
        <dsp:cNvSpPr/>
      </dsp:nvSpPr>
      <dsp:spPr>
        <a:xfrm>
          <a:off x="2847816" y="463314"/>
          <a:ext cx="628524" cy="495162"/>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10C4279-4D7A-4C54-A579-8CB9C5EA9434}">
      <dsp:nvSpPr>
        <dsp:cNvPr id="0" name=""/>
        <dsp:cNvSpPr/>
      </dsp:nvSpPr>
      <dsp:spPr>
        <a:xfrm>
          <a:off x="2847816" y="1105738"/>
          <a:ext cx="1795784" cy="43285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l" defTabSz="622300">
            <a:lnSpc>
              <a:spcPct val="100000"/>
            </a:lnSpc>
            <a:spcBef>
              <a:spcPct val="0"/>
            </a:spcBef>
            <a:spcAft>
              <a:spcPct val="35000"/>
            </a:spcAft>
            <a:buNone/>
            <a:defRPr b="1"/>
          </a:pPr>
          <a:r>
            <a:rPr kumimoji="1" lang="en-GB" sz="1400" b="1" kern="1200" dirty="0"/>
            <a:t>Design of immersive virtual environments:</a:t>
          </a:r>
          <a:endParaRPr lang="en-US" sz="1400" kern="1200" dirty="0"/>
        </a:p>
      </dsp:txBody>
      <dsp:txXfrm>
        <a:off x="2847816" y="1105738"/>
        <a:ext cx="1795784" cy="432859"/>
      </dsp:txXfrm>
    </dsp:sp>
    <dsp:sp modelId="{D1A321AA-01C5-44D1-9DEE-961E55A49F6A}">
      <dsp:nvSpPr>
        <dsp:cNvPr id="0" name=""/>
        <dsp:cNvSpPr/>
      </dsp:nvSpPr>
      <dsp:spPr>
        <a:xfrm>
          <a:off x="2847816" y="1607092"/>
          <a:ext cx="1795784" cy="228093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l" defTabSz="622300">
            <a:lnSpc>
              <a:spcPct val="100000"/>
            </a:lnSpc>
            <a:spcBef>
              <a:spcPct val="0"/>
            </a:spcBef>
            <a:spcAft>
              <a:spcPct val="35000"/>
            </a:spcAft>
            <a:buNone/>
          </a:pPr>
          <a:r>
            <a:rPr kumimoji="1" lang="en-GB" sz="1400" kern="1200" dirty="0"/>
            <a:t>Construct multiple virtual scenes (e.g., natural landscapes, abstract art, dynamic geometry).</a:t>
          </a:r>
          <a:endParaRPr lang="en-US" sz="1400" kern="1200" dirty="0"/>
        </a:p>
        <a:p>
          <a:pPr marL="0" lvl="0" indent="0" algn="l" defTabSz="622300">
            <a:lnSpc>
              <a:spcPct val="100000"/>
            </a:lnSpc>
            <a:spcBef>
              <a:spcPct val="0"/>
            </a:spcBef>
            <a:spcAft>
              <a:spcPct val="35000"/>
            </a:spcAft>
            <a:buNone/>
          </a:pPr>
          <a:r>
            <a:rPr kumimoji="1" lang="en-GB" sz="1400" kern="1200" dirty="0"/>
            <a:t>Use spatial audio technology to enhance the sense of direction and immersion of sound.</a:t>
          </a:r>
          <a:endParaRPr lang="en-US" sz="1400" kern="1200" dirty="0"/>
        </a:p>
        <a:p>
          <a:pPr marL="0" lvl="0" indent="0" algn="l" defTabSz="622300">
            <a:lnSpc>
              <a:spcPct val="100000"/>
            </a:lnSpc>
            <a:spcBef>
              <a:spcPct val="0"/>
            </a:spcBef>
            <a:spcAft>
              <a:spcPct val="35000"/>
            </a:spcAft>
            <a:buNone/>
          </a:pPr>
          <a:r>
            <a:rPr kumimoji="1" lang="en-GB" sz="1400" kern="1200" dirty="0"/>
            <a:t>Introduce dynamic elements (e.g. light and shadow changes, real-time visual feedback) to stimulate musicians' senses.</a:t>
          </a:r>
          <a:endParaRPr lang="en-US" sz="1400" kern="1200" dirty="0"/>
        </a:p>
      </dsp:txBody>
      <dsp:txXfrm>
        <a:off x="2847816" y="1607092"/>
        <a:ext cx="1795784" cy="2280930"/>
      </dsp:txXfrm>
    </dsp:sp>
    <dsp:sp modelId="{33E422C5-259B-4C18-901B-3976518CDFA1}">
      <dsp:nvSpPr>
        <dsp:cNvPr id="0" name=""/>
        <dsp:cNvSpPr/>
      </dsp:nvSpPr>
      <dsp:spPr>
        <a:xfrm>
          <a:off x="5164225" y="463314"/>
          <a:ext cx="628524" cy="495162"/>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A109F36-31CC-43CE-931E-3AE79B9505F9}">
      <dsp:nvSpPr>
        <dsp:cNvPr id="0" name=""/>
        <dsp:cNvSpPr/>
      </dsp:nvSpPr>
      <dsp:spPr>
        <a:xfrm>
          <a:off x="4957862" y="1105738"/>
          <a:ext cx="2208509" cy="43285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l" defTabSz="622300">
            <a:lnSpc>
              <a:spcPct val="100000"/>
            </a:lnSpc>
            <a:spcBef>
              <a:spcPct val="0"/>
            </a:spcBef>
            <a:spcAft>
              <a:spcPct val="35000"/>
            </a:spcAft>
            <a:buNone/>
            <a:defRPr b="1"/>
          </a:pPr>
          <a:r>
            <a:rPr kumimoji="1" lang="en-GB" sz="1400" b="1" kern="1200" dirty="0"/>
            <a:t>Audience participation experiment:</a:t>
          </a:r>
          <a:endParaRPr lang="en-US" sz="1400" kern="1200" dirty="0"/>
        </a:p>
      </dsp:txBody>
      <dsp:txXfrm>
        <a:off x="4957862" y="1105738"/>
        <a:ext cx="2208509" cy="432859"/>
      </dsp:txXfrm>
    </dsp:sp>
    <dsp:sp modelId="{4041FD71-3D5D-4C1F-9F54-5F4EE225C71A}">
      <dsp:nvSpPr>
        <dsp:cNvPr id="0" name=""/>
        <dsp:cNvSpPr/>
      </dsp:nvSpPr>
      <dsp:spPr>
        <a:xfrm>
          <a:off x="5164225" y="1607092"/>
          <a:ext cx="1795784" cy="228093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l" defTabSz="622300">
            <a:lnSpc>
              <a:spcPct val="100000"/>
            </a:lnSpc>
            <a:spcBef>
              <a:spcPct val="0"/>
            </a:spcBef>
            <a:spcAft>
              <a:spcPct val="35000"/>
            </a:spcAft>
            <a:buNone/>
          </a:pPr>
          <a:r>
            <a:rPr lang="en-GB" altLang="zh-CN" sz="1400" kern="1200" dirty="0"/>
            <a:t>•The audience can enter the VR scene and interact with the musicians.
Record the audience's unconscious reactions (e.g. movements, expressions, mood swings, etc.) using motion and emotion capture recognition technology.
Translate audience responses into musical elements or environmental changes (e.g., speeding up tempo, changing timbre).</a:t>
          </a:r>
          <a:endParaRPr lang="en-US" sz="1400" kern="1200" dirty="0"/>
        </a:p>
      </dsp:txBody>
      <dsp:txXfrm>
        <a:off x="5164225" y="1607092"/>
        <a:ext cx="1795784" cy="2280930"/>
      </dsp:txXfrm>
    </dsp:sp>
    <dsp:sp modelId="{0AFE76F2-9EC8-47B6-AB7E-76C089507F10}">
      <dsp:nvSpPr>
        <dsp:cNvPr id="0" name=""/>
        <dsp:cNvSpPr/>
      </dsp:nvSpPr>
      <dsp:spPr>
        <a:xfrm>
          <a:off x="7480634" y="463314"/>
          <a:ext cx="628524" cy="495162"/>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6CC07AE-0C0F-4146-9CCB-021D2DCED9CA}">
      <dsp:nvSpPr>
        <dsp:cNvPr id="0" name=""/>
        <dsp:cNvSpPr/>
      </dsp:nvSpPr>
      <dsp:spPr>
        <a:xfrm>
          <a:off x="7480634" y="1116967"/>
          <a:ext cx="1795784" cy="43285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l" defTabSz="622300">
            <a:lnSpc>
              <a:spcPct val="100000"/>
            </a:lnSpc>
            <a:spcBef>
              <a:spcPct val="0"/>
            </a:spcBef>
            <a:spcAft>
              <a:spcPct val="35000"/>
            </a:spcAft>
            <a:buNone/>
            <a:defRPr b="1"/>
          </a:pPr>
          <a:r>
            <a:rPr kumimoji="1" lang="en-GB" sz="1400" b="1" kern="1200" dirty="0"/>
            <a:t>Music composition experiments:</a:t>
          </a:r>
          <a:endParaRPr lang="en-US" sz="1400" kern="1200" dirty="0"/>
        </a:p>
      </dsp:txBody>
      <dsp:txXfrm>
        <a:off x="7480634" y="1116967"/>
        <a:ext cx="1795784" cy="432859"/>
      </dsp:txXfrm>
    </dsp:sp>
    <dsp:sp modelId="{5C9857D1-C6DB-4E2A-AB7F-618410763D39}">
      <dsp:nvSpPr>
        <dsp:cNvPr id="0" name=""/>
        <dsp:cNvSpPr/>
      </dsp:nvSpPr>
      <dsp:spPr>
        <a:xfrm>
          <a:off x="7480634" y="1607092"/>
          <a:ext cx="1795784" cy="228093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l" defTabSz="622300">
            <a:lnSpc>
              <a:spcPct val="100000"/>
            </a:lnSpc>
            <a:spcBef>
              <a:spcPct val="0"/>
            </a:spcBef>
            <a:spcAft>
              <a:spcPct val="35000"/>
            </a:spcAft>
            <a:buNone/>
          </a:pPr>
          <a:r>
            <a:rPr kumimoji="1" lang="en-GB" sz="1400" kern="1200" dirty="0"/>
            <a:t>Allow musicians to improvise in a virtual environment and record their creative process.</a:t>
          </a:r>
          <a:endParaRPr lang="en-US" sz="1400" kern="1200" dirty="0"/>
        </a:p>
        <a:p>
          <a:pPr marL="0" lvl="0" indent="0" algn="l" defTabSz="622300">
            <a:lnSpc>
              <a:spcPct val="100000"/>
            </a:lnSpc>
            <a:spcBef>
              <a:spcPct val="0"/>
            </a:spcBef>
            <a:spcAft>
              <a:spcPct val="35000"/>
            </a:spcAft>
            <a:buNone/>
          </a:pPr>
          <a:r>
            <a:rPr kumimoji="1" lang="en-GB" sz="1400" kern="1200" dirty="0"/>
            <a:t>Observe how musicians use audience feedback to adjust musical content.</a:t>
          </a:r>
          <a:endParaRPr lang="en-US" sz="1400" kern="1200" dirty="0"/>
        </a:p>
        <a:p>
          <a:pPr marL="0" lvl="0" indent="0" algn="l" defTabSz="622300">
            <a:lnSpc>
              <a:spcPct val="100000"/>
            </a:lnSpc>
            <a:spcBef>
              <a:spcPct val="0"/>
            </a:spcBef>
            <a:spcAft>
              <a:spcPct val="35000"/>
            </a:spcAft>
            <a:buNone/>
          </a:pPr>
          <a:r>
            <a:rPr kumimoji="1" lang="en-GB" sz="1400" kern="1200" dirty="0"/>
            <a:t>Compare the effects of different scenarios on inspiration generation and analyse the pattern of inspiration generation.</a:t>
          </a:r>
          <a:endParaRPr lang="en-US" sz="1400" kern="1200" dirty="0"/>
        </a:p>
      </dsp:txBody>
      <dsp:txXfrm>
        <a:off x="7480634" y="1607092"/>
        <a:ext cx="1795784" cy="2280930"/>
      </dsp:txXfrm>
    </dsp:sp>
    <dsp:sp modelId="{54C1EE79-D982-4E02-9868-467A5EFAF81F}">
      <dsp:nvSpPr>
        <dsp:cNvPr id="0" name=""/>
        <dsp:cNvSpPr/>
      </dsp:nvSpPr>
      <dsp:spPr>
        <a:xfrm>
          <a:off x="9590681" y="463314"/>
          <a:ext cx="628524" cy="495162"/>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8CC9F83-3883-4CC9-A6D7-21562D9FE5CB}">
      <dsp:nvSpPr>
        <dsp:cNvPr id="0" name=""/>
        <dsp:cNvSpPr/>
      </dsp:nvSpPr>
      <dsp:spPr>
        <a:xfrm>
          <a:off x="9590681" y="1105738"/>
          <a:ext cx="1795784" cy="43285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l" defTabSz="622300">
            <a:lnSpc>
              <a:spcPct val="100000"/>
            </a:lnSpc>
            <a:spcBef>
              <a:spcPct val="0"/>
            </a:spcBef>
            <a:spcAft>
              <a:spcPct val="35000"/>
            </a:spcAft>
            <a:buNone/>
            <a:defRPr b="1"/>
          </a:pPr>
          <a:r>
            <a:rPr kumimoji="1" lang="en-GB" sz="1400" b="1" kern="1200" dirty="0"/>
            <a:t>Data collection and analysis:</a:t>
          </a:r>
          <a:endParaRPr lang="en-US" sz="1400" kern="1200" dirty="0"/>
        </a:p>
      </dsp:txBody>
      <dsp:txXfrm>
        <a:off x="9590681" y="1105738"/>
        <a:ext cx="1795784" cy="432859"/>
      </dsp:txXfrm>
    </dsp:sp>
    <dsp:sp modelId="{0E5F4472-D8C8-45FF-96A0-8C625F470ED6}">
      <dsp:nvSpPr>
        <dsp:cNvPr id="0" name=""/>
        <dsp:cNvSpPr/>
      </dsp:nvSpPr>
      <dsp:spPr>
        <a:xfrm>
          <a:off x="9590681" y="1607092"/>
          <a:ext cx="1795784" cy="228093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l" defTabSz="622300">
            <a:lnSpc>
              <a:spcPct val="100000"/>
            </a:lnSpc>
            <a:spcBef>
              <a:spcPct val="0"/>
            </a:spcBef>
            <a:spcAft>
              <a:spcPct val="35000"/>
            </a:spcAft>
            <a:buNone/>
          </a:pPr>
          <a:r>
            <a:rPr kumimoji="1" lang="en-GB" sz="1400" kern="1200" dirty="0"/>
            <a:t>Quantitative data: Record the audience's mood fluctuations, frequency of movement, the musicians' duration of creation and the complexity of the work.</a:t>
          </a:r>
          <a:endParaRPr lang="en-US" sz="1400" kern="1200" dirty="0"/>
        </a:p>
        <a:p>
          <a:pPr marL="0" lvl="0" indent="0" algn="l" defTabSz="622300">
            <a:lnSpc>
              <a:spcPct val="100000"/>
            </a:lnSpc>
            <a:spcBef>
              <a:spcPct val="0"/>
            </a:spcBef>
            <a:spcAft>
              <a:spcPct val="35000"/>
            </a:spcAft>
            <a:buNone/>
          </a:pPr>
          <a:r>
            <a:rPr kumimoji="1" lang="en-GB" sz="1400" kern="1200" dirty="0"/>
            <a:t>Qualitative data: collect musicians' subjective experience of inspiration generation through interviews.</a:t>
          </a:r>
          <a:endParaRPr lang="en-US" sz="1400" kern="1200" dirty="0"/>
        </a:p>
      </dsp:txBody>
      <dsp:txXfrm>
        <a:off x="9590681" y="1607092"/>
        <a:ext cx="1795784" cy="2280930"/>
      </dsp:txXfrm>
    </dsp:sp>
  </dsp:spTree>
</dsp:drawing>
</file>

<file path=ppt/diagrams/layout1.xml><?xml version="1.0" encoding="utf-8"?>
<dgm:layoutDef xmlns:dgm="http://schemas.openxmlformats.org/drawingml/2006/diagram" xmlns:a="http://schemas.openxmlformats.org/drawingml/2006/main" uniqueId="urn:microsoft.com/office/officeart/2018/2/layout/IconLabelDescriptionList">
  <dgm:title val="Icon Label Description List"/>
  <dgm:desc val="Use to show non-sequential or grouped chunks of information. The placeholder holds an icon or small picture, and corresponding text boxes show Level 1 and Level 2 text respectively. Works well for minimal Level 1 text accompanied by lengthier Level two text."/>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if>
      <dgm:else name="Name2">
        <dgm:alg type="lin">
          <dgm:param type="linDir" val="fromR"/>
        </dgm:alg>
      </dgm:else>
    </dgm:choose>
    <dgm:shape xmlns:r="http://schemas.openxmlformats.org/officeDocument/2006/relationships" r:blip="">
      <dgm:adjLst/>
    </dgm:shape>
    <dgm:presOf/>
    <dgm:constrLst>
      <dgm:constr type="h" for="ch" forName="compNode" refType="h" fact="0.45"/>
      <dgm:constr type="w" for="ch" forName="compNode" val="120"/>
      <dgm:constr type="w" for="ch" forName="sibTrans" refType="w" refFor="ch" refForName="compNode" fact="0.175"/>
      <dgm:constr type="primFontSz" for="des" forName="parTx" val="36"/>
      <dgm:constr type="primFontSz" for="des" forName="desTx" refType="primFontSz" refFor="des" refForName="parTx" op="lte" fact="0.75"/>
      <dgm:constr type="h" for="des" forName="compNode" op="equ"/>
      <dgm:constr type="h" for="des" forName="iconRect" op="equ"/>
      <dgm:constr type="w" for="des" forName="iconRect" op="equ"/>
      <dgm:constr type="h" for="des" forName="iconSpace" op="equ"/>
      <dgm:constr type="h" for="des" forName="parTx" op="equ"/>
      <dgm:constr type="h" for="des" forName="txSpace" op="equ"/>
      <dgm:constr type="h" for="des" forName="desTx" op="equ"/>
    </dgm:constrLst>
    <dgm:ruleLst>
      <dgm:rule type="w" for="ch" forName="compNode" val="0" fact="NaN" max="NaN"/>
    </dgm:ruleLst>
    <dgm:forEach name="Name3" axis="ch" ptType="node">
      <dgm:layoutNode name="compNode">
        <dgm:alg type="composite"/>
        <dgm:shape xmlns:r="http://schemas.openxmlformats.org/officeDocument/2006/relationships" r:blip="">
          <dgm:adjLst/>
        </dgm:shape>
        <dgm:presOf axis="self"/>
        <dgm:constrLst>
          <dgm:constr type="w" for="ch" forName="iconRect" refType="w" fact="0.35"/>
          <dgm:constr type="h" for="ch" forName="iconRect" refType="w" refFor="ch" refForName="iconRect"/>
          <dgm:constr type="l" for="ch" forName="iconRect"/>
          <dgm:constr type="t" for="ch" forName="iconRect"/>
          <dgm:constr type="w" for="ch" forName="iconSpace" refType="w"/>
          <dgm:constr type="h" for="ch" forName="iconSpace" refType="h" fact="0.043"/>
          <dgm:constr type="l" for="ch" forName="iconSpace"/>
          <dgm:constr type="t" for="ch" forName="iconSpace" refType="b" refFor="ch" refForName="iconRect"/>
          <dgm:constr type="w" for="ch" forName="parTx" refType="w"/>
          <dgm:constr type="h" for="ch" forName="parTx" refType="w" fact="0.15"/>
          <dgm:constr type="l" for="ch" forName="parTx"/>
          <dgm:constr type="t" for="ch" forName="parTx" refType="b" refFor="ch" refForName="iconSpace"/>
          <dgm:constr type="h" for="ch" forName="txSpace" refType="h" fact="0.02"/>
          <dgm:constr type="w" for="ch" forName="txSpace" refType="w"/>
          <dgm:constr type="l" for="ch" forName="txSpace"/>
          <dgm:constr type="t" for="ch" forName="txSpace" refType="b" refFor="ch" refForName="parTx"/>
          <dgm:constr type="w" for="ch" forName="desTx" refType="w"/>
          <dgm:constr type="l" for="ch" forName="desTx"/>
          <dgm:constr type="t" for="ch" forName="desTx" refType="b" refFor="ch" refForName="txSpace"/>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iconSpace">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t"/>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4" fact="NaN" max="NaN"/>
            <dgm:rule type="h" val="INF" fact="NaN" max="NaN"/>
          </dgm:ruleLst>
        </dgm:layoutNode>
        <dgm:layoutNode name="txSpace">
          <dgm:alg type="sp"/>
          <dgm:shape xmlns:r="http://schemas.openxmlformats.org/officeDocument/2006/relationships" r:blip="">
            <dgm:adjLst/>
          </dgm:shape>
          <dgm:presOf/>
          <dgm:constrLst/>
          <dgm:ruleLst/>
        </dgm:layoutNode>
        <dgm:layoutNode name="desTx" styleLbl="revTx">
          <dgm:varLst/>
          <dgm:alg type="tx">
            <dgm:param type="stBulletLvl" val="0"/>
            <dgm:param type="txAnchorVert" val="t"/>
            <dgm:param type="parTxLTRAlign" val="l"/>
            <dgm:param type="shpTxLTRAlignCh" val="l"/>
            <dgm:param type="parTxRTLAlign" val="r"/>
            <dgm:param type="shpTxRTLAlignCh" val="r"/>
          </dgm:alg>
          <dgm:shape xmlns:r="http://schemas.openxmlformats.org/officeDocument/2006/relationships" type="rect" r:blip="">
            <dgm:adjLst/>
          </dgm:shape>
          <dgm:presOf axis="des" ptType="node"/>
          <dgm:constrLst>
            <dgm:constr type="secFontSz" refType="primFontSz"/>
            <dgm:constr type="lMarg"/>
            <dgm:constr type="rMarg"/>
            <dgm:constr type="tMarg"/>
            <dgm:constr type="bMarg"/>
          </dgm:constrLst>
          <dgm:ruleLst>
            <dgm:rule type="primFontSz" val="NaN" fact="NaN" max="17"/>
            <dgm:rule type="h" val="INF" fact="NaN" max="NaN"/>
          </dgm:ruleLst>
        </dgm:layoutNode>
      </dgm:layoutNode>
      <dgm:forEach name="Name4"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b="1"/>
        </a:lvl1pPr>
        <a:lvl2pPr>
          <a:lnSpc>
            <a:spcPct val="100000"/>
          </a:lnSpc>
        </a:lvl2pPr>
      </dgm1612:lstStyle>
    </a:ext>
  </dgm:extLst>
</dgm:layoutDef>
</file>

<file path=ppt/diagrams/layout2.xml><?xml version="1.0" encoding="utf-8"?>
<dgm:layoutDef xmlns:dgm="http://schemas.openxmlformats.org/drawingml/2006/diagram" xmlns:a="http://schemas.openxmlformats.org/drawingml/2006/main" uniqueId="urn:microsoft.com/office/officeart/2018/2/layout/IconLabelDescriptionList">
  <dgm:title val="Icon Label Description List"/>
  <dgm:desc val="Use to show non-sequential or grouped chunks of information. The placeholder holds an icon or small picture, and corresponding text boxes show Level 1 and Level 2 text respectively. Works well for minimal Level 1 text accompanied by lengthier Level two text."/>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if>
      <dgm:else name="Name2">
        <dgm:alg type="lin">
          <dgm:param type="linDir" val="fromR"/>
        </dgm:alg>
      </dgm:else>
    </dgm:choose>
    <dgm:shape xmlns:r="http://schemas.openxmlformats.org/officeDocument/2006/relationships" r:blip="">
      <dgm:adjLst/>
    </dgm:shape>
    <dgm:presOf/>
    <dgm:constrLst>
      <dgm:constr type="h" for="ch" forName="compNode" refType="h" fact="0.45"/>
      <dgm:constr type="w" for="ch" forName="compNode" val="120"/>
      <dgm:constr type="w" for="ch" forName="sibTrans" refType="w" refFor="ch" refForName="compNode" fact="0.175"/>
      <dgm:constr type="primFontSz" for="des" forName="parTx" val="36"/>
      <dgm:constr type="primFontSz" for="des" forName="desTx" refType="primFontSz" refFor="des" refForName="parTx" op="lte" fact="0.75"/>
      <dgm:constr type="h" for="des" forName="compNode" op="equ"/>
      <dgm:constr type="h" for="des" forName="iconRect" op="equ"/>
      <dgm:constr type="w" for="des" forName="iconRect" op="equ"/>
      <dgm:constr type="h" for="des" forName="iconSpace" op="equ"/>
      <dgm:constr type="h" for="des" forName="parTx" op="equ"/>
      <dgm:constr type="h" for="des" forName="txSpace" op="equ"/>
      <dgm:constr type="h" for="des" forName="desTx" op="equ"/>
    </dgm:constrLst>
    <dgm:ruleLst>
      <dgm:rule type="w" for="ch" forName="compNode" val="0" fact="NaN" max="NaN"/>
    </dgm:ruleLst>
    <dgm:forEach name="Name3" axis="ch" ptType="node">
      <dgm:layoutNode name="compNode">
        <dgm:alg type="composite"/>
        <dgm:shape xmlns:r="http://schemas.openxmlformats.org/officeDocument/2006/relationships" r:blip="">
          <dgm:adjLst/>
        </dgm:shape>
        <dgm:presOf axis="self"/>
        <dgm:constrLst>
          <dgm:constr type="w" for="ch" forName="iconRect" refType="w" fact="0.35"/>
          <dgm:constr type="h" for="ch" forName="iconRect" refType="w" refFor="ch" refForName="iconRect"/>
          <dgm:constr type="l" for="ch" forName="iconRect"/>
          <dgm:constr type="t" for="ch" forName="iconRect"/>
          <dgm:constr type="w" for="ch" forName="iconSpace" refType="w"/>
          <dgm:constr type="h" for="ch" forName="iconSpace" refType="h" fact="0.043"/>
          <dgm:constr type="l" for="ch" forName="iconSpace"/>
          <dgm:constr type="t" for="ch" forName="iconSpace" refType="b" refFor="ch" refForName="iconRect"/>
          <dgm:constr type="w" for="ch" forName="parTx" refType="w"/>
          <dgm:constr type="h" for="ch" forName="parTx" refType="w" fact="0.15"/>
          <dgm:constr type="l" for="ch" forName="parTx"/>
          <dgm:constr type="t" for="ch" forName="parTx" refType="b" refFor="ch" refForName="iconSpace"/>
          <dgm:constr type="h" for="ch" forName="txSpace" refType="h" fact="0.02"/>
          <dgm:constr type="w" for="ch" forName="txSpace" refType="w"/>
          <dgm:constr type="l" for="ch" forName="txSpace"/>
          <dgm:constr type="t" for="ch" forName="txSpace" refType="b" refFor="ch" refForName="parTx"/>
          <dgm:constr type="w" for="ch" forName="desTx" refType="w"/>
          <dgm:constr type="l" for="ch" forName="desTx"/>
          <dgm:constr type="t" for="ch" forName="desTx" refType="b" refFor="ch" refForName="txSpace"/>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iconSpace">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t"/>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4" fact="NaN" max="NaN"/>
            <dgm:rule type="h" val="INF" fact="NaN" max="NaN"/>
          </dgm:ruleLst>
        </dgm:layoutNode>
        <dgm:layoutNode name="txSpace">
          <dgm:alg type="sp"/>
          <dgm:shape xmlns:r="http://schemas.openxmlformats.org/officeDocument/2006/relationships" r:blip="">
            <dgm:adjLst/>
          </dgm:shape>
          <dgm:presOf/>
          <dgm:constrLst/>
          <dgm:ruleLst/>
        </dgm:layoutNode>
        <dgm:layoutNode name="desTx" styleLbl="revTx">
          <dgm:varLst/>
          <dgm:alg type="tx">
            <dgm:param type="stBulletLvl" val="0"/>
            <dgm:param type="txAnchorVert" val="t"/>
            <dgm:param type="parTxLTRAlign" val="l"/>
            <dgm:param type="shpTxLTRAlignCh" val="l"/>
            <dgm:param type="parTxRTLAlign" val="r"/>
            <dgm:param type="shpTxRTLAlignCh" val="r"/>
          </dgm:alg>
          <dgm:shape xmlns:r="http://schemas.openxmlformats.org/officeDocument/2006/relationships" type="rect" r:blip="">
            <dgm:adjLst/>
          </dgm:shape>
          <dgm:presOf axis="des" ptType="node"/>
          <dgm:constrLst>
            <dgm:constr type="secFontSz" refType="primFontSz"/>
            <dgm:constr type="lMarg"/>
            <dgm:constr type="rMarg"/>
            <dgm:constr type="tMarg"/>
            <dgm:constr type="bMarg"/>
          </dgm:constrLst>
          <dgm:ruleLst>
            <dgm:rule type="primFontSz" val="NaN" fact="NaN" max="17"/>
            <dgm:rule type="h" val="INF" fact="NaN" max="NaN"/>
          </dgm:ruleLst>
        </dgm:layoutNode>
      </dgm:layoutNode>
      <dgm:forEach name="Name4"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b="1"/>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页眉占位符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kumimoji="1" lang="zh-CN" altLang="en-US"/>
          </a:p>
        </p:txBody>
      </p:sp>
      <p:sp>
        <p:nvSpPr>
          <p:cNvPr id="3" name="日期占位符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000CE92-4162-294A-BFE5-7DF65A529DF0}" type="datetimeFigureOut">
              <a:rPr kumimoji="1" lang="zh-CN" altLang="en-US" smtClean="0"/>
              <a:t>2024/12/7</a:t>
            </a:fld>
            <a:endParaRPr kumimoji="1" lang="zh-CN" altLang="en-US"/>
          </a:p>
        </p:txBody>
      </p:sp>
      <p:sp>
        <p:nvSpPr>
          <p:cNvPr id="4" name="幻灯片图像占位符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zh-CN" altLang="en-US"/>
          </a:p>
        </p:txBody>
      </p:sp>
      <p:sp>
        <p:nvSpPr>
          <p:cNvPr id="5" name="备注占位符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kumimoji="1" lang="zh-CN" altLang="en-US"/>
              <a:t>单击此处编辑母版文本样式</a:t>
            </a:r>
          </a:p>
          <a:p>
            <a:pPr lvl="1"/>
            <a:r>
              <a:rPr kumimoji="1" lang="zh-CN" altLang="en-US"/>
              <a:t>二级</a:t>
            </a:r>
          </a:p>
          <a:p>
            <a:pPr lvl="2"/>
            <a:r>
              <a:rPr kumimoji="1" lang="zh-CN" altLang="en-US"/>
              <a:t>三级</a:t>
            </a:r>
          </a:p>
          <a:p>
            <a:pPr lvl="3"/>
            <a:r>
              <a:rPr kumimoji="1" lang="zh-CN" altLang="en-US"/>
              <a:t>四级</a:t>
            </a:r>
          </a:p>
          <a:p>
            <a:pPr lvl="4"/>
            <a:r>
              <a:rPr kumimoji="1" lang="zh-CN" altLang="en-US"/>
              <a:t>五级</a:t>
            </a:r>
          </a:p>
        </p:txBody>
      </p:sp>
      <p:sp>
        <p:nvSpPr>
          <p:cNvPr id="6" name="页脚占位符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kumimoji="1" lang="zh-CN" altLang="en-US"/>
          </a:p>
        </p:txBody>
      </p:sp>
      <p:sp>
        <p:nvSpPr>
          <p:cNvPr id="7" name="灯片编号占位符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5627359-C0C7-B94B-8D3B-A4BD326072BE}" type="slidenum">
              <a:rPr kumimoji="1" lang="zh-CN" altLang="en-US" smtClean="0"/>
              <a:t>‹#›</a:t>
            </a:fld>
            <a:endParaRPr kumimoji="1" lang="zh-CN" altLang="en-US"/>
          </a:p>
        </p:txBody>
      </p:sp>
    </p:spTree>
    <p:extLst>
      <p:ext uri="{BB962C8B-B14F-4D97-AF65-F5344CB8AC3E}">
        <p14:creationId xmlns:p14="http://schemas.microsoft.com/office/powerpoint/2010/main" val="308922929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kumimoji="1" lang="zh-CN" altLang="en-US" dirty="0"/>
          </a:p>
        </p:txBody>
      </p:sp>
      <p:sp>
        <p:nvSpPr>
          <p:cNvPr id="4" name="灯片编号占位符 3"/>
          <p:cNvSpPr>
            <a:spLocks noGrp="1"/>
          </p:cNvSpPr>
          <p:nvPr>
            <p:ph type="sldNum" sz="quarter" idx="5"/>
          </p:nvPr>
        </p:nvSpPr>
        <p:spPr/>
        <p:txBody>
          <a:bodyPr/>
          <a:lstStyle/>
          <a:p>
            <a:fld id="{65627359-C0C7-B94B-8D3B-A4BD326072BE}" type="slidenum">
              <a:rPr kumimoji="1" lang="zh-CN" altLang="en-US" smtClean="0"/>
              <a:t>1</a:t>
            </a:fld>
            <a:endParaRPr kumimoji="1" lang="zh-CN" altLang="en-US"/>
          </a:p>
        </p:txBody>
      </p:sp>
    </p:spTree>
    <p:extLst>
      <p:ext uri="{BB962C8B-B14F-4D97-AF65-F5344CB8AC3E}">
        <p14:creationId xmlns:p14="http://schemas.microsoft.com/office/powerpoint/2010/main" val="310007791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kumimoji="1" lang="zh-CN" altLang="en-US" dirty="0"/>
          </a:p>
        </p:txBody>
      </p:sp>
      <p:sp>
        <p:nvSpPr>
          <p:cNvPr id="4" name="灯片编号占位符 3"/>
          <p:cNvSpPr>
            <a:spLocks noGrp="1"/>
          </p:cNvSpPr>
          <p:nvPr>
            <p:ph type="sldNum" sz="quarter" idx="5"/>
          </p:nvPr>
        </p:nvSpPr>
        <p:spPr/>
        <p:txBody>
          <a:bodyPr/>
          <a:lstStyle/>
          <a:p>
            <a:fld id="{65627359-C0C7-B94B-8D3B-A4BD326072BE}" type="slidenum">
              <a:rPr kumimoji="1" lang="zh-CN" altLang="en-US" smtClean="0"/>
              <a:t>3</a:t>
            </a:fld>
            <a:endParaRPr kumimoji="1" lang="zh-CN" altLang="en-US"/>
          </a:p>
        </p:txBody>
      </p:sp>
    </p:spTree>
    <p:extLst>
      <p:ext uri="{BB962C8B-B14F-4D97-AF65-F5344CB8AC3E}">
        <p14:creationId xmlns:p14="http://schemas.microsoft.com/office/powerpoint/2010/main" val="15776254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标题幻灯片">
    <p:spTree>
      <p:nvGrpSpPr>
        <p:cNvPr id="1" name=""/>
        <p:cNvGrpSpPr/>
        <p:nvPr/>
      </p:nvGrpSpPr>
      <p:grpSpPr>
        <a:xfrm>
          <a:off x="0" y="0"/>
          <a:ext cx="0" cy="0"/>
          <a:chOff x="0" y="0"/>
          <a:chExt cx="0" cy="0"/>
        </a:xfrm>
      </p:grpSpPr>
      <p:sp>
        <p:nvSpPr>
          <p:cNvPr id="2" name="标题 1">
            <a:extLst>
              <a:ext uri="{FF2B5EF4-FFF2-40B4-BE49-F238E27FC236}">
                <a16:creationId xmlns:a16="http://schemas.microsoft.com/office/drawing/2014/main" id="{37DE5186-8B9F-2CAD-830A-A3109148F702}"/>
              </a:ext>
            </a:extLst>
          </p:cNvPr>
          <p:cNvSpPr>
            <a:spLocks noGrp="1"/>
          </p:cNvSpPr>
          <p:nvPr>
            <p:ph type="ctrTitle"/>
          </p:nvPr>
        </p:nvSpPr>
        <p:spPr>
          <a:xfrm>
            <a:off x="1524000" y="1122363"/>
            <a:ext cx="9144000" cy="2387600"/>
          </a:xfrm>
        </p:spPr>
        <p:txBody>
          <a:bodyPr anchor="b"/>
          <a:lstStyle>
            <a:lvl1pPr algn="ctr">
              <a:defRPr sz="6000"/>
            </a:lvl1pPr>
          </a:lstStyle>
          <a:p>
            <a:r>
              <a:rPr kumimoji="1" lang="zh-CN" altLang="en-US"/>
              <a:t>单击此处编辑母版标题样式</a:t>
            </a:r>
          </a:p>
        </p:txBody>
      </p:sp>
      <p:sp>
        <p:nvSpPr>
          <p:cNvPr id="3" name="副标题 2">
            <a:extLst>
              <a:ext uri="{FF2B5EF4-FFF2-40B4-BE49-F238E27FC236}">
                <a16:creationId xmlns:a16="http://schemas.microsoft.com/office/drawing/2014/main" id="{78560E3F-BA50-A946-D91E-AAD02809D925}"/>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kumimoji="1" lang="zh-CN" altLang="en-US"/>
              <a:t>单击此处编辑母版副标题样式</a:t>
            </a:r>
          </a:p>
        </p:txBody>
      </p:sp>
      <p:sp>
        <p:nvSpPr>
          <p:cNvPr id="4" name="日期占位符 3">
            <a:extLst>
              <a:ext uri="{FF2B5EF4-FFF2-40B4-BE49-F238E27FC236}">
                <a16:creationId xmlns:a16="http://schemas.microsoft.com/office/drawing/2014/main" id="{0B0BF6F2-30CB-E8EE-235E-78CED571381D}"/>
              </a:ext>
            </a:extLst>
          </p:cNvPr>
          <p:cNvSpPr>
            <a:spLocks noGrp="1"/>
          </p:cNvSpPr>
          <p:nvPr>
            <p:ph type="dt" sz="half" idx="10"/>
          </p:nvPr>
        </p:nvSpPr>
        <p:spPr/>
        <p:txBody>
          <a:bodyPr/>
          <a:lstStyle/>
          <a:p>
            <a:fld id="{8C9D604E-65CC-8242-A281-8FE5D08FD9EB}" type="datetimeFigureOut">
              <a:rPr kumimoji="1" lang="zh-CN" altLang="en-US" smtClean="0"/>
              <a:t>2024/12/7</a:t>
            </a:fld>
            <a:endParaRPr kumimoji="1" lang="zh-CN" altLang="en-US"/>
          </a:p>
        </p:txBody>
      </p:sp>
      <p:sp>
        <p:nvSpPr>
          <p:cNvPr id="5" name="页脚占位符 4">
            <a:extLst>
              <a:ext uri="{FF2B5EF4-FFF2-40B4-BE49-F238E27FC236}">
                <a16:creationId xmlns:a16="http://schemas.microsoft.com/office/drawing/2014/main" id="{72F36EEC-0B62-6467-DC3D-00C7F979EC1D}"/>
              </a:ext>
            </a:extLst>
          </p:cNvPr>
          <p:cNvSpPr>
            <a:spLocks noGrp="1"/>
          </p:cNvSpPr>
          <p:nvPr>
            <p:ph type="ftr" sz="quarter" idx="11"/>
          </p:nvPr>
        </p:nvSpPr>
        <p:spPr/>
        <p:txBody>
          <a:bodyPr/>
          <a:lstStyle/>
          <a:p>
            <a:endParaRPr kumimoji="1" lang="zh-CN" altLang="en-US"/>
          </a:p>
        </p:txBody>
      </p:sp>
      <p:sp>
        <p:nvSpPr>
          <p:cNvPr id="6" name="灯片编号占位符 5">
            <a:extLst>
              <a:ext uri="{FF2B5EF4-FFF2-40B4-BE49-F238E27FC236}">
                <a16:creationId xmlns:a16="http://schemas.microsoft.com/office/drawing/2014/main" id="{39EDB234-084C-D852-B139-CFEC60979506}"/>
              </a:ext>
            </a:extLst>
          </p:cNvPr>
          <p:cNvSpPr>
            <a:spLocks noGrp="1"/>
          </p:cNvSpPr>
          <p:nvPr>
            <p:ph type="sldNum" sz="quarter" idx="12"/>
          </p:nvPr>
        </p:nvSpPr>
        <p:spPr/>
        <p:txBody>
          <a:bodyPr/>
          <a:lstStyle/>
          <a:p>
            <a:fld id="{529C8052-C726-B04C-9AAA-78360F525C34}" type="slidenum">
              <a:rPr kumimoji="1" lang="zh-CN" altLang="en-US" smtClean="0"/>
              <a:t>‹#›</a:t>
            </a:fld>
            <a:endParaRPr kumimoji="1" lang="zh-CN" altLang="en-US"/>
          </a:p>
        </p:txBody>
      </p:sp>
    </p:spTree>
    <p:extLst>
      <p:ext uri="{BB962C8B-B14F-4D97-AF65-F5344CB8AC3E}">
        <p14:creationId xmlns:p14="http://schemas.microsoft.com/office/powerpoint/2010/main" val="329888835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标题和内容">
    <p:spTree>
      <p:nvGrpSpPr>
        <p:cNvPr id="1" name=""/>
        <p:cNvGrpSpPr/>
        <p:nvPr/>
      </p:nvGrpSpPr>
      <p:grpSpPr>
        <a:xfrm>
          <a:off x="0" y="0"/>
          <a:ext cx="0" cy="0"/>
          <a:chOff x="0" y="0"/>
          <a:chExt cx="0" cy="0"/>
        </a:xfrm>
      </p:grpSpPr>
      <p:sp>
        <p:nvSpPr>
          <p:cNvPr id="2" name="标题 1">
            <a:extLst>
              <a:ext uri="{FF2B5EF4-FFF2-40B4-BE49-F238E27FC236}">
                <a16:creationId xmlns:a16="http://schemas.microsoft.com/office/drawing/2014/main" id="{E0C34CD6-18A0-E6F1-49B8-2A78F656DD50}"/>
              </a:ext>
            </a:extLst>
          </p:cNvPr>
          <p:cNvSpPr>
            <a:spLocks noGrp="1"/>
          </p:cNvSpPr>
          <p:nvPr>
            <p:ph type="title"/>
          </p:nvPr>
        </p:nvSpPr>
        <p:spPr/>
        <p:txBody>
          <a:bodyPr/>
          <a:lstStyle/>
          <a:p>
            <a:r>
              <a:rPr kumimoji="1" lang="zh-CN" altLang="en-US"/>
              <a:t>单击此处编辑母版标题样式</a:t>
            </a:r>
          </a:p>
        </p:txBody>
      </p:sp>
      <p:sp>
        <p:nvSpPr>
          <p:cNvPr id="3" name="内容占位符 2">
            <a:extLst>
              <a:ext uri="{FF2B5EF4-FFF2-40B4-BE49-F238E27FC236}">
                <a16:creationId xmlns:a16="http://schemas.microsoft.com/office/drawing/2014/main" id="{33F00898-ABEC-54E2-9F5D-0F2246C535A8}"/>
              </a:ext>
            </a:extLst>
          </p:cNvPr>
          <p:cNvSpPr>
            <a:spLocks noGrp="1"/>
          </p:cNvSpPr>
          <p:nvPr>
            <p:ph idx="1"/>
          </p:nvPr>
        </p:nvSpPr>
        <p:spPr/>
        <p:txBody>
          <a:bodyPr/>
          <a:lstStyle/>
          <a:p>
            <a:pPr lvl="0"/>
            <a:r>
              <a:rPr kumimoji="1" lang="zh-CN" altLang="en-US"/>
              <a:t>单击此处编辑母版文本样式</a:t>
            </a:r>
          </a:p>
          <a:p>
            <a:pPr lvl="1"/>
            <a:r>
              <a:rPr kumimoji="1" lang="zh-CN" altLang="en-US"/>
              <a:t>二级</a:t>
            </a:r>
          </a:p>
          <a:p>
            <a:pPr lvl="2"/>
            <a:r>
              <a:rPr kumimoji="1" lang="zh-CN" altLang="en-US"/>
              <a:t>三级</a:t>
            </a:r>
          </a:p>
          <a:p>
            <a:pPr lvl="3"/>
            <a:r>
              <a:rPr kumimoji="1" lang="zh-CN" altLang="en-US"/>
              <a:t>四级</a:t>
            </a:r>
          </a:p>
          <a:p>
            <a:pPr lvl="4"/>
            <a:r>
              <a:rPr kumimoji="1" lang="zh-CN" altLang="en-US"/>
              <a:t>五级</a:t>
            </a:r>
          </a:p>
        </p:txBody>
      </p:sp>
      <p:sp>
        <p:nvSpPr>
          <p:cNvPr id="4" name="日期占位符 3">
            <a:extLst>
              <a:ext uri="{FF2B5EF4-FFF2-40B4-BE49-F238E27FC236}">
                <a16:creationId xmlns:a16="http://schemas.microsoft.com/office/drawing/2014/main" id="{17D0A3AD-C891-46DD-96FC-B623A167348B}"/>
              </a:ext>
            </a:extLst>
          </p:cNvPr>
          <p:cNvSpPr>
            <a:spLocks noGrp="1"/>
          </p:cNvSpPr>
          <p:nvPr>
            <p:ph type="dt" sz="half" idx="10"/>
          </p:nvPr>
        </p:nvSpPr>
        <p:spPr/>
        <p:txBody>
          <a:bodyPr/>
          <a:lstStyle/>
          <a:p>
            <a:fld id="{8C9D604E-65CC-8242-A281-8FE5D08FD9EB}" type="datetimeFigureOut">
              <a:rPr kumimoji="1" lang="zh-CN" altLang="en-US" smtClean="0"/>
              <a:t>2024/12/7</a:t>
            </a:fld>
            <a:endParaRPr kumimoji="1" lang="zh-CN" altLang="en-US"/>
          </a:p>
        </p:txBody>
      </p:sp>
      <p:sp>
        <p:nvSpPr>
          <p:cNvPr id="5" name="页脚占位符 4">
            <a:extLst>
              <a:ext uri="{FF2B5EF4-FFF2-40B4-BE49-F238E27FC236}">
                <a16:creationId xmlns:a16="http://schemas.microsoft.com/office/drawing/2014/main" id="{B35CB30B-4566-351A-0FD1-6E7FC48020D9}"/>
              </a:ext>
            </a:extLst>
          </p:cNvPr>
          <p:cNvSpPr>
            <a:spLocks noGrp="1"/>
          </p:cNvSpPr>
          <p:nvPr>
            <p:ph type="ftr" sz="quarter" idx="11"/>
          </p:nvPr>
        </p:nvSpPr>
        <p:spPr/>
        <p:txBody>
          <a:bodyPr/>
          <a:lstStyle/>
          <a:p>
            <a:endParaRPr kumimoji="1" lang="zh-CN" altLang="en-US"/>
          </a:p>
        </p:txBody>
      </p:sp>
      <p:sp>
        <p:nvSpPr>
          <p:cNvPr id="6" name="灯片编号占位符 5">
            <a:extLst>
              <a:ext uri="{FF2B5EF4-FFF2-40B4-BE49-F238E27FC236}">
                <a16:creationId xmlns:a16="http://schemas.microsoft.com/office/drawing/2014/main" id="{2CB9316F-465B-EAFD-357E-3B7BB8A82841}"/>
              </a:ext>
            </a:extLst>
          </p:cNvPr>
          <p:cNvSpPr>
            <a:spLocks noGrp="1"/>
          </p:cNvSpPr>
          <p:nvPr>
            <p:ph type="sldNum" sz="quarter" idx="12"/>
          </p:nvPr>
        </p:nvSpPr>
        <p:spPr/>
        <p:txBody>
          <a:bodyPr/>
          <a:lstStyle/>
          <a:p>
            <a:fld id="{529C8052-C726-B04C-9AAA-78360F525C34}" type="slidenum">
              <a:rPr kumimoji="1" lang="zh-CN" altLang="en-US" smtClean="0"/>
              <a:t>‹#›</a:t>
            </a:fld>
            <a:endParaRPr kumimoji="1" lang="zh-CN" altLang="en-US"/>
          </a:p>
        </p:txBody>
      </p:sp>
    </p:spTree>
    <p:extLst>
      <p:ext uri="{BB962C8B-B14F-4D97-AF65-F5344CB8AC3E}">
        <p14:creationId xmlns:p14="http://schemas.microsoft.com/office/powerpoint/2010/main" val="304985393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节标题">
    <p:spTree>
      <p:nvGrpSpPr>
        <p:cNvPr id="1" name=""/>
        <p:cNvGrpSpPr/>
        <p:nvPr/>
      </p:nvGrpSpPr>
      <p:grpSpPr>
        <a:xfrm>
          <a:off x="0" y="0"/>
          <a:ext cx="0" cy="0"/>
          <a:chOff x="0" y="0"/>
          <a:chExt cx="0" cy="0"/>
        </a:xfrm>
      </p:grpSpPr>
      <p:sp>
        <p:nvSpPr>
          <p:cNvPr id="2" name="标题 1">
            <a:extLst>
              <a:ext uri="{FF2B5EF4-FFF2-40B4-BE49-F238E27FC236}">
                <a16:creationId xmlns:a16="http://schemas.microsoft.com/office/drawing/2014/main" id="{124AD30E-C323-EA14-BBF3-C83433908C0A}"/>
              </a:ext>
            </a:extLst>
          </p:cNvPr>
          <p:cNvSpPr>
            <a:spLocks noGrp="1"/>
          </p:cNvSpPr>
          <p:nvPr>
            <p:ph type="title"/>
          </p:nvPr>
        </p:nvSpPr>
        <p:spPr>
          <a:xfrm>
            <a:off x="831850" y="1709738"/>
            <a:ext cx="10515600" cy="2852737"/>
          </a:xfrm>
        </p:spPr>
        <p:txBody>
          <a:bodyPr anchor="b"/>
          <a:lstStyle>
            <a:lvl1pPr>
              <a:defRPr sz="6000"/>
            </a:lvl1pPr>
          </a:lstStyle>
          <a:p>
            <a:r>
              <a:rPr kumimoji="1" lang="zh-CN" altLang="en-US"/>
              <a:t>单击此处编辑母版标题样式</a:t>
            </a:r>
          </a:p>
        </p:txBody>
      </p:sp>
      <p:sp>
        <p:nvSpPr>
          <p:cNvPr id="3" name="文本占位符 2">
            <a:extLst>
              <a:ext uri="{FF2B5EF4-FFF2-40B4-BE49-F238E27FC236}">
                <a16:creationId xmlns:a16="http://schemas.microsoft.com/office/drawing/2014/main" id="{7B83747E-1DDC-159F-33C9-ABBD98A8520F}"/>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kumimoji="1" lang="zh-CN" altLang="en-US"/>
              <a:t>单击此处编辑母版文本样式</a:t>
            </a:r>
          </a:p>
        </p:txBody>
      </p:sp>
      <p:sp>
        <p:nvSpPr>
          <p:cNvPr id="4" name="日期占位符 3">
            <a:extLst>
              <a:ext uri="{FF2B5EF4-FFF2-40B4-BE49-F238E27FC236}">
                <a16:creationId xmlns:a16="http://schemas.microsoft.com/office/drawing/2014/main" id="{1C989E7E-C79E-8944-533F-D8E331523E3F}"/>
              </a:ext>
            </a:extLst>
          </p:cNvPr>
          <p:cNvSpPr>
            <a:spLocks noGrp="1"/>
          </p:cNvSpPr>
          <p:nvPr>
            <p:ph type="dt" sz="half" idx="10"/>
          </p:nvPr>
        </p:nvSpPr>
        <p:spPr/>
        <p:txBody>
          <a:bodyPr/>
          <a:lstStyle/>
          <a:p>
            <a:fld id="{8C9D604E-65CC-8242-A281-8FE5D08FD9EB}" type="datetimeFigureOut">
              <a:rPr kumimoji="1" lang="zh-CN" altLang="en-US" smtClean="0"/>
              <a:t>2024/12/7</a:t>
            </a:fld>
            <a:endParaRPr kumimoji="1" lang="zh-CN" altLang="en-US"/>
          </a:p>
        </p:txBody>
      </p:sp>
      <p:sp>
        <p:nvSpPr>
          <p:cNvPr id="5" name="页脚占位符 4">
            <a:extLst>
              <a:ext uri="{FF2B5EF4-FFF2-40B4-BE49-F238E27FC236}">
                <a16:creationId xmlns:a16="http://schemas.microsoft.com/office/drawing/2014/main" id="{406E44CF-A850-3E01-3874-80BF02EAF544}"/>
              </a:ext>
            </a:extLst>
          </p:cNvPr>
          <p:cNvSpPr>
            <a:spLocks noGrp="1"/>
          </p:cNvSpPr>
          <p:nvPr>
            <p:ph type="ftr" sz="quarter" idx="11"/>
          </p:nvPr>
        </p:nvSpPr>
        <p:spPr/>
        <p:txBody>
          <a:bodyPr/>
          <a:lstStyle/>
          <a:p>
            <a:endParaRPr kumimoji="1" lang="zh-CN" altLang="en-US"/>
          </a:p>
        </p:txBody>
      </p:sp>
      <p:sp>
        <p:nvSpPr>
          <p:cNvPr id="6" name="灯片编号占位符 5">
            <a:extLst>
              <a:ext uri="{FF2B5EF4-FFF2-40B4-BE49-F238E27FC236}">
                <a16:creationId xmlns:a16="http://schemas.microsoft.com/office/drawing/2014/main" id="{0EF2F440-21C5-EF22-FD61-AF2C70D5CD3D}"/>
              </a:ext>
            </a:extLst>
          </p:cNvPr>
          <p:cNvSpPr>
            <a:spLocks noGrp="1"/>
          </p:cNvSpPr>
          <p:nvPr>
            <p:ph type="sldNum" sz="quarter" idx="12"/>
          </p:nvPr>
        </p:nvSpPr>
        <p:spPr/>
        <p:txBody>
          <a:bodyPr/>
          <a:lstStyle/>
          <a:p>
            <a:fld id="{529C8052-C726-B04C-9AAA-78360F525C34}" type="slidenum">
              <a:rPr kumimoji="1" lang="zh-CN" altLang="en-US" smtClean="0"/>
              <a:t>‹#›</a:t>
            </a:fld>
            <a:endParaRPr kumimoji="1" lang="zh-CN" altLang="en-US"/>
          </a:p>
        </p:txBody>
      </p:sp>
    </p:spTree>
    <p:extLst>
      <p:ext uri="{BB962C8B-B14F-4D97-AF65-F5344CB8AC3E}">
        <p14:creationId xmlns:p14="http://schemas.microsoft.com/office/powerpoint/2010/main" val="180721785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两栏内容">
    <p:spTree>
      <p:nvGrpSpPr>
        <p:cNvPr id="1" name=""/>
        <p:cNvGrpSpPr/>
        <p:nvPr/>
      </p:nvGrpSpPr>
      <p:grpSpPr>
        <a:xfrm>
          <a:off x="0" y="0"/>
          <a:ext cx="0" cy="0"/>
          <a:chOff x="0" y="0"/>
          <a:chExt cx="0" cy="0"/>
        </a:xfrm>
      </p:grpSpPr>
      <p:sp>
        <p:nvSpPr>
          <p:cNvPr id="2" name="标题 1">
            <a:extLst>
              <a:ext uri="{FF2B5EF4-FFF2-40B4-BE49-F238E27FC236}">
                <a16:creationId xmlns:a16="http://schemas.microsoft.com/office/drawing/2014/main" id="{87DC4E60-8B2E-271F-5FCA-63D79F59E28F}"/>
              </a:ext>
            </a:extLst>
          </p:cNvPr>
          <p:cNvSpPr>
            <a:spLocks noGrp="1"/>
          </p:cNvSpPr>
          <p:nvPr>
            <p:ph type="title"/>
          </p:nvPr>
        </p:nvSpPr>
        <p:spPr/>
        <p:txBody>
          <a:bodyPr/>
          <a:lstStyle/>
          <a:p>
            <a:r>
              <a:rPr kumimoji="1" lang="zh-CN" altLang="en-US"/>
              <a:t>单击此处编辑母版标题样式</a:t>
            </a:r>
          </a:p>
        </p:txBody>
      </p:sp>
      <p:sp>
        <p:nvSpPr>
          <p:cNvPr id="3" name="内容占位符 2">
            <a:extLst>
              <a:ext uri="{FF2B5EF4-FFF2-40B4-BE49-F238E27FC236}">
                <a16:creationId xmlns:a16="http://schemas.microsoft.com/office/drawing/2014/main" id="{FD5B10CA-1A0A-B54A-D068-0DA756B964F0}"/>
              </a:ext>
            </a:extLst>
          </p:cNvPr>
          <p:cNvSpPr>
            <a:spLocks noGrp="1"/>
          </p:cNvSpPr>
          <p:nvPr>
            <p:ph sz="half" idx="1"/>
          </p:nvPr>
        </p:nvSpPr>
        <p:spPr>
          <a:xfrm>
            <a:off x="838200" y="1825625"/>
            <a:ext cx="5181600" cy="4351338"/>
          </a:xfrm>
        </p:spPr>
        <p:txBody>
          <a:bodyPr/>
          <a:lstStyle/>
          <a:p>
            <a:pPr lvl="0"/>
            <a:r>
              <a:rPr kumimoji="1" lang="zh-CN" altLang="en-US"/>
              <a:t>单击此处编辑母版文本样式</a:t>
            </a:r>
          </a:p>
          <a:p>
            <a:pPr lvl="1"/>
            <a:r>
              <a:rPr kumimoji="1" lang="zh-CN" altLang="en-US"/>
              <a:t>二级</a:t>
            </a:r>
          </a:p>
          <a:p>
            <a:pPr lvl="2"/>
            <a:r>
              <a:rPr kumimoji="1" lang="zh-CN" altLang="en-US"/>
              <a:t>三级</a:t>
            </a:r>
          </a:p>
          <a:p>
            <a:pPr lvl="3"/>
            <a:r>
              <a:rPr kumimoji="1" lang="zh-CN" altLang="en-US"/>
              <a:t>四级</a:t>
            </a:r>
          </a:p>
          <a:p>
            <a:pPr lvl="4"/>
            <a:r>
              <a:rPr kumimoji="1" lang="zh-CN" altLang="en-US"/>
              <a:t>五级</a:t>
            </a:r>
          </a:p>
        </p:txBody>
      </p:sp>
      <p:sp>
        <p:nvSpPr>
          <p:cNvPr id="4" name="内容占位符 3">
            <a:extLst>
              <a:ext uri="{FF2B5EF4-FFF2-40B4-BE49-F238E27FC236}">
                <a16:creationId xmlns:a16="http://schemas.microsoft.com/office/drawing/2014/main" id="{99AB74EE-AE7C-E016-F302-D31A82B00124}"/>
              </a:ext>
            </a:extLst>
          </p:cNvPr>
          <p:cNvSpPr>
            <a:spLocks noGrp="1"/>
          </p:cNvSpPr>
          <p:nvPr>
            <p:ph sz="half" idx="2"/>
          </p:nvPr>
        </p:nvSpPr>
        <p:spPr>
          <a:xfrm>
            <a:off x="6172200" y="1825625"/>
            <a:ext cx="5181600" cy="4351338"/>
          </a:xfrm>
        </p:spPr>
        <p:txBody>
          <a:bodyPr/>
          <a:lstStyle/>
          <a:p>
            <a:pPr lvl="0"/>
            <a:r>
              <a:rPr kumimoji="1" lang="zh-CN" altLang="en-US"/>
              <a:t>单击此处编辑母版文本样式</a:t>
            </a:r>
          </a:p>
          <a:p>
            <a:pPr lvl="1"/>
            <a:r>
              <a:rPr kumimoji="1" lang="zh-CN" altLang="en-US"/>
              <a:t>二级</a:t>
            </a:r>
          </a:p>
          <a:p>
            <a:pPr lvl="2"/>
            <a:r>
              <a:rPr kumimoji="1" lang="zh-CN" altLang="en-US"/>
              <a:t>三级</a:t>
            </a:r>
          </a:p>
          <a:p>
            <a:pPr lvl="3"/>
            <a:r>
              <a:rPr kumimoji="1" lang="zh-CN" altLang="en-US"/>
              <a:t>四级</a:t>
            </a:r>
          </a:p>
          <a:p>
            <a:pPr lvl="4"/>
            <a:r>
              <a:rPr kumimoji="1" lang="zh-CN" altLang="en-US"/>
              <a:t>五级</a:t>
            </a:r>
          </a:p>
        </p:txBody>
      </p:sp>
      <p:sp>
        <p:nvSpPr>
          <p:cNvPr id="5" name="日期占位符 4">
            <a:extLst>
              <a:ext uri="{FF2B5EF4-FFF2-40B4-BE49-F238E27FC236}">
                <a16:creationId xmlns:a16="http://schemas.microsoft.com/office/drawing/2014/main" id="{4915FE61-BD58-4F01-F612-554B40D9E745}"/>
              </a:ext>
            </a:extLst>
          </p:cNvPr>
          <p:cNvSpPr>
            <a:spLocks noGrp="1"/>
          </p:cNvSpPr>
          <p:nvPr>
            <p:ph type="dt" sz="half" idx="10"/>
          </p:nvPr>
        </p:nvSpPr>
        <p:spPr/>
        <p:txBody>
          <a:bodyPr/>
          <a:lstStyle/>
          <a:p>
            <a:fld id="{8C9D604E-65CC-8242-A281-8FE5D08FD9EB}" type="datetimeFigureOut">
              <a:rPr kumimoji="1" lang="zh-CN" altLang="en-US" smtClean="0"/>
              <a:t>2024/12/7</a:t>
            </a:fld>
            <a:endParaRPr kumimoji="1" lang="zh-CN" altLang="en-US"/>
          </a:p>
        </p:txBody>
      </p:sp>
      <p:sp>
        <p:nvSpPr>
          <p:cNvPr id="6" name="页脚占位符 5">
            <a:extLst>
              <a:ext uri="{FF2B5EF4-FFF2-40B4-BE49-F238E27FC236}">
                <a16:creationId xmlns:a16="http://schemas.microsoft.com/office/drawing/2014/main" id="{D2C67AA7-28E5-E395-D7DC-460B2BC7C4FC}"/>
              </a:ext>
            </a:extLst>
          </p:cNvPr>
          <p:cNvSpPr>
            <a:spLocks noGrp="1"/>
          </p:cNvSpPr>
          <p:nvPr>
            <p:ph type="ftr" sz="quarter" idx="11"/>
          </p:nvPr>
        </p:nvSpPr>
        <p:spPr/>
        <p:txBody>
          <a:bodyPr/>
          <a:lstStyle/>
          <a:p>
            <a:endParaRPr kumimoji="1" lang="zh-CN" altLang="en-US"/>
          </a:p>
        </p:txBody>
      </p:sp>
      <p:sp>
        <p:nvSpPr>
          <p:cNvPr id="7" name="灯片编号占位符 6">
            <a:extLst>
              <a:ext uri="{FF2B5EF4-FFF2-40B4-BE49-F238E27FC236}">
                <a16:creationId xmlns:a16="http://schemas.microsoft.com/office/drawing/2014/main" id="{5F61B3EC-33F1-FC83-2C53-35A05B7F79BC}"/>
              </a:ext>
            </a:extLst>
          </p:cNvPr>
          <p:cNvSpPr>
            <a:spLocks noGrp="1"/>
          </p:cNvSpPr>
          <p:nvPr>
            <p:ph type="sldNum" sz="quarter" idx="12"/>
          </p:nvPr>
        </p:nvSpPr>
        <p:spPr/>
        <p:txBody>
          <a:bodyPr/>
          <a:lstStyle/>
          <a:p>
            <a:fld id="{529C8052-C726-B04C-9AAA-78360F525C34}" type="slidenum">
              <a:rPr kumimoji="1" lang="zh-CN" altLang="en-US" smtClean="0"/>
              <a:t>‹#›</a:t>
            </a:fld>
            <a:endParaRPr kumimoji="1" lang="zh-CN" altLang="en-US"/>
          </a:p>
        </p:txBody>
      </p:sp>
    </p:spTree>
    <p:extLst>
      <p:ext uri="{BB962C8B-B14F-4D97-AF65-F5344CB8AC3E}">
        <p14:creationId xmlns:p14="http://schemas.microsoft.com/office/powerpoint/2010/main" val="332131487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比较">
    <p:spTree>
      <p:nvGrpSpPr>
        <p:cNvPr id="1" name=""/>
        <p:cNvGrpSpPr/>
        <p:nvPr/>
      </p:nvGrpSpPr>
      <p:grpSpPr>
        <a:xfrm>
          <a:off x="0" y="0"/>
          <a:ext cx="0" cy="0"/>
          <a:chOff x="0" y="0"/>
          <a:chExt cx="0" cy="0"/>
        </a:xfrm>
      </p:grpSpPr>
      <p:sp>
        <p:nvSpPr>
          <p:cNvPr id="2" name="标题 1">
            <a:extLst>
              <a:ext uri="{FF2B5EF4-FFF2-40B4-BE49-F238E27FC236}">
                <a16:creationId xmlns:a16="http://schemas.microsoft.com/office/drawing/2014/main" id="{F2D5B026-1F78-DFB2-18B7-85EEDD28FFCD}"/>
              </a:ext>
            </a:extLst>
          </p:cNvPr>
          <p:cNvSpPr>
            <a:spLocks noGrp="1"/>
          </p:cNvSpPr>
          <p:nvPr>
            <p:ph type="title"/>
          </p:nvPr>
        </p:nvSpPr>
        <p:spPr>
          <a:xfrm>
            <a:off x="839788" y="365125"/>
            <a:ext cx="10515600" cy="1325563"/>
          </a:xfrm>
        </p:spPr>
        <p:txBody>
          <a:bodyPr/>
          <a:lstStyle/>
          <a:p>
            <a:r>
              <a:rPr kumimoji="1" lang="zh-CN" altLang="en-US"/>
              <a:t>单击此处编辑母版标题样式</a:t>
            </a:r>
          </a:p>
        </p:txBody>
      </p:sp>
      <p:sp>
        <p:nvSpPr>
          <p:cNvPr id="3" name="文本占位符 2">
            <a:extLst>
              <a:ext uri="{FF2B5EF4-FFF2-40B4-BE49-F238E27FC236}">
                <a16:creationId xmlns:a16="http://schemas.microsoft.com/office/drawing/2014/main" id="{3159D4CE-6E33-802C-5BAB-8790184ED581}"/>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kumimoji="1" lang="zh-CN" altLang="en-US"/>
              <a:t>单击此处编辑母版文本样式</a:t>
            </a:r>
          </a:p>
        </p:txBody>
      </p:sp>
      <p:sp>
        <p:nvSpPr>
          <p:cNvPr id="4" name="内容占位符 3">
            <a:extLst>
              <a:ext uri="{FF2B5EF4-FFF2-40B4-BE49-F238E27FC236}">
                <a16:creationId xmlns:a16="http://schemas.microsoft.com/office/drawing/2014/main" id="{EE482E1E-BC07-4931-43C7-5742465472F0}"/>
              </a:ext>
            </a:extLst>
          </p:cNvPr>
          <p:cNvSpPr>
            <a:spLocks noGrp="1"/>
          </p:cNvSpPr>
          <p:nvPr>
            <p:ph sz="half" idx="2"/>
          </p:nvPr>
        </p:nvSpPr>
        <p:spPr>
          <a:xfrm>
            <a:off x="839788" y="2505075"/>
            <a:ext cx="5157787" cy="3684588"/>
          </a:xfrm>
        </p:spPr>
        <p:txBody>
          <a:bodyPr/>
          <a:lstStyle/>
          <a:p>
            <a:pPr lvl="0"/>
            <a:r>
              <a:rPr kumimoji="1" lang="zh-CN" altLang="en-US"/>
              <a:t>单击此处编辑母版文本样式</a:t>
            </a:r>
          </a:p>
          <a:p>
            <a:pPr lvl="1"/>
            <a:r>
              <a:rPr kumimoji="1" lang="zh-CN" altLang="en-US"/>
              <a:t>二级</a:t>
            </a:r>
          </a:p>
          <a:p>
            <a:pPr lvl="2"/>
            <a:r>
              <a:rPr kumimoji="1" lang="zh-CN" altLang="en-US"/>
              <a:t>三级</a:t>
            </a:r>
          </a:p>
          <a:p>
            <a:pPr lvl="3"/>
            <a:r>
              <a:rPr kumimoji="1" lang="zh-CN" altLang="en-US"/>
              <a:t>四级</a:t>
            </a:r>
          </a:p>
          <a:p>
            <a:pPr lvl="4"/>
            <a:r>
              <a:rPr kumimoji="1" lang="zh-CN" altLang="en-US"/>
              <a:t>五级</a:t>
            </a:r>
          </a:p>
        </p:txBody>
      </p:sp>
      <p:sp>
        <p:nvSpPr>
          <p:cNvPr id="5" name="文本占位符 4">
            <a:extLst>
              <a:ext uri="{FF2B5EF4-FFF2-40B4-BE49-F238E27FC236}">
                <a16:creationId xmlns:a16="http://schemas.microsoft.com/office/drawing/2014/main" id="{73E388C4-40B4-ED71-8420-9CD863E17F47}"/>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kumimoji="1" lang="zh-CN" altLang="en-US"/>
              <a:t>单击此处编辑母版文本样式</a:t>
            </a:r>
          </a:p>
        </p:txBody>
      </p:sp>
      <p:sp>
        <p:nvSpPr>
          <p:cNvPr id="6" name="内容占位符 5">
            <a:extLst>
              <a:ext uri="{FF2B5EF4-FFF2-40B4-BE49-F238E27FC236}">
                <a16:creationId xmlns:a16="http://schemas.microsoft.com/office/drawing/2014/main" id="{DE2827F0-032D-75E9-A1BD-D43D386EF8FD}"/>
              </a:ext>
            </a:extLst>
          </p:cNvPr>
          <p:cNvSpPr>
            <a:spLocks noGrp="1"/>
          </p:cNvSpPr>
          <p:nvPr>
            <p:ph sz="quarter" idx="4"/>
          </p:nvPr>
        </p:nvSpPr>
        <p:spPr>
          <a:xfrm>
            <a:off x="6172200" y="2505075"/>
            <a:ext cx="5183188" cy="3684588"/>
          </a:xfrm>
        </p:spPr>
        <p:txBody>
          <a:bodyPr/>
          <a:lstStyle/>
          <a:p>
            <a:pPr lvl="0"/>
            <a:r>
              <a:rPr kumimoji="1" lang="zh-CN" altLang="en-US"/>
              <a:t>单击此处编辑母版文本样式</a:t>
            </a:r>
          </a:p>
          <a:p>
            <a:pPr lvl="1"/>
            <a:r>
              <a:rPr kumimoji="1" lang="zh-CN" altLang="en-US"/>
              <a:t>二级</a:t>
            </a:r>
          </a:p>
          <a:p>
            <a:pPr lvl="2"/>
            <a:r>
              <a:rPr kumimoji="1" lang="zh-CN" altLang="en-US"/>
              <a:t>三级</a:t>
            </a:r>
          </a:p>
          <a:p>
            <a:pPr lvl="3"/>
            <a:r>
              <a:rPr kumimoji="1" lang="zh-CN" altLang="en-US"/>
              <a:t>四级</a:t>
            </a:r>
          </a:p>
          <a:p>
            <a:pPr lvl="4"/>
            <a:r>
              <a:rPr kumimoji="1" lang="zh-CN" altLang="en-US"/>
              <a:t>五级</a:t>
            </a:r>
          </a:p>
        </p:txBody>
      </p:sp>
      <p:sp>
        <p:nvSpPr>
          <p:cNvPr id="7" name="日期占位符 6">
            <a:extLst>
              <a:ext uri="{FF2B5EF4-FFF2-40B4-BE49-F238E27FC236}">
                <a16:creationId xmlns:a16="http://schemas.microsoft.com/office/drawing/2014/main" id="{34B52154-F0C1-4FFB-6861-7E8380E59D18}"/>
              </a:ext>
            </a:extLst>
          </p:cNvPr>
          <p:cNvSpPr>
            <a:spLocks noGrp="1"/>
          </p:cNvSpPr>
          <p:nvPr>
            <p:ph type="dt" sz="half" idx="10"/>
          </p:nvPr>
        </p:nvSpPr>
        <p:spPr/>
        <p:txBody>
          <a:bodyPr/>
          <a:lstStyle/>
          <a:p>
            <a:fld id="{8C9D604E-65CC-8242-A281-8FE5D08FD9EB}" type="datetimeFigureOut">
              <a:rPr kumimoji="1" lang="zh-CN" altLang="en-US" smtClean="0"/>
              <a:t>2024/12/7</a:t>
            </a:fld>
            <a:endParaRPr kumimoji="1" lang="zh-CN" altLang="en-US"/>
          </a:p>
        </p:txBody>
      </p:sp>
      <p:sp>
        <p:nvSpPr>
          <p:cNvPr id="8" name="页脚占位符 7">
            <a:extLst>
              <a:ext uri="{FF2B5EF4-FFF2-40B4-BE49-F238E27FC236}">
                <a16:creationId xmlns:a16="http://schemas.microsoft.com/office/drawing/2014/main" id="{39E4DA7D-1140-6BA5-04D1-136EBAF0785B}"/>
              </a:ext>
            </a:extLst>
          </p:cNvPr>
          <p:cNvSpPr>
            <a:spLocks noGrp="1"/>
          </p:cNvSpPr>
          <p:nvPr>
            <p:ph type="ftr" sz="quarter" idx="11"/>
          </p:nvPr>
        </p:nvSpPr>
        <p:spPr/>
        <p:txBody>
          <a:bodyPr/>
          <a:lstStyle/>
          <a:p>
            <a:endParaRPr kumimoji="1" lang="zh-CN" altLang="en-US"/>
          </a:p>
        </p:txBody>
      </p:sp>
      <p:sp>
        <p:nvSpPr>
          <p:cNvPr id="9" name="灯片编号占位符 8">
            <a:extLst>
              <a:ext uri="{FF2B5EF4-FFF2-40B4-BE49-F238E27FC236}">
                <a16:creationId xmlns:a16="http://schemas.microsoft.com/office/drawing/2014/main" id="{B1E4D460-6EFA-B25F-0A8C-5F0EE21C3308}"/>
              </a:ext>
            </a:extLst>
          </p:cNvPr>
          <p:cNvSpPr>
            <a:spLocks noGrp="1"/>
          </p:cNvSpPr>
          <p:nvPr>
            <p:ph type="sldNum" sz="quarter" idx="12"/>
          </p:nvPr>
        </p:nvSpPr>
        <p:spPr/>
        <p:txBody>
          <a:bodyPr/>
          <a:lstStyle/>
          <a:p>
            <a:fld id="{529C8052-C726-B04C-9AAA-78360F525C34}" type="slidenum">
              <a:rPr kumimoji="1" lang="zh-CN" altLang="en-US" smtClean="0"/>
              <a:t>‹#›</a:t>
            </a:fld>
            <a:endParaRPr kumimoji="1" lang="zh-CN" altLang="en-US"/>
          </a:p>
        </p:txBody>
      </p:sp>
    </p:spTree>
    <p:extLst>
      <p:ext uri="{BB962C8B-B14F-4D97-AF65-F5344CB8AC3E}">
        <p14:creationId xmlns:p14="http://schemas.microsoft.com/office/powerpoint/2010/main" val="119484749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仅标题">
    <p:spTree>
      <p:nvGrpSpPr>
        <p:cNvPr id="1" name=""/>
        <p:cNvGrpSpPr/>
        <p:nvPr/>
      </p:nvGrpSpPr>
      <p:grpSpPr>
        <a:xfrm>
          <a:off x="0" y="0"/>
          <a:ext cx="0" cy="0"/>
          <a:chOff x="0" y="0"/>
          <a:chExt cx="0" cy="0"/>
        </a:xfrm>
      </p:grpSpPr>
      <p:sp>
        <p:nvSpPr>
          <p:cNvPr id="2" name="标题 1">
            <a:extLst>
              <a:ext uri="{FF2B5EF4-FFF2-40B4-BE49-F238E27FC236}">
                <a16:creationId xmlns:a16="http://schemas.microsoft.com/office/drawing/2014/main" id="{5FF17C66-CADC-10B1-4874-B6498CCDEE9A}"/>
              </a:ext>
            </a:extLst>
          </p:cNvPr>
          <p:cNvSpPr>
            <a:spLocks noGrp="1"/>
          </p:cNvSpPr>
          <p:nvPr>
            <p:ph type="title"/>
          </p:nvPr>
        </p:nvSpPr>
        <p:spPr/>
        <p:txBody>
          <a:bodyPr/>
          <a:lstStyle/>
          <a:p>
            <a:r>
              <a:rPr kumimoji="1" lang="zh-CN" altLang="en-US"/>
              <a:t>单击此处编辑母版标题样式</a:t>
            </a:r>
          </a:p>
        </p:txBody>
      </p:sp>
      <p:sp>
        <p:nvSpPr>
          <p:cNvPr id="3" name="日期占位符 2">
            <a:extLst>
              <a:ext uri="{FF2B5EF4-FFF2-40B4-BE49-F238E27FC236}">
                <a16:creationId xmlns:a16="http://schemas.microsoft.com/office/drawing/2014/main" id="{613D82AD-7326-7257-3FD5-E4D4CE47E345}"/>
              </a:ext>
            </a:extLst>
          </p:cNvPr>
          <p:cNvSpPr>
            <a:spLocks noGrp="1"/>
          </p:cNvSpPr>
          <p:nvPr>
            <p:ph type="dt" sz="half" idx="10"/>
          </p:nvPr>
        </p:nvSpPr>
        <p:spPr/>
        <p:txBody>
          <a:bodyPr/>
          <a:lstStyle/>
          <a:p>
            <a:fld id="{8C9D604E-65CC-8242-A281-8FE5D08FD9EB}" type="datetimeFigureOut">
              <a:rPr kumimoji="1" lang="zh-CN" altLang="en-US" smtClean="0"/>
              <a:t>2024/12/7</a:t>
            </a:fld>
            <a:endParaRPr kumimoji="1" lang="zh-CN" altLang="en-US"/>
          </a:p>
        </p:txBody>
      </p:sp>
      <p:sp>
        <p:nvSpPr>
          <p:cNvPr id="4" name="页脚占位符 3">
            <a:extLst>
              <a:ext uri="{FF2B5EF4-FFF2-40B4-BE49-F238E27FC236}">
                <a16:creationId xmlns:a16="http://schemas.microsoft.com/office/drawing/2014/main" id="{F5BEB421-7ADB-BBAB-DFDB-DB8BF6043511}"/>
              </a:ext>
            </a:extLst>
          </p:cNvPr>
          <p:cNvSpPr>
            <a:spLocks noGrp="1"/>
          </p:cNvSpPr>
          <p:nvPr>
            <p:ph type="ftr" sz="quarter" idx="11"/>
          </p:nvPr>
        </p:nvSpPr>
        <p:spPr/>
        <p:txBody>
          <a:bodyPr/>
          <a:lstStyle/>
          <a:p>
            <a:endParaRPr kumimoji="1" lang="zh-CN" altLang="en-US"/>
          </a:p>
        </p:txBody>
      </p:sp>
      <p:sp>
        <p:nvSpPr>
          <p:cNvPr id="5" name="灯片编号占位符 4">
            <a:extLst>
              <a:ext uri="{FF2B5EF4-FFF2-40B4-BE49-F238E27FC236}">
                <a16:creationId xmlns:a16="http://schemas.microsoft.com/office/drawing/2014/main" id="{4BC2953E-84D6-6106-C2D5-9C163A07E265}"/>
              </a:ext>
            </a:extLst>
          </p:cNvPr>
          <p:cNvSpPr>
            <a:spLocks noGrp="1"/>
          </p:cNvSpPr>
          <p:nvPr>
            <p:ph type="sldNum" sz="quarter" idx="12"/>
          </p:nvPr>
        </p:nvSpPr>
        <p:spPr/>
        <p:txBody>
          <a:bodyPr/>
          <a:lstStyle/>
          <a:p>
            <a:fld id="{529C8052-C726-B04C-9AAA-78360F525C34}" type="slidenum">
              <a:rPr kumimoji="1" lang="zh-CN" altLang="en-US" smtClean="0"/>
              <a:t>‹#›</a:t>
            </a:fld>
            <a:endParaRPr kumimoji="1" lang="zh-CN" altLang="en-US"/>
          </a:p>
        </p:txBody>
      </p:sp>
    </p:spTree>
    <p:extLst>
      <p:ext uri="{BB962C8B-B14F-4D97-AF65-F5344CB8AC3E}">
        <p14:creationId xmlns:p14="http://schemas.microsoft.com/office/powerpoint/2010/main" val="146237139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空白">
    <p:spTree>
      <p:nvGrpSpPr>
        <p:cNvPr id="1" name=""/>
        <p:cNvGrpSpPr/>
        <p:nvPr/>
      </p:nvGrpSpPr>
      <p:grpSpPr>
        <a:xfrm>
          <a:off x="0" y="0"/>
          <a:ext cx="0" cy="0"/>
          <a:chOff x="0" y="0"/>
          <a:chExt cx="0" cy="0"/>
        </a:xfrm>
      </p:grpSpPr>
      <p:sp>
        <p:nvSpPr>
          <p:cNvPr id="2" name="日期占位符 1">
            <a:extLst>
              <a:ext uri="{FF2B5EF4-FFF2-40B4-BE49-F238E27FC236}">
                <a16:creationId xmlns:a16="http://schemas.microsoft.com/office/drawing/2014/main" id="{36C2EE87-2FB1-A297-7963-46E6B53A83B9}"/>
              </a:ext>
            </a:extLst>
          </p:cNvPr>
          <p:cNvSpPr>
            <a:spLocks noGrp="1"/>
          </p:cNvSpPr>
          <p:nvPr>
            <p:ph type="dt" sz="half" idx="10"/>
          </p:nvPr>
        </p:nvSpPr>
        <p:spPr/>
        <p:txBody>
          <a:bodyPr/>
          <a:lstStyle/>
          <a:p>
            <a:fld id="{8C9D604E-65CC-8242-A281-8FE5D08FD9EB}" type="datetimeFigureOut">
              <a:rPr kumimoji="1" lang="zh-CN" altLang="en-US" smtClean="0"/>
              <a:t>2024/12/7</a:t>
            </a:fld>
            <a:endParaRPr kumimoji="1" lang="zh-CN" altLang="en-US"/>
          </a:p>
        </p:txBody>
      </p:sp>
      <p:sp>
        <p:nvSpPr>
          <p:cNvPr id="3" name="页脚占位符 2">
            <a:extLst>
              <a:ext uri="{FF2B5EF4-FFF2-40B4-BE49-F238E27FC236}">
                <a16:creationId xmlns:a16="http://schemas.microsoft.com/office/drawing/2014/main" id="{6762D4F9-5867-96AB-3295-5F77F80D198B}"/>
              </a:ext>
            </a:extLst>
          </p:cNvPr>
          <p:cNvSpPr>
            <a:spLocks noGrp="1"/>
          </p:cNvSpPr>
          <p:nvPr>
            <p:ph type="ftr" sz="quarter" idx="11"/>
          </p:nvPr>
        </p:nvSpPr>
        <p:spPr/>
        <p:txBody>
          <a:bodyPr/>
          <a:lstStyle/>
          <a:p>
            <a:endParaRPr kumimoji="1" lang="zh-CN" altLang="en-US"/>
          </a:p>
        </p:txBody>
      </p:sp>
      <p:sp>
        <p:nvSpPr>
          <p:cNvPr id="4" name="灯片编号占位符 3">
            <a:extLst>
              <a:ext uri="{FF2B5EF4-FFF2-40B4-BE49-F238E27FC236}">
                <a16:creationId xmlns:a16="http://schemas.microsoft.com/office/drawing/2014/main" id="{5C1B53F9-0124-CD2C-DC3F-4EA6EAAE9568}"/>
              </a:ext>
            </a:extLst>
          </p:cNvPr>
          <p:cNvSpPr>
            <a:spLocks noGrp="1"/>
          </p:cNvSpPr>
          <p:nvPr>
            <p:ph type="sldNum" sz="quarter" idx="12"/>
          </p:nvPr>
        </p:nvSpPr>
        <p:spPr/>
        <p:txBody>
          <a:bodyPr/>
          <a:lstStyle/>
          <a:p>
            <a:fld id="{529C8052-C726-B04C-9AAA-78360F525C34}" type="slidenum">
              <a:rPr kumimoji="1" lang="zh-CN" altLang="en-US" smtClean="0"/>
              <a:t>‹#›</a:t>
            </a:fld>
            <a:endParaRPr kumimoji="1" lang="zh-CN" altLang="en-US"/>
          </a:p>
        </p:txBody>
      </p:sp>
    </p:spTree>
    <p:extLst>
      <p:ext uri="{BB962C8B-B14F-4D97-AF65-F5344CB8AC3E}">
        <p14:creationId xmlns:p14="http://schemas.microsoft.com/office/powerpoint/2010/main" val="327859170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内容与标题">
    <p:spTree>
      <p:nvGrpSpPr>
        <p:cNvPr id="1" name=""/>
        <p:cNvGrpSpPr/>
        <p:nvPr/>
      </p:nvGrpSpPr>
      <p:grpSpPr>
        <a:xfrm>
          <a:off x="0" y="0"/>
          <a:ext cx="0" cy="0"/>
          <a:chOff x="0" y="0"/>
          <a:chExt cx="0" cy="0"/>
        </a:xfrm>
      </p:grpSpPr>
      <p:sp>
        <p:nvSpPr>
          <p:cNvPr id="2" name="标题 1">
            <a:extLst>
              <a:ext uri="{FF2B5EF4-FFF2-40B4-BE49-F238E27FC236}">
                <a16:creationId xmlns:a16="http://schemas.microsoft.com/office/drawing/2014/main" id="{43C38A50-5D26-5FB1-5757-4B98B1DBA2C0}"/>
              </a:ext>
            </a:extLst>
          </p:cNvPr>
          <p:cNvSpPr>
            <a:spLocks noGrp="1"/>
          </p:cNvSpPr>
          <p:nvPr>
            <p:ph type="title"/>
          </p:nvPr>
        </p:nvSpPr>
        <p:spPr>
          <a:xfrm>
            <a:off x="839788" y="457200"/>
            <a:ext cx="3932237" cy="1600200"/>
          </a:xfrm>
        </p:spPr>
        <p:txBody>
          <a:bodyPr anchor="b"/>
          <a:lstStyle>
            <a:lvl1pPr>
              <a:defRPr sz="3200"/>
            </a:lvl1pPr>
          </a:lstStyle>
          <a:p>
            <a:r>
              <a:rPr kumimoji="1" lang="zh-CN" altLang="en-US"/>
              <a:t>单击此处编辑母版标题样式</a:t>
            </a:r>
          </a:p>
        </p:txBody>
      </p:sp>
      <p:sp>
        <p:nvSpPr>
          <p:cNvPr id="3" name="内容占位符 2">
            <a:extLst>
              <a:ext uri="{FF2B5EF4-FFF2-40B4-BE49-F238E27FC236}">
                <a16:creationId xmlns:a16="http://schemas.microsoft.com/office/drawing/2014/main" id="{FBF25342-137E-02A1-2BF7-4EF47E6AF287}"/>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kumimoji="1" lang="zh-CN" altLang="en-US"/>
              <a:t>单击此处编辑母版文本样式</a:t>
            </a:r>
          </a:p>
          <a:p>
            <a:pPr lvl="1"/>
            <a:r>
              <a:rPr kumimoji="1" lang="zh-CN" altLang="en-US"/>
              <a:t>二级</a:t>
            </a:r>
          </a:p>
          <a:p>
            <a:pPr lvl="2"/>
            <a:r>
              <a:rPr kumimoji="1" lang="zh-CN" altLang="en-US"/>
              <a:t>三级</a:t>
            </a:r>
          </a:p>
          <a:p>
            <a:pPr lvl="3"/>
            <a:r>
              <a:rPr kumimoji="1" lang="zh-CN" altLang="en-US"/>
              <a:t>四级</a:t>
            </a:r>
          </a:p>
          <a:p>
            <a:pPr lvl="4"/>
            <a:r>
              <a:rPr kumimoji="1" lang="zh-CN" altLang="en-US"/>
              <a:t>五级</a:t>
            </a:r>
          </a:p>
        </p:txBody>
      </p:sp>
      <p:sp>
        <p:nvSpPr>
          <p:cNvPr id="4" name="文本占位符 3">
            <a:extLst>
              <a:ext uri="{FF2B5EF4-FFF2-40B4-BE49-F238E27FC236}">
                <a16:creationId xmlns:a16="http://schemas.microsoft.com/office/drawing/2014/main" id="{0B0A5592-C34A-60AC-A764-15E2FF76DC10}"/>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kumimoji="1" lang="zh-CN" altLang="en-US"/>
              <a:t>单击此处编辑母版文本样式</a:t>
            </a:r>
          </a:p>
        </p:txBody>
      </p:sp>
      <p:sp>
        <p:nvSpPr>
          <p:cNvPr id="5" name="日期占位符 4">
            <a:extLst>
              <a:ext uri="{FF2B5EF4-FFF2-40B4-BE49-F238E27FC236}">
                <a16:creationId xmlns:a16="http://schemas.microsoft.com/office/drawing/2014/main" id="{3832909C-52CB-EB62-F85E-439B2E1DBE3D}"/>
              </a:ext>
            </a:extLst>
          </p:cNvPr>
          <p:cNvSpPr>
            <a:spLocks noGrp="1"/>
          </p:cNvSpPr>
          <p:nvPr>
            <p:ph type="dt" sz="half" idx="10"/>
          </p:nvPr>
        </p:nvSpPr>
        <p:spPr/>
        <p:txBody>
          <a:bodyPr/>
          <a:lstStyle/>
          <a:p>
            <a:fld id="{8C9D604E-65CC-8242-A281-8FE5D08FD9EB}" type="datetimeFigureOut">
              <a:rPr kumimoji="1" lang="zh-CN" altLang="en-US" smtClean="0"/>
              <a:t>2024/12/7</a:t>
            </a:fld>
            <a:endParaRPr kumimoji="1" lang="zh-CN" altLang="en-US"/>
          </a:p>
        </p:txBody>
      </p:sp>
      <p:sp>
        <p:nvSpPr>
          <p:cNvPr id="6" name="页脚占位符 5">
            <a:extLst>
              <a:ext uri="{FF2B5EF4-FFF2-40B4-BE49-F238E27FC236}">
                <a16:creationId xmlns:a16="http://schemas.microsoft.com/office/drawing/2014/main" id="{86F414C8-2D66-E000-B400-C15A08C705A4}"/>
              </a:ext>
            </a:extLst>
          </p:cNvPr>
          <p:cNvSpPr>
            <a:spLocks noGrp="1"/>
          </p:cNvSpPr>
          <p:nvPr>
            <p:ph type="ftr" sz="quarter" idx="11"/>
          </p:nvPr>
        </p:nvSpPr>
        <p:spPr/>
        <p:txBody>
          <a:bodyPr/>
          <a:lstStyle/>
          <a:p>
            <a:endParaRPr kumimoji="1" lang="zh-CN" altLang="en-US"/>
          </a:p>
        </p:txBody>
      </p:sp>
      <p:sp>
        <p:nvSpPr>
          <p:cNvPr id="7" name="灯片编号占位符 6">
            <a:extLst>
              <a:ext uri="{FF2B5EF4-FFF2-40B4-BE49-F238E27FC236}">
                <a16:creationId xmlns:a16="http://schemas.microsoft.com/office/drawing/2014/main" id="{C50402DD-10A4-3EF4-E150-456802956D74}"/>
              </a:ext>
            </a:extLst>
          </p:cNvPr>
          <p:cNvSpPr>
            <a:spLocks noGrp="1"/>
          </p:cNvSpPr>
          <p:nvPr>
            <p:ph type="sldNum" sz="quarter" idx="12"/>
          </p:nvPr>
        </p:nvSpPr>
        <p:spPr/>
        <p:txBody>
          <a:bodyPr/>
          <a:lstStyle/>
          <a:p>
            <a:fld id="{529C8052-C726-B04C-9AAA-78360F525C34}" type="slidenum">
              <a:rPr kumimoji="1" lang="zh-CN" altLang="en-US" smtClean="0"/>
              <a:t>‹#›</a:t>
            </a:fld>
            <a:endParaRPr kumimoji="1" lang="zh-CN" altLang="en-US"/>
          </a:p>
        </p:txBody>
      </p:sp>
    </p:spTree>
    <p:extLst>
      <p:ext uri="{BB962C8B-B14F-4D97-AF65-F5344CB8AC3E}">
        <p14:creationId xmlns:p14="http://schemas.microsoft.com/office/powerpoint/2010/main" val="381879829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图片与标题">
    <p:spTree>
      <p:nvGrpSpPr>
        <p:cNvPr id="1" name=""/>
        <p:cNvGrpSpPr/>
        <p:nvPr/>
      </p:nvGrpSpPr>
      <p:grpSpPr>
        <a:xfrm>
          <a:off x="0" y="0"/>
          <a:ext cx="0" cy="0"/>
          <a:chOff x="0" y="0"/>
          <a:chExt cx="0" cy="0"/>
        </a:xfrm>
      </p:grpSpPr>
      <p:sp>
        <p:nvSpPr>
          <p:cNvPr id="2" name="标题 1">
            <a:extLst>
              <a:ext uri="{FF2B5EF4-FFF2-40B4-BE49-F238E27FC236}">
                <a16:creationId xmlns:a16="http://schemas.microsoft.com/office/drawing/2014/main" id="{FB31C7C3-26CE-E105-918D-29F9E4DB5CBB}"/>
              </a:ext>
            </a:extLst>
          </p:cNvPr>
          <p:cNvSpPr>
            <a:spLocks noGrp="1"/>
          </p:cNvSpPr>
          <p:nvPr>
            <p:ph type="title"/>
          </p:nvPr>
        </p:nvSpPr>
        <p:spPr>
          <a:xfrm>
            <a:off x="839788" y="457200"/>
            <a:ext cx="3932237" cy="1600200"/>
          </a:xfrm>
        </p:spPr>
        <p:txBody>
          <a:bodyPr anchor="b"/>
          <a:lstStyle>
            <a:lvl1pPr>
              <a:defRPr sz="3200"/>
            </a:lvl1pPr>
          </a:lstStyle>
          <a:p>
            <a:r>
              <a:rPr kumimoji="1" lang="zh-CN" altLang="en-US"/>
              <a:t>单击此处编辑母版标题样式</a:t>
            </a:r>
          </a:p>
        </p:txBody>
      </p:sp>
      <p:sp>
        <p:nvSpPr>
          <p:cNvPr id="3" name="图片占位符 2">
            <a:extLst>
              <a:ext uri="{FF2B5EF4-FFF2-40B4-BE49-F238E27FC236}">
                <a16:creationId xmlns:a16="http://schemas.microsoft.com/office/drawing/2014/main" id="{1034F366-7846-3F62-1A9D-34E19411F3A1}"/>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kumimoji="1" lang="zh-CN" altLang="en-US"/>
          </a:p>
        </p:txBody>
      </p:sp>
      <p:sp>
        <p:nvSpPr>
          <p:cNvPr id="4" name="文本占位符 3">
            <a:extLst>
              <a:ext uri="{FF2B5EF4-FFF2-40B4-BE49-F238E27FC236}">
                <a16:creationId xmlns:a16="http://schemas.microsoft.com/office/drawing/2014/main" id="{C482347E-C9F5-F929-503F-88C2CA7B49A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kumimoji="1" lang="zh-CN" altLang="en-US"/>
              <a:t>单击此处编辑母版文本样式</a:t>
            </a:r>
          </a:p>
        </p:txBody>
      </p:sp>
      <p:sp>
        <p:nvSpPr>
          <p:cNvPr id="5" name="日期占位符 4">
            <a:extLst>
              <a:ext uri="{FF2B5EF4-FFF2-40B4-BE49-F238E27FC236}">
                <a16:creationId xmlns:a16="http://schemas.microsoft.com/office/drawing/2014/main" id="{5AE45451-47B7-CB41-793F-72BB9B9A3FD2}"/>
              </a:ext>
            </a:extLst>
          </p:cNvPr>
          <p:cNvSpPr>
            <a:spLocks noGrp="1"/>
          </p:cNvSpPr>
          <p:nvPr>
            <p:ph type="dt" sz="half" idx="10"/>
          </p:nvPr>
        </p:nvSpPr>
        <p:spPr/>
        <p:txBody>
          <a:bodyPr/>
          <a:lstStyle/>
          <a:p>
            <a:fld id="{8C9D604E-65CC-8242-A281-8FE5D08FD9EB}" type="datetimeFigureOut">
              <a:rPr kumimoji="1" lang="zh-CN" altLang="en-US" smtClean="0"/>
              <a:t>2024/12/7</a:t>
            </a:fld>
            <a:endParaRPr kumimoji="1" lang="zh-CN" altLang="en-US"/>
          </a:p>
        </p:txBody>
      </p:sp>
      <p:sp>
        <p:nvSpPr>
          <p:cNvPr id="6" name="页脚占位符 5">
            <a:extLst>
              <a:ext uri="{FF2B5EF4-FFF2-40B4-BE49-F238E27FC236}">
                <a16:creationId xmlns:a16="http://schemas.microsoft.com/office/drawing/2014/main" id="{0877028C-FDC2-187C-ED2F-512C07100230}"/>
              </a:ext>
            </a:extLst>
          </p:cNvPr>
          <p:cNvSpPr>
            <a:spLocks noGrp="1"/>
          </p:cNvSpPr>
          <p:nvPr>
            <p:ph type="ftr" sz="quarter" idx="11"/>
          </p:nvPr>
        </p:nvSpPr>
        <p:spPr/>
        <p:txBody>
          <a:bodyPr/>
          <a:lstStyle/>
          <a:p>
            <a:endParaRPr kumimoji="1" lang="zh-CN" altLang="en-US"/>
          </a:p>
        </p:txBody>
      </p:sp>
      <p:sp>
        <p:nvSpPr>
          <p:cNvPr id="7" name="灯片编号占位符 6">
            <a:extLst>
              <a:ext uri="{FF2B5EF4-FFF2-40B4-BE49-F238E27FC236}">
                <a16:creationId xmlns:a16="http://schemas.microsoft.com/office/drawing/2014/main" id="{F0C74AFB-DB19-FB7A-2ABE-91BB71F7A7A9}"/>
              </a:ext>
            </a:extLst>
          </p:cNvPr>
          <p:cNvSpPr>
            <a:spLocks noGrp="1"/>
          </p:cNvSpPr>
          <p:nvPr>
            <p:ph type="sldNum" sz="quarter" idx="12"/>
          </p:nvPr>
        </p:nvSpPr>
        <p:spPr/>
        <p:txBody>
          <a:bodyPr/>
          <a:lstStyle/>
          <a:p>
            <a:fld id="{529C8052-C726-B04C-9AAA-78360F525C34}" type="slidenum">
              <a:rPr kumimoji="1" lang="zh-CN" altLang="en-US" smtClean="0"/>
              <a:t>‹#›</a:t>
            </a:fld>
            <a:endParaRPr kumimoji="1" lang="zh-CN" altLang="en-US"/>
          </a:p>
        </p:txBody>
      </p:sp>
    </p:spTree>
    <p:extLst>
      <p:ext uri="{BB962C8B-B14F-4D97-AF65-F5344CB8AC3E}">
        <p14:creationId xmlns:p14="http://schemas.microsoft.com/office/powerpoint/2010/main" val="133710879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标题和竖排文字">
    <p:spTree>
      <p:nvGrpSpPr>
        <p:cNvPr id="1" name=""/>
        <p:cNvGrpSpPr/>
        <p:nvPr/>
      </p:nvGrpSpPr>
      <p:grpSpPr>
        <a:xfrm>
          <a:off x="0" y="0"/>
          <a:ext cx="0" cy="0"/>
          <a:chOff x="0" y="0"/>
          <a:chExt cx="0" cy="0"/>
        </a:xfrm>
      </p:grpSpPr>
      <p:sp>
        <p:nvSpPr>
          <p:cNvPr id="2" name="标题 1">
            <a:extLst>
              <a:ext uri="{FF2B5EF4-FFF2-40B4-BE49-F238E27FC236}">
                <a16:creationId xmlns:a16="http://schemas.microsoft.com/office/drawing/2014/main" id="{67B6D297-DB6E-FE12-F359-E3C9467C6A59}"/>
              </a:ext>
            </a:extLst>
          </p:cNvPr>
          <p:cNvSpPr>
            <a:spLocks noGrp="1"/>
          </p:cNvSpPr>
          <p:nvPr>
            <p:ph type="title"/>
          </p:nvPr>
        </p:nvSpPr>
        <p:spPr/>
        <p:txBody>
          <a:bodyPr/>
          <a:lstStyle/>
          <a:p>
            <a:r>
              <a:rPr kumimoji="1" lang="zh-CN" altLang="en-US"/>
              <a:t>单击此处编辑母版标题样式</a:t>
            </a:r>
          </a:p>
        </p:txBody>
      </p:sp>
      <p:sp>
        <p:nvSpPr>
          <p:cNvPr id="3" name="竖排文字占位符 2">
            <a:extLst>
              <a:ext uri="{FF2B5EF4-FFF2-40B4-BE49-F238E27FC236}">
                <a16:creationId xmlns:a16="http://schemas.microsoft.com/office/drawing/2014/main" id="{212D0EAE-56BB-2D88-2C4F-2E91E2AA5B88}"/>
              </a:ext>
            </a:extLst>
          </p:cNvPr>
          <p:cNvSpPr>
            <a:spLocks noGrp="1"/>
          </p:cNvSpPr>
          <p:nvPr>
            <p:ph type="body" orient="vert" idx="1"/>
          </p:nvPr>
        </p:nvSpPr>
        <p:spPr/>
        <p:txBody>
          <a:bodyPr vert="eaVert"/>
          <a:lstStyle/>
          <a:p>
            <a:pPr lvl="0"/>
            <a:r>
              <a:rPr kumimoji="1" lang="zh-CN" altLang="en-US"/>
              <a:t>单击此处编辑母版文本样式</a:t>
            </a:r>
          </a:p>
          <a:p>
            <a:pPr lvl="1"/>
            <a:r>
              <a:rPr kumimoji="1" lang="zh-CN" altLang="en-US"/>
              <a:t>二级</a:t>
            </a:r>
          </a:p>
          <a:p>
            <a:pPr lvl="2"/>
            <a:r>
              <a:rPr kumimoji="1" lang="zh-CN" altLang="en-US"/>
              <a:t>三级</a:t>
            </a:r>
          </a:p>
          <a:p>
            <a:pPr lvl="3"/>
            <a:r>
              <a:rPr kumimoji="1" lang="zh-CN" altLang="en-US"/>
              <a:t>四级</a:t>
            </a:r>
          </a:p>
          <a:p>
            <a:pPr lvl="4"/>
            <a:r>
              <a:rPr kumimoji="1" lang="zh-CN" altLang="en-US"/>
              <a:t>五级</a:t>
            </a:r>
          </a:p>
        </p:txBody>
      </p:sp>
      <p:sp>
        <p:nvSpPr>
          <p:cNvPr id="4" name="日期占位符 3">
            <a:extLst>
              <a:ext uri="{FF2B5EF4-FFF2-40B4-BE49-F238E27FC236}">
                <a16:creationId xmlns:a16="http://schemas.microsoft.com/office/drawing/2014/main" id="{8B2DE842-D375-E6E9-30C7-BAD71FDEFFF3}"/>
              </a:ext>
            </a:extLst>
          </p:cNvPr>
          <p:cNvSpPr>
            <a:spLocks noGrp="1"/>
          </p:cNvSpPr>
          <p:nvPr>
            <p:ph type="dt" sz="half" idx="10"/>
          </p:nvPr>
        </p:nvSpPr>
        <p:spPr/>
        <p:txBody>
          <a:bodyPr/>
          <a:lstStyle/>
          <a:p>
            <a:fld id="{8C9D604E-65CC-8242-A281-8FE5D08FD9EB}" type="datetimeFigureOut">
              <a:rPr kumimoji="1" lang="zh-CN" altLang="en-US" smtClean="0"/>
              <a:t>2024/12/7</a:t>
            </a:fld>
            <a:endParaRPr kumimoji="1" lang="zh-CN" altLang="en-US"/>
          </a:p>
        </p:txBody>
      </p:sp>
      <p:sp>
        <p:nvSpPr>
          <p:cNvPr id="5" name="页脚占位符 4">
            <a:extLst>
              <a:ext uri="{FF2B5EF4-FFF2-40B4-BE49-F238E27FC236}">
                <a16:creationId xmlns:a16="http://schemas.microsoft.com/office/drawing/2014/main" id="{31D3C9BB-883F-86CF-70BF-B88713E1C8D4}"/>
              </a:ext>
            </a:extLst>
          </p:cNvPr>
          <p:cNvSpPr>
            <a:spLocks noGrp="1"/>
          </p:cNvSpPr>
          <p:nvPr>
            <p:ph type="ftr" sz="quarter" idx="11"/>
          </p:nvPr>
        </p:nvSpPr>
        <p:spPr/>
        <p:txBody>
          <a:bodyPr/>
          <a:lstStyle/>
          <a:p>
            <a:endParaRPr kumimoji="1" lang="zh-CN" altLang="en-US"/>
          </a:p>
        </p:txBody>
      </p:sp>
      <p:sp>
        <p:nvSpPr>
          <p:cNvPr id="6" name="灯片编号占位符 5">
            <a:extLst>
              <a:ext uri="{FF2B5EF4-FFF2-40B4-BE49-F238E27FC236}">
                <a16:creationId xmlns:a16="http://schemas.microsoft.com/office/drawing/2014/main" id="{05A89045-7794-8D35-B254-2FF8FCE6A1F0}"/>
              </a:ext>
            </a:extLst>
          </p:cNvPr>
          <p:cNvSpPr>
            <a:spLocks noGrp="1"/>
          </p:cNvSpPr>
          <p:nvPr>
            <p:ph type="sldNum" sz="quarter" idx="12"/>
          </p:nvPr>
        </p:nvSpPr>
        <p:spPr/>
        <p:txBody>
          <a:bodyPr/>
          <a:lstStyle/>
          <a:p>
            <a:fld id="{529C8052-C726-B04C-9AAA-78360F525C34}" type="slidenum">
              <a:rPr kumimoji="1" lang="zh-CN" altLang="en-US" smtClean="0"/>
              <a:t>‹#›</a:t>
            </a:fld>
            <a:endParaRPr kumimoji="1" lang="zh-CN" altLang="en-US"/>
          </a:p>
        </p:txBody>
      </p:sp>
    </p:spTree>
    <p:extLst>
      <p:ext uri="{BB962C8B-B14F-4D97-AF65-F5344CB8AC3E}">
        <p14:creationId xmlns:p14="http://schemas.microsoft.com/office/powerpoint/2010/main" val="340626548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竖排标题与文本">
    <p:spTree>
      <p:nvGrpSpPr>
        <p:cNvPr id="1" name=""/>
        <p:cNvGrpSpPr/>
        <p:nvPr/>
      </p:nvGrpSpPr>
      <p:grpSpPr>
        <a:xfrm>
          <a:off x="0" y="0"/>
          <a:ext cx="0" cy="0"/>
          <a:chOff x="0" y="0"/>
          <a:chExt cx="0" cy="0"/>
        </a:xfrm>
      </p:grpSpPr>
      <p:sp>
        <p:nvSpPr>
          <p:cNvPr id="2" name="竖排标题 1">
            <a:extLst>
              <a:ext uri="{FF2B5EF4-FFF2-40B4-BE49-F238E27FC236}">
                <a16:creationId xmlns:a16="http://schemas.microsoft.com/office/drawing/2014/main" id="{4AB90BA1-91CD-7920-AFF2-05B8B580496F}"/>
              </a:ext>
            </a:extLst>
          </p:cNvPr>
          <p:cNvSpPr>
            <a:spLocks noGrp="1"/>
          </p:cNvSpPr>
          <p:nvPr>
            <p:ph type="title" orient="vert"/>
          </p:nvPr>
        </p:nvSpPr>
        <p:spPr>
          <a:xfrm>
            <a:off x="8724900" y="365125"/>
            <a:ext cx="2628900" cy="5811838"/>
          </a:xfrm>
        </p:spPr>
        <p:txBody>
          <a:bodyPr vert="eaVert"/>
          <a:lstStyle/>
          <a:p>
            <a:r>
              <a:rPr kumimoji="1" lang="zh-CN" altLang="en-US"/>
              <a:t>单击此处编辑母版标题样式</a:t>
            </a:r>
          </a:p>
        </p:txBody>
      </p:sp>
      <p:sp>
        <p:nvSpPr>
          <p:cNvPr id="3" name="竖排文字占位符 2">
            <a:extLst>
              <a:ext uri="{FF2B5EF4-FFF2-40B4-BE49-F238E27FC236}">
                <a16:creationId xmlns:a16="http://schemas.microsoft.com/office/drawing/2014/main" id="{294EAC9C-EAA6-B262-9DE8-0FD8DF38B3D0}"/>
              </a:ext>
            </a:extLst>
          </p:cNvPr>
          <p:cNvSpPr>
            <a:spLocks noGrp="1"/>
          </p:cNvSpPr>
          <p:nvPr>
            <p:ph type="body" orient="vert" idx="1"/>
          </p:nvPr>
        </p:nvSpPr>
        <p:spPr>
          <a:xfrm>
            <a:off x="838200" y="365125"/>
            <a:ext cx="7734300" cy="5811838"/>
          </a:xfrm>
        </p:spPr>
        <p:txBody>
          <a:bodyPr vert="eaVert"/>
          <a:lstStyle/>
          <a:p>
            <a:pPr lvl="0"/>
            <a:r>
              <a:rPr kumimoji="1" lang="zh-CN" altLang="en-US"/>
              <a:t>单击此处编辑母版文本样式</a:t>
            </a:r>
          </a:p>
          <a:p>
            <a:pPr lvl="1"/>
            <a:r>
              <a:rPr kumimoji="1" lang="zh-CN" altLang="en-US"/>
              <a:t>二级</a:t>
            </a:r>
          </a:p>
          <a:p>
            <a:pPr lvl="2"/>
            <a:r>
              <a:rPr kumimoji="1" lang="zh-CN" altLang="en-US"/>
              <a:t>三级</a:t>
            </a:r>
          </a:p>
          <a:p>
            <a:pPr lvl="3"/>
            <a:r>
              <a:rPr kumimoji="1" lang="zh-CN" altLang="en-US"/>
              <a:t>四级</a:t>
            </a:r>
          </a:p>
          <a:p>
            <a:pPr lvl="4"/>
            <a:r>
              <a:rPr kumimoji="1" lang="zh-CN" altLang="en-US"/>
              <a:t>五级</a:t>
            </a:r>
          </a:p>
        </p:txBody>
      </p:sp>
      <p:sp>
        <p:nvSpPr>
          <p:cNvPr id="4" name="日期占位符 3">
            <a:extLst>
              <a:ext uri="{FF2B5EF4-FFF2-40B4-BE49-F238E27FC236}">
                <a16:creationId xmlns:a16="http://schemas.microsoft.com/office/drawing/2014/main" id="{EBCC05D4-954A-BAB8-11CD-21FB866BBE46}"/>
              </a:ext>
            </a:extLst>
          </p:cNvPr>
          <p:cNvSpPr>
            <a:spLocks noGrp="1"/>
          </p:cNvSpPr>
          <p:nvPr>
            <p:ph type="dt" sz="half" idx="10"/>
          </p:nvPr>
        </p:nvSpPr>
        <p:spPr/>
        <p:txBody>
          <a:bodyPr/>
          <a:lstStyle/>
          <a:p>
            <a:fld id="{8C9D604E-65CC-8242-A281-8FE5D08FD9EB}" type="datetimeFigureOut">
              <a:rPr kumimoji="1" lang="zh-CN" altLang="en-US" smtClean="0"/>
              <a:t>2024/12/7</a:t>
            </a:fld>
            <a:endParaRPr kumimoji="1" lang="zh-CN" altLang="en-US"/>
          </a:p>
        </p:txBody>
      </p:sp>
      <p:sp>
        <p:nvSpPr>
          <p:cNvPr id="5" name="页脚占位符 4">
            <a:extLst>
              <a:ext uri="{FF2B5EF4-FFF2-40B4-BE49-F238E27FC236}">
                <a16:creationId xmlns:a16="http://schemas.microsoft.com/office/drawing/2014/main" id="{79EEEFDE-935D-62C2-7558-55EED2A8BE12}"/>
              </a:ext>
            </a:extLst>
          </p:cNvPr>
          <p:cNvSpPr>
            <a:spLocks noGrp="1"/>
          </p:cNvSpPr>
          <p:nvPr>
            <p:ph type="ftr" sz="quarter" idx="11"/>
          </p:nvPr>
        </p:nvSpPr>
        <p:spPr/>
        <p:txBody>
          <a:bodyPr/>
          <a:lstStyle/>
          <a:p>
            <a:endParaRPr kumimoji="1" lang="zh-CN" altLang="en-US"/>
          </a:p>
        </p:txBody>
      </p:sp>
      <p:sp>
        <p:nvSpPr>
          <p:cNvPr id="6" name="灯片编号占位符 5">
            <a:extLst>
              <a:ext uri="{FF2B5EF4-FFF2-40B4-BE49-F238E27FC236}">
                <a16:creationId xmlns:a16="http://schemas.microsoft.com/office/drawing/2014/main" id="{D54F8DB8-EB0E-127B-4B7A-2CB7C66CB6D6}"/>
              </a:ext>
            </a:extLst>
          </p:cNvPr>
          <p:cNvSpPr>
            <a:spLocks noGrp="1"/>
          </p:cNvSpPr>
          <p:nvPr>
            <p:ph type="sldNum" sz="quarter" idx="12"/>
          </p:nvPr>
        </p:nvSpPr>
        <p:spPr/>
        <p:txBody>
          <a:bodyPr/>
          <a:lstStyle/>
          <a:p>
            <a:fld id="{529C8052-C726-B04C-9AAA-78360F525C34}" type="slidenum">
              <a:rPr kumimoji="1" lang="zh-CN" altLang="en-US" smtClean="0"/>
              <a:t>‹#›</a:t>
            </a:fld>
            <a:endParaRPr kumimoji="1" lang="zh-CN" altLang="en-US"/>
          </a:p>
        </p:txBody>
      </p:sp>
    </p:spTree>
    <p:extLst>
      <p:ext uri="{BB962C8B-B14F-4D97-AF65-F5344CB8AC3E}">
        <p14:creationId xmlns:p14="http://schemas.microsoft.com/office/powerpoint/2010/main" val="289004858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标题占位符 1">
            <a:extLst>
              <a:ext uri="{FF2B5EF4-FFF2-40B4-BE49-F238E27FC236}">
                <a16:creationId xmlns:a16="http://schemas.microsoft.com/office/drawing/2014/main" id="{3FC5A2C3-CA0D-86A6-93E0-E8E82A0A077F}"/>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kumimoji="1" lang="zh-CN" altLang="en-US"/>
              <a:t>单击此处编辑母版标题样式</a:t>
            </a:r>
          </a:p>
        </p:txBody>
      </p:sp>
      <p:sp>
        <p:nvSpPr>
          <p:cNvPr id="3" name="文本占位符 2">
            <a:extLst>
              <a:ext uri="{FF2B5EF4-FFF2-40B4-BE49-F238E27FC236}">
                <a16:creationId xmlns:a16="http://schemas.microsoft.com/office/drawing/2014/main" id="{242B3CB5-3EAB-1D07-B350-574E9DB30C0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kumimoji="1" lang="zh-CN" altLang="en-US"/>
              <a:t>单击此处编辑母版文本样式</a:t>
            </a:r>
          </a:p>
          <a:p>
            <a:pPr lvl="1"/>
            <a:r>
              <a:rPr kumimoji="1" lang="zh-CN" altLang="en-US"/>
              <a:t>二级</a:t>
            </a:r>
          </a:p>
          <a:p>
            <a:pPr lvl="2"/>
            <a:r>
              <a:rPr kumimoji="1" lang="zh-CN" altLang="en-US"/>
              <a:t>三级</a:t>
            </a:r>
          </a:p>
          <a:p>
            <a:pPr lvl="3"/>
            <a:r>
              <a:rPr kumimoji="1" lang="zh-CN" altLang="en-US"/>
              <a:t>四级</a:t>
            </a:r>
          </a:p>
          <a:p>
            <a:pPr lvl="4"/>
            <a:r>
              <a:rPr kumimoji="1" lang="zh-CN" altLang="en-US"/>
              <a:t>五级</a:t>
            </a:r>
          </a:p>
        </p:txBody>
      </p:sp>
      <p:sp>
        <p:nvSpPr>
          <p:cNvPr id="4" name="日期占位符 3">
            <a:extLst>
              <a:ext uri="{FF2B5EF4-FFF2-40B4-BE49-F238E27FC236}">
                <a16:creationId xmlns:a16="http://schemas.microsoft.com/office/drawing/2014/main" id="{0176308B-602E-3128-2309-D4B0C8FD1B0B}"/>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C9D604E-65CC-8242-A281-8FE5D08FD9EB}" type="datetimeFigureOut">
              <a:rPr kumimoji="1" lang="zh-CN" altLang="en-US" smtClean="0"/>
              <a:t>2024/12/7</a:t>
            </a:fld>
            <a:endParaRPr kumimoji="1" lang="zh-CN" altLang="en-US"/>
          </a:p>
        </p:txBody>
      </p:sp>
      <p:sp>
        <p:nvSpPr>
          <p:cNvPr id="5" name="页脚占位符 4">
            <a:extLst>
              <a:ext uri="{FF2B5EF4-FFF2-40B4-BE49-F238E27FC236}">
                <a16:creationId xmlns:a16="http://schemas.microsoft.com/office/drawing/2014/main" id="{D1B51018-F3DA-9906-4CDB-5CD5EBB54AD9}"/>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kumimoji="1" lang="zh-CN" altLang="en-US"/>
          </a:p>
        </p:txBody>
      </p:sp>
      <p:sp>
        <p:nvSpPr>
          <p:cNvPr id="6" name="灯片编号占位符 5">
            <a:extLst>
              <a:ext uri="{FF2B5EF4-FFF2-40B4-BE49-F238E27FC236}">
                <a16:creationId xmlns:a16="http://schemas.microsoft.com/office/drawing/2014/main" id="{4C3AA4CF-5C9A-8007-D8EC-DC9DCBD5E37E}"/>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529C8052-C726-B04C-9AAA-78360F525C34}" type="slidenum">
              <a:rPr kumimoji="1" lang="zh-CN" altLang="en-US" smtClean="0"/>
              <a:t>‹#›</a:t>
            </a:fld>
            <a:endParaRPr kumimoji="1" lang="zh-CN" altLang="en-US"/>
          </a:p>
        </p:txBody>
      </p:sp>
    </p:spTree>
    <p:extLst>
      <p:ext uri="{BB962C8B-B14F-4D97-AF65-F5344CB8AC3E}">
        <p14:creationId xmlns:p14="http://schemas.microsoft.com/office/powerpoint/2010/main" val="3092162501"/>
      </p:ext>
    </p:extLst>
  </p:cSld>
  <p:clrMap bg1="lt1" tx1="dk1" bg2="lt2" tx2="dk2" accent1="accent1" accent2="accent2" accent3="accent3" accent4="accent4" accent5="accent5" accent6="accent6" hlink="hlink" folHlink="folHlink"/>
  <p:sldLayoutIdLst>
    <p:sldLayoutId id="2147483781" r:id="rId1"/>
    <p:sldLayoutId id="2147483782" r:id="rId2"/>
    <p:sldLayoutId id="2147483783" r:id="rId3"/>
    <p:sldLayoutId id="2147483784" r:id="rId4"/>
    <p:sldLayoutId id="2147483785" r:id="rId5"/>
    <p:sldLayoutId id="2147483786" r:id="rId6"/>
    <p:sldLayoutId id="2147483787" r:id="rId7"/>
    <p:sldLayoutId id="2147483788" r:id="rId8"/>
    <p:sldLayoutId id="2147483789" r:id="rId9"/>
    <p:sldLayoutId id="2147483790" r:id="rId10"/>
    <p:sldLayoutId id="214748379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ext>
  </p:extLst>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7.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6.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image" Target="../media/image9.jpeg"/><Relationship Id="rId1" Type="http://schemas.openxmlformats.org/officeDocument/2006/relationships/slideLayout" Target="../slideLayouts/slideLayout7.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20.JPG"/><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3" Type="http://schemas.openxmlformats.org/officeDocument/2006/relationships/image" Target="../media/image22.svg"/><Relationship Id="rId2" Type="http://schemas.openxmlformats.org/officeDocument/2006/relationships/image" Target="../media/image21.png"/><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2" Type="http://schemas.openxmlformats.org/officeDocument/2006/relationships/image" Target="../media/image23.JPG"/><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2" Type="http://schemas.openxmlformats.org/officeDocument/2006/relationships/image" Target="../media/image24.jpeg"/><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3" Type="http://schemas.openxmlformats.org/officeDocument/2006/relationships/image" Target="../media/image26.jpg"/><Relationship Id="rId2" Type="http://schemas.openxmlformats.org/officeDocument/2006/relationships/image" Target="../media/image25.jpg"/><Relationship Id="rId1" Type="http://schemas.openxmlformats.org/officeDocument/2006/relationships/slideLayout" Target="../slideLayouts/slideLayout7.xml"/><Relationship Id="rId4" Type="http://schemas.openxmlformats.org/officeDocument/2006/relationships/image" Target="../media/image27.jpg"/></Relationships>
</file>

<file path=ppt/slides/_rels/slide12.xml.rels><?xml version="1.0" encoding="UTF-8" standalone="yes"?>
<Relationships xmlns="http://schemas.openxmlformats.org/package/2006/relationships"><Relationship Id="rId2" Type="http://schemas.openxmlformats.org/officeDocument/2006/relationships/image" Target="../media/image28.JPG"/><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2" Type="http://schemas.openxmlformats.org/officeDocument/2006/relationships/image" Target="../media/image29.jpeg"/><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30.png"/><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2" Type="http://schemas.openxmlformats.org/officeDocument/2006/relationships/image" Target="../media/image31.jpeg"/><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2" Type="http://schemas.openxmlformats.org/officeDocument/2006/relationships/image" Target="../media/image32.JPG"/><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pic>
        <p:nvPicPr>
          <p:cNvPr id="5" name="图片 4" descr="建筑的摆设布局&#10;&#10;中度可信度描述已自动生成">
            <a:extLst>
              <a:ext uri="{FF2B5EF4-FFF2-40B4-BE49-F238E27FC236}">
                <a16:creationId xmlns:a16="http://schemas.microsoft.com/office/drawing/2014/main" id="{4C27E821-E7ED-C9AE-A589-6CB2E29F2871}"/>
              </a:ext>
            </a:extLst>
          </p:cNvPr>
          <p:cNvPicPr>
            <a:picLocks noChangeAspect="1"/>
          </p:cNvPicPr>
          <p:nvPr/>
        </p:nvPicPr>
        <p:blipFill>
          <a:blip r:embed="rId3">
            <a:alphaModFix amt="50000"/>
          </a:blip>
          <a:srcRect b="16366"/>
          <a:stretch/>
        </p:blipFill>
        <p:spPr>
          <a:xfrm>
            <a:off x="20" y="0"/>
            <a:ext cx="12191982" cy="6857998"/>
          </a:xfrm>
          <a:prstGeom prst="rect">
            <a:avLst/>
          </a:prstGeom>
        </p:spPr>
      </p:pic>
      <p:sp>
        <p:nvSpPr>
          <p:cNvPr id="2" name="标题 1">
            <a:extLst>
              <a:ext uri="{FF2B5EF4-FFF2-40B4-BE49-F238E27FC236}">
                <a16:creationId xmlns:a16="http://schemas.microsoft.com/office/drawing/2014/main" id="{A1CE9AF5-4670-3641-09D4-B70351CB3D05}"/>
              </a:ext>
            </a:extLst>
          </p:cNvPr>
          <p:cNvSpPr>
            <a:spLocks noGrp="1"/>
          </p:cNvSpPr>
          <p:nvPr>
            <p:ph type="ctrTitle"/>
          </p:nvPr>
        </p:nvSpPr>
        <p:spPr>
          <a:xfrm>
            <a:off x="1524000" y="1122362"/>
            <a:ext cx="9144000" cy="2900518"/>
          </a:xfrm>
        </p:spPr>
        <p:txBody>
          <a:bodyPr>
            <a:normAutofit fontScale="90000"/>
          </a:bodyPr>
          <a:lstStyle/>
          <a:p>
            <a:r>
              <a:rPr kumimoji="1" lang="en-GB" altLang="zh-CN" sz="5600" b="1" dirty="0">
                <a:solidFill>
                  <a:srgbClr val="FFFFFF"/>
                </a:solidFill>
                <a:latin typeface="+mj-ea"/>
              </a:rPr>
              <a:t>How musicians get inspiration for music creation in VR immersive music space</a:t>
            </a:r>
            <a:r>
              <a:rPr kumimoji="1" lang="zh-CN" altLang="en-US" sz="5600" b="1" dirty="0">
                <a:solidFill>
                  <a:srgbClr val="FFFFFF"/>
                </a:solidFill>
                <a:latin typeface="+mj-ea"/>
              </a:rPr>
              <a:t>？</a:t>
            </a:r>
          </a:p>
        </p:txBody>
      </p:sp>
      <p:sp>
        <p:nvSpPr>
          <p:cNvPr id="3" name="副标题 2">
            <a:extLst>
              <a:ext uri="{FF2B5EF4-FFF2-40B4-BE49-F238E27FC236}">
                <a16:creationId xmlns:a16="http://schemas.microsoft.com/office/drawing/2014/main" id="{1B40B37F-E795-A366-DA9F-595C0CC2269D}"/>
              </a:ext>
            </a:extLst>
          </p:cNvPr>
          <p:cNvSpPr>
            <a:spLocks noGrp="1"/>
          </p:cNvSpPr>
          <p:nvPr>
            <p:ph type="subTitle" idx="1"/>
          </p:nvPr>
        </p:nvSpPr>
        <p:spPr>
          <a:xfrm>
            <a:off x="1524000" y="4159404"/>
            <a:ext cx="9144000" cy="1098395"/>
          </a:xfrm>
        </p:spPr>
        <p:txBody>
          <a:bodyPr>
            <a:normAutofit/>
          </a:bodyPr>
          <a:lstStyle/>
          <a:p>
            <a:r>
              <a:rPr kumimoji="1" lang="en-US" altLang="zh-CN" dirty="0">
                <a:solidFill>
                  <a:srgbClr val="FFFFFF"/>
                </a:solidFill>
              </a:rPr>
              <a:t>TONG</a:t>
            </a:r>
            <a:r>
              <a:rPr kumimoji="1" lang="zh-CN" altLang="en-US" dirty="0">
                <a:solidFill>
                  <a:srgbClr val="FFFFFF"/>
                </a:solidFill>
              </a:rPr>
              <a:t> </a:t>
            </a:r>
            <a:r>
              <a:rPr kumimoji="1" lang="en-US" altLang="zh-CN" dirty="0">
                <a:solidFill>
                  <a:srgbClr val="FFFFFF"/>
                </a:solidFill>
              </a:rPr>
              <a:t>ZHOU</a:t>
            </a:r>
          </a:p>
          <a:p>
            <a:r>
              <a:rPr kumimoji="1" lang="en-US" altLang="zh-CN" dirty="0">
                <a:solidFill>
                  <a:srgbClr val="FFFFFF"/>
                </a:solidFill>
              </a:rPr>
              <a:t>2406057</a:t>
            </a:r>
            <a:endParaRPr kumimoji="1" lang="zh-CN" altLang="en-US" dirty="0">
              <a:solidFill>
                <a:srgbClr val="FFFFFF"/>
              </a:solidFill>
            </a:endParaRPr>
          </a:p>
        </p:txBody>
      </p:sp>
    </p:spTree>
    <p:extLst>
      <p:ext uri="{BB962C8B-B14F-4D97-AF65-F5344CB8AC3E}">
        <p14:creationId xmlns:p14="http://schemas.microsoft.com/office/powerpoint/2010/main" val="1788506027"/>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4" name="Rectangle 23">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图片 6" descr="背景图案&#10;&#10;描述已自动生成">
            <a:extLst>
              <a:ext uri="{FF2B5EF4-FFF2-40B4-BE49-F238E27FC236}">
                <a16:creationId xmlns:a16="http://schemas.microsoft.com/office/drawing/2014/main" id="{7931EE72-CEDE-CD88-9E6D-186D5DB70807}"/>
              </a:ext>
            </a:extLst>
          </p:cNvPr>
          <p:cNvPicPr>
            <a:picLocks noChangeAspect="1"/>
          </p:cNvPicPr>
          <p:nvPr/>
        </p:nvPicPr>
        <p:blipFill>
          <a:blip r:embed="rId2"/>
          <a:srcRect t="39555" b="7253"/>
          <a:stretch/>
        </p:blipFill>
        <p:spPr>
          <a:xfrm>
            <a:off x="1" y="10"/>
            <a:ext cx="9669642" cy="6857990"/>
          </a:xfrm>
          <a:prstGeom prst="rect">
            <a:avLst/>
          </a:prstGeom>
        </p:spPr>
      </p:pic>
      <p:sp>
        <p:nvSpPr>
          <p:cNvPr id="26" name="Rectangle 25">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125019" y="0"/>
            <a:ext cx="7066978"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标题 1">
            <a:extLst>
              <a:ext uri="{FF2B5EF4-FFF2-40B4-BE49-F238E27FC236}">
                <a16:creationId xmlns:a16="http://schemas.microsoft.com/office/drawing/2014/main" id="{90F48918-09C8-C89E-1BC4-043E168A90AD}"/>
              </a:ext>
            </a:extLst>
          </p:cNvPr>
          <p:cNvSpPr>
            <a:spLocks noGrp="1"/>
          </p:cNvSpPr>
          <p:nvPr>
            <p:ph type="title"/>
          </p:nvPr>
        </p:nvSpPr>
        <p:spPr>
          <a:xfrm>
            <a:off x="7531610" y="365125"/>
            <a:ext cx="3822189" cy="1899912"/>
          </a:xfrm>
        </p:spPr>
        <p:txBody>
          <a:bodyPr>
            <a:normAutofit/>
          </a:bodyPr>
          <a:lstStyle/>
          <a:p>
            <a:r>
              <a:rPr kumimoji="1" lang="en-GB" altLang="zh-CN" sz="2500" b="1" dirty="0"/>
              <a:t>How do I prove that I am a contemporary practitioner?</a:t>
            </a:r>
            <a:br>
              <a:rPr kumimoji="1" lang="en-GB" altLang="zh-CN" sz="2500" b="1" dirty="0"/>
            </a:br>
            <a:br>
              <a:rPr kumimoji="1" lang="en-GB" altLang="zh-CN" sz="2500" dirty="0"/>
            </a:br>
            <a:r>
              <a:rPr kumimoji="1" lang="en-GB" altLang="zh-CN" sz="2500" dirty="0"/>
              <a:t>Definition of contemporary:</a:t>
            </a:r>
            <a:endParaRPr kumimoji="1" lang="zh-CN" altLang="en-US" sz="2500" dirty="0"/>
          </a:p>
        </p:txBody>
      </p:sp>
      <p:sp>
        <p:nvSpPr>
          <p:cNvPr id="19" name="内容占位符 2">
            <a:extLst>
              <a:ext uri="{FF2B5EF4-FFF2-40B4-BE49-F238E27FC236}">
                <a16:creationId xmlns:a16="http://schemas.microsoft.com/office/drawing/2014/main" id="{EA369E2A-159A-FA7A-4C3D-C61BBD8C9C84}"/>
              </a:ext>
            </a:extLst>
          </p:cNvPr>
          <p:cNvSpPr>
            <a:spLocks noGrp="1"/>
          </p:cNvSpPr>
          <p:nvPr>
            <p:ph idx="1"/>
          </p:nvPr>
        </p:nvSpPr>
        <p:spPr>
          <a:xfrm>
            <a:off x="7531610" y="2434201"/>
            <a:ext cx="3822189" cy="3742762"/>
          </a:xfrm>
        </p:spPr>
        <p:txBody>
          <a:bodyPr>
            <a:normAutofit fontScale="92500" lnSpcReduction="20000"/>
          </a:bodyPr>
          <a:lstStyle/>
          <a:p>
            <a:r>
              <a:rPr kumimoji="1" lang="en-GB" altLang="zh-CN" sz="1900" dirty="0"/>
              <a:t>Time dimension:</a:t>
            </a:r>
          </a:p>
          <a:p>
            <a:pPr marL="0" indent="0">
              <a:buNone/>
            </a:pPr>
            <a:r>
              <a:rPr kumimoji="1" lang="en-GB" altLang="zh-CN" sz="1900" dirty="0"/>
              <a:t>Contemporary refers to the current era, especially practices related to the latest trends, technologies, and methods in a  given subject area.</a:t>
            </a:r>
            <a:r>
              <a:rPr lang="en-US" altLang="zh-CN" sz="1800" kern="100" dirty="0">
                <a:effectLst/>
                <a:latin typeface="DengXian" panose="02010600030101010101" pitchFamily="2" charset="-122"/>
                <a:ea typeface="DengXian" panose="02010600030101010101" pitchFamily="2" charset="-122"/>
                <a:cs typeface="Times New Roman" panose="02020603050405020304" pitchFamily="18" charset="0"/>
              </a:rPr>
              <a:t> (de Assis and Schwab, 2019).</a:t>
            </a:r>
            <a:endParaRPr lang="zh-CN" altLang="zh-CN" sz="1800" kern="100" dirty="0">
              <a:effectLst/>
              <a:latin typeface="DengXian" panose="02010600030101010101" pitchFamily="2" charset="-122"/>
              <a:ea typeface="DengXian" panose="02010600030101010101" pitchFamily="2" charset="-122"/>
              <a:cs typeface="Times New Roman" panose="02020603050405020304" pitchFamily="18" charset="0"/>
            </a:endParaRPr>
          </a:p>
          <a:p>
            <a:pPr marL="0" indent="0">
              <a:buNone/>
            </a:pPr>
            <a:endParaRPr kumimoji="1" lang="en-GB" altLang="zh-CN" sz="1900" dirty="0"/>
          </a:p>
          <a:p>
            <a:pPr marL="0" indent="0">
              <a:buNone/>
            </a:pPr>
            <a:endParaRPr kumimoji="1" lang="en-GB" altLang="zh-CN" sz="1900" dirty="0"/>
          </a:p>
          <a:p>
            <a:r>
              <a:rPr kumimoji="1" lang="en-GB" altLang="zh-CN" sz="1900" dirty="0"/>
              <a:t>Social and cultural dimension:</a:t>
            </a:r>
          </a:p>
          <a:p>
            <a:pPr marL="0" indent="0">
              <a:buNone/>
            </a:pPr>
            <a:r>
              <a:rPr kumimoji="1" lang="en-GB" altLang="zh-CN" sz="1900" dirty="0"/>
              <a:t>Emphasis is placed on interaction with the current socio-cultural imaginary, especially in response to current technologies, creative trends, and audience needs.</a:t>
            </a:r>
            <a:r>
              <a:rPr lang="en-US" altLang="zh-CN" sz="1800" kern="100" dirty="0">
                <a:effectLst/>
                <a:latin typeface="DengXian" panose="02010600030101010101" pitchFamily="2" charset="-122"/>
                <a:ea typeface="DengXian" panose="02010600030101010101" pitchFamily="2" charset="-122"/>
                <a:cs typeface="Times New Roman" panose="02020603050405020304" pitchFamily="18" charset="0"/>
              </a:rPr>
              <a:t> (de Assis and Schwab, 2019).</a:t>
            </a:r>
            <a:endParaRPr lang="zh-CN" altLang="zh-CN" sz="1800" kern="100" dirty="0">
              <a:effectLst/>
              <a:latin typeface="DengXian" panose="02010600030101010101" pitchFamily="2" charset="-122"/>
              <a:ea typeface="DengXian" panose="02010600030101010101" pitchFamily="2" charset="-122"/>
              <a:cs typeface="Times New Roman" panose="02020603050405020304" pitchFamily="18" charset="0"/>
            </a:endParaRPr>
          </a:p>
          <a:p>
            <a:pPr marL="0" indent="0">
              <a:buNone/>
            </a:pPr>
            <a:endParaRPr kumimoji="1" lang="en-GB" altLang="zh-CN" sz="1900" dirty="0"/>
          </a:p>
        </p:txBody>
      </p:sp>
    </p:spTree>
    <p:extLst>
      <p:ext uri="{BB962C8B-B14F-4D97-AF65-F5344CB8AC3E}">
        <p14:creationId xmlns:p14="http://schemas.microsoft.com/office/powerpoint/2010/main" val="195996168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标题 1">
            <a:extLst>
              <a:ext uri="{FF2B5EF4-FFF2-40B4-BE49-F238E27FC236}">
                <a16:creationId xmlns:a16="http://schemas.microsoft.com/office/drawing/2014/main" id="{B3B1ABF5-C290-9C52-E80E-AB00A6B4C693}"/>
              </a:ext>
            </a:extLst>
          </p:cNvPr>
          <p:cNvSpPr>
            <a:spLocks noGrp="1"/>
          </p:cNvSpPr>
          <p:nvPr>
            <p:ph type="title"/>
          </p:nvPr>
        </p:nvSpPr>
        <p:spPr>
          <a:xfrm>
            <a:off x="4049936" y="-98648"/>
            <a:ext cx="7803123" cy="1783080"/>
          </a:xfrm>
        </p:spPr>
        <p:txBody>
          <a:bodyPr anchor="b">
            <a:normAutofit/>
          </a:bodyPr>
          <a:lstStyle/>
          <a:p>
            <a:r>
              <a:rPr kumimoji="1" lang="zh-CN" altLang="en-US" sz="3800" b="1" dirty="0"/>
              <a:t>‘</a:t>
            </a:r>
            <a:r>
              <a:rPr kumimoji="1" lang="en-GB" altLang="zh-CN" sz="3800" b="1" dirty="0"/>
              <a:t>Contemporary</a:t>
            </a:r>
            <a:r>
              <a:rPr kumimoji="1" lang="zh-CN" altLang="en-US" sz="3800" b="1" dirty="0"/>
              <a:t>’</a:t>
            </a:r>
            <a:r>
              <a:rPr kumimoji="1" lang="en-GB" altLang="zh-CN" sz="3800" b="1" dirty="0"/>
              <a:t> can be expressed as follows:</a:t>
            </a:r>
            <a:br>
              <a:rPr kumimoji="1" lang="en-GB" altLang="zh-CN" sz="3800" dirty="0"/>
            </a:br>
            <a:endParaRPr kumimoji="1" lang="zh-CN" altLang="en-US" sz="3800" dirty="0"/>
          </a:p>
        </p:txBody>
      </p:sp>
      <p:sp>
        <p:nvSpPr>
          <p:cNvPr id="3" name="内容占位符 2">
            <a:extLst>
              <a:ext uri="{FF2B5EF4-FFF2-40B4-BE49-F238E27FC236}">
                <a16:creationId xmlns:a16="http://schemas.microsoft.com/office/drawing/2014/main" id="{4D5A3115-1DF1-C4EF-206D-6E5CA239AE90}"/>
              </a:ext>
            </a:extLst>
          </p:cNvPr>
          <p:cNvSpPr>
            <a:spLocks noGrp="1"/>
          </p:cNvSpPr>
          <p:nvPr>
            <p:ph idx="1"/>
          </p:nvPr>
        </p:nvSpPr>
        <p:spPr>
          <a:xfrm>
            <a:off x="3883282" y="1015816"/>
            <a:ext cx="8136430" cy="3483864"/>
          </a:xfrm>
        </p:spPr>
        <p:txBody>
          <a:bodyPr>
            <a:noAutofit/>
          </a:bodyPr>
          <a:lstStyle/>
          <a:p>
            <a:pPr marL="0" indent="0">
              <a:buNone/>
            </a:pPr>
            <a:r>
              <a:rPr kumimoji="1" lang="en-GB" altLang="zh-CN" sz="1800" b="1" dirty="0"/>
              <a:t>1. The technological dimension: using contemporary technology to push the boundaries of traditional music creation</a:t>
            </a:r>
          </a:p>
          <a:p>
            <a:pPr marL="0" indent="0">
              <a:buNone/>
            </a:pPr>
            <a:r>
              <a:rPr kumimoji="1" lang="en-GB" altLang="zh-CN" sz="1600" b="1" i="1" dirty="0"/>
              <a:t>The application of VR technology is one of the indispensable innovations in the development of contemporary digital art:</a:t>
            </a:r>
          </a:p>
          <a:p>
            <a:pPr>
              <a:buFont typeface="Wingdings" pitchFamily="2" charset="2"/>
              <a:buChar char="n"/>
            </a:pPr>
            <a:r>
              <a:rPr kumimoji="1" lang="en-GB" altLang="zh-CN" sz="1600" dirty="0"/>
              <a:t>The interactivity of virtual reality's immersive environment expands the boundaries of traditional music creation and provides audiences with a new sensory experience.</a:t>
            </a:r>
          </a:p>
          <a:p>
            <a:pPr marL="0" indent="0">
              <a:buNone/>
            </a:pPr>
            <a:r>
              <a:rPr kumimoji="1" lang="en-GB" altLang="zh-CN" sz="1600" b="1" i="1" dirty="0"/>
              <a:t>Real-time feedback and data capture:</a:t>
            </a:r>
          </a:p>
          <a:p>
            <a:pPr>
              <a:buFont typeface="Wingdings" pitchFamily="2" charset="2"/>
              <a:buChar char="n"/>
            </a:pPr>
            <a:r>
              <a:rPr kumimoji="1" lang="en-GB" altLang="zh-CN" sz="1600" dirty="0"/>
              <a:t>With the help of real-time capture technology (e.g. motion tracking, emotion recognition), the audience's unconscious reactions in the immersive environment are analysed. This technology-based real-time interactive research model is the core embodiment of contemporary digital art practice.</a:t>
            </a:r>
          </a:p>
          <a:p>
            <a:endParaRPr kumimoji="1" lang="en-GB" altLang="zh-CN" sz="1600" dirty="0"/>
          </a:p>
          <a:p>
            <a:pPr marL="0" indent="0">
              <a:buNone/>
            </a:pPr>
            <a:r>
              <a:rPr kumimoji="1" lang="en-GB" altLang="zh-CN" sz="1600" dirty="0"/>
              <a:t>.</a:t>
            </a:r>
            <a:endParaRPr kumimoji="1" lang="zh-CN" altLang="en-US" sz="1600" dirty="0"/>
          </a:p>
        </p:txBody>
      </p:sp>
      <p:sp>
        <p:nvSpPr>
          <p:cNvPr id="22" name="文本框 21">
            <a:extLst>
              <a:ext uri="{FF2B5EF4-FFF2-40B4-BE49-F238E27FC236}">
                <a16:creationId xmlns:a16="http://schemas.microsoft.com/office/drawing/2014/main" id="{AF014EC5-F63E-591C-A3E9-13D5EA334AB6}"/>
              </a:ext>
            </a:extLst>
          </p:cNvPr>
          <p:cNvSpPr txBox="1"/>
          <p:nvPr/>
        </p:nvSpPr>
        <p:spPr>
          <a:xfrm>
            <a:off x="136180" y="4310922"/>
            <a:ext cx="12055820" cy="2308324"/>
          </a:xfrm>
          <a:prstGeom prst="rect">
            <a:avLst/>
          </a:prstGeom>
          <a:noFill/>
        </p:spPr>
        <p:txBody>
          <a:bodyPr wrap="square" rtlCol="0">
            <a:spAutoFit/>
          </a:bodyPr>
          <a:lstStyle/>
          <a:p>
            <a:pPr marL="0" indent="0">
              <a:buNone/>
            </a:pPr>
            <a:r>
              <a:rPr kumimoji="1" lang="en-GB" altLang="zh-CN" sz="1800" b="1" dirty="0"/>
              <a:t>2. Cultural Dimension: Integration with Contemporary Social Needs and Cultural Trends</a:t>
            </a:r>
          </a:p>
          <a:p>
            <a:r>
              <a:rPr kumimoji="1" lang="en-GB" altLang="zh-CN" sz="1800" b="1" i="1" dirty="0"/>
              <a:t>The contemporary significance of individual self-exploration:</a:t>
            </a:r>
          </a:p>
          <a:p>
            <a:pPr marL="285750" indent="-285750">
              <a:buFont typeface="Wingdings" pitchFamily="2" charset="2"/>
              <a:buChar char="n"/>
            </a:pPr>
            <a:r>
              <a:rPr kumimoji="1" lang="en-GB" altLang="zh-CN" sz="1800" dirty="0"/>
              <a:t>In today's fast-paced and highly stressful social environment, with the help of what ways to help individuals know their true selves has become one of the important hot topics.</a:t>
            </a:r>
          </a:p>
          <a:p>
            <a:r>
              <a:rPr kumimoji="1" lang="en-GB" altLang="zh-CN" sz="1800" b="1" i="1" dirty="0"/>
              <a:t>The redefinition of the role of the audience:</a:t>
            </a:r>
          </a:p>
          <a:p>
            <a:pPr marL="285750" indent="-285750">
              <a:buFont typeface="Wingdings" pitchFamily="2" charset="2"/>
              <a:buChar char="n"/>
            </a:pPr>
            <a:r>
              <a:rPr kumimoji="1" lang="en-GB" altLang="zh-CN" sz="1800" dirty="0"/>
              <a:t>In traditional music composition, the audience is usually a passive receiver. In my research, more emphasis is placed on the audience as a source of inspiration and a participant, driving music creation through unconscious reactions, a shift in perspective that deeply reflects contemporary art‘s focus on interactivity and audience subjectivity</a:t>
            </a:r>
            <a:r>
              <a:rPr kumimoji="1" lang="en-US" altLang="zh-CN" dirty="0"/>
              <a:t>.</a:t>
            </a:r>
            <a:endParaRPr kumimoji="1" lang="zh-CN" altLang="en-US" dirty="0"/>
          </a:p>
        </p:txBody>
      </p:sp>
      <p:pic>
        <p:nvPicPr>
          <p:cNvPr id="26" name="图片 25" descr="图示&#10;&#10;低可信度描述已自动生成">
            <a:extLst>
              <a:ext uri="{FF2B5EF4-FFF2-40B4-BE49-F238E27FC236}">
                <a16:creationId xmlns:a16="http://schemas.microsoft.com/office/drawing/2014/main" id="{4372BBD2-4BAE-F143-7EA4-A2DE01FD5E9C}"/>
              </a:ext>
            </a:extLst>
          </p:cNvPr>
          <p:cNvPicPr>
            <a:picLocks noChangeAspect="1"/>
          </p:cNvPicPr>
          <p:nvPr/>
        </p:nvPicPr>
        <p:blipFill>
          <a:blip r:embed="rId3"/>
          <a:srcRect l="6981" t="22716" r="8519" b="28560"/>
          <a:stretch/>
        </p:blipFill>
        <p:spPr>
          <a:xfrm>
            <a:off x="0" y="0"/>
            <a:ext cx="3869313" cy="4052711"/>
          </a:xfrm>
          <a:prstGeom prst="rect">
            <a:avLst/>
          </a:prstGeom>
        </p:spPr>
      </p:pic>
    </p:spTree>
    <p:extLst>
      <p:ext uri="{BB962C8B-B14F-4D97-AF65-F5344CB8AC3E}">
        <p14:creationId xmlns:p14="http://schemas.microsoft.com/office/powerpoint/2010/main" val="12271629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55" presetClass="entr" presetSubtype="0" fill="hold" nodeType="withEffect">
                                  <p:stCondLst>
                                    <p:cond delay="0"/>
                                  </p:stCondLst>
                                  <p:childTnLst>
                                    <p:set>
                                      <p:cBhvr>
                                        <p:cTn id="6" dur="1" fill="hold">
                                          <p:stCondLst>
                                            <p:cond delay="0"/>
                                          </p:stCondLst>
                                        </p:cTn>
                                        <p:tgtEl>
                                          <p:spTgt spid="3">
                                            <p:txEl>
                                              <p:pRg st="3" end="3"/>
                                            </p:txEl>
                                          </p:spTgt>
                                        </p:tgtEl>
                                        <p:attrNameLst>
                                          <p:attrName>style.visibility</p:attrName>
                                        </p:attrNameLst>
                                      </p:cBhvr>
                                      <p:to>
                                        <p:strVal val="visible"/>
                                      </p:to>
                                    </p:set>
                                    <p:anim calcmode="lin" valueType="num">
                                      <p:cBhvr>
                                        <p:cTn id="7" dur="1000" fill="hold"/>
                                        <p:tgtEl>
                                          <p:spTgt spid="3">
                                            <p:txEl>
                                              <p:pRg st="3" end="3"/>
                                            </p:txEl>
                                          </p:spTgt>
                                        </p:tgtEl>
                                        <p:attrNameLst>
                                          <p:attrName>ppt_w</p:attrName>
                                        </p:attrNameLst>
                                      </p:cBhvr>
                                      <p:tavLst>
                                        <p:tav tm="0">
                                          <p:val>
                                            <p:strVal val="#ppt_w*0.70"/>
                                          </p:val>
                                        </p:tav>
                                        <p:tav tm="100000">
                                          <p:val>
                                            <p:strVal val="#ppt_w"/>
                                          </p:val>
                                        </p:tav>
                                      </p:tavLst>
                                    </p:anim>
                                    <p:anim calcmode="lin" valueType="num">
                                      <p:cBhvr>
                                        <p:cTn id="8" dur="1000" fill="hold"/>
                                        <p:tgtEl>
                                          <p:spTgt spid="3">
                                            <p:txEl>
                                              <p:pRg st="3" end="3"/>
                                            </p:txEl>
                                          </p:spTgt>
                                        </p:tgtEl>
                                        <p:attrNameLst>
                                          <p:attrName>ppt_h</p:attrName>
                                        </p:attrNameLst>
                                      </p:cBhvr>
                                      <p:tavLst>
                                        <p:tav tm="0">
                                          <p:val>
                                            <p:strVal val="#ppt_h"/>
                                          </p:val>
                                        </p:tav>
                                        <p:tav tm="100000">
                                          <p:val>
                                            <p:strVal val="#ppt_h"/>
                                          </p:val>
                                        </p:tav>
                                      </p:tavLst>
                                    </p:anim>
                                    <p:animEffect transition="in" filter="fade">
                                      <p:cBhvr>
                                        <p:cTn id="9" dur="1000"/>
                                        <p:tgtEl>
                                          <p:spTgt spid="3">
                                            <p:txEl>
                                              <p:pRg st="3" end="3"/>
                                            </p:txEl>
                                          </p:spTgt>
                                        </p:tgtEl>
                                      </p:cBhvr>
                                    </p:animEffect>
                                  </p:childTnLst>
                                </p:cTn>
                              </p:par>
                              <p:par>
                                <p:cTn id="10" presetID="55" presetClass="entr" presetSubtype="0" fill="hold" nodeType="with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 calcmode="lin" valueType="num">
                                      <p:cBhvr>
                                        <p:cTn id="12" dur="1000" fill="hold"/>
                                        <p:tgtEl>
                                          <p:spTgt spid="3">
                                            <p:txEl>
                                              <p:pRg st="0" end="0"/>
                                            </p:txEl>
                                          </p:spTgt>
                                        </p:tgtEl>
                                        <p:attrNameLst>
                                          <p:attrName>ppt_w</p:attrName>
                                        </p:attrNameLst>
                                      </p:cBhvr>
                                      <p:tavLst>
                                        <p:tav tm="0">
                                          <p:val>
                                            <p:strVal val="#ppt_w*0.70"/>
                                          </p:val>
                                        </p:tav>
                                        <p:tav tm="100000">
                                          <p:val>
                                            <p:strVal val="#ppt_w"/>
                                          </p:val>
                                        </p:tav>
                                      </p:tavLst>
                                    </p:anim>
                                    <p:anim calcmode="lin" valueType="num">
                                      <p:cBhvr>
                                        <p:cTn id="13" dur="1000" fill="hold"/>
                                        <p:tgtEl>
                                          <p:spTgt spid="3">
                                            <p:txEl>
                                              <p:pRg st="0" end="0"/>
                                            </p:txEl>
                                          </p:spTgt>
                                        </p:tgtEl>
                                        <p:attrNameLst>
                                          <p:attrName>ppt_h</p:attrName>
                                        </p:attrNameLst>
                                      </p:cBhvr>
                                      <p:tavLst>
                                        <p:tav tm="0">
                                          <p:val>
                                            <p:strVal val="#ppt_h"/>
                                          </p:val>
                                        </p:tav>
                                        <p:tav tm="100000">
                                          <p:val>
                                            <p:strVal val="#ppt_h"/>
                                          </p:val>
                                        </p:tav>
                                      </p:tavLst>
                                    </p:anim>
                                    <p:animEffect transition="in" filter="fade">
                                      <p:cBhvr>
                                        <p:cTn id="14" dur="1000"/>
                                        <p:tgtEl>
                                          <p:spTgt spid="3">
                                            <p:txEl>
                                              <p:pRg st="0" end="0"/>
                                            </p:txEl>
                                          </p:spTgt>
                                        </p:tgtEl>
                                      </p:cBhvr>
                                    </p:animEffect>
                                  </p:childTnLst>
                                </p:cTn>
                              </p:par>
                              <p:par>
                                <p:cTn id="15" presetID="55" presetClass="entr" presetSubtype="0" fill="hold" nodeType="withEffect">
                                  <p:stCondLst>
                                    <p:cond delay="0"/>
                                  </p:stCondLst>
                                  <p:childTnLst>
                                    <p:set>
                                      <p:cBhvr>
                                        <p:cTn id="16" dur="1" fill="hold">
                                          <p:stCondLst>
                                            <p:cond delay="0"/>
                                          </p:stCondLst>
                                        </p:cTn>
                                        <p:tgtEl>
                                          <p:spTgt spid="3">
                                            <p:txEl>
                                              <p:pRg st="1" end="1"/>
                                            </p:txEl>
                                          </p:spTgt>
                                        </p:tgtEl>
                                        <p:attrNameLst>
                                          <p:attrName>style.visibility</p:attrName>
                                        </p:attrNameLst>
                                      </p:cBhvr>
                                      <p:to>
                                        <p:strVal val="visible"/>
                                      </p:to>
                                    </p:set>
                                    <p:anim calcmode="lin" valueType="num">
                                      <p:cBhvr>
                                        <p:cTn id="17" dur="1000" fill="hold"/>
                                        <p:tgtEl>
                                          <p:spTgt spid="3">
                                            <p:txEl>
                                              <p:pRg st="1" end="1"/>
                                            </p:txEl>
                                          </p:spTgt>
                                        </p:tgtEl>
                                        <p:attrNameLst>
                                          <p:attrName>ppt_w</p:attrName>
                                        </p:attrNameLst>
                                      </p:cBhvr>
                                      <p:tavLst>
                                        <p:tav tm="0">
                                          <p:val>
                                            <p:strVal val="#ppt_w*0.70"/>
                                          </p:val>
                                        </p:tav>
                                        <p:tav tm="100000">
                                          <p:val>
                                            <p:strVal val="#ppt_w"/>
                                          </p:val>
                                        </p:tav>
                                      </p:tavLst>
                                    </p:anim>
                                    <p:anim calcmode="lin" valueType="num">
                                      <p:cBhvr>
                                        <p:cTn id="18" dur="1000" fill="hold"/>
                                        <p:tgtEl>
                                          <p:spTgt spid="3">
                                            <p:txEl>
                                              <p:pRg st="1" end="1"/>
                                            </p:txEl>
                                          </p:spTgt>
                                        </p:tgtEl>
                                        <p:attrNameLst>
                                          <p:attrName>ppt_h</p:attrName>
                                        </p:attrNameLst>
                                      </p:cBhvr>
                                      <p:tavLst>
                                        <p:tav tm="0">
                                          <p:val>
                                            <p:strVal val="#ppt_h"/>
                                          </p:val>
                                        </p:tav>
                                        <p:tav tm="100000">
                                          <p:val>
                                            <p:strVal val="#ppt_h"/>
                                          </p:val>
                                        </p:tav>
                                      </p:tavLst>
                                    </p:anim>
                                    <p:animEffect transition="in" filter="fade">
                                      <p:cBhvr>
                                        <p:cTn id="19" dur="1000"/>
                                        <p:tgtEl>
                                          <p:spTgt spid="3">
                                            <p:txEl>
                                              <p:pRg st="1" end="1"/>
                                            </p:txEl>
                                          </p:spTgt>
                                        </p:tgtEl>
                                      </p:cBhvr>
                                    </p:animEffect>
                                  </p:childTnLst>
                                </p:cTn>
                              </p:par>
                              <p:par>
                                <p:cTn id="20" presetID="55" presetClass="entr" presetSubtype="0" fill="hold" nodeType="withEffect">
                                  <p:stCondLst>
                                    <p:cond delay="0"/>
                                  </p:stCondLst>
                                  <p:childTnLst>
                                    <p:set>
                                      <p:cBhvr>
                                        <p:cTn id="21" dur="1" fill="hold">
                                          <p:stCondLst>
                                            <p:cond delay="0"/>
                                          </p:stCondLst>
                                        </p:cTn>
                                        <p:tgtEl>
                                          <p:spTgt spid="3">
                                            <p:txEl>
                                              <p:pRg st="2" end="2"/>
                                            </p:txEl>
                                          </p:spTgt>
                                        </p:tgtEl>
                                        <p:attrNameLst>
                                          <p:attrName>style.visibility</p:attrName>
                                        </p:attrNameLst>
                                      </p:cBhvr>
                                      <p:to>
                                        <p:strVal val="visible"/>
                                      </p:to>
                                    </p:set>
                                    <p:anim calcmode="lin" valueType="num">
                                      <p:cBhvr>
                                        <p:cTn id="22" dur="1000" fill="hold"/>
                                        <p:tgtEl>
                                          <p:spTgt spid="3">
                                            <p:txEl>
                                              <p:pRg st="2" end="2"/>
                                            </p:txEl>
                                          </p:spTgt>
                                        </p:tgtEl>
                                        <p:attrNameLst>
                                          <p:attrName>ppt_w</p:attrName>
                                        </p:attrNameLst>
                                      </p:cBhvr>
                                      <p:tavLst>
                                        <p:tav tm="0">
                                          <p:val>
                                            <p:strVal val="#ppt_w*0.70"/>
                                          </p:val>
                                        </p:tav>
                                        <p:tav tm="100000">
                                          <p:val>
                                            <p:strVal val="#ppt_w"/>
                                          </p:val>
                                        </p:tav>
                                      </p:tavLst>
                                    </p:anim>
                                    <p:anim calcmode="lin" valueType="num">
                                      <p:cBhvr>
                                        <p:cTn id="23" dur="1000" fill="hold"/>
                                        <p:tgtEl>
                                          <p:spTgt spid="3">
                                            <p:txEl>
                                              <p:pRg st="2" end="2"/>
                                            </p:txEl>
                                          </p:spTgt>
                                        </p:tgtEl>
                                        <p:attrNameLst>
                                          <p:attrName>ppt_h</p:attrName>
                                        </p:attrNameLst>
                                      </p:cBhvr>
                                      <p:tavLst>
                                        <p:tav tm="0">
                                          <p:val>
                                            <p:strVal val="#ppt_h"/>
                                          </p:val>
                                        </p:tav>
                                        <p:tav tm="100000">
                                          <p:val>
                                            <p:strVal val="#ppt_h"/>
                                          </p:val>
                                        </p:tav>
                                      </p:tavLst>
                                    </p:anim>
                                    <p:animEffect transition="in" filter="fade">
                                      <p:cBhvr>
                                        <p:cTn id="24" dur="1000"/>
                                        <p:tgtEl>
                                          <p:spTgt spid="3">
                                            <p:txEl>
                                              <p:pRg st="2" end="2"/>
                                            </p:txEl>
                                          </p:spTgt>
                                        </p:tgtEl>
                                      </p:cBhvr>
                                    </p:animEffect>
                                  </p:childTnLst>
                                </p:cTn>
                              </p:par>
                              <p:par>
                                <p:cTn id="25" presetID="55" presetClass="entr" presetSubtype="0" fill="hold" nodeType="with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 calcmode="lin" valueType="num">
                                      <p:cBhvr>
                                        <p:cTn id="27" dur="1000" fill="hold"/>
                                        <p:tgtEl>
                                          <p:spTgt spid="3">
                                            <p:txEl>
                                              <p:pRg st="4" end="4"/>
                                            </p:txEl>
                                          </p:spTgt>
                                        </p:tgtEl>
                                        <p:attrNameLst>
                                          <p:attrName>ppt_w</p:attrName>
                                        </p:attrNameLst>
                                      </p:cBhvr>
                                      <p:tavLst>
                                        <p:tav tm="0">
                                          <p:val>
                                            <p:strVal val="#ppt_w*0.70"/>
                                          </p:val>
                                        </p:tav>
                                        <p:tav tm="100000">
                                          <p:val>
                                            <p:strVal val="#ppt_w"/>
                                          </p:val>
                                        </p:tav>
                                      </p:tavLst>
                                    </p:anim>
                                    <p:anim calcmode="lin" valueType="num">
                                      <p:cBhvr>
                                        <p:cTn id="28" dur="1000" fill="hold"/>
                                        <p:tgtEl>
                                          <p:spTgt spid="3">
                                            <p:txEl>
                                              <p:pRg st="4" end="4"/>
                                            </p:txEl>
                                          </p:spTgt>
                                        </p:tgtEl>
                                        <p:attrNameLst>
                                          <p:attrName>ppt_h</p:attrName>
                                        </p:attrNameLst>
                                      </p:cBhvr>
                                      <p:tavLst>
                                        <p:tav tm="0">
                                          <p:val>
                                            <p:strVal val="#ppt_h"/>
                                          </p:val>
                                        </p:tav>
                                        <p:tav tm="100000">
                                          <p:val>
                                            <p:strVal val="#ppt_h"/>
                                          </p:val>
                                        </p:tav>
                                      </p:tavLst>
                                    </p:anim>
                                    <p:animEffect transition="in" filter="fade">
                                      <p:cBhvr>
                                        <p:cTn id="29" dur="1000"/>
                                        <p:tgtEl>
                                          <p:spTgt spid="3">
                                            <p:txEl>
                                              <p:pRg st="4" end="4"/>
                                            </p:txEl>
                                          </p:spTgt>
                                        </p:tgtEl>
                                      </p:cBhvr>
                                    </p:animEffect>
                                  </p:childTnLst>
                                </p:cTn>
                              </p:par>
                            </p:childTnLst>
                          </p:cTn>
                        </p:par>
                      </p:childTnLst>
                    </p:cTn>
                  </p:par>
                  <p:par>
                    <p:cTn id="30" fill="hold">
                      <p:stCondLst>
                        <p:cond delay="indefinite"/>
                      </p:stCondLst>
                      <p:childTnLst>
                        <p:par>
                          <p:cTn id="31" fill="hold">
                            <p:stCondLst>
                              <p:cond delay="0"/>
                            </p:stCondLst>
                            <p:childTnLst>
                              <p:par>
                                <p:cTn id="32" presetID="42" presetClass="entr" presetSubtype="0" fill="hold" nodeType="clickEffect">
                                  <p:stCondLst>
                                    <p:cond delay="0"/>
                                  </p:stCondLst>
                                  <p:childTnLst>
                                    <p:set>
                                      <p:cBhvr>
                                        <p:cTn id="33" dur="1" fill="hold">
                                          <p:stCondLst>
                                            <p:cond delay="0"/>
                                          </p:stCondLst>
                                        </p:cTn>
                                        <p:tgtEl>
                                          <p:spTgt spid="22">
                                            <p:txEl>
                                              <p:pRg st="0" end="0"/>
                                            </p:txEl>
                                          </p:spTgt>
                                        </p:tgtEl>
                                        <p:attrNameLst>
                                          <p:attrName>style.visibility</p:attrName>
                                        </p:attrNameLst>
                                      </p:cBhvr>
                                      <p:to>
                                        <p:strVal val="visible"/>
                                      </p:to>
                                    </p:set>
                                    <p:animEffect transition="in" filter="fade">
                                      <p:cBhvr>
                                        <p:cTn id="34" dur="1000"/>
                                        <p:tgtEl>
                                          <p:spTgt spid="22">
                                            <p:txEl>
                                              <p:pRg st="0" end="0"/>
                                            </p:txEl>
                                          </p:spTgt>
                                        </p:tgtEl>
                                      </p:cBhvr>
                                    </p:animEffect>
                                    <p:anim calcmode="lin" valueType="num">
                                      <p:cBhvr>
                                        <p:cTn id="35" dur="1000" fill="hold"/>
                                        <p:tgtEl>
                                          <p:spTgt spid="22">
                                            <p:txEl>
                                              <p:pRg st="0" end="0"/>
                                            </p:txEl>
                                          </p:spTgt>
                                        </p:tgtEl>
                                        <p:attrNameLst>
                                          <p:attrName>ppt_x</p:attrName>
                                        </p:attrNameLst>
                                      </p:cBhvr>
                                      <p:tavLst>
                                        <p:tav tm="0">
                                          <p:val>
                                            <p:strVal val="#ppt_x"/>
                                          </p:val>
                                        </p:tav>
                                        <p:tav tm="100000">
                                          <p:val>
                                            <p:strVal val="#ppt_x"/>
                                          </p:val>
                                        </p:tav>
                                      </p:tavLst>
                                    </p:anim>
                                    <p:anim calcmode="lin" valueType="num">
                                      <p:cBhvr>
                                        <p:cTn id="36" dur="1000" fill="hold"/>
                                        <p:tgtEl>
                                          <p:spTgt spid="22">
                                            <p:txEl>
                                              <p:pRg st="0" end="0"/>
                                            </p:txEl>
                                          </p:spTgt>
                                        </p:tgtEl>
                                        <p:attrNameLst>
                                          <p:attrName>ppt_y</p:attrName>
                                        </p:attrNameLst>
                                      </p:cBhvr>
                                      <p:tavLst>
                                        <p:tav tm="0">
                                          <p:val>
                                            <p:strVal val="#ppt_y+.1"/>
                                          </p:val>
                                        </p:tav>
                                        <p:tav tm="100000">
                                          <p:val>
                                            <p:strVal val="#ppt_y"/>
                                          </p:val>
                                        </p:tav>
                                      </p:tavLst>
                                    </p:anim>
                                  </p:childTnLst>
                                </p:cTn>
                              </p:par>
                              <p:par>
                                <p:cTn id="37" presetID="42" presetClass="entr" presetSubtype="0" fill="hold" nodeType="withEffect">
                                  <p:stCondLst>
                                    <p:cond delay="0"/>
                                  </p:stCondLst>
                                  <p:childTnLst>
                                    <p:set>
                                      <p:cBhvr>
                                        <p:cTn id="38" dur="1" fill="hold">
                                          <p:stCondLst>
                                            <p:cond delay="0"/>
                                          </p:stCondLst>
                                        </p:cTn>
                                        <p:tgtEl>
                                          <p:spTgt spid="22">
                                            <p:txEl>
                                              <p:pRg st="1" end="1"/>
                                            </p:txEl>
                                          </p:spTgt>
                                        </p:tgtEl>
                                        <p:attrNameLst>
                                          <p:attrName>style.visibility</p:attrName>
                                        </p:attrNameLst>
                                      </p:cBhvr>
                                      <p:to>
                                        <p:strVal val="visible"/>
                                      </p:to>
                                    </p:set>
                                    <p:animEffect transition="in" filter="fade">
                                      <p:cBhvr>
                                        <p:cTn id="39" dur="1000"/>
                                        <p:tgtEl>
                                          <p:spTgt spid="22">
                                            <p:txEl>
                                              <p:pRg st="1" end="1"/>
                                            </p:txEl>
                                          </p:spTgt>
                                        </p:tgtEl>
                                      </p:cBhvr>
                                    </p:animEffect>
                                    <p:anim calcmode="lin" valueType="num">
                                      <p:cBhvr>
                                        <p:cTn id="40" dur="1000" fill="hold"/>
                                        <p:tgtEl>
                                          <p:spTgt spid="22">
                                            <p:txEl>
                                              <p:pRg st="1" end="1"/>
                                            </p:txEl>
                                          </p:spTgt>
                                        </p:tgtEl>
                                        <p:attrNameLst>
                                          <p:attrName>ppt_x</p:attrName>
                                        </p:attrNameLst>
                                      </p:cBhvr>
                                      <p:tavLst>
                                        <p:tav tm="0">
                                          <p:val>
                                            <p:strVal val="#ppt_x"/>
                                          </p:val>
                                        </p:tav>
                                        <p:tav tm="100000">
                                          <p:val>
                                            <p:strVal val="#ppt_x"/>
                                          </p:val>
                                        </p:tav>
                                      </p:tavLst>
                                    </p:anim>
                                    <p:anim calcmode="lin" valueType="num">
                                      <p:cBhvr>
                                        <p:cTn id="41" dur="1000" fill="hold"/>
                                        <p:tgtEl>
                                          <p:spTgt spid="22">
                                            <p:txEl>
                                              <p:pRg st="1" end="1"/>
                                            </p:txEl>
                                          </p:spTgt>
                                        </p:tgtEl>
                                        <p:attrNameLst>
                                          <p:attrName>ppt_y</p:attrName>
                                        </p:attrNameLst>
                                      </p:cBhvr>
                                      <p:tavLst>
                                        <p:tav tm="0">
                                          <p:val>
                                            <p:strVal val="#ppt_y+.1"/>
                                          </p:val>
                                        </p:tav>
                                        <p:tav tm="100000">
                                          <p:val>
                                            <p:strVal val="#ppt_y"/>
                                          </p:val>
                                        </p:tav>
                                      </p:tavLst>
                                    </p:anim>
                                  </p:childTnLst>
                                </p:cTn>
                              </p:par>
                              <p:par>
                                <p:cTn id="42" presetID="42" presetClass="entr" presetSubtype="0" fill="hold" nodeType="withEffect">
                                  <p:stCondLst>
                                    <p:cond delay="0"/>
                                  </p:stCondLst>
                                  <p:childTnLst>
                                    <p:set>
                                      <p:cBhvr>
                                        <p:cTn id="43" dur="1" fill="hold">
                                          <p:stCondLst>
                                            <p:cond delay="0"/>
                                          </p:stCondLst>
                                        </p:cTn>
                                        <p:tgtEl>
                                          <p:spTgt spid="22">
                                            <p:txEl>
                                              <p:pRg st="2" end="2"/>
                                            </p:txEl>
                                          </p:spTgt>
                                        </p:tgtEl>
                                        <p:attrNameLst>
                                          <p:attrName>style.visibility</p:attrName>
                                        </p:attrNameLst>
                                      </p:cBhvr>
                                      <p:to>
                                        <p:strVal val="visible"/>
                                      </p:to>
                                    </p:set>
                                    <p:animEffect transition="in" filter="fade">
                                      <p:cBhvr>
                                        <p:cTn id="44" dur="1000"/>
                                        <p:tgtEl>
                                          <p:spTgt spid="22">
                                            <p:txEl>
                                              <p:pRg st="2" end="2"/>
                                            </p:txEl>
                                          </p:spTgt>
                                        </p:tgtEl>
                                      </p:cBhvr>
                                    </p:animEffect>
                                    <p:anim calcmode="lin" valueType="num">
                                      <p:cBhvr>
                                        <p:cTn id="45" dur="1000" fill="hold"/>
                                        <p:tgtEl>
                                          <p:spTgt spid="22">
                                            <p:txEl>
                                              <p:pRg st="2" end="2"/>
                                            </p:txEl>
                                          </p:spTgt>
                                        </p:tgtEl>
                                        <p:attrNameLst>
                                          <p:attrName>ppt_x</p:attrName>
                                        </p:attrNameLst>
                                      </p:cBhvr>
                                      <p:tavLst>
                                        <p:tav tm="0">
                                          <p:val>
                                            <p:strVal val="#ppt_x"/>
                                          </p:val>
                                        </p:tav>
                                        <p:tav tm="100000">
                                          <p:val>
                                            <p:strVal val="#ppt_x"/>
                                          </p:val>
                                        </p:tav>
                                      </p:tavLst>
                                    </p:anim>
                                    <p:anim calcmode="lin" valueType="num">
                                      <p:cBhvr>
                                        <p:cTn id="46" dur="1000" fill="hold"/>
                                        <p:tgtEl>
                                          <p:spTgt spid="22">
                                            <p:txEl>
                                              <p:pRg st="2" end="2"/>
                                            </p:txEl>
                                          </p:spTgt>
                                        </p:tgtEl>
                                        <p:attrNameLst>
                                          <p:attrName>ppt_y</p:attrName>
                                        </p:attrNameLst>
                                      </p:cBhvr>
                                      <p:tavLst>
                                        <p:tav tm="0">
                                          <p:val>
                                            <p:strVal val="#ppt_y+.1"/>
                                          </p:val>
                                        </p:tav>
                                        <p:tav tm="100000">
                                          <p:val>
                                            <p:strVal val="#ppt_y"/>
                                          </p:val>
                                        </p:tav>
                                      </p:tavLst>
                                    </p:anim>
                                  </p:childTnLst>
                                </p:cTn>
                              </p:par>
                              <p:par>
                                <p:cTn id="47" presetID="42" presetClass="entr" presetSubtype="0" fill="hold" nodeType="withEffect">
                                  <p:stCondLst>
                                    <p:cond delay="0"/>
                                  </p:stCondLst>
                                  <p:childTnLst>
                                    <p:set>
                                      <p:cBhvr>
                                        <p:cTn id="48" dur="1" fill="hold">
                                          <p:stCondLst>
                                            <p:cond delay="0"/>
                                          </p:stCondLst>
                                        </p:cTn>
                                        <p:tgtEl>
                                          <p:spTgt spid="22">
                                            <p:txEl>
                                              <p:pRg st="3" end="3"/>
                                            </p:txEl>
                                          </p:spTgt>
                                        </p:tgtEl>
                                        <p:attrNameLst>
                                          <p:attrName>style.visibility</p:attrName>
                                        </p:attrNameLst>
                                      </p:cBhvr>
                                      <p:to>
                                        <p:strVal val="visible"/>
                                      </p:to>
                                    </p:set>
                                    <p:animEffect transition="in" filter="fade">
                                      <p:cBhvr>
                                        <p:cTn id="49" dur="1000"/>
                                        <p:tgtEl>
                                          <p:spTgt spid="22">
                                            <p:txEl>
                                              <p:pRg st="3" end="3"/>
                                            </p:txEl>
                                          </p:spTgt>
                                        </p:tgtEl>
                                      </p:cBhvr>
                                    </p:animEffect>
                                    <p:anim calcmode="lin" valueType="num">
                                      <p:cBhvr>
                                        <p:cTn id="50" dur="1000" fill="hold"/>
                                        <p:tgtEl>
                                          <p:spTgt spid="22">
                                            <p:txEl>
                                              <p:pRg st="3" end="3"/>
                                            </p:txEl>
                                          </p:spTgt>
                                        </p:tgtEl>
                                        <p:attrNameLst>
                                          <p:attrName>ppt_x</p:attrName>
                                        </p:attrNameLst>
                                      </p:cBhvr>
                                      <p:tavLst>
                                        <p:tav tm="0">
                                          <p:val>
                                            <p:strVal val="#ppt_x"/>
                                          </p:val>
                                        </p:tav>
                                        <p:tav tm="100000">
                                          <p:val>
                                            <p:strVal val="#ppt_x"/>
                                          </p:val>
                                        </p:tav>
                                      </p:tavLst>
                                    </p:anim>
                                    <p:anim calcmode="lin" valueType="num">
                                      <p:cBhvr>
                                        <p:cTn id="51" dur="1000" fill="hold"/>
                                        <p:tgtEl>
                                          <p:spTgt spid="22">
                                            <p:txEl>
                                              <p:pRg st="3" end="3"/>
                                            </p:txEl>
                                          </p:spTgt>
                                        </p:tgtEl>
                                        <p:attrNameLst>
                                          <p:attrName>ppt_y</p:attrName>
                                        </p:attrNameLst>
                                      </p:cBhvr>
                                      <p:tavLst>
                                        <p:tav tm="0">
                                          <p:val>
                                            <p:strVal val="#ppt_y+.1"/>
                                          </p:val>
                                        </p:tav>
                                        <p:tav tm="100000">
                                          <p:val>
                                            <p:strVal val="#ppt_y"/>
                                          </p:val>
                                        </p:tav>
                                      </p:tavLst>
                                    </p:anim>
                                  </p:childTnLst>
                                </p:cTn>
                              </p:par>
                              <p:par>
                                <p:cTn id="52" presetID="42" presetClass="entr" presetSubtype="0" fill="hold" nodeType="withEffect">
                                  <p:stCondLst>
                                    <p:cond delay="0"/>
                                  </p:stCondLst>
                                  <p:childTnLst>
                                    <p:set>
                                      <p:cBhvr>
                                        <p:cTn id="53" dur="1" fill="hold">
                                          <p:stCondLst>
                                            <p:cond delay="0"/>
                                          </p:stCondLst>
                                        </p:cTn>
                                        <p:tgtEl>
                                          <p:spTgt spid="22">
                                            <p:txEl>
                                              <p:pRg st="4" end="4"/>
                                            </p:txEl>
                                          </p:spTgt>
                                        </p:tgtEl>
                                        <p:attrNameLst>
                                          <p:attrName>style.visibility</p:attrName>
                                        </p:attrNameLst>
                                      </p:cBhvr>
                                      <p:to>
                                        <p:strVal val="visible"/>
                                      </p:to>
                                    </p:set>
                                    <p:animEffect transition="in" filter="fade">
                                      <p:cBhvr>
                                        <p:cTn id="54" dur="1000"/>
                                        <p:tgtEl>
                                          <p:spTgt spid="22">
                                            <p:txEl>
                                              <p:pRg st="4" end="4"/>
                                            </p:txEl>
                                          </p:spTgt>
                                        </p:tgtEl>
                                      </p:cBhvr>
                                    </p:animEffect>
                                    <p:anim calcmode="lin" valueType="num">
                                      <p:cBhvr>
                                        <p:cTn id="55" dur="1000" fill="hold"/>
                                        <p:tgtEl>
                                          <p:spTgt spid="22">
                                            <p:txEl>
                                              <p:pRg st="4" end="4"/>
                                            </p:txEl>
                                          </p:spTgt>
                                        </p:tgtEl>
                                        <p:attrNameLst>
                                          <p:attrName>ppt_x</p:attrName>
                                        </p:attrNameLst>
                                      </p:cBhvr>
                                      <p:tavLst>
                                        <p:tav tm="0">
                                          <p:val>
                                            <p:strVal val="#ppt_x"/>
                                          </p:val>
                                        </p:tav>
                                        <p:tav tm="100000">
                                          <p:val>
                                            <p:strVal val="#ppt_x"/>
                                          </p:val>
                                        </p:tav>
                                      </p:tavLst>
                                    </p:anim>
                                    <p:anim calcmode="lin" valueType="num">
                                      <p:cBhvr>
                                        <p:cTn id="56" dur="1000" fill="hold"/>
                                        <p:tgtEl>
                                          <p:spTgt spid="22">
                                            <p:txEl>
                                              <p:pRg st="4" end="4"/>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 name="内容占位符 2">
            <a:extLst>
              <a:ext uri="{FF2B5EF4-FFF2-40B4-BE49-F238E27FC236}">
                <a16:creationId xmlns:a16="http://schemas.microsoft.com/office/drawing/2014/main" id="{7FF95AD4-B238-3EBE-6C48-21A03BD8AE52}"/>
              </a:ext>
            </a:extLst>
          </p:cNvPr>
          <p:cNvSpPr>
            <a:spLocks noGrp="1"/>
          </p:cNvSpPr>
          <p:nvPr>
            <p:ph idx="1"/>
          </p:nvPr>
        </p:nvSpPr>
        <p:spPr>
          <a:xfrm>
            <a:off x="227546" y="1534585"/>
            <a:ext cx="6659257" cy="3788830"/>
          </a:xfrm>
        </p:spPr>
        <p:txBody>
          <a:bodyPr anchor="ctr">
            <a:noAutofit/>
          </a:bodyPr>
          <a:lstStyle/>
          <a:p>
            <a:pPr marL="0" indent="0">
              <a:buNone/>
            </a:pPr>
            <a:r>
              <a:rPr kumimoji="1" lang="en-US" altLang="zh-CN" b="1" dirty="0">
                <a:solidFill>
                  <a:schemeClr val="tx2"/>
                </a:solidFill>
              </a:rPr>
              <a:t>3.</a:t>
            </a:r>
            <a:r>
              <a:rPr kumimoji="1" lang="en-GB" altLang="zh-CN" b="1" dirty="0">
                <a:solidFill>
                  <a:schemeClr val="tx2"/>
                </a:solidFill>
              </a:rPr>
              <a:t>Methodological dimensions: interdisciplinary integration and cutting edge</a:t>
            </a:r>
          </a:p>
          <a:p>
            <a:pPr marL="0" indent="0">
              <a:buNone/>
            </a:pPr>
            <a:r>
              <a:rPr kumimoji="1" lang="en-GB" altLang="zh-CN" sz="2400" b="1" i="1" dirty="0">
                <a:solidFill>
                  <a:schemeClr val="tx2"/>
                </a:solidFill>
              </a:rPr>
              <a:t>Interdisciplinary practice:</a:t>
            </a:r>
          </a:p>
          <a:p>
            <a:pPr>
              <a:buFont typeface="Wingdings" pitchFamily="2" charset="2"/>
              <a:buChar char="n"/>
            </a:pPr>
            <a:r>
              <a:rPr kumimoji="1" lang="en-GB" altLang="zh-CN" sz="2400" dirty="0">
                <a:solidFill>
                  <a:schemeClr val="tx2"/>
                </a:solidFill>
              </a:rPr>
              <a:t>Combining music composition, psychology (emotion and cognition), sociology (unconscious behaviour) and technology development (VR, data analysis) to construct an integrated research framework.</a:t>
            </a:r>
          </a:p>
          <a:p>
            <a:pPr marL="0" indent="0">
              <a:buNone/>
            </a:pPr>
            <a:r>
              <a:rPr kumimoji="1" lang="en-GB" altLang="zh-CN" sz="2400" b="1" i="1" dirty="0">
                <a:solidFill>
                  <a:schemeClr val="tx2"/>
                </a:solidFill>
              </a:rPr>
              <a:t>Innovative experimental design:</a:t>
            </a:r>
          </a:p>
          <a:p>
            <a:pPr>
              <a:buFont typeface="Wingdings" pitchFamily="2" charset="2"/>
              <a:buChar char="n"/>
            </a:pPr>
            <a:r>
              <a:rPr kumimoji="1" lang="en-GB" altLang="zh-CN" sz="2400" dirty="0">
                <a:solidFill>
                  <a:schemeClr val="tx2"/>
                </a:solidFill>
              </a:rPr>
              <a:t>Not only exploring the interaction between music and audience emotions,</a:t>
            </a:r>
            <a:r>
              <a:rPr kumimoji="1" lang="zh-CN" altLang="en-US" sz="2400" dirty="0">
                <a:solidFill>
                  <a:schemeClr val="tx2"/>
                </a:solidFill>
              </a:rPr>
              <a:t> </a:t>
            </a:r>
            <a:r>
              <a:rPr kumimoji="1" lang="en-GB" altLang="zh-CN" sz="2400" dirty="0">
                <a:solidFill>
                  <a:schemeClr val="tx2"/>
                </a:solidFill>
              </a:rPr>
              <a:t> but also realising the inspirational linkage between musicians and audience through dynamic feedback. Innovative and experimental.</a:t>
            </a:r>
            <a:endParaRPr kumimoji="1" lang="zh-CN" altLang="en-US" sz="2400" dirty="0">
              <a:solidFill>
                <a:schemeClr val="tx2"/>
              </a:solidFill>
            </a:endParaRPr>
          </a:p>
        </p:txBody>
      </p:sp>
      <p:pic>
        <p:nvPicPr>
          <p:cNvPr id="6" name="图片 5" descr="图片包含 华美, 桌子, 商店, 男人&#10;&#10;描述已自动生成">
            <a:extLst>
              <a:ext uri="{FF2B5EF4-FFF2-40B4-BE49-F238E27FC236}">
                <a16:creationId xmlns:a16="http://schemas.microsoft.com/office/drawing/2014/main" id="{A6EA8EED-DB6B-CC9A-7D83-FF61E0D8F2A4}"/>
              </a:ext>
            </a:extLst>
          </p:cNvPr>
          <p:cNvPicPr>
            <a:picLocks noChangeAspect="1"/>
          </p:cNvPicPr>
          <p:nvPr/>
        </p:nvPicPr>
        <p:blipFill>
          <a:blip r:embed="rId2"/>
          <a:srcRect t="6866" r="2" b="6677"/>
          <a:stretch/>
        </p:blipFill>
        <p:spPr>
          <a:xfrm>
            <a:off x="6886803" y="770037"/>
            <a:ext cx="5298683" cy="6087963"/>
          </a:xfrm>
          <a:custGeom>
            <a:avLst/>
            <a:gdLst/>
            <a:ahLst/>
            <a:cxnLst/>
            <a:rect l="l" t="t" r="r" b="b"/>
            <a:pathLst>
              <a:path w="5298683" h="6097438">
                <a:moveTo>
                  <a:pt x="3120528" y="0"/>
                </a:moveTo>
                <a:cubicBezTo>
                  <a:pt x="3874524" y="0"/>
                  <a:pt x="4566062" y="267415"/>
                  <a:pt x="5105473" y="712577"/>
                </a:cubicBezTo>
                <a:lnTo>
                  <a:pt x="5298683" y="888178"/>
                </a:lnTo>
                <a:lnTo>
                  <a:pt x="5298683" y="5352876"/>
                </a:lnTo>
                <a:lnTo>
                  <a:pt x="5105473" y="5528477"/>
                </a:lnTo>
                <a:cubicBezTo>
                  <a:pt x="4874296" y="5719261"/>
                  <a:pt x="4615179" y="5877397"/>
                  <a:pt x="4335177" y="5995828"/>
                </a:cubicBezTo>
                <a:lnTo>
                  <a:pt x="4057556" y="6097438"/>
                </a:lnTo>
                <a:lnTo>
                  <a:pt x="2183499" y="6097438"/>
                </a:lnTo>
                <a:lnTo>
                  <a:pt x="1905878" y="5995828"/>
                </a:lnTo>
                <a:cubicBezTo>
                  <a:pt x="785873" y="5522106"/>
                  <a:pt x="0" y="4413092"/>
                  <a:pt x="0" y="3120527"/>
                </a:cubicBezTo>
                <a:cubicBezTo>
                  <a:pt x="0" y="1397108"/>
                  <a:pt x="1397108" y="0"/>
                  <a:pt x="3120528" y="0"/>
                </a:cubicBezTo>
                <a:close/>
              </a:path>
            </a:pathLst>
          </a:custGeom>
        </p:spPr>
      </p:pic>
    </p:spTree>
    <p:extLst>
      <p:ext uri="{BB962C8B-B14F-4D97-AF65-F5344CB8AC3E}">
        <p14:creationId xmlns:p14="http://schemas.microsoft.com/office/powerpoint/2010/main" val="157068345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par>
                                <p:cTn id="10" presetID="42" presetClass="entr" presetSubtype="0" fill="hold" nodeType="with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1000"/>
                                        <p:tgtEl>
                                          <p:spTgt spid="3">
                                            <p:txEl>
                                              <p:pRg st="1" end="1"/>
                                            </p:txEl>
                                          </p:spTgt>
                                        </p:tgtEl>
                                      </p:cBhvr>
                                    </p:animEffect>
                                    <p:anim calcmode="lin" valueType="num">
                                      <p:cBhvr>
                                        <p:cTn id="13"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4" dur="1000" fill="hold"/>
                                        <p:tgtEl>
                                          <p:spTgt spid="3">
                                            <p:txEl>
                                              <p:pRg st="1" end="1"/>
                                            </p:txEl>
                                          </p:spTgt>
                                        </p:tgtEl>
                                        <p:attrNameLst>
                                          <p:attrName>ppt_y</p:attrName>
                                        </p:attrNameLst>
                                      </p:cBhvr>
                                      <p:tavLst>
                                        <p:tav tm="0">
                                          <p:val>
                                            <p:strVal val="#ppt_y+.1"/>
                                          </p:val>
                                        </p:tav>
                                        <p:tav tm="100000">
                                          <p:val>
                                            <p:strVal val="#ppt_y"/>
                                          </p:val>
                                        </p:tav>
                                      </p:tavLst>
                                    </p:anim>
                                  </p:childTnLst>
                                </p:cTn>
                              </p:par>
                              <p:par>
                                <p:cTn id="15" presetID="42" presetClass="entr" presetSubtype="0" fill="hold" nodeType="with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1000"/>
                                        <p:tgtEl>
                                          <p:spTgt spid="3">
                                            <p:txEl>
                                              <p:pRg st="2" end="2"/>
                                            </p:txEl>
                                          </p:spTgt>
                                        </p:tgtEl>
                                      </p:cBhvr>
                                    </p:animEffect>
                                    <p:anim calcmode="lin" valueType="num">
                                      <p:cBhvr>
                                        <p:cTn id="18"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19" dur="1000" fill="hold"/>
                                        <p:tgtEl>
                                          <p:spTgt spid="3">
                                            <p:txEl>
                                              <p:pRg st="2" end="2"/>
                                            </p:txEl>
                                          </p:spTgt>
                                        </p:tgtEl>
                                        <p:attrNameLst>
                                          <p:attrName>ppt_y</p:attrName>
                                        </p:attrNameLst>
                                      </p:cBhvr>
                                      <p:tavLst>
                                        <p:tav tm="0">
                                          <p:val>
                                            <p:strVal val="#ppt_y+.1"/>
                                          </p:val>
                                        </p:tav>
                                        <p:tav tm="100000">
                                          <p:val>
                                            <p:strVal val="#ppt_y"/>
                                          </p:val>
                                        </p:tav>
                                      </p:tavLst>
                                    </p:anim>
                                  </p:childTnLst>
                                </p:cTn>
                              </p:par>
                              <p:par>
                                <p:cTn id="20" presetID="42" presetClass="entr" presetSubtype="0" fill="hold" nodeType="with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1000"/>
                                        <p:tgtEl>
                                          <p:spTgt spid="3">
                                            <p:txEl>
                                              <p:pRg st="3" end="3"/>
                                            </p:txEl>
                                          </p:spTgt>
                                        </p:tgtEl>
                                      </p:cBhvr>
                                    </p:animEffect>
                                    <p:anim calcmode="lin" valueType="num">
                                      <p:cBhvr>
                                        <p:cTn id="23"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24" dur="1000" fill="hold"/>
                                        <p:tgtEl>
                                          <p:spTgt spid="3">
                                            <p:txEl>
                                              <p:pRg st="3" end="3"/>
                                            </p:txEl>
                                          </p:spTgt>
                                        </p:tgtEl>
                                        <p:attrNameLst>
                                          <p:attrName>ppt_y</p:attrName>
                                        </p:attrNameLst>
                                      </p:cBhvr>
                                      <p:tavLst>
                                        <p:tav tm="0">
                                          <p:val>
                                            <p:strVal val="#ppt_y+.1"/>
                                          </p:val>
                                        </p:tav>
                                        <p:tav tm="100000">
                                          <p:val>
                                            <p:strVal val="#ppt_y"/>
                                          </p:val>
                                        </p:tav>
                                      </p:tavLst>
                                    </p:anim>
                                  </p:childTnLst>
                                </p:cTn>
                              </p:par>
                              <p:par>
                                <p:cTn id="25" presetID="42" presetClass="entr" presetSubtype="0" fill="hold" nodeType="with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fade">
                                      <p:cBhvr>
                                        <p:cTn id="27" dur="1000"/>
                                        <p:tgtEl>
                                          <p:spTgt spid="3">
                                            <p:txEl>
                                              <p:pRg st="4" end="4"/>
                                            </p:txEl>
                                          </p:spTgt>
                                        </p:tgtEl>
                                      </p:cBhvr>
                                    </p:animEffect>
                                    <p:anim calcmode="lin" valueType="num">
                                      <p:cBhvr>
                                        <p:cTn id="28"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29"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4" name="Rectangle 23">
            <a:extLst>
              <a:ext uri="{FF2B5EF4-FFF2-40B4-BE49-F238E27FC236}">
                <a16:creationId xmlns:a16="http://schemas.microsoft.com/office/drawing/2014/main" id="{955A2079-FA98-4876-80F0-72364A7D2E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17" name="文本框 1">
            <a:extLst>
              <a:ext uri="{FF2B5EF4-FFF2-40B4-BE49-F238E27FC236}">
                <a16:creationId xmlns:a16="http://schemas.microsoft.com/office/drawing/2014/main" id="{DDC92E7A-CDF9-924B-33ED-0970A8449A9F}"/>
              </a:ext>
            </a:extLst>
          </p:cNvPr>
          <p:cNvGraphicFramePr/>
          <p:nvPr>
            <p:extLst>
              <p:ext uri="{D42A27DB-BD31-4B8C-83A1-F6EECF244321}">
                <p14:modId xmlns:p14="http://schemas.microsoft.com/office/powerpoint/2010/main" val="2379347056"/>
              </p:ext>
            </p:extLst>
          </p:nvPr>
        </p:nvGraphicFramePr>
        <p:xfrm>
          <a:off x="836675" y="237067"/>
          <a:ext cx="10515600" cy="435254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55850871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17"/>
                                        </p:tgtEl>
                                        <p:attrNameLst>
                                          <p:attrName>style.visibility</p:attrName>
                                        </p:attrNameLst>
                                      </p:cBhvr>
                                      <p:to>
                                        <p:strVal val="visible"/>
                                      </p:to>
                                    </p:set>
                                    <p:anim calcmode="lin" valueType="num">
                                      <p:cBhvr additive="base">
                                        <p:cTn id="7" dur="500" fill="hold"/>
                                        <p:tgtEl>
                                          <p:spTgt spid="17"/>
                                        </p:tgtEl>
                                        <p:attrNameLst>
                                          <p:attrName>ppt_x</p:attrName>
                                        </p:attrNameLst>
                                      </p:cBhvr>
                                      <p:tavLst>
                                        <p:tav tm="0">
                                          <p:val>
                                            <p:strVal val="#ppt_x"/>
                                          </p:val>
                                        </p:tav>
                                        <p:tav tm="100000">
                                          <p:val>
                                            <p:strVal val="#ppt_x"/>
                                          </p:val>
                                        </p:tav>
                                      </p:tavLst>
                                    </p:anim>
                                    <p:anim calcmode="lin" valueType="num">
                                      <p:cBhvr additive="base">
                                        <p:cTn id="8" dur="500" fill="hold"/>
                                        <p:tgtEl>
                                          <p:spTgt spid="17"/>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17" grpId="0">
        <p:bldAsOne/>
      </p:bldGraphic>
    </p:bld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25" name="Picture 24">
            <a:extLst>
              <a:ext uri="{FF2B5EF4-FFF2-40B4-BE49-F238E27FC236}">
                <a16:creationId xmlns:a16="http://schemas.microsoft.com/office/drawing/2014/main" id="{01A8FEF3-2030-EC54-AC28-FC9BC9476E6F}"/>
              </a:ext>
            </a:extLst>
          </p:cNvPr>
          <p:cNvPicPr>
            <a:picLocks noChangeAspect="1"/>
          </p:cNvPicPr>
          <p:nvPr/>
        </p:nvPicPr>
        <p:blipFill>
          <a:blip r:embed="rId2"/>
          <a:srcRect b="15730"/>
          <a:stretch/>
        </p:blipFill>
        <p:spPr>
          <a:xfrm>
            <a:off x="134577" y="10"/>
            <a:ext cx="12057403" cy="6857990"/>
          </a:xfrm>
          <a:prstGeom prst="rect">
            <a:avLst/>
          </a:prstGeom>
        </p:spPr>
      </p:pic>
      <p:sp>
        <p:nvSpPr>
          <p:cNvPr id="29" name="Rectangle 28">
            <a:extLst>
              <a:ext uri="{FF2B5EF4-FFF2-40B4-BE49-F238E27FC236}">
                <a16:creationId xmlns:a16="http://schemas.microsoft.com/office/drawing/2014/main" id="{257363FD-7E77-4145-9483-331A807ADF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6802" cy="6858000"/>
          </a:xfrm>
          <a:prstGeom prst="rect">
            <a:avLst/>
          </a:prstGeom>
          <a:gradFill flip="none" rotWithShape="1">
            <a:gsLst>
              <a:gs pos="28000">
                <a:schemeClr val="bg2">
                  <a:alpha val="84000"/>
                </a:schemeClr>
              </a:gs>
              <a:gs pos="74000">
                <a:schemeClr val="bg1"/>
              </a:gs>
            </a:gsLst>
            <a:path path="circle">
              <a:fillToRect l="100000" t="100000"/>
            </a:path>
            <a:tileRect r="-100000" b="-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aphicFrame>
        <p:nvGraphicFramePr>
          <p:cNvPr id="4" name="文本框 1">
            <a:extLst>
              <a:ext uri="{FF2B5EF4-FFF2-40B4-BE49-F238E27FC236}">
                <a16:creationId xmlns:a16="http://schemas.microsoft.com/office/drawing/2014/main" id="{4E4CD9A3-B01D-E6FB-E29C-4432AFF52AFC}"/>
              </a:ext>
            </a:extLst>
          </p:cNvPr>
          <p:cNvGraphicFramePr/>
          <p:nvPr>
            <p:extLst>
              <p:ext uri="{D42A27DB-BD31-4B8C-83A1-F6EECF244321}">
                <p14:modId xmlns:p14="http://schemas.microsoft.com/office/powerpoint/2010/main" val="2472396106"/>
              </p:ext>
            </p:extLst>
          </p:nvPr>
        </p:nvGraphicFramePr>
        <p:xfrm>
          <a:off x="362607" y="78828"/>
          <a:ext cx="11398469"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11866945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0" name="Rectangle 29">
            <a:extLst>
              <a:ext uri="{FF2B5EF4-FFF2-40B4-BE49-F238E27FC236}">
                <a16:creationId xmlns:a16="http://schemas.microsoft.com/office/drawing/2014/main" id="{8FC9BE17-9A7B-462D-AE50-3D87773873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图片 5" descr="桌子上放着许多花&#10;&#10;描述已自动生成">
            <a:extLst>
              <a:ext uri="{FF2B5EF4-FFF2-40B4-BE49-F238E27FC236}">
                <a16:creationId xmlns:a16="http://schemas.microsoft.com/office/drawing/2014/main" id="{C1C35D3A-DFC7-5D76-C8DD-35BE4200C3AB}"/>
              </a:ext>
            </a:extLst>
          </p:cNvPr>
          <p:cNvPicPr>
            <a:picLocks noChangeAspect="1"/>
          </p:cNvPicPr>
          <p:nvPr/>
        </p:nvPicPr>
        <p:blipFill>
          <a:blip r:embed="rId2"/>
          <a:srcRect t="41498" r="9091" b="10494"/>
          <a:stretch/>
        </p:blipFill>
        <p:spPr>
          <a:xfrm>
            <a:off x="3523488" y="10"/>
            <a:ext cx="8668512" cy="6857990"/>
          </a:xfrm>
          <a:prstGeom prst="rect">
            <a:avLst/>
          </a:prstGeom>
        </p:spPr>
      </p:pic>
      <p:sp>
        <p:nvSpPr>
          <p:cNvPr id="32" name="Rectangle 31">
            <a:extLst>
              <a:ext uri="{FF2B5EF4-FFF2-40B4-BE49-F238E27FC236}">
                <a16:creationId xmlns:a16="http://schemas.microsoft.com/office/drawing/2014/main" id="{3EBE8569-6AEC-4B8C-8D53-2DE337CDBA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9756601" cy="6858000"/>
          </a:xfrm>
          <a:prstGeom prst="rect">
            <a:avLst/>
          </a:prstGeom>
          <a:gradFill>
            <a:gsLst>
              <a:gs pos="58000">
                <a:schemeClr val="bg1"/>
              </a:gs>
              <a:gs pos="35000">
                <a:schemeClr val="bg1">
                  <a:alpha val="78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4" name="Rectangle 33">
            <a:extLst>
              <a:ext uri="{FF2B5EF4-FFF2-40B4-BE49-F238E27FC236}">
                <a16:creationId xmlns:a16="http://schemas.microsoft.com/office/drawing/2014/main" id="{55D4142C-5077-457F-A6AD-3FECFDB396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662559" y="605790"/>
            <a:ext cx="73152" cy="54864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36" name="Rectangle 35">
            <a:extLst>
              <a:ext uri="{FF2B5EF4-FFF2-40B4-BE49-F238E27FC236}">
                <a16:creationId xmlns:a16="http://schemas.microsoft.com/office/drawing/2014/main" id="{7A5F0580-5EE9-419F-96EE-B6529EF6E7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8244" y="2443480"/>
            <a:ext cx="3300984" cy="9144"/>
          </a:xfrm>
          <a:prstGeom prst="rect">
            <a:avLst/>
          </a:prstGeom>
          <a:solidFill>
            <a:srgbClr val="D5D5D5"/>
          </a:solidFill>
          <a:ln w="3175">
            <a:solidFill>
              <a:srgbClr val="D5D5D5"/>
            </a:solid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文本框 1">
            <a:extLst>
              <a:ext uri="{FF2B5EF4-FFF2-40B4-BE49-F238E27FC236}">
                <a16:creationId xmlns:a16="http://schemas.microsoft.com/office/drawing/2014/main" id="{66396AD0-8F6F-653F-BB5A-B842B8ACC9E4}"/>
              </a:ext>
            </a:extLst>
          </p:cNvPr>
          <p:cNvSpPr txBox="1"/>
          <p:nvPr/>
        </p:nvSpPr>
        <p:spPr>
          <a:xfrm>
            <a:off x="237806" y="166511"/>
            <a:ext cx="9280991" cy="3262489"/>
          </a:xfrm>
          <a:prstGeom prst="rect">
            <a:avLst/>
          </a:prstGeom>
        </p:spPr>
        <p:txBody>
          <a:bodyPr vert="horz" lIns="91440" tIns="45720" rIns="91440" bIns="45720" rtlCol="0" anchor="t">
            <a:noAutofit/>
          </a:bodyPr>
          <a:lstStyle/>
          <a:p>
            <a:pPr>
              <a:lnSpc>
                <a:spcPct val="90000"/>
              </a:lnSpc>
              <a:spcAft>
                <a:spcPts val="600"/>
              </a:spcAft>
            </a:pPr>
            <a:r>
              <a:rPr kumimoji="1" lang="en-US" altLang="zh-CN" sz="2400" b="1" dirty="0"/>
              <a:t>A reflection of the value of research?</a:t>
            </a:r>
          </a:p>
          <a:p>
            <a:pPr indent="-228600">
              <a:lnSpc>
                <a:spcPct val="90000"/>
              </a:lnSpc>
              <a:spcAft>
                <a:spcPts val="600"/>
              </a:spcAft>
              <a:buFont typeface="Arial" panose="020B0604020202020204" pitchFamily="34" charset="0"/>
              <a:buChar char="•"/>
            </a:pPr>
            <a:endParaRPr kumimoji="1" lang="en-US" altLang="zh-CN" dirty="0"/>
          </a:p>
          <a:p>
            <a:pPr>
              <a:lnSpc>
                <a:spcPct val="90000"/>
              </a:lnSpc>
              <a:spcAft>
                <a:spcPts val="600"/>
              </a:spcAft>
            </a:pPr>
            <a:r>
              <a:rPr kumimoji="1" lang="en-US" altLang="zh-CN" sz="2000" b="1" dirty="0"/>
              <a:t>Theoretical value: </a:t>
            </a:r>
            <a:r>
              <a:rPr kumimoji="1" lang="en-US" altLang="zh-CN" sz="2000" dirty="0"/>
              <a:t>redefining the relationship between music composition and human emotions</a:t>
            </a:r>
          </a:p>
          <a:p>
            <a:pPr marL="285750" indent="-228600">
              <a:lnSpc>
                <a:spcPct val="90000"/>
              </a:lnSpc>
              <a:spcAft>
                <a:spcPts val="600"/>
              </a:spcAft>
              <a:buFont typeface="Arial" panose="020B0604020202020204" pitchFamily="34" charset="0"/>
              <a:buChar char="•"/>
            </a:pPr>
            <a:r>
              <a:rPr kumimoji="1" lang="en-US" altLang="zh-CN" sz="2000" dirty="0"/>
              <a:t>Expanding the theory of inspiration generation</a:t>
            </a:r>
          </a:p>
          <a:p>
            <a:pPr marL="285750" indent="-228600">
              <a:lnSpc>
                <a:spcPct val="90000"/>
              </a:lnSpc>
              <a:spcAft>
                <a:spcPts val="600"/>
              </a:spcAft>
              <a:buFont typeface="Arial" panose="020B0604020202020204" pitchFamily="34" charset="0"/>
              <a:buChar char="•"/>
            </a:pPr>
            <a:r>
              <a:rPr kumimoji="1" lang="en-US" altLang="zh-CN" sz="2000" dirty="0"/>
              <a:t>Uncovering the mechanism of unconscious response and emotional expression </a:t>
            </a:r>
          </a:p>
          <a:p>
            <a:pPr marL="285750" indent="-228600">
              <a:lnSpc>
                <a:spcPct val="90000"/>
              </a:lnSpc>
              <a:spcAft>
                <a:spcPts val="600"/>
              </a:spcAft>
              <a:buFont typeface="Arial" panose="020B0604020202020204" pitchFamily="34" charset="0"/>
              <a:buChar char="•"/>
            </a:pPr>
            <a:endParaRPr kumimoji="1" lang="en-US" altLang="zh-CN" sz="2000" dirty="0"/>
          </a:p>
          <a:p>
            <a:pPr>
              <a:lnSpc>
                <a:spcPct val="90000"/>
              </a:lnSpc>
              <a:spcAft>
                <a:spcPts val="600"/>
              </a:spcAft>
            </a:pPr>
            <a:r>
              <a:rPr kumimoji="1" lang="en-US" altLang="zh-CN" sz="2000" b="1" dirty="0"/>
              <a:t>Practical value: </a:t>
            </a:r>
            <a:r>
              <a:rPr kumimoji="1" lang="en-US" altLang="zh-CN" sz="2000" dirty="0"/>
              <a:t>help individuals discover their true selves</a:t>
            </a:r>
          </a:p>
          <a:p>
            <a:pPr marL="285750" indent="-228600">
              <a:lnSpc>
                <a:spcPct val="90000"/>
              </a:lnSpc>
              <a:spcAft>
                <a:spcPts val="600"/>
              </a:spcAft>
              <a:buFont typeface="Arial" panose="020B0604020202020204" pitchFamily="34" charset="0"/>
              <a:buChar char="•"/>
            </a:pPr>
            <a:r>
              <a:rPr kumimoji="1" lang="en-US" altLang="zh-CN" sz="2000" dirty="0"/>
              <a:t>Promote individual emotional awareness and self-exploration </a:t>
            </a:r>
          </a:p>
          <a:p>
            <a:pPr marL="285750" indent="-228600">
              <a:lnSpc>
                <a:spcPct val="90000"/>
              </a:lnSpc>
              <a:spcAft>
                <a:spcPts val="600"/>
              </a:spcAft>
              <a:buFont typeface="Arial" panose="020B0604020202020204" pitchFamily="34" charset="0"/>
              <a:buChar char="•"/>
            </a:pPr>
            <a:r>
              <a:rPr kumimoji="1" lang="en-US" altLang="zh-CN" sz="2000" dirty="0"/>
              <a:t>A new model of music creation</a:t>
            </a:r>
          </a:p>
          <a:p>
            <a:pPr marL="285750" indent="-228600">
              <a:lnSpc>
                <a:spcPct val="90000"/>
              </a:lnSpc>
              <a:spcAft>
                <a:spcPts val="600"/>
              </a:spcAft>
              <a:buFont typeface="Arial" panose="020B0604020202020204" pitchFamily="34" charset="0"/>
              <a:buChar char="•"/>
            </a:pPr>
            <a:endParaRPr kumimoji="1" lang="en-US" altLang="zh-CN" sz="2000" dirty="0"/>
          </a:p>
          <a:p>
            <a:pPr>
              <a:lnSpc>
                <a:spcPct val="90000"/>
              </a:lnSpc>
              <a:spcAft>
                <a:spcPts val="600"/>
              </a:spcAft>
            </a:pPr>
            <a:r>
              <a:rPr kumimoji="1" lang="en-US" altLang="zh-CN" sz="2000" b="1" dirty="0"/>
              <a:t>Artistic value: </a:t>
            </a:r>
            <a:r>
              <a:rPr kumimoji="1" lang="en-US" altLang="zh-CN" sz="2000" dirty="0"/>
              <a:t>redefine the relationship between audience and music creation</a:t>
            </a:r>
          </a:p>
          <a:p>
            <a:pPr marL="285750" indent="-228600">
              <a:lnSpc>
                <a:spcPct val="90000"/>
              </a:lnSpc>
              <a:spcAft>
                <a:spcPts val="600"/>
              </a:spcAft>
              <a:buFont typeface="Arial" panose="020B0604020202020204" pitchFamily="34" charset="0"/>
              <a:buChar char="•"/>
            </a:pPr>
            <a:r>
              <a:rPr kumimoji="1" lang="en-US" altLang="zh-CN" sz="2000" dirty="0"/>
              <a:t>Audience becomes the core of inspiration</a:t>
            </a:r>
          </a:p>
          <a:p>
            <a:pPr marL="285750" indent="-228600">
              <a:lnSpc>
                <a:spcPct val="90000"/>
              </a:lnSpc>
              <a:spcAft>
                <a:spcPts val="600"/>
              </a:spcAft>
              <a:buFont typeface="Arial" panose="020B0604020202020204" pitchFamily="34" charset="0"/>
              <a:buChar char="•"/>
            </a:pPr>
            <a:r>
              <a:rPr kumimoji="1" lang="en-US" altLang="zh-CN" sz="2000" dirty="0"/>
              <a:t>Creating a multi-sensory immersive art experience</a:t>
            </a:r>
          </a:p>
          <a:p>
            <a:pPr marL="285750" indent="-228600">
              <a:lnSpc>
                <a:spcPct val="90000"/>
              </a:lnSpc>
              <a:spcAft>
                <a:spcPts val="600"/>
              </a:spcAft>
              <a:buFont typeface="Arial" panose="020B0604020202020204" pitchFamily="34" charset="0"/>
              <a:buChar char="•"/>
            </a:pPr>
            <a:endParaRPr kumimoji="1" lang="en-US" altLang="zh-CN" sz="2000" dirty="0"/>
          </a:p>
          <a:p>
            <a:pPr>
              <a:spcBef>
                <a:spcPts val="0"/>
              </a:spcBef>
              <a:spcAft>
                <a:spcPts val="0"/>
              </a:spcAft>
            </a:pPr>
            <a:r>
              <a:rPr lang="en-GB" altLang="zh-CN" sz="2000" b="1" dirty="0">
                <a:solidFill>
                  <a:srgbClr val="0E101A"/>
                </a:solidFill>
                <a:effectLst/>
              </a:rPr>
              <a:t>Technical Value:</a:t>
            </a:r>
            <a:r>
              <a:rPr lang="en-GB" altLang="zh-CN" sz="2000" dirty="0">
                <a:solidFill>
                  <a:srgbClr val="0E101A"/>
                </a:solidFill>
                <a:effectLst/>
              </a:rPr>
              <a:t> Promote better development of VR technology in music creation.</a:t>
            </a:r>
          </a:p>
          <a:p>
            <a:pPr marL="342900" indent="-342900">
              <a:spcBef>
                <a:spcPts val="0"/>
              </a:spcBef>
              <a:spcAft>
                <a:spcPts val="0"/>
              </a:spcAft>
              <a:buFont typeface="Arial" panose="020B0604020202020204" pitchFamily="34" charset="0"/>
              <a:buChar char="•"/>
            </a:pPr>
            <a:r>
              <a:rPr lang="zh-CN" altLang="en-US" sz="2000" dirty="0">
                <a:solidFill>
                  <a:srgbClr val="0E101A"/>
                </a:solidFill>
                <a:effectLst/>
              </a:rPr>
              <a:t> </a:t>
            </a:r>
            <a:r>
              <a:rPr lang="en-GB" altLang="zh-CN" sz="2000" dirty="0">
                <a:solidFill>
                  <a:srgbClr val="0E101A"/>
                </a:solidFill>
                <a:effectLst/>
              </a:rPr>
              <a:t>Promote the bridge between technology and music.</a:t>
            </a:r>
            <a:endParaRPr kumimoji="1" lang="en-US" altLang="zh-CN" sz="2000" dirty="0"/>
          </a:p>
          <a:p>
            <a:pPr marL="400050" indent="-342900">
              <a:lnSpc>
                <a:spcPct val="90000"/>
              </a:lnSpc>
              <a:spcAft>
                <a:spcPts val="600"/>
              </a:spcAft>
              <a:buFont typeface="Arial" panose="020B0604020202020204" pitchFamily="34" charset="0"/>
              <a:buChar char="•"/>
            </a:pPr>
            <a:r>
              <a:rPr kumimoji="1" lang="en-US" altLang="zh-CN" sz="2000" dirty="0"/>
              <a:t>Pave the way for the development of new musical tools in the future.</a:t>
            </a:r>
          </a:p>
        </p:txBody>
      </p:sp>
    </p:spTree>
    <p:extLst>
      <p:ext uri="{BB962C8B-B14F-4D97-AF65-F5344CB8AC3E}">
        <p14:creationId xmlns:p14="http://schemas.microsoft.com/office/powerpoint/2010/main" val="146520454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0" name="Rectangle 29">
            <a:extLst>
              <a:ext uri="{FF2B5EF4-FFF2-40B4-BE49-F238E27FC236}">
                <a16:creationId xmlns:a16="http://schemas.microsoft.com/office/drawing/2014/main" id="{5D7F64A8-D625-4F61-A290-B499BB62ACF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5" name="Graphic 24" descr="Music Note">
            <a:extLst>
              <a:ext uri="{FF2B5EF4-FFF2-40B4-BE49-F238E27FC236}">
                <a16:creationId xmlns:a16="http://schemas.microsoft.com/office/drawing/2014/main" id="{2278667B-0F76-B19D-E8E8-296F0BE1E47A}"/>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736948" y="2694018"/>
            <a:ext cx="1198532" cy="1198532"/>
          </a:xfrm>
          <a:prstGeom prst="rect">
            <a:avLst/>
          </a:prstGeom>
        </p:spPr>
      </p:pic>
      <p:sp>
        <p:nvSpPr>
          <p:cNvPr id="2" name="文本框 1">
            <a:extLst>
              <a:ext uri="{FF2B5EF4-FFF2-40B4-BE49-F238E27FC236}">
                <a16:creationId xmlns:a16="http://schemas.microsoft.com/office/drawing/2014/main" id="{8028B710-45D1-1CB3-3D1B-963F24E5002A}"/>
              </a:ext>
            </a:extLst>
          </p:cNvPr>
          <p:cNvSpPr txBox="1"/>
          <p:nvPr/>
        </p:nvSpPr>
        <p:spPr>
          <a:xfrm>
            <a:off x="1585133" y="318487"/>
            <a:ext cx="8663767" cy="2057045"/>
          </a:xfrm>
          <a:prstGeom prst="rect">
            <a:avLst/>
          </a:prstGeom>
        </p:spPr>
        <p:txBody>
          <a:bodyPr vert="horz" lIns="91440" tIns="45720" rIns="91440" bIns="45720" rtlCol="0">
            <a:noAutofit/>
          </a:bodyPr>
          <a:lstStyle/>
          <a:p>
            <a:pPr>
              <a:lnSpc>
                <a:spcPct val="90000"/>
              </a:lnSpc>
              <a:spcAft>
                <a:spcPts val="600"/>
              </a:spcAft>
            </a:pPr>
            <a:r>
              <a:rPr kumimoji="1" lang="en-US" altLang="zh-CN" sz="2800" b="1" dirty="0"/>
              <a:t>Ontology?</a:t>
            </a:r>
          </a:p>
          <a:p>
            <a:pPr indent="-228600">
              <a:lnSpc>
                <a:spcPct val="90000"/>
              </a:lnSpc>
              <a:spcAft>
                <a:spcPts val="600"/>
              </a:spcAft>
              <a:buFont typeface="Arial" panose="020B0604020202020204" pitchFamily="34" charset="0"/>
              <a:buChar char="•"/>
            </a:pPr>
            <a:endParaRPr kumimoji="1" lang="en-US" altLang="zh-CN" sz="1600" dirty="0"/>
          </a:p>
          <a:p>
            <a:pPr>
              <a:lnSpc>
                <a:spcPct val="90000"/>
              </a:lnSpc>
              <a:spcAft>
                <a:spcPts val="600"/>
              </a:spcAft>
            </a:pPr>
            <a:r>
              <a:rPr kumimoji="1" lang="en-US" altLang="zh-CN" sz="2000" b="1" dirty="0"/>
              <a:t>Constructivism</a:t>
            </a:r>
          </a:p>
          <a:p>
            <a:pPr marL="285750" indent="-228600">
              <a:lnSpc>
                <a:spcPct val="90000"/>
              </a:lnSpc>
              <a:spcAft>
                <a:spcPts val="600"/>
              </a:spcAft>
              <a:buFont typeface="Arial" panose="020B0604020202020204" pitchFamily="34" charset="0"/>
              <a:buChar char="•"/>
            </a:pPr>
            <a:r>
              <a:rPr kumimoji="1" lang="en-US" altLang="zh-CN" sz="1600" dirty="0"/>
              <a:t>Musical inspiration and the authentic self are not fixed and independent, </a:t>
            </a:r>
            <a:r>
              <a:rPr kumimoji="1" lang="zh-CN" altLang="en-US" sz="1600" dirty="0"/>
              <a:t> </a:t>
            </a:r>
            <a:r>
              <a:rPr kumimoji="1" lang="en-US" altLang="zh-CN" sz="1600" dirty="0"/>
              <a:t> but are created through the musician‘s interaction with the environment and the audience.</a:t>
            </a:r>
            <a:r>
              <a:rPr lang="en-US" altLang="zh-CN" dirty="0"/>
              <a:t> (Bryce, 1998).</a:t>
            </a:r>
            <a:endParaRPr kumimoji="1" lang="en-US" altLang="zh-CN" sz="1600" dirty="0"/>
          </a:p>
          <a:p>
            <a:pPr marL="285750" indent="-228600">
              <a:lnSpc>
                <a:spcPct val="90000"/>
              </a:lnSpc>
              <a:spcAft>
                <a:spcPts val="600"/>
              </a:spcAft>
              <a:buFont typeface="Arial" panose="020B0604020202020204" pitchFamily="34" charset="0"/>
              <a:buChar char="•"/>
            </a:pPr>
            <a:r>
              <a:rPr kumimoji="1" lang="en-US" altLang="zh-CN" sz="1600" dirty="0"/>
              <a:t>The audience's unconscious reactions (e.g., emotions, movements) are symbolic representations of ‘inspiration’ and ‘true self,’ which can only be revealed in specific contexts.</a:t>
            </a:r>
          </a:p>
          <a:p>
            <a:pPr marL="285750" indent="-228600">
              <a:lnSpc>
                <a:spcPct val="90000"/>
              </a:lnSpc>
              <a:spcAft>
                <a:spcPts val="600"/>
              </a:spcAft>
              <a:buFont typeface="Arial" panose="020B0604020202020204" pitchFamily="34" charset="0"/>
              <a:buChar char="•"/>
            </a:pPr>
            <a:endParaRPr kumimoji="1" lang="en-US" altLang="zh-CN" sz="1600" dirty="0"/>
          </a:p>
          <a:p>
            <a:pPr>
              <a:lnSpc>
                <a:spcPct val="90000"/>
              </a:lnSpc>
              <a:spcAft>
                <a:spcPts val="600"/>
              </a:spcAft>
            </a:pPr>
            <a:r>
              <a:rPr kumimoji="1" lang="en-US" altLang="zh-CN" sz="2000" b="1" dirty="0"/>
              <a:t>Specific impact:</a:t>
            </a:r>
          </a:p>
          <a:p>
            <a:pPr>
              <a:lnSpc>
                <a:spcPct val="90000"/>
              </a:lnSpc>
              <a:spcAft>
                <a:spcPts val="600"/>
              </a:spcAft>
            </a:pPr>
            <a:r>
              <a:rPr kumimoji="1" lang="en-US" altLang="zh-CN" sz="1600" dirty="0"/>
              <a:t>1.A shift in the nature of the question:</a:t>
            </a:r>
          </a:p>
          <a:p>
            <a:pPr marL="285750" indent="-228600">
              <a:lnSpc>
                <a:spcPct val="90000"/>
              </a:lnSpc>
              <a:spcAft>
                <a:spcPts val="600"/>
              </a:spcAft>
              <a:buFont typeface="Arial" panose="020B0604020202020204" pitchFamily="34" charset="0"/>
              <a:buChar char="•"/>
            </a:pPr>
            <a:r>
              <a:rPr kumimoji="1" lang="en-US" altLang="zh-CN" sz="1600" dirty="0"/>
              <a:t>From ‘what is musical inspiration’ to ‘how is musical inspiration generated through audience interaction in virtual reality’.</a:t>
            </a:r>
          </a:p>
          <a:p>
            <a:pPr marL="285750" indent="-228600">
              <a:lnSpc>
                <a:spcPct val="90000"/>
              </a:lnSpc>
              <a:spcAft>
                <a:spcPts val="600"/>
              </a:spcAft>
              <a:buFont typeface="Arial" panose="020B0604020202020204" pitchFamily="34" charset="0"/>
              <a:buChar char="•"/>
            </a:pPr>
            <a:r>
              <a:rPr kumimoji="1" lang="en-US" altLang="zh-CN" sz="1600" dirty="0"/>
              <a:t>From ‘what is the audience's reaction to music’ to ‘how does the audience's unconscious reaction affect musical inspiration and help the audience discover their true selves’.</a:t>
            </a:r>
          </a:p>
          <a:p>
            <a:pPr>
              <a:lnSpc>
                <a:spcPct val="90000"/>
              </a:lnSpc>
              <a:spcAft>
                <a:spcPts val="600"/>
              </a:spcAft>
            </a:pPr>
            <a:r>
              <a:rPr kumimoji="1" lang="en-US" altLang="zh-CN" sz="1600" dirty="0"/>
              <a:t>2.Alignment of research objectives:</a:t>
            </a:r>
          </a:p>
          <a:p>
            <a:pPr marL="285750" indent="-228600">
              <a:lnSpc>
                <a:spcPct val="90000"/>
              </a:lnSpc>
              <a:spcAft>
                <a:spcPts val="600"/>
              </a:spcAft>
              <a:buFont typeface="Arial" panose="020B0604020202020204" pitchFamily="34" charset="0"/>
              <a:buChar char="•"/>
            </a:pPr>
            <a:r>
              <a:rPr kumimoji="1" lang="en-US" altLang="zh-CN" sz="1600" dirty="0"/>
              <a:t>Instead of focusing on validating a single model of music creation, we explore how multiple interactions in a virtual environment generate inspiration.</a:t>
            </a:r>
          </a:p>
          <a:p>
            <a:pPr marL="285750" indent="-228600">
              <a:lnSpc>
                <a:spcPct val="90000"/>
              </a:lnSpc>
              <a:spcAft>
                <a:spcPts val="600"/>
              </a:spcAft>
              <a:buFont typeface="Arial" panose="020B0604020202020204" pitchFamily="34" charset="0"/>
              <a:buChar char="•"/>
            </a:pPr>
            <a:r>
              <a:rPr kumimoji="1" lang="en-US" altLang="zh-CN" sz="1600" dirty="0"/>
              <a:t>To place the audience as an active participant in the process of inspiration, rather than as a passive recipient of the musical work.</a:t>
            </a:r>
          </a:p>
        </p:txBody>
      </p:sp>
      <p:pic>
        <p:nvPicPr>
          <p:cNvPr id="27" name="Graphic 26" descr="Music Note">
            <a:extLst>
              <a:ext uri="{FF2B5EF4-FFF2-40B4-BE49-F238E27FC236}">
                <a16:creationId xmlns:a16="http://schemas.microsoft.com/office/drawing/2014/main" id="{C4D8BC41-9E97-4647-9D8F-147DD90DBB03}"/>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alphaModFix amt="15000"/>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6641431" y="816337"/>
            <a:ext cx="5225327" cy="5225327"/>
          </a:xfrm>
          <a:prstGeom prst="rect">
            <a:avLst/>
          </a:prstGeom>
        </p:spPr>
      </p:pic>
    </p:spTree>
    <p:extLst>
      <p:ext uri="{BB962C8B-B14F-4D97-AF65-F5344CB8AC3E}">
        <p14:creationId xmlns:p14="http://schemas.microsoft.com/office/powerpoint/2010/main" val="397234239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circle(in)">
                                      <p:cBhvr>
                                        <p:cTn id="7" dur="20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8" name="Rectangle 67">
            <a:extLst>
              <a:ext uri="{FF2B5EF4-FFF2-40B4-BE49-F238E27FC236}">
                <a16:creationId xmlns:a16="http://schemas.microsoft.com/office/drawing/2014/main" id="{2C61293E-6EBE-43EF-A52C-9BEBFD7679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图片 4" descr="图片包含 桌子, 灯光, 水, 大&#10;&#10;描述已自动生成">
            <a:extLst>
              <a:ext uri="{FF2B5EF4-FFF2-40B4-BE49-F238E27FC236}">
                <a16:creationId xmlns:a16="http://schemas.microsoft.com/office/drawing/2014/main" id="{26130246-D11E-29A7-B486-5BBE97C64703}"/>
              </a:ext>
            </a:extLst>
          </p:cNvPr>
          <p:cNvPicPr>
            <a:picLocks noChangeAspect="1"/>
          </p:cNvPicPr>
          <p:nvPr/>
        </p:nvPicPr>
        <p:blipFill>
          <a:blip r:embed="rId2"/>
          <a:srcRect t="1710" r="8883" b="3802"/>
          <a:stretch/>
        </p:blipFill>
        <p:spPr>
          <a:xfrm>
            <a:off x="1" y="10"/>
            <a:ext cx="4243589" cy="6857990"/>
          </a:xfrm>
          <a:custGeom>
            <a:avLst/>
            <a:gdLst/>
            <a:ahLst/>
            <a:cxnLst/>
            <a:rect l="l" t="t" r="r" b="b"/>
            <a:pathLst>
              <a:path w="4657344" h="6858000">
                <a:moveTo>
                  <a:pt x="0" y="0"/>
                </a:moveTo>
                <a:lnTo>
                  <a:pt x="3429755" y="0"/>
                </a:lnTo>
                <a:lnTo>
                  <a:pt x="3526016" y="148742"/>
                </a:lnTo>
                <a:cubicBezTo>
                  <a:pt x="3657740" y="365513"/>
                  <a:pt x="3777402" y="589569"/>
                  <a:pt x="3886489" y="819975"/>
                </a:cubicBezTo>
                <a:cubicBezTo>
                  <a:pt x="3891856" y="833492"/>
                  <a:pt x="3900663" y="845393"/>
                  <a:pt x="3912049" y="854514"/>
                </a:cubicBezTo>
                <a:cubicBezTo>
                  <a:pt x="3897352" y="819849"/>
                  <a:pt x="3883037" y="784928"/>
                  <a:pt x="3868083" y="750263"/>
                </a:cubicBezTo>
                <a:cubicBezTo>
                  <a:pt x="3806989" y="608712"/>
                  <a:pt x="3742478" y="469145"/>
                  <a:pt x="3674155" y="331786"/>
                </a:cubicBezTo>
                <a:lnTo>
                  <a:pt x="3496656" y="0"/>
                </a:lnTo>
                <a:lnTo>
                  <a:pt x="3554371" y="0"/>
                </a:lnTo>
                <a:lnTo>
                  <a:pt x="3661621" y="196614"/>
                </a:lnTo>
                <a:cubicBezTo>
                  <a:pt x="3856899" y="573253"/>
                  <a:pt x="4021071" y="966066"/>
                  <a:pt x="4161279" y="1371196"/>
                </a:cubicBezTo>
                <a:cubicBezTo>
                  <a:pt x="4379525" y="2007265"/>
                  <a:pt x="4530141" y="2664286"/>
                  <a:pt x="4610660" y="3331516"/>
                </a:cubicBezTo>
                <a:cubicBezTo>
                  <a:pt x="4652837" y="3672965"/>
                  <a:pt x="4671625" y="4013908"/>
                  <a:pt x="4645040" y="4357388"/>
                </a:cubicBezTo>
                <a:cubicBezTo>
                  <a:pt x="4613599" y="4758899"/>
                  <a:pt x="4566181" y="5157998"/>
                  <a:pt x="4485789" y="5552906"/>
                </a:cubicBezTo>
                <a:cubicBezTo>
                  <a:pt x="4397121" y="5988893"/>
                  <a:pt x="4276748" y="6414594"/>
                  <a:pt x="4117769" y="6828295"/>
                </a:cubicBezTo>
                <a:lnTo>
                  <a:pt x="4105288" y="6858000"/>
                </a:lnTo>
                <a:lnTo>
                  <a:pt x="4052520" y="6858000"/>
                </a:lnTo>
                <a:lnTo>
                  <a:pt x="4059369" y="6841549"/>
                </a:lnTo>
                <a:cubicBezTo>
                  <a:pt x="4147276" y="6614016"/>
                  <a:pt x="4224193" y="6380817"/>
                  <a:pt x="4291518" y="6142729"/>
                </a:cubicBezTo>
                <a:cubicBezTo>
                  <a:pt x="4350055" y="5935370"/>
                  <a:pt x="4393256" y="5723695"/>
                  <a:pt x="4443357" y="5513923"/>
                </a:cubicBezTo>
                <a:cubicBezTo>
                  <a:pt x="4444541" y="5502788"/>
                  <a:pt x="4445137" y="5491601"/>
                  <a:pt x="4445146" y="5480401"/>
                </a:cubicBezTo>
                <a:cubicBezTo>
                  <a:pt x="4408465" y="5607635"/>
                  <a:pt x="4379196" y="5719759"/>
                  <a:pt x="4344559" y="5830359"/>
                </a:cubicBezTo>
                <a:cubicBezTo>
                  <a:pt x="4254261" y="6118381"/>
                  <a:pt x="4150112" y="6398531"/>
                  <a:pt x="4031702" y="6670527"/>
                </a:cubicBezTo>
                <a:lnTo>
                  <a:pt x="3943824" y="6858000"/>
                </a:lnTo>
                <a:lnTo>
                  <a:pt x="0" y="6858000"/>
                </a:lnTo>
                <a:close/>
              </a:path>
            </a:pathLst>
          </a:custGeom>
        </p:spPr>
      </p:pic>
      <p:sp>
        <p:nvSpPr>
          <p:cNvPr id="70" name="sketchy line">
            <a:extLst>
              <a:ext uri="{FF2B5EF4-FFF2-40B4-BE49-F238E27FC236}">
                <a16:creationId xmlns:a16="http://schemas.microsoft.com/office/drawing/2014/main" id="{21540236-BFD5-4A9D-8840-4703E7F768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297762" y="2374947"/>
            <a:ext cx="4243589" cy="18288"/>
          </a:xfrm>
          <a:custGeom>
            <a:avLst/>
            <a:gdLst>
              <a:gd name="connsiteX0" fmla="*/ 0 w 4243589"/>
              <a:gd name="connsiteY0" fmla="*/ 0 h 18288"/>
              <a:gd name="connsiteX1" fmla="*/ 478919 w 4243589"/>
              <a:gd name="connsiteY1" fmla="*/ 0 h 18288"/>
              <a:gd name="connsiteX2" fmla="*/ 957839 w 4243589"/>
              <a:gd name="connsiteY2" fmla="*/ 0 h 18288"/>
              <a:gd name="connsiteX3" fmla="*/ 1521630 w 4243589"/>
              <a:gd name="connsiteY3" fmla="*/ 0 h 18288"/>
              <a:gd name="connsiteX4" fmla="*/ 2212729 w 4243589"/>
              <a:gd name="connsiteY4" fmla="*/ 0 h 18288"/>
              <a:gd name="connsiteX5" fmla="*/ 2734084 w 4243589"/>
              <a:gd name="connsiteY5" fmla="*/ 0 h 18288"/>
              <a:gd name="connsiteX6" fmla="*/ 3255439 w 4243589"/>
              <a:gd name="connsiteY6" fmla="*/ 0 h 18288"/>
              <a:gd name="connsiteX7" fmla="*/ 4243589 w 4243589"/>
              <a:gd name="connsiteY7" fmla="*/ 0 h 18288"/>
              <a:gd name="connsiteX8" fmla="*/ 4243589 w 4243589"/>
              <a:gd name="connsiteY8" fmla="*/ 18288 h 18288"/>
              <a:gd name="connsiteX9" fmla="*/ 3594926 w 4243589"/>
              <a:gd name="connsiteY9" fmla="*/ 18288 h 18288"/>
              <a:gd name="connsiteX10" fmla="*/ 3073571 w 4243589"/>
              <a:gd name="connsiteY10" fmla="*/ 18288 h 18288"/>
              <a:gd name="connsiteX11" fmla="*/ 2552216 w 4243589"/>
              <a:gd name="connsiteY11" fmla="*/ 18288 h 18288"/>
              <a:gd name="connsiteX12" fmla="*/ 1903553 w 4243589"/>
              <a:gd name="connsiteY12" fmla="*/ 18288 h 18288"/>
              <a:gd name="connsiteX13" fmla="*/ 1212454 w 4243589"/>
              <a:gd name="connsiteY13" fmla="*/ 18288 h 18288"/>
              <a:gd name="connsiteX14" fmla="*/ 733535 w 4243589"/>
              <a:gd name="connsiteY14" fmla="*/ 18288 h 18288"/>
              <a:gd name="connsiteX15" fmla="*/ 0 w 4243589"/>
              <a:gd name="connsiteY15" fmla="*/ 18288 h 18288"/>
              <a:gd name="connsiteX16" fmla="*/ 0 w 4243589"/>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18288" fill="none" extrusionOk="0">
                <a:moveTo>
                  <a:pt x="0" y="0"/>
                </a:moveTo>
                <a:cubicBezTo>
                  <a:pt x="213395" y="-21006"/>
                  <a:pt x="307421" y="-18116"/>
                  <a:pt x="478919" y="0"/>
                </a:cubicBezTo>
                <a:cubicBezTo>
                  <a:pt x="650417" y="18116"/>
                  <a:pt x="831092" y="-21237"/>
                  <a:pt x="957839" y="0"/>
                </a:cubicBezTo>
                <a:cubicBezTo>
                  <a:pt x="1084586" y="21237"/>
                  <a:pt x="1301682" y="25124"/>
                  <a:pt x="1521630" y="0"/>
                </a:cubicBezTo>
                <a:cubicBezTo>
                  <a:pt x="1741578" y="-25124"/>
                  <a:pt x="1970269" y="-29139"/>
                  <a:pt x="2212729" y="0"/>
                </a:cubicBezTo>
                <a:cubicBezTo>
                  <a:pt x="2455189" y="29139"/>
                  <a:pt x="2558847" y="-4796"/>
                  <a:pt x="2734084" y="0"/>
                </a:cubicBezTo>
                <a:cubicBezTo>
                  <a:pt x="2909321" y="4796"/>
                  <a:pt x="3097217" y="-13409"/>
                  <a:pt x="3255439" y="0"/>
                </a:cubicBezTo>
                <a:cubicBezTo>
                  <a:pt x="3413662" y="13409"/>
                  <a:pt x="3979999" y="-10121"/>
                  <a:pt x="4243589" y="0"/>
                </a:cubicBezTo>
                <a:cubicBezTo>
                  <a:pt x="4244484" y="8974"/>
                  <a:pt x="4243043" y="9359"/>
                  <a:pt x="4243589" y="18288"/>
                </a:cubicBezTo>
                <a:cubicBezTo>
                  <a:pt x="4058777" y="31246"/>
                  <a:pt x="3910348" y="3158"/>
                  <a:pt x="3594926" y="18288"/>
                </a:cubicBezTo>
                <a:cubicBezTo>
                  <a:pt x="3279504" y="33418"/>
                  <a:pt x="3319955" y="-3977"/>
                  <a:pt x="3073571" y="18288"/>
                </a:cubicBezTo>
                <a:cubicBezTo>
                  <a:pt x="2827187" y="40553"/>
                  <a:pt x="2767387" y="1863"/>
                  <a:pt x="2552216" y="18288"/>
                </a:cubicBezTo>
                <a:cubicBezTo>
                  <a:pt x="2337046" y="34713"/>
                  <a:pt x="2181871" y="19527"/>
                  <a:pt x="1903553" y="18288"/>
                </a:cubicBezTo>
                <a:cubicBezTo>
                  <a:pt x="1625235" y="17049"/>
                  <a:pt x="1557672" y="24174"/>
                  <a:pt x="1212454" y="18288"/>
                </a:cubicBezTo>
                <a:cubicBezTo>
                  <a:pt x="867236" y="12402"/>
                  <a:pt x="874382" y="15627"/>
                  <a:pt x="733535" y="18288"/>
                </a:cubicBezTo>
                <a:cubicBezTo>
                  <a:pt x="592688" y="20949"/>
                  <a:pt x="183477" y="14753"/>
                  <a:pt x="0" y="18288"/>
                </a:cubicBezTo>
                <a:cubicBezTo>
                  <a:pt x="-229" y="14222"/>
                  <a:pt x="509" y="5816"/>
                  <a:pt x="0" y="0"/>
                </a:cubicBezTo>
                <a:close/>
              </a:path>
              <a:path w="4243589" h="18288" stroke="0" extrusionOk="0">
                <a:moveTo>
                  <a:pt x="0" y="0"/>
                </a:moveTo>
                <a:cubicBezTo>
                  <a:pt x="143690" y="16630"/>
                  <a:pt x="266667" y="14847"/>
                  <a:pt x="521355" y="0"/>
                </a:cubicBezTo>
                <a:cubicBezTo>
                  <a:pt x="776043" y="-14847"/>
                  <a:pt x="814491" y="-17363"/>
                  <a:pt x="1000275" y="0"/>
                </a:cubicBezTo>
                <a:cubicBezTo>
                  <a:pt x="1186059" y="17363"/>
                  <a:pt x="1352504" y="-23507"/>
                  <a:pt x="1521630" y="0"/>
                </a:cubicBezTo>
                <a:cubicBezTo>
                  <a:pt x="1690756" y="23507"/>
                  <a:pt x="1889525" y="5871"/>
                  <a:pt x="2127857" y="0"/>
                </a:cubicBezTo>
                <a:cubicBezTo>
                  <a:pt x="2366189" y="-5871"/>
                  <a:pt x="2620628" y="-27997"/>
                  <a:pt x="2776520" y="0"/>
                </a:cubicBezTo>
                <a:cubicBezTo>
                  <a:pt x="2932412" y="27997"/>
                  <a:pt x="3131683" y="-25073"/>
                  <a:pt x="3467618" y="0"/>
                </a:cubicBezTo>
                <a:cubicBezTo>
                  <a:pt x="3803553" y="25073"/>
                  <a:pt x="4017371" y="3071"/>
                  <a:pt x="4243589" y="0"/>
                </a:cubicBezTo>
                <a:cubicBezTo>
                  <a:pt x="4243134" y="6162"/>
                  <a:pt x="4243492" y="11775"/>
                  <a:pt x="4243589" y="18288"/>
                </a:cubicBezTo>
                <a:cubicBezTo>
                  <a:pt x="4017834" y="-5779"/>
                  <a:pt x="3834586" y="13376"/>
                  <a:pt x="3594926" y="18288"/>
                </a:cubicBezTo>
                <a:cubicBezTo>
                  <a:pt x="3355266" y="23200"/>
                  <a:pt x="3204179" y="2869"/>
                  <a:pt x="2903827" y="18288"/>
                </a:cubicBezTo>
                <a:cubicBezTo>
                  <a:pt x="2603475" y="33707"/>
                  <a:pt x="2526187" y="46187"/>
                  <a:pt x="2212729" y="18288"/>
                </a:cubicBezTo>
                <a:cubicBezTo>
                  <a:pt x="1899271" y="-9611"/>
                  <a:pt x="1966289" y="29692"/>
                  <a:pt x="1733809" y="18288"/>
                </a:cubicBezTo>
                <a:cubicBezTo>
                  <a:pt x="1501329" y="6884"/>
                  <a:pt x="1343612" y="12492"/>
                  <a:pt x="1085146" y="18288"/>
                </a:cubicBezTo>
                <a:cubicBezTo>
                  <a:pt x="826680" y="24084"/>
                  <a:pt x="778184" y="35607"/>
                  <a:pt x="521355" y="18288"/>
                </a:cubicBezTo>
                <a:cubicBezTo>
                  <a:pt x="264526" y="969"/>
                  <a:pt x="120277" y="4268"/>
                  <a:pt x="0" y="18288"/>
                </a:cubicBezTo>
                <a:cubicBezTo>
                  <a:pt x="766" y="10800"/>
                  <a:pt x="-457" y="8180"/>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文本框 1">
            <a:extLst>
              <a:ext uri="{FF2B5EF4-FFF2-40B4-BE49-F238E27FC236}">
                <a16:creationId xmlns:a16="http://schemas.microsoft.com/office/drawing/2014/main" id="{5C74944D-86C3-0356-94F3-562242517B90}"/>
              </a:ext>
            </a:extLst>
          </p:cNvPr>
          <p:cNvSpPr txBox="1"/>
          <p:nvPr/>
        </p:nvSpPr>
        <p:spPr>
          <a:xfrm>
            <a:off x="4411994" y="241300"/>
            <a:ext cx="7072836" cy="5467999"/>
          </a:xfrm>
          <a:prstGeom prst="rect">
            <a:avLst/>
          </a:prstGeom>
        </p:spPr>
        <p:txBody>
          <a:bodyPr vert="horz" lIns="91440" tIns="45720" rIns="91440" bIns="45720" rtlCol="0">
            <a:noAutofit/>
          </a:bodyPr>
          <a:lstStyle/>
          <a:p>
            <a:pPr>
              <a:lnSpc>
                <a:spcPct val="90000"/>
              </a:lnSpc>
              <a:spcAft>
                <a:spcPts val="600"/>
              </a:spcAft>
            </a:pPr>
            <a:r>
              <a:rPr kumimoji="1" lang="en-US" altLang="zh-CN" sz="2400" b="1" dirty="0"/>
              <a:t>Phenomenology</a:t>
            </a:r>
          </a:p>
          <a:p>
            <a:pPr>
              <a:lnSpc>
                <a:spcPct val="90000"/>
              </a:lnSpc>
              <a:spcAft>
                <a:spcPts val="600"/>
              </a:spcAft>
            </a:pPr>
            <a:r>
              <a:rPr kumimoji="1" lang="en-US" altLang="zh-CN" b="1" dirty="0"/>
              <a:t>Definition:</a:t>
            </a:r>
          </a:p>
          <a:p>
            <a:pPr indent="-228600">
              <a:lnSpc>
                <a:spcPct val="90000"/>
              </a:lnSpc>
              <a:spcAft>
                <a:spcPts val="600"/>
              </a:spcAft>
              <a:buFont typeface="Arial" panose="020B0604020202020204" pitchFamily="34" charset="0"/>
              <a:buChar char="•"/>
            </a:pPr>
            <a:r>
              <a:rPr kumimoji="1" lang="en-US" altLang="zh-CN" dirty="0"/>
              <a:t>Phenomenology is concerned with the subjective experience of the individual and believes that ‘reality’ is constructed by the individual through perception and experience. Emotions and unconscious reactions are a true reflection of the subject's relationship with the environment.</a:t>
            </a:r>
            <a:r>
              <a:rPr lang="en-US" altLang="zh-CN" dirty="0"/>
              <a:t> (Williams, 2021).</a:t>
            </a:r>
          </a:p>
          <a:p>
            <a:pPr indent="-228600">
              <a:lnSpc>
                <a:spcPct val="90000"/>
              </a:lnSpc>
              <a:spcAft>
                <a:spcPts val="600"/>
              </a:spcAft>
              <a:buFont typeface="Arial" panose="020B0604020202020204" pitchFamily="34" charset="0"/>
              <a:buChar char="•"/>
            </a:pPr>
            <a:endParaRPr kumimoji="1" lang="en-US" altLang="zh-CN" b="1" dirty="0"/>
          </a:p>
          <a:p>
            <a:pPr>
              <a:lnSpc>
                <a:spcPct val="90000"/>
              </a:lnSpc>
              <a:spcAft>
                <a:spcPts val="600"/>
              </a:spcAft>
            </a:pPr>
            <a:r>
              <a:rPr kumimoji="1" lang="en-US" altLang="zh-CN" b="1" dirty="0"/>
              <a:t>Role in research:</a:t>
            </a:r>
          </a:p>
          <a:p>
            <a:pPr indent="-228600">
              <a:lnSpc>
                <a:spcPct val="90000"/>
              </a:lnSpc>
              <a:spcAft>
                <a:spcPts val="600"/>
              </a:spcAft>
              <a:buFont typeface="Arial" panose="020B0604020202020204" pitchFamily="34" charset="0"/>
              <a:buChar char="•"/>
            </a:pPr>
            <a:r>
              <a:rPr kumimoji="1" lang="en-US" altLang="zh-CN" dirty="0"/>
              <a:t>Focuses on the subjective and interactive experiences of musicians and audiences in immersive environments, exploring how the resonance between music and environment can help audiences discover themselves.</a:t>
            </a:r>
          </a:p>
          <a:p>
            <a:pPr indent="-228600">
              <a:lnSpc>
                <a:spcPct val="90000"/>
              </a:lnSpc>
              <a:spcAft>
                <a:spcPts val="600"/>
              </a:spcAft>
              <a:buFont typeface="Arial" panose="020B0604020202020204" pitchFamily="34" charset="0"/>
              <a:buChar char="•"/>
            </a:pPr>
            <a:r>
              <a:rPr kumimoji="1" lang="en-US" altLang="zh-CN" dirty="0"/>
              <a:t>Through the description of individual experiences, it reveals the deeper meaning of inspiration generation and emotional responses.</a:t>
            </a:r>
          </a:p>
          <a:p>
            <a:pPr indent="-228600">
              <a:lnSpc>
                <a:spcPct val="90000"/>
              </a:lnSpc>
              <a:spcAft>
                <a:spcPts val="600"/>
              </a:spcAft>
              <a:buFont typeface="Arial" panose="020B0604020202020204" pitchFamily="34" charset="0"/>
              <a:buChar char="•"/>
            </a:pPr>
            <a:endParaRPr kumimoji="1" lang="en-US" altLang="zh-CN" dirty="0"/>
          </a:p>
          <a:p>
            <a:pPr>
              <a:lnSpc>
                <a:spcPct val="90000"/>
              </a:lnSpc>
              <a:spcAft>
                <a:spcPts val="600"/>
              </a:spcAft>
            </a:pPr>
            <a:r>
              <a:rPr kumimoji="1" lang="en-US" altLang="zh-CN" b="1" dirty="0"/>
              <a:t>Impact:</a:t>
            </a:r>
          </a:p>
          <a:p>
            <a:pPr indent="-228600">
              <a:lnSpc>
                <a:spcPct val="90000"/>
              </a:lnSpc>
              <a:spcAft>
                <a:spcPts val="600"/>
              </a:spcAft>
              <a:buFont typeface="Arial" panose="020B0604020202020204" pitchFamily="34" charset="0"/>
              <a:buChar char="•"/>
            </a:pPr>
            <a:r>
              <a:rPr kumimoji="1" lang="en-US" altLang="zh-CN" dirty="0"/>
              <a:t>The research will place greater emphasis on individual experience and perception: ‘How do audience members’ emotional experiences in immersive musical environments reflect their authentic selves?’ , ‘How do musicians generate inspiration through the perception of audience reactions?’</a:t>
            </a:r>
          </a:p>
        </p:txBody>
      </p:sp>
    </p:spTree>
    <p:extLst>
      <p:ext uri="{BB962C8B-B14F-4D97-AF65-F5344CB8AC3E}">
        <p14:creationId xmlns:p14="http://schemas.microsoft.com/office/powerpoint/2010/main" val="289883530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8" presetClass="entr" presetSubtype="12" fill="hold"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strips(downLeft)">
                                      <p:cBhvr>
                                        <p:cTn id="7"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2" name="Rectangle 21">
            <a:extLst>
              <a:ext uri="{FF2B5EF4-FFF2-40B4-BE49-F238E27FC236}">
                <a16:creationId xmlns:a16="http://schemas.microsoft.com/office/drawing/2014/main" id="{D009D6D5-DAC2-4A8B-A17A-E206B9012D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文本框 2">
            <a:extLst>
              <a:ext uri="{FF2B5EF4-FFF2-40B4-BE49-F238E27FC236}">
                <a16:creationId xmlns:a16="http://schemas.microsoft.com/office/drawing/2014/main" id="{EC698D5B-7383-0A25-3355-B1C1E02848B2}"/>
              </a:ext>
            </a:extLst>
          </p:cNvPr>
          <p:cNvSpPr txBox="1"/>
          <p:nvPr/>
        </p:nvSpPr>
        <p:spPr>
          <a:xfrm>
            <a:off x="104424" y="270929"/>
            <a:ext cx="8159044" cy="1309511"/>
          </a:xfrm>
          <a:prstGeom prst="rect">
            <a:avLst/>
          </a:prstGeom>
        </p:spPr>
        <p:txBody>
          <a:bodyPr vert="horz" lIns="91440" tIns="45720" rIns="91440" bIns="45720" rtlCol="0" anchor="ctr">
            <a:normAutofit/>
          </a:bodyPr>
          <a:lstStyle/>
          <a:p>
            <a:pPr>
              <a:lnSpc>
                <a:spcPct val="90000"/>
              </a:lnSpc>
              <a:spcBef>
                <a:spcPct val="0"/>
              </a:spcBef>
              <a:spcAft>
                <a:spcPts val="600"/>
              </a:spcAft>
            </a:pPr>
            <a:r>
              <a:rPr kumimoji="1" lang="en-US" altLang="zh-CN" sz="3600" b="1" dirty="0">
                <a:latin typeface="+mj-lt"/>
                <a:ea typeface="+mj-ea"/>
                <a:cs typeface="+mj-cs"/>
              </a:rPr>
              <a:t>How do I justify the elements of my research?</a:t>
            </a:r>
          </a:p>
          <a:p>
            <a:pPr>
              <a:lnSpc>
                <a:spcPct val="90000"/>
              </a:lnSpc>
              <a:spcBef>
                <a:spcPct val="0"/>
              </a:spcBef>
              <a:spcAft>
                <a:spcPts val="600"/>
              </a:spcAft>
            </a:pPr>
            <a:endParaRPr kumimoji="1" lang="en-US" altLang="zh-CN" sz="3700" dirty="0">
              <a:latin typeface="+mj-lt"/>
              <a:ea typeface="+mj-ea"/>
              <a:cs typeface="+mj-cs"/>
            </a:endParaRPr>
          </a:p>
        </p:txBody>
      </p:sp>
      <p:pic>
        <p:nvPicPr>
          <p:cNvPr id="6" name="Picture 5" descr="背景图案&#10;&#10;描述已自动生成">
            <a:extLst>
              <a:ext uri="{FF2B5EF4-FFF2-40B4-BE49-F238E27FC236}">
                <a16:creationId xmlns:a16="http://schemas.microsoft.com/office/drawing/2014/main" id="{E3C5C8A1-16C6-128A-5FA8-141F35CA2BCE}"/>
              </a:ext>
            </a:extLst>
          </p:cNvPr>
          <p:cNvPicPr>
            <a:picLocks noChangeAspect="1"/>
          </p:cNvPicPr>
          <p:nvPr/>
        </p:nvPicPr>
        <p:blipFill>
          <a:blip r:embed="rId2">
            <a:alphaModFix amt="70000"/>
          </a:blip>
          <a:srcRect l="15736" r="24923" b="1"/>
          <a:stretch/>
        </p:blipFill>
        <p:spPr>
          <a:xfrm>
            <a:off x="6229215" y="10"/>
            <a:ext cx="5962785" cy="6857990"/>
          </a:xfrm>
          <a:custGeom>
            <a:avLst/>
            <a:gdLst/>
            <a:ahLst/>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p:spPr>
      </p:pic>
      <p:sp>
        <p:nvSpPr>
          <p:cNvPr id="8" name="文本框 7">
            <a:extLst>
              <a:ext uri="{FF2B5EF4-FFF2-40B4-BE49-F238E27FC236}">
                <a16:creationId xmlns:a16="http://schemas.microsoft.com/office/drawing/2014/main" id="{30448A10-0CF3-CB17-B207-3931750C7A20}"/>
              </a:ext>
            </a:extLst>
          </p:cNvPr>
          <p:cNvSpPr txBox="1"/>
          <p:nvPr/>
        </p:nvSpPr>
        <p:spPr>
          <a:xfrm>
            <a:off x="252874" y="1139426"/>
            <a:ext cx="11215226" cy="5724644"/>
          </a:xfrm>
          <a:prstGeom prst="rect">
            <a:avLst/>
          </a:prstGeom>
          <a:noFill/>
        </p:spPr>
        <p:txBody>
          <a:bodyPr wrap="square" rtlCol="0">
            <a:spAutoFit/>
          </a:bodyPr>
          <a:lstStyle/>
          <a:p>
            <a:pPr marL="285750" indent="-285750">
              <a:buFont typeface="Arial" panose="020B0604020202020204" pitchFamily="34" charset="0"/>
              <a:buChar char="•"/>
            </a:pPr>
            <a:r>
              <a:rPr kumimoji="1" lang="en-GB" altLang="zh-CN" sz="2400" b="1" dirty="0"/>
              <a:t>Theoretical support</a:t>
            </a:r>
            <a:r>
              <a:rPr kumimoji="1" lang="zh-CN" altLang="en-US" sz="2400" b="1" dirty="0"/>
              <a:t>：</a:t>
            </a:r>
            <a:endParaRPr kumimoji="1" lang="en-GB" altLang="zh-CN" sz="2400" b="1" dirty="0"/>
          </a:p>
          <a:p>
            <a:r>
              <a:rPr kumimoji="1" lang="en-GB" altLang="zh-CN" b="1" dirty="0"/>
              <a:t>Symbolic Interaction Theory:</a:t>
            </a:r>
          </a:p>
          <a:p>
            <a:r>
              <a:rPr kumimoji="1" lang="en-GB" altLang="zh-CN" dirty="0"/>
              <a:t>Symbolic interaction theory allows humans to generate meaning by interacting with symbols (visuals, sounds, dynamic elements, etc.) in the environment.</a:t>
            </a:r>
            <a:r>
              <a:rPr lang="en-US" altLang="zh-CN" dirty="0"/>
              <a:t> (Carter and Fuller, 2015).</a:t>
            </a:r>
            <a:r>
              <a:rPr kumimoji="1" lang="en-GB" altLang="zh-CN" dirty="0"/>
              <a:t>This study uses symbols in virtual reality (e.g., spatial rhythms, dynamic light and shadow) as a source of musical inspiration, a theoretical framework that directly supports the soundness of the premise. It analyses how musicians generate creative inspiration through the interpretation and interaction of symbols in virtual environments.</a:t>
            </a:r>
          </a:p>
          <a:p>
            <a:endParaRPr kumimoji="1" lang="en-GB" altLang="zh-CN" dirty="0"/>
          </a:p>
          <a:p>
            <a:r>
              <a:rPr kumimoji="1" lang="en-GB" altLang="zh-CN" b="1" dirty="0"/>
              <a:t>Contextual Learning Theory</a:t>
            </a:r>
            <a:r>
              <a:rPr kumimoji="1" lang="zh-CN" altLang="en-US" b="1" dirty="0"/>
              <a:t>：</a:t>
            </a:r>
            <a:endParaRPr kumimoji="1" lang="en-GB" altLang="zh-CN" b="1" dirty="0"/>
          </a:p>
          <a:p>
            <a:r>
              <a:rPr kumimoji="1" lang="en-GB" altLang="zh-CN" dirty="0"/>
              <a:t>Contextual learning theory emphasises that learning and creative processes are dependent on specific contexts</a:t>
            </a:r>
            <a:r>
              <a:rPr kumimoji="1" lang="zh-CN" altLang="en-US" dirty="0"/>
              <a:t> </a:t>
            </a:r>
            <a:r>
              <a:rPr lang="en-US" altLang="zh-CN" dirty="0"/>
              <a:t>(</a:t>
            </a:r>
            <a:r>
              <a:rPr lang="en-US" altLang="zh-CN" dirty="0" err="1"/>
              <a:t>Kakavelakis</a:t>
            </a:r>
            <a:r>
              <a:rPr lang="en-US" altLang="zh-CN" dirty="0"/>
              <a:t> and Edwards, 2012)</a:t>
            </a:r>
            <a:r>
              <a:rPr lang="zh-CN" altLang="zh-CN" dirty="0"/>
              <a:t> </a:t>
            </a:r>
            <a:r>
              <a:rPr kumimoji="1" lang="en-GB" altLang="zh-CN" dirty="0"/>
              <a:t>, and virtual reality technology provides multi-dimensional contextual support that can amplify the possibilities for inspiration. Different virtual scenarios (natural, abstract, sci-fi) can be set up to influence the triggering of inspiration, thus strengthening the rationality of the research premise.</a:t>
            </a:r>
          </a:p>
          <a:p>
            <a:endParaRPr kumimoji="1" lang="en-GB" altLang="zh-CN" b="1" dirty="0"/>
          </a:p>
          <a:p>
            <a:r>
              <a:rPr kumimoji="1" lang="en-GB" altLang="zh-CN" b="1" dirty="0"/>
              <a:t>Psychology and Cognitive Science</a:t>
            </a:r>
            <a:r>
              <a:rPr kumimoji="1" lang="zh-CN" altLang="en-US" b="1" dirty="0"/>
              <a:t>：</a:t>
            </a:r>
            <a:endParaRPr kumimoji="1" lang="en-GB" altLang="zh-CN" b="1" dirty="0"/>
          </a:p>
          <a:p>
            <a:r>
              <a:rPr kumimoji="1" lang="en-GB" altLang="zh-CN" dirty="0"/>
              <a:t>Psychological studies have shown that emotion and environment have a significant impact on creative activity, and that virtual reality can enhance the emotional experience through immersion and multi-sensory stimulation, thus facilitating inspiration. The ‘Mind Flow Theory’ demonstrates the value of virtual reality environments in stimulating creative states.</a:t>
            </a:r>
            <a:r>
              <a:rPr lang="en-US" altLang="zh-CN" dirty="0"/>
              <a:t> (</a:t>
            </a:r>
            <a:r>
              <a:rPr lang="en-US" altLang="zh-CN" dirty="0" err="1"/>
              <a:t>Peifer</a:t>
            </a:r>
            <a:r>
              <a:rPr lang="en-US" altLang="zh-CN" dirty="0"/>
              <a:t> et al., 2022).</a:t>
            </a:r>
            <a:endParaRPr lang="zh-CN" altLang="zh-CN" dirty="0"/>
          </a:p>
          <a:p>
            <a:endParaRPr kumimoji="1" lang="zh-CN" altLang="en-US" dirty="0"/>
          </a:p>
        </p:txBody>
      </p:sp>
    </p:spTree>
    <p:extLst>
      <p:ext uri="{BB962C8B-B14F-4D97-AF65-F5344CB8AC3E}">
        <p14:creationId xmlns:p14="http://schemas.microsoft.com/office/powerpoint/2010/main" val="342137870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8" presetClass="entr" presetSubtype="12" fill="hold" grpId="0" nodeType="click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strips(downLeft)">
                                      <p:cBhvr>
                                        <p:cTn id="7" dur="5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p:bld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4C3A44BB-E01C-4AA8-B2C8-32FC346D2E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 name="图片 11" descr="夜晚的街道&#10;&#10;描述已自动生成">
            <a:extLst>
              <a:ext uri="{FF2B5EF4-FFF2-40B4-BE49-F238E27FC236}">
                <a16:creationId xmlns:a16="http://schemas.microsoft.com/office/drawing/2014/main" id="{C3593716-F692-B545-37ED-B56172C3C7E5}"/>
              </a:ext>
            </a:extLst>
          </p:cNvPr>
          <p:cNvPicPr>
            <a:picLocks noChangeAspect="1"/>
          </p:cNvPicPr>
          <p:nvPr/>
        </p:nvPicPr>
        <p:blipFill>
          <a:blip r:embed="rId2"/>
          <a:srcRect l="13065" r="20956"/>
          <a:stretch/>
        </p:blipFill>
        <p:spPr>
          <a:xfrm>
            <a:off x="4406845" y="3"/>
            <a:ext cx="4101288" cy="3418797"/>
          </a:xfrm>
          <a:custGeom>
            <a:avLst/>
            <a:gdLst/>
            <a:ahLst/>
            <a:cxnLst/>
            <a:rect l="l" t="t" r="r" b="b"/>
            <a:pathLst>
              <a:path w="4101288" h="3418797">
                <a:moveTo>
                  <a:pt x="989912" y="0"/>
                </a:moveTo>
                <a:lnTo>
                  <a:pt x="3844502" y="0"/>
                </a:lnTo>
                <a:lnTo>
                  <a:pt x="3760850" y="25406"/>
                </a:lnTo>
                <a:cubicBezTo>
                  <a:pt x="3711615" y="43967"/>
                  <a:pt x="3663870" y="67007"/>
                  <a:pt x="3618425" y="98254"/>
                </a:cubicBezTo>
                <a:cubicBezTo>
                  <a:pt x="3626136" y="110145"/>
                  <a:pt x="3665355" y="144049"/>
                  <a:pt x="3649272" y="146579"/>
                </a:cubicBezTo>
                <a:cubicBezTo>
                  <a:pt x="3604102" y="153917"/>
                  <a:pt x="3564000" y="178711"/>
                  <a:pt x="3522797" y="199205"/>
                </a:cubicBezTo>
                <a:cubicBezTo>
                  <a:pt x="3504948" y="208060"/>
                  <a:pt x="3483356" y="219700"/>
                  <a:pt x="3491728" y="251325"/>
                </a:cubicBezTo>
                <a:cubicBezTo>
                  <a:pt x="3506932" y="260181"/>
                  <a:pt x="3518169" y="247783"/>
                  <a:pt x="3530727" y="246772"/>
                </a:cubicBezTo>
                <a:cubicBezTo>
                  <a:pt x="3543507" y="245761"/>
                  <a:pt x="3572153" y="252336"/>
                  <a:pt x="3564219" y="256638"/>
                </a:cubicBezTo>
                <a:cubicBezTo>
                  <a:pt x="3528083" y="276121"/>
                  <a:pt x="3593085" y="322928"/>
                  <a:pt x="3550339" y="322928"/>
                </a:cubicBezTo>
                <a:cubicBezTo>
                  <a:pt x="3478728" y="323181"/>
                  <a:pt x="3440609" y="406169"/>
                  <a:pt x="3371643" y="408447"/>
                </a:cubicBezTo>
                <a:cubicBezTo>
                  <a:pt x="3360627" y="408698"/>
                  <a:pt x="3355338" y="423373"/>
                  <a:pt x="3355558" y="436278"/>
                </a:cubicBezTo>
                <a:cubicBezTo>
                  <a:pt x="3355558" y="451712"/>
                  <a:pt x="3365694" y="454494"/>
                  <a:pt x="3376931" y="456013"/>
                </a:cubicBezTo>
                <a:cubicBezTo>
                  <a:pt x="3394118" y="458289"/>
                  <a:pt x="3411965" y="436278"/>
                  <a:pt x="3434660" y="466133"/>
                </a:cubicBezTo>
                <a:cubicBezTo>
                  <a:pt x="3393898" y="483590"/>
                  <a:pt x="3353135" y="501049"/>
                  <a:pt x="3353797" y="561013"/>
                </a:cubicBezTo>
                <a:cubicBezTo>
                  <a:pt x="3354015" y="577205"/>
                  <a:pt x="3337050" y="583277"/>
                  <a:pt x="3324270" y="587325"/>
                </a:cubicBezTo>
                <a:cubicBezTo>
                  <a:pt x="3303117" y="593904"/>
                  <a:pt x="3285272" y="605543"/>
                  <a:pt x="3273812" y="628061"/>
                </a:cubicBezTo>
                <a:cubicBezTo>
                  <a:pt x="3274033" y="632362"/>
                  <a:pt x="3274254" y="636917"/>
                  <a:pt x="3272930" y="640459"/>
                </a:cubicBezTo>
                <a:cubicBezTo>
                  <a:pt x="3276676" y="694855"/>
                  <a:pt x="3307523" y="693336"/>
                  <a:pt x="3341676" y="684230"/>
                </a:cubicBezTo>
                <a:cubicBezTo>
                  <a:pt x="3382439" y="673096"/>
                  <a:pt x="3422762" y="652855"/>
                  <a:pt x="3465728" y="672338"/>
                </a:cubicBezTo>
                <a:cubicBezTo>
                  <a:pt x="3405133" y="698397"/>
                  <a:pt x="3339253" y="700422"/>
                  <a:pt x="3282405" y="737615"/>
                </a:cubicBezTo>
                <a:cubicBezTo>
                  <a:pt x="3490406" y="744447"/>
                  <a:pt x="3674169" y="627048"/>
                  <a:pt x="3875781" y="582013"/>
                </a:cubicBezTo>
                <a:cubicBezTo>
                  <a:pt x="3868951" y="612120"/>
                  <a:pt x="3852646" y="618193"/>
                  <a:pt x="3837883" y="622747"/>
                </a:cubicBezTo>
                <a:cubicBezTo>
                  <a:pt x="3763408" y="645519"/>
                  <a:pt x="3698188" y="690809"/>
                  <a:pt x="3630322" y="730023"/>
                </a:cubicBezTo>
                <a:cubicBezTo>
                  <a:pt x="3602340" y="746216"/>
                  <a:pt x="3582066" y="762411"/>
                  <a:pt x="3571492" y="797327"/>
                </a:cubicBezTo>
                <a:cubicBezTo>
                  <a:pt x="3562015" y="828953"/>
                  <a:pt x="3543728" y="843628"/>
                  <a:pt x="3509797" y="834518"/>
                </a:cubicBezTo>
                <a:cubicBezTo>
                  <a:pt x="3482254" y="826927"/>
                  <a:pt x="3452068" y="830975"/>
                  <a:pt x="3423203" y="833760"/>
                </a:cubicBezTo>
                <a:cubicBezTo>
                  <a:pt x="3389931" y="836796"/>
                  <a:pt x="3352693" y="872470"/>
                  <a:pt x="3361728" y="890941"/>
                </a:cubicBezTo>
                <a:cubicBezTo>
                  <a:pt x="3377151" y="922314"/>
                  <a:pt x="3402931" y="906627"/>
                  <a:pt x="3425847" y="903084"/>
                </a:cubicBezTo>
                <a:cubicBezTo>
                  <a:pt x="3451848" y="898784"/>
                  <a:pt x="3500100" y="889927"/>
                  <a:pt x="3500982" y="893723"/>
                </a:cubicBezTo>
                <a:cubicBezTo>
                  <a:pt x="3517950" y="972410"/>
                  <a:pt x="3637374" y="903845"/>
                  <a:pt x="3663154" y="896758"/>
                </a:cubicBezTo>
                <a:cubicBezTo>
                  <a:pt x="3695322" y="887904"/>
                  <a:pt x="3725509" y="904097"/>
                  <a:pt x="3756136" y="907891"/>
                </a:cubicBezTo>
                <a:cubicBezTo>
                  <a:pt x="3783459" y="911433"/>
                  <a:pt x="3937918" y="922314"/>
                  <a:pt x="3969866" y="888915"/>
                </a:cubicBezTo>
                <a:cubicBezTo>
                  <a:pt x="3974273" y="914976"/>
                  <a:pt x="3965020" y="925602"/>
                  <a:pt x="3957306" y="937494"/>
                </a:cubicBezTo>
                <a:cubicBezTo>
                  <a:pt x="3946511" y="954445"/>
                  <a:pt x="3944747" y="966337"/>
                  <a:pt x="3965239" y="979747"/>
                </a:cubicBezTo>
                <a:cubicBezTo>
                  <a:pt x="4023630" y="1018206"/>
                  <a:pt x="4022747" y="1019470"/>
                  <a:pt x="3968324" y="1071591"/>
                </a:cubicBezTo>
                <a:cubicBezTo>
                  <a:pt x="3965678" y="1073867"/>
                  <a:pt x="3966782" y="1081459"/>
                  <a:pt x="3966341" y="1086519"/>
                </a:cubicBezTo>
                <a:cubicBezTo>
                  <a:pt x="3980663" y="1094615"/>
                  <a:pt x="3997409" y="1074373"/>
                  <a:pt x="4014153" y="1096133"/>
                </a:cubicBezTo>
                <a:cubicBezTo>
                  <a:pt x="3941222" y="1191771"/>
                  <a:pt x="3829950" y="1215299"/>
                  <a:pt x="3729254" y="1287157"/>
                </a:cubicBezTo>
                <a:cubicBezTo>
                  <a:pt x="3810780" y="1310939"/>
                  <a:pt x="3859696" y="1227952"/>
                  <a:pt x="3919628" y="1238578"/>
                </a:cubicBezTo>
                <a:cubicBezTo>
                  <a:pt x="3949596" y="1264639"/>
                  <a:pt x="3860577" y="1306386"/>
                  <a:pt x="3945409" y="1318784"/>
                </a:cubicBezTo>
                <a:cubicBezTo>
                  <a:pt x="3908610" y="1341555"/>
                  <a:pt x="3881289" y="1363817"/>
                  <a:pt x="3855951" y="1390133"/>
                </a:cubicBezTo>
                <a:cubicBezTo>
                  <a:pt x="3810780" y="1437192"/>
                  <a:pt x="3801967" y="1468060"/>
                  <a:pt x="3822900" y="1531314"/>
                </a:cubicBezTo>
                <a:cubicBezTo>
                  <a:pt x="3836562" y="1572808"/>
                  <a:pt x="3856611" y="1611013"/>
                  <a:pt x="3838986" y="1660349"/>
                </a:cubicBezTo>
                <a:cubicBezTo>
                  <a:pt x="3826646" y="1694254"/>
                  <a:pt x="3831494" y="1716517"/>
                  <a:pt x="3877323" y="1701337"/>
                </a:cubicBezTo>
                <a:cubicBezTo>
                  <a:pt x="3926679" y="1685144"/>
                  <a:pt x="3945187" y="1715505"/>
                  <a:pt x="3932849" y="1774963"/>
                </a:cubicBezTo>
                <a:cubicBezTo>
                  <a:pt x="3924917" y="1813169"/>
                  <a:pt x="3933291" y="1824806"/>
                  <a:pt x="3967221" y="1820505"/>
                </a:cubicBezTo>
                <a:cubicBezTo>
                  <a:pt x="4004680" y="1815698"/>
                  <a:pt x="4040375" y="1790649"/>
                  <a:pt x="4086646" y="1802795"/>
                </a:cubicBezTo>
                <a:cubicBezTo>
                  <a:pt x="4049631" y="1872120"/>
                  <a:pt x="3970527" y="1852385"/>
                  <a:pt x="3927340" y="1918423"/>
                </a:cubicBezTo>
                <a:cubicBezTo>
                  <a:pt x="3978900" y="1918674"/>
                  <a:pt x="4018341" y="1918423"/>
                  <a:pt x="4056460" y="1903999"/>
                </a:cubicBezTo>
                <a:cubicBezTo>
                  <a:pt x="4072325" y="1898179"/>
                  <a:pt x="4089732" y="1892109"/>
                  <a:pt x="4098545" y="1912096"/>
                </a:cubicBezTo>
                <a:cubicBezTo>
                  <a:pt x="4108901" y="1936132"/>
                  <a:pt x="4087529" y="1945241"/>
                  <a:pt x="4074527" y="1949542"/>
                </a:cubicBezTo>
                <a:cubicBezTo>
                  <a:pt x="4037951" y="1961686"/>
                  <a:pt x="4009969" y="1990529"/>
                  <a:pt x="3979782" y="2013047"/>
                </a:cubicBezTo>
                <a:cubicBezTo>
                  <a:pt x="3913460" y="2062386"/>
                  <a:pt x="3840746" y="2103626"/>
                  <a:pt x="3784559" y="2185097"/>
                </a:cubicBezTo>
                <a:cubicBezTo>
                  <a:pt x="3855290" y="2164349"/>
                  <a:pt x="3907951" y="2116025"/>
                  <a:pt x="3973612" y="2106157"/>
                </a:cubicBezTo>
                <a:cubicBezTo>
                  <a:pt x="3916764" y="2180290"/>
                  <a:pt x="3843611" y="2229120"/>
                  <a:pt x="3774426" y="2283011"/>
                </a:cubicBezTo>
                <a:cubicBezTo>
                  <a:pt x="3754594" y="2298192"/>
                  <a:pt x="3734543" y="2308566"/>
                  <a:pt x="3730136" y="2341710"/>
                </a:cubicBezTo>
                <a:cubicBezTo>
                  <a:pt x="3721542" y="2405976"/>
                  <a:pt x="3695763" y="2459107"/>
                  <a:pt x="3640678" y="2487444"/>
                </a:cubicBezTo>
                <a:cubicBezTo>
                  <a:pt x="3640238" y="2487699"/>
                  <a:pt x="3643322" y="2497314"/>
                  <a:pt x="3645085" y="2503890"/>
                </a:cubicBezTo>
                <a:cubicBezTo>
                  <a:pt x="3678797" y="2505916"/>
                  <a:pt x="3705458" y="2467963"/>
                  <a:pt x="3748425" y="2480360"/>
                </a:cubicBezTo>
                <a:cubicBezTo>
                  <a:pt x="3707220" y="2531974"/>
                  <a:pt x="3672847" y="2578277"/>
                  <a:pt x="3614458" y="2602819"/>
                </a:cubicBezTo>
                <a:cubicBezTo>
                  <a:pt x="3567745" y="2622300"/>
                  <a:pt x="3510016" y="2633686"/>
                  <a:pt x="3476083" y="2696937"/>
                </a:cubicBezTo>
                <a:cubicBezTo>
                  <a:pt x="3515524" y="2709337"/>
                  <a:pt x="3544831" y="2693651"/>
                  <a:pt x="3574357" y="2682517"/>
                </a:cubicBezTo>
                <a:cubicBezTo>
                  <a:pt x="3619525" y="2665312"/>
                  <a:pt x="3664255" y="2645832"/>
                  <a:pt x="3709425" y="2628625"/>
                </a:cubicBezTo>
                <a:cubicBezTo>
                  <a:pt x="3726611" y="2622047"/>
                  <a:pt x="3745340" y="2617491"/>
                  <a:pt x="3756357" y="2648866"/>
                </a:cubicBezTo>
                <a:cubicBezTo>
                  <a:pt x="3698847" y="2655446"/>
                  <a:pt x="3664475" y="2697951"/>
                  <a:pt x="3628340" y="2737926"/>
                </a:cubicBezTo>
                <a:cubicBezTo>
                  <a:pt x="3608067" y="2760445"/>
                  <a:pt x="3591541" y="2790554"/>
                  <a:pt x="3554967" y="2779169"/>
                </a:cubicBezTo>
                <a:cubicBezTo>
                  <a:pt x="3535796" y="2773097"/>
                  <a:pt x="3523678" y="2790046"/>
                  <a:pt x="3525662" y="2810794"/>
                </a:cubicBezTo>
                <a:cubicBezTo>
                  <a:pt x="3532932" y="2883915"/>
                  <a:pt x="3488203" y="2909469"/>
                  <a:pt x="3441932" y="2923637"/>
                </a:cubicBezTo>
                <a:cubicBezTo>
                  <a:pt x="3354236" y="2950204"/>
                  <a:pt x="3281303" y="3012697"/>
                  <a:pt x="3196032" y="3046854"/>
                </a:cubicBezTo>
                <a:cubicBezTo>
                  <a:pt x="3113184" y="3079999"/>
                  <a:pt x="3049065" y="3158685"/>
                  <a:pt x="2965998" y="3199927"/>
                </a:cubicBezTo>
                <a:cubicBezTo>
                  <a:pt x="2905843" y="3229783"/>
                  <a:pt x="2848335" y="3268239"/>
                  <a:pt x="2786418" y="3295311"/>
                </a:cubicBezTo>
                <a:cubicBezTo>
                  <a:pt x="2639894" y="3359324"/>
                  <a:pt x="2490503" y="3410685"/>
                  <a:pt x="2332519" y="3418022"/>
                </a:cubicBezTo>
                <a:cubicBezTo>
                  <a:pt x="2202077" y="3423842"/>
                  <a:pt x="1070633" y="3418277"/>
                  <a:pt x="611003" y="2585615"/>
                </a:cubicBezTo>
                <a:cubicBezTo>
                  <a:pt x="602189" y="2581565"/>
                  <a:pt x="592275" y="2570939"/>
                  <a:pt x="589190" y="2560818"/>
                </a:cubicBezTo>
                <a:cubicBezTo>
                  <a:pt x="574427" y="2513505"/>
                  <a:pt x="538291" y="2493011"/>
                  <a:pt x="505681" y="2467457"/>
                </a:cubicBezTo>
                <a:cubicBezTo>
                  <a:pt x="477036" y="2444939"/>
                  <a:pt x="446628" y="2421409"/>
                  <a:pt x="434730" y="2383456"/>
                </a:cubicBezTo>
                <a:cubicBezTo>
                  <a:pt x="419086" y="2332854"/>
                  <a:pt x="463594" y="2374348"/>
                  <a:pt x="471748" y="2355119"/>
                </a:cubicBezTo>
                <a:cubicBezTo>
                  <a:pt x="454782" y="2328807"/>
                  <a:pt x="428560" y="2304770"/>
                  <a:pt x="421730" y="2274915"/>
                </a:cubicBezTo>
                <a:cubicBezTo>
                  <a:pt x="396833" y="2167131"/>
                  <a:pt x="343069" y="2088698"/>
                  <a:pt x="262645" y="2027722"/>
                </a:cubicBezTo>
                <a:cubicBezTo>
                  <a:pt x="239509" y="2010264"/>
                  <a:pt x="224307" y="1978384"/>
                  <a:pt x="192799" y="1973326"/>
                </a:cubicBezTo>
                <a:cubicBezTo>
                  <a:pt x="122730" y="1962193"/>
                  <a:pt x="144764" y="1875156"/>
                  <a:pt x="107746" y="1836446"/>
                </a:cubicBezTo>
                <a:cubicBezTo>
                  <a:pt x="100695" y="1829107"/>
                  <a:pt x="94306" y="1814687"/>
                  <a:pt x="95627" y="1804821"/>
                </a:cubicBezTo>
                <a:cubicBezTo>
                  <a:pt x="97609" y="1790649"/>
                  <a:pt x="105983" y="1777240"/>
                  <a:pt x="113034" y="1764589"/>
                </a:cubicBezTo>
                <a:cubicBezTo>
                  <a:pt x="120306" y="1751939"/>
                  <a:pt x="131322" y="1740806"/>
                  <a:pt x="126034" y="1724108"/>
                </a:cubicBezTo>
                <a:cubicBezTo>
                  <a:pt x="123833" y="1717277"/>
                  <a:pt x="125373" y="1693494"/>
                  <a:pt x="109068" y="1712215"/>
                </a:cubicBezTo>
                <a:cubicBezTo>
                  <a:pt x="64340" y="1763578"/>
                  <a:pt x="38339" y="1715001"/>
                  <a:pt x="0" y="1691723"/>
                </a:cubicBezTo>
                <a:cubicBezTo>
                  <a:pt x="30848" y="1667686"/>
                  <a:pt x="58610" y="1650735"/>
                  <a:pt x="63238" y="1614808"/>
                </a:cubicBezTo>
                <a:cubicBezTo>
                  <a:pt x="72712" y="1540674"/>
                  <a:pt x="113253" y="1506772"/>
                  <a:pt x="174729" y="1500192"/>
                </a:cubicBezTo>
                <a:cubicBezTo>
                  <a:pt x="152034" y="1428591"/>
                  <a:pt x="152034" y="1428591"/>
                  <a:pt x="225408" y="1418722"/>
                </a:cubicBezTo>
                <a:cubicBezTo>
                  <a:pt x="197204" y="1373181"/>
                  <a:pt x="197204" y="1361542"/>
                  <a:pt x="231358" y="1345855"/>
                </a:cubicBezTo>
                <a:cubicBezTo>
                  <a:pt x="264188" y="1330927"/>
                  <a:pt x="300543" y="1325867"/>
                  <a:pt x="330952" y="1302844"/>
                </a:cubicBezTo>
                <a:cubicBezTo>
                  <a:pt x="302967" y="1244651"/>
                  <a:pt x="295035" y="1177097"/>
                  <a:pt x="237307" y="1148758"/>
                </a:cubicBezTo>
                <a:cubicBezTo>
                  <a:pt x="228273" y="1144458"/>
                  <a:pt x="222103" y="1127000"/>
                  <a:pt x="227831" y="1116880"/>
                </a:cubicBezTo>
                <a:cubicBezTo>
                  <a:pt x="248764" y="1080194"/>
                  <a:pt x="218798" y="1010614"/>
                  <a:pt x="284017" y="1002772"/>
                </a:cubicBezTo>
                <a:cubicBezTo>
                  <a:pt x="292171" y="1002013"/>
                  <a:pt x="299663" y="994421"/>
                  <a:pt x="293273" y="984554"/>
                </a:cubicBezTo>
                <a:cubicBezTo>
                  <a:pt x="271238" y="950145"/>
                  <a:pt x="297900" y="952421"/>
                  <a:pt x="313983" y="948120"/>
                </a:cubicBezTo>
                <a:cubicBezTo>
                  <a:pt x="333375" y="942809"/>
                  <a:pt x="355409" y="957988"/>
                  <a:pt x="373477" y="939265"/>
                </a:cubicBezTo>
                <a:cubicBezTo>
                  <a:pt x="369289" y="919530"/>
                  <a:pt x="353646" y="919783"/>
                  <a:pt x="342629" y="913458"/>
                </a:cubicBezTo>
                <a:cubicBezTo>
                  <a:pt x="310460" y="895240"/>
                  <a:pt x="284238" y="873483"/>
                  <a:pt x="282695" y="826169"/>
                </a:cubicBezTo>
                <a:cubicBezTo>
                  <a:pt x="281595" y="787964"/>
                  <a:pt x="278069" y="754314"/>
                  <a:pt x="322578" y="742675"/>
                </a:cubicBezTo>
                <a:cubicBezTo>
                  <a:pt x="341086" y="737866"/>
                  <a:pt x="335797" y="710289"/>
                  <a:pt x="325221" y="696626"/>
                </a:cubicBezTo>
                <a:cubicBezTo>
                  <a:pt x="306272" y="672338"/>
                  <a:pt x="290629" y="639953"/>
                  <a:pt x="258017" y="637675"/>
                </a:cubicBezTo>
                <a:cubicBezTo>
                  <a:pt x="238187" y="636158"/>
                  <a:pt x="222983" y="626035"/>
                  <a:pt x="207340" y="614398"/>
                </a:cubicBezTo>
                <a:cubicBezTo>
                  <a:pt x="196103" y="606047"/>
                  <a:pt x="182662" y="598964"/>
                  <a:pt x="183983" y="581001"/>
                </a:cubicBezTo>
                <a:cubicBezTo>
                  <a:pt x="185306" y="563795"/>
                  <a:pt x="198305" y="556711"/>
                  <a:pt x="211526" y="553169"/>
                </a:cubicBezTo>
                <a:cubicBezTo>
                  <a:pt x="255595" y="541784"/>
                  <a:pt x="297017" y="525085"/>
                  <a:pt x="333816" y="486880"/>
                </a:cubicBezTo>
                <a:cubicBezTo>
                  <a:pt x="309357" y="466639"/>
                  <a:pt x="286001" y="451964"/>
                  <a:pt x="267934" y="431469"/>
                </a:cubicBezTo>
                <a:cubicBezTo>
                  <a:pt x="224307" y="381881"/>
                  <a:pt x="593817" y="225772"/>
                  <a:pt x="612325" y="170108"/>
                </a:cubicBezTo>
                <a:cubicBezTo>
                  <a:pt x="618054" y="152904"/>
                  <a:pt x="637663" y="135194"/>
                  <a:pt x="653971" y="130133"/>
                </a:cubicBezTo>
                <a:cubicBezTo>
                  <a:pt x="730427" y="106350"/>
                  <a:pt x="796748" y="52963"/>
                  <a:pt x="874970" y="33228"/>
                </a:cubicBezTo>
                <a:cubicBezTo>
                  <a:pt x="911877" y="23867"/>
                  <a:pt x="948509" y="12925"/>
                  <a:pt x="986021" y="1223"/>
                </a:cubicBezTo>
                <a:close/>
              </a:path>
            </a:pathLst>
          </a:custGeom>
        </p:spPr>
      </p:pic>
      <p:sp>
        <p:nvSpPr>
          <p:cNvPr id="2" name="文本框 1">
            <a:extLst>
              <a:ext uri="{FF2B5EF4-FFF2-40B4-BE49-F238E27FC236}">
                <a16:creationId xmlns:a16="http://schemas.microsoft.com/office/drawing/2014/main" id="{E408A423-2B17-EFB2-9FA4-B1A8BE437482}"/>
              </a:ext>
            </a:extLst>
          </p:cNvPr>
          <p:cNvSpPr txBox="1"/>
          <p:nvPr/>
        </p:nvSpPr>
        <p:spPr>
          <a:xfrm>
            <a:off x="2692400" y="4055210"/>
            <a:ext cx="9355667" cy="2659374"/>
          </a:xfrm>
          <a:prstGeom prst="rect">
            <a:avLst/>
          </a:prstGeom>
        </p:spPr>
        <p:txBody>
          <a:bodyPr vert="horz" lIns="91440" tIns="45720" rIns="91440" bIns="45720" rtlCol="0">
            <a:normAutofit/>
          </a:bodyPr>
          <a:lstStyle/>
          <a:p>
            <a:pPr>
              <a:lnSpc>
                <a:spcPct val="90000"/>
              </a:lnSpc>
              <a:spcAft>
                <a:spcPts val="600"/>
              </a:spcAft>
            </a:pPr>
            <a:r>
              <a:rPr kumimoji="1" lang="en-US" altLang="zh-CN" sz="2400" b="1" dirty="0"/>
              <a:t>Example Support:</a:t>
            </a:r>
          </a:p>
          <a:p>
            <a:pPr>
              <a:lnSpc>
                <a:spcPct val="90000"/>
              </a:lnSpc>
              <a:spcAft>
                <a:spcPts val="600"/>
              </a:spcAft>
            </a:pPr>
            <a:r>
              <a:rPr kumimoji="1" lang="en-US" altLang="zh-CN" sz="1700" i="1" dirty="0"/>
              <a:t>The Wave VR Platform</a:t>
            </a:r>
            <a:r>
              <a:rPr kumimoji="1" lang="zh-CN" altLang="en-US" sz="1700" i="1" dirty="0"/>
              <a:t>：</a:t>
            </a:r>
            <a:endParaRPr kumimoji="1" lang="en-US" altLang="zh-CN" sz="1700" i="1" dirty="0"/>
          </a:p>
          <a:p>
            <a:pPr indent="-228600">
              <a:lnSpc>
                <a:spcPct val="90000"/>
              </a:lnSpc>
              <a:spcAft>
                <a:spcPts val="600"/>
              </a:spcAft>
              <a:buFont typeface="Arial" panose="020B0604020202020204" pitchFamily="34" charset="0"/>
              <a:buChar char="•"/>
            </a:pPr>
            <a:r>
              <a:rPr kumimoji="1" lang="en-US" altLang="zh-CN" sz="1700" dirty="0"/>
              <a:t>Supporting musicians to compose and perform in real time in a virtual environment, validating the potential of VR in music creation.</a:t>
            </a:r>
          </a:p>
          <a:p>
            <a:pPr indent="-228600">
              <a:lnSpc>
                <a:spcPct val="90000"/>
              </a:lnSpc>
              <a:spcAft>
                <a:spcPts val="600"/>
              </a:spcAft>
              <a:buFont typeface="Arial" panose="020B0604020202020204" pitchFamily="34" charset="0"/>
              <a:buChar char="•"/>
            </a:pPr>
            <a:r>
              <a:rPr lang="en-GB" altLang="zh-CN" sz="1600" i="0" dirty="0">
                <a:solidFill>
                  <a:srgbClr val="0F0F0F"/>
                </a:solidFill>
                <a:effectLst/>
                <a:latin typeface="+mn-ea"/>
              </a:rPr>
              <a:t>GRIMECRAFT</a:t>
            </a:r>
            <a:r>
              <a:rPr kumimoji="1" lang="zh-CN" altLang="en-US" sz="1700" dirty="0"/>
              <a:t>：</a:t>
            </a:r>
            <a:r>
              <a:rPr kumimoji="1" lang="en-US" altLang="zh-CN" sz="1700" dirty="0"/>
              <a:t> https://</a:t>
            </a:r>
            <a:r>
              <a:rPr kumimoji="1" lang="en-US" altLang="zh-CN" sz="1700" dirty="0" err="1"/>
              <a:t>www.youtube.com</a:t>
            </a:r>
            <a:r>
              <a:rPr kumimoji="1" lang="en-US" altLang="zh-CN" sz="1700" dirty="0"/>
              <a:t>/</a:t>
            </a:r>
            <a:r>
              <a:rPr kumimoji="1" lang="en-US" altLang="zh-CN" sz="1700" dirty="0" err="1"/>
              <a:t>watch?v</a:t>
            </a:r>
            <a:r>
              <a:rPr kumimoji="1" lang="en-US" altLang="zh-CN" sz="1700" dirty="0"/>
              <a:t>=</a:t>
            </a:r>
            <a:r>
              <a:rPr kumimoji="1" lang="en-US" altLang="zh-CN" sz="1700" dirty="0" err="1"/>
              <a:t>ruwHjbOxJis&amp;t</a:t>
            </a:r>
            <a:r>
              <a:rPr kumimoji="1" lang="en-US" altLang="zh-CN" sz="1700" dirty="0"/>
              <a:t>=1179s</a:t>
            </a:r>
            <a:r>
              <a:rPr lang="en-GB" altLang="zh-CN" sz="1800" kern="100" dirty="0">
                <a:effectLst/>
                <a:latin typeface="DengXian" panose="02010600030101010101" pitchFamily="2" charset="-122"/>
                <a:ea typeface="DengXian" panose="02010600030101010101" pitchFamily="2" charset="-122"/>
                <a:cs typeface="Times New Roman" panose="02020603050405020304" pitchFamily="18" charset="0"/>
              </a:rPr>
              <a:t>(GRIMECRAFT, 2017)</a:t>
            </a:r>
            <a:endParaRPr kumimoji="1" lang="en-US" altLang="zh-CN" sz="1700" dirty="0"/>
          </a:p>
          <a:p>
            <a:pPr indent="-228600">
              <a:lnSpc>
                <a:spcPct val="90000"/>
              </a:lnSpc>
              <a:spcAft>
                <a:spcPts val="600"/>
              </a:spcAft>
              <a:buFont typeface="Arial" panose="020B0604020202020204" pitchFamily="34" charset="0"/>
              <a:buChar char="•"/>
            </a:pPr>
            <a:r>
              <a:rPr lang="en-US" altLang="zh-CN" sz="1700" i="0" dirty="0">
                <a:effectLst/>
              </a:rPr>
              <a:t>Imogen Heap</a:t>
            </a:r>
            <a:r>
              <a:rPr lang="zh-CN" altLang="en-US" sz="1700" dirty="0"/>
              <a:t>：</a:t>
            </a:r>
            <a:r>
              <a:rPr lang="en-GB" altLang="zh-CN" sz="1700" dirty="0"/>
              <a:t>https://</a:t>
            </a:r>
            <a:r>
              <a:rPr lang="en-GB" altLang="zh-CN" sz="1700" dirty="0" err="1"/>
              <a:t>www.youtube.com</a:t>
            </a:r>
            <a:r>
              <a:rPr lang="en-GB" altLang="zh-CN" sz="1700" dirty="0"/>
              <a:t>/</a:t>
            </a:r>
            <a:r>
              <a:rPr lang="en-GB" altLang="zh-CN" sz="1700" dirty="0" err="1"/>
              <a:t>watch?v</a:t>
            </a:r>
            <a:r>
              <a:rPr lang="en-GB" altLang="zh-CN" sz="1700" dirty="0"/>
              <a:t>=d-p8w2EU9SA&amp;t=220s</a:t>
            </a:r>
            <a:r>
              <a:rPr lang="en-GB" altLang="zh-CN" sz="1800" kern="100" dirty="0">
                <a:effectLst/>
                <a:latin typeface="DengXian" panose="02010600030101010101" pitchFamily="2" charset="-122"/>
                <a:ea typeface="DengXian" panose="02010600030101010101" pitchFamily="2" charset="-122"/>
                <a:cs typeface="Times New Roman" panose="02020603050405020304" pitchFamily="18" charset="0"/>
              </a:rPr>
              <a:t>(</a:t>
            </a:r>
            <a:r>
              <a:rPr lang="en-GB" altLang="zh-CN" sz="1800" kern="100" dirty="0" err="1">
                <a:effectLst/>
                <a:latin typeface="DengXian" panose="02010600030101010101" pitchFamily="2" charset="-122"/>
                <a:ea typeface="DengXian" panose="02010600030101010101" pitchFamily="2" charset="-122"/>
                <a:cs typeface="Times New Roman" panose="02020603050405020304" pitchFamily="18" charset="0"/>
              </a:rPr>
              <a:t>Strikerdoodle</a:t>
            </a:r>
            <a:r>
              <a:rPr lang="en-GB" altLang="zh-CN" sz="1800" kern="100" dirty="0">
                <a:effectLst/>
                <a:latin typeface="DengXian" panose="02010600030101010101" pitchFamily="2" charset="-122"/>
                <a:ea typeface="DengXian" panose="02010600030101010101" pitchFamily="2" charset="-122"/>
                <a:cs typeface="Times New Roman" panose="02020603050405020304" pitchFamily="18" charset="0"/>
              </a:rPr>
              <a:t>, 2018)</a:t>
            </a:r>
            <a:endParaRPr lang="en-US" altLang="zh-CN" sz="1700" i="0" dirty="0">
              <a:effectLst/>
            </a:endParaRPr>
          </a:p>
          <a:p>
            <a:pPr indent="-228600">
              <a:lnSpc>
                <a:spcPct val="90000"/>
              </a:lnSpc>
              <a:spcAft>
                <a:spcPts val="600"/>
              </a:spcAft>
              <a:buFont typeface="Arial" panose="020B0604020202020204" pitchFamily="34" charset="0"/>
              <a:buChar char="•"/>
            </a:pPr>
            <a:r>
              <a:rPr lang="en-US" altLang="zh-CN" sz="1700" i="0" dirty="0">
                <a:effectLst/>
              </a:rPr>
              <a:t>Galantis</a:t>
            </a:r>
            <a:r>
              <a:rPr lang="zh-CN" altLang="en-US" sz="1700" i="0" dirty="0">
                <a:effectLst/>
              </a:rPr>
              <a:t>：</a:t>
            </a:r>
            <a:r>
              <a:rPr lang="en-US" altLang="zh-CN" sz="1700" i="0" dirty="0">
                <a:effectLst/>
              </a:rPr>
              <a:t>https://</a:t>
            </a:r>
            <a:r>
              <a:rPr lang="en-US" altLang="zh-CN" sz="1700" i="0" dirty="0" err="1">
                <a:effectLst/>
              </a:rPr>
              <a:t>www.youtube.com</a:t>
            </a:r>
            <a:r>
              <a:rPr lang="en-US" altLang="zh-CN" sz="1700" i="0" dirty="0">
                <a:effectLst/>
              </a:rPr>
              <a:t>/</a:t>
            </a:r>
            <a:r>
              <a:rPr lang="en-US" altLang="zh-CN" sz="1700" i="0" dirty="0" err="1">
                <a:effectLst/>
              </a:rPr>
              <a:t>watch?v</a:t>
            </a:r>
            <a:r>
              <a:rPr lang="en-US" altLang="zh-CN" sz="1700" i="0" dirty="0">
                <a:effectLst/>
              </a:rPr>
              <a:t>=</a:t>
            </a:r>
            <a:r>
              <a:rPr lang="en-US" altLang="zh-CN" sz="1700" i="0" dirty="0" err="1">
                <a:effectLst/>
              </a:rPr>
              <a:t>urrlgeLpJoY</a:t>
            </a:r>
            <a:r>
              <a:rPr lang="en-GB" altLang="zh-CN" sz="1800" kern="100" dirty="0">
                <a:effectLst/>
                <a:latin typeface="DengXian" panose="02010600030101010101" pitchFamily="2" charset="-122"/>
                <a:ea typeface="DengXian" panose="02010600030101010101" pitchFamily="2" charset="-122"/>
                <a:cs typeface="Times New Roman" panose="02020603050405020304" pitchFamily="18" charset="0"/>
              </a:rPr>
              <a:t>(Galantis, 2020)</a:t>
            </a:r>
            <a:endParaRPr lang="zh-CN" altLang="zh-CN" sz="1800" kern="100" dirty="0">
              <a:effectLst/>
              <a:latin typeface="DengXian" panose="02010600030101010101" pitchFamily="2" charset="-122"/>
              <a:ea typeface="DengXian" panose="02010600030101010101" pitchFamily="2" charset="-122"/>
              <a:cs typeface="Times New Roman" panose="02020603050405020304" pitchFamily="18" charset="0"/>
            </a:endParaRPr>
          </a:p>
          <a:p>
            <a:pPr indent="-228600">
              <a:lnSpc>
                <a:spcPct val="90000"/>
              </a:lnSpc>
              <a:spcAft>
                <a:spcPts val="600"/>
              </a:spcAft>
              <a:buFont typeface="Arial" panose="020B0604020202020204" pitchFamily="34" charset="0"/>
              <a:buChar char="•"/>
            </a:pPr>
            <a:endParaRPr kumimoji="1" lang="en-US" altLang="zh-CN" sz="800" dirty="0"/>
          </a:p>
          <a:p>
            <a:pPr indent="-228600">
              <a:lnSpc>
                <a:spcPct val="90000"/>
              </a:lnSpc>
              <a:spcAft>
                <a:spcPts val="600"/>
              </a:spcAft>
              <a:buFont typeface="Arial" panose="020B0604020202020204" pitchFamily="34" charset="0"/>
              <a:buChar char="•"/>
            </a:pPr>
            <a:endParaRPr kumimoji="1" lang="en-US" altLang="zh-CN" sz="800" dirty="0"/>
          </a:p>
        </p:txBody>
      </p:sp>
      <p:pic>
        <p:nvPicPr>
          <p:cNvPr id="6" name="图片 5" descr="舞台上弹吉他的人&#10;&#10;低可信度描述已自动生成">
            <a:extLst>
              <a:ext uri="{FF2B5EF4-FFF2-40B4-BE49-F238E27FC236}">
                <a16:creationId xmlns:a16="http://schemas.microsoft.com/office/drawing/2014/main" id="{CFFEBD45-600D-CCB1-136B-05B40DEEAD50}"/>
              </a:ext>
            </a:extLst>
          </p:cNvPr>
          <p:cNvPicPr>
            <a:picLocks noChangeAspect="1"/>
          </p:cNvPicPr>
          <p:nvPr/>
        </p:nvPicPr>
        <p:blipFill>
          <a:blip r:embed="rId3"/>
          <a:srcRect l="41808" r="15507" b="1"/>
          <a:stretch/>
        </p:blipFill>
        <p:spPr>
          <a:xfrm>
            <a:off x="10315" y="0"/>
            <a:ext cx="3774948" cy="5491619"/>
          </a:xfrm>
          <a:custGeom>
            <a:avLst/>
            <a:gdLst/>
            <a:ahLst/>
            <a:cxnLst/>
            <a:rect l="l" t="t" r="r" b="b"/>
            <a:pathLst>
              <a:path w="4552738" h="5946218">
                <a:moveTo>
                  <a:pt x="0" y="0"/>
                </a:moveTo>
                <a:lnTo>
                  <a:pt x="193217" y="10418"/>
                </a:lnTo>
                <a:cubicBezTo>
                  <a:pt x="612089" y="35802"/>
                  <a:pt x="1030148" y="71660"/>
                  <a:pt x="1446580" y="128061"/>
                </a:cubicBezTo>
                <a:cubicBezTo>
                  <a:pt x="1735723" y="167547"/>
                  <a:pt x="2027715" y="194943"/>
                  <a:pt x="2320927" y="163517"/>
                </a:cubicBezTo>
                <a:cubicBezTo>
                  <a:pt x="2335563" y="161905"/>
                  <a:pt x="2352239" y="156669"/>
                  <a:pt x="2364438" y="161905"/>
                </a:cubicBezTo>
                <a:cubicBezTo>
                  <a:pt x="2506776" y="220729"/>
                  <a:pt x="2662121" y="178424"/>
                  <a:pt x="2809744" y="215490"/>
                </a:cubicBezTo>
                <a:cubicBezTo>
                  <a:pt x="2771925" y="358517"/>
                  <a:pt x="2609662" y="346832"/>
                  <a:pt x="2518162" y="445944"/>
                </a:cubicBezTo>
                <a:cubicBezTo>
                  <a:pt x="2667409" y="485424"/>
                  <a:pt x="2801610" y="525312"/>
                  <a:pt x="2937846" y="555124"/>
                </a:cubicBezTo>
                <a:cubicBezTo>
                  <a:pt x="3082216" y="586550"/>
                  <a:pt x="3204622" y="671561"/>
                  <a:pt x="3345734" y="709433"/>
                </a:cubicBezTo>
                <a:cubicBezTo>
                  <a:pt x="3375832" y="717492"/>
                  <a:pt x="3412025" y="745693"/>
                  <a:pt x="3422598" y="773089"/>
                </a:cubicBezTo>
                <a:cubicBezTo>
                  <a:pt x="3456757" y="861726"/>
                  <a:pt x="4138745" y="1110310"/>
                  <a:pt x="4058225" y="1189273"/>
                </a:cubicBezTo>
                <a:cubicBezTo>
                  <a:pt x="4024878" y="1221909"/>
                  <a:pt x="3981773" y="1245276"/>
                  <a:pt x="3936629" y="1277508"/>
                </a:cubicBezTo>
                <a:cubicBezTo>
                  <a:pt x="4004547" y="1338344"/>
                  <a:pt x="4080998" y="1364935"/>
                  <a:pt x="4162334" y="1383065"/>
                </a:cubicBezTo>
                <a:cubicBezTo>
                  <a:pt x="4186736" y="1388705"/>
                  <a:pt x="4210728" y="1399986"/>
                  <a:pt x="4213168" y="1427383"/>
                </a:cubicBezTo>
                <a:cubicBezTo>
                  <a:pt x="4215607" y="1455987"/>
                  <a:pt x="4190800" y="1467266"/>
                  <a:pt x="4170061" y="1480564"/>
                </a:cubicBezTo>
                <a:cubicBezTo>
                  <a:pt x="4141188" y="1499095"/>
                  <a:pt x="4113127" y="1515214"/>
                  <a:pt x="4076527" y="1517630"/>
                </a:cubicBezTo>
                <a:cubicBezTo>
                  <a:pt x="4016337" y="1521257"/>
                  <a:pt x="3987466" y="1572826"/>
                  <a:pt x="3952493" y="1611502"/>
                </a:cubicBezTo>
                <a:cubicBezTo>
                  <a:pt x="3932973" y="1633259"/>
                  <a:pt x="3923211" y="1677172"/>
                  <a:pt x="3957370" y="1684828"/>
                </a:cubicBezTo>
                <a:cubicBezTo>
                  <a:pt x="4039518" y="1703363"/>
                  <a:pt x="4033011" y="1756946"/>
                  <a:pt x="4030981" y="1817782"/>
                </a:cubicBezTo>
                <a:cubicBezTo>
                  <a:pt x="4028133" y="1893124"/>
                  <a:pt x="3979737" y="1927770"/>
                  <a:pt x="3920363" y="1956780"/>
                </a:cubicBezTo>
                <a:cubicBezTo>
                  <a:pt x="3900029" y="1966851"/>
                  <a:pt x="3871158" y="1966449"/>
                  <a:pt x="3863429" y="1997874"/>
                </a:cubicBezTo>
                <a:cubicBezTo>
                  <a:pt x="3896777" y="2027688"/>
                  <a:pt x="3937444" y="2003517"/>
                  <a:pt x="3973233" y="2011975"/>
                </a:cubicBezTo>
                <a:cubicBezTo>
                  <a:pt x="4002918" y="2018824"/>
                  <a:pt x="4052127" y="2015199"/>
                  <a:pt x="4011458" y="2069991"/>
                </a:cubicBezTo>
                <a:cubicBezTo>
                  <a:pt x="3999664" y="2085704"/>
                  <a:pt x="4013491" y="2097792"/>
                  <a:pt x="4028540" y="2099000"/>
                </a:cubicBezTo>
                <a:cubicBezTo>
                  <a:pt x="4148913" y="2111489"/>
                  <a:pt x="4093606" y="2222285"/>
                  <a:pt x="4132241" y="2280703"/>
                </a:cubicBezTo>
                <a:cubicBezTo>
                  <a:pt x="4142812" y="2296818"/>
                  <a:pt x="4131425" y="2324618"/>
                  <a:pt x="4114752" y="2331466"/>
                </a:cubicBezTo>
                <a:cubicBezTo>
                  <a:pt x="4008205" y="2376592"/>
                  <a:pt x="3993565" y="2484163"/>
                  <a:pt x="3941916" y="2576828"/>
                </a:cubicBezTo>
                <a:cubicBezTo>
                  <a:pt x="3998039" y="2613488"/>
                  <a:pt x="4065138" y="2621547"/>
                  <a:pt x="4125732" y="2645318"/>
                </a:cubicBezTo>
                <a:cubicBezTo>
                  <a:pt x="4188768" y="2670298"/>
                  <a:pt x="4188768" y="2688831"/>
                  <a:pt x="4136714" y="2761349"/>
                </a:cubicBezTo>
                <a:cubicBezTo>
                  <a:pt x="4272135" y="2777064"/>
                  <a:pt x="4272135" y="2777064"/>
                  <a:pt x="4230249" y="2891080"/>
                </a:cubicBezTo>
                <a:cubicBezTo>
                  <a:pt x="4343713" y="2901557"/>
                  <a:pt x="4418537" y="2955542"/>
                  <a:pt x="4436023" y="3073591"/>
                </a:cubicBezTo>
                <a:cubicBezTo>
                  <a:pt x="4444564" y="3130800"/>
                  <a:pt x="4495804" y="3157792"/>
                  <a:pt x="4552738" y="3196068"/>
                </a:cubicBezTo>
                <a:cubicBezTo>
                  <a:pt x="4481978" y="3233136"/>
                  <a:pt x="4433989" y="3310489"/>
                  <a:pt x="4351436" y="3228700"/>
                </a:cubicBezTo>
                <a:cubicBezTo>
                  <a:pt x="4321344" y="3198888"/>
                  <a:pt x="4324186" y="3236761"/>
                  <a:pt x="4320122" y="3247637"/>
                </a:cubicBezTo>
                <a:cubicBezTo>
                  <a:pt x="4310364" y="3274227"/>
                  <a:pt x="4330695" y="3291956"/>
                  <a:pt x="4344116" y="3312099"/>
                </a:cubicBezTo>
                <a:cubicBezTo>
                  <a:pt x="4357130" y="3332244"/>
                  <a:pt x="4372586" y="3353596"/>
                  <a:pt x="4376244" y="3376163"/>
                </a:cubicBezTo>
                <a:cubicBezTo>
                  <a:pt x="4378682" y="3391874"/>
                  <a:pt x="4366890" y="3414835"/>
                  <a:pt x="4353877" y="3426522"/>
                </a:cubicBezTo>
                <a:cubicBezTo>
                  <a:pt x="4285554" y="3488163"/>
                  <a:pt x="4326221" y="3626757"/>
                  <a:pt x="4196898" y="3644486"/>
                </a:cubicBezTo>
                <a:cubicBezTo>
                  <a:pt x="4138745" y="3652541"/>
                  <a:pt x="4110687" y="3703306"/>
                  <a:pt x="4067986" y="3731106"/>
                </a:cubicBezTo>
                <a:cubicBezTo>
                  <a:pt x="3919551" y="3828201"/>
                  <a:pt x="3820322" y="3953097"/>
                  <a:pt x="3774370" y="4124729"/>
                </a:cubicBezTo>
                <a:cubicBezTo>
                  <a:pt x="3761764" y="4172269"/>
                  <a:pt x="3713368" y="4210546"/>
                  <a:pt x="3682054" y="4252444"/>
                </a:cubicBezTo>
                <a:cubicBezTo>
                  <a:pt x="3697103" y="4283064"/>
                  <a:pt x="3779250" y="4216990"/>
                  <a:pt x="3750377" y="4297567"/>
                </a:cubicBezTo>
                <a:cubicBezTo>
                  <a:pt x="3728417" y="4358002"/>
                  <a:pt x="3672294" y="4395470"/>
                  <a:pt x="3619425" y="4431328"/>
                </a:cubicBezTo>
                <a:cubicBezTo>
                  <a:pt x="3559239" y="4472019"/>
                  <a:pt x="3492545" y="4504653"/>
                  <a:pt x="3465296" y="4579993"/>
                </a:cubicBezTo>
                <a:cubicBezTo>
                  <a:pt x="3459603" y="4596110"/>
                  <a:pt x="3441305" y="4613031"/>
                  <a:pt x="3425038" y="4619479"/>
                </a:cubicBezTo>
                <a:cubicBezTo>
                  <a:pt x="2576720" y="5945389"/>
                  <a:pt x="488463" y="5954251"/>
                  <a:pt x="247714" y="5944983"/>
                </a:cubicBezTo>
                <a:cubicBezTo>
                  <a:pt x="174818" y="5942062"/>
                  <a:pt x="102913" y="5934760"/>
                  <a:pt x="31834" y="5923857"/>
                </a:cubicBezTo>
                <a:lnTo>
                  <a:pt x="0" y="5917408"/>
                </a:lnTo>
                <a:close/>
              </a:path>
            </a:pathLst>
          </a:custGeom>
        </p:spPr>
      </p:pic>
      <p:pic>
        <p:nvPicPr>
          <p:cNvPr id="8" name="图片 7" descr="图片包含 桌子, 建筑, 前, 壁炉&#10;&#10;描述已自动生成">
            <a:extLst>
              <a:ext uri="{FF2B5EF4-FFF2-40B4-BE49-F238E27FC236}">
                <a16:creationId xmlns:a16="http://schemas.microsoft.com/office/drawing/2014/main" id="{E25CC2D4-9B9B-160D-C1B3-00EACD24420A}"/>
              </a:ext>
            </a:extLst>
          </p:cNvPr>
          <p:cNvPicPr>
            <a:picLocks noChangeAspect="1"/>
          </p:cNvPicPr>
          <p:nvPr/>
        </p:nvPicPr>
        <p:blipFill>
          <a:blip r:embed="rId4"/>
          <a:srcRect l="25087" r="28924" b="-3"/>
          <a:stretch/>
        </p:blipFill>
        <p:spPr>
          <a:xfrm>
            <a:off x="8653074" y="0"/>
            <a:ext cx="3538926" cy="4290182"/>
          </a:xfrm>
          <a:custGeom>
            <a:avLst/>
            <a:gdLst/>
            <a:ahLst/>
            <a:cxnLst/>
            <a:rect l="l" t="t" r="r" b="b"/>
            <a:pathLst>
              <a:path w="3538926" h="4290182">
                <a:moveTo>
                  <a:pt x="1370437" y="0"/>
                </a:moveTo>
                <a:lnTo>
                  <a:pt x="3538926" y="0"/>
                </a:lnTo>
                <a:lnTo>
                  <a:pt x="3538926" y="4256362"/>
                </a:lnTo>
                <a:lnTo>
                  <a:pt x="3455334" y="4273195"/>
                </a:lnTo>
                <a:cubicBezTo>
                  <a:pt x="3401009" y="4281478"/>
                  <a:pt x="3346052" y="4287025"/>
                  <a:pt x="3290337" y="4289244"/>
                </a:cubicBezTo>
                <a:cubicBezTo>
                  <a:pt x="3106332" y="4296285"/>
                  <a:pt x="1510274" y="4289552"/>
                  <a:pt x="861903" y="3282295"/>
                </a:cubicBezTo>
                <a:cubicBezTo>
                  <a:pt x="849470" y="3277397"/>
                  <a:pt x="835485" y="3264542"/>
                  <a:pt x="831133" y="3252299"/>
                </a:cubicBezTo>
                <a:cubicBezTo>
                  <a:pt x="810307" y="3195065"/>
                  <a:pt x="759333" y="3170274"/>
                  <a:pt x="713332" y="3139362"/>
                </a:cubicBezTo>
                <a:cubicBezTo>
                  <a:pt x="672925" y="3112122"/>
                  <a:pt x="630030" y="3083658"/>
                  <a:pt x="613246" y="3037747"/>
                </a:cubicBezTo>
                <a:cubicBezTo>
                  <a:pt x="591178" y="2976535"/>
                  <a:pt x="653963" y="3026730"/>
                  <a:pt x="665465" y="3003469"/>
                </a:cubicBezTo>
                <a:cubicBezTo>
                  <a:pt x="641532" y="2971640"/>
                  <a:pt x="604543" y="2942562"/>
                  <a:pt x="594908" y="2906447"/>
                </a:cubicBezTo>
                <a:cubicBezTo>
                  <a:pt x="559787" y="2776063"/>
                  <a:pt x="483946" y="2681183"/>
                  <a:pt x="370497" y="2607422"/>
                </a:cubicBezTo>
                <a:cubicBezTo>
                  <a:pt x="337860" y="2586304"/>
                  <a:pt x="316415" y="2547739"/>
                  <a:pt x="271969" y="2541620"/>
                </a:cubicBezTo>
                <a:cubicBezTo>
                  <a:pt x="173127" y="2528152"/>
                  <a:pt x="204209" y="2422866"/>
                  <a:pt x="151990" y="2376038"/>
                </a:cubicBezTo>
                <a:cubicBezTo>
                  <a:pt x="142044" y="2367161"/>
                  <a:pt x="133031" y="2349717"/>
                  <a:pt x="134895" y="2337782"/>
                </a:cubicBezTo>
                <a:cubicBezTo>
                  <a:pt x="137691" y="2320639"/>
                  <a:pt x="149504" y="2304419"/>
                  <a:pt x="159450" y="2289115"/>
                </a:cubicBezTo>
                <a:cubicBezTo>
                  <a:pt x="169707" y="2273813"/>
                  <a:pt x="185247" y="2260344"/>
                  <a:pt x="177788" y="2240145"/>
                </a:cubicBezTo>
                <a:cubicBezTo>
                  <a:pt x="174683" y="2231882"/>
                  <a:pt x="176855" y="2203112"/>
                  <a:pt x="153855" y="2225759"/>
                </a:cubicBezTo>
                <a:cubicBezTo>
                  <a:pt x="90759" y="2287892"/>
                  <a:pt x="54081" y="2229129"/>
                  <a:pt x="0" y="2200970"/>
                </a:cubicBezTo>
                <a:cubicBezTo>
                  <a:pt x="43514" y="2171892"/>
                  <a:pt x="82677" y="2151388"/>
                  <a:pt x="89205" y="2107927"/>
                </a:cubicBezTo>
                <a:cubicBezTo>
                  <a:pt x="102570" y="2018249"/>
                  <a:pt x="159758" y="1977237"/>
                  <a:pt x="246479" y="1969279"/>
                </a:cubicBezTo>
                <a:cubicBezTo>
                  <a:pt x="214465" y="1882663"/>
                  <a:pt x="214465" y="1882663"/>
                  <a:pt x="317968" y="1870725"/>
                </a:cubicBezTo>
                <a:cubicBezTo>
                  <a:pt x="278183" y="1815635"/>
                  <a:pt x="278183" y="1801556"/>
                  <a:pt x="326361" y="1782580"/>
                </a:cubicBezTo>
                <a:cubicBezTo>
                  <a:pt x="372673" y="1764521"/>
                  <a:pt x="423957" y="1758400"/>
                  <a:pt x="466852" y="1730550"/>
                </a:cubicBezTo>
                <a:cubicBezTo>
                  <a:pt x="427377" y="1660155"/>
                  <a:pt x="416187" y="1578436"/>
                  <a:pt x="334753" y="1544155"/>
                </a:cubicBezTo>
                <a:cubicBezTo>
                  <a:pt x="322010" y="1538952"/>
                  <a:pt x="313307" y="1517834"/>
                  <a:pt x="321386" y="1505592"/>
                </a:cubicBezTo>
                <a:cubicBezTo>
                  <a:pt x="350915" y="1461214"/>
                  <a:pt x="308644" y="1377045"/>
                  <a:pt x="400645" y="1367557"/>
                </a:cubicBezTo>
                <a:cubicBezTo>
                  <a:pt x="412147" y="1366640"/>
                  <a:pt x="422716" y="1357456"/>
                  <a:pt x="413701" y="1345520"/>
                </a:cubicBezTo>
                <a:cubicBezTo>
                  <a:pt x="382618" y="1303896"/>
                  <a:pt x="420228" y="1306649"/>
                  <a:pt x="442916" y="1301447"/>
                </a:cubicBezTo>
                <a:cubicBezTo>
                  <a:pt x="470270" y="1295021"/>
                  <a:pt x="501352" y="1313384"/>
                  <a:pt x="526840" y="1290735"/>
                </a:cubicBezTo>
                <a:cubicBezTo>
                  <a:pt x="520932" y="1266862"/>
                  <a:pt x="498866" y="1267167"/>
                  <a:pt x="483325" y="1259517"/>
                </a:cubicBezTo>
                <a:cubicBezTo>
                  <a:pt x="437945" y="1237479"/>
                  <a:pt x="400956" y="1211159"/>
                  <a:pt x="398780" y="1153924"/>
                </a:cubicBezTo>
                <a:cubicBezTo>
                  <a:pt x="397228" y="1107708"/>
                  <a:pt x="392254" y="1067003"/>
                  <a:pt x="455041" y="1052922"/>
                </a:cubicBezTo>
                <a:cubicBezTo>
                  <a:pt x="481149" y="1047106"/>
                  <a:pt x="473687" y="1013747"/>
                  <a:pt x="458768" y="997218"/>
                </a:cubicBezTo>
                <a:cubicBezTo>
                  <a:pt x="432038" y="967837"/>
                  <a:pt x="409972" y="928661"/>
                  <a:pt x="363968" y="925907"/>
                </a:cubicBezTo>
                <a:cubicBezTo>
                  <a:pt x="335995" y="924071"/>
                  <a:pt x="314548" y="911826"/>
                  <a:pt x="292481" y="897749"/>
                </a:cubicBezTo>
                <a:cubicBezTo>
                  <a:pt x="276630" y="887646"/>
                  <a:pt x="257670" y="879078"/>
                  <a:pt x="259533" y="857348"/>
                </a:cubicBezTo>
                <a:cubicBezTo>
                  <a:pt x="261399" y="836535"/>
                  <a:pt x="279736" y="827966"/>
                  <a:pt x="298387" y="823681"/>
                </a:cubicBezTo>
                <a:cubicBezTo>
                  <a:pt x="360552" y="809909"/>
                  <a:pt x="418983" y="789708"/>
                  <a:pt x="470893" y="743493"/>
                </a:cubicBezTo>
                <a:cubicBezTo>
                  <a:pt x="436390" y="719007"/>
                  <a:pt x="403444" y="701256"/>
                  <a:pt x="377957" y="676463"/>
                </a:cubicBezTo>
                <a:cubicBezTo>
                  <a:pt x="316415" y="616477"/>
                  <a:pt x="837660" y="427634"/>
                  <a:pt x="863768" y="360299"/>
                </a:cubicBezTo>
                <a:cubicBezTo>
                  <a:pt x="871849" y="339488"/>
                  <a:pt x="899511" y="318064"/>
                  <a:pt x="922515" y="311942"/>
                </a:cubicBezTo>
                <a:cubicBezTo>
                  <a:pt x="1030367" y="283171"/>
                  <a:pt x="1123922" y="218591"/>
                  <a:pt x="1234265" y="194718"/>
                </a:cubicBezTo>
                <a:cubicBezTo>
                  <a:pt x="1338390" y="172070"/>
                  <a:pt x="1440960" y="141768"/>
                  <a:pt x="1555030" y="111776"/>
                </a:cubicBezTo>
                <a:cubicBezTo>
                  <a:pt x="1520063" y="74130"/>
                  <a:pt x="1471575" y="57526"/>
                  <a:pt x="1428216" y="36752"/>
                </a:cubicBezTo>
                <a:close/>
              </a:path>
            </a:pathLst>
          </a:custGeom>
        </p:spPr>
      </p:pic>
    </p:spTree>
    <p:extLst>
      <p:ext uri="{BB962C8B-B14F-4D97-AF65-F5344CB8AC3E}">
        <p14:creationId xmlns:p14="http://schemas.microsoft.com/office/powerpoint/2010/main" val="126972203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327D73B4-9F5C-4A64-A179-51B9500CB8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Oval 10">
            <a:extLst>
              <a:ext uri="{FF2B5EF4-FFF2-40B4-BE49-F238E27FC236}">
                <a16:creationId xmlns:a16="http://schemas.microsoft.com/office/drawing/2014/main" id="{C1F06963-6374-4B48-844F-071A9BAAAE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2965" y="554152"/>
            <a:ext cx="5742189" cy="5742189"/>
          </a:xfrm>
          <a:prstGeom prst="ellipse">
            <a:avLst/>
          </a:prstGeom>
          <a:gradFill flip="none" rotWithShape="1">
            <a:gsLst>
              <a:gs pos="0">
                <a:schemeClr val="accent1"/>
              </a:gs>
              <a:gs pos="100000">
                <a:schemeClr val="accent2"/>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图片 3" descr="桌子上放着蓝色的星球&#10;&#10;中度可信度描述已自动生成">
            <a:extLst>
              <a:ext uri="{FF2B5EF4-FFF2-40B4-BE49-F238E27FC236}">
                <a16:creationId xmlns:a16="http://schemas.microsoft.com/office/drawing/2014/main" id="{42884669-22E9-2C6F-1189-46C9E4E08D81}"/>
              </a:ext>
            </a:extLst>
          </p:cNvPr>
          <p:cNvPicPr>
            <a:picLocks noChangeAspect="1"/>
          </p:cNvPicPr>
          <p:nvPr/>
        </p:nvPicPr>
        <p:blipFill>
          <a:blip r:embed="rId2"/>
          <a:srcRect t="33250" r="-2" b="-2"/>
          <a:stretch/>
        </p:blipFill>
        <p:spPr>
          <a:xfrm>
            <a:off x="436218" y="554151"/>
            <a:ext cx="5742189" cy="5742189"/>
          </a:xfrm>
          <a:custGeom>
            <a:avLst/>
            <a:gdLst/>
            <a:ahLst/>
            <a:cxnLst/>
            <a:rect l="l" t="t" r="r" b="b"/>
            <a:pathLst>
              <a:path w="1838528" h="1838528">
                <a:moveTo>
                  <a:pt x="919264" y="0"/>
                </a:moveTo>
                <a:cubicBezTo>
                  <a:pt x="1426959" y="0"/>
                  <a:pt x="1838528" y="411569"/>
                  <a:pt x="1838528" y="919264"/>
                </a:cubicBezTo>
                <a:cubicBezTo>
                  <a:pt x="1838528" y="1426959"/>
                  <a:pt x="1426959" y="1838528"/>
                  <a:pt x="919264" y="1838528"/>
                </a:cubicBezTo>
                <a:cubicBezTo>
                  <a:pt x="411569" y="1838528"/>
                  <a:pt x="0" y="1426959"/>
                  <a:pt x="0" y="919264"/>
                </a:cubicBezTo>
                <a:cubicBezTo>
                  <a:pt x="0" y="411569"/>
                  <a:pt x="411569" y="0"/>
                  <a:pt x="919264" y="0"/>
                </a:cubicBezTo>
                <a:close/>
              </a:path>
            </a:pathLst>
          </a:custGeom>
        </p:spPr>
      </p:pic>
      <p:sp>
        <p:nvSpPr>
          <p:cNvPr id="13" name="!!plus graphic">
            <a:extLst>
              <a:ext uri="{FF2B5EF4-FFF2-40B4-BE49-F238E27FC236}">
                <a16:creationId xmlns:a16="http://schemas.microsoft.com/office/drawing/2014/main" id="{6CB927A4-E432-4310-9CD5-E89FF50631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04956" y="703679"/>
            <a:ext cx="171515" cy="171515"/>
          </a:xfrm>
          <a:custGeom>
            <a:avLst/>
            <a:gdLst>
              <a:gd name="connsiteX0" fmla="*/ 159874 w 171515"/>
              <a:gd name="connsiteY0" fmla="*/ 74116 h 171515"/>
              <a:gd name="connsiteX1" fmla="*/ 97399 w 171515"/>
              <a:gd name="connsiteY1" fmla="*/ 74116 h 171515"/>
              <a:gd name="connsiteX2" fmla="*/ 97399 w 171515"/>
              <a:gd name="connsiteY2" fmla="*/ 11641 h 171515"/>
              <a:gd name="connsiteX3" fmla="*/ 85758 w 171515"/>
              <a:gd name="connsiteY3" fmla="*/ 0 h 171515"/>
              <a:gd name="connsiteX4" fmla="*/ 74116 w 171515"/>
              <a:gd name="connsiteY4" fmla="*/ 11641 h 171515"/>
              <a:gd name="connsiteX5" fmla="*/ 74116 w 171515"/>
              <a:gd name="connsiteY5" fmla="*/ 74116 h 171515"/>
              <a:gd name="connsiteX6" fmla="*/ 11641 w 171515"/>
              <a:gd name="connsiteY6" fmla="*/ 74116 h 171515"/>
              <a:gd name="connsiteX7" fmla="*/ 0 w 171515"/>
              <a:gd name="connsiteY7" fmla="*/ 85758 h 171515"/>
              <a:gd name="connsiteX8" fmla="*/ 11641 w 171515"/>
              <a:gd name="connsiteY8" fmla="*/ 97399 h 171515"/>
              <a:gd name="connsiteX9" fmla="*/ 74116 w 171515"/>
              <a:gd name="connsiteY9" fmla="*/ 97399 h 171515"/>
              <a:gd name="connsiteX10" fmla="*/ 74116 w 171515"/>
              <a:gd name="connsiteY10" fmla="*/ 159874 h 171515"/>
              <a:gd name="connsiteX11" fmla="*/ 85758 w 171515"/>
              <a:gd name="connsiteY11" fmla="*/ 171515 h 171515"/>
              <a:gd name="connsiteX12" fmla="*/ 97399 w 171515"/>
              <a:gd name="connsiteY12" fmla="*/ 159874 h 171515"/>
              <a:gd name="connsiteX13" fmla="*/ 97399 w 171515"/>
              <a:gd name="connsiteY13" fmla="*/ 97399 h 171515"/>
              <a:gd name="connsiteX14" fmla="*/ 159874 w 171515"/>
              <a:gd name="connsiteY14" fmla="*/ 97399 h 171515"/>
              <a:gd name="connsiteX15" fmla="*/ 171515 w 171515"/>
              <a:gd name="connsiteY15" fmla="*/ 85758 h 171515"/>
              <a:gd name="connsiteX16" fmla="*/ 159874 w 171515"/>
              <a:gd name="connsiteY16" fmla="*/ 74116 h 1715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71515" h="171515">
                <a:moveTo>
                  <a:pt x="159874" y="74116"/>
                </a:moveTo>
                <a:lnTo>
                  <a:pt x="97399" y="74116"/>
                </a:lnTo>
                <a:lnTo>
                  <a:pt x="97399" y="11641"/>
                </a:lnTo>
                <a:cubicBezTo>
                  <a:pt x="97399" y="5212"/>
                  <a:pt x="92187" y="0"/>
                  <a:pt x="85758" y="0"/>
                </a:cubicBezTo>
                <a:cubicBezTo>
                  <a:pt x="79328" y="0"/>
                  <a:pt x="74116" y="5212"/>
                  <a:pt x="74116" y="11641"/>
                </a:cubicBezTo>
                <a:lnTo>
                  <a:pt x="74116" y="74116"/>
                </a:lnTo>
                <a:lnTo>
                  <a:pt x="11641" y="74116"/>
                </a:lnTo>
                <a:cubicBezTo>
                  <a:pt x="5212" y="74116"/>
                  <a:pt x="0" y="79328"/>
                  <a:pt x="0" y="85758"/>
                </a:cubicBezTo>
                <a:cubicBezTo>
                  <a:pt x="0" y="92187"/>
                  <a:pt x="5212" y="97399"/>
                  <a:pt x="11641" y="97399"/>
                </a:cubicBezTo>
                <a:lnTo>
                  <a:pt x="74116" y="97399"/>
                </a:lnTo>
                <a:lnTo>
                  <a:pt x="74116" y="159874"/>
                </a:lnTo>
                <a:cubicBezTo>
                  <a:pt x="74116" y="166303"/>
                  <a:pt x="79328" y="171515"/>
                  <a:pt x="85758" y="171515"/>
                </a:cubicBezTo>
                <a:cubicBezTo>
                  <a:pt x="92187" y="171515"/>
                  <a:pt x="97399" y="166303"/>
                  <a:pt x="97399" y="159874"/>
                </a:cubicBezTo>
                <a:lnTo>
                  <a:pt x="97399" y="97399"/>
                </a:lnTo>
                <a:lnTo>
                  <a:pt x="159874" y="97399"/>
                </a:lnTo>
                <a:cubicBezTo>
                  <a:pt x="166303" y="97399"/>
                  <a:pt x="171515" y="92187"/>
                  <a:pt x="171515" y="85758"/>
                </a:cubicBezTo>
                <a:cubicBezTo>
                  <a:pt x="171515" y="79328"/>
                  <a:pt x="166303" y="74116"/>
                  <a:pt x="159874" y="74116"/>
                </a:cubicBezTo>
                <a:close/>
              </a:path>
            </a:pathLst>
          </a:custGeom>
          <a:solidFill>
            <a:schemeClr val="accent1"/>
          </a:solidFill>
          <a:ln w="776" cap="flat">
            <a:noFill/>
            <a:prstDash val="solid"/>
            <a:miter/>
          </a:ln>
        </p:spPr>
        <p:txBody>
          <a:bodyPr rtlCol="0" anchor="ctr"/>
          <a:lstStyle/>
          <a:p>
            <a:endParaRPr lang="en-US"/>
          </a:p>
        </p:txBody>
      </p:sp>
      <p:sp>
        <p:nvSpPr>
          <p:cNvPr id="15" name="!!circle graphic">
            <a:extLst>
              <a:ext uri="{FF2B5EF4-FFF2-40B4-BE49-F238E27FC236}">
                <a16:creationId xmlns:a16="http://schemas.microsoft.com/office/drawing/2014/main" id="{1453BF6C-B012-48B7-B4E8-6D7AC7C27D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2753" y="1562696"/>
            <a:ext cx="157545" cy="157545"/>
          </a:xfrm>
          <a:custGeom>
            <a:avLst/>
            <a:gdLst>
              <a:gd name="connsiteX0" fmla="*/ 78773 w 157545"/>
              <a:gd name="connsiteY0" fmla="*/ 23283 h 157545"/>
              <a:gd name="connsiteX1" fmla="*/ 134262 w 157545"/>
              <a:gd name="connsiteY1" fmla="*/ 78773 h 157545"/>
              <a:gd name="connsiteX2" fmla="*/ 78773 w 157545"/>
              <a:gd name="connsiteY2" fmla="*/ 134262 h 157545"/>
              <a:gd name="connsiteX3" fmla="*/ 23283 w 157545"/>
              <a:gd name="connsiteY3" fmla="*/ 78773 h 157545"/>
              <a:gd name="connsiteX4" fmla="*/ 78773 w 157545"/>
              <a:gd name="connsiteY4" fmla="*/ 23283 h 157545"/>
              <a:gd name="connsiteX5" fmla="*/ 78773 w 157545"/>
              <a:gd name="connsiteY5" fmla="*/ 0 h 157545"/>
              <a:gd name="connsiteX6" fmla="*/ 0 w 157545"/>
              <a:gd name="connsiteY6" fmla="*/ 78773 h 157545"/>
              <a:gd name="connsiteX7" fmla="*/ 78773 w 157545"/>
              <a:gd name="connsiteY7" fmla="*/ 157545 h 157545"/>
              <a:gd name="connsiteX8" fmla="*/ 157545 w 157545"/>
              <a:gd name="connsiteY8" fmla="*/ 78773 h 157545"/>
              <a:gd name="connsiteX9" fmla="*/ 78773 w 157545"/>
              <a:gd name="connsiteY9" fmla="*/ 0 h 157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57545" h="157545">
                <a:moveTo>
                  <a:pt x="78773" y="23283"/>
                </a:moveTo>
                <a:cubicBezTo>
                  <a:pt x="109419" y="23283"/>
                  <a:pt x="134262" y="48126"/>
                  <a:pt x="134262" y="78773"/>
                </a:cubicBezTo>
                <a:cubicBezTo>
                  <a:pt x="134262" y="109419"/>
                  <a:pt x="109419" y="134262"/>
                  <a:pt x="78773" y="134262"/>
                </a:cubicBezTo>
                <a:cubicBezTo>
                  <a:pt x="48126" y="134262"/>
                  <a:pt x="23283" y="109419"/>
                  <a:pt x="23283" y="78773"/>
                </a:cubicBezTo>
                <a:cubicBezTo>
                  <a:pt x="23312" y="48139"/>
                  <a:pt x="48139" y="23312"/>
                  <a:pt x="78773" y="23283"/>
                </a:cubicBezTo>
                <a:moveTo>
                  <a:pt x="78773" y="0"/>
                </a:moveTo>
                <a:cubicBezTo>
                  <a:pt x="35268" y="0"/>
                  <a:pt x="0" y="35268"/>
                  <a:pt x="0" y="78773"/>
                </a:cubicBezTo>
                <a:cubicBezTo>
                  <a:pt x="0" y="122277"/>
                  <a:pt x="35268" y="157545"/>
                  <a:pt x="78773" y="157545"/>
                </a:cubicBezTo>
                <a:cubicBezTo>
                  <a:pt x="122277" y="157545"/>
                  <a:pt x="157545" y="122277"/>
                  <a:pt x="157545" y="78773"/>
                </a:cubicBezTo>
                <a:cubicBezTo>
                  <a:pt x="157545" y="35268"/>
                  <a:pt x="122277" y="0"/>
                  <a:pt x="78773" y="0"/>
                </a:cubicBezTo>
                <a:close/>
              </a:path>
            </a:pathLst>
          </a:custGeom>
          <a:solidFill>
            <a:schemeClr val="accent1"/>
          </a:solidFill>
          <a:ln w="751" cap="flat">
            <a:noFill/>
            <a:prstDash val="solid"/>
            <a:miter/>
          </a:ln>
        </p:spPr>
        <p:txBody>
          <a:bodyPr rtlCol="0" anchor="ctr"/>
          <a:lstStyle/>
          <a:p>
            <a:endParaRPr lang="en-US"/>
          </a:p>
        </p:txBody>
      </p:sp>
      <p:sp>
        <p:nvSpPr>
          <p:cNvPr id="2" name="文本框 1">
            <a:extLst>
              <a:ext uri="{FF2B5EF4-FFF2-40B4-BE49-F238E27FC236}">
                <a16:creationId xmlns:a16="http://schemas.microsoft.com/office/drawing/2014/main" id="{AF9F182B-95D1-7BEC-6549-5901EC7F7D28}"/>
              </a:ext>
            </a:extLst>
          </p:cNvPr>
          <p:cNvSpPr txBox="1"/>
          <p:nvPr/>
        </p:nvSpPr>
        <p:spPr>
          <a:xfrm>
            <a:off x="5923835" y="275581"/>
            <a:ext cx="6126846" cy="6746107"/>
          </a:xfrm>
          <a:prstGeom prst="rect">
            <a:avLst/>
          </a:prstGeom>
        </p:spPr>
        <p:txBody>
          <a:bodyPr vert="horz" lIns="91440" tIns="45720" rIns="91440" bIns="45720" rtlCol="0" anchor="t">
            <a:normAutofit fontScale="92500" lnSpcReduction="10000"/>
          </a:bodyPr>
          <a:lstStyle/>
          <a:p>
            <a:pPr>
              <a:lnSpc>
                <a:spcPct val="90000"/>
              </a:lnSpc>
              <a:spcAft>
                <a:spcPts val="600"/>
              </a:spcAft>
            </a:pPr>
            <a:r>
              <a:rPr kumimoji="1" lang="en-US" altLang="zh-CN" sz="2600" dirty="0">
                <a:solidFill>
                  <a:schemeClr val="tx1">
                    <a:alpha val="80000"/>
                  </a:schemeClr>
                </a:solidFill>
              </a:rPr>
              <a:t>What are the salient aspects of the research question, what is the originality?</a:t>
            </a:r>
          </a:p>
          <a:p>
            <a:pPr indent="-228600">
              <a:lnSpc>
                <a:spcPct val="90000"/>
              </a:lnSpc>
              <a:spcAft>
                <a:spcPts val="600"/>
              </a:spcAft>
              <a:buFont typeface="Arial" panose="020B0604020202020204" pitchFamily="34" charset="0"/>
              <a:buChar char="•"/>
            </a:pPr>
            <a:endParaRPr kumimoji="1" lang="en-US" altLang="zh-CN" dirty="0">
              <a:solidFill>
                <a:schemeClr val="tx1">
                  <a:alpha val="80000"/>
                </a:schemeClr>
              </a:solidFill>
            </a:endParaRPr>
          </a:p>
          <a:p>
            <a:pPr>
              <a:lnSpc>
                <a:spcPct val="90000"/>
              </a:lnSpc>
              <a:spcAft>
                <a:spcPts val="600"/>
              </a:spcAft>
            </a:pPr>
            <a:r>
              <a:rPr kumimoji="1" lang="en-US" altLang="zh-CN" sz="1900" b="1" dirty="0">
                <a:solidFill>
                  <a:schemeClr val="tx1">
                    <a:alpha val="80000"/>
                  </a:schemeClr>
                </a:solidFill>
              </a:rPr>
              <a:t>What stands out:</a:t>
            </a:r>
          </a:p>
          <a:p>
            <a:pPr marL="342900" indent="-228600">
              <a:lnSpc>
                <a:spcPct val="90000"/>
              </a:lnSpc>
              <a:spcAft>
                <a:spcPts val="600"/>
              </a:spcAft>
              <a:buFont typeface="Arial" panose="020B0604020202020204" pitchFamily="34" charset="0"/>
              <a:buChar char="•"/>
            </a:pPr>
            <a:r>
              <a:rPr kumimoji="1" lang="en-US" altLang="zh-CN" sz="1900" dirty="0">
                <a:solidFill>
                  <a:schemeClr val="tx1">
                    <a:alpha val="80000"/>
                  </a:schemeClr>
                </a:solidFill>
              </a:rPr>
              <a:t>My focus on how musicians are inspired by interacting with virtual environments and the unconscious reactions of the audience is an in-depth exploration of the ‘creative process’ itself. Much of the existing work focuses more on musical performance and the development of tools for music creation. </a:t>
            </a:r>
          </a:p>
          <a:p>
            <a:pPr marL="342900" indent="-228600">
              <a:lnSpc>
                <a:spcPct val="90000"/>
              </a:lnSpc>
              <a:spcAft>
                <a:spcPts val="600"/>
              </a:spcAft>
              <a:buFont typeface="Arial" panose="020B0604020202020204" pitchFamily="34" charset="0"/>
              <a:buChar char="•"/>
            </a:pPr>
            <a:endParaRPr kumimoji="1" lang="en-US" altLang="zh-CN" sz="1900" dirty="0">
              <a:solidFill>
                <a:schemeClr val="tx1">
                  <a:alpha val="80000"/>
                </a:schemeClr>
              </a:solidFill>
            </a:endParaRPr>
          </a:p>
          <a:p>
            <a:pPr marL="342900" indent="-228600">
              <a:lnSpc>
                <a:spcPct val="90000"/>
              </a:lnSpc>
              <a:spcAft>
                <a:spcPts val="600"/>
              </a:spcAft>
              <a:buFont typeface="Arial" panose="020B0604020202020204" pitchFamily="34" charset="0"/>
              <a:buChar char="•"/>
            </a:pPr>
            <a:r>
              <a:rPr kumimoji="1" lang="en-US" altLang="zh-CN" sz="1900" dirty="0">
                <a:solidFill>
                  <a:schemeClr val="tx1">
                    <a:alpha val="80000"/>
                  </a:schemeClr>
                </a:solidFill>
              </a:rPr>
              <a:t>The research transforms the audience from passive experiencers to active participants in the inspiration process. By </a:t>
            </a:r>
            <a:r>
              <a:rPr kumimoji="1" lang="en-US" altLang="zh-CN" sz="1900" dirty="0" err="1">
                <a:solidFill>
                  <a:schemeClr val="tx1">
                    <a:alpha val="80000"/>
                  </a:schemeClr>
                </a:solidFill>
              </a:rPr>
              <a:t>analysing</a:t>
            </a:r>
            <a:r>
              <a:rPr kumimoji="1" lang="en-US" altLang="zh-CN" sz="1900" dirty="0">
                <a:solidFill>
                  <a:schemeClr val="tx1">
                    <a:alpha val="80000"/>
                  </a:schemeClr>
                </a:solidFill>
              </a:rPr>
              <a:t> the audience's unconscious reactions (e.g. movements, emotional changes), it reveals how these feedbacks truly reflect the audience's inner self and inspire the musician's creativity. </a:t>
            </a:r>
          </a:p>
          <a:p>
            <a:pPr marL="342900" indent="-228600">
              <a:lnSpc>
                <a:spcPct val="90000"/>
              </a:lnSpc>
              <a:spcAft>
                <a:spcPts val="600"/>
              </a:spcAft>
              <a:buFont typeface="Arial" panose="020B0604020202020204" pitchFamily="34" charset="0"/>
              <a:buChar char="•"/>
            </a:pPr>
            <a:endParaRPr kumimoji="1" lang="en-US" altLang="zh-CN" sz="1900" dirty="0">
              <a:solidFill>
                <a:schemeClr val="tx1">
                  <a:alpha val="80000"/>
                </a:schemeClr>
              </a:solidFill>
            </a:endParaRPr>
          </a:p>
          <a:p>
            <a:pPr marL="342900" indent="-228600">
              <a:lnSpc>
                <a:spcPct val="90000"/>
              </a:lnSpc>
              <a:spcAft>
                <a:spcPts val="600"/>
              </a:spcAft>
              <a:buFont typeface="Arial" panose="020B0604020202020204" pitchFamily="34" charset="0"/>
              <a:buChar char="•"/>
            </a:pPr>
            <a:r>
              <a:rPr kumimoji="1" lang="en-US" altLang="zh-CN" sz="1900" dirty="0">
                <a:solidFill>
                  <a:schemeClr val="tx1">
                    <a:alpha val="80000"/>
                  </a:schemeClr>
                </a:solidFill>
              </a:rPr>
              <a:t>Focusing on ‘helping the audience to find their true selves’, the study explores the connection between unconscious </a:t>
            </a:r>
            <a:r>
              <a:rPr kumimoji="1" lang="en-US" altLang="zh-CN" sz="1900" dirty="0" err="1">
                <a:solidFill>
                  <a:schemeClr val="tx1">
                    <a:alpha val="80000"/>
                  </a:schemeClr>
                </a:solidFill>
              </a:rPr>
              <a:t>behaviours</a:t>
            </a:r>
            <a:r>
              <a:rPr kumimoji="1" lang="en-US" altLang="zh-CN" sz="1900" dirty="0">
                <a:solidFill>
                  <a:schemeClr val="tx1">
                    <a:alpha val="80000"/>
                  </a:schemeClr>
                </a:solidFill>
              </a:rPr>
              <a:t> and the individual's true self through immersive environments and musical interactions, which gives the study deeper psychological and sociological value.</a:t>
            </a:r>
          </a:p>
          <a:p>
            <a:pPr indent="-228600">
              <a:lnSpc>
                <a:spcPct val="90000"/>
              </a:lnSpc>
              <a:spcAft>
                <a:spcPts val="600"/>
              </a:spcAft>
              <a:buFont typeface="Arial" panose="020B0604020202020204" pitchFamily="34" charset="0"/>
              <a:buChar char="•"/>
            </a:pPr>
            <a:endParaRPr kumimoji="1" lang="en-US" altLang="zh-CN" sz="800" dirty="0">
              <a:solidFill>
                <a:schemeClr val="tx1">
                  <a:alpha val="80000"/>
                </a:schemeClr>
              </a:solidFill>
            </a:endParaRPr>
          </a:p>
        </p:txBody>
      </p:sp>
      <p:sp>
        <p:nvSpPr>
          <p:cNvPr id="17" name="!!dot graphic">
            <a:extLst>
              <a:ext uri="{FF2B5EF4-FFF2-40B4-BE49-F238E27FC236}">
                <a16:creationId xmlns:a16="http://schemas.microsoft.com/office/drawing/2014/main" id="{E3020543-B24B-4EC4-8FFC-8DD88EEA91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54149" y="5775082"/>
            <a:ext cx="112426" cy="112426"/>
          </a:xfrm>
          <a:custGeom>
            <a:avLst/>
            <a:gdLst>
              <a:gd name="connsiteX0" fmla="*/ 112426 w 112426"/>
              <a:gd name="connsiteY0" fmla="*/ 56213 h 112426"/>
              <a:gd name="connsiteX1" fmla="*/ 56213 w 112426"/>
              <a:gd name="connsiteY1" fmla="*/ 112426 h 112426"/>
              <a:gd name="connsiteX2" fmla="*/ 0 w 112426"/>
              <a:gd name="connsiteY2" fmla="*/ 56213 h 112426"/>
              <a:gd name="connsiteX3" fmla="*/ 56213 w 112426"/>
              <a:gd name="connsiteY3" fmla="*/ 0 h 112426"/>
              <a:gd name="connsiteX4" fmla="*/ 112426 w 112426"/>
              <a:gd name="connsiteY4" fmla="*/ 56213 h 11242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2426" h="112426">
                <a:moveTo>
                  <a:pt x="112426" y="56213"/>
                </a:moveTo>
                <a:cubicBezTo>
                  <a:pt x="112426" y="87259"/>
                  <a:pt x="87259" y="112426"/>
                  <a:pt x="56213" y="112426"/>
                </a:cubicBezTo>
                <a:cubicBezTo>
                  <a:pt x="25167" y="112426"/>
                  <a:pt x="0" y="87259"/>
                  <a:pt x="0" y="56213"/>
                </a:cubicBezTo>
                <a:cubicBezTo>
                  <a:pt x="0" y="25167"/>
                  <a:pt x="25167" y="0"/>
                  <a:pt x="56213" y="0"/>
                </a:cubicBezTo>
                <a:cubicBezTo>
                  <a:pt x="87259" y="0"/>
                  <a:pt x="112426" y="25167"/>
                  <a:pt x="112426" y="56213"/>
                </a:cubicBezTo>
                <a:close/>
              </a:path>
            </a:pathLst>
          </a:custGeom>
          <a:solidFill>
            <a:schemeClr val="accent1"/>
          </a:solidFill>
          <a:ln w="516" cap="flat">
            <a:noFill/>
            <a:prstDash val="solid"/>
            <a:miter/>
          </a:ln>
        </p:spPr>
        <p:txBody>
          <a:bodyPr rtlCol="0" anchor="ctr"/>
          <a:lstStyle/>
          <a:p>
            <a:endParaRPr lang="en-US"/>
          </a:p>
        </p:txBody>
      </p:sp>
      <p:cxnSp>
        <p:nvCxnSpPr>
          <p:cNvPr id="19" name="!!Straight Connector">
            <a:extLst>
              <a:ext uri="{FF2B5EF4-FFF2-40B4-BE49-F238E27FC236}">
                <a16:creationId xmlns:a16="http://schemas.microsoft.com/office/drawing/2014/main" id="{C49DA8F6-BCC1-4447-B54C-57856834B94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586162" y="3619272"/>
            <a:ext cx="0" cy="3238728"/>
          </a:xfrm>
          <a:prstGeom prst="line">
            <a:avLst/>
          </a:prstGeom>
          <a:ln w="25400" cap="sq">
            <a:gradFill flip="none" rotWithShape="1">
              <a:gsLst>
                <a:gs pos="0">
                  <a:schemeClr val="accent1"/>
                </a:gs>
                <a:gs pos="100000">
                  <a:schemeClr val="accent2"/>
                </a:gs>
              </a:gsLst>
              <a:lin ang="16200000" scaled="1"/>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94839391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 presetClass="entr" presetSubtype="1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checkerboard(across)">
                                      <p:cBhvr>
                                        <p:cTn id="7"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9"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 name="图片 7" descr="夜晚街道上有许多车&#10;&#10;低可信度描述已自动生成">
            <a:extLst>
              <a:ext uri="{FF2B5EF4-FFF2-40B4-BE49-F238E27FC236}">
                <a16:creationId xmlns:a16="http://schemas.microsoft.com/office/drawing/2014/main" id="{ECB49770-0EE5-4323-1CD6-276206A3E900}"/>
              </a:ext>
            </a:extLst>
          </p:cNvPr>
          <p:cNvPicPr>
            <a:picLocks noChangeAspect="1"/>
          </p:cNvPicPr>
          <p:nvPr/>
        </p:nvPicPr>
        <p:blipFill>
          <a:blip r:embed="rId2"/>
          <a:srcRect t="15682" b="13395"/>
          <a:stretch/>
        </p:blipFill>
        <p:spPr>
          <a:xfrm>
            <a:off x="2522356" y="10"/>
            <a:ext cx="9669642" cy="6857990"/>
          </a:xfrm>
          <a:prstGeom prst="rect">
            <a:avLst/>
          </a:prstGeom>
        </p:spPr>
      </p:pic>
      <p:sp>
        <p:nvSpPr>
          <p:cNvPr id="15" name="Rectangle 14">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390263"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文本框 1">
            <a:extLst>
              <a:ext uri="{FF2B5EF4-FFF2-40B4-BE49-F238E27FC236}">
                <a16:creationId xmlns:a16="http://schemas.microsoft.com/office/drawing/2014/main" id="{43AD8D96-CC4D-A3B0-3CDB-BA12719739A2}"/>
              </a:ext>
            </a:extLst>
          </p:cNvPr>
          <p:cNvSpPr txBox="1"/>
          <p:nvPr/>
        </p:nvSpPr>
        <p:spPr>
          <a:xfrm>
            <a:off x="170991" y="249078"/>
            <a:ext cx="6015320" cy="6359843"/>
          </a:xfrm>
          <a:prstGeom prst="rect">
            <a:avLst/>
          </a:prstGeom>
        </p:spPr>
        <p:txBody>
          <a:bodyPr vert="horz" lIns="91440" tIns="45720" rIns="91440" bIns="45720" rtlCol="0">
            <a:normAutofit fontScale="92500" lnSpcReduction="10000"/>
          </a:bodyPr>
          <a:lstStyle/>
          <a:p>
            <a:pPr>
              <a:lnSpc>
                <a:spcPct val="90000"/>
              </a:lnSpc>
              <a:spcAft>
                <a:spcPts val="600"/>
              </a:spcAft>
            </a:pPr>
            <a:r>
              <a:rPr kumimoji="1" lang="en-US" altLang="zh-CN" sz="2600" b="1" dirty="0"/>
              <a:t>Originality:</a:t>
            </a:r>
          </a:p>
          <a:p>
            <a:pPr marL="342900" indent="-228600">
              <a:lnSpc>
                <a:spcPct val="90000"/>
              </a:lnSpc>
              <a:spcAft>
                <a:spcPts val="600"/>
              </a:spcAft>
              <a:buFont typeface="Arial" panose="020B0604020202020204" pitchFamily="34" charset="0"/>
              <a:buChar char="•"/>
            </a:pPr>
            <a:r>
              <a:rPr kumimoji="1" lang="en-US" altLang="zh-CN" sz="1900" dirty="0"/>
              <a:t>Combines symbolic interaction theory with contextual learning theory to construct a framework for musician-audience interaction in virtual environments. Innovatively proposes the symbol-response-inspiration chain, i.e. symbols in the virtual environment trigger inspiration generation through the audience's unconscious response.</a:t>
            </a:r>
          </a:p>
          <a:p>
            <a:pPr marL="342900" indent="-228600">
              <a:lnSpc>
                <a:spcPct val="90000"/>
              </a:lnSpc>
              <a:spcAft>
                <a:spcPts val="600"/>
              </a:spcAft>
              <a:buFont typeface="Arial" panose="020B0604020202020204" pitchFamily="34" charset="0"/>
              <a:buChar char="•"/>
            </a:pPr>
            <a:endParaRPr kumimoji="1" lang="en-US" altLang="zh-CN" sz="1900" dirty="0"/>
          </a:p>
          <a:p>
            <a:pPr marL="342900" indent="-228600">
              <a:lnSpc>
                <a:spcPct val="90000"/>
              </a:lnSpc>
              <a:spcAft>
                <a:spcPts val="600"/>
              </a:spcAft>
              <a:buFont typeface="Arial" panose="020B0604020202020204" pitchFamily="34" charset="0"/>
              <a:buChar char="•"/>
            </a:pPr>
            <a:r>
              <a:rPr kumimoji="1" lang="en-US" altLang="zh-CN" sz="1900" dirty="0"/>
              <a:t>The introduction of multimodal analysis techniques (e.g., time-series analysis of mood changes, </a:t>
            </a:r>
            <a:r>
              <a:rPr kumimoji="1" lang="en-US" altLang="zh-CN" sz="1900" dirty="0" err="1"/>
              <a:t>visualisation</a:t>
            </a:r>
            <a:r>
              <a:rPr kumimoji="1" lang="en-US" altLang="zh-CN" sz="1900" dirty="0"/>
              <a:t> of the association between movement and music creation) provides a new data dimension for inspiration research. In the experimental design, a two-way interaction model is proposed:</a:t>
            </a:r>
          </a:p>
          <a:p>
            <a:pPr marL="685800" indent="-457200">
              <a:lnSpc>
                <a:spcPct val="90000"/>
              </a:lnSpc>
              <a:spcAft>
                <a:spcPts val="600"/>
              </a:spcAft>
              <a:buFont typeface="+mj-lt"/>
              <a:buAutoNum type="alphaLcParenR"/>
            </a:pPr>
            <a:r>
              <a:rPr kumimoji="1" lang="en-US" altLang="zh-CN" sz="1900" dirty="0"/>
              <a:t>Musicians are influenced by audience feedback.</a:t>
            </a:r>
          </a:p>
          <a:p>
            <a:pPr marL="685800" indent="-457200">
              <a:lnSpc>
                <a:spcPct val="90000"/>
              </a:lnSpc>
              <a:spcAft>
                <a:spcPts val="600"/>
              </a:spcAft>
              <a:buFont typeface="+mj-lt"/>
              <a:buAutoNum type="alphaLcParenR"/>
            </a:pPr>
            <a:r>
              <a:rPr kumimoji="1" lang="en-US" altLang="zh-CN" sz="1900" dirty="0"/>
              <a:t>The audience is in turn influenced by the dynamically adjusted musical context.</a:t>
            </a:r>
          </a:p>
          <a:p>
            <a:pPr marL="342900" indent="-228600">
              <a:lnSpc>
                <a:spcPct val="90000"/>
              </a:lnSpc>
              <a:spcAft>
                <a:spcPts val="600"/>
              </a:spcAft>
              <a:buFont typeface="Arial" panose="020B0604020202020204" pitchFamily="34" charset="0"/>
              <a:buChar char="•"/>
            </a:pPr>
            <a:endParaRPr kumimoji="1" lang="en-US" altLang="zh-CN" sz="1900" dirty="0"/>
          </a:p>
          <a:p>
            <a:pPr marL="342900" indent="-228600">
              <a:lnSpc>
                <a:spcPct val="90000"/>
              </a:lnSpc>
              <a:spcAft>
                <a:spcPts val="600"/>
              </a:spcAft>
              <a:buFont typeface="Arial" panose="020B0604020202020204" pitchFamily="34" charset="0"/>
              <a:buChar char="•"/>
            </a:pPr>
            <a:r>
              <a:rPr kumimoji="1" lang="en-US" altLang="zh-CN" sz="1900" dirty="0"/>
              <a:t>The dual paths of ‘inspiration generation’ and ‘audience self-discovery’ are explored.  </a:t>
            </a:r>
          </a:p>
          <a:p>
            <a:pPr marL="342900" indent="-228600">
              <a:lnSpc>
                <a:spcPct val="90000"/>
              </a:lnSpc>
              <a:spcAft>
                <a:spcPts val="600"/>
              </a:spcAft>
              <a:buFont typeface="Arial" panose="020B0604020202020204" pitchFamily="34" charset="0"/>
              <a:buChar char="•"/>
            </a:pPr>
            <a:r>
              <a:rPr kumimoji="1" lang="en-US" altLang="zh-CN" sz="1900" dirty="0"/>
              <a:t>Integrating musicology, psychology, sociology and virtual reality technology, the project proposes an interdisciplinary research framework that opens up a new field of research on music creation. </a:t>
            </a:r>
          </a:p>
          <a:p>
            <a:pPr indent="-228600">
              <a:lnSpc>
                <a:spcPct val="90000"/>
              </a:lnSpc>
              <a:spcAft>
                <a:spcPts val="600"/>
              </a:spcAft>
              <a:buFont typeface="Arial" panose="020B0604020202020204" pitchFamily="34" charset="0"/>
              <a:buChar char="•"/>
            </a:pPr>
            <a:endParaRPr kumimoji="1" lang="en-US" altLang="zh-CN" sz="800" dirty="0"/>
          </a:p>
        </p:txBody>
      </p:sp>
    </p:spTree>
    <p:extLst>
      <p:ext uri="{BB962C8B-B14F-4D97-AF65-F5344CB8AC3E}">
        <p14:creationId xmlns:p14="http://schemas.microsoft.com/office/powerpoint/2010/main" val="47997283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7" name="Slide Background">
            <a:extLst>
              <a:ext uri="{FF2B5EF4-FFF2-40B4-BE49-F238E27FC236}">
                <a16:creationId xmlns:a16="http://schemas.microsoft.com/office/drawing/2014/main" id="{3ECBE1F1-D69B-4AFA-ABD5-8E41720EF6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3" name="Picture 22" descr="不同乐器俯视图">
            <a:extLst>
              <a:ext uri="{FF2B5EF4-FFF2-40B4-BE49-F238E27FC236}">
                <a16:creationId xmlns:a16="http://schemas.microsoft.com/office/drawing/2014/main" id="{C1CE968C-7972-AB7F-94C6-E71B54432BC6}"/>
              </a:ext>
            </a:extLst>
          </p:cNvPr>
          <p:cNvPicPr>
            <a:picLocks noChangeAspect="1"/>
          </p:cNvPicPr>
          <p:nvPr/>
        </p:nvPicPr>
        <p:blipFill>
          <a:blip r:embed="rId2">
            <a:alphaModFix amt="85000"/>
            <a:extLst>
              <a:ext uri="{BEBA8EAE-BF5A-486C-A8C5-ECC9F3942E4B}">
                <a14:imgProps xmlns:a14="http://schemas.microsoft.com/office/drawing/2010/main">
                  <a14:imgLayer r:embed="rId3">
                    <a14:imgEffect>
                      <a14:artisticTexturizer/>
                    </a14:imgEffect>
                  </a14:imgLayer>
                </a14:imgProps>
              </a:ext>
            </a:extLst>
          </a:blip>
          <a:srcRect l="16252" r="31287"/>
          <a:stretch/>
        </p:blipFill>
        <p:spPr>
          <a:xfrm>
            <a:off x="-1" y="-2"/>
            <a:ext cx="4933245" cy="6858002"/>
          </a:xfrm>
          <a:prstGeom prst="rect">
            <a:avLst/>
          </a:prstGeom>
        </p:spPr>
      </p:pic>
      <p:sp useBgFill="1">
        <p:nvSpPr>
          <p:cNvPr id="29" name="Rectangle 28">
            <a:extLst>
              <a:ext uri="{FF2B5EF4-FFF2-40B4-BE49-F238E27FC236}">
                <a16:creationId xmlns:a16="http://schemas.microsoft.com/office/drawing/2014/main" id="{603A6265-E10C-4B85-9C20-E75FCAF9CC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10197" y="-1"/>
            <a:ext cx="6781802" cy="2286000"/>
          </a:xfrm>
          <a:prstGeom prst="rect">
            <a:avLst/>
          </a:prstGeom>
          <a:ln>
            <a:noFill/>
          </a:ln>
          <a:effectLst>
            <a:outerShdw blurRad="355600" dist="152400" sx="95000" sy="95000" algn="t" rotWithShape="0">
              <a:srgbClr val="000000">
                <a:alpha val="29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文本框 2">
            <a:extLst>
              <a:ext uri="{FF2B5EF4-FFF2-40B4-BE49-F238E27FC236}">
                <a16:creationId xmlns:a16="http://schemas.microsoft.com/office/drawing/2014/main" id="{B7CF68BC-4E64-FB86-7F3C-8542508102EB}"/>
              </a:ext>
            </a:extLst>
          </p:cNvPr>
          <p:cNvSpPr txBox="1"/>
          <p:nvPr/>
        </p:nvSpPr>
        <p:spPr>
          <a:xfrm>
            <a:off x="6096000" y="-52952"/>
            <a:ext cx="5464968" cy="1559301"/>
          </a:xfrm>
          <a:prstGeom prst="rect">
            <a:avLst/>
          </a:prstGeom>
        </p:spPr>
        <p:txBody>
          <a:bodyPr vert="horz" lIns="91440" tIns="45720" rIns="91440" bIns="45720" rtlCol="0" anchor="ctr">
            <a:normAutofit/>
          </a:bodyPr>
          <a:lstStyle/>
          <a:p>
            <a:pPr>
              <a:lnSpc>
                <a:spcPct val="90000"/>
              </a:lnSpc>
              <a:spcBef>
                <a:spcPct val="0"/>
              </a:spcBef>
              <a:spcAft>
                <a:spcPts val="600"/>
              </a:spcAft>
            </a:pPr>
            <a:r>
              <a:rPr kumimoji="1" lang="en-US" altLang="zh-CN" sz="3600" b="1" dirty="0">
                <a:latin typeface="+mj-lt"/>
                <a:ea typeface="+mj-ea"/>
                <a:cs typeface="+mj-cs"/>
              </a:rPr>
              <a:t>Applications in practice</a:t>
            </a:r>
          </a:p>
          <a:p>
            <a:pPr>
              <a:lnSpc>
                <a:spcPct val="90000"/>
              </a:lnSpc>
              <a:spcBef>
                <a:spcPct val="0"/>
              </a:spcBef>
              <a:spcAft>
                <a:spcPts val="600"/>
              </a:spcAft>
            </a:pPr>
            <a:endParaRPr kumimoji="1" lang="en-US" altLang="zh-CN" sz="4000" dirty="0">
              <a:latin typeface="+mj-lt"/>
              <a:ea typeface="+mj-ea"/>
              <a:cs typeface="+mj-cs"/>
            </a:endParaRPr>
          </a:p>
        </p:txBody>
      </p:sp>
      <p:sp>
        <p:nvSpPr>
          <p:cNvPr id="2" name="文本框 1">
            <a:extLst>
              <a:ext uri="{FF2B5EF4-FFF2-40B4-BE49-F238E27FC236}">
                <a16:creationId xmlns:a16="http://schemas.microsoft.com/office/drawing/2014/main" id="{3108C6AB-F623-8309-382E-1A3FB37DF408}"/>
              </a:ext>
            </a:extLst>
          </p:cNvPr>
          <p:cNvSpPr txBox="1"/>
          <p:nvPr/>
        </p:nvSpPr>
        <p:spPr>
          <a:xfrm>
            <a:off x="4933244" y="682418"/>
            <a:ext cx="7258754" cy="6219864"/>
          </a:xfrm>
          <a:prstGeom prst="rect">
            <a:avLst/>
          </a:prstGeom>
        </p:spPr>
        <p:txBody>
          <a:bodyPr vert="horz" lIns="91440" tIns="45720" rIns="91440" bIns="45720" rtlCol="0" anchor="ctr">
            <a:noAutofit/>
          </a:bodyPr>
          <a:lstStyle/>
          <a:p>
            <a:pPr indent="-228600">
              <a:lnSpc>
                <a:spcPct val="90000"/>
              </a:lnSpc>
              <a:spcAft>
                <a:spcPts val="600"/>
              </a:spcAft>
              <a:buFont typeface="Arial" panose="020B0604020202020204" pitchFamily="34" charset="0"/>
              <a:buChar char="•"/>
            </a:pPr>
            <a:endParaRPr kumimoji="1" lang="en-US" altLang="zh-CN" sz="1300" dirty="0"/>
          </a:p>
          <a:p>
            <a:pPr>
              <a:lnSpc>
                <a:spcPct val="90000"/>
              </a:lnSpc>
              <a:spcAft>
                <a:spcPts val="600"/>
              </a:spcAft>
            </a:pPr>
            <a:r>
              <a:rPr kumimoji="1" lang="en-US" altLang="zh-CN" sz="1300" b="1" dirty="0"/>
              <a:t>1.Music Composition and Artistic Practice</a:t>
            </a:r>
            <a:r>
              <a:rPr kumimoji="1" lang="zh-CN" altLang="en-US" sz="1300" b="1" dirty="0"/>
              <a:t>：</a:t>
            </a:r>
            <a:endParaRPr kumimoji="1" lang="en-US" altLang="zh-CN" sz="1300" b="1" dirty="0"/>
          </a:p>
          <a:p>
            <a:pPr>
              <a:lnSpc>
                <a:spcPct val="90000"/>
              </a:lnSpc>
              <a:spcAft>
                <a:spcPts val="600"/>
              </a:spcAft>
            </a:pPr>
            <a:r>
              <a:rPr kumimoji="1" lang="en-US" altLang="zh-CN" sz="1300" dirty="0"/>
              <a:t>Virtual music creation tools:</a:t>
            </a:r>
          </a:p>
          <a:p>
            <a:pPr marL="285750" indent="-228600">
              <a:lnSpc>
                <a:spcPct val="90000"/>
              </a:lnSpc>
              <a:spcAft>
                <a:spcPts val="600"/>
              </a:spcAft>
              <a:buFont typeface="Arial" panose="020B0604020202020204" pitchFamily="34" charset="0"/>
              <a:buChar char="•"/>
            </a:pPr>
            <a:r>
              <a:rPr kumimoji="1" lang="en-US" altLang="zh-CN" sz="1300" dirty="0"/>
              <a:t>This composition tool captures the audience's emotional and movement feedback and transforms it in real time into dynamic music notation or </a:t>
            </a:r>
            <a:r>
              <a:rPr kumimoji="1" lang="en-US" altLang="zh-CN" sz="1300" dirty="0" err="1"/>
              <a:t>visualisation</a:t>
            </a:r>
            <a:r>
              <a:rPr kumimoji="1" lang="en-US" altLang="zh-CN" sz="1300" dirty="0"/>
              <a:t> effects, which are quickly made available to the musician for improvisation. Interact in real-time, with musicians and audience working together through virtual scenarios.</a:t>
            </a:r>
          </a:p>
          <a:p>
            <a:pPr>
              <a:lnSpc>
                <a:spcPct val="90000"/>
              </a:lnSpc>
              <a:spcAft>
                <a:spcPts val="600"/>
              </a:spcAft>
            </a:pPr>
            <a:r>
              <a:rPr kumimoji="1" lang="en-US" altLang="zh-CN" sz="1300" dirty="0"/>
              <a:t>Experimental art projects:</a:t>
            </a:r>
          </a:p>
          <a:p>
            <a:pPr marL="285750" indent="-228600">
              <a:lnSpc>
                <a:spcPct val="90000"/>
              </a:lnSpc>
              <a:spcAft>
                <a:spcPts val="600"/>
              </a:spcAft>
              <a:buFont typeface="Arial" panose="020B0604020202020204" pitchFamily="34" charset="0"/>
              <a:buChar char="•"/>
            </a:pPr>
            <a:r>
              <a:rPr kumimoji="1" lang="en-US" altLang="zh-CN" sz="1300" dirty="0"/>
              <a:t>Demonstrate in art practice how the VR environment can create dynamic, multi-sensory artworks through the interaction of audience </a:t>
            </a:r>
            <a:r>
              <a:rPr kumimoji="1" lang="en-US" altLang="zh-CN" sz="1300" dirty="0" err="1"/>
              <a:t>behaviour</a:t>
            </a:r>
            <a:r>
              <a:rPr kumimoji="1" lang="en-US" altLang="zh-CN" sz="1300" dirty="0"/>
              <a:t> and musicians.</a:t>
            </a:r>
          </a:p>
          <a:p>
            <a:pPr marL="285750" indent="-228600">
              <a:lnSpc>
                <a:spcPct val="90000"/>
              </a:lnSpc>
              <a:spcAft>
                <a:spcPts val="600"/>
              </a:spcAft>
              <a:buFont typeface="Arial" panose="020B0604020202020204" pitchFamily="34" charset="0"/>
              <a:buChar char="•"/>
            </a:pPr>
            <a:r>
              <a:rPr kumimoji="1" lang="en-US" altLang="zh-CN" sz="1300" dirty="0"/>
              <a:t>Combine music, visual arts and technology to design interactive art installations that encourage audiences to interact with the work in depth.</a:t>
            </a:r>
          </a:p>
          <a:p>
            <a:pPr>
              <a:lnSpc>
                <a:spcPct val="90000"/>
              </a:lnSpc>
              <a:spcAft>
                <a:spcPts val="600"/>
              </a:spcAft>
            </a:pPr>
            <a:r>
              <a:rPr kumimoji="1" lang="en-US" altLang="zh-CN" sz="1300" b="1" dirty="0"/>
              <a:t>2. Music Education and Cultivation of Creative Skills</a:t>
            </a:r>
            <a:r>
              <a:rPr kumimoji="1" lang="zh-CN" altLang="en-US" sz="1300" b="1" dirty="0"/>
              <a:t>：</a:t>
            </a:r>
            <a:endParaRPr kumimoji="1" lang="en-US" altLang="zh-CN" sz="1300" b="1" dirty="0"/>
          </a:p>
          <a:p>
            <a:pPr>
              <a:lnSpc>
                <a:spcPct val="90000"/>
              </a:lnSpc>
              <a:spcAft>
                <a:spcPts val="600"/>
              </a:spcAft>
            </a:pPr>
            <a:r>
              <a:rPr kumimoji="1" lang="en-US" altLang="zh-CN" sz="1300" dirty="0"/>
              <a:t>Virtual Classroom and Creation Platform</a:t>
            </a:r>
            <a:r>
              <a:rPr kumimoji="1" lang="zh-CN" altLang="en-US" sz="1300" dirty="0"/>
              <a:t>：</a:t>
            </a:r>
            <a:endParaRPr kumimoji="1" lang="en-US" altLang="zh-CN" sz="1300" dirty="0"/>
          </a:p>
          <a:p>
            <a:pPr marL="285750" indent="-228600">
              <a:lnSpc>
                <a:spcPct val="90000"/>
              </a:lnSpc>
              <a:spcAft>
                <a:spcPts val="600"/>
              </a:spcAft>
              <a:buFont typeface="Arial" panose="020B0604020202020204" pitchFamily="34" charset="0"/>
              <a:buChar char="•"/>
            </a:pPr>
            <a:r>
              <a:rPr kumimoji="1" lang="en-US" altLang="zh-CN" sz="1300" dirty="0"/>
              <a:t>Use VR tools for music education, especially to develop students' creative inspiration and musical sensibility.</a:t>
            </a:r>
          </a:p>
          <a:p>
            <a:pPr marL="285750" indent="-228600">
              <a:lnSpc>
                <a:spcPct val="90000"/>
              </a:lnSpc>
              <a:spcAft>
                <a:spcPts val="600"/>
              </a:spcAft>
              <a:buFont typeface="Arial" panose="020B0604020202020204" pitchFamily="34" charset="0"/>
              <a:buChar char="•"/>
            </a:pPr>
            <a:r>
              <a:rPr kumimoji="1" lang="en-US" altLang="zh-CN" sz="1300" dirty="0"/>
              <a:t>The classroom can be an immersive virtual scene where students explore creative inspiration through interaction with the environment and their peers. Students' movements or emotions affect the music generation process in real time, enhancing the sense of engagement. Different creative environments (e.g., stages, nature scenes) can be simulated to stimulate students' creative interests.</a:t>
            </a:r>
          </a:p>
          <a:p>
            <a:pPr>
              <a:lnSpc>
                <a:spcPct val="90000"/>
              </a:lnSpc>
              <a:spcAft>
                <a:spcPts val="600"/>
              </a:spcAft>
            </a:pPr>
            <a:r>
              <a:rPr kumimoji="1" lang="en-US" altLang="zh-CN" sz="1300" b="1" dirty="0"/>
              <a:t>3. Mental Health and Music Therapy</a:t>
            </a:r>
            <a:r>
              <a:rPr kumimoji="1" lang="zh-CN" altLang="en-US" sz="1300" b="1" dirty="0"/>
              <a:t>：</a:t>
            </a:r>
            <a:endParaRPr kumimoji="1" lang="en-US" altLang="zh-CN" sz="1300" b="1" dirty="0"/>
          </a:p>
          <a:p>
            <a:pPr>
              <a:lnSpc>
                <a:spcPct val="90000"/>
              </a:lnSpc>
              <a:spcAft>
                <a:spcPts val="600"/>
              </a:spcAft>
            </a:pPr>
            <a:r>
              <a:rPr kumimoji="1" lang="en-US" altLang="zh-CN" sz="1300" dirty="0"/>
              <a:t>Emotional healing and stress release:</a:t>
            </a:r>
          </a:p>
          <a:p>
            <a:pPr marL="285750" indent="-228600">
              <a:lnSpc>
                <a:spcPct val="90000"/>
              </a:lnSpc>
              <a:spcAft>
                <a:spcPts val="600"/>
              </a:spcAft>
              <a:buFont typeface="Arial" panose="020B0604020202020204" pitchFamily="34" charset="0"/>
              <a:buChar char="•"/>
            </a:pPr>
            <a:r>
              <a:rPr kumimoji="1" lang="en-US" altLang="zh-CN" sz="1300" dirty="0"/>
              <a:t>Combining the results of this research with the field of music therapy, we help patients find their true selves and psychological anxiety relief through immersive music and emotional feedback from the audience. The musician or therapist adjusts the music content in real time according to the patient's emotional fluctuations and movement feedback. Thus, the patient's emotional ups and downs and how to relieve pressure release are discovered more precisely.</a:t>
            </a:r>
          </a:p>
          <a:p>
            <a:pPr indent="-228600">
              <a:lnSpc>
                <a:spcPct val="90000"/>
              </a:lnSpc>
              <a:spcAft>
                <a:spcPts val="600"/>
              </a:spcAft>
              <a:buFont typeface="Arial" panose="020B0604020202020204" pitchFamily="34" charset="0"/>
              <a:buChar char="•"/>
            </a:pPr>
            <a:endParaRPr kumimoji="1" lang="en-US" altLang="zh-CN" sz="1300" dirty="0"/>
          </a:p>
        </p:txBody>
      </p:sp>
    </p:spTree>
    <p:extLst>
      <p:ext uri="{BB962C8B-B14F-4D97-AF65-F5344CB8AC3E}">
        <p14:creationId xmlns:p14="http://schemas.microsoft.com/office/powerpoint/2010/main" val="379830809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3" descr="聚会中的人群">
            <a:extLst>
              <a:ext uri="{FF2B5EF4-FFF2-40B4-BE49-F238E27FC236}">
                <a16:creationId xmlns:a16="http://schemas.microsoft.com/office/drawing/2014/main" id="{6BF6D7C8-0039-F5D0-4311-1175F7BE2420}"/>
              </a:ext>
            </a:extLst>
          </p:cNvPr>
          <p:cNvPicPr>
            <a:picLocks noChangeAspect="1"/>
          </p:cNvPicPr>
          <p:nvPr/>
        </p:nvPicPr>
        <p:blipFill>
          <a:blip r:embed="rId2"/>
          <a:srcRect l="6414" r="33364" b="-1"/>
          <a:stretch/>
        </p:blipFill>
        <p:spPr>
          <a:xfrm>
            <a:off x="123362" y="0"/>
            <a:ext cx="5611394" cy="6857990"/>
          </a:xfrm>
          <a:prstGeom prst="rect">
            <a:avLst/>
          </a:prstGeom>
        </p:spPr>
      </p:pic>
      <p:grpSp>
        <p:nvGrpSpPr>
          <p:cNvPr id="18" name="Group 7">
            <a:extLst>
              <a:ext uri="{FF2B5EF4-FFF2-40B4-BE49-F238E27FC236}">
                <a16:creationId xmlns:a16="http://schemas.microsoft.com/office/drawing/2014/main" id="{5EFBDE31-BB3E-6CFC-23CD-B5976DA3843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3362" cy="6858000"/>
            <a:chOff x="12068638" y="0"/>
            <a:chExt cx="123362" cy="6858000"/>
          </a:xfrm>
        </p:grpSpPr>
        <p:sp>
          <p:nvSpPr>
            <p:cNvPr id="9" name="Rectangle 8">
              <a:extLst>
                <a:ext uri="{FF2B5EF4-FFF2-40B4-BE49-F238E27FC236}">
                  <a16:creationId xmlns:a16="http://schemas.microsoft.com/office/drawing/2014/main" id="{180A60EC-72BB-121F-556A-E2837FD99A8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2068638" y="0"/>
              <a:ext cx="123362" cy="6858000"/>
            </a:xfrm>
            <a:prstGeom prst="rect">
              <a:avLst/>
            </a:prstGeom>
            <a:gradFill>
              <a:gsLst>
                <a:gs pos="0">
                  <a:schemeClr val="accent2"/>
                </a:gs>
                <a:gs pos="100000">
                  <a:schemeClr val="accent5"/>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F91A2FAE-D41C-FF5D-B0A0-7808248EDC9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2068638" y="4139706"/>
              <a:ext cx="123362" cy="2718294"/>
            </a:xfrm>
            <a:prstGeom prst="rect">
              <a:avLst/>
            </a:prstGeom>
            <a:gradFill>
              <a:gsLst>
                <a:gs pos="19000">
                  <a:schemeClr val="accent5">
                    <a:alpha val="0"/>
                  </a:schemeClr>
                </a:gs>
                <a:gs pos="100000">
                  <a:schemeClr val="accent5">
                    <a:lumMod val="60000"/>
                    <a:lumOff val="40000"/>
                  </a:schemeClr>
                </a:gs>
              </a:gsLst>
              <a:lin ang="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 name="文本框 1">
            <a:extLst>
              <a:ext uri="{FF2B5EF4-FFF2-40B4-BE49-F238E27FC236}">
                <a16:creationId xmlns:a16="http://schemas.microsoft.com/office/drawing/2014/main" id="{0D2BF48D-8609-96D7-E97F-800C6EFE401E}"/>
              </a:ext>
            </a:extLst>
          </p:cNvPr>
          <p:cNvSpPr txBox="1"/>
          <p:nvPr/>
        </p:nvSpPr>
        <p:spPr>
          <a:xfrm>
            <a:off x="5858119" y="389467"/>
            <a:ext cx="6333881" cy="6468533"/>
          </a:xfrm>
          <a:prstGeom prst="rect">
            <a:avLst/>
          </a:prstGeom>
        </p:spPr>
        <p:txBody>
          <a:bodyPr vert="horz" lIns="91440" tIns="45720" rIns="91440" bIns="45720" rtlCol="0" anchor="t">
            <a:normAutofit lnSpcReduction="10000"/>
          </a:bodyPr>
          <a:lstStyle/>
          <a:p>
            <a:pPr>
              <a:lnSpc>
                <a:spcPct val="90000"/>
              </a:lnSpc>
              <a:spcAft>
                <a:spcPts val="600"/>
              </a:spcAft>
            </a:pPr>
            <a:r>
              <a:rPr kumimoji="1" lang="en-US" altLang="zh-CN" b="1" dirty="0"/>
              <a:t>4. Entertainment Experience and Cultural Communication</a:t>
            </a:r>
            <a:r>
              <a:rPr kumimoji="1" lang="zh-CN" altLang="en-US" b="1" dirty="0"/>
              <a:t>：</a:t>
            </a:r>
            <a:endParaRPr kumimoji="1" lang="en-US" altLang="zh-CN" b="1" dirty="0"/>
          </a:p>
          <a:p>
            <a:pPr>
              <a:lnSpc>
                <a:spcPct val="90000"/>
              </a:lnSpc>
              <a:spcAft>
                <a:spcPts val="600"/>
              </a:spcAft>
            </a:pPr>
            <a:r>
              <a:rPr kumimoji="1" lang="en-US" altLang="zh-CN" dirty="0"/>
              <a:t>Immersive entertainment experience:</a:t>
            </a:r>
          </a:p>
          <a:p>
            <a:pPr marL="285750" indent="-228600">
              <a:lnSpc>
                <a:spcPct val="90000"/>
              </a:lnSpc>
              <a:spcAft>
                <a:spcPts val="600"/>
              </a:spcAft>
              <a:buFont typeface="Arial" panose="020B0604020202020204" pitchFamily="34" charset="0"/>
              <a:buChar char="•"/>
            </a:pPr>
            <a:r>
              <a:rPr kumimoji="1" lang="en-US" altLang="zh-CN" dirty="0"/>
              <a:t>Combining the results of this research, an interactive music experience game in virtual reality is designed to attract more people to participate. Users can act as ‘audience or creator’ and create music with musicians in the virtual scene. It </a:t>
            </a:r>
            <a:r>
              <a:rPr kumimoji="1" lang="en-US" altLang="zh-CN" dirty="0" err="1"/>
              <a:t>emphasises</a:t>
            </a:r>
            <a:r>
              <a:rPr kumimoji="1" lang="en-US" altLang="zh-CN" dirty="0"/>
              <a:t> entertainment and interactivity, and is suitable for theme parks, VR experience halls and other venues.</a:t>
            </a:r>
          </a:p>
          <a:p>
            <a:pPr>
              <a:lnSpc>
                <a:spcPct val="90000"/>
              </a:lnSpc>
              <a:spcAft>
                <a:spcPts val="600"/>
              </a:spcAft>
            </a:pPr>
            <a:r>
              <a:rPr kumimoji="1" lang="en-US" altLang="zh-CN" dirty="0"/>
              <a:t>Cultural and music promotion:</a:t>
            </a:r>
          </a:p>
          <a:p>
            <a:pPr marL="285750" indent="-228600">
              <a:lnSpc>
                <a:spcPct val="90000"/>
              </a:lnSpc>
              <a:spcAft>
                <a:spcPts val="600"/>
              </a:spcAft>
              <a:buFont typeface="Arial" panose="020B0604020202020204" pitchFamily="34" charset="0"/>
              <a:buChar char="•"/>
            </a:pPr>
            <a:r>
              <a:rPr kumimoji="1" lang="en-US" altLang="zh-CN" dirty="0"/>
              <a:t>Combine VR technology with traditional music, through interactive experience to let users learn more about different cultures and styles of music. Users learn about some traditional ethnic music through immersive experiences, experience the process of different music creation, and encourage cultural interaction and the spread of diversity.</a:t>
            </a:r>
          </a:p>
          <a:p>
            <a:pPr indent="-228600">
              <a:lnSpc>
                <a:spcPct val="90000"/>
              </a:lnSpc>
              <a:spcAft>
                <a:spcPts val="600"/>
              </a:spcAft>
              <a:buFont typeface="Arial" panose="020B0604020202020204" pitchFamily="34" charset="0"/>
              <a:buChar char="•"/>
            </a:pPr>
            <a:endParaRPr kumimoji="1" lang="en-US" altLang="zh-CN" b="1" dirty="0"/>
          </a:p>
          <a:p>
            <a:pPr>
              <a:lnSpc>
                <a:spcPct val="90000"/>
              </a:lnSpc>
              <a:spcAft>
                <a:spcPts val="600"/>
              </a:spcAft>
            </a:pPr>
            <a:r>
              <a:rPr kumimoji="1" lang="en-US" altLang="zh-CN" b="1" dirty="0"/>
              <a:t>5. Interdisciplinary innovation</a:t>
            </a:r>
          </a:p>
          <a:p>
            <a:pPr>
              <a:lnSpc>
                <a:spcPct val="90000"/>
              </a:lnSpc>
              <a:spcAft>
                <a:spcPts val="600"/>
              </a:spcAft>
            </a:pPr>
            <a:r>
              <a:rPr kumimoji="1" lang="en-US" altLang="zh-CN" dirty="0"/>
              <a:t>Human-computer interaction research:</a:t>
            </a:r>
          </a:p>
          <a:p>
            <a:pPr indent="-228600">
              <a:lnSpc>
                <a:spcPct val="90000"/>
              </a:lnSpc>
              <a:spcAft>
                <a:spcPts val="600"/>
              </a:spcAft>
              <a:buFont typeface="Arial" panose="020B0604020202020204" pitchFamily="34" charset="0"/>
              <a:buChar char="•"/>
            </a:pPr>
            <a:r>
              <a:rPr kumimoji="1" lang="en-US" altLang="zh-CN" dirty="0"/>
              <a:t>Apply research results to the field of interactive devices to explore more user </a:t>
            </a:r>
            <a:r>
              <a:rPr kumimoji="1" lang="en-US" altLang="zh-CN" dirty="0" err="1"/>
              <a:t>behaviour</a:t>
            </a:r>
            <a:r>
              <a:rPr kumimoji="1" lang="en-US" altLang="zh-CN" dirty="0"/>
              <a:t> and feedback escalation in music creation tools. </a:t>
            </a:r>
            <a:r>
              <a:rPr kumimoji="1" lang="en-US" altLang="zh-CN" dirty="0" err="1"/>
              <a:t>Analyse</a:t>
            </a:r>
            <a:r>
              <a:rPr kumimoji="1" lang="en-US" altLang="zh-CN" dirty="0"/>
              <a:t> the correlation between audience </a:t>
            </a:r>
            <a:r>
              <a:rPr kumimoji="1" lang="en-US" altLang="zh-CN" dirty="0" err="1"/>
              <a:t>behaviours</a:t>
            </a:r>
            <a:r>
              <a:rPr kumimoji="1" lang="en-US" altLang="zh-CN" dirty="0"/>
              <a:t> (e.g., actions, emotions) and machine-generated content to provide a better basis for developing and designing future intelligent music systems.</a:t>
            </a:r>
          </a:p>
        </p:txBody>
      </p:sp>
    </p:spTree>
    <p:extLst>
      <p:ext uri="{BB962C8B-B14F-4D97-AF65-F5344CB8AC3E}">
        <p14:creationId xmlns:p14="http://schemas.microsoft.com/office/powerpoint/2010/main" val="100737799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文本框 1">
            <a:extLst>
              <a:ext uri="{FF2B5EF4-FFF2-40B4-BE49-F238E27FC236}">
                <a16:creationId xmlns:a16="http://schemas.microsoft.com/office/drawing/2014/main" id="{8C21F834-A4ED-F1DE-B974-A98A08B16F16}"/>
              </a:ext>
            </a:extLst>
          </p:cNvPr>
          <p:cNvSpPr txBox="1"/>
          <p:nvPr/>
        </p:nvSpPr>
        <p:spPr>
          <a:xfrm>
            <a:off x="242570" y="134944"/>
            <a:ext cx="2345944" cy="707886"/>
          </a:xfrm>
          <a:prstGeom prst="rect">
            <a:avLst/>
          </a:prstGeom>
          <a:noFill/>
        </p:spPr>
        <p:txBody>
          <a:bodyPr wrap="square" rtlCol="0">
            <a:spAutoFit/>
          </a:bodyPr>
          <a:lstStyle/>
          <a:p>
            <a:r>
              <a:rPr kumimoji="1" lang="en-US" altLang="zh-CN" sz="2000" b="1" dirty="0"/>
              <a:t>References</a:t>
            </a:r>
            <a:r>
              <a:rPr kumimoji="1" lang="zh-CN" altLang="en-US" sz="2000" b="1" dirty="0"/>
              <a:t> </a:t>
            </a:r>
            <a:r>
              <a:rPr kumimoji="1" lang="en-US" altLang="zh-CN" sz="2000" b="1" dirty="0"/>
              <a:t>List:</a:t>
            </a:r>
          </a:p>
          <a:p>
            <a:endParaRPr kumimoji="1" lang="en-US" altLang="zh-CN" sz="2000" b="1" dirty="0"/>
          </a:p>
        </p:txBody>
      </p:sp>
      <p:sp>
        <p:nvSpPr>
          <p:cNvPr id="3" name="文本框 2">
            <a:extLst>
              <a:ext uri="{FF2B5EF4-FFF2-40B4-BE49-F238E27FC236}">
                <a16:creationId xmlns:a16="http://schemas.microsoft.com/office/drawing/2014/main" id="{B6358C1B-A337-10FE-34D4-E0F18CA2EAAD}"/>
              </a:ext>
            </a:extLst>
          </p:cNvPr>
          <p:cNvSpPr txBox="1"/>
          <p:nvPr/>
        </p:nvSpPr>
        <p:spPr>
          <a:xfrm>
            <a:off x="140970" y="488887"/>
            <a:ext cx="11706860" cy="6332503"/>
          </a:xfrm>
          <a:prstGeom prst="rect">
            <a:avLst/>
          </a:prstGeom>
          <a:noFill/>
        </p:spPr>
        <p:txBody>
          <a:bodyPr wrap="square" rtlCol="0">
            <a:spAutoFit/>
          </a:bodyPr>
          <a:lstStyle/>
          <a:p>
            <a:pPr algn="just"/>
            <a:r>
              <a:rPr lang="en-GB" altLang="zh-CN" sz="1350" kern="100" dirty="0">
                <a:effectLst/>
                <a:latin typeface="DengXian" panose="02010600030101010101" pitchFamily="2" charset="-122"/>
                <a:ea typeface="DengXian" panose="02010600030101010101" pitchFamily="2" charset="-122"/>
                <a:cs typeface="Times New Roman" panose="02020603050405020304" pitchFamily="18" charset="0"/>
              </a:rPr>
              <a:t>Biggin, R. (2017) </a:t>
            </a:r>
            <a:r>
              <a:rPr lang="en-GB" altLang="zh-CN" sz="1350" i="1" kern="100" dirty="0">
                <a:effectLst/>
                <a:latin typeface="DengXian" panose="02010600030101010101" pitchFamily="2" charset="-122"/>
                <a:ea typeface="DengXian" panose="02010600030101010101" pitchFamily="2" charset="-122"/>
                <a:cs typeface="Times New Roman" panose="02020603050405020304" pitchFamily="18" charset="0"/>
              </a:rPr>
              <a:t>Immersive Theatre and Audience Experience.</a:t>
            </a:r>
            <a:r>
              <a:rPr lang="en-GB" altLang="zh-CN" sz="1350" kern="100" dirty="0">
                <a:effectLst/>
                <a:latin typeface="DengXian" panose="02010600030101010101" pitchFamily="2" charset="-122"/>
                <a:ea typeface="DengXian" panose="02010600030101010101" pitchFamily="2" charset="-122"/>
                <a:cs typeface="Times New Roman" panose="02020603050405020304" pitchFamily="18" charset="0"/>
              </a:rPr>
              <a:t> Springer.</a:t>
            </a:r>
            <a:endParaRPr lang="zh-CN" altLang="zh-CN" sz="1350" kern="100" dirty="0">
              <a:effectLst/>
              <a:latin typeface="DengXian" panose="02010600030101010101" pitchFamily="2" charset="-122"/>
              <a:ea typeface="DengXian" panose="02010600030101010101" pitchFamily="2" charset="-122"/>
              <a:cs typeface="Times New Roman" panose="02020603050405020304" pitchFamily="18" charset="0"/>
            </a:endParaRPr>
          </a:p>
          <a:p>
            <a:pPr algn="just"/>
            <a:r>
              <a:rPr lang="en-GB" altLang="zh-CN" sz="1350" kern="100" dirty="0">
                <a:effectLst/>
                <a:latin typeface="DengXian" panose="02010600030101010101" pitchFamily="2" charset="-122"/>
                <a:ea typeface="DengXian" panose="02010600030101010101" pitchFamily="2" charset="-122"/>
                <a:cs typeface="Times New Roman" panose="02020603050405020304" pitchFamily="18" charset="0"/>
              </a:rPr>
              <a:t>Bryce, T. (1998) Constructivism: Theory, Perspectives and Practice. JSTOR.</a:t>
            </a:r>
            <a:endParaRPr lang="zh-CN" altLang="zh-CN" sz="1350" kern="100" dirty="0">
              <a:effectLst/>
              <a:latin typeface="DengXian" panose="02010600030101010101" pitchFamily="2" charset="-122"/>
              <a:ea typeface="DengXian" panose="02010600030101010101" pitchFamily="2" charset="-122"/>
              <a:cs typeface="Times New Roman" panose="02020603050405020304" pitchFamily="18" charset="0"/>
            </a:endParaRPr>
          </a:p>
          <a:p>
            <a:pPr algn="just"/>
            <a:r>
              <a:rPr lang="en-GB" altLang="zh-CN" sz="1350" kern="100" dirty="0">
                <a:effectLst/>
                <a:latin typeface="DengXian" panose="02010600030101010101" pitchFamily="2" charset="-122"/>
                <a:ea typeface="DengXian" panose="02010600030101010101" pitchFamily="2" charset="-122"/>
                <a:cs typeface="Times New Roman" panose="02020603050405020304" pitchFamily="18" charset="0"/>
              </a:rPr>
              <a:t>Carter, M. J. &amp; Fuller, C. (2015) Symbolic interactionism. </a:t>
            </a:r>
            <a:r>
              <a:rPr lang="en-GB" altLang="zh-CN" sz="1350" i="1" kern="100" dirty="0" err="1">
                <a:effectLst/>
                <a:latin typeface="DengXian" panose="02010600030101010101" pitchFamily="2" charset="-122"/>
                <a:ea typeface="DengXian" panose="02010600030101010101" pitchFamily="2" charset="-122"/>
                <a:cs typeface="Times New Roman" panose="02020603050405020304" pitchFamily="18" charset="0"/>
              </a:rPr>
              <a:t>Sociopedia</a:t>
            </a:r>
            <a:r>
              <a:rPr lang="en-GB" altLang="zh-CN" sz="1350" i="1" kern="100" dirty="0">
                <a:effectLst/>
                <a:latin typeface="DengXian" panose="02010600030101010101" pitchFamily="2" charset="-122"/>
                <a:ea typeface="DengXian" panose="02010600030101010101" pitchFamily="2" charset="-122"/>
                <a:cs typeface="Times New Roman" panose="02020603050405020304" pitchFamily="18" charset="0"/>
              </a:rPr>
              <a:t>. isa,</a:t>
            </a:r>
            <a:r>
              <a:rPr lang="en-GB" altLang="zh-CN" sz="1350" kern="100" dirty="0">
                <a:effectLst/>
                <a:latin typeface="DengXian" panose="02010600030101010101" pitchFamily="2" charset="-122"/>
                <a:ea typeface="DengXian" panose="02010600030101010101" pitchFamily="2" charset="-122"/>
                <a:cs typeface="Times New Roman" panose="02020603050405020304" pitchFamily="18" charset="0"/>
              </a:rPr>
              <a:t> 1(1)</a:t>
            </a:r>
            <a:r>
              <a:rPr lang="en-GB" altLang="zh-CN" sz="1350" b="1" kern="100" dirty="0">
                <a:effectLst/>
                <a:latin typeface="DengXian" panose="02010600030101010101" pitchFamily="2" charset="-122"/>
                <a:ea typeface="DengXian" panose="02010600030101010101" pitchFamily="2" charset="-122"/>
                <a:cs typeface="Times New Roman" panose="02020603050405020304" pitchFamily="18" charset="0"/>
              </a:rPr>
              <a:t>,</a:t>
            </a:r>
            <a:r>
              <a:rPr lang="en-GB" altLang="zh-CN" sz="1350" kern="100" dirty="0">
                <a:effectLst/>
                <a:latin typeface="DengXian" panose="02010600030101010101" pitchFamily="2" charset="-122"/>
                <a:ea typeface="DengXian" panose="02010600030101010101" pitchFamily="2" charset="-122"/>
                <a:cs typeface="Times New Roman" panose="02020603050405020304" pitchFamily="18" charset="0"/>
              </a:rPr>
              <a:t> 1-17.</a:t>
            </a:r>
            <a:endParaRPr lang="zh-CN" altLang="zh-CN" sz="1350" kern="100" dirty="0">
              <a:effectLst/>
              <a:latin typeface="DengXian" panose="02010600030101010101" pitchFamily="2" charset="-122"/>
              <a:ea typeface="DengXian" panose="02010600030101010101" pitchFamily="2" charset="-122"/>
              <a:cs typeface="Times New Roman" panose="02020603050405020304" pitchFamily="18" charset="0"/>
            </a:endParaRPr>
          </a:p>
          <a:p>
            <a:pPr algn="just"/>
            <a:r>
              <a:rPr lang="en-GB" altLang="zh-CN" sz="1350" kern="100" dirty="0">
                <a:effectLst/>
                <a:latin typeface="DengXian" panose="02010600030101010101" pitchFamily="2" charset="-122"/>
                <a:ea typeface="DengXian" panose="02010600030101010101" pitchFamily="2" charset="-122"/>
                <a:cs typeface="Times New Roman" panose="02020603050405020304" pitchFamily="18" charset="0"/>
              </a:rPr>
              <a:t>de Assis, P. &amp; Schwab, M. (2019) </a:t>
            </a:r>
            <a:r>
              <a:rPr lang="en-GB" altLang="zh-CN" sz="1350" i="1" kern="100" dirty="0">
                <a:effectLst/>
                <a:latin typeface="DengXian" panose="02010600030101010101" pitchFamily="2" charset="-122"/>
                <a:ea typeface="DengXian" panose="02010600030101010101" pitchFamily="2" charset="-122"/>
                <a:cs typeface="Times New Roman" panose="02020603050405020304" pitchFamily="18" charset="0"/>
              </a:rPr>
              <a:t>Futures of the Contemporary: Contemporaneity, Untimeliness, and Artistic Research.</a:t>
            </a:r>
            <a:r>
              <a:rPr lang="en-GB" altLang="zh-CN" sz="1350" kern="100" dirty="0">
                <a:effectLst/>
                <a:latin typeface="DengXian" panose="02010600030101010101" pitchFamily="2" charset="-122"/>
                <a:ea typeface="DengXian" panose="02010600030101010101" pitchFamily="2" charset="-122"/>
                <a:cs typeface="Times New Roman" panose="02020603050405020304" pitchFamily="18" charset="0"/>
              </a:rPr>
              <a:t> Leuven University Press.</a:t>
            </a:r>
            <a:endParaRPr lang="zh-CN" altLang="zh-CN" sz="1350" kern="100" dirty="0">
              <a:effectLst/>
              <a:latin typeface="DengXian" panose="02010600030101010101" pitchFamily="2" charset="-122"/>
              <a:ea typeface="DengXian" panose="02010600030101010101" pitchFamily="2" charset="-122"/>
              <a:cs typeface="Times New Roman" panose="02020603050405020304" pitchFamily="18" charset="0"/>
            </a:endParaRPr>
          </a:p>
          <a:p>
            <a:pPr algn="just"/>
            <a:r>
              <a:rPr lang="en-GB" altLang="zh-CN" sz="1350" kern="100" dirty="0">
                <a:effectLst/>
                <a:latin typeface="DengXian" panose="02010600030101010101" pitchFamily="2" charset="-122"/>
                <a:ea typeface="DengXian" panose="02010600030101010101" pitchFamily="2" charset="-122"/>
                <a:cs typeface="Times New Roman" panose="02020603050405020304" pitchFamily="18" charset="0"/>
              </a:rPr>
              <a:t>Evans, L. &amp; </a:t>
            </a:r>
            <a:r>
              <a:rPr lang="en-GB" altLang="zh-CN" sz="1350" kern="100" dirty="0" err="1">
                <a:effectLst/>
                <a:latin typeface="DengXian" panose="02010600030101010101" pitchFamily="2" charset="-122"/>
                <a:ea typeface="DengXian" panose="02010600030101010101" pitchFamily="2" charset="-122"/>
                <a:cs typeface="Times New Roman" panose="02020603050405020304" pitchFamily="18" charset="0"/>
              </a:rPr>
              <a:t>Rzeszewski</a:t>
            </a:r>
            <a:r>
              <a:rPr lang="en-GB" altLang="zh-CN" sz="1350" kern="100" dirty="0">
                <a:effectLst/>
                <a:latin typeface="DengXian" panose="02010600030101010101" pitchFamily="2" charset="-122"/>
                <a:ea typeface="DengXian" panose="02010600030101010101" pitchFamily="2" charset="-122"/>
                <a:cs typeface="Times New Roman" panose="02020603050405020304" pitchFamily="18" charset="0"/>
              </a:rPr>
              <a:t>, M. Hermeneutic relations in VR: Immersion, embodiment, presence and HCI in VR gaming. </a:t>
            </a:r>
            <a:r>
              <a:rPr lang="en-GB" altLang="zh-CN" sz="1350" i="1" kern="100" dirty="0">
                <a:effectLst/>
                <a:latin typeface="DengXian" panose="02010600030101010101" pitchFamily="2" charset="-122"/>
                <a:ea typeface="DengXian" panose="02010600030101010101" pitchFamily="2" charset="-122"/>
                <a:cs typeface="Times New Roman" panose="02020603050405020304" pitchFamily="18" charset="0"/>
              </a:rPr>
              <a:t>International Conference on Human-Computer Interaction</a:t>
            </a:r>
            <a:r>
              <a:rPr lang="en-GB" altLang="zh-CN" sz="1350" kern="100" dirty="0">
                <a:effectLst/>
                <a:latin typeface="DengXian" panose="02010600030101010101" pitchFamily="2" charset="-122"/>
                <a:ea typeface="DengXian" panose="02010600030101010101" pitchFamily="2" charset="-122"/>
                <a:cs typeface="Times New Roman" panose="02020603050405020304" pitchFamily="18" charset="0"/>
              </a:rPr>
              <a:t>. Springer, 23-38.</a:t>
            </a:r>
            <a:endParaRPr lang="zh-CN" altLang="zh-CN" sz="1350" kern="100" dirty="0">
              <a:effectLst/>
              <a:latin typeface="DengXian" panose="02010600030101010101" pitchFamily="2" charset="-122"/>
              <a:ea typeface="DengXian" panose="02010600030101010101" pitchFamily="2" charset="-122"/>
              <a:cs typeface="Times New Roman" panose="02020603050405020304" pitchFamily="18" charset="0"/>
            </a:endParaRPr>
          </a:p>
          <a:p>
            <a:pPr algn="just"/>
            <a:r>
              <a:rPr lang="en-US" altLang="zh-CN" sz="1350" kern="100" dirty="0">
                <a:effectLst/>
                <a:latin typeface="DengXian" panose="02010600030101010101" pitchFamily="2" charset="-122"/>
                <a:ea typeface="DengXian" panose="02010600030101010101" pitchFamily="2" charset="-122"/>
                <a:cs typeface="Times New Roman" panose="02020603050405020304" pitchFamily="18" charset="0"/>
              </a:rPr>
              <a:t>Galantis (2020). </a:t>
            </a:r>
            <a:r>
              <a:rPr lang="en-US" altLang="zh-CN" sz="1350" i="1" kern="100" dirty="0">
                <a:effectLst/>
                <a:latin typeface="DengXian" panose="02010600030101010101" pitchFamily="2" charset="-122"/>
                <a:ea typeface="DengXian" panose="02010600030101010101" pitchFamily="2" charset="-122"/>
                <a:cs typeface="Times New Roman" panose="02020603050405020304" pitchFamily="18" charset="0"/>
              </a:rPr>
              <a:t>Galantis - Wave VR Virtual Concert Recap</a:t>
            </a:r>
            <a:r>
              <a:rPr lang="en-US" altLang="zh-CN" sz="1350" kern="100" dirty="0">
                <a:effectLst/>
                <a:latin typeface="DengXian" panose="02010600030101010101" pitchFamily="2" charset="-122"/>
                <a:ea typeface="DengXian" panose="02010600030101010101" pitchFamily="2" charset="-122"/>
                <a:cs typeface="Times New Roman" panose="02020603050405020304" pitchFamily="18" charset="0"/>
              </a:rPr>
              <a:t>. </a:t>
            </a:r>
            <a:r>
              <a:rPr lang="en-US" altLang="zh-CN" sz="1350" i="1" kern="100" dirty="0">
                <a:effectLst/>
                <a:latin typeface="DengXian" panose="02010600030101010101" pitchFamily="2" charset="-122"/>
                <a:ea typeface="DengXian" panose="02010600030101010101" pitchFamily="2" charset="-122"/>
                <a:cs typeface="Times New Roman" panose="02020603050405020304" pitchFamily="18" charset="0"/>
              </a:rPr>
              <a:t>YouTube</a:t>
            </a:r>
            <a:r>
              <a:rPr lang="en-US" altLang="zh-CN" sz="1350" kern="100" dirty="0">
                <a:effectLst/>
                <a:latin typeface="DengXian" panose="02010600030101010101" pitchFamily="2" charset="-122"/>
                <a:ea typeface="DengXian" panose="02010600030101010101" pitchFamily="2" charset="-122"/>
                <a:cs typeface="Times New Roman" panose="02020603050405020304" pitchFamily="18" charset="0"/>
              </a:rPr>
              <a:t>. Available at: https://</a:t>
            </a:r>
            <a:r>
              <a:rPr lang="en-US" altLang="zh-CN" sz="1350" kern="100" dirty="0" err="1">
                <a:effectLst/>
                <a:latin typeface="DengXian" panose="02010600030101010101" pitchFamily="2" charset="-122"/>
                <a:ea typeface="DengXian" panose="02010600030101010101" pitchFamily="2" charset="-122"/>
                <a:cs typeface="Times New Roman" panose="02020603050405020304" pitchFamily="18" charset="0"/>
              </a:rPr>
              <a:t>www.youtube.com</a:t>
            </a:r>
            <a:r>
              <a:rPr lang="en-US" altLang="zh-CN" sz="1350" kern="100" dirty="0">
                <a:effectLst/>
                <a:latin typeface="DengXian" panose="02010600030101010101" pitchFamily="2" charset="-122"/>
                <a:ea typeface="DengXian" panose="02010600030101010101" pitchFamily="2" charset="-122"/>
                <a:cs typeface="Times New Roman" panose="02020603050405020304" pitchFamily="18" charset="0"/>
              </a:rPr>
              <a:t>/</a:t>
            </a:r>
            <a:r>
              <a:rPr lang="en-US" altLang="zh-CN" sz="1350" kern="100" dirty="0" err="1">
                <a:effectLst/>
                <a:latin typeface="DengXian" panose="02010600030101010101" pitchFamily="2" charset="-122"/>
                <a:ea typeface="DengXian" panose="02010600030101010101" pitchFamily="2" charset="-122"/>
                <a:cs typeface="Times New Roman" panose="02020603050405020304" pitchFamily="18" charset="0"/>
              </a:rPr>
              <a:t>watch?v</a:t>
            </a:r>
            <a:r>
              <a:rPr lang="en-US" altLang="zh-CN" sz="1350" kern="100" dirty="0">
                <a:effectLst/>
                <a:latin typeface="DengXian" panose="02010600030101010101" pitchFamily="2" charset="-122"/>
                <a:ea typeface="DengXian" panose="02010600030101010101" pitchFamily="2" charset="-122"/>
                <a:cs typeface="Times New Roman" panose="02020603050405020304" pitchFamily="18" charset="0"/>
              </a:rPr>
              <a:t>=</a:t>
            </a:r>
            <a:r>
              <a:rPr lang="en-US" altLang="zh-CN" sz="1350" kern="100" dirty="0" err="1">
                <a:effectLst/>
                <a:latin typeface="DengXian" panose="02010600030101010101" pitchFamily="2" charset="-122"/>
                <a:ea typeface="DengXian" panose="02010600030101010101" pitchFamily="2" charset="-122"/>
                <a:cs typeface="Times New Roman" panose="02020603050405020304" pitchFamily="18" charset="0"/>
              </a:rPr>
              <a:t>urrlgeLpJoY</a:t>
            </a:r>
            <a:r>
              <a:rPr lang="en-US" altLang="zh-CN" sz="1350" kern="100" dirty="0">
                <a:effectLst/>
                <a:latin typeface="DengXian" panose="02010600030101010101" pitchFamily="2" charset="-122"/>
                <a:ea typeface="DengXian" panose="02010600030101010101" pitchFamily="2" charset="-122"/>
                <a:cs typeface="Times New Roman" panose="02020603050405020304" pitchFamily="18" charset="0"/>
              </a:rPr>
              <a:t> [Accessed 16 Jan. 2022].</a:t>
            </a:r>
            <a:endParaRPr lang="zh-CN" altLang="zh-CN" sz="1350" kern="100" dirty="0">
              <a:effectLst/>
              <a:latin typeface="DengXian" panose="02010600030101010101" pitchFamily="2" charset="-122"/>
              <a:ea typeface="DengXian" panose="02010600030101010101" pitchFamily="2" charset="-122"/>
              <a:cs typeface="Times New Roman" panose="02020603050405020304" pitchFamily="18" charset="0"/>
            </a:endParaRPr>
          </a:p>
          <a:p>
            <a:pPr algn="just"/>
            <a:r>
              <a:rPr lang="en-US" altLang="zh-CN" sz="1350" kern="100" dirty="0">
                <a:effectLst/>
                <a:latin typeface="DengXian" panose="02010600030101010101" pitchFamily="2" charset="-122"/>
                <a:ea typeface="DengXian" panose="02010600030101010101" pitchFamily="2" charset="-122"/>
                <a:cs typeface="Times New Roman" panose="02020603050405020304" pitchFamily="18" charset="0"/>
              </a:rPr>
              <a:t>GRIMECRAFT (2017). </a:t>
            </a:r>
            <a:r>
              <a:rPr lang="en-US" altLang="zh-CN" sz="1350" i="1" kern="100" dirty="0">
                <a:effectLst/>
                <a:latin typeface="DengXian" panose="02010600030101010101" pitchFamily="2" charset="-122"/>
                <a:ea typeface="DengXian" panose="02010600030101010101" pitchFamily="2" charset="-122"/>
                <a:cs typeface="Times New Roman" panose="02020603050405020304" pitchFamily="18" charset="0"/>
              </a:rPr>
              <a:t>GRIMECRAFT LIVE in </a:t>
            </a:r>
            <a:r>
              <a:rPr lang="en-US" altLang="zh-CN" sz="1350" i="1" kern="100" dirty="0" err="1">
                <a:effectLst/>
                <a:latin typeface="DengXian" panose="02010600030101010101" pitchFamily="2" charset="-122"/>
                <a:ea typeface="DengXian" panose="02010600030101010101" pitchFamily="2" charset="-122"/>
                <a:cs typeface="Times New Roman" panose="02020603050405020304" pitchFamily="18" charset="0"/>
              </a:rPr>
              <a:t>TheWaveVR</a:t>
            </a:r>
            <a:r>
              <a:rPr lang="en-US" altLang="zh-CN" sz="1350" kern="100" dirty="0">
                <a:effectLst/>
                <a:latin typeface="DengXian" panose="02010600030101010101" pitchFamily="2" charset="-122"/>
                <a:ea typeface="DengXian" panose="02010600030101010101" pitchFamily="2" charset="-122"/>
                <a:cs typeface="Times New Roman" panose="02020603050405020304" pitchFamily="18" charset="0"/>
              </a:rPr>
              <a:t>. [online] YouTube. Available at: https://</a:t>
            </a:r>
            <a:r>
              <a:rPr lang="en-US" altLang="zh-CN" sz="1350" kern="100" dirty="0" err="1">
                <a:effectLst/>
                <a:latin typeface="DengXian" panose="02010600030101010101" pitchFamily="2" charset="-122"/>
                <a:ea typeface="DengXian" panose="02010600030101010101" pitchFamily="2" charset="-122"/>
                <a:cs typeface="Times New Roman" panose="02020603050405020304" pitchFamily="18" charset="0"/>
              </a:rPr>
              <a:t>www.youtube.com</a:t>
            </a:r>
            <a:r>
              <a:rPr lang="en-US" altLang="zh-CN" sz="1350" kern="100" dirty="0">
                <a:effectLst/>
                <a:latin typeface="DengXian" panose="02010600030101010101" pitchFamily="2" charset="-122"/>
                <a:ea typeface="DengXian" panose="02010600030101010101" pitchFamily="2" charset="-122"/>
                <a:cs typeface="Times New Roman" panose="02020603050405020304" pitchFamily="18" charset="0"/>
              </a:rPr>
              <a:t>/</a:t>
            </a:r>
            <a:r>
              <a:rPr lang="en-US" altLang="zh-CN" sz="1350" kern="100" dirty="0" err="1">
                <a:effectLst/>
                <a:latin typeface="DengXian" panose="02010600030101010101" pitchFamily="2" charset="-122"/>
                <a:ea typeface="DengXian" panose="02010600030101010101" pitchFamily="2" charset="-122"/>
                <a:cs typeface="Times New Roman" panose="02020603050405020304" pitchFamily="18" charset="0"/>
              </a:rPr>
              <a:t>watch?v</a:t>
            </a:r>
            <a:r>
              <a:rPr lang="en-US" altLang="zh-CN" sz="1350" kern="100" dirty="0">
                <a:effectLst/>
                <a:latin typeface="DengXian" panose="02010600030101010101" pitchFamily="2" charset="-122"/>
                <a:ea typeface="DengXian" panose="02010600030101010101" pitchFamily="2" charset="-122"/>
                <a:cs typeface="Times New Roman" panose="02020603050405020304" pitchFamily="18" charset="0"/>
              </a:rPr>
              <a:t>=</a:t>
            </a:r>
            <a:r>
              <a:rPr lang="en-US" altLang="zh-CN" sz="1350" kern="100" dirty="0" err="1">
                <a:effectLst/>
                <a:latin typeface="DengXian" panose="02010600030101010101" pitchFamily="2" charset="-122"/>
                <a:ea typeface="DengXian" panose="02010600030101010101" pitchFamily="2" charset="-122"/>
                <a:cs typeface="Times New Roman" panose="02020603050405020304" pitchFamily="18" charset="0"/>
              </a:rPr>
              <a:t>ruwHjbOxJis</a:t>
            </a:r>
            <a:r>
              <a:rPr lang="en-US" altLang="zh-CN" sz="1350" kern="100" dirty="0">
                <a:effectLst/>
                <a:latin typeface="DengXian" panose="02010600030101010101" pitchFamily="2" charset="-122"/>
                <a:ea typeface="DengXian" panose="02010600030101010101" pitchFamily="2" charset="-122"/>
                <a:cs typeface="Times New Roman" panose="02020603050405020304" pitchFamily="18" charset="0"/>
              </a:rPr>
              <a:t> [Accessed 6 Dec. 2024].</a:t>
            </a:r>
            <a:endParaRPr lang="zh-CN" altLang="zh-CN" sz="1350" kern="100" dirty="0">
              <a:effectLst/>
              <a:latin typeface="DengXian" panose="02010600030101010101" pitchFamily="2" charset="-122"/>
              <a:ea typeface="DengXian" panose="02010600030101010101" pitchFamily="2" charset="-122"/>
              <a:cs typeface="Times New Roman" panose="02020603050405020304" pitchFamily="18" charset="0"/>
            </a:endParaRPr>
          </a:p>
          <a:p>
            <a:pPr algn="just"/>
            <a:r>
              <a:rPr lang="en-GB" altLang="zh-CN" sz="1350" kern="100" dirty="0">
                <a:effectLst/>
                <a:latin typeface="DengXian" panose="02010600030101010101" pitchFamily="2" charset="-122"/>
                <a:ea typeface="DengXian" panose="02010600030101010101" pitchFamily="2" charset="-122"/>
                <a:cs typeface="Times New Roman" panose="02020603050405020304" pitchFamily="18" charset="0"/>
              </a:rPr>
              <a:t>Hamad, A. &amp; Jia, B. (2022) How virtual reality technology has changed our lives: an overview of the current and potential applications and limitations. </a:t>
            </a:r>
            <a:r>
              <a:rPr lang="en-GB" altLang="zh-CN" sz="1350" i="1" kern="100" dirty="0">
                <a:effectLst/>
                <a:latin typeface="DengXian" panose="02010600030101010101" pitchFamily="2" charset="-122"/>
                <a:ea typeface="DengXian" panose="02010600030101010101" pitchFamily="2" charset="-122"/>
                <a:cs typeface="Times New Roman" panose="02020603050405020304" pitchFamily="18" charset="0"/>
              </a:rPr>
              <a:t>International journal of environmental research and public health,</a:t>
            </a:r>
            <a:r>
              <a:rPr lang="en-GB" altLang="zh-CN" sz="1350" kern="100" dirty="0">
                <a:effectLst/>
                <a:latin typeface="DengXian" panose="02010600030101010101" pitchFamily="2" charset="-122"/>
                <a:ea typeface="DengXian" panose="02010600030101010101" pitchFamily="2" charset="-122"/>
                <a:cs typeface="Times New Roman" panose="02020603050405020304" pitchFamily="18" charset="0"/>
              </a:rPr>
              <a:t> 19(18)</a:t>
            </a:r>
            <a:r>
              <a:rPr lang="en-GB" altLang="zh-CN" sz="1350" b="1" kern="100" dirty="0">
                <a:effectLst/>
                <a:latin typeface="DengXian" panose="02010600030101010101" pitchFamily="2" charset="-122"/>
                <a:ea typeface="DengXian" panose="02010600030101010101" pitchFamily="2" charset="-122"/>
                <a:cs typeface="Times New Roman" panose="02020603050405020304" pitchFamily="18" charset="0"/>
              </a:rPr>
              <a:t>,</a:t>
            </a:r>
            <a:r>
              <a:rPr lang="en-GB" altLang="zh-CN" sz="1350" kern="100" dirty="0">
                <a:effectLst/>
                <a:latin typeface="DengXian" panose="02010600030101010101" pitchFamily="2" charset="-122"/>
                <a:ea typeface="DengXian" panose="02010600030101010101" pitchFamily="2" charset="-122"/>
                <a:cs typeface="Times New Roman" panose="02020603050405020304" pitchFamily="18" charset="0"/>
              </a:rPr>
              <a:t> 11278.</a:t>
            </a:r>
            <a:endParaRPr lang="zh-CN" altLang="zh-CN" sz="1350" kern="100" dirty="0">
              <a:effectLst/>
              <a:latin typeface="DengXian" panose="02010600030101010101" pitchFamily="2" charset="-122"/>
              <a:ea typeface="DengXian" panose="02010600030101010101" pitchFamily="2" charset="-122"/>
              <a:cs typeface="Times New Roman" panose="02020603050405020304" pitchFamily="18" charset="0"/>
            </a:endParaRPr>
          </a:p>
          <a:p>
            <a:pPr algn="just"/>
            <a:r>
              <a:rPr lang="en-GB" altLang="zh-CN" sz="1350" kern="100" dirty="0" err="1">
                <a:effectLst/>
                <a:latin typeface="DengXian" panose="02010600030101010101" pitchFamily="2" charset="-122"/>
                <a:ea typeface="DengXian" panose="02010600030101010101" pitchFamily="2" charset="-122"/>
                <a:cs typeface="Times New Roman" panose="02020603050405020304" pitchFamily="18" charset="0"/>
              </a:rPr>
              <a:t>Kakavelakis</a:t>
            </a:r>
            <a:r>
              <a:rPr lang="en-GB" altLang="zh-CN" sz="1350" kern="100" dirty="0">
                <a:effectLst/>
                <a:latin typeface="DengXian" panose="02010600030101010101" pitchFamily="2" charset="-122"/>
                <a:ea typeface="DengXian" panose="02010600030101010101" pitchFamily="2" charset="-122"/>
                <a:cs typeface="Times New Roman" panose="02020603050405020304" pitchFamily="18" charset="0"/>
              </a:rPr>
              <a:t>, K. &amp; Edwards, T. (2012) Situated learning theory and agentic </a:t>
            </a:r>
            <a:r>
              <a:rPr lang="en-GB" altLang="zh-CN" sz="1400" kern="100" dirty="0">
                <a:effectLst/>
                <a:latin typeface="DengXian" panose="02010600030101010101" pitchFamily="2" charset="-122"/>
                <a:ea typeface="DengXian" panose="02010600030101010101" pitchFamily="2" charset="-122"/>
                <a:cs typeface="Times New Roman" panose="02020603050405020304" pitchFamily="18" charset="0"/>
              </a:rPr>
              <a:t>orientation</a:t>
            </a:r>
            <a:r>
              <a:rPr lang="en-GB" altLang="zh-CN" sz="1350" kern="100" dirty="0">
                <a:effectLst/>
                <a:latin typeface="DengXian" panose="02010600030101010101" pitchFamily="2" charset="-122"/>
                <a:ea typeface="DengXian" panose="02010600030101010101" pitchFamily="2" charset="-122"/>
                <a:cs typeface="Times New Roman" panose="02020603050405020304" pitchFamily="18" charset="0"/>
              </a:rPr>
              <a:t>: A relational sociology approach. </a:t>
            </a:r>
            <a:r>
              <a:rPr lang="en-GB" altLang="zh-CN" sz="1350" i="1" kern="100" dirty="0">
                <a:effectLst/>
                <a:latin typeface="DengXian" panose="02010600030101010101" pitchFamily="2" charset="-122"/>
                <a:ea typeface="DengXian" panose="02010600030101010101" pitchFamily="2" charset="-122"/>
                <a:cs typeface="Times New Roman" panose="02020603050405020304" pitchFamily="18" charset="0"/>
              </a:rPr>
              <a:t>Management Learning,</a:t>
            </a:r>
            <a:r>
              <a:rPr lang="en-GB" altLang="zh-CN" sz="1350" kern="100" dirty="0">
                <a:effectLst/>
                <a:latin typeface="DengXian" panose="02010600030101010101" pitchFamily="2" charset="-122"/>
                <a:ea typeface="DengXian" panose="02010600030101010101" pitchFamily="2" charset="-122"/>
                <a:cs typeface="Times New Roman" panose="02020603050405020304" pitchFamily="18" charset="0"/>
              </a:rPr>
              <a:t> 43(5)</a:t>
            </a:r>
            <a:r>
              <a:rPr lang="en-GB" altLang="zh-CN" sz="1350" b="1" kern="100" dirty="0">
                <a:effectLst/>
                <a:latin typeface="DengXian" panose="02010600030101010101" pitchFamily="2" charset="-122"/>
                <a:ea typeface="DengXian" panose="02010600030101010101" pitchFamily="2" charset="-122"/>
                <a:cs typeface="Times New Roman" panose="02020603050405020304" pitchFamily="18" charset="0"/>
              </a:rPr>
              <a:t>,</a:t>
            </a:r>
            <a:r>
              <a:rPr lang="en-GB" altLang="zh-CN" sz="1350" kern="100" dirty="0">
                <a:effectLst/>
                <a:latin typeface="DengXian" panose="02010600030101010101" pitchFamily="2" charset="-122"/>
                <a:ea typeface="DengXian" panose="02010600030101010101" pitchFamily="2" charset="-122"/>
                <a:cs typeface="Times New Roman" panose="02020603050405020304" pitchFamily="18" charset="0"/>
              </a:rPr>
              <a:t> 475-494.</a:t>
            </a:r>
            <a:endParaRPr lang="zh-CN" altLang="zh-CN" sz="1350" kern="100" dirty="0">
              <a:effectLst/>
              <a:latin typeface="DengXian" panose="02010600030101010101" pitchFamily="2" charset="-122"/>
              <a:ea typeface="DengXian" panose="02010600030101010101" pitchFamily="2" charset="-122"/>
              <a:cs typeface="Times New Roman" panose="02020603050405020304" pitchFamily="18" charset="0"/>
            </a:endParaRPr>
          </a:p>
          <a:p>
            <a:pPr algn="just"/>
            <a:r>
              <a:rPr lang="en-GB" altLang="zh-CN" sz="1350" kern="100" dirty="0" err="1">
                <a:effectLst/>
                <a:latin typeface="DengXian" panose="02010600030101010101" pitchFamily="2" charset="-122"/>
                <a:ea typeface="DengXian" panose="02010600030101010101" pitchFamily="2" charset="-122"/>
                <a:cs typeface="Times New Roman" panose="02020603050405020304" pitchFamily="18" charset="0"/>
              </a:rPr>
              <a:t>Peifer</a:t>
            </a:r>
            <a:r>
              <a:rPr lang="en-GB" altLang="zh-CN" sz="1350" kern="100" dirty="0">
                <a:effectLst/>
                <a:latin typeface="DengXian" panose="02010600030101010101" pitchFamily="2" charset="-122"/>
                <a:ea typeface="DengXian" panose="02010600030101010101" pitchFamily="2" charset="-122"/>
                <a:cs typeface="Times New Roman" panose="02020603050405020304" pitchFamily="18" charset="0"/>
              </a:rPr>
              <a:t>, C., Wolters, G., </a:t>
            </a:r>
            <a:r>
              <a:rPr lang="en-GB" altLang="zh-CN" sz="1350" kern="100" dirty="0" err="1">
                <a:effectLst/>
                <a:latin typeface="DengXian" panose="02010600030101010101" pitchFamily="2" charset="-122"/>
                <a:ea typeface="DengXian" panose="02010600030101010101" pitchFamily="2" charset="-122"/>
                <a:cs typeface="Times New Roman" panose="02020603050405020304" pitchFamily="18" charset="0"/>
              </a:rPr>
              <a:t>Harmat</a:t>
            </a:r>
            <a:r>
              <a:rPr lang="en-GB" altLang="zh-CN" sz="1350" kern="100" dirty="0">
                <a:effectLst/>
                <a:latin typeface="DengXian" panose="02010600030101010101" pitchFamily="2" charset="-122"/>
                <a:ea typeface="DengXian" panose="02010600030101010101" pitchFamily="2" charset="-122"/>
                <a:cs typeface="Times New Roman" panose="02020603050405020304" pitchFamily="18" charset="0"/>
              </a:rPr>
              <a:t>, L., </a:t>
            </a:r>
            <a:r>
              <a:rPr lang="en-GB" altLang="zh-CN" sz="1350" kern="100" dirty="0" err="1">
                <a:effectLst/>
                <a:latin typeface="DengXian" panose="02010600030101010101" pitchFamily="2" charset="-122"/>
                <a:ea typeface="DengXian" panose="02010600030101010101" pitchFamily="2" charset="-122"/>
                <a:cs typeface="Times New Roman" panose="02020603050405020304" pitchFamily="18" charset="0"/>
              </a:rPr>
              <a:t>Heutte</a:t>
            </a:r>
            <a:r>
              <a:rPr lang="en-GB" altLang="zh-CN" sz="1350" kern="100" dirty="0">
                <a:effectLst/>
                <a:latin typeface="DengXian" panose="02010600030101010101" pitchFamily="2" charset="-122"/>
                <a:ea typeface="DengXian" panose="02010600030101010101" pitchFamily="2" charset="-122"/>
                <a:cs typeface="Times New Roman" panose="02020603050405020304" pitchFamily="18" charset="0"/>
              </a:rPr>
              <a:t>, J., Tan, J., Freire, T., Tavares, D., Fonte, C., Andersen, F. O. &amp; van den Hout, J. (2022) A scoping review of flow research. </a:t>
            </a:r>
            <a:r>
              <a:rPr lang="en-GB" altLang="zh-CN" sz="1350" i="1" kern="100" dirty="0">
                <a:effectLst/>
                <a:latin typeface="DengXian" panose="02010600030101010101" pitchFamily="2" charset="-122"/>
                <a:ea typeface="DengXian" panose="02010600030101010101" pitchFamily="2" charset="-122"/>
                <a:cs typeface="Times New Roman" panose="02020603050405020304" pitchFamily="18" charset="0"/>
              </a:rPr>
              <a:t>Frontiers in Psychology,</a:t>
            </a:r>
            <a:r>
              <a:rPr lang="en-GB" altLang="zh-CN" sz="1350" kern="100" dirty="0">
                <a:effectLst/>
                <a:latin typeface="DengXian" panose="02010600030101010101" pitchFamily="2" charset="-122"/>
                <a:ea typeface="DengXian" panose="02010600030101010101" pitchFamily="2" charset="-122"/>
                <a:cs typeface="Times New Roman" panose="02020603050405020304" pitchFamily="18" charset="0"/>
              </a:rPr>
              <a:t> 13</a:t>
            </a:r>
            <a:r>
              <a:rPr lang="en-GB" altLang="zh-CN" sz="1350" b="1" kern="100" dirty="0">
                <a:effectLst/>
                <a:latin typeface="DengXian" panose="02010600030101010101" pitchFamily="2" charset="-122"/>
                <a:ea typeface="DengXian" panose="02010600030101010101" pitchFamily="2" charset="-122"/>
                <a:cs typeface="Times New Roman" panose="02020603050405020304" pitchFamily="18" charset="0"/>
              </a:rPr>
              <a:t>,</a:t>
            </a:r>
            <a:r>
              <a:rPr lang="en-GB" altLang="zh-CN" sz="1350" kern="100" dirty="0">
                <a:effectLst/>
                <a:latin typeface="DengXian" panose="02010600030101010101" pitchFamily="2" charset="-122"/>
                <a:ea typeface="DengXian" panose="02010600030101010101" pitchFamily="2" charset="-122"/>
                <a:cs typeface="Times New Roman" panose="02020603050405020304" pitchFamily="18" charset="0"/>
              </a:rPr>
              <a:t> 815665.</a:t>
            </a:r>
            <a:endParaRPr lang="zh-CN" altLang="zh-CN" sz="1350" kern="100" dirty="0">
              <a:effectLst/>
              <a:latin typeface="DengXian" panose="02010600030101010101" pitchFamily="2" charset="-122"/>
              <a:ea typeface="DengXian" panose="02010600030101010101" pitchFamily="2" charset="-122"/>
              <a:cs typeface="Times New Roman" panose="02020603050405020304" pitchFamily="18" charset="0"/>
            </a:endParaRPr>
          </a:p>
          <a:p>
            <a:pPr algn="just"/>
            <a:r>
              <a:rPr lang="en-GB" altLang="zh-CN" sz="1350" kern="100" dirty="0" err="1">
                <a:effectLst/>
                <a:latin typeface="DengXian" panose="02010600030101010101" pitchFamily="2" charset="-122"/>
                <a:ea typeface="DengXian" panose="02010600030101010101" pitchFamily="2" charset="-122"/>
                <a:cs typeface="Times New Roman" panose="02020603050405020304" pitchFamily="18" charset="0"/>
              </a:rPr>
              <a:t>Ppali</a:t>
            </a:r>
            <a:r>
              <a:rPr lang="en-GB" altLang="zh-CN" sz="1350" kern="100" dirty="0">
                <a:effectLst/>
                <a:latin typeface="DengXian" panose="02010600030101010101" pitchFamily="2" charset="-122"/>
                <a:ea typeface="DengXian" panose="02010600030101010101" pitchFamily="2" charset="-122"/>
                <a:cs typeface="Times New Roman" panose="02020603050405020304" pitchFamily="18" charset="0"/>
              </a:rPr>
              <a:t>, S., </a:t>
            </a:r>
            <a:r>
              <a:rPr lang="en-GB" altLang="zh-CN" sz="1350" kern="100" dirty="0" err="1">
                <a:effectLst/>
                <a:latin typeface="DengXian" panose="02010600030101010101" pitchFamily="2" charset="-122"/>
                <a:ea typeface="DengXian" panose="02010600030101010101" pitchFamily="2" charset="-122"/>
                <a:cs typeface="Times New Roman" panose="02020603050405020304" pitchFamily="18" charset="0"/>
              </a:rPr>
              <a:t>Lalioti</a:t>
            </a:r>
            <a:r>
              <a:rPr lang="en-GB" altLang="zh-CN" sz="1350" kern="100" dirty="0">
                <a:effectLst/>
                <a:latin typeface="DengXian" panose="02010600030101010101" pitchFamily="2" charset="-122"/>
                <a:ea typeface="DengXian" panose="02010600030101010101" pitchFamily="2" charset="-122"/>
                <a:cs typeface="Times New Roman" panose="02020603050405020304" pitchFamily="18" charset="0"/>
              </a:rPr>
              <a:t>, V., Branch, B., Ang, C. S., Thomas, A. J., Wohl, B. S. &amp; </a:t>
            </a:r>
            <a:r>
              <a:rPr lang="en-GB" altLang="zh-CN" sz="1350" kern="100" dirty="0" err="1">
                <a:effectLst/>
                <a:latin typeface="DengXian" panose="02010600030101010101" pitchFamily="2" charset="-122"/>
                <a:ea typeface="DengXian" panose="02010600030101010101" pitchFamily="2" charset="-122"/>
                <a:cs typeface="Times New Roman" panose="02020603050405020304" pitchFamily="18" charset="0"/>
              </a:rPr>
              <a:t>Covaci</a:t>
            </a:r>
            <a:r>
              <a:rPr lang="en-GB" altLang="zh-CN" sz="1350" kern="100" dirty="0">
                <a:effectLst/>
                <a:latin typeface="DengXian" panose="02010600030101010101" pitchFamily="2" charset="-122"/>
                <a:ea typeface="DengXian" panose="02010600030101010101" pitchFamily="2" charset="-122"/>
                <a:cs typeface="Times New Roman" panose="02020603050405020304" pitchFamily="18" charset="0"/>
              </a:rPr>
              <a:t>, A. Keep the </a:t>
            </a:r>
            <a:r>
              <a:rPr lang="en-GB" altLang="zh-CN" sz="1350" kern="100" dirty="0" err="1">
                <a:effectLst/>
                <a:latin typeface="DengXian" panose="02010600030101010101" pitchFamily="2" charset="-122"/>
                <a:ea typeface="DengXian" panose="02010600030101010101" pitchFamily="2" charset="-122"/>
                <a:cs typeface="Times New Roman" panose="02020603050405020304" pitchFamily="18" charset="0"/>
              </a:rPr>
              <a:t>VRhythm</a:t>
            </a:r>
            <a:r>
              <a:rPr lang="en-GB" altLang="zh-CN" sz="1350" kern="100" dirty="0">
                <a:effectLst/>
                <a:latin typeface="DengXian" panose="02010600030101010101" pitchFamily="2" charset="-122"/>
                <a:ea typeface="DengXian" panose="02010600030101010101" pitchFamily="2" charset="-122"/>
                <a:cs typeface="Times New Roman" panose="02020603050405020304" pitchFamily="18" charset="0"/>
              </a:rPr>
              <a:t> going: A musician-centred study investigating how Virtual Reality can support creative musical practice. </a:t>
            </a:r>
            <a:r>
              <a:rPr lang="en-GB" altLang="zh-CN" sz="1350" i="1" kern="100" dirty="0">
                <a:effectLst/>
                <a:latin typeface="DengXian" panose="02010600030101010101" pitchFamily="2" charset="-122"/>
                <a:ea typeface="DengXian" panose="02010600030101010101" pitchFamily="2" charset="-122"/>
                <a:cs typeface="Times New Roman" panose="02020603050405020304" pitchFamily="18" charset="0"/>
              </a:rPr>
              <a:t>Proceedings of the 2022 CHI Conference on Human Factors in Computing Systems</a:t>
            </a:r>
            <a:r>
              <a:rPr lang="en-GB" altLang="zh-CN" sz="1350" kern="100" dirty="0">
                <a:effectLst/>
                <a:latin typeface="DengXian" panose="02010600030101010101" pitchFamily="2" charset="-122"/>
                <a:ea typeface="DengXian" panose="02010600030101010101" pitchFamily="2" charset="-122"/>
                <a:cs typeface="Times New Roman" panose="02020603050405020304" pitchFamily="18" charset="0"/>
              </a:rPr>
              <a:t>. 1-19.</a:t>
            </a:r>
            <a:endParaRPr lang="zh-CN" altLang="zh-CN" sz="1350" kern="100" dirty="0">
              <a:effectLst/>
              <a:latin typeface="DengXian" panose="02010600030101010101" pitchFamily="2" charset="-122"/>
              <a:ea typeface="DengXian" panose="02010600030101010101" pitchFamily="2" charset="-122"/>
              <a:cs typeface="Times New Roman" panose="02020603050405020304" pitchFamily="18" charset="0"/>
            </a:endParaRPr>
          </a:p>
          <a:p>
            <a:pPr algn="just"/>
            <a:r>
              <a:rPr lang="en-GB" altLang="zh-CN" sz="1350" kern="100" dirty="0" err="1">
                <a:effectLst/>
                <a:latin typeface="DengXian" panose="02010600030101010101" pitchFamily="2" charset="-122"/>
                <a:ea typeface="DengXian" panose="02010600030101010101" pitchFamily="2" charset="-122"/>
                <a:cs typeface="Times New Roman" panose="02020603050405020304" pitchFamily="18" charset="0"/>
              </a:rPr>
              <a:t>Rebentisch</a:t>
            </a:r>
            <a:r>
              <a:rPr lang="en-GB" altLang="zh-CN" sz="1350" kern="100" dirty="0">
                <a:effectLst/>
                <a:latin typeface="DengXian" panose="02010600030101010101" pitchFamily="2" charset="-122"/>
                <a:ea typeface="DengXian" panose="02010600030101010101" pitchFamily="2" charset="-122"/>
                <a:cs typeface="Times New Roman" panose="02020603050405020304" pitchFamily="18" charset="0"/>
              </a:rPr>
              <a:t>, J. (2015) The contemporaneity of contemporary art. </a:t>
            </a:r>
            <a:r>
              <a:rPr lang="en-GB" altLang="zh-CN" sz="1350" i="1" kern="100" dirty="0">
                <a:effectLst/>
                <a:latin typeface="DengXian" panose="02010600030101010101" pitchFamily="2" charset="-122"/>
                <a:ea typeface="DengXian" panose="02010600030101010101" pitchFamily="2" charset="-122"/>
                <a:cs typeface="Times New Roman" panose="02020603050405020304" pitchFamily="18" charset="0"/>
              </a:rPr>
              <a:t>New German Critique,</a:t>
            </a:r>
            <a:r>
              <a:rPr lang="en-GB" altLang="zh-CN" sz="1350" kern="100" dirty="0">
                <a:effectLst/>
                <a:latin typeface="DengXian" panose="02010600030101010101" pitchFamily="2" charset="-122"/>
                <a:ea typeface="DengXian" panose="02010600030101010101" pitchFamily="2" charset="-122"/>
                <a:cs typeface="Times New Roman" panose="02020603050405020304" pitchFamily="18" charset="0"/>
              </a:rPr>
              <a:t> 42(1)</a:t>
            </a:r>
            <a:r>
              <a:rPr lang="en-GB" altLang="zh-CN" sz="1350" b="1" kern="100" dirty="0">
                <a:effectLst/>
                <a:latin typeface="DengXian" panose="02010600030101010101" pitchFamily="2" charset="-122"/>
                <a:ea typeface="DengXian" panose="02010600030101010101" pitchFamily="2" charset="-122"/>
                <a:cs typeface="Times New Roman" panose="02020603050405020304" pitchFamily="18" charset="0"/>
              </a:rPr>
              <a:t>,</a:t>
            </a:r>
            <a:r>
              <a:rPr lang="en-GB" altLang="zh-CN" sz="1350" kern="100" dirty="0">
                <a:effectLst/>
                <a:latin typeface="DengXian" panose="02010600030101010101" pitchFamily="2" charset="-122"/>
                <a:ea typeface="DengXian" panose="02010600030101010101" pitchFamily="2" charset="-122"/>
                <a:cs typeface="Times New Roman" panose="02020603050405020304" pitchFamily="18" charset="0"/>
              </a:rPr>
              <a:t> 223-237.</a:t>
            </a:r>
            <a:endParaRPr lang="zh-CN" altLang="zh-CN" sz="1350" kern="100" dirty="0">
              <a:effectLst/>
              <a:latin typeface="DengXian" panose="02010600030101010101" pitchFamily="2" charset="-122"/>
              <a:ea typeface="DengXian" panose="02010600030101010101" pitchFamily="2" charset="-122"/>
              <a:cs typeface="Times New Roman" panose="02020603050405020304" pitchFamily="18" charset="0"/>
            </a:endParaRPr>
          </a:p>
          <a:p>
            <a:pPr algn="just"/>
            <a:r>
              <a:rPr lang="en-US" altLang="zh-CN" sz="1350" kern="100" dirty="0" err="1">
                <a:effectLst/>
                <a:latin typeface="DengXian" panose="02010600030101010101" pitchFamily="2" charset="-122"/>
                <a:ea typeface="DengXian" panose="02010600030101010101" pitchFamily="2" charset="-122"/>
                <a:cs typeface="Times New Roman" panose="02020603050405020304" pitchFamily="18" charset="0"/>
              </a:rPr>
              <a:t>Strikerdoodle</a:t>
            </a:r>
            <a:r>
              <a:rPr lang="en-US" altLang="zh-CN" sz="1350" kern="100" dirty="0">
                <a:effectLst/>
                <a:latin typeface="DengXian" panose="02010600030101010101" pitchFamily="2" charset="-122"/>
                <a:ea typeface="DengXian" panose="02010600030101010101" pitchFamily="2" charset="-122"/>
                <a:cs typeface="Times New Roman" panose="02020603050405020304" pitchFamily="18" charset="0"/>
              </a:rPr>
              <a:t> (2018). </a:t>
            </a:r>
            <a:r>
              <a:rPr lang="en-US" altLang="zh-CN" sz="1350" i="1" kern="100" dirty="0">
                <a:effectLst/>
                <a:latin typeface="DengXian" panose="02010600030101010101" pitchFamily="2" charset="-122"/>
                <a:ea typeface="DengXian" panose="02010600030101010101" pitchFamily="2" charset="-122"/>
                <a:cs typeface="Times New Roman" panose="02020603050405020304" pitchFamily="18" charset="0"/>
              </a:rPr>
              <a:t>Imogen Heap The Wave VR Concert and Fan Meet</a:t>
            </a:r>
            <a:r>
              <a:rPr lang="en-US" altLang="zh-CN" sz="1350" kern="100" dirty="0">
                <a:effectLst/>
                <a:latin typeface="DengXian" panose="02010600030101010101" pitchFamily="2" charset="-122"/>
                <a:ea typeface="DengXian" panose="02010600030101010101" pitchFamily="2" charset="-122"/>
                <a:cs typeface="Times New Roman" panose="02020603050405020304" pitchFamily="18" charset="0"/>
              </a:rPr>
              <a:t>. </a:t>
            </a:r>
            <a:r>
              <a:rPr lang="en-US" altLang="zh-CN" sz="1350" i="1" kern="100" dirty="0">
                <a:effectLst/>
                <a:latin typeface="DengXian" panose="02010600030101010101" pitchFamily="2" charset="-122"/>
                <a:ea typeface="DengXian" panose="02010600030101010101" pitchFamily="2" charset="-122"/>
                <a:cs typeface="Times New Roman" panose="02020603050405020304" pitchFamily="18" charset="0"/>
              </a:rPr>
              <a:t>YouTube</a:t>
            </a:r>
            <a:r>
              <a:rPr lang="en-US" altLang="zh-CN" sz="1350" kern="100" dirty="0">
                <a:effectLst/>
                <a:latin typeface="DengXian" panose="02010600030101010101" pitchFamily="2" charset="-122"/>
                <a:ea typeface="DengXian" panose="02010600030101010101" pitchFamily="2" charset="-122"/>
                <a:cs typeface="Times New Roman" panose="02020603050405020304" pitchFamily="18" charset="0"/>
              </a:rPr>
              <a:t>. Available at: https://</a:t>
            </a:r>
            <a:r>
              <a:rPr lang="en-US" altLang="zh-CN" sz="1350" kern="100" dirty="0" err="1">
                <a:effectLst/>
                <a:latin typeface="DengXian" panose="02010600030101010101" pitchFamily="2" charset="-122"/>
                <a:ea typeface="DengXian" panose="02010600030101010101" pitchFamily="2" charset="-122"/>
                <a:cs typeface="Times New Roman" panose="02020603050405020304" pitchFamily="18" charset="0"/>
              </a:rPr>
              <a:t>www.youtube.com</a:t>
            </a:r>
            <a:r>
              <a:rPr lang="en-US" altLang="zh-CN" sz="1350" kern="100" dirty="0">
                <a:effectLst/>
                <a:latin typeface="DengXian" panose="02010600030101010101" pitchFamily="2" charset="-122"/>
                <a:ea typeface="DengXian" panose="02010600030101010101" pitchFamily="2" charset="-122"/>
                <a:cs typeface="Times New Roman" panose="02020603050405020304" pitchFamily="18" charset="0"/>
              </a:rPr>
              <a:t>/</a:t>
            </a:r>
            <a:r>
              <a:rPr lang="en-US" altLang="zh-CN" sz="1350" kern="100" dirty="0" err="1">
                <a:effectLst/>
                <a:latin typeface="DengXian" panose="02010600030101010101" pitchFamily="2" charset="-122"/>
                <a:ea typeface="DengXian" panose="02010600030101010101" pitchFamily="2" charset="-122"/>
                <a:cs typeface="Times New Roman" panose="02020603050405020304" pitchFamily="18" charset="0"/>
              </a:rPr>
              <a:t>watch?v</a:t>
            </a:r>
            <a:r>
              <a:rPr lang="en-US" altLang="zh-CN" sz="1350" kern="100" dirty="0">
                <a:effectLst/>
                <a:latin typeface="DengXian" panose="02010600030101010101" pitchFamily="2" charset="-122"/>
                <a:ea typeface="DengXian" panose="02010600030101010101" pitchFamily="2" charset="-122"/>
                <a:cs typeface="Times New Roman" panose="02020603050405020304" pitchFamily="18" charset="0"/>
              </a:rPr>
              <a:t>=d-p8w2EU9SA [Accessed 16 Jan. 2022].</a:t>
            </a:r>
            <a:endParaRPr lang="zh-CN" altLang="zh-CN" sz="1350" kern="100" dirty="0">
              <a:effectLst/>
              <a:latin typeface="DengXian" panose="02010600030101010101" pitchFamily="2" charset="-122"/>
              <a:ea typeface="DengXian" panose="02010600030101010101" pitchFamily="2" charset="-122"/>
              <a:cs typeface="Times New Roman" panose="02020603050405020304" pitchFamily="18" charset="0"/>
            </a:endParaRPr>
          </a:p>
          <a:p>
            <a:pPr algn="just"/>
            <a:r>
              <a:rPr lang="en-GB" altLang="zh-CN" sz="1350" kern="100" dirty="0" err="1">
                <a:effectLst/>
                <a:latin typeface="DengXian" panose="02010600030101010101" pitchFamily="2" charset="-122"/>
                <a:ea typeface="DengXian" panose="02010600030101010101" pitchFamily="2" charset="-122"/>
                <a:cs typeface="Times New Roman" panose="02020603050405020304" pitchFamily="18" charset="0"/>
              </a:rPr>
              <a:t>Valiquet</a:t>
            </a:r>
            <a:r>
              <a:rPr lang="en-GB" altLang="zh-CN" sz="1350" kern="100" dirty="0">
                <a:effectLst/>
                <a:latin typeface="DengXian" panose="02010600030101010101" pitchFamily="2" charset="-122"/>
                <a:ea typeface="DengXian" panose="02010600030101010101" pitchFamily="2" charset="-122"/>
                <a:cs typeface="Times New Roman" panose="02020603050405020304" pitchFamily="18" charset="0"/>
              </a:rPr>
              <a:t>, P. (2020) Contemporary music and its futures. Taylor &amp; Francis.</a:t>
            </a:r>
            <a:endParaRPr lang="zh-CN" altLang="zh-CN" sz="1350" kern="100" dirty="0">
              <a:effectLst/>
              <a:latin typeface="DengXian" panose="02010600030101010101" pitchFamily="2" charset="-122"/>
              <a:ea typeface="DengXian" panose="02010600030101010101" pitchFamily="2" charset="-122"/>
              <a:cs typeface="Times New Roman" panose="02020603050405020304" pitchFamily="18" charset="0"/>
            </a:endParaRPr>
          </a:p>
          <a:p>
            <a:pPr algn="just"/>
            <a:r>
              <a:rPr lang="en-GB" altLang="zh-CN" sz="1350" kern="100" dirty="0">
                <a:effectLst/>
                <a:latin typeface="DengXian" panose="02010600030101010101" pitchFamily="2" charset="-122"/>
                <a:ea typeface="DengXian" panose="02010600030101010101" pitchFamily="2" charset="-122"/>
                <a:cs typeface="Times New Roman" panose="02020603050405020304" pitchFamily="18" charset="0"/>
              </a:rPr>
              <a:t>Van </a:t>
            </a:r>
            <a:r>
              <a:rPr lang="en-GB" altLang="zh-CN" sz="1350" kern="100" dirty="0" err="1">
                <a:effectLst/>
                <a:latin typeface="DengXian" panose="02010600030101010101" pitchFamily="2" charset="-122"/>
                <a:ea typeface="DengXian" panose="02010600030101010101" pitchFamily="2" charset="-122"/>
                <a:cs typeface="Times New Roman" panose="02020603050405020304" pitchFamily="18" charset="0"/>
              </a:rPr>
              <a:t>Kerrebroeck</a:t>
            </a:r>
            <a:r>
              <a:rPr lang="en-GB" altLang="zh-CN" sz="1350" kern="100" dirty="0">
                <a:effectLst/>
                <a:latin typeface="DengXian" panose="02010600030101010101" pitchFamily="2" charset="-122"/>
                <a:ea typeface="DengXian" panose="02010600030101010101" pitchFamily="2" charset="-122"/>
                <a:cs typeface="Times New Roman" panose="02020603050405020304" pitchFamily="18" charset="0"/>
              </a:rPr>
              <a:t>, B. (2023) </a:t>
            </a:r>
            <a:r>
              <a:rPr lang="en-GB" altLang="zh-CN" sz="1350" i="1" kern="100" dirty="0">
                <a:effectLst/>
                <a:latin typeface="DengXian" panose="02010600030101010101" pitchFamily="2" charset="-122"/>
                <a:ea typeface="DengXian" panose="02010600030101010101" pitchFamily="2" charset="-122"/>
                <a:cs typeface="Times New Roman" panose="02020603050405020304" pitchFamily="18" charset="0"/>
              </a:rPr>
              <a:t>Extended musical spaces: participatory and creative music making in digitally augmented musical environments.</a:t>
            </a:r>
            <a:r>
              <a:rPr lang="en-GB" altLang="zh-CN" sz="1350" kern="100" dirty="0">
                <a:effectLst/>
                <a:latin typeface="DengXian" panose="02010600030101010101" pitchFamily="2" charset="-122"/>
                <a:ea typeface="DengXian" panose="02010600030101010101" pitchFamily="2" charset="-122"/>
                <a:cs typeface="Times New Roman" panose="02020603050405020304" pitchFamily="18" charset="0"/>
              </a:rPr>
              <a:t>  Ghent University.</a:t>
            </a:r>
            <a:endParaRPr lang="zh-CN" altLang="zh-CN" sz="1350" kern="100" dirty="0">
              <a:effectLst/>
              <a:latin typeface="DengXian" panose="02010600030101010101" pitchFamily="2" charset="-122"/>
              <a:ea typeface="DengXian" panose="02010600030101010101" pitchFamily="2" charset="-122"/>
              <a:cs typeface="Times New Roman" panose="02020603050405020304" pitchFamily="18" charset="0"/>
            </a:endParaRPr>
          </a:p>
          <a:p>
            <a:pPr algn="just"/>
            <a:r>
              <a:rPr lang="en-GB" altLang="zh-CN" sz="1350" kern="100" dirty="0">
                <a:effectLst/>
                <a:latin typeface="DengXian" panose="02010600030101010101" pitchFamily="2" charset="-122"/>
                <a:ea typeface="DengXian" panose="02010600030101010101" pitchFamily="2" charset="-122"/>
                <a:cs typeface="Times New Roman" panose="02020603050405020304" pitchFamily="18" charset="0"/>
              </a:rPr>
              <a:t>Venkatesan, T. &amp; Wang, Q. J. Feeling connected: the role of haptic feedback in VR concerts and the impact of haptic music players on the music listening experience. </a:t>
            </a:r>
            <a:r>
              <a:rPr lang="en-GB" altLang="zh-CN" sz="1350" i="1" kern="100" dirty="0">
                <a:effectLst/>
                <a:latin typeface="DengXian" panose="02010600030101010101" pitchFamily="2" charset="-122"/>
                <a:ea typeface="DengXian" panose="02010600030101010101" pitchFamily="2" charset="-122"/>
                <a:cs typeface="Times New Roman" panose="02020603050405020304" pitchFamily="18" charset="0"/>
              </a:rPr>
              <a:t>Arts</a:t>
            </a:r>
            <a:r>
              <a:rPr lang="en-GB" altLang="zh-CN" sz="1350" kern="100" dirty="0">
                <a:effectLst/>
                <a:latin typeface="DengXian" panose="02010600030101010101" pitchFamily="2" charset="-122"/>
                <a:ea typeface="DengXian" panose="02010600030101010101" pitchFamily="2" charset="-122"/>
                <a:cs typeface="Times New Roman" panose="02020603050405020304" pitchFamily="18" charset="0"/>
              </a:rPr>
              <a:t>. MDPI, 148.</a:t>
            </a:r>
            <a:endParaRPr lang="zh-CN" altLang="zh-CN" sz="1350" kern="100" dirty="0">
              <a:effectLst/>
              <a:latin typeface="DengXian" panose="02010600030101010101" pitchFamily="2" charset="-122"/>
              <a:ea typeface="DengXian" panose="02010600030101010101" pitchFamily="2" charset="-122"/>
              <a:cs typeface="Times New Roman" panose="02020603050405020304" pitchFamily="18" charset="0"/>
            </a:endParaRPr>
          </a:p>
          <a:p>
            <a:pPr algn="just"/>
            <a:r>
              <a:rPr lang="en-GB" altLang="zh-CN" sz="1350" kern="100" dirty="0">
                <a:effectLst/>
                <a:latin typeface="DengXian" panose="02010600030101010101" pitchFamily="2" charset="-122"/>
                <a:ea typeface="DengXian" panose="02010600030101010101" pitchFamily="2" charset="-122"/>
                <a:cs typeface="Times New Roman" panose="02020603050405020304" pitchFamily="18" charset="0"/>
              </a:rPr>
              <a:t>Wang, H. &amp; Wang, H. Method for Creation of Original Music by the VR Panorama Based Virtual Instrument. </a:t>
            </a:r>
            <a:r>
              <a:rPr lang="en-GB" altLang="zh-CN" sz="1350" i="1" kern="100" dirty="0">
                <a:effectLst/>
                <a:latin typeface="DengXian" panose="02010600030101010101" pitchFamily="2" charset="-122"/>
                <a:ea typeface="DengXian" panose="02010600030101010101" pitchFamily="2" charset="-122"/>
                <a:cs typeface="Times New Roman" panose="02020603050405020304" pitchFamily="18" charset="0"/>
              </a:rPr>
              <a:t>2021 International Conference on Culture-oriented Science &amp; Technology (ICCST)</a:t>
            </a:r>
            <a:r>
              <a:rPr lang="en-GB" altLang="zh-CN" sz="1350" kern="100" dirty="0">
                <a:effectLst/>
                <a:latin typeface="DengXian" panose="02010600030101010101" pitchFamily="2" charset="-122"/>
                <a:ea typeface="DengXian" panose="02010600030101010101" pitchFamily="2" charset="-122"/>
                <a:cs typeface="Times New Roman" panose="02020603050405020304" pitchFamily="18" charset="0"/>
              </a:rPr>
              <a:t>. IEEE, 330-333.</a:t>
            </a:r>
            <a:endParaRPr lang="zh-CN" altLang="zh-CN" sz="1350" kern="100" dirty="0">
              <a:effectLst/>
              <a:latin typeface="DengXian" panose="02010600030101010101" pitchFamily="2" charset="-122"/>
              <a:ea typeface="DengXian" panose="02010600030101010101" pitchFamily="2" charset="-122"/>
              <a:cs typeface="Times New Roman" panose="02020603050405020304" pitchFamily="18" charset="0"/>
            </a:endParaRPr>
          </a:p>
          <a:p>
            <a:pPr algn="just"/>
            <a:r>
              <a:rPr lang="en-GB" altLang="zh-CN" sz="1350" kern="100" dirty="0">
                <a:effectLst/>
                <a:latin typeface="DengXian" panose="02010600030101010101" pitchFamily="2" charset="-122"/>
                <a:ea typeface="DengXian" panose="02010600030101010101" pitchFamily="2" charset="-122"/>
                <a:cs typeface="Times New Roman" panose="02020603050405020304" pitchFamily="18" charset="0"/>
              </a:rPr>
              <a:t>Williams, H. (2021) The meaning of </a:t>
            </a:r>
            <a:r>
              <a:rPr lang="zh-CN" altLang="zh-CN" sz="1350" kern="100" dirty="0">
                <a:effectLst/>
                <a:latin typeface="DengXian" panose="02010600030101010101" pitchFamily="2" charset="-122"/>
                <a:ea typeface="DengXian" panose="02010600030101010101" pitchFamily="2" charset="-122"/>
                <a:cs typeface="Times New Roman" panose="02020603050405020304" pitchFamily="18" charset="0"/>
              </a:rPr>
              <a:t>“</a:t>
            </a:r>
            <a:r>
              <a:rPr lang="en-GB" altLang="zh-CN" sz="1350" kern="100" dirty="0">
                <a:effectLst/>
                <a:latin typeface="DengXian" panose="02010600030101010101" pitchFamily="2" charset="-122"/>
                <a:ea typeface="DengXian" panose="02010600030101010101" pitchFamily="2" charset="-122"/>
                <a:cs typeface="Times New Roman" panose="02020603050405020304" pitchFamily="18" charset="0"/>
              </a:rPr>
              <a:t>Phenomenology</a:t>
            </a:r>
            <a:r>
              <a:rPr lang="zh-CN" altLang="zh-CN" sz="1350" kern="100" dirty="0">
                <a:effectLst/>
                <a:latin typeface="DengXian" panose="02010600030101010101" pitchFamily="2" charset="-122"/>
                <a:ea typeface="DengXian" panose="02010600030101010101" pitchFamily="2" charset="-122"/>
                <a:cs typeface="Times New Roman" panose="02020603050405020304" pitchFamily="18" charset="0"/>
              </a:rPr>
              <a:t>”</a:t>
            </a:r>
            <a:r>
              <a:rPr lang="en-GB" altLang="zh-CN" sz="1350" kern="100" dirty="0">
                <a:effectLst/>
                <a:latin typeface="DengXian" panose="02010600030101010101" pitchFamily="2" charset="-122"/>
                <a:ea typeface="DengXian" panose="02010600030101010101" pitchFamily="2" charset="-122"/>
                <a:cs typeface="Times New Roman" panose="02020603050405020304" pitchFamily="18" charset="0"/>
              </a:rPr>
              <a:t>: Qualitative and philosophical phenomenological research methods. </a:t>
            </a:r>
            <a:r>
              <a:rPr lang="en-GB" altLang="zh-CN" sz="1350" i="1" kern="100" dirty="0">
                <a:effectLst/>
                <a:latin typeface="DengXian" panose="02010600030101010101" pitchFamily="2" charset="-122"/>
                <a:ea typeface="DengXian" panose="02010600030101010101" pitchFamily="2" charset="-122"/>
                <a:cs typeface="Times New Roman" panose="02020603050405020304" pitchFamily="18" charset="0"/>
              </a:rPr>
              <a:t>The Qualitative Report,</a:t>
            </a:r>
            <a:r>
              <a:rPr lang="en-GB" altLang="zh-CN" sz="1350" kern="100" dirty="0">
                <a:effectLst/>
                <a:latin typeface="DengXian" panose="02010600030101010101" pitchFamily="2" charset="-122"/>
                <a:ea typeface="DengXian" panose="02010600030101010101" pitchFamily="2" charset="-122"/>
                <a:cs typeface="Times New Roman" panose="02020603050405020304" pitchFamily="18" charset="0"/>
              </a:rPr>
              <a:t> 26(2)</a:t>
            </a:r>
            <a:r>
              <a:rPr lang="en-GB" altLang="zh-CN" sz="1350" b="1" kern="100" dirty="0">
                <a:effectLst/>
                <a:latin typeface="DengXian" panose="02010600030101010101" pitchFamily="2" charset="-122"/>
                <a:ea typeface="DengXian" panose="02010600030101010101" pitchFamily="2" charset="-122"/>
                <a:cs typeface="Times New Roman" panose="02020603050405020304" pitchFamily="18" charset="0"/>
              </a:rPr>
              <a:t>,</a:t>
            </a:r>
            <a:r>
              <a:rPr lang="en-GB" altLang="zh-CN" sz="1350" kern="100" dirty="0">
                <a:effectLst/>
                <a:latin typeface="DengXian" panose="02010600030101010101" pitchFamily="2" charset="-122"/>
                <a:ea typeface="DengXian" panose="02010600030101010101" pitchFamily="2" charset="-122"/>
                <a:cs typeface="Times New Roman" panose="02020603050405020304" pitchFamily="18" charset="0"/>
              </a:rPr>
              <a:t> 366-385.</a:t>
            </a:r>
            <a:endParaRPr lang="zh-CN" altLang="zh-CN" sz="1350" kern="100" dirty="0">
              <a:effectLst/>
              <a:latin typeface="DengXian" panose="02010600030101010101" pitchFamily="2" charset="-122"/>
              <a:ea typeface="DengXian" panose="02010600030101010101" pitchFamily="2" charset="-122"/>
              <a:cs typeface="Times New Roman" panose="02020603050405020304" pitchFamily="18" charset="0"/>
            </a:endParaRPr>
          </a:p>
          <a:p>
            <a:r>
              <a:rPr lang="en-GB" altLang="zh-CN" sz="1350" dirty="0">
                <a:effectLst/>
                <a:latin typeface="DengXian" panose="02010600030101010101" pitchFamily="2" charset="-122"/>
                <a:cs typeface="Times New Roman" panose="02020603050405020304" pitchFamily="18" charset="0"/>
              </a:rPr>
              <a:t>Young, G. W., O</a:t>
            </a:r>
            <a:r>
              <a:rPr lang="zh-CN" altLang="zh-CN" sz="1350" dirty="0">
                <a:effectLst/>
                <a:ea typeface="DengXian" panose="02010600030101010101" pitchFamily="2" charset="-122"/>
                <a:cs typeface="Times New Roman" panose="02020603050405020304" pitchFamily="18" charset="0"/>
              </a:rPr>
              <a:t>’</a:t>
            </a:r>
            <a:r>
              <a:rPr lang="en-GB" altLang="zh-CN" sz="1350" dirty="0">
                <a:effectLst/>
                <a:ea typeface="DengXian" panose="02010600030101010101" pitchFamily="2" charset="-122"/>
                <a:cs typeface="Times New Roman" panose="02020603050405020304" pitchFamily="18" charset="0"/>
              </a:rPr>
              <a:t>Dwyer, N., Vargas, M. F., Donnell, R. M. &amp; </a:t>
            </a:r>
            <a:r>
              <a:rPr lang="en-GB" altLang="zh-CN" sz="1350" dirty="0" err="1">
                <a:effectLst/>
                <a:ea typeface="DengXian" panose="02010600030101010101" pitchFamily="2" charset="-122"/>
                <a:cs typeface="Times New Roman" panose="02020603050405020304" pitchFamily="18" charset="0"/>
              </a:rPr>
              <a:t>Smolic</a:t>
            </a:r>
            <a:r>
              <a:rPr lang="en-GB" altLang="zh-CN" sz="1350" dirty="0">
                <a:effectLst/>
                <a:ea typeface="DengXian" panose="02010600030101010101" pitchFamily="2" charset="-122"/>
                <a:cs typeface="Times New Roman" panose="02020603050405020304" pitchFamily="18" charset="0"/>
              </a:rPr>
              <a:t>, A. Feel the Music!</a:t>
            </a:r>
            <a:r>
              <a:rPr lang="zh-CN" altLang="zh-CN" sz="1350" dirty="0">
                <a:effectLst/>
                <a:ea typeface="DengXian" panose="02010600030101010101" pitchFamily="2" charset="-122"/>
                <a:cs typeface="Times New Roman" panose="02020603050405020304" pitchFamily="18" charset="0"/>
              </a:rPr>
              <a:t>—</a:t>
            </a:r>
            <a:r>
              <a:rPr lang="en-GB" altLang="zh-CN" sz="1350" dirty="0">
                <a:effectLst/>
                <a:ea typeface="DengXian" panose="02010600030101010101" pitchFamily="2" charset="-122"/>
                <a:cs typeface="Times New Roman" panose="02020603050405020304" pitchFamily="18" charset="0"/>
              </a:rPr>
              <a:t>Audience Experiences of Audio</a:t>
            </a:r>
            <a:r>
              <a:rPr lang="zh-CN" altLang="zh-CN" sz="1350" dirty="0">
                <a:effectLst/>
                <a:ea typeface="DengXian" panose="02010600030101010101" pitchFamily="2" charset="-122"/>
                <a:cs typeface="Times New Roman" panose="02020603050405020304" pitchFamily="18" charset="0"/>
              </a:rPr>
              <a:t>–</a:t>
            </a:r>
            <a:r>
              <a:rPr lang="en-GB" altLang="zh-CN" sz="1350" dirty="0">
                <a:effectLst/>
                <a:ea typeface="DengXian" panose="02010600030101010101" pitchFamily="2" charset="-122"/>
                <a:cs typeface="Times New Roman" panose="02020603050405020304" pitchFamily="18" charset="0"/>
              </a:rPr>
              <a:t>Tactile Feedback in a Novel Virtual Reality Volumetric Music Video. </a:t>
            </a:r>
            <a:r>
              <a:rPr lang="en-GB" altLang="zh-CN" sz="1350" i="1" dirty="0">
                <a:effectLst/>
                <a:ea typeface="DengXian" panose="02010600030101010101" pitchFamily="2" charset="-122"/>
                <a:cs typeface="Times New Roman" panose="02020603050405020304" pitchFamily="18" charset="0"/>
              </a:rPr>
              <a:t>Arts</a:t>
            </a:r>
            <a:r>
              <a:rPr lang="en-GB" altLang="zh-CN" sz="1350" dirty="0">
                <a:effectLst/>
                <a:ea typeface="DengXian" panose="02010600030101010101" pitchFamily="2" charset="-122"/>
                <a:cs typeface="Times New Roman" panose="02020603050405020304" pitchFamily="18" charset="0"/>
              </a:rPr>
              <a:t>. MDPI, 156.</a:t>
            </a:r>
            <a:r>
              <a:rPr lang="zh-CN" altLang="zh-CN" sz="1350" dirty="0">
                <a:effectLst/>
              </a:rPr>
              <a:t> </a:t>
            </a:r>
            <a:endParaRPr kumimoji="1" lang="zh-CN" altLang="en-US" sz="1350" dirty="0"/>
          </a:p>
        </p:txBody>
      </p:sp>
    </p:spTree>
    <p:extLst>
      <p:ext uri="{BB962C8B-B14F-4D97-AF65-F5344CB8AC3E}">
        <p14:creationId xmlns:p14="http://schemas.microsoft.com/office/powerpoint/2010/main" val="319980727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7" name="Rectangle 30">
            <a:extLst>
              <a:ext uri="{FF2B5EF4-FFF2-40B4-BE49-F238E27FC236}">
                <a16:creationId xmlns:a16="http://schemas.microsoft.com/office/drawing/2014/main" id="{2C61293E-6EBE-43EF-A52C-9BEBFD7679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 name="图片 7" descr="图示&#10;&#10;描述已自动生成">
            <a:extLst>
              <a:ext uri="{FF2B5EF4-FFF2-40B4-BE49-F238E27FC236}">
                <a16:creationId xmlns:a16="http://schemas.microsoft.com/office/drawing/2014/main" id="{6EE1EDB1-4066-089C-919D-C409E7A79411}"/>
              </a:ext>
            </a:extLst>
          </p:cNvPr>
          <p:cNvPicPr>
            <a:picLocks noChangeAspect="1"/>
          </p:cNvPicPr>
          <p:nvPr/>
        </p:nvPicPr>
        <p:blipFill>
          <a:blip r:embed="rId2"/>
          <a:srcRect r="860"/>
          <a:stretch/>
        </p:blipFill>
        <p:spPr>
          <a:xfrm>
            <a:off x="1" y="10"/>
            <a:ext cx="4657344" cy="6857990"/>
          </a:xfrm>
          <a:custGeom>
            <a:avLst/>
            <a:gdLst/>
            <a:ahLst/>
            <a:cxnLst/>
            <a:rect l="l" t="t" r="r" b="b"/>
            <a:pathLst>
              <a:path w="4657344" h="6858000">
                <a:moveTo>
                  <a:pt x="0" y="0"/>
                </a:moveTo>
                <a:lnTo>
                  <a:pt x="3429755" y="0"/>
                </a:lnTo>
                <a:lnTo>
                  <a:pt x="3526016" y="148742"/>
                </a:lnTo>
                <a:cubicBezTo>
                  <a:pt x="3657740" y="365513"/>
                  <a:pt x="3777402" y="589569"/>
                  <a:pt x="3886489" y="819975"/>
                </a:cubicBezTo>
                <a:cubicBezTo>
                  <a:pt x="3891856" y="833492"/>
                  <a:pt x="3900663" y="845393"/>
                  <a:pt x="3912049" y="854514"/>
                </a:cubicBezTo>
                <a:cubicBezTo>
                  <a:pt x="3897352" y="819849"/>
                  <a:pt x="3883037" y="784928"/>
                  <a:pt x="3868083" y="750263"/>
                </a:cubicBezTo>
                <a:cubicBezTo>
                  <a:pt x="3806989" y="608712"/>
                  <a:pt x="3742478" y="469145"/>
                  <a:pt x="3674155" y="331786"/>
                </a:cubicBezTo>
                <a:lnTo>
                  <a:pt x="3496656" y="0"/>
                </a:lnTo>
                <a:lnTo>
                  <a:pt x="3554371" y="0"/>
                </a:lnTo>
                <a:lnTo>
                  <a:pt x="3661621" y="196614"/>
                </a:lnTo>
                <a:cubicBezTo>
                  <a:pt x="3856899" y="573253"/>
                  <a:pt x="4021071" y="966066"/>
                  <a:pt x="4161279" y="1371196"/>
                </a:cubicBezTo>
                <a:cubicBezTo>
                  <a:pt x="4379525" y="2007265"/>
                  <a:pt x="4530141" y="2664286"/>
                  <a:pt x="4610660" y="3331516"/>
                </a:cubicBezTo>
                <a:cubicBezTo>
                  <a:pt x="4652837" y="3672965"/>
                  <a:pt x="4671625" y="4013908"/>
                  <a:pt x="4645040" y="4357388"/>
                </a:cubicBezTo>
                <a:cubicBezTo>
                  <a:pt x="4613599" y="4758899"/>
                  <a:pt x="4566181" y="5157998"/>
                  <a:pt x="4485789" y="5552906"/>
                </a:cubicBezTo>
                <a:cubicBezTo>
                  <a:pt x="4397121" y="5988893"/>
                  <a:pt x="4276748" y="6414594"/>
                  <a:pt x="4117769" y="6828295"/>
                </a:cubicBezTo>
                <a:lnTo>
                  <a:pt x="4105288" y="6858000"/>
                </a:lnTo>
                <a:lnTo>
                  <a:pt x="4052520" y="6858000"/>
                </a:lnTo>
                <a:lnTo>
                  <a:pt x="4059369" y="6841549"/>
                </a:lnTo>
                <a:cubicBezTo>
                  <a:pt x="4147276" y="6614016"/>
                  <a:pt x="4224193" y="6380817"/>
                  <a:pt x="4291518" y="6142729"/>
                </a:cubicBezTo>
                <a:cubicBezTo>
                  <a:pt x="4350055" y="5935370"/>
                  <a:pt x="4393256" y="5723695"/>
                  <a:pt x="4443357" y="5513923"/>
                </a:cubicBezTo>
                <a:cubicBezTo>
                  <a:pt x="4444541" y="5502788"/>
                  <a:pt x="4445137" y="5491601"/>
                  <a:pt x="4445146" y="5480401"/>
                </a:cubicBezTo>
                <a:cubicBezTo>
                  <a:pt x="4408465" y="5607635"/>
                  <a:pt x="4379196" y="5719759"/>
                  <a:pt x="4344559" y="5830359"/>
                </a:cubicBezTo>
                <a:cubicBezTo>
                  <a:pt x="4254261" y="6118381"/>
                  <a:pt x="4150112" y="6398531"/>
                  <a:pt x="4031702" y="6670527"/>
                </a:cubicBezTo>
                <a:lnTo>
                  <a:pt x="3943824" y="6858000"/>
                </a:lnTo>
                <a:lnTo>
                  <a:pt x="0" y="6858000"/>
                </a:lnTo>
                <a:close/>
              </a:path>
            </a:pathLst>
          </a:custGeom>
        </p:spPr>
      </p:pic>
      <p:sp>
        <p:nvSpPr>
          <p:cNvPr id="38" name="sketchy line">
            <a:extLst>
              <a:ext uri="{FF2B5EF4-FFF2-40B4-BE49-F238E27FC236}">
                <a16:creationId xmlns:a16="http://schemas.microsoft.com/office/drawing/2014/main" id="{21540236-BFD5-4A9D-8840-4703E7F768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297762" y="2374947"/>
            <a:ext cx="4243589" cy="18288"/>
          </a:xfrm>
          <a:custGeom>
            <a:avLst/>
            <a:gdLst>
              <a:gd name="connsiteX0" fmla="*/ 0 w 4243589"/>
              <a:gd name="connsiteY0" fmla="*/ 0 h 18288"/>
              <a:gd name="connsiteX1" fmla="*/ 478919 w 4243589"/>
              <a:gd name="connsiteY1" fmla="*/ 0 h 18288"/>
              <a:gd name="connsiteX2" fmla="*/ 957839 w 4243589"/>
              <a:gd name="connsiteY2" fmla="*/ 0 h 18288"/>
              <a:gd name="connsiteX3" fmla="*/ 1521630 w 4243589"/>
              <a:gd name="connsiteY3" fmla="*/ 0 h 18288"/>
              <a:gd name="connsiteX4" fmla="*/ 2212729 w 4243589"/>
              <a:gd name="connsiteY4" fmla="*/ 0 h 18288"/>
              <a:gd name="connsiteX5" fmla="*/ 2734084 w 4243589"/>
              <a:gd name="connsiteY5" fmla="*/ 0 h 18288"/>
              <a:gd name="connsiteX6" fmla="*/ 3255439 w 4243589"/>
              <a:gd name="connsiteY6" fmla="*/ 0 h 18288"/>
              <a:gd name="connsiteX7" fmla="*/ 4243589 w 4243589"/>
              <a:gd name="connsiteY7" fmla="*/ 0 h 18288"/>
              <a:gd name="connsiteX8" fmla="*/ 4243589 w 4243589"/>
              <a:gd name="connsiteY8" fmla="*/ 18288 h 18288"/>
              <a:gd name="connsiteX9" fmla="*/ 3594926 w 4243589"/>
              <a:gd name="connsiteY9" fmla="*/ 18288 h 18288"/>
              <a:gd name="connsiteX10" fmla="*/ 3073571 w 4243589"/>
              <a:gd name="connsiteY10" fmla="*/ 18288 h 18288"/>
              <a:gd name="connsiteX11" fmla="*/ 2552216 w 4243589"/>
              <a:gd name="connsiteY11" fmla="*/ 18288 h 18288"/>
              <a:gd name="connsiteX12" fmla="*/ 1903553 w 4243589"/>
              <a:gd name="connsiteY12" fmla="*/ 18288 h 18288"/>
              <a:gd name="connsiteX13" fmla="*/ 1212454 w 4243589"/>
              <a:gd name="connsiteY13" fmla="*/ 18288 h 18288"/>
              <a:gd name="connsiteX14" fmla="*/ 733535 w 4243589"/>
              <a:gd name="connsiteY14" fmla="*/ 18288 h 18288"/>
              <a:gd name="connsiteX15" fmla="*/ 0 w 4243589"/>
              <a:gd name="connsiteY15" fmla="*/ 18288 h 18288"/>
              <a:gd name="connsiteX16" fmla="*/ 0 w 4243589"/>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18288" fill="none" extrusionOk="0">
                <a:moveTo>
                  <a:pt x="0" y="0"/>
                </a:moveTo>
                <a:cubicBezTo>
                  <a:pt x="213395" y="-21006"/>
                  <a:pt x="307421" y="-18116"/>
                  <a:pt x="478919" y="0"/>
                </a:cubicBezTo>
                <a:cubicBezTo>
                  <a:pt x="650417" y="18116"/>
                  <a:pt x="831092" y="-21237"/>
                  <a:pt x="957839" y="0"/>
                </a:cubicBezTo>
                <a:cubicBezTo>
                  <a:pt x="1084586" y="21237"/>
                  <a:pt x="1301682" y="25124"/>
                  <a:pt x="1521630" y="0"/>
                </a:cubicBezTo>
                <a:cubicBezTo>
                  <a:pt x="1741578" y="-25124"/>
                  <a:pt x="1970269" y="-29139"/>
                  <a:pt x="2212729" y="0"/>
                </a:cubicBezTo>
                <a:cubicBezTo>
                  <a:pt x="2455189" y="29139"/>
                  <a:pt x="2558847" y="-4796"/>
                  <a:pt x="2734084" y="0"/>
                </a:cubicBezTo>
                <a:cubicBezTo>
                  <a:pt x="2909321" y="4796"/>
                  <a:pt x="3097217" y="-13409"/>
                  <a:pt x="3255439" y="0"/>
                </a:cubicBezTo>
                <a:cubicBezTo>
                  <a:pt x="3413662" y="13409"/>
                  <a:pt x="3979999" y="-10121"/>
                  <a:pt x="4243589" y="0"/>
                </a:cubicBezTo>
                <a:cubicBezTo>
                  <a:pt x="4244484" y="8974"/>
                  <a:pt x="4243043" y="9359"/>
                  <a:pt x="4243589" y="18288"/>
                </a:cubicBezTo>
                <a:cubicBezTo>
                  <a:pt x="4058777" y="31246"/>
                  <a:pt x="3910348" y="3158"/>
                  <a:pt x="3594926" y="18288"/>
                </a:cubicBezTo>
                <a:cubicBezTo>
                  <a:pt x="3279504" y="33418"/>
                  <a:pt x="3319955" y="-3977"/>
                  <a:pt x="3073571" y="18288"/>
                </a:cubicBezTo>
                <a:cubicBezTo>
                  <a:pt x="2827187" y="40553"/>
                  <a:pt x="2767387" y="1863"/>
                  <a:pt x="2552216" y="18288"/>
                </a:cubicBezTo>
                <a:cubicBezTo>
                  <a:pt x="2337046" y="34713"/>
                  <a:pt x="2181871" y="19527"/>
                  <a:pt x="1903553" y="18288"/>
                </a:cubicBezTo>
                <a:cubicBezTo>
                  <a:pt x="1625235" y="17049"/>
                  <a:pt x="1557672" y="24174"/>
                  <a:pt x="1212454" y="18288"/>
                </a:cubicBezTo>
                <a:cubicBezTo>
                  <a:pt x="867236" y="12402"/>
                  <a:pt x="874382" y="15627"/>
                  <a:pt x="733535" y="18288"/>
                </a:cubicBezTo>
                <a:cubicBezTo>
                  <a:pt x="592688" y="20949"/>
                  <a:pt x="183477" y="14753"/>
                  <a:pt x="0" y="18288"/>
                </a:cubicBezTo>
                <a:cubicBezTo>
                  <a:pt x="-229" y="14222"/>
                  <a:pt x="509" y="5816"/>
                  <a:pt x="0" y="0"/>
                </a:cubicBezTo>
                <a:close/>
              </a:path>
              <a:path w="4243589" h="18288" stroke="0" extrusionOk="0">
                <a:moveTo>
                  <a:pt x="0" y="0"/>
                </a:moveTo>
                <a:cubicBezTo>
                  <a:pt x="143690" y="16630"/>
                  <a:pt x="266667" y="14847"/>
                  <a:pt x="521355" y="0"/>
                </a:cubicBezTo>
                <a:cubicBezTo>
                  <a:pt x="776043" y="-14847"/>
                  <a:pt x="814491" y="-17363"/>
                  <a:pt x="1000275" y="0"/>
                </a:cubicBezTo>
                <a:cubicBezTo>
                  <a:pt x="1186059" y="17363"/>
                  <a:pt x="1352504" y="-23507"/>
                  <a:pt x="1521630" y="0"/>
                </a:cubicBezTo>
                <a:cubicBezTo>
                  <a:pt x="1690756" y="23507"/>
                  <a:pt x="1889525" y="5871"/>
                  <a:pt x="2127857" y="0"/>
                </a:cubicBezTo>
                <a:cubicBezTo>
                  <a:pt x="2366189" y="-5871"/>
                  <a:pt x="2620628" y="-27997"/>
                  <a:pt x="2776520" y="0"/>
                </a:cubicBezTo>
                <a:cubicBezTo>
                  <a:pt x="2932412" y="27997"/>
                  <a:pt x="3131683" y="-25073"/>
                  <a:pt x="3467618" y="0"/>
                </a:cubicBezTo>
                <a:cubicBezTo>
                  <a:pt x="3803553" y="25073"/>
                  <a:pt x="4017371" y="3071"/>
                  <a:pt x="4243589" y="0"/>
                </a:cubicBezTo>
                <a:cubicBezTo>
                  <a:pt x="4243134" y="6162"/>
                  <a:pt x="4243492" y="11775"/>
                  <a:pt x="4243589" y="18288"/>
                </a:cubicBezTo>
                <a:cubicBezTo>
                  <a:pt x="4017834" y="-5779"/>
                  <a:pt x="3834586" y="13376"/>
                  <a:pt x="3594926" y="18288"/>
                </a:cubicBezTo>
                <a:cubicBezTo>
                  <a:pt x="3355266" y="23200"/>
                  <a:pt x="3204179" y="2869"/>
                  <a:pt x="2903827" y="18288"/>
                </a:cubicBezTo>
                <a:cubicBezTo>
                  <a:pt x="2603475" y="33707"/>
                  <a:pt x="2526187" y="46187"/>
                  <a:pt x="2212729" y="18288"/>
                </a:cubicBezTo>
                <a:cubicBezTo>
                  <a:pt x="1899271" y="-9611"/>
                  <a:pt x="1966289" y="29692"/>
                  <a:pt x="1733809" y="18288"/>
                </a:cubicBezTo>
                <a:cubicBezTo>
                  <a:pt x="1501329" y="6884"/>
                  <a:pt x="1343612" y="12492"/>
                  <a:pt x="1085146" y="18288"/>
                </a:cubicBezTo>
                <a:cubicBezTo>
                  <a:pt x="826680" y="24084"/>
                  <a:pt x="778184" y="35607"/>
                  <a:pt x="521355" y="18288"/>
                </a:cubicBezTo>
                <a:cubicBezTo>
                  <a:pt x="264526" y="969"/>
                  <a:pt x="120277" y="4268"/>
                  <a:pt x="0" y="18288"/>
                </a:cubicBezTo>
                <a:cubicBezTo>
                  <a:pt x="766" y="10800"/>
                  <a:pt x="-457" y="8180"/>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矩形 5">
            <a:extLst>
              <a:ext uri="{FF2B5EF4-FFF2-40B4-BE49-F238E27FC236}">
                <a16:creationId xmlns:a16="http://schemas.microsoft.com/office/drawing/2014/main" id="{DF27AB9D-2FC1-BCC4-C897-7D2507720702}"/>
              </a:ext>
            </a:extLst>
          </p:cNvPr>
          <p:cNvSpPr/>
          <p:nvPr/>
        </p:nvSpPr>
        <p:spPr>
          <a:xfrm>
            <a:off x="5297762" y="2706624"/>
            <a:ext cx="6251110" cy="3483864"/>
          </a:xfrm>
          <a:prstGeom prst="rect">
            <a:avLst/>
          </a:prstGeom>
        </p:spPr>
        <p:txBody>
          <a:bodyPr vert="horz" lIns="91440" tIns="45720" rIns="91440" bIns="45720" rtlCol="0">
            <a:normAutofit/>
          </a:bodyPr>
          <a:lstStyle/>
          <a:p>
            <a:pPr>
              <a:lnSpc>
                <a:spcPct val="90000"/>
              </a:lnSpc>
              <a:spcBef>
                <a:spcPct val="0"/>
              </a:spcBef>
              <a:spcAft>
                <a:spcPts val="600"/>
              </a:spcAft>
            </a:pPr>
            <a:endParaRPr lang="en-US" altLang="zh-CN" sz="2200" b="1" cap="none" spc="0" dirty="0">
              <a:ln w="12700">
                <a:solidFill>
                  <a:schemeClr val="accent3">
                    <a:lumMod val="50000"/>
                  </a:schemeClr>
                </a:solidFill>
                <a:prstDash val="solid"/>
              </a:ln>
              <a:effectLst>
                <a:innerShdw blurRad="177800">
                  <a:schemeClr val="accent3">
                    <a:lumMod val="50000"/>
                  </a:schemeClr>
                </a:innerShdw>
              </a:effectLst>
            </a:endParaRPr>
          </a:p>
        </p:txBody>
      </p:sp>
      <p:sp>
        <p:nvSpPr>
          <p:cNvPr id="9" name="矩形 8">
            <a:extLst>
              <a:ext uri="{FF2B5EF4-FFF2-40B4-BE49-F238E27FC236}">
                <a16:creationId xmlns:a16="http://schemas.microsoft.com/office/drawing/2014/main" id="{20FD0D24-8936-01EF-D85F-401920C5E877}"/>
              </a:ext>
            </a:extLst>
          </p:cNvPr>
          <p:cNvSpPr/>
          <p:nvPr/>
        </p:nvSpPr>
        <p:spPr>
          <a:xfrm>
            <a:off x="5350661" y="2374947"/>
            <a:ext cx="6256841" cy="2585323"/>
          </a:xfrm>
          <a:prstGeom prst="rect">
            <a:avLst/>
          </a:prstGeom>
          <a:noFill/>
        </p:spPr>
        <p:txBody>
          <a:bodyPr wrap="none" lIns="91440" tIns="45720" rIns="91440" bIns="45720">
            <a:spAutoFit/>
          </a:bodyPr>
          <a:lstStyle/>
          <a:p>
            <a:pPr algn="ctr"/>
            <a:r>
              <a:rPr lang="en-US" altLang="zh-CN" sz="5400" b="1" cap="none" spc="0" dirty="0">
                <a:ln w="12700">
                  <a:solidFill>
                    <a:schemeClr val="accent3">
                      <a:lumMod val="50000"/>
                    </a:schemeClr>
                  </a:solidFill>
                  <a:prstDash val="solid"/>
                </a:ln>
                <a:pattFill prst="narHorz">
                  <a:fgClr>
                    <a:schemeClr val="accent3"/>
                  </a:fgClr>
                  <a:bgClr>
                    <a:schemeClr val="accent3">
                      <a:lumMod val="40000"/>
                      <a:lumOff val="60000"/>
                    </a:schemeClr>
                  </a:bgClr>
                </a:pattFill>
                <a:effectLst>
                  <a:innerShdw blurRad="177800">
                    <a:schemeClr val="accent3">
                      <a:lumMod val="50000"/>
                    </a:schemeClr>
                  </a:innerShdw>
                </a:effectLst>
              </a:rPr>
              <a:t>THANK YOU</a:t>
            </a:r>
          </a:p>
          <a:p>
            <a:pPr algn="ctr"/>
            <a:r>
              <a:rPr lang="en-US" altLang="zh-CN" sz="5400" b="1" dirty="0">
                <a:ln w="12700">
                  <a:solidFill>
                    <a:schemeClr val="accent3">
                      <a:lumMod val="50000"/>
                    </a:schemeClr>
                  </a:solidFill>
                  <a:prstDash val="solid"/>
                </a:ln>
                <a:pattFill prst="narHorz">
                  <a:fgClr>
                    <a:schemeClr val="accent3"/>
                  </a:fgClr>
                  <a:bgClr>
                    <a:schemeClr val="accent3">
                      <a:lumMod val="40000"/>
                      <a:lumOff val="60000"/>
                    </a:schemeClr>
                  </a:bgClr>
                </a:pattFill>
                <a:effectLst>
                  <a:innerShdw blurRad="177800">
                    <a:schemeClr val="accent3">
                      <a:lumMod val="50000"/>
                    </a:schemeClr>
                  </a:innerShdw>
                </a:effectLst>
              </a:rPr>
              <a:t>&amp;</a:t>
            </a:r>
          </a:p>
          <a:p>
            <a:pPr algn="ctr"/>
            <a:r>
              <a:rPr lang="en-US" altLang="zh-CN" sz="5400" b="1" cap="none" spc="0" dirty="0">
                <a:ln w="12700">
                  <a:solidFill>
                    <a:schemeClr val="accent3">
                      <a:lumMod val="50000"/>
                    </a:schemeClr>
                  </a:solidFill>
                  <a:prstDash val="solid"/>
                </a:ln>
                <a:pattFill prst="narHorz">
                  <a:fgClr>
                    <a:schemeClr val="accent3"/>
                  </a:fgClr>
                  <a:bgClr>
                    <a:schemeClr val="accent3">
                      <a:lumMod val="40000"/>
                      <a:lumOff val="60000"/>
                    </a:schemeClr>
                  </a:bgClr>
                </a:pattFill>
                <a:effectLst>
                  <a:innerShdw blurRad="177800">
                    <a:schemeClr val="accent3">
                      <a:lumMod val="50000"/>
                    </a:schemeClr>
                  </a:innerShdw>
                </a:effectLst>
              </a:rPr>
              <a:t>MERRY  CHRISMAS</a:t>
            </a:r>
            <a:endParaRPr lang="zh-CN" altLang="en-US" sz="5400" b="1" cap="none" spc="0" dirty="0">
              <a:ln w="12700">
                <a:solidFill>
                  <a:schemeClr val="accent3">
                    <a:lumMod val="50000"/>
                  </a:schemeClr>
                </a:solidFill>
                <a:prstDash val="solid"/>
              </a:ln>
              <a:pattFill prst="narHorz">
                <a:fgClr>
                  <a:schemeClr val="accent3"/>
                </a:fgClr>
                <a:bgClr>
                  <a:schemeClr val="accent3">
                    <a:lumMod val="40000"/>
                    <a:lumOff val="60000"/>
                  </a:schemeClr>
                </a:bgClr>
              </a:pattFill>
              <a:effectLst>
                <a:innerShdw blurRad="177800">
                  <a:schemeClr val="accent3">
                    <a:lumMod val="50000"/>
                  </a:schemeClr>
                </a:innerShdw>
              </a:effectLst>
            </a:endParaRPr>
          </a:p>
        </p:txBody>
      </p:sp>
    </p:spTree>
    <p:extLst>
      <p:ext uri="{BB962C8B-B14F-4D97-AF65-F5344CB8AC3E}">
        <p14:creationId xmlns:p14="http://schemas.microsoft.com/office/powerpoint/2010/main" val="2158574825"/>
      </p:ext>
    </p:extLst>
  </p:cSld>
  <p:clrMapOvr>
    <a:masterClrMapping/>
  </p:clrMapOvr>
</p:sld>
</file>

<file path=ppt/theme/theme1.xml><?xml version="1.0" encoding="utf-8"?>
<a:theme xmlns:a="http://schemas.openxmlformats.org/drawingml/2006/main" name="Office 主题​​">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等线 Light"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等线"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主题​​">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等线 Light"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等线"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
  <TotalTime>3822</TotalTime>
  <Words>3153</Words>
  <Application>Microsoft Macintosh PowerPoint</Application>
  <PresentationFormat>宽屏</PresentationFormat>
  <Paragraphs>172</Paragraphs>
  <Slides>17</Slides>
  <Notes>2</Notes>
  <HiddenSlides>0</HiddenSlides>
  <MMClips>0</MMClips>
  <ScaleCrop>false</ScaleCrop>
  <HeadingPairs>
    <vt:vector size="6" baseType="variant">
      <vt:variant>
        <vt:lpstr>已用的字体</vt:lpstr>
      </vt:variant>
      <vt:variant>
        <vt:i4>6</vt:i4>
      </vt:variant>
      <vt:variant>
        <vt:lpstr>主题</vt:lpstr>
      </vt:variant>
      <vt:variant>
        <vt:i4>1</vt:i4>
      </vt:variant>
      <vt:variant>
        <vt:lpstr>幻灯片标题</vt:lpstr>
      </vt:variant>
      <vt:variant>
        <vt:i4>17</vt:i4>
      </vt:variant>
    </vt:vector>
  </HeadingPairs>
  <TitlesOfParts>
    <vt:vector size="24" baseType="lpstr">
      <vt:lpstr>DengXian</vt:lpstr>
      <vt:lpstr>DengXian</vt:lpstr>
      <vt:lpstr>等线 Light</vt:lpstr>
      <vt:lpstr>Arial</vt:lpstr>
      <vt:lpstr>Calibri</vt:lpstr>
      <vt:lpstr>Wingdings</vt:lpstr>
      <vt:lpstr>Office 主题​​</vt:lpstr>
      <vt:lpstr>How musicians get inspiration for music creation in VR immersive music space？</vt:lpstr>
      <vt:lpstr>How do I prove that I am a contemporary practitioner?  Definition of contemporary:</vt:lpstr>
      <vt:lpstr>‘Contemporary’ can be expressed as follows: </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童 周</dc:creator>
  <cp:lastModifiedBy>童 周</cp:lastModifiedBy>
  <cp:revision>8</cp:revision>
  <dcterms:created xsi:type="dcterms:W3CDTF">2024-12-03T11:15:06Z</dcterms:created>
  <dcterms:modified xsi:type="dcterms:W3CDTF">2024-12-07T15:18:19Z</dcterms:modified>
</cp:coreProperties>
</file>