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6" r:id="rId7"/>
    <p:sldId id="267" r:id="rId8"/>
    <p:sldId id="261" r:id="rId9"/>
    <p:sldId id="262" r:id="rId10"/>
    <p:sldId id="263" r:id="rId11"/>
    <p:sldId id="268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4" d="100"/>
          <a:sy n="84" d="100"/>
        </p:scale>
        <p:origin x="34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google.co.uk/url?sa=i&amp;rct=j&amp;q=&amp;esrc=s&amp;source=images&amp;cd=&amp;ved=2ahUKEwiwyrXFsKDiAhXPzYUKHVzjBqUQjRx6BAgBEAU&amp;url=https://infograph.venngage.com/p/164928/human-evolution-timeline&amp;psig=AOvVaw2Vp9sTXLLrLuG66TJ5d5Mw&amp;ust=1558107259705695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Infographics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Human Evolution, Origins of modern human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226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are infographics?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46111" y="1506070"/>
            <a:ext cx="5575395" cy="5047130"/>
          </a:xfrm>
        </p:spPr>
        <p:txBody>
          <a:bodyPr>
            <a:noAutofit/>
          </a:bodyPr>
          <a:lstStyle/>
          <a:p>
            <a:r>
              <a:rPr lang="en-GB" sz="2400" dirty="0"/>
              <a:t>Infographics </a:t>
            </a:r>
            <a:r>
              <a:rPr lang="en-GB" sz="2400" dirty="0" smtClean="0"/>
              <a:t>(information graphics)</a:t>
            </a:r>
          </a:p>
          <a:p>
            <a:r>
              <a:rPr lang="en-GB" sz="2400" dirty="0" smtClean="0"/>
              <a:t>Visual </a:t>
            </a:r>
            <a:r>
              <a:rPr lang="en-GB" sz="2400" dirty="0"/>
              <a:t>representations of information, data or knowledge to convey complex </a:t>
            </a:r>
            <a:r>
              <a:rPr lang="en-GB" sz="2400" dirty="0" smtClean="0"/>
              <a:t>information</a:t>
            </a:r>
          </a:p>
          <a:p>
            <a:pPr lvl="1"/>
            <a:r>
              <a:rPr lang="en-GB" sz="2000" dirty="0" smtClean="0"/>
              <a:t>Can use variety of visual elements to </a:t>
            </a:r>
            <a:r>
              <a:rPr lang="en-GB" sz="2000" dirty="0"/>
              <a:t>help presentation of text-based content</a:t>
            </a:r>
            <a:endParaRPr lang="en-GB" sz="2000" dirty="0" smtClean="0"/>
          </a:p>
          <a:p>
            <a:pPr lvl="1"/>
            <a:r>
              <a:rPr lang="en-GB" sz="2000" dirty="0" smtClean="0"/>
              <a:t>E.g. Signs</a:t>
            </a:r>
            <a:r>
              <a:rPr lang="en-GB" sz="2000" dirty="0"/>
              <a:t>, charts, graphs. maps, diagrams, plans</a:t>
            </a:r>
            <a:r>
              <a:rPr lang="en-GB" sz="2000" dirty="0" smtClean="0"/>
              <a:t>).  •</a:t>
            </a:r>
          </a:p>
          <a:p>
            <a:pPr lvl="1"/>
            <a:r>
              <a:rPr lang="en-GB" sz="2000" dirty="0" smtClean="0"/>
              <a:t>A </a:t>
            </a:r>
            <a:r>
              <a:rPr lang="en-GB" sz="2000" dirty="0"/>
              <a:t>format by which you can present a rich and detailed technical information </a:t>
            </a:r>
            <a:r>
              <a:rPr lang="en-GB" sz="2000" dirty="0" smtClean="0"/>
              <a:t>concisely</a:t>
            </a:r>
            <a:endParaRPr lang="en-GB" sz="20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550" y="347756"/>
            <a:ext cx="4828381" cy="6304056"/>
          </a:xfrm>
        </p:spPr>
      </p:pic>
    </p:spTree>
    <p:extLst>
      <p:ext uri="{BB962C8B-B14F-4D97-AF65-F5344CB8AC3E}">
        <p14:creationId xmlns:p14="http://schemas.microsoft.com/office/powerpoint/2010/main" val="19213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27591" y="282575"/>
            <a:ext cx="7832134" cy="1555750"/>
          </a:xfrm>
        </p:spPr>
        <p:txBody>
          <a:bodyPr/>
          <a:lstStyle/>
          <a:p>
            <a:r>
              <a:rPr lang="en-GB" b="1" dirty="0"/>
              <a:t>What is the purpose of using infographics?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127591" y="2008188"/>
            <a:ext cx="5134972" cy="4481512"/>
          </a:xfrm>
        </p:spPr>
        <p:txBody>
          <a:bodyPr>
            <a:normAutofit/>
          </a:bodyPr>
          <a:lstStyle/>
          <a:p>
            <a:r>
              <a:rPr lang="en-GB" sz="2400" dirty="0"/>
              <a:t>To clearly communicate the results of your </a:t>
            </a:r>
            <a:r>
              <a:rPr lang="en-GB" sz="2400" dirty="0" smtClean="0"/>
              <a:t>research</a:t>
            </a:r>
          </a:p>
          <a:p>
            <a:r>
              <a:rPr lang="en-GB" sz="2400" dirty="0" smtClean="0"/>
              <a:t>To </a:t>
            </a:r>
            <a:r>
              <a:rPr lang="en-GB" sz="2400" dirty="0"/>
              <a:t>present large quantities of data concisely and in an easy to understand </a:t>
            </a:r>
            <a:r>
              <a:rPr lang="en-GB" sz="2400" dirty="0" smtClean="0"/>
              <a:t>way</a:t>
            </a:r>
          </a:p>
          <a:p>
            <a:r>
              <a:rPr lang="en-GB" sz="2400" dirty="0" smtClean="0"/>
              <a:t>To </a:t>
            </a:r>
            <a:r>
              <a:rPr lang="en-GB" sz="2400" dirty="0"/>
              <a:t>highlight the primary data </a:t>
            </a:r>
            <a:endParaRPr lang="en-GB" sz="2400" dirty="0" smtClean="0"/>
          </a:p>
          <a:p>
            <a:pPr lvl="1"/>
            <a:r>
              <a:rPr lang="en-GB" sz="2200" dirty="0"/>
              <a:t>I</a:t>
            </a:r>
            <a:r>
              <a:rPr lang="en-GB" sz="2200" dirty="0" smtClean="0"/>
              <a:t>n </a:t>
            </a:r>
            <a:r>
              <a:rPr lang="en-GB" sz="2200" dirty="0"/>
              <a:t>particular to draw attention to </a:t>
            </a:r>
            <a:r>
              <a:rPr lang="en-GB" sz="2200" dirty="0">
                <a:solidFill>
                  <a:schemeClr val="accent3"/>
                </a:solidFill>
              </a:rPr>
              <a:t>relations and patterns </a:t>
            </a:r>
            <a:r>
              <a:rPr lang="en-GB" sz="2200" dirty="0"/>
              <a:t>which </a:t>
            </a:r>
            <a:r>
              <a:rPr lang="en-GB" sz="2200" dirty="0" smtClean="0"/>
              <a:t>should </a:t>
            </a:r>
            <a:r>
              <a:rPr lang="en-GB" sz="2200" dirty="0"/>
              <a:t>reveal </a:t>
            </a:r>
            <a:r>
              <a:rPr lang="en-GB" sz="2200" dirty="0">
                <a:solidFill>
                  <a:schemeClr val="accent3"/>
                </a:solidFill>
              </a:rPr>
              <a:t>important social </a:t>
            </a:r>
            <a:r>
              <a:rPr lang="en-GB" sz="2200" dirty="0" smtClean="0">
                <a:solidFill>
                  <a:schemeClr val="accent3"/>
                </a:solidFill>
              </a:rPr>
              <a:t>information</a:t>
            </a:r>
            <a:endParaRPr lang="en-GB" sz="2200" dirty="0">
              <a:solidFill>
                <a:schemeClr val="accent3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t="6362" r="2515"/>
          <a:stretch/>
        </p:blipFill>
        <p:spPr>
          <a:xfrm>
            <a:off x="6134986" y="1060450"/>
            <a:ext cx="5284382" cy="563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3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097" y="300318"/>
            <a:ext cx="10161489" cy="1400530"/>
          </a:xfrm>
        </p:spPr>
        <p:txBody>
          <a:bodyPr/>
          <a:lstStyle/>
          <a:p>
            <a:r>
              <a:rPr lang="en-GB" b="1" dirty="0" smtClean="0"/>
              <a:t>What is the purpose of infographics?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5097" y="2060574"/>
            <a:ext cx="5907089" cy="456434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Basic </a:t>
            </a:r>
            <a:r>
              <a:rPr lang="en-GB" sz="2400" dirty="0"/>
              <a:t>material </a:t>
            </a:r>
            <a:r>
              <a:rPr lang="en-GB" sz="2400" dirty="0" smtClean="0"/>
              <a:t>is </a:t>
            </a:r>
            <a:r>
              <a:rPr lang="en-GB" sz="2400" dirty="0"/>
              <a:t>the </a:t>
            </a:r>
            <a:r>
              <a:rPr lang="en-GB" sz="2400" dirty="0">
                <a:solidFill>
                  <a:schemeClr val="accent3"/>
                </a:solidFill>
              </a:rPr>
              <a:t>core data</a:t>
            </a:r>
            <a:r>
              <a:rPr lang="en-GB" sz="2400" dirty="0">
                <a:solidFill>
                  <a:schemeClr val="accent1"/>
                </a:solidFill>
              </a:rPr>
              <a:t> </a:t>
            </a:r>
            <a:r>
              <a:rPr lang="en-GB" sz="2400" dirty="0"/>
              <a:t>being presented in visual </a:t>
            </a:r>
            <a:r>
              <a:rPr lang="en-GB" sz="2400" dirty="0" smtClean="0"/>
              <a:t>form</a:t>
            </a:r>
          </a:p>
          <a:p>
            <a:pPr lvl="1"/>
            <a:r>
              <a:rPr lang="en-GB" sz="2000" dirty="0"/>
              <a:t>G</a:t>
            </a:r>
            <a:r>
              <a:rPr lang="en-GB" sz="2000" dirty="0" smtClean="0"/>
              <a:t>raphs</a:t>
            </a:r>
            <a:r>
              <a:rPr lang="en-GB" sz="2000" dirty="0"/>
              <a:t>, charts, diagrams to convey numeric </a:t>
            </a:r>
            <a:r>
              <a:rPr lang="en-GB" sz="2000" dirty="0" smtClean="0"/>
              <a:t>information</a:t>
            </a:r>
          </a:p>
          <a:p>
            <a:pPr lvl="1"/>
            <a:r>
              <a:rPr lang="en-GB" sz="2000" dirty="0" smtClean="0"/>
              <a:t>Supplemented </a:t>
            </a:r>
            <a:r>
              <a:rPr lang="en-GB" sz="2000" dirty="0"/>
              <a:t>with plans, stratigraphic sections, maps and photographs </a:t>
            </a:r>
            <a:endParaRPr lang="en-GB" sz="2000" dirty="0" smtClean="0"/>
          </a:p>
          <a:p>
            <a:pPr lvl="1"/>
            <a:r>
              <a:rPr lang="en-GB" sz="2000" dirty="0" smtClean="0"/>
              <a:t>Annotation </a:t>
            </a:r>
            <a:r>
              <a:rPr lang="en-GB" sz="2000" dirty="0"/>
              <a:t>and </a:t>
            </a:r>
            <a:r>
              <a:rPr lang="en-GB" sz="2000" dirty="0" smtClean="0"/>
              <a:t>visual symbols  (lines</a:t>
            </a:r>
            <a:r>
              <a:rPr lang="en-GB" sz="2000" dirty="0"/>
              <a:t>, boxes, arrows, symbols or </a:t>
            </a:r>
            <a:r>
              <a:rPr lang="en-GB" sz="2000" dirty="0" smtClean="0"/>
              <a:t>pictograms) </a:t>
            </a:r>
            <a:r>
              <a:rPr lang="en-GB" sz="2000" dirty="0"/>
              <a:t>to highlight key information</a:t>
            </a:r>
            <a:r>
              <a:rPr lang="en-GB" sz="2000" dirty="0" smtClean="0"/>
              <a:t>.</a:t>
            </a:r>
          </a:p>
          <a:p>
            <a:pPr lvl="1"/>
            <a:r>
              <a:rPr lang="en-GB" sz="2000" dirty="0" smtClean="0"/>
              <a:t>Include a legend, </a:t>
            </a:r>
            <a:r>
              <a:rPr lang="en-GB" sz="2000" dirty="0"/>
              <a:t>also </a:t>
            </a:r>
            <a:r>
              <a:rPr lang="en-GB" sz="2000" dirty="0" smtClean="0"/>
              <a:t>scale </a:t>
            </a:r>
            <a:r>
              <a:rPr lang="en-GB" sz="2000" dirty="0"/>
              <a:t>and </a:t>
            </a:r>
            <a:r>
              <a:rPr lang="en-GB" sz="2000" dirty="0" smtClean="0"/>
              <a:t>labels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5247" y="1602535"/>
            <a:ext cx="5022383" cy="5022383"/>
          </a:xfrm>
        </p:spPr>
      </p:pic>
    </p:spTree>
    <p:extLst>
      <p:ext uri="{BB962C8B-B14F-4D97-AF65-F5344CB8AC3E}">
        <p14:creationId xmlns:p14="http://schemas.microsoft.com/office/powerpoint/2010/main" val="352899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699" y="452718"/>
            <a:ext cx="9806135" cy="1400530"/>
          </a:xfrm>
        </p:spPr>
        <p:txBody>
          <a:bodyPr/>
          <a:lstStyle/>
          <a:p>
            <a:r>
              <a:rPr lang="en-GB" b="1" dirty="0"/>
              <a:t>Different types of infographic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Statistical information</a:t>
            </a:r>
          </a:p>
          <a:p>
            <a:r>
              <a:rPr lang="en-GB" sz="2800" dirty="0" smtClean="0"/>
              <a:t>Timelines</a:t>
            </a:r>
          </a:p>
          <a:p>
            <a:r>
              <a:rPr lang="en-GB" sz="2800" dirty="0" smtClean="0"/>
              <a:t>Locational: space &amp; place</a:t>
            </a:r>
            <a:endParaRPr lang="en-GB" sz="2800" dirty="0"/>
          </a:p>
        </p:txBody>
      </p:sp>
      <p:pic>
        <p:nvPicPr>
          <p:cNvPr id="1026" name="Picture 2" descr="Image result for archaeology timeline infographic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624" y="1117936"/>
            <a:ext cx="4431329" cy="574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04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Statistical </a:t>
            </a:r>
            <a:r>
              <a:rPr lang="en-GB" sz="4000" b="1" dirty="0" smtClean="0"/>
              <a:t>information: What is presented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546" y="2067922"/>
            <a:ext cx="6040191" cy="4195481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of complex statistical information quickly and clearly:</a:t>
            </a:r>
          </a:p>
          <a:p>
            <a:pPr lvl="1"/>
            <a:r>
              <a:rPr lang="en-GB" sz="2000" dirty="0" smtClean="0"/>
              <a:t>E.g</a:t>
            </a:r>
            <a:r>
              <a:rPr lang="en-GB" sz="2000" dirty="0"/>
              <a:t>. demographic patterns (e.g. </a:t>
            </a:r>
            <a:r>
              <a:rPr lang="en-GB" sz="2000" dirty="0" smtClean="0"/>
              <a:t>maturation according to species)</a:t>
            </a:r>
            <a:endParaRPr lang="en-GB" sz="2000" dirty="0"/>
          </a:p>
          <a:p>
            <a:pPr lvl="1"/>
            <a:r>
              <a:rPr lang="en-GB" sz="2000" dirty="0"/>
              <a:t>E.g. </a:t>
            </a:r>
            <a:r>
              <a:rPr lang="en-GB" sz="2000" dirty="0" smtClean="0"/>
              <a:t>behavioural patterns linked to food/diet – here cranial capacity and hours needed foraging to support brain size.</a:t>
            </a:r>
          </a:p>
          <a:p>
            <a:pPr lvl="1"/>
            <a:r>
              <a:rPr lang="en-GB" sz="2000" dirty="0" smtClean="0"/>
              <a:t>E.g. comparative data (species, genus or individual level)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4737" y="1678409"/>
            <a:ext cx="5880084" cy="440032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370749" y="607873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images.search.yahoo.com/yhs/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15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035" y="1166544"/>
            <a:ext cx="4762500" cy="35718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378" y="1622738"/>
            <a:ext cx="5138107" cy="3345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357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Statistical </a:t>
            </a:r>
            <a:r>
              <a:rPr lang="en-GB" sz="4400" b="1" dirty="0" smtClean="0"/>
              <a:t>information: How it is presented</a:t>
            </a:r>
            <a:br>
              <a:rPr lang="en-GB" sz="4400" b="1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910" y="2342394"/>
            <a:ext cx="6005579" cy="5217458"/>
          </a:xfrm>
        </p:spPr>
        <p:txBody>
          <a:bodyPr>
            <a:noAutofit/>
          </a:bodyPr>
          <a:lstStyle/>
          <a:p>
            <a:r>
              <a:rPr lang="en-GB" sz="2400" dirty="0" smtClean="0"/>
              <a:t>Commonly used graphics:  </a:t>
            </a:r>
          </a:p>
          <a:p>
            <a:pPr lvl="1"/>
            <a:r>
              <a:rPr lang="en-GB" sz="2000" dirty="0" smtClean="0"/>
              <a:t>horizontal </a:t>
            </a:r>
            <a:r>
              <a:rPr lang="en-GB" sz="2000" dirty="0"/>
              <a:t>bar </a:t>
            </a:r>
            <a:r>
              <a:rPr lang="en-GB" sz="2000" dirty="0" smtClean="0"/>
              <a:t>charts, vertical </a:t>
            </a:r>
            <a:r>
              <a:rPr lang="en-GB" sz="2000" dirty="0"/>
              <a:t>column charts, </a:t>
            </a:r>
            <a:r>
              <a:rPr lang="en-GB" sz="2000" dirty="0" smtClean="0"/>
              <a:t>pie charts</a:t>
            </a:r>
          </a:p>
          <a:p>
            <a:pPr lvl="1"/>
            <a:r>
              <a:rPr lang="en-GB" sz="2000" dirty="0" smtClean="0"/>
              <a:t>Diagrams and flow charts </a:t>
            </a:r>
            <a:r>
              <a:rPr lang="en-GB" sz="2000" dirty="0"/>
              <a:t>can be used to show how a system </a:t>
            </a:r>
            <a:r>
              <a:rPr lang="en-GB" sz="2000" dirty="0" smtClean="0"/>
              <a:t>works or sequential flows</a:t>
            </a:r>
          </a:p>
          <a:p>
            <a:r>
              <a:rPr lang="en-GB" sz="2400" dirty="0" smtClean="0"/>
              <a:t>These </a:t>
            </a:r>
            <a:r>
              <a:rPr lang="en-GB" sz="2400" dirty="0"/>
              <a:t>graphics can/should be supplemented by images (photos, line drawings, plans </a:t>
            </a:r>
            <a:r>
              <a:rPr lang="en-GB" sz="2400" dirty="0" smtClean="0"/>
              <a:t>etc.)</a:t>
            </a:r>
          </a:p>
          <a:p>
            <a:pPr marL="0" indent="0">
              <a:buNone/>
            </a:pPr>
            <a:r>
              <a:rPr lang="en-GB" sz="2400" dirty="0" smtClean="0"/>
              <a:t>Which you give priority to is up to you.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994" t="6017" r="6470" b="10156"/>
          <a:stretch/>
        </p:blipFill>
        <p:spPr>
          <a:xfrm>
            <a:off x="6121489" y="1224165"/>
            <a:ext cx="5778589" cy="27682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6491" y="4102927"/>
            <a:ext cx="4671007" cy="265464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81848" y="6388236"/>
            <a:ext cx="1965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https://tse1.mm.bing.net</a:t>
            </a:r>
            <a:r>
              <a:rPr lang="en-GB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40378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Timelines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524000"/>
            <a:ext cx="5550794" cy="5208494"/>
          </a:xfrm>
        </p:spPr>
        <p:txBody>
          <a:bodyPr>
            <a:normAutofit/>
          </a:bodyPr>
          <a:lstStyle/>
          <a:p>
            <a:r>
              <a:rPr lang="en-GB" dirty="0"/>
              <a:t>Chronologies and changes over time are of particular interest to </a:t>
            </a:r>
            <a:r>
              <a:rPr lang="en-GB" dirty="0" smtClean="0"/>
              <a:t>archaeologists, e.g. dealing </a:t>
            </a:r>
            <a:r>
              <a:rPr lang="en-GB" dirty="0"/>
              <a:t>with shifts in funerary practices, beliefs and </a:t>
            </a:r>
            <a:r>
              <a:rPr lang="en-GB" dirty="0" smtClean="0"/>
              <a:t>customs</a:t>
            </a:r>
          </a:p>
          <a:p>
            <a:r>
              <a:rPr lang="en-GB" dirty="0" smtClean="0"/>
              <a:t>A </a:t>
            </a:r>
            <a:r>
              <a:rPr lang="en-GB" dirty="0"/>
              <a:t>good way to convey </a:t>
            </a:r>
            <a:r>
              <a:rPr lang="en-GB" dirty="0" smtClean="0"/>
              <a:t>this is with a timeline:</a:t>
            </a:r>
          </a:p>
          <a:p>
            <a:pPr lvl="1"/>
            <a:r>
              <a:rPr lang="en-GB" dirty="0" smtClean="0"/>
              <a:t>Presentation </a:t>
            </a:r>
            <a:r>
              <a:rPr lang="en-GB" dirty="0"/>
              <a:t>of a chronological sequence of events along a drawn line that enables a viewer to understand temporal relationships </a:t>
            </a:r>
            <a:r>
              <a:rPr lang="en-GB" dirty="0" smtClean="0"/>
              <a:t>quickly</a:t>
            </a:r>
          </a:p>
          <a:p>
            <a:r>
              <a:rPr lang="en-GB" dirty="0" smtClean="0"/>
              <a:t>You </a:t>
            </a:r>
            <a:r>
              <a:rPr lang="en-GB" dirty="0"/>
              <a:t>might alternatively think of including a tabular </a:t>
            </a:r>
            <a:r>
              <a:rPr lang="en-GB" dirty="0" smtClean="0"/>
              <a:t>chronology</a:t>
            </a:r>
          </a:p>
          <a:p>
            <a:r>
              <a:rPr lang="en-GB" dirty="0" smtClean="0"/>
              <a:t> </a:t>
            </a:r>
            <a:r>
              <a:rPr lang="en-GB" dirty="0"/>
              <a:t>These devices can be supplemented by more detailed written information in chronologically organised paragraphs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18455" y="1273415"/>
            <a:ext cx="3295650" cy="24479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7385" t="4045" r="7409" b="3246"/>
          <a:stretch/>
        </p:blipFill>
        <p:spPr>
          <a:xfrm>
            <a:off x="8663189" y="3997967"/>
            <a:ext cx="3350916" cy="27345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8472" y="4321438"/>
            <a:ext cx="3288416" cy="19072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899" t="4392" r="2641" b="-680"/>
          <a:stretch/>
        </p:blipFill>
        <p:spPr>
          <a:xfrm>
            <a:off x="5382827" y="2277279"/>
            <a:ext cx="3254061" cy="172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25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Space and Place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3082" y="1523999"/>
            <a:ext cx="5665694" cy="4966447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Where </a:t>
            </a:r>
            <a:r>
              <a:rPr lang="en-GB" sz="2000" dirty="0"/>
              <a:t>things </a:t>
            </a:r>
            <a:r>
              <a:rPr lang="en-GB" sz="2000" dirty="0" smtClean="0"/>
              <a:t>happen is also important:</a:t>
            </a:r>
          </a:p>
          <a:p>
            <a:pPr lvl="1"/>
            <a:r>
              <a:rPr lang="en-GB" sz="1800" dirty="0" smtClean="0"/>
              <a:t>Geographical</a:t>
            </a:r>
            <a:r>
              <a:rPr lang="en-GB" sz="1800" dirty="0"/>
              <a:t>/ regional location </a:t>
            </a:r>
            <a:endParaRPr lang="en-GB" sz="1800" dirty="0" smtClean="0"/>
          </a:p>
          <a:p>
            <a:pPr lvl="1"/>
            <a:r>
              <a:rPr lang="en-GB" sz="1800" dirty="0" smtClean="0"/>
              <a:t>Pinpointing </a:t>
            </a:r>
            <a:r>
              <a:rPr lang="en-GB" sz="1800" dirty="0"/>
              <a:t>where things are placed within a particular </a:t>
            </a:r>
            <a:r>
              <a:rPr lang="en-GB" sz="1800" dirty="0" smtClean="0"/>
              <a:t>tomb</a:t>
            </a:r>
          </a:p>
          <a:p>
            <a:pPr lvl="1"/>
            <a:r>
              <a:rPr lang="en-GB" sz="1800" dirty="0" smtClean="0"/>
              <a:t>And </a:t>
            </a:r>
            <a:r>
              <a:rPr lang="en-GB" sz="1800" dirty="0"/>
              <a:t>at different scales in </a:t>
            </a:r>
            <a:r>
              <a:rPr lang="en-GB" sz="1800" dirty="0" smtClean="0"/>
              <a:t>between</a:t>
            </a:r>
          </a:p>
          <a:p>
            <a:r>
              <a:rPr lang="en-GB" sz="2000" dirty="0" smtClean="0"/>
              <a:t>These might include maps, </a:t>
            </a:r>
            <a:r>
              <a:rPr lang="en-GB" sz="2000" dirty="0"/>
              <a:t>site plans, tomb plans, </a:t>
            </a:r>
            <a:r>
              <a:rPr lang="en-GB" sz="2000" dirty="0" err="1" smtClean="0"/>
              <a:t>etc</a:t>
            </a:r>
            <a:endParaRPr lang="en-GB" sz="2000" dirty="0" smtClean="0"/>
          </a:p>
          <a:p>
            <a:r>
              <a:rPr lang="en-GB" sz="2000" dirty="0" smtClean="0"/>
              <a:t> </a:t>
            </a:r>
            <a:r>
              <a:rPr lang="en-GB" sz="2000" dirty="0"/>
              <a:t>Geographic infographics include symbols, icons, diagrams, graphs, tables, arrows and </a:t>
            </a:r>
            <a:r>
              <a:rPr lang="en-GB" sz="2000" dirty="0" smtClean="0"/>
              <a:t>bullets</a:t>
            </a:r>
          </a:p>
          <a:p>
            <a:pPr lvl="1"/>
            <a:r>
              <a:rPr lang="en-GB" sz="1800" dirty="0" smtClean="0"/>
              <a:t>For </a:t>
            </a:r>
            <a:r>
              <a:rPr lang="en-GB" sz="1800" dirty="0"/>
              <a:t>example to show movement of goods, </a:t>
            </a:r>
            <a:r>
              <a:rPr lang="en-GB" sz="1800" dirty="0" smtClean="0"/>
              <a:t>people</a:t>
            </a:r>
          </a:p>
          <a:p>
            <a:r>
              <a:rPr lang="en-GB" sz="2000" dirty="0" smtClean="0"/>
              <a:t>It </a:t>
            </a:r>
            <a:r>
              <a:rPr lang="en-GB" sz="2000" dirty="0"/>
              <a:t>is important </a:t>
            </a:r>
            <a:r>
              <a:rPr lang="en-GB" sz="2000" dirty="0" smtClean="0"/>
              <a:t>to </a:t>
            </a:r>
            <a:r>
              <a:rPr lang="en-GB" sz="2000" dirty="0"/>
              <a:t>mark north </a:t>
            </a:r>
            <a:r>
              <a:rPr lang="en-GB" sz="2000" dirty="0" smtClean="0"/>
              <a:t>and the scale</a:t>
            </a:r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98776" y="165342"/>
            <a:ext cx="2172795" cy="33758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1138" y="3737871"/>
            <a:ext cx="4123708" cy="275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3843" y="1173024"/>
            <a:ext cx="4082982" cy="236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6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infographic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8607358" cy="4195481"/>
          </a:xfrm>
        </p:spPr>
        <p:txBody>
          <a:bodyPr/>
          <a:lstStyle/>
          <a:p>
            <a:r>
              <a:rPr lang="en-GB" dirty="0" smtClean="0"/>
              <a:t>You research a topic of your choice with your focus/interest in mind</a:t>
            </a:r>
          </a:p>
          <a:p>
            <a:r>
              <a:rPr lang="en-GB" dirty="0" smtClean="0"/>
              <a:t>You present the results of the research as an infographic and explain it to the group (informal and not assessed but you will get verbal feedback)</a:t>
            </a:r>
          </a:p>
          <a:p>
            <a:r>
              <a:rPr lang="en-GB" dirty="0" smtClean="0"/>
              <a:t>You submit this on the correct moodle link</a:t>
            </a:r>
          </a:p>
          <a:p>
            <a:r>
              <a:rPr lang="en-GB" dirty="0" smtClean="0"/>
              <a:t>This feeds into the essay, you do your essay on your infographic.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6783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2969017" y="1365451"/>
            <a:ext cx="4623224" cy="4623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1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87</TotalTime>
  <Words>549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Infographics</vt:lpstr>
      <vt:lpstr>What are infographics?</vt:lpstr>
      <vt:lpstr>What is the purpose of using infographics? </vt:lpstr>
      <vt:lpstr>What is the purpose of infographics?</vt:lpstr>
      <vt:lpstr>Different types of infographic </vt:lpstr>
      <vt:lpstr>Statistical information: What is presented </vt:lpstr>
      <vt:lpstr>PowerPoint Presentation</vt:lpstr>
      <vt:lpstr>Statistical information: How it is presented </vt:lpstr>
      <vt:lpstr>Timelines</vt:lpstr>
      <vt:lpstr>Space and Place</vt:lpstr>
      <vt:lpstr>Your infographic assessment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Infographics</dc:title>
  <dc:creator>Louise Steel</dc:creator>
  <cp:lastModifiedBy>Ros Coard</cp:lastModifiedBy>
  <cp:revision>15</cp:revision>
  <dcterms:created xsi:type="dcterms:W3CDTF">2019-05-16T15:11:55Z</dcterms:created>
  <dcterms:modified xsi:type="dcterms:W3CDTF">2020-01-14T16:25:20Z</dcterms:modified>
</cp:coreProperties>
</file>