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0" r:id="rId1"/>
  </p:sldMasterIdLst>
  <p:notesMasterIdLst>
    <p:notesMasterId r:id="rId21"/>
  </p:notesMasterIdLst>
  <p:sldIdLst>
    <p:sldId id="256" r:id="rId2"/>
    <p:sldId id="262" r:id="rId3"/>
    <p:sldId id="259" r:id="rId4"/>
    <p:sldId id="268" r:id="rId5"/>
    <p:sldId id="269" r:id="rId6"/>
    <p:sldId id="270" r:id="rId7"/>
    <p:sldId id="271" r:id="rId8"/>
    <p:sldId id="272" r:id="rId9"/>
    <p:sldId id="273" r:id="rId10"/>
    <p:sldId id="257" r:id="rId11"/>
    <p:sldId id="274" r:id="rId12"/>
    <p:sldId id="258" r:id="rId13"/>
    <p:sldId id="275" r:id="rId14"/>
    <p:sldId id="260" r:id="rId15"/>
    <p:sldId id="261" r:id="rId16"/>
    <p:sldId id="263" r:id="rId17"/>
    <p:sldId id="264" r:id="rId18"/>
    <p:sldId id="265"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78607" autoAdjust="0"/>
  </p:normalViewPr>
  <p:slideViewPr>
    <p:cSldViewPr snapToGrid="0">
      <p:cViewPr varScale="1">
        <p:scale>
          <a:sx n="48" d="100"/>
          <a:sy n="48" d="100"/>
        </p:scale>
        <p:origin x="108"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BF8497-E4D2-4704-861A-A9D4F617ACCE}" type="datetimeFigureOut">
              <a:rPr lang="en-GB" smtClean="0"/>
              <a:t>02/03/2020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0D66FE-58C7-4E9F-A729-C920CBC1BBA3}" type="slidenum">
              <a:rPr lang="en-GB" smtClean="0"/>
              <a:t>‹#›</a:t>
            </a:fld>
            <a:endParaRPr lang="en-GB"/>
          </a:p>
        </p:txBody>
      </p:sp>
    </p:spTree>
    <p:extLst>
      <p:ext uri="{BB962C8B-B14F-4D97-AF65-F5344CB8AC3E}">
        <p14:creationId xmlns:p14="http://schemas.microsoft.com/office/powerpoint/2010/main" val="4142586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0D66FE-58C7-4E9F-A729-C920CBC1BBA3}" type="slidenum">
              <a:rPr lang="en-GB" smtClean="0"/>
              <a:t>1</a:t>
            </a:fld>
            <a:endParaRPr lang="en-GB"/>
          </a:p>
        </p:txBody>
      </p:sp>
    </p:spTree>
    <p:extLst>
      <p:ext uri="{BB962C8B-B14F-4D97-AF65-F5344CB8AC3E}">
        <p14:creationId xmlns:p14="http://schemas.microsoft.com/office/powerpoint/2010/main" val="1061671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Peterstone Court Country is a 5</a:t>
            </a:r>
            <a:r>
              <a:rPr lang="en-GB" sz="1200" baseline="0" dirty="0"/>
              <a:t> star h</a:t>
            </a:r>
            <a:r>
              <a:rPr lang="en-GB" sz="1200" dirty="0"/>
              <a:t>otel located in Brecon, Wales and it</a:t>
            </a:r>
            <a:r>
              <a:rPr lang="en-GB" sz="1200" baseline="0" dirty="0"/>
              <a:t> gives to the</a:t>
            </a:r>
            <a:r>
              <a:rPr lang="en-GB" sz="1200" dirty="0"/>
              <a:t> guests the opportunity to access many touristic locations. </a:t>
            </a:r>
          </a:p>
          <a:p>
            <a:r>
              <a:rPr lang="en-GB" sz="1200" dirty="0"/>
              <a:t>The presentation will offer a wide range of information about the PESTLE analysis of the hotel and its effectiveness, about the Human Resource Management functions, about the interview process and many others things such as factors affecting diversity, culture and equality</a:t>
            </a:r>
            <a:r>
              <a:rPr lang="en-GB" sz="1200" baseline="0" dirty="0"/>
              <a:t> in the Peterstone Court Country Hotel. </a:t>
            </a:r>
            <a:endParaRPr lang="en-GB" sz="1200" dirty="0"/>
          </a:p>
          <a:p>
            <a:endParaRPr lang="en-GB" dirty="0"/>
          </a:p>
        </p:txBody>
      </p:sp>
      <p:sp>
        <p:nvSpPr>
          <p:cNvPr id="4" name="Slide Number Placeholder 3"/>
          <p:cNvSpPr>
            <a:spLocks noGrp="1"/>
          </p:cNvSpPr>
          <p:nvPr>
            <p:ph type="sldNum" sz="quarter" idx="5"/>
          </p:nvPr>
        </p:nvSpPr>
        <p:spPr/>
        <p:txBody>
          <a:bodyPr/>
          <a:lstStyle/>
          <a:p>
            <a:fld id="{FA0D66FE-58C7-4E9F-A729-C920CBC1BBA3}" type="slidenum">
              <a:rPr lang="en-GB" smtClean="0"/>
              <a:t>2</a:t>
            </a:fld>
            <a:endParaRPr lang="en-GB"/>
          </a:p>
        </p:txBody>
      </p:sp>
    </p:spTree>
    <p:extLst>
      <p:ext uri="{BB962C8B-B14F-4D97-AF65-F5344CB8AC3E}">
        <p14:creationId xmlns:p14="http://schemas.microsoft.com/office/powerpoint/2010/main" val="36223100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PESTLE analysis</a:t>
            </a:r>
            <a:r>
              <a:rPr lang="en-GB" sz="1200" kern="1200" baseline="0" dirty="0">
                <a:solidFill>
                  <a:schemeClr val="tx1"/>
                </a:solidFill>
                <a:effectLst/>
                <a:latin typeface="+mn-lt"/>
                <a:ea typeface="+mn-ea"/>
                <a:cs typeface="+mn-cs"/>
              </a:rPr>
              <a:t> is a procedure throughout which the environment of the hotel is being analysed using all aspects and departments of the hotel in a comprehensive way which will show out helpful results that can be used in order to make improvements in the hotel. </a:t>
            </a:r>
            <a:endParaRPr lang="en-GB" sz="1200"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The factors</a:t>
            </a:r>
            <a:r>
              <a:rPr lang="en-GB" sz="1200" b="1" kern="1200" baseline="0" dirty="0">
                <a:solidFill>
                  <a:schemeClr val="tx1"/>
                </a:solidFill>
                <a:effectLst/>
                <a:latin typeface="+mn-lt"/>
                <a:ea typeface="+mn-ea"/>
                <a:cs typeface="+mn-cs"/>
              </a:rPr>
              <a:t> that are analysed during the procedure are: </a:t>
            </a:r>
            <a:r>
              <a:rPr lang="en-GB" sz="1200" b="1" i="1" kern="1200" baseline="0" dirty="0">
                <a:solidFill>
                  <a:schemeClr val="tx1"/>
                </a:solidFill>
                <a:effectLst/>
                <a:latin typeface="+mn-lt"/>
                <a:ea typeface="+mn-ea"/>
                <a:cs typeface="+mn-cs"/>
              </a:rPr>
              <a:t>political, economic, social, technological, legal and environmental </a:t>
            </a:r>
          </a:p>
          <a:p>
            <a:r>
              <a:rPr lang="en-GB" sz="1200" b="0" i="1" kern="1200" baseline="0" dirty="0">
                <a:solidFill>
                  <a:schemeClr val="tx1"/>
                </a:solidFill>
                <a:effectLst/>
                <a:latin typeface="+mn-lt"/>
                <a:ea typeface="+mn-ea"/>
                <a:cs typeface="+mn-cs"/>
              </a:rPr>
              <a:t>All of the factors being external factors they do offer a wide range of aspects that have to be improved.</a:t>
            </a:r>
            <a:endParaRPr lang="en-GB" b="0" dirty="0"/>
          </a:p>
        </p:txBody>
      </p:sp>
      <p:sp>
        <p:nvSpPr>
          <p:cNvPr id="4" name="Slide Number Placeholder 3"/>
          <p:cNvSpPr>
            <a:spLocks noGrp="1"/>
          </p:cNvSpPr>
          <p:nvPr>
            <p:ph type="sldNum" sz="quarter" idx="5"/>
          </p:nvPr>
        </p:nvSpPr>
        <p:spPr/>
        <p:txBody>
          <a:bodyPr/>
          <a:lstStyle/>
          <a:p>
            <a:fld id="{FA0D66FE-58C7-4E9F-A729-C920CBC1BBA3}" type="slidenum">
              <a:rPr lang="en-GB" smtClean="0"/>
              <a:t>3</a:t>
            </a:fld>
            <a:endParaRPr lang="en-GB"/>
          </a:p>
        </p:txBody>
      </p:sp>
    </p:spTree>
    <p:extLst>
      <p:ext uri="{BB962C8B-B14F-4D97-AF65-F5344CB8AC3E}">
        <p14:creationId xmlns:p14="http://schemas.microsoft.com/office/powerpoint/2010/main" val="3253968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Those</a:t>
            </a:r>
            <a:r>
              <a:rPr lang="en-GB" sz="1200" baseline="0" dirty="0"/>
              <a:t> political factors are highly influencing the decisions that are about to be taken when thinking about improving things in the hotel with the aim of attracting more guests. There is one specific reason why these external factors are affecting, this being because of Brexit which in the last period of time has been a massive issue in the UK. Brexit is and will carry on being an issue because this has changed a lot of legislations and rules withing the rules of new people coming in the UK. </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Therefore, the Peterstone Court Country House hotel has to deal with a reduction in the number of guests, however, this is not sever high chances for the level of reduction to be really big because there are still tourists coming from some other areas wishing to visit such nice places around the hotel.</a:t>
            </a:r>
            <a:endParaRPr lang="en-GB" sz="1200" i="1" dirty="0"/>
          </a:p>
          <a:p>
            <a:endParaRPr lang="en-GB" dirty="0"/>
          </a:p>
        </p:txBody>
      </p:sp>
      <p:sp>
        <p:nvSpPr>
          <p:cNvPr id="4" name="Slide Number Placeholder 3"/>
          <p:cNvSpPr>
            <a:spLocks noGrp="1"/>
          </p:cNvSpPr>
          <p:nvPr>
            <p:ph type="sldNum" sz="quarter" idx="5"/>
          </p:nvPr>
        </p:nvSpPr>
        <p:spPr/>
        <p:txBody>
          <a:bodyPr/>
          <a:lstStyle/>
          <a:p>
            <a:fld id="{FA0D66FE-58C7-4E9F-A729-C920CBC1BBA3}" type="slidenum">
              <a:rPr lang="en-GB" smtClean="0"/>
              <a:t>4</a:t>
            </a:fld>
            <a:endParaRPr lang="en-GB"/>
          </a:p>
        </p:txBody>
      </p:sp>
    </p:spTree>
    <p:extLst>
      <p:ext uri="{BB962C8B-B14F-4D97-AF65-F5344CB8AC3E}">
        <p14:creationId xmlns:p14="http://schemas.microsoft.com/office/powerpoint/2010/main" val="2582861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economy position can be influenced by the period of the year and this because people are less expected to take a holiday in a time of the year when the weather does not help them to visit things around and to enjoy the lovely places near the hotel.  In addition, the economy and the profit of the hotel varies from period to period. Next to that as mentioned in the slide, regarding to Brexit there is a possibility for the economy and the profit to get down regarding to the reason of the international guests that are not able to enter the country with ease. </a:t>
            </a:r>
          </a:p>
        </p:txBody>
      </p:sp>
      <p:sp>
        <p:nvSpPr>
          <p:cNvPr id="4" name="Slide Number Placeholder 3"/>
          <p:cNvSpPr>
            <a:spLocks noGrp="1"/>
          </p:cNvSpPr>
          <p:nvPr>
            <p:ph type="sldNum" sz="quarter" idx="5"/>
          </p:nvPr>
        </p:nvSpPr>
        <p:spPr/>
        <p:txBody>
          <a:bodyPr/>
          <a:lstStyle/>
          <a:p>
            <a:fld id="{FA0D66FE-58C7-4E9F-A729-C920CBC1BBA3}" type="slidenum">
              <a:rPr lang="en-GB" smtClean="0"/>
              <a:t>5</a:t>
            </a:fld>
            <a:endParaRPr lang="en-GB"/>
          </a:p>
        </p:txBody>
      </p:sp>
    </p:spTree>
    <p:extLst>
      <p:ext uri="{BB962C8B-B14F-4D97-AF65-F5344CB8AC3E}">
        <p14:creationId xmlns:p14="http://schemas.microsoft.com/office/powerpoint/2010/main" val="1784404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hotel is catalogued as being a luxury hotel, a 5 star one that allows the guests to access plenty of services for additional payments next to the basic payment for a basic rent which usually is approximately £150. Therefore, because the price is not the smallest, the target of people that are most likely to come in the hotel for a stay are mainly upper and middle classes including business mans. People from the working classes might find it difficult to pay that much for a night only and in situations like this they are more likely to chose a cheaper hotel. </a:t>
            </a:r>
            <a:endParaRPr lang="en-GB" dirty="0"/>
          </a:p>
        </p:txBody>
      </p:sp>
      <p:sp>
        <p:nvSpPr>
          <p:cNvPr id="4" name="Slide Number Placeholder 3"/>
          <p:cNvSpPr>
            <a:spLocks noGrp="1"/>
          </p:cNvSpPr>
          <p:nvPr>
            <p:ph type="sldNum" sz="quarter" idx="5"/>
          </p:nvPr>
        </p:nvSpPr>
        <p:spPr/>
        <p:txBody>
          <a:bodyPr/>
          <a:lstStyle/>
          <a:p>
            <a:fld id="{FA0D66FE-58C7-4E9F-A729-C920CBC1BBA3}" type="slidenum">
              <a:rPr lang="en-GB" smtClean="0"/>
              <a:t>6</a:t>
            </a:fld>
            <a:endParaRPr lang="en-GB"/>
          </a:p>
        </p:txBody>
      </p:sp>
    </p:spTree>
    <p:extLst>
      <p:ext uri="{BB962C8B-B14F-4D97-AF65-F5344CB8AC3E}">
        <p14:creationId xmlns:p14="http://schemas.microsoft.com/office/powerpoint/2010/main" val="1082307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The technological factors are those factors that are very necessary in all environments. However, when it comes to the Peterstone Court Country Hotel it is well-developed considering the technological area of the hotel and this because it is uses one of the newest brand of technologies. </a:t>
            </a:r>
          </a:p>
          <a:p>
            <a:r>
              <a:rPr lang="en-GB" sz="1200" dirty="0"/>
              <a:t>The technological factors are influencing the way the members of staff are working and this because the technology is used all the time for the internal and external communication and decision making, these all making the member’s of staff work easier and quicker to ensure that all the guests are receiving answers and help in a frame time. </a:t>
            </a:r>
            <a:endParaRPr lang="en-GB" dirty="0"/>
          </a:p>
        </p:txBody>
      </p:sp>
      <p:sp>
        <p:nvSpPr>
          <p:cNvPr id="4" name="Slide Number Placeholder 3"/>
          <p:cNvSpPr>
            <a:spLocks noGrp="1"/>
          </p:cNvSpPr>
          <p:nvPr>
            <p:ph type="sldNum" sz="quarter" idx="5"/>
          </p:nvPr>
        </p:nvSpPr>
        <p:spPr/>
        <p:txBody>
          <a:bodyPr/>
          <a:lstStyle/>
          <a:p>
            <a:fld id="{FA0D66FE-58C7-4E9F-A729-C920CBC1BBA3}" type="slidenum">
              <a:rPr lang="en-GB" smtClean="0"/>
              <a:t>7</a:t>
            </a:fld>
            <a:endParaRPr lang="en-GB"/>
          </a:p>
        </p:txBody>
      </p:sp>
    </p:spTree>
    <p:extLst>
      <p:ext uri="{BB962C8B-B14F-4D97-AF65-F5344CB8AC3E}">
        <p14:creationId xmlns:p14="http://schemas.microsoft.com/office/powerpoint/2010/main" val="4001859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legal factors have to do with the changes in law and specific procedures that need to be updated and carefully placed in practice by all employees in order to ensure that the hotel is safely running the business (Thomas Bush 2016).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are some certain policies such as the Consumer’s Law, the Discrimination Law, the health and safety law, the employment law, import/export law. All the mentioned laws are very important in all hospitality industries including Peterstone Hotel and this because they are all working together, cooperating with the aim of running the hotel safely. </a:t>
            </a:r>
          </a:p>
        </p:txBody>
      </p:sp>
      <p:sp>
        <p:nvSpPr>
          <p:cNvPr id="4" name="Slide Number Placeholder 3"/>
          <p:cNvSpPr>
            <a:spLocks noGrp="1"/>
          </p:cNvSpPr>
          <p:nvPr>
            <p:ph type="sldNum" sz="quarter" idx="5"/>
          </p:nvPr>
        </p:nvSpPr>
        <p:spPr/>
        <p:txBody>
          <a:bodyPr/>
          <a:lstStyle/>
          <a:p>
            <a:fld id="{FA0D66FE-58C7-4E9F-A729-C920CBC1BBA3}" type="slidenum">
              <a:rPr lang="en-GB" smtClean="0"/>
              <a:t>8</a:t>
            </a:fld>
            <a:endParaRPr lang="en-GB"/>
          </a:p>
        </p:txBody>
      </p:sp>
    </p:spTree>
    <p:extLst>
      <p:ext uri="{BB962C8B-B14F-4D97-AF65-F5344CB8AC3E}">
        <p14:creationId xmlns:p14="http://schemas.microsoft.com/office/powerpoint/2010/main" val="1335248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environmental factors could be either internal or external, but the difference between is that the external ones are related to how the economic and technological factors are developing as well in order to increase the hotel as a business environment (Umar Farooq 2018)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 mentioned on the slide above the most common environmental factors influencing the hotel are: </a:t>
            </a:r>
            <a:r>
              <a:rPr lang="en-GB" i="1" dirty="0"/>
              <a:t>environmental policies, climate change, green agenda, pollution, availability of natural resources, recycling and waste disposal. </a:t>
            </a:r>
            <a:r>
              <a:rPr lang="en-GB" i="0" dirty="0"/>
              <a:t>All of them factors are influencing how many people are coming in the hotel and this because, for example, no one likes to come in a holiday if the weather is bad and rainy because in that situation people may be stuck in the hotel and not able to visit such places around </a:t>
            </a:r>
          </a:p>
        </p:txBody>
      </p:sp>
      <p:sp>
        <p:nvSpPr>
          <p:cNvPr id="4" name="Slide Number Placeholder 3"/>
          <p:cNvSpPr>
            <a:spLocks noGrp="1"/>
          </p:cNvSpPr>
          <p:nvPr>
            <p:ph type="sldNum" sz="quarter" idx="5"/>
          </p:nvPr>
        </p:nvSpPr>
        <p:spPr/>
        <p:txBody>
          <a:bodyPr/>
          <a:lstStyle/>
          <a:p>
            <a:fld id="{FA0D66FE-58C7-4E9F-A729-C920CBC1BBA3}" type="slidenum">
              <a:rPr lang="en-GB" smtClean="0"/>
              <a:t>9</a:t>
            </a:fld>
            <a:endParaRPr lang="en-GB"/>
          </a:p>
        </p:txBody>
      </p:sp>
    </p:spTree>
    <p:extLst>
      <p:ext uri="{BB962C8B-B14F-4D97-AF65-F5344CB8AC3E}">
        <p14:creationId xmlns:p14="http://schemas.microsoft.com/office/powerpoint/2010/main" val="5014437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r>
              <a:rPr lang="en-GB" sz="1200" dirty="0"/>
              <a:t>During the selection process the employers are testing the job applicants capabilities taking into consideration what each one has to offer and after all the best candidates are being chosen for potential interviews (Robins and Coulter 2012)</a:t>
            </a:r>
          </a:p>
          <a:p>
            <a:pPr marL="36900" indent="0" algn="ctr">
              <a:lnSpc>
                <a:spcPct val="90000"/>
              </a:lnSpc>
              <a:buNone/>
            </a:pPr>
            <a:r>
              <a:rPr lang="en-GB" sz="1200" b="1" u="sng" dirty="0"/>
              <a:t>The most common strategies used by HR during the selection process are the following: </a:t>
            </a:r>
          </a:p>
          <a:p>
            <a:pPr algn="ctr">
              <a:lnSpc>
                <a:spcPct val="90000"/>
              </a:lnSpc>
            </a:pPr>
            <a:r>
              <a:rPr lang="en-GB" sz="1200" dirty="0"/>
              <a:t>Ask specific aspects related to the behavioural reactions</a:t>
            </a:r>
          </a:p>
          <a:p>
            <a:pPr algn="ctr">
              <a:lnSpc>
                <a:spcPct val="90000"/>
              </a:lnSpc>
            </a:pPr>
            <a:r>
              <a:rPr lang="en-GB" sz="1200" dirty="0"/>
              <a:t>Test aspects and specific details about the administrative skills and abilities  </a:t>
            </a:r>
          </a:p>
          <a:p>
            <a:pPr algn="ctr">
              <a:lnSpc>
                <a:spcPct val="90000"/>
              </a:lnSpc>
            </a:pPr>
            <a:r>
              <a:rPr lang="en-GB" sz="1200" dirty="0"/>
              <a:t>Carefully test and build an impression about the applicant’s personality characteristics. </a:t>
            </a:r>
          </a:p>
          <a:p>
            <a:endParaRPr lang="en-GB" dirty="0"/>
          </a:p>
        </p:txBody>
      </p:sp>
      <p:sp>
        <p:nvSpPr>
          <p:cNvPr id="4" name="Slide Number Placeholder 3"/>
          <p:cNvSpPr>
            <a:spLocks noGrp="1"/>
          </p:cNvSpPr>
          <p:nvPr>
            <p:ph type="sldNum" sz="quarter" idx="5"/>
          </p:nvPr>
        </p:nvSpPr>
        <p:spPr/>
        <p:txBody>
          <a:bodyPr/>
          <a:lstStyle/>
          <a:p>
            <a:fld id="{FA0D66FE-58C7-4E9F-A729-C920CBC1BBA3}" type="slidenum">
              <a:rPr lang="en-GB" smtClean="0"/>
              <a:t>10</a:t>
            </a:fld>
            <a:endParaRPr lang="en-GB"/>
          </a:p>
        </p:txBody>
      </p:sp>
    </p:spTree>
    <p:extLst>
      <p:ext uri="{BB962C8B-B14F-4D97-AF65-F5344CB8AC3E}">
        <p14:creationId xmlns:p14="http://schemas.microsoft.com/office/powerpoint/2010/main" val="37556301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FFFFFF"/>
                </a:solidFill>
                <a:effectLst/>
              </a:rPr>
              <a:t>Considering what Cole (2002) said, selection is the procedure that is very productive and useful in all types of industries and this because even if time and costs are lost within the process, a decent employee that has a respectable capability for the position will hardly work for the business bringing then a major level of advantages, including economic advantages for the business </a:t>
            </a:r>
            <a:endParaRPr lang="en-GB" sz="1200" dirty="0">
              <a:solidFill>
                <a:srgbClr val="FFFFFF"/>
              </a:solidFill>
            </a:endParaRPr>
          </a:p>
          <a:p>
            <a:endParaRPr lang="en-GB" dirty="0"/>
          </a:p>
        </p:txBody>
      </p:sp>
      <p:sp>
        <p:nvSpPr>
          <p:cNvPr id="4" name="Slide Number Placeholder 3"/>
          <p:cNvSpPr>
            <a:spLocks noGrp="1"/>
          </p:cNvSpPr>
          <p:nvPr>
            <p:ph type="sldNum" sz="quarter" idx="5"/>
          </p:nvPr>
        </p:nvSpPr>
        <p:spPr/>
        <p:txBody>
          <a:bodyPr/>
          <a:lstStyle/>
          <a:p>
            <a:fld id="{FA0D66FE-58C7-4E9F-A729-C920CBC1BBA3}" type="slidenum">
              <a:rPr lang="en-GB" smtClean="0"/>
              <a:t>11</a:t>
            </a:fld>
            <a:endParaRPr lang="en-GB"/>
          </a:p>
        </p:txBody>
      </p:sp>
    </p:spTree>
    <p:extLst>
      <p:ext uri="{BB962C8B-B14F-4D97-AF65-F5344CB8AC3E}">
        <p14:creationId xmlns:p14="http://schemas.microsoft.com/office/powerpoint/2010/main" val="21153400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rPr>
              <a:t>The process includes sorting out such descriptions for the Human Resource Management with the aim of making all the details of the position clear for the applicants (Armenakis and Bernerth 2009). </a:t>
            </a:r>
          </a:p>
          <a:p>
            <a:endParaRPr lang="en-GB" dirty="0"/>
          </a:p>
        </p:txBody>
      </p:sp>
      <p:sp>
        <p:nvSpPr>
          <p:cNvPr id="4" name="Slide Number Placeholder 3"/>
          <p:cNvSpPr>
            <a:spLocks noGrp="1"/>
          </p:cNvSpPr>
          <p:nvPr>
            <p:ph type="sldNum" sz="quarter" idx="5"/>
          </p:nvPr>
        </p:nvSpPr>
        <p:spPr/>
        <p:txBody>
          <a:bodyPr/>
          <a:lstStyle/>
          <a:p>
            <a:fld id="{FA0D66FE-58C7-4E9F-A729-C920CBC1BBA3}" type="slidenum">
              <a:rPr lang="en-GB" smtClean="0"/>
              <a:t>12</a:t>
            </a:fld>
            <a:endParaRPr lang="en-GB"/>
          </a:p>
        </p:txBody>
      </p:sp>
    </p:spTree>
    <p:extLst>
      <p:ext uri="{BB962C8B-B14F-4D97-AF65-F5344CB8AC3E}">
        <p14:creationId xmlns:p14="http://schemas.microsoft.com/office/powerpoint/2010/main" val="1054837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rPr>
              <a:t>The recruitment process is well-thought-out as being effective for the reason that collects a  great amount of candidates that need the specific job position (Taylor 1999). In addition to that, for the reason that it attracts more people, the competition is more intense and regarding to that people may take everything more seriously in order for the position to be given to them. </a:t>
            </a:r>
          </a:p>
          <a:p>
            <a:r>
              <a:rPr lang="en-GB" dirty="0"/>
              <a:t>In addition to what was mentioned, recruitment is good and quick and this because everyone applies in a short amount of time either online using a specific system or personally at the company handing in a CV and a Cover letter </a:t>
            </a:r>
          </a:p>
        </p:txBody>
      </p:sp>
      <p:sp>
        <p:nvSpPr>
          <p:cNvPr id="4" name="Slide Number Placeholder 3"/>
          <p:cNvSpPr>
            <a:spLocks noGrp="1"/>
          </p:cNvSpPr>
          <p:nvPr>
            <p:ph type="sldNum" sz="quarter" idx="5"/>
          </p:nvPr>
        </p:nvSpPr>
        <p:spPr/>
        <p:txBody>
          <a:bodyPr/>
          <a:lstStyle/>
          <a:p>
            <a:fld id="{FA0D66FE-58C7-4E9F-A729-C920CBC1BBA3}" type="slidenum">
              <a:rPr lang="en-GB" smtClean="0"/>
              <a:t>13</a:t>
            </a:fld>
            <a:endParaRPr lang="en-GB"/>
          </a:p>
        </p:txBody>
      </p:sp>
    </p:spTree>
    <p:extLst>
      <p:ext uri="{BB962C8B-B14F-4D97-AF65-F5344CB8AC3E}">
        <p14:creationId xmlns:p14="http://schemas.microsoft.com/office/powerpoint/2010/main" val="11572795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culture of the hotel as an organisation is defined as being the “personality” of a organisation, personality that defines the place in which employees work as a business environment (Alison Doyle 2020), this meaning that the managerial and the administrative teams must be more than careful when structuring the hotel.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Internal Factors: </a:t>
            </a:r>
            <a:r>
              <a:rPr lang="en-GB" b="1" dirty="0"/>
              <a:t>mission, communication, leadership</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b="1" dirty="0"/>
              <a:t>Mission-</a:t>
            </a:r>
            <a:r>
              <a:rPr lang="en-GB" b="0" dirty="0"/>
              <a:t> this factor must be discussed in a clear way in order for everyone to understand the aim of the hotel (in our case the aim of the Peterstone Hotel) and how the hotel will achieve the aim.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2. Communication- </a:t>
            </a:r>
            <a:r>
              <a:rPr lang="en-GB" b="0" dirty="0"/>
              <a:t>is occurring between teams such as the managers team and another employees in order</a:t>
            </a:r>
            <a:endParaRPr lang="en-GB" b="1" dirty="0"/>
          </a:p>
          <a:p>
            <a:r>
              <a:rPr lang="en-GB" dirty="0"/>
              <a:t>to clarify such changes, actions and activities that are taking place in the hotel. Next to that the communication could highly affect the culture of the hotel if it is not used productively. For example, some people could feel like the communication given to them from the hotel side is not good enough for them to understand what services are exactly given. </a:t>
            </a:r>
          </a:p>
          <a:p>
            <a:r>
              <a:rPr lang="en-GB" b="1" dirty="0"/>
              <a:t>3. Leadership:</a:t>
            </a:r>
            <a:r>
              <a:rPr lang="en-GB" b="0" dirty="0"/>
              <a:t> leadership is good, but in some cases it could be something that is influencing negatively. For example, some people could feel embarrassed with their work when some managers are overtaking their role of “model” and this could affect the way the employees are working in order to provide good services to the guests.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External Factors: </a:t>
            </a:r>
            <a:r>
              <a:rPr lang="en-GB" sz="1200" dirty="0"/>
              <a:t>The external factors affecting the culture of a hotel are mainly the PESTLE factors because they are the ones to do with everything coming from outside the hotel, everything that is not up to the administrative/ managerial teams of the hotel. </a:t>
            </a:r>
            <a:endParaRPr lang="en-US" sz="1200" dirty="0"/>
          </a:p>
          <a:p>
            <a:endParaRPr lang="en-GB" b="0" dirty="0"/>
          </a:p>
          <a:p>
            <a:endParaRPr lang="en-GB" b="1" dirty="0"/>
          </a:p>
        </p:txBody>
      </p:sp>
      <p:sp>
        <p:nvSpPr>
          <p:cNvPr id="4" name="Slide Number Placeholder 3"/>
          <p:cNvSpPr>
            <a:spLocks noGrp="1"/>
          </p:cNvSpPr>
          <p:nvPr>
            <p:ph type="sldNum" sz="quarter" idx="5"/>
          </p:nvPr>
        </p:nvSpPr>
        <p:spPr/>
        <p:txBody>
          <a:bodyPr/>
          <a:lstStyle/>
          <a:p>
            <a:fld id="{FA0D66FE-58C7-4E9F-A729-C920CBC1BBA3}" type="slidenum">
              <a:rPr lang="en-GB" smtClean="0"/>
              <a:t>14</a:t>
            </a:fld>
            <a:endParaRPr lang="en-GB"/>
          </a:p>
        </p:txBody>
      </p:sp>
    </p:spTree>
    <p:extLst>
      <p:ext uri="{BB962C8B-B14F-4D97-AF65-F5344CB8AC3E}">
        <p14:creationId xmlns:p14="http://schemas.microsoft.com/office/powerpoint/2010/main" val="4041186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FFFFFF"/>
                </a:solidFill>
                <a:effectLst/>
              </a:rPr>
              <a:t>Diversity in a hotel industry has become an issue over the last years and this because there is a wide range of Romanian, Bulgarian or Polish employees in most of the environment and regarding to that Ethic Diversity has become a severe issue to deal with. Therefore, the </a:t>
            </a:r>
            <a:r>
              <a:rPr lang="en-GB" sz="1200" b="1" dirty="0">
                <a:solidFill>
                  <a:srgbClr val="FFFFFF"/>
                </a:solidFill>
                <a:effectLst/>
              </a:rPr>
              <a:t>ethnicity </a:t>
            </a:r>
            <a:r>
              <a:rPr lang="en-GB" sz="1200" dirty="0">
                <a:solidFill>
                  <a:srgbClr val="FFFFFF"/>
                </a:solidFill>
                <a:effectLst/>
              </a:rPr>
              <a:t>is one of the factors affecting diversity. Some other factors that are highly affecting the diversity in such industries as the hospitality and tourism industry are </a:t>
            </a:r>
            <a:r>
              <a:rPr lang="en-GB" sz="1200" b="1" dirty="0">
                <a:solidFill>
                  <a:srgbClr val="FFFFFF"/>
                </a:solidFill>
                <a:effectLst/>
              </a:rPr>
              <a:t>gender</a:t>
            </a:r>
            <a:r>
              <a:rPr lang="en-GB" sz="1200" dirty="0">
                <a:solidFill>
                  <a:srgbClr val="FFFFFF"/>
                </a:solidFill>
                <a:effectLst/>
              </a:rPr>
              <a:t> </a:t>
            </a:r>
            <a:r>
              <a:rPr lang="en-GB" sz="1200" b="1" dirty="0">
                <a:solidFill>
                  <a:srgbClr val="FFFFFF"/>
                </a:solidFill>
                <a:effectLst/>
              </a:rPr>
              <a:t>equalities </a:t>
            </a:r>
            <a:r>
              <a:rPr lang="en-GB" sz="1200" dirty="0">
                <a:solidFill>
                  <a:srgbClr val="FFFFFF"/>
                </a:solidFill>
                <a:effectLst/>
              </a:rPr>
              <a:t>which includes the idea of a man earning more than a women, </a:t>
            </a:r>
            <a:r>
              <a:rPr lang="en-GB" sz="1200" b="1" dirty="0">
                <a:solidFill>
                  <a:srgbClr val="FFFFFF"/>
                </a:solidFill>
                <a:effectLst/>
              </a:rPr>
              <a:t>age </a:t>
            </a:r>
            <a:r>
              <a:rPr lang="en-GB" sz="1200" dirty="0">
                <a:solidFill>
                  <a:srgbClr val="FFFFFF"/>
                </a:solidFill>
                <a:effectLst/>
              </a:rPr>
              <a:t>as some employers tend to make such differences in paying an over 21</a:t>
            </a:r>
            <a:r>
              <a:rPr lang="en-GB" sz="1200" baseline="30000" dirty="0">
                <a:solidFill>
                  <a:srgbClr val="FFFFFF"/>
                </a:solidFill>
                <a:effectLst/>
              </a:rPr>
              <a:t>st</a:t>
            </a:r>
            <a:r>
              <a:rPr lang="en-GB" sz="1200" dirty="0">
                <a:solidFill>
                  <a:srgbClr val="FFFFFF"/>
                </a:solidFill>
                <a:effectLst/>
              </a:rPr>
              <a:t> year old and paying a 19</a:t>
            </a:r>
            <a:r>
              <a:rPr lang="en-GB" sz="1200" baseline="30000" dirty="0">
                <a:solidFill>
                  <a:srgbClr val="FFFFFF"/>
                </a:solidFill>
                <a:effectLst/>
              </a:rPr>
              <a:t>th</a:t>
            </a:r>
            <a:r>
              <a:rPr lang="en-GB" sz="1200" dirty="0">
                <a:solidFill>
                  <a:srgbClr val="FFFFFF"/>
                </a:solidFill>
                <a:effectLst/>
              </a:rPr>
              <a:t> year old, </a:t>
            </a:r>
            <a:r>
              <a:rPr lang="en-GB" sz="1200" b="1" dirty="0">
                <a:solidFill>
                  <a:srgbClr val="FFFFFF"/>
                </a:solidFill>
                <a:effectLst/>
              </a:rPr>
              <a:t>sexual orientation</a:t>
            </a:r>
            <a:r>
              <a:rPr lang="en-GB" sz="1200" dirty="0">
                <a:solidFill>
                  <a:srgbClr val="FFFFFF"/>
                </a:solidFill>
                <a:effectLst/>
              </a:rPr>
              <a:t> as some hospitality environments may not allow couples of the same sex to be members of staff and </a:t>
            </a:r>
            <a:r>
              <a:rPr lang="en-GB" sz="1200" b="1" dirty="0">
                <a:solidFill>
                  <a:srgbClr val="FFFFFF"/>
                </a:solidFill>
                <a:effectLst/>
              </a:rPr>
              <a:t>religion </a:t>
            </a:r>
            <a:r>
              <a:rPr lang="en-GB" sz="1200" dirty="0">
                <a:solidFill>
                  <a:srgbClr val="FFFFFF"/>
                </a:solidFill>
                <a:effectLst/>
              </a:rPr>
              <a:t>which used to be a big thing previously.</a:t>
            </a:r>
            <a:endParaRPr lang="en-GB" sz="1200" dirty="0">
              <a:solidFill>
                <a:srgbClr val="FFFFFF"/>
              </a:solidFill>
            </a:endParaRPr>
          </a:p>
          <a:p>
            <a:endParaRPr lang="en-GB" dirty="0"/>
          </a:p>
        </p:txBody>
      </p:sp>
      <p:sp>
        <p:nvSpPr>
          <p:cNvPr id="4" name="Slide Number Placeholder 3"/>
          <p:cNvSpPr>
            <a:spLocks noGrp="1"/>
          </p:cNvSpPr>
          <p:nvPr>
            <p:ph type="sldNum" sz="quarter" idx="5"/>
          </p:nvPr>
        </p:nvSpPr>
        <p:spPr/>
        <p:txBody>
          <a:bodyPr/>
          <a:lstStyle/>
          <a:p>
            <a:fld id="{FA0D66FE-58C7-4E9F-A729-C920CBC1BBA3}" type="slidenum">
              <a:rPr lang="en-GB" smtClean="0"/>
              <a:t>15</a:t>
            </a:fld>
            <a:endParaRPr lang="en-GB"/>
          </a:p>
        </p:txBody>
      </p:sp>
    </p:spTree>
    <p:extLst>
      <p:ext uri="{BB962C8B-B14F-4D97-AF65-F5344CB8AC3E}">
        <p14:creationId xmlns:p14="http://schemas.microsoft.com/office/powerpoint/2010/main" val="4216502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effectLst/>
              </a:rPr>
              <a:t>There are multiple methods designed by the HRM that can be used in order to improve the performances and the work recording of employees in environments such as the Peterstone Court Country Hotel. The most common strategies for appraising performance in a business are the following: </a:t>
            </a:r>
          </a:p>
          <a:p>
            <a:r>
              <a:rPr lang="en-GB" b="0" i="0" dirty="0">
                <a:effectLst/>
              </a:rPr>
              <a:t>Ranking Appraisal- this being based on writing down employees using their performances, this method would be good in a hospitality industry because it would motivate people to work harder and harder to avoid being on the bottom of the list. </a:t>
            </a:r>
          </a:p>
          <a:p>
            <a:r>
              <a:rPr lang="en-GB" b="0" i="0" dirty="0">
                <a:effectLst/>
              </a:rPr>
              <a:t>Work Standards Approach- this method being based on setting specific targets that the employees have to meet. However, the targets that are designed need to be realistic using previous targets in order to ensure that the employees are capable to do the specific things </a:t>
            </a:r>
            <a:endParaRPr lang="en-GB" dirty="0"/>
          </a:p>
        </p:txBody>
      </p:sp>
      <p:sp>
        <p:nvSpPr>
          <p:cNvPr id="4" name="Slide Number Placeholder 3"/>
          <p:cNvSpPr>
            <a:spLocks noGrp="1"/>
          </p:cNvSpPr>
          <p:nvPr>
            <p:ph type="sldNum" sz="quarter" idx="5"/>
          </p:nvPr>
        </p:nvSpPr>
        <p:spPr/>
        <p:txBody>
          <a:bodyPr/>
          <a:lstStyle/>
          <a:p>
            <a:fld id="{FA0D66FE-58C7-4E9F-A729-C920CBC1BBA3}" type="slidenum">
              <a:rPr lang="en-GB" smtClean="0"/>
              <a:t>17</a:t>
            </a:fld>
            <a:endParaRPr lang="en-GB"/>
          </a:p>
        </p:txBody>
      </p:sp>
    </p:spTree>
    <p:extLst>
      <p:ext uri="{BB962C8B-B14F-4D97-AF65-F5344CB8AC3E}">
        <p14:creationId xmlns:p14="http://schemas.microsoft.com/office/powerpoint/2010/main" val="8936558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conclusion the Peterstone hotel is using most of the Human Resource Management functions such as the selection process and the recruitment process effectively in order to ensure that all members of staff are well experienced and acknowledged about everything that needs to be done in the hotel and how it is going to be done. Next to that the PESTLE analysis of the hotel has demonstrated that the external factors that are part of the analysis are highly influencing the way that hotel is running from all aspects including economy and the technology </a:t>
            </a:r>
          </a:p>
        </p:txBody>
      </p:sp>
      <p:sp>
        <p:nvSpPr>
          <p:cNvPr id="4" name="Slide Number Placeholder 3"/>
          <p:cNvSpPr>
            <a:spLocks noGrp="1"/>
          </p:cNvSpPr>
          <p:nvPr>
            <p:ph type="sldNum" sz="quarter" idx="5"/>
          </p:nvPr>
        </p:nvSpPr>
        <p:spPr/>
        <p:txBody>
          <a:bodyPr/>
          <a:lstStyle/>
          <a:p>
            <a:fld id="{FA0D66FE-58C7-4E9F-A729-C920CBC1BBA3}" type="slidenum">
              <a:rPr lang="en-GB" smtClean="0"/>
              <a:t>18</a:t>
            </a:fld>
            <a:endParaRPr lang="en-GB"/>
          </a:p>
        </p:txBody>
      </p:sp>
    </p:spTree>
    <p:extLst>
      <p:ext uri="{BB962C8B-B14F-4D97-AF65-F5344CB8AC3E}">
        <p14:creationId xmlns:p14="http://schemas.microsoft.com/office/powerpoint/2010/main" val="2796546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3/2/2020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1622176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3/2/2020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8221130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3/2/2020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954381005"/>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ED0CC-082F-4160-86E5-0D6041F12778}" type="datetime1">
              <a:rPr lang="en-US" smtClean="0"/>
              <a:t>3/2/2020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9797375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ED0CC-082F-4160-86E5-0D6041F12778}" type="datetime1">
              <a:rPr lang="en-US" smtClean="0"/>
              <a:t>3/2/2020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8938739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3/2/2020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5938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3/2/2020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13400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3/2/2020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7472380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3/2/2020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03153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3/2/2020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3354272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3/2/2020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9512535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3/2/2020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06492870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3ED0CC-082F-4160-86E5-0D6041F12778}" type="datetime1">
              <a:rPr lang="en-US" smtClean="0"/>
              <a:t>3/2/2020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6152479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73ED0CC-082F-4160-86E5-0D6041F12778}" type="datetime1">
              <a:rPr lang="en-US" smtClean="0"/>
              <a:t>3/2/2020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9730535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73ED0CC-082F-4160-86E5-0D6041F12778}" type="datetime1">
              <a:rPr lang="en-US" smtClean="0"/>
              <a:t>3/2/2020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5115547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3/2/2020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87345130"/>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3/2/2020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5235084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73ED0CC-082F-4160-86E5-0D6041F12778}" type="datetime1">
              <a:rPr lang="en-US" smtClean="0"/>
              <a:t>3/2/2020</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2624625758"/>
      </p:ext>
    </p:extLst>
  </p:cSld>
  <p:clrMap bg1="dk1" tx1="lt1" bg2="dk2" tx2="lt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803" r:id="rId13"/>
    <p:sldLayoutId id="2147483804" r:id="rId14"/>
    <p:sldLayoutId id="2147483805" r:id="rId15"/>
    <p:sldLayoutId id="2147483806" r:id="rId16"/>
    <p:sldLayoutId id="2147483807" r:id="rId17"/>
  </p:sldLayoutIdLst>
  <p:hf sldNum="0" hdr="0" ftr="0" dt="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hyperlink" Target="https://pestleanalysis.com/norway-pestel-analysis/" TargetMode="External"/><Relationship Id="rId2" Type="http://schemas.openxmlformats.org/officeDocument/2006/relationships/hyperlink" Target="https://pestleanalysis.com/legal-factors-affecting-business/" TargetMode="External"/><Relationship Id="rId1" Type="http://schemas.openxmlformats.org/officeDocument/2006/relationships/slideLayout" Target="../slideLayouts/slideLayout2.xml"/><Relationship Id="rId5" Type="http://schemas.openxmlformats.org/officeDocument/2006/relationships/hyperlink" Target="https://www.marketingtutor.net/environmental-factors-affect-business/" TargetMode="External"/><Relationship Id="rId4" Type="http://schemas.openxmlformats.org/officeDocument/2006/relationships/hyperlink" Target="https://www.peterstone-cour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1F771-316D-4858-97F1-1375FB5A9224}"/>
              </a:ext>
            </a:extLst>
          </p:cNvPr>
          <p:cNvSpPr>
            <a:spLocks noGrp="1"/>
          </p:cNvSpPr>
          <p:nvPr>
            <p:ph type="ctrTitle"/>
          </p:nvPr>
        </p:nvSpPr>
        <p:spPr>
          <a:xfrm>
            <a:off x="7872575" y="628651"/>
            <a:ext cx="3643150" cy="3495674"/>
          </a:xfrm>
        </p:spPr>
        <p:txBody>
          <a:bodyPr>
            <a:normAutofit/>
          </a:bodyPr>
          <a:lstStyle/>
          <a:p>
            <a:pPr algn="l"/>
            <a:r>
              <a:rPr lang="en-GB" sz="3200" dirty="0">
                <a:latin typeface="The Serif Hand Extrablack" panose="03070B02030502020204" pitchFamily="66" charset="0"/>
              </a:rPr>
              <a:t>Personnel resourcing and development </a:t>
            </a:r>
          </a:p>
        </p:txBody>
      </p:sp>
      <p:sp>
        <p:nvSpPr>
          <p:cNvPr id="3" name="Subtitle 2">
            <a:extLst>
              <a:ext uri="{FF2B5EF4-FFF2-40B4-BE49-F238E27FC236}">
                <a16:creationId xmlns:a16="http://schemas.microsoft.com/office/drawing/2014/main" id="{3C13B30C-18F8-4864-B148-BE7BBAD53655}"/>
              </a:ext>
            </a:extLst>
          </p:cNvPr>
          <p:cNvSpPr>
            <a:spLocks noGrp="1"/>
          </p:cNvSpPr>
          <p:nvPr>
            <p:ph type="subTitle" idx="1"/>
          </p:nvPr>
        </p:nvSpPr>
        <p:spPr>
          <a:xfrm>
            <a:off x="7872575" y="4286250"/>
            <a:ext cx="3709824" cy="1809750"/>
          </a:xfrm>
        </p:spPr>
        <p:txBody>
          <a:bodyPr>
            <a:normAutofit/>
          </a:bodyPr>
          <a:lstStyle/>
          <a:p>
            <a:pPr algn="l"/>
            <a:r>
              <a:rPr lang="en-GB" sz="2000" dirty="0"/>
              <a:t>NAME: Milen Dimitrov </a:t>
            </a:r>
          </a:p>
          <a:p>
            <a:pPr algn="l"/>
            <a:r>
              <a:rPr lang="en-GB" sz="2000" dirty="0"/>
              <a:t>Student Code: </a:t>
            </a:r>
          </a:p>
          <a:p>
            <a:pPr algn="l"/>
            <a:r>
              <a:rPr lang="en-GB" sz="2000" dirty="0"/>
              <a:t>Lecturer: Abdi Rahman </a:t>
            </a:r>
          </a:p>
        </p:txBody>
      </p:sp>
      <p:sp>
        <p:nvSpPr>
          <p:cNvPr id="1028" name="Rectangle 70">
            <a:extLst>
              <a:ext uri="{FF2B5EF4-FFF2-40B4-BE49-F238E27FC236}">
                <a16:creationId xmlns:a16="http://schemas.microsoft.com/office/drawing/2014/main" id="{5BC51F77-AE74-4F38-B1DC-29475E38CA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6696075" cy="5391150"/>
          </a:xfrm>
          <a:prstGeom prst="rect">
            <a:avLst/>
          </a:prstGeom>
          <a:solidFill>
            <a:schemeClr val="tx1"/>
          </a:solid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Fotografia 0">
            <a:extLst>
              <a:ext uri="{FF2B5EF4-FFF2-40B4-BE49-F238E27FC236}">
                <a16:creationId xmlns:a16="http://schemas.microsoft.com/office/drawing/2014/main" id="{1FE093DF-36D3-4F2A-BFDD-D577254D10F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924" r="4687" b="-2"/>
          <a:stretch/>
        </p:blipFill>
        <p:spPr bwMode="auto">
          <a:xfrm>
            <a:off x="1137490" y="1114868"/>
            <a:ext cx="5926045" cy="4628265"/>
          </a:xfrm>
          <a:prstGeom prst="rect">
            <a:avLst/>
          </a:prstGeom>
          <a:noFill/>
          <a:extLst>
            <a:ext uri="{909E8E84-426E-40DD-AFC4-6F175D3DCCD1}">
              <a14:hiddenFill xmlns:a14="http://schemas.microsoft.com/office/drawing/2010/main">
                <a:solidFill>
                  <a:srgbClr val="FFFFFF"/>
                </a:solidFill>
              </a14:hiddenFill>
            </a:ext>
          </a:extLst>
        </p:spPr>
      </p:pic>
      <p:sp>
        <p:nvSpPr>
          <p:cNvPr id="1029" name="Rectangle 72">
            <a:extLst>
              <a:ext uri="{FF2B5EF4-FFF2-40B4-BE49-F238E27FC236}">
                <a16:creationId xmlns:a16="http://schemas.microsoft.com/office/drawing/2014/main" id="{FCE87B8C-E5AA-4044-AB91-DDA3084B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654" y="799817"/>
            <a:ext cx="6565717" cy="5258367"/>
          </a:xfrm>
          <a:prstGeom prst="rect">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8821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DC193-9CE7-413E-B569-4BF76414C508}"/>
              </a:ext>
            </a:extLst>
          </p:cNvPr>
          <p:cNvSpPr>
            <a:spLocks noGrp="1"/>
          </p:cNvSpPr>
          <p:nvPr>
            <p:ph type="title"/>
          </p:nvPr>
        </p:nvSpPr>
        <p:spPr>
          <a:xfrm>
            <a:off x="407161" y="637192"/>
            <a:ext cx="10353762" cy="861754"/>
          </a:xfrm>
        </p:spPr>
        <p:txBody>
          <a:bodyPr/>
          <a:lstStyle/>
          <a:p>
            <a:pPr marL="571500" indent="-571500" algn="l">
              <a:buFont typeface="Courier New" panose="02070309020205020404" pitchFamily="49" charset="0"/>
              <a:buChar char="o"/>
            </a:pPr>
            <a:r>
              <a:rPr lang="en-GB" dirty="0"/>
              <a:t>Introduction</a:t>
            </a:r>
          </a:p>
        </p:txBody>
      </p:sp>
      <p:sp>
        <p:nvSpPr>
          <p:cNvPr id="3" name="Content Placeholder 2">
            <a:extLst>
              <a:ext uri="{FF2B5EF4-FFF2-40B4-BE49-F238E27FC236}">
                <a16:creationId xmlns:a16="http://schemas.microsoft.com/office/drawing/2014/main" id="{FC0EFC9B-FDD9-44C4-86C5-BD7BEE58F0DB}"/>
              </a:ext>
            </a:extLst>
          </p:cNvPr>
          <p:cNvSpPr>
            <a:spLocks noGrp="1"/>
          </p:cNvSpPr>
          <p:nvPr>
            <p:ph idx="1"/>
          </p:nvPr>
        </p:nvSpPr>
        <p:spPr>
          <a:xfrm>
            <a:off x="322231" y="2075182"/>
            <a:ext cx="5261811" cy="3714749"/>
          </a:xfrm>
        </p:spPr>
        <p:txBody>
          <a:bodyPr>
            <a:normAutofit fontScale="85000" lnSpcReduction="10000"/>
          </a:bodyPr>
          <a:lstStyle/>
          <a:p>
            <a:r>
              <a:rPr lang="en-GB" sz="2400" dirty="0"/>
              <a:t> Peterstone Court Country is a luxury hotel located in Brecon, Wales and it  allows guests to access many touristic locations. </a:t>
            </a:r>
          </a:p>
          <a:p>
            <a:r>
              <a:rPr lang="en-GB" sz="2400" dirty="0"/>
              <a:t>The presentation will offer a wide range of information about the PESTLE analysis of the hotel and its effectiveness, about the Human Resource Management functions, about the interview process and many others</a:t>
            </a:r>
          </a:p>
        </p:txBody>
      </p:sp>
      <p:pic>
        <p:nvPicPr>
          <p:cNvPr id="5" name="Picture 4">
            <a:extLst>
              <a:ext uri="{FF2B5EF4-FFF2-40B4-BE49-F238E27FC236}">
                <a16:creationId xmlns:a16="http://schemas.microsoft.com/office/drawing/2014/main" id="{EC81B8FF-6AE4-493D-882C-B25425F83383}"/>
              </a:ext>
            </a:extLst>
          </p:cNvPr>
          <p:cNvPicPr>
            <a:picLocks noChangeAspect="1"/>
          </p:cNvPicPr>
          <p:nvPr/>
        </p:nvPicPr>
        <p:blipFill>
          <a:blip r:embed="rId3"/>
          <a:stretch>
            <a:fillRect/>
          </a:stretch>
        </p:blipFill>
        <p:spPr>
          <a:xfrm rot="21091859">
            <a:off x="6288016" y="3480712"/>
            <a:ext cx="4045221" cy="2907111"/>
          </a:xfrm>
          <a:prstGeom prst="rect">
            <a:avLst/>
          </a:prstGeom>
        </p:spPr>
      </p:pic>
      <p:pic>
        <p:nvPicPr>
          <p:cNvPr id="6" name="Picture 5">
            <a:extLst>
              <a:ext uri="{FF2B5EF4-FFF2-40B4-BE49-F238E27FC236}">
                <a16:creationId xmlns:a16="http://schemas.microsoft.com/office/drawing/2014/main" id="{29C4D3F7-436B-4FFF-8B10-9780B14050E1}"/>
              </a:ext>
            </a:extLst>
          </p:cNvPr>
          <p:cNvPicPr>
            <a:picLocks noChangeAspect="1"/>
          </p:cNvPicPr>
          <p:nvPr/>
        </p:nvPicPr>
        <p:blipFill>
          <a:blip r:embed="rId4"/>
          <a:stretch>
            <a:fillRect/>
          </a:stretch>
        </p:blipFill>
        <p:spPr>
          <a:xfrm rot="789762">
            <a:off x="6618858" y="750349"/>
            <a:ext cx="5240009" cy="2620005"/>
          </a:xfrm>
          <a:prstGeom prst="rect">
            <a:avLst/>
          </a:prstGeom>
        </p:spPr>
      </p:pic>
    </p:spTree>
    <p:extLst>
      <p:ext uri="{BB962C8B-B14F-4D97-AF65-F5344CB8AC3E}">
        <p14:creationId xmlns:p14="http://schemas.microsoft.com/office/powerpoint/2010/main" val="3056419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31A249-C70D-464B-A001-8B7DF9EEC82E}"/>
              </a:ext>
            </a:extLst>
          </p:cNvPr>
          <p:cNvSpPr>
            <a:spLocks noGrp="1"/>
          </p:cNvSpPr>
          <p:nvPr>
            <p:ph idx="1"/>
          </p:nvPr>
        </p:nvSpPr>
        <p:spPr>
          <a:xfrm>
            <a:off x="3683818" y="1115568"/>
            <a:ext cx="6696145" cy="4626864"/>
          </a:xfrm>
        </p:spPr>
        <p:txBody>
          <a:bodyPr anchor="ctr">
            <a:normAutofit fontScale="92500" lnSpcReduction="10000"/>
          </a:bodyPr>
          <a:lstStyle/>
          <a:p>
            <a:pPr marL="36900" indent="0">
              <a:buNone/>
            </a:pPr>
            <a:r>
              <a:rPr lang="en-GB" dirty="0">
                <a:latin typeface="Arial" panose="020B0604020202020204" pitchFamily="34" charset="0"/>
                <a:cs typeface="Arial" panose="020B0604020202020204" pitchFamily="34" charset="0"/>
              </a:rPr>
              <a:t>PESTLE analysis is a procedure throughout which the environment is being analysed from all aspects in a comprehensive way. </a:t>
            </a:r>
          </a:p>
          <a:p>
            <a:pPr marL="36900" indent="0">
              <a:buNone/>
            </a:pPr>
            <a:r>
              <a:rPr lang="en-GB" dirty="0">
                <a:latin typeface="Arial" panose="020B0604020202020204" pitchFamily="34" charset="0"/>
                <a:cs typeface="Arial" panose="020B0604020202020204" pitchFamily="34" charset="0"/>
              </a:rPr>
              <a:t>The PESTLE analysis has to do with the investigation of the following factors: </a:t>
            </a:r>
          </a:p>
          <a:p>
            <a:pPr marL="36900" indent="0">
              <a:buNone/>
            </a:pPr>
            <a:r>
              <a:rPr lang="en-GB" i="1" dirty="0">
                <a:latin typeface="Arial" panose="020B0604020202020204" pitchFamily="34" charset="0"/>
                <a:cs typeface="Arial" panose="020B0604020202020204" pitchFamily="34" charset="0"/>
              </a:rPr>
              <a:t>Political Factors</a:t>
            </a:r>
          </a:p>
          <a:p>
            <a:pPr marL="36900" indent="0">
              <a:buNone/>
            </a:pPr>
            <a:r>
              <a:rPr lang="en-GB" i="1" dirty="0">
                <a:latin typeface="Arial" panose="020B0604020202020204" pitchFamily="34" charset="0"/>
                <a:cs typeface="Arial" panose="020B0604020202020204" pitchFamily="34" charset="0"/>
              </a:rPr>
              <a:t>Economic Factors </a:t>
            </a:r>
          </a:p>
          <a:p>
            <a:pPr marL="36900" indent="0">
              <a:buNone/>
            </a:pPr>
            <a:r>
              <a:rPr lang="en-GB" i="1" dirty="0">
                <a:latin typeface="Arial" panose="020B0604020202020204" pitchFamily="34" charset="0"/>
                <a:cs typeface="Arial" panose="020B0604020202020204" pitchFamily="34" charset="0"/>
              </a:rPr>
              <a:t>Social Factors </a:t>
            </a:r>
          </a:p>
          <a:p>
            <a:pPr marL="36900" indent="0">
              <a:buNone/>
            </a:pPr>
            <a:r>
              <a:rPr lang="en-GB" i="1" dirty="0">
                <a:latin typeface="Arial" panose="020B0604020202020204" pitchFamily="34" charset="0"/>
                <a:cs typeface="Arial" panose="020B0604020202020204" pitchFamily="34" charset="0"/>
              </a:rPr>
              <a:t>Technological Factors </a:t>
            </a:r>
          </a:p>
          <a:p>
            <a:pPr marL="36900" indent="0">
              <a:buNone/>
            </a:pPr>
            <a:r>
              <a:rPr lang="en-GB" i="1" dirty="0">
                <a:latin typeface="Arial" panose="020B0604020202020204" pitchFamily="34" charset="0"/>
                <a:cs typeface="Arial" panose="020B0604020202020204" pitchFamily="34" charset="0"/>
              </a:rPr>
              <a:t>Legal Factors </a:t>
            </a:r>
          </a:p>
          <a:p>
            <a:pPr marL="36900" indent="0">
              <a:buNone/>
            </a:pPr>
            <a:r>
              <a:rPr lang="en-GB" i="1" dirty="0">
                <a:latin typeface="Arial" panose="020B0604020202020204" pitchFamily="34" charset="0"/>
                <a:cs typeface="Arial" panose="020B0604020202020204" pitchFamily="34" charset="0"/>
              </a:rPr>
              <a:t>Environmental Factors </a:t>
            </a:r>
          </a:p>
          <a:p>
            <a:pPr marL="36900" indent="0">
              <a:buNone/>
            </a:pPr>
            <a:endParaRPr lang="en-GB" dirty="0"/>
          </a:p>
        </p:txBody>
      </p:sp>
      <p:sp>
        <p:nvSpPr>
          <p:cNvPr id="7" name="TextBox 6">
            <a:extLst>
              <a:ext uri="{FF2B5EF4-FFF2-40B4-BE49-F238E27FC236}">
                <a16:creationId xmlns:a16="http://schemas.microsoft.com/office/drawing/2014/main" id="{FBAFD606-7CE2-4024-9398-532D9AD88187}"/>
              </a:ext>
            </a:extLst>
          </p:cNvPr>
          <p:cNvSpPr txBox="1"/>
          <p:nvPr/>
        </p:nvSpPr>
        <p:spPr>
          <a:xfrm>
            <a:off x="269841" y="224964"/>
            <a:ext cx="1461318" cy="1107996"/>
          </a:xfrm>
          <a:prstGeom prst="rect">
            <a:avLst/>
          </a:prstGeom>
          <a:noFill/>
          <a:ln w="57150">
            <a:solidFill>
              <a:schemeClr val="accent6">
                <a:lumMod val="60000"/>
                <a:lumOff val="40000"/>
              </a:schemeClr>
            </a:solidFill>
          </a:ln>
        </p:spPr>
        <p:txBody>
          <a:bodyPr wrap="square" rtlCol="0">
            <a:spAutoFit/>
          </a:bodyPr>
          <a:lstStyle/>
          <a:p>
            <a:pPr algn="ctr"/>
            <a:r>
              <a:rPr lang="en-GB" sz="6600" b="1" dirty="0">
                <a:solidFill>
                  <a:schemeClr val="accent6">
                    <a:lumMod val="75000"/>
                  </a:schemeClr>
                </a:solidFill>
              </a:rPr>
              <a:t>P</a:t>
            </a:r>
          </a:p>
        </p:txBody>
      </p:sp>
      <p:sp>
        <p:nvSpPr>
          <p:cNvPr id="9" name="TextBox 8">
            <a:extLst>
              <a:ext uri="{FF2B5EF4-FFF2-40B4-BE49-F238E27FC236}">
                <a16:creationId xmlns:a16="http://schemas.microsoft.com/office/drawing/2014/main" id="{23094543-577E-4082-9B72-609989931BE3}"/>
              </a:ext>
            </a:extLst>
          </p:cNvPr>
          <p:cNvSpPr txBox="1"/>
          <p:nvPr/>
        </p:nvSpPr>
        <p:spPr>
          <a:xfrm>
            <a:off x="1000501" y="1300234"/>
            <a:ext cx="1461318" cy="369332"/>
          </a:xfrm>
          <a:prstGeom prst="rect">
            <a:avLst/>
          </a:prstGeom>
          <a:noFill/>
        </p:spPr>
        <p:txBody>
          <a:bodyPr wrap="square" rtlCol="0">
            <a:spAutoFit/>
          </a:bodyPr>
          <a:lstStyle/>
          <a:p>
            <a:r>
              <a:rPr lang="en-GB" dirty="0"/>
              <a:t>   </a:t>
            </a:r>
          </a:p>
        </p:txBody>
      </p:sp>
      <p:sp>
        <p:nvSpPr>
          <p:cNvPr id="15" name="TextBox 14">
            <a:extLst>
              <a:ext uri="{FF2B5EF4-FFF2-40B4-BE49-F238E27FC236}">
                <a16:creationId xmlns:a16="http://schemas.microsoft.com/office/drawing/2014/main" id="{D1594D4F-7ED9-4E4D-B68D-9A88497E0DDF}"/>
              </a:ext>
            </a:extLst>
          </p:cNvPr>
          <p:cNvSpPr txBox="1"/>
          <p:nvPr/>
        </p:nvSpPr>
        <p:spPr>
          <a:xfrm>
            <a:off x="1216803" y="1147105"/>
            <a:ext cx="1461318" cy="1107996"/>
          </a:xfrm>
          <a:prstGeom prst="rect">
            <a:avLst/>
          </a:prstGeom>
          <a:noFill/>
          <a:ln w="38100">
            <a:solidFill>
              <a:schemeClr val="accent5">
                <a:lumMod val="60000"/>
                <a:lumOff val="40000"/>
              </a:schemeClr>
            </a:solidFill>
          </a:ln>
        </p:spPr>
        <p:txBody>
          <a:bodyPr wrap="square" rtlCol="0">
            <a:spAutoFit/>
          </a:bodyPr>
          <a:lstStyle/>
          <a:p>
            <a:pPr algn="ctr"/>
            <a:r>
              <a:rPr lang="en-GB" sz="6600" b="1" dirty="0">
                <a:solidFill>
                  <a:schemeClr val="accent6">
                    <a:lumMod val="75000"/>
                  </a:schemeClr>
                </a:solidFill>
              </a:rPr>
              <a:t>E</a:t>
            </a:r>
          </a:p>
        </p:txBody>
      </p:sp>
      <p:sp>
        <p:nvSpPr>
          <p:cNvPr id="17" name="Rectangle 16">
            <a:extLst>
              <a:ext uri="{FF2B5EF4-FFF2-40B4-BE49-F238E27FC236}">
                <a16:creationId xmlns:a16="http://schemas.microsoft.com/office/drawing/2014/main" id="{B59FA2EB-459F-4F2F-B36E-BA19BD395721}"/>
              </a:ext>
            </a:extLst>
          </p:cNvPr>
          <p:cNvSpPr/>
          <p:nvPr/>
        </p:nvSpPr>
        <p:spPr>
          <a:xfrm>
            <a:off x="1798378" y="3129546"/>
            <a:ext cx="1230271" cy="923330"/>
          </a:xfrm>
          <a:prstGeom prst="rect">
            <a:avLst/>
          </a:prstGeom>
          <a:ln w="38100">
            <a:solidFill>
              <a:srgbClr val="00B0F0"/>
            </a:solidFill>
          </a:ln>
        </p:spPr>
        <p:txBody>
          <a:bodyPr wrap="square">
            <a:spAutoFit/>
          </a:bodyPr>
          <a:lstStyle/>
          <a:p>
            <a:pPr algn="ctr"/>
            <a:r>
              <a:rPr lang="en-GB" sz="5400" b="1" dirty="0">
                <a:solidFill>
                  <a:schemeClr val="accent6">
                    <a:lumMod val="75000"/>
                  </a:schemeClr>
                </a:solidFill>
              </a:rPr>
              <a:t>T</a:t>
            </a:r>
          </a:p>
        </p:txBody>
      </p:sp>
      <p:sp>
        <p:nvSpPr>
          <p:cNvPr id="18" name="Rectangle 17">
            <a:extLst>
              <a:ext uri="{FF2B5EF4-FFF2-40B4-BE49-F238E27FC236}">
                <a16:creationId xmlns:a16="http://schemas.microsoft.com/office/drawing/2014/main" id="{FF7A6680-90C9-4A01-923B-97F47A7E1D0D}"/>
              </a:ext>
            </a:extLst>
          </p:cNvPr>
          <p:cNvSpPr/>
          <p:nvPr/>
        </p:nvSpPr>
        <p:spPr>
          <a:xfrm>
            <a:off x="961320" y="3972668"/>
            <a:ext cx="1333407" cy="923330"/>
          </a:xfrm>
          <a:prstGeom prst="rect">
            <a:avLst/>
          </a:prstGeom>
          <a:ln w="38100">
            <a:solidFill>
              <a:srgbClr val="0070C0"/>
            </a:solidFill>
          </a:ln>
        </p:spPr>
        <p:txBody>
          <a:bodyPr wrap="square">
            <a:spAutoFit/>
          </a:bodyPr>
          <a:lstStyle/>
          <a:p>
            <a:pPr algn="ctr"/>
            <a:r>
              <a:rPr lang="en-GB" sz="5400" b="1" dirty="0">
                <a:solidFill>
                  <a:schemeClr val="accent6">
                    <a:lumMod val="75000"/>
                  </a:schemeClr>
                </a:solidFill>
              </a:rPr>
              <a:t>L</a:t>
            </a:r>
          </a:p>
        </p:txBody>
      </p:sp>
      <p:pic>
        <p:nvPicPr>
          <p:cNvPr id="23" name="Picture 22">
            <a:extLst>
              <a:ext uri="{FF2B5EF4-FFF2-40B4-BE49-F238E27FC236}">
                <a16:creationId xmlns:a16="http://schemas.microsoft.com/office/drawing/2014/main" id="{8CBD9340-8DAF-4E92-8266-C0E0589C264B}"/>
              </a:ext>
            </a:extLst>
          </p:cNvPr>
          <p:cNvPicPr>
            <a:picLocks noChangeAspect="1"/>
          </p:cNvPicPr>
          <p:nvPr/>
        </p:nvPicPr>
        <p:blipFill>
          <a:blip r:embed="rId4"/>
          <a:stretch>
            <a:fillRect/>
          </a:stretch>
        </p:blipFill>
        <p:spPr>
          <a:xfrm>
            <a:off x="6577836" y="3177242"/>
            <a:ext cx="5519721" cy="3223431"/>
          </a:xfrm>
          <a:prstGeom prst="rect">
            <a:avLst/>
          </a:prstGeom>
        </p:spPr>
      </p:pic>
      <p:pic>
        <p:nvPicPr>
          <p:cNvPr id="2" name="Picture 1"/>
          <p:cNvPicPr>
            <a:picLocks noChangeAspect="1"/>
          </p:cNvPicPr>
          <p:nvPr/>
        </p:nvPicPr>
        <p:blipFill>
          <a:blip r:embed="rId5"/>
          <a:stretch>
            <a:fillRect/>
          </a:stretch>
        </p:blipFill>
        <p:spPr>
          <a:xfrm>
            <a:off x="0" y="4558203"/>
            <a:ext cx="1579001" cy="1780186"/>
          </a:xfrm>
          <a:prstGeom prst="rect">
            <a:avLst/>
          </a:prstGeom>
        </p:spPr>
      </p:pic>
      <p:pic>
        <p:nvPicPr>
          <p:cNvPr id="4" name="Picture 3"/>
          <p:cNvPicPr>
            <a:picLocks noChangeAspect="1"/>
          </p:cNvPicPr>
          <p:nvPr/>
        </p:nvPicPr>
        <p:blipFill>
          <a:blip r:embed="rId6"/>
          <a:stretch>
            <a:fillRect/>
          </a:stretch>
        </p:blipFill>
        <p:spPr>
          <a:xfrm>
            <a:off x="2527141" y="1855687"/>
            <a:ext cx="1261981" cy="2003794"/>
          </a:xfrm>
          <a:prstGeom prst="rect">
            <a:avLst/>
          </a:prstGeom>
        </p:spPr>
      </p:pic>
    </p:spTree>
    <p:extLst>
      <p:ext uri="{BB962C8B-B14F-4D97-AF65-F5344CB8AC3E}">
        <p14:creationId xmlns:p14="http://schemas.microsoft.com/office/powerpoint/2010/main" val="1583275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D4D5B-9D4C-4A6C-942A-81A2206C975F}"/>
              </a:ext>
            </a:extLst>
          </p:cNvPr>
          <p:cNvSpPr>
            <a:spLocks noGrp="1"/>
          </p:cNvSpPr>
          <p:nvPr>
            <p:ph type="title"/>
          </p:nvPr>
        </p:nvSpPr>
        <p:spPr/>
        <p:txBody>
          <a:bodyPr/>
          <a:lstStyle/>
          <a:p>
            <a:r>
              <a:rPr lang="en-GB" dirty="0"/>
              <a:t>1. </a:t>
            </a:r>
            <a:r>
              <a:rPr lang="en-GB" dirty="0">
                <a:latin typeface="Arial" panose="020B0604020202020204" pitchFamily="34" charset="0"/>
                <a:cs typeface="Arial" panose="020B0604020202020204" pitchFamily="34" charset="0"/>
              </a:rPr>
              <a:t>POLITICAL FACTORS</a:t>
            </a:r>
            <a:endParaRPr lang="en-GB" dirty="0"/>
          </a:p>
        </p:txBody>
      </p:sp>
      <p:pic>
        <p:nvPicPr>
          <p:cNvPr id="8194" name="Picture 2" descr="Imagini pentru political factors">
            <a:extLst>
              <a:ext uri="{FF2B5EF4-FFF2-40B4-BE49-F238E27FC236}">
                <a16:creationId xmlns:a16="http://schemas.microsoft.com/office/drawing/2014/main" id="{A6ED945F-A9BE-4F75-880D-6D24E04CD5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8515" y="2076450"/>
            <a:ext cx="4123292" cy="385527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BEE8750-7793-47C6-89B2-269D614C91E0}"/>
              </a:ext>
            </a:extLst>
          </p:cNvPr>
          <p:cNvSpPr/>
          <p:nvPr/>
        </p:nvSpPr>
        <p:spPr>
          <a:xfrm>
            <a:off x="490537" y="1724085"/>
            <a:ext cx="6096000" cy="4524315"/>
          </a:xfrm>
          <a:prstGeom prst="rect">
            <a:avLst/>
          </a:prstGeom>
        </p:spPr>
        <p:txBody>
          <a:bodyPr>
            <a:spAutoFit/>
          </a:bodyPr>
          <a:lstStyle/>
          <a:p>
            <a:pPr lvl="0" defTabSz="914400">
              <a:defRPr/>
            </a:pPr>
            <a:r>
              <a:rPr lang="en-GB" dirty="0"/>
              <a:t>	Those political factors are highly influencing the decisions that are about to be taken when thinking about improving things in the hotel with the aim of attracting more guests. There is one specific reason why these external factors are affecting, this being because of Brexit which in the last period of time has been a massive issue in the UK. Brexit is and will carry on being an issue because this has changed a lot of legislations and rules withing the rules of new people coming in the UK. </a:t>
            </a:r>
          </a:p>
          <a:p>
            <a:pPr lvl="0" defTabSz="914400">
              <a:defRPr/>
            </a:pPr>
            <a:r>
              <a:rPr lang="en-GB" dirty="0"/>
              <a:t>	Therefore, the Peterstone Court Country House hotel has to deal with a reduction in the number of guests, however, this is not sever high chances for the level of reduction to be really big because there are still tourists coming from some other areas wishing to visit such nice places around the hotel.</a:t>
            </a:r>
            <a:endParaRPr lang="en-GB" i="1" dirty="0"/>
          </a:p>
        </p:txBody>
      </p:sp>
    </p:spTree>
    <p:extLst>
      <p:ext uri="{BB962C8B-B14F-4D97-AF65-F5344CB8AC3E}">
        <p14:creationId xmlns:p14="http://schemas.microsoft.com/office/powerpoint/2010/main" val="3729279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5AB86-458D-4E80-9CF7-9209D701E8BE}"/>
              </a:ext>
            </a:extLst>
          </p:cNvPr>
          <p:cNvSpPr>
            <a:spLocks noGrp="1"/>
          </p:cNvSpPr>
          <p:nvPr>
            <p:ph type="title"/>
          </p:nvPr>
        </p:nvSpPr>
        <p:spPr>
          <a:xfrm>
            <a:off x="443442" y="99520"/>
            <a:ext cx="3361498" cy="1267810"/>
          </a:xfrm>
        </p:spPr>
        <p:txBody>
          <a:bodyPr anchor="b">
            <a:normAutofit/>
          </a:bodyPr>
          <a:lstStyle/>
          <a:p>
            <a:pPr algn="l"/>
            <a:r>
              <a:rPr lang="en-GB" sz="2400" dirty="0"/>
              <a:t>2. Economic FACTORS</a:t>
            </a:r>
          </a:p>
        </p:txBody>
      </p:sp>
      <p:sp>
        <p:nvSpPr>
          <p:cNvPr id="71" name="Rectangle 70">
            <a:extLst>
              <a:ext uri="{FF2B5EF4-FFF2-40B4-BE49-F238E27FC236}">
                <a16:creationId xmlns:a16="http://schemas.microsoft.com/office/drawing/2014/main" id="{B1007713-5891-46A9-BACA-FAD760FE2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8793" y="733425"/>
            <a:ext cx="6696075" cy="5391150"/>
          </a:xfrm>
          <a:prstGeom prst="rect">
            <a:avLst/>
          </a:prstGeom>
          <a:solidFill>
            <a:schemeClr val="bg2">
              <a:lumMod val="75000"/>
            </a:schemeClr>
          </a:solidFill>
          <a:ln w="190500" cap="sq">
            <a:solidFill>
              <a:schemeClr val="bg2">
                <a:lumMod val="75000"/>
              </a:schemeClr>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74BB6AA7-7EAD-4D3B-9335-B6E8BD7E68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3972" y="799817"/>
            <a:ext cx="6565717" cy="5258367"/>
          </a:xfrm>
          <a:prstGeom prst="rect">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Imagini pentru economic factors">
            <a:extLst>
              <a:ext uri="{FF2B5EF4-FFF2-40B4-BE49-F238E27FC236}">
                <a16:creationId xmlns:a16="http://schemas.microsoft.com/office/drawing/2014/main" id="{E1185407-ABF3-4884-BF6E-405AA2C00BBC}"/>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170931" y="1808247"/>
            <a:ext cx="5895257" cy="327186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8A4F26DC-7CD5-46DA-AD73-B392117A799F}"/>
              </a:ext>
            </a:extLst>
          </p:cNvPr>
          <p:cNvSpPr/>
          <p:nvPr/>
        </p:nvSpPr>
        <p:spPr>
          <a:xfrm>
            <a:off x="319966" y="1808247"/>
            <a:ext cx="4115326" cy="4524315"/>
          </a:xfrm>
          <a:prstGeom prst="rect">
            <a:avLst/>
          </a:prstGeom>
        </p:spPr>
        <p:txBody>
          <a:bodyPr wrap="square">
            <a:spAutoFit/>
          </a:bodyPr>
          <a:lstStyle/>
          <a:p>
            <a:pPr lvl="0" defTabSz="914400">
              <a:defRPr/>
            </a:pPr>
            <a:r>
              <a:rPr lang="en-GB" dirty="0"/>
              <a:t>The economy position can be influenced by the period of the year and this because people are less expected to take a holiday in a time of the year when the weather does not help them to visit things around and to enjoy the lovely places near the hotel.  In addition, the economy and the profit of the hotel varies from period to period. Next to that as mentioned in the slide, regarding to Brexit there is a possibility for the economy and the profit to get down regarding to the reason of the international guests that are not able to enter the country with ease. </a:t>
            </a:r>
          </a:p>
        </p:txBody>
      </p:sp>
    </p:spTree>
    <p:extLst>
      <p:ext uri="{BB962C8B-B14F-4D97-AF65-F5344CB8AC3E}">
        <p14:creationId xmlns:p14="http://schemas.microsoft.com/office/powerpoint/2010/main" val="372111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E24F6-8A6E-427B-9579-065B7E18DA50}"/>
              </a:ext>
            </a:extLst>
          </p:cNvPr>
          <p:cNvSpPr>
            <a:spLocks noGrp="1"/>
          </p:cNvSpPr>
          <p:nvPr>
            <p:ph type="title"/>
          </p:nvPr>
        </p:nvSpPr>
        <p:spPr/>
        <p:txBody>
          <a:bodyPr/>
          <a:lstStyle/>
          <a:p>
            <a:r>
              <a:rPr lang="en-GB" dirty="0"/>
              <a:t>3. SOCIAL FACTORS </a:t>
            </a:r>
          </a:p>
        </p:txBody>
      </p:sp>
      <p:pic>
        <p:nvPicPr>
          <p:cNvPr id="6146" name="Picture 2" descr="Imagini pentru social factors">
            <a:extLst>
              <a:ext uri="{FF2B5EF4-FFF2-40B4-BE49-F238E27FC236}">
                <a16:creationId xmlns:a16="http://schemas.microsoft.com/office/drawing/2014/main" id="{73896FC1-B02D-4964-A544-B3B541E438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053472">
            <a:off x="596297" y="2237228"/>
            <a:ext cx="4124858" cy="39959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108386FD-D192-4B0D-A848-B14778E7212A}"/>
              </a:ext>
            </a:extLst>
          </p:cNvPr>
          <p:cNvSpPr/>
          <p:nvPr/>
        </p:nvSpPr>
        <p:spPr>
          <a:xfrm>
            <a:off x="5305425" y="2145090"/>
            <a:ext cx="6096000" cy="3139321"/>
          </a:xfrm>
          <a:prstGeom prst="rect">
            <a:avLst/>
          </a:prstGeom>
        </p:spPr>
        <p:txBody>
          <a:bodyPr>
            <a:spAutoFit/>
          </a:bodyPr>
          <a:lstStyle/>
          <a:p>
            <a:pPr lvl="0" defTabSz="914400">
              <a:defRPr/>
            </a:pPr>
            <a:r>
              <a:rPr lang="en-GB" dirty="0"/>
              <a:t>The hotel is catalogued as being a luxury hotel, a 5 star one that allows the guests to access plenty of services for additional payments next to the basic payment for a basic rent which usually is approximately £150. Therefore, because the price is not the smallest, the target of people that are most likely to come in the hotel for a stay are mainly upper and middle classes including business mans. People from the working classes might find it difficult to pay that much for a night only and in situations like this they are more likely to chose a cheaper hotel. </a:t>
            </a:r>
          </a:p>
        </p:txBody>
      </p:sp>
    </p:spTree>
    <p:extLst>
      <p:ext uri="{BB962C8B-B14F-4D97-AF65-F5344CB8AC3E}">
        <p14:creationId xmlns:p14="http://schemas.microsoft.com/office/powerpoint/2010/main" val="3306390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BA28C-B333-478A-B47D-0C105E6481C6}"/>
              </a:ext>
            </a:extLst>
          </p:cNvPr>
          <p:cNvSpPr>
            <a:spLocks noGrp="1"/>
          </p:cNvSpPr>
          <p:nvPr>
            <p:ph type="title"/>
          </p:nvPr>
        </p:nvSpPr>
        <p:spPr>
          <a:xfrm>
            <a:off x="1020232" y="153816"/>
            <a:ext cx="10353761" cy="750277"/>
          </a:xfrm>
        </p:spPr>
        <p:txBody>
          <a:bodyPr/>
          <a:lstStyle/>
          <a:p>
            <a:r>
              <a:rPr lang="en-GB" dirty="0">
                <a:latin typeface="Arial" panose="020B0604020202020204" pitchFamily="34" charset="0"/>
                <a:cs typeface="Arial" panose="020B0604020202020204" pitchFamily="34" charset="0"/>
              </a:rPr>
              <a:t>4. TECHNOLOGICAL FACTORS</a:t>
            </a:r>
          </a:p>
        </p:txBody>
      </p:sp>
      <p:pic>
        <p:nvPicPr>
          <p:cNvPr id="5122" name="Picture 2" descr="Imagini pentru technological factors">
            <a:extLst>
              <a:ext uri="{FF2B5EF4-FFF2-40B4-BE49-F238E27FC236}">
                <a16:creationId xmlns:a16="http://schemas.microsoft.com/office/drawing/2014/main" id="{457992A8-D788-49A8-9088-668AD5F67C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58039">
            <a:off x="6840845" y="1959368"/>
            <a:ext cx="4762500" cy="36099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D31F23E-2CEC-4BB8-8D4A-D9BC1AFB26BC}"/>
              </a:ext>
            </a:extLst>
          </p:cNvPr>
          <p:cNvSpPr/>
          <p:nvPr/>
        </p:nvSpPr>
        <p:spPr>
          <a:xfrm>
            <a:off x="484436" y="1917695"/>
            <a:ext cx="6096000" cy="3693319"/>
          </a:xfrm>
          <a:prstGeom prst="rect">
            <a:avLst/>
          </a:prstGeom>
        </p:spPr>
        <p:txBody>
          <a:bodyPr>
            <a:spAutoFit/>
          </a:bodyPr>
          <a:lstStyle/>
          <a:p>
            <a:r>
              <a:rPr lang="en-GB" dirty="0"/>
              <a:t>	The technological factors are those factors that are very necessary in all environments. However, when it comes to the Peterstone Court Country Hotel it is well-developed considering the technological area of the hotel and this because it is uses one of the newest brand of technologies. </a:t>
            </a:r>
          </a:p>
          <a:p>
            <a:r>
              <a:rPr lang="en-GB" dirty="0"/>
              <a:t>	The technological factors are influencing the way the members of staff are working and this because the technology is used all the time for the internal and external communication and decision making, these all making the member’s of staff work easier and quicker to ensure that all the guests are receiving answers and help in a frame time. </a:t>
            </a:r>
          </a:p>
        </p:txBody>
      </p:sp>
    </p:spTree>
    <p:extLst>
      <p:ext uri="{BB962C8B-B14F-4D97-AF65-F5344CB8AC3E}">
        <p14:creationId xmlns:p14="http://schemas.microsoft.com/office/powerpoint/2010/main" val="1585508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94E213D-3FA7-4D59-80B5-015897DCA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661930-00B9-4D4A-A24F-CD95F5D6329D}"/>
              </a:ext>
            </a:extLst>
          </p:cNvPr>
          <p:cNvSpPr>
            <a:spLocks noGrp="1"/>
          </p:cNvSpPr>
          <p:nvPr>
            <p:ph type="title"/>
          </p:nvPr>
        </p:nvSpPr>
        <p:spPr>
          <a:xfrm>
            <a:off x="6435091" y="609600"/>
            <a:ext cx="4832465" cy="1326321"/>
          </a:xfrm>
        </p:spPr>
        <p:txBody>
          <a:bodyPr>
            <a:normAutofit/>
          </a:bodyPr>
          <a:lstStyle/>
          <a:p>
            <a:r>
              <a:rPr lang="en-GB" u="sng" dirty="0">
                <a:solidFill>
                  <a:srgbClr val="FFFFFF"/>
                </a:solidFill>
                <a:latin typeface="Arial" panose="020B0604020202020204" pitchFamily="34" charset="0"/>
                <a:cs typeface="Arial" panose="020B0604020202020204" pitchFamily="34" charset="0"/>
              </a:rPr>
              <a:t>5. LEGAL FACTORS</a:t>
            </a:r>
          </a:p>
        </p:txBody>
      </p:sp>
      <p:sp>
        <p:nvSpPr>
          <p:cNvPr id="73" name="Rectangle 72">
            <a:extLst>
              <a:ext uri="{FF2B5EF4-FFF2-40B4-BE49-F238E27FC236}">
                <a16:creationId xmlns:a16="http://schemas.microsoft.com/office/drawing/2014/main" id="{0D63BE23-20C0-4F37-860E-0892A4DE0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5229225" cy="5391150"/>
          </a:xfrm>
          <a:prstGeom prst="rect">
            <a:avLst/>
          </a:prstGeom>
          <a:solidFill>
            <a:schemeClr val="bg1"/>
          </a:solidFill>
          <a:ln w="190500" cap="sq">
            <a:solidFill>
              <a:schemeClr val="bg1"/>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Imagini pentru legal factors">
            <a:extLst>
              <a:ext uri="{FF2B5EF4-FFF2-40B4-BE49-F238E27FC236}">
                <a16:creationId xmlns:a16="http://schemas.microsoft.com/office/drawing/2014/main" id="{A9E57684-89FF-4211-B57E-2E8F2AD66D6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83942" y="1114868"/>
            <a:ext cx="4366289" cy="4628265"/>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D49AB149-D0D3-42EA-8B4C-F39E213AE2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496" y="799817"/>
            <a:ext cx="5109182" cy="5258367"/>
          </a:xfrm>
          <a:prstGeom prst="rect">
            <a:avLst/>
          </a:prstGeom>
          <a:noFill/>
          <a:ln w="12700">
            <a:solidFill>
              <a:srgbClr val="2A5B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3178D16-6F6A-4F84-A47A-85A2ADEE9415}"/>
              </a:ext>
            </a:extLst>
          </p:cNvPr>
          <p:cNvSpPr/>
          <p:nvPr/>
        </p:nvSpPr>
        <p:spPr>
          <a:xfrm>
            <a:off x="6293124" y="1659285"/>
            <a:ext cx="5699759" cy="3539430"/>
          </a:xfrm>
          <a:prstGeom prst="rect">
            <a:avLst/>
          </a:prstGeom>
        </p:spPr>
        <p:txBody>
          <a:bodyPr wrap="square">
            <a:spAutoFit/>
          </a:bodyPr>
          <a:lstStyle/>
          <a:p>
            <a:pPr lvl="0" defTabSz="914400">
              <a:defRPr/>
            </a:pPr>
            <a:r>
              <a:rPr lang="en-GB" sz="2800" dirty="0">
                <a:solidFill>
                  <a:schemeClr val="bg1">
                    <a:lumMod val="95000"/>
                  </a:schemeClr>
                </a:solidFill>
              </a:rPr>
              <a:t>The legal factors have to do with the changes in law and specific procedures that need to be updated and carefully placed in practice by all employees in order to ensure that the hotel is safely running the business (Thomas Bush 2016). </a:t>
            </a:r>
          </a:p>
        </p:txBody>
      </p:sp>
    </p:spTree>
    <p:extLst>
      <p:ext uri="{BB962C8B-B14F-4D97-AF65-F5344CB8AC3E}">
        <p14:creationId xmlns:p14="http://schemas.microsoft.com/office/powerpoint/2010/main" val="616920815"/>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89DF0-BF0E-4C49-B4D3-F170FB0964BA}"/>
              </a:ext>
            </a:extLst>
          </p:cNvPr>
          <p:cNvSpPr>
            <a:spLocks noGrp="1"/>
          </p:cNvSpPr>
          <p:nvPr>
            <p:ph type="title"/>
          </p:nvPr>
        </p:nvSpPr>
        <p:spPr>
          <a:xfrm>
            <a:off x="919119" y="102954"/>
            <a:ext cx="10353761" cy="1326321"/>
          </a:xfrm>
        </p:spPr>
        <p:txBody>
          <a:bodyPr/>
          <a:lstStyle/>
          <a:p>
            <a:r>
              <a:rPr lang="en-GB" dirty="0"/>
              <a:t>6. ENVRIONMENTAL FACTORS </a:t>
            </a:r>
          </a:p>
        </p:txBody>
      </p:sp>
      <p:pic>
        <p:nvPicPr>
          <p:cNvPr id="4" name="Picture 3">
            <a:extLst>
              <a:ext uri="{FF2B5EF4-FFF2-40B4-BE49-F238E27FC236}">
                <a16:creationId xmlns:a16="http://schemas.microsoft.com/office/drawing/2014/main" id="{8C281062-8203-4144-A5F6-D0404B2471C6}"/>
              </a:ext>
            </a:extLst>
          </p:cNvPr>
          <p:cNvPicPr>
            <a:picLocks noChangeAspect="1"/>
          </p:cNvPicPr>
          <p:nvPr/>
        </p:nvPicPr>
        <p:blipFill>
          <a:blip r:embed="rId3"/>
          <a:stretch>
            <a:fillRect/>
          </a:stretch>
        </p:blipFill>
        <p:spPr>
          <a:xfrm rot="944891">
            <a:off x="6471139" y="2029411"/>
            <a:ext cx="5110596" cy="3768151"/>
          </a:xfrm>
          <a:prstGeom prst="rect">
            <a:avLst/>
          </a:prstGeom>
        </p:spPr>
      </p:pic>
      <p:sp>
        <p:nvSpPr>
          <p:cNvPr id="6" name="Content Placeholder 5">
            <a:extLst>
              <a:ext uri="{FF2B5EF4-FFF2-40B4-BE49-F238E27FC236}">
                <a16:creationId xmlns:a16="http://schemas.microsoft.com/office/drawing/2014/main" id="{C6434B41-BC8D-4AA7-885A-CD6CC0080C37}"/>
              </a:ext>
            </a:extLst>
          </p:cNvPr>
          <p:cNvSpPr>
            <a:spLocks noGrp="1"/>
          </p:cNvSpPr>
          <p:nvPr>
            <p:ph idx="1"/>
          </p:nvPr>
        </p:nvSpPr>
        <p:spPr/>
        <p:txBody>
          <a:bodyPr/>
          <a:lstStyle/>
          <a:p>
            <a:r>
              <a:rPr lang="en-GB" dirty="0"/>
              <a:t>Environmental Policies </a:t>
            </a:r>
          </a:p>
          <a:p>
            <a:r>
              <a:rPr lang="en-GB" dirty="0"/>
              <a:t>Climate Change </a:t>
            </a:r>
          </a:p>
          <a:p>
            <a:r>
              <a:rPr lang="en-GB" dirty="0"/>
              <a:t>Green Agenda </a:t>
            </a:r>
          </a:p>
          <a:p>
            <a:r>
              <a:rPr lang="en-GB" dirty="0"/>
              <a:t>Pollution </a:t>
            </a:r>
          </a:p>
          <a:p>
            <a:r>
              <a:rPr lang="en-GB" dirty="0"/>
              <a:t>Availability of natural resources </a:t>
            </a:r>
          </a:p>
          <a:p>
            <a:r>
              <a:rPr lang="en-GB" dirty="0"/>
              <a:t>Recycling </a:t>
            </a:r>
          </a:p>
          <a:p>
            <a:r>
              <a:rPr lang="en-GB" dirty="0"/>
              <a:t>Waste Disposal </a:t>
            </a:r>
          </a:p>
        </p:txBody>
      </p:sp>
    </p:spTree>
    <p:extLst>
      <p:ext uri="{BB962C8B-B14F-4D97-AF65-F5344CB8AC3E}">
        <p14:creationId xmlns:p14="http://schemas.microsoft.com/office/powerpoint/2010/main" val="2326000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9BB9C-D957-4763-A550-F249C3256AF9}"/>
              </a:ext>
            </a:extLst>
          </p:cNvPr>
          <p:cNvSpPr>
            <a:spLocks noGrp="1"/>
          </p:cNvSpPr>
          <p:nvPr>
            <p:ph type="title"/>
          </p:nvPr>
        </p:nvSpPr>
        <p:spPr>
          <a:xfrm>
            <a:off x="297974" y="-1"/>
            <a:ext cx="3900802" cy="970450"/>
          </a:xfrm>
        </p:spPr>
        <p:txBody>
          <a:bodyPr anchor="b">
            <a:normAutofit fontScale="90000"/>
          </a:bodyPr>
          <a:lstStyle/>
          <a:p>
            <a:pPr marL="571500" indent="-571500" algn="l">
              <a:buFont typeface="Courier New" panose="02070309020205020404" pitchFamily="49" charset="0"/>
              <a:buChar char="o"/>
            </a:pPr>
            <a:r>
              <a:rPr lang="en-GB" sz="3600" b="1" i="1" dirty="0"/>
              <a:t>Selection Process</a:t>
            </a:r>
          </a:p>
        </p:txBody>
      </p:sp>
      <p:sp>
        <p:nvSpPr>
          <p:cNvPr id="3" name="Content Placeholder 2">
            <a:extLst>
              <a:ext uri="{FF2B5EF4-FFF2-40B4-BE49-F238E27FC236}">
                <a16:creationId xmlns:a16="http://schemas.microsoft.com/office/drawing/2014/main" id="{D2627BA5-5073-41F3-82A9-3733162EE438}"/>
              </a:ext>
            </a:extLst>
          </p:cNvPr>
          <p:cNvSpPr>
            <a:spLocks noGrp="1"/>
          </p:cNvSpPr>
          <p:nvPr>
            <p:ph idx="1"/>
          </p:nvPr>
        </p:nvSpPr>
        <p:spPr>
          <a:xfrm>
            <a:off x="0" y="1441190"/>
            <a:ext cx="4552951" cy="5264410"/>
          </a:xfrm>
        </p:spPr>
        <p:txBody>
          <a:bodyPr anchor="t">
            <a:normAutofit/>
          </a:bodyPr>
          <a:lstStyle/>
          <a:p>
            <a:pPr algn="ctr">
              <a:lnSpc>
                <a:spcPct val="90000"/>
              </a:lnSpc>
            </a:pPr>
            <a:r>
              <a:rPr lang="en-GB" sz="1900" dirty="0"/>
              <a:t>During the selection process the employers are testing the job applicants considering what each one has to offer and after all the best candidates are being chosen for potential interviews (Robins and Coulter 2012)</a:t>
            </a:r>
          </a:p>
          <a:p>
            <a:pPr>
              <a:lnSpc>
                <a:spcPct val="90000"/>
              </a:lnSpc>
            </a:pPr>
            <a:endParaRPr lang="en-GB" sz="1900" dirty="0"/>
          </a:p>
          <a:p>
            <a:pPr marL="0" indent="0">
              <a:lnSpc>
                <a:spcPct val="90000"/>
              </a:lnSpc>
              <a:buNone/>
            </a:pPr>
            <a:endParaRPr lang="en-GB" sz="1900" dirty="0"/>
          </a:p>
          <a:p>
            <a:pPr marL="36900" indent="0" algn="ctr">
              <a:lnSpc>
                <a:spcPct val="90000"/>
              </a:lnSpc>
              <a:buNone/>
            </a:pPr>
            <a:r>
              <a:rPr lang="en-GB" sz="1900" b="1" u="sng" dirty="0"/>
              <a:t>There are the three most common strategies used by HR during the selection process. (see in notes)</a:t>
            </a:r>
          </a:p>
          <a:p>
            <a:pPr marL="36900" indent="0">
              <a:lnSpc>
                <a:spcPct val="90000"/>
              </a:lnSpc>
              <a:buNone/>
            </a:pPr>
            <a:br>
              <a:rPr lang="en-GB" sz="1200" dirty="0"/>
            </a:br>
            <a:endParaRPr lang="en-GB" sz="1200" dirty="0"/>
          </a:p>
          <a:p>
            <a:pPr marL="36900" indent="0">
              <a:lnSpc>
                <a:spcPct val="90000"/>
              </a:lnSpc>
              <a:buNone/>
            </a:pPr>
            <a:endParaRPr lang="en-GB" sz="1200" dirty="0"/>
          </a:p>
        </p:txBody>
      </p:sp>
      <p:pic>
        <p:nvPicPr>
          <p:cNvPr id="1026" name="Picture 2" descr="Imagini pentru selection hrm">
            <a:extLst>
              <a:ext uri="{FF2B5EF4-FFF2-40B4-BE49-F238E27FC236}">
                <a16:creationId xmlns:a16="http://schemas.microsoft.com/office/drawing/2014/main" id="{D624B818-FBD8-48A8-BA30-D03204B642E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476" r="28132"/>
          <a:stretch/>
        </p:blipFill>
        <p:spPr bwMode="auto">
          <a:xfrm>
            <a:off x="4654295" y="10"/>
            <a:ext cx="7537705"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741ACD7-B661-44F5-B434-78F7F4B24388}"/>
              </a:ext>
            </a:extLst>
          </p:cNvPr>
          <p:cNvSpPr txBox="1"/>
          <p:nvPr/>
        </p:nvSpPr>
        <p:spPr>
          <a:xfrm>
            <a:off x="519403" y="3429000"/>
            <a:ext cx="9669625" cy="2571749"/>
          </a:xfrm>
          <a:prstGeom prst="rect">
            <a:avLst/>
          </a:prstGeom>
        </p:spPr>
        <p:txBody>
          <a:bodyPr vert="horz" lIns="91440" tIns="45720" rIns="91440" bIns="45720" rtlCol="0" anchor="ctr">
            <a:normAutofit/>
          </a:bodyPr>
          <a:lstStyle/>
          <a:p>
            <a:pPr>
              <a:lnSpc>
                <a:spcPct val="90000"/>
              </a:lnSpc>
              <a:spcBef>
                <a:spcPct val="20000"/>
              </a:spcBef>
              <a:spcAft>
                <a:spcPts val="600"/>
              </a:spcAft>
              <a:buClr>
                <a:schemeClr val="accent2"/>
              </a:buClr>
              <a:buSzPct val="92000"/>
            </a:pPr>
            <a:endParaRPr lang="en-US" sz="1300" dirty="0">
              <a:solidFill>
                <a:schemeClr val="tx2"/>
              </a:solidFill>
            </a:endParaRPr>
          </a:p>
          <a:p>
            <a:pPr marL="285750" indent="-285750">
              <a:lnSpc>
                <a:spcPct val="90000"/>
              </a:lnSpc>
              <a:spcBef>
                <a:spcPct val="20000"/>
              </a:spcBef>
              <a:spcAft>
                <a:spcPts val="600"/>
              </a:spcAft>
              <a:buClr>
                <a:schemeClr val="accent2"/>
              </a:buClr>
              <a:buSzPct val="92000"/>
              <a:buFont typeface="Wingdings 2" panose="05020102010507070707" pitchFamily="18" charset="2"/>
              <a:buChar char=""/>
            </a:pPr>
            <a:endParaRPr lang="en-US" sz="1000" dirty="0">
              <a:solidFill>
                <a:schemeClr val="tx2"/>
              </a:solidFill>
            </a:endParaRPr>
          </a:p>
        </p:txBody>
      </p:sp>
    </p:spTree>
    <p:extLst>
      <p:ext uri="{BB962C8B-B14F-4D97-AF65-F5344CB8AC3E}">
        <p14:creationId xmlns:p14="http://schemas.microsoft.com/office/powerpoint/2010/main" val="4010285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94E213D-3FA7-4D59-80B5-015897DCA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459B53-4740-45B6-A51D-DFB2F2CA0F86}"/>
              </a:ext>
            </a:extLst>
          </p:cNvPr>
          <p:cNvSpPr>
            <a:spLocks noGrp="1"/>
          </p:cNvSpPr>
          <p:nvPr>
            <p:ph type="title"/>
          </p:nvPr>
        </p:nvSpPr>
        <p:spPr>
          <a:xfrm>
            <a:off x="6435091" y="609600"/>
            <a:ext cx="4832465" cy="1326321"/>
          </a:xfrm>
        </p:spPr>
        <p:txBody>
          <a:bodyPr>
            <a:normAutofit/>
          </a:bodyPr>
          <a:lstStyle/>
          <a:p>
            <a:r>
              <a:rPr lang="en-GB" sz="3100">
                <a:solidFill>
                  <a:srgbClr val="FFFFFF"/>
                </a:solidFill>
              </a:rPr>
              <a:t>Effectiveness of selection process </a:t>
            </a:r>
          </a:p>
        </p:txBody>
      </p:sp>
      <p:sp>
        <p:nvSpPr>
          <p:cNvPr id="73" name="Rectangle 72">
            <a:extLst>
              <a:ext uri="{FF2B5EF4-FFF2-40B4-BE49-F238E27FC236}">
                <a16:creationId xmlns:a16="http://schemas.microsoft.com/office/drawing/2014/main" id="{0D63BE23-20C0-4F37-860E-0892A4DE0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5229225" cy="5391150"/>
          </a:xfrm>
          <a:prstGeom prst="rect">
            <a:avLst/>
          </a:prstGeom>
          <a:solidFill>
            <a:schemeClr val="bg1"/>
          </a:solidFill>
          <a:ln w="190500" cap="sq">
            <a:solidFill>
              <a:schemeClr val="bg1"/>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Imagini pentru selection">
            <a:extLst>
              <a:ext uri="{FF2B5EF4-FFF2-40B4-BE49-F238E27FC236}">
                <a16:creationId xmlns:a16="http://schemas.microsoft.com/office/drawing/2014/main" id="{B5159DA2-DA37-47C6-9B33-3C90A742679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41857" y="1988164"/>
            <a:ext cx="4450460" cy="2881672"/>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D49AB149-D0D3-42EA-8B4C-F39E213AE2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496" y="799817"/>
            <a:ext cx="5109182" cy="5258367"/>
          </a:xfrm>
          <a:prstGeom prst="rect">
            <a:avLst/>
          </a:prstGeom>
          <a:noFill/>
          <a:ln w="12700">
            <a:solidFill>
              <a:srgbClr val="2A5B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7D257FF-DC24-4DA4-A1BA-9B12724FD380}"/>
              </a:ext>
            </a:extLst>
          </p:cNvPr>
          <p:cNvPicPr>
            <a:picLocks noChangeAspect="1"/>
          </p:cNvPicPr>
          <p:nvPr/>
        </p:nvPicPr>
        <p:blipFill>
          <a:blip r:embed="rId4"/>
          <a:stretch>
            <a:fillRect/>
          </a:stretch>
        </p:blipFill>
        <p:spPr>
          <a:xfrm>
            <a:off x="6435091" y="2088673"/>
            <a:ext cx="5023539" cy="4035902"/>
          </a:xfrm>
          <a:prstGeom prst="rect">
            <a:avLst/>
          </a:prstGeom>
        </p:spPr>
      </p:pic>
    </p:spTree>
    <p:extLst>
      <p:ext uri="{BB962C8B-B14F-4D97-AF65-F5344CB8AC3E}">
        <p14:creationId xmlns:p14="http://schemas.microsoft.com/office/powerpoint/2010/main" val="1202590333"/>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13382-F418-4D77-A3E4-44EEC1ABBFB3}"/>
              </a:ext>
            </a:extLst>
          </p:cNvPr>
          <p:cNvSpPr>
            <a:spLocks noGrp="1"/>
          </p:cNvSpPr>
          <p:nvPr>
            <p:ph type="title"/>
          </p:nvPr>
        </p:nvSpPr>
        <p:spPr>
          <a:xfrm>
            <a:off x="1073814" y="191449"/>
            <a:ext cx="10353761" cy="1101969"/>
          </a:xfrm>
        </p:spPr>
        <p:txBody>
          <a:bodyPr>
            <a:normAutofit/>
          </a:bodyPr>
          <a:lstStyle/>
          <a:p>
            <a:r>
              <a:rPr lang="en-GB" dirty="0"/>
              <a:t>Recruitment </a:t>
            </a:r>
          </a:p>
        </p:txBody>
      </p:sp>
      <p:pic>
        <p:nvPicPr>
          <p:cNvPr id="1026" name="Picture 2" descr="Imagini pentru recruitment">
            <a:extLst>
              <a:ext uri="{FF2B5EF4-FFF2-40B4-BE49-F238E27FC236}">
                <a16:creationId xmlns:a16="http://schemas.microsoft.com/office/drawing/2014/main" id="{825A28B1-6B3C-42D2-A369-BAADF43AA3E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67111" y="1821942"/>
            <a:ext cx="5556597" cy="3695136"/>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89942CDE-C66E-404C-919A-213CF6F68BB9}"/>
              </a:ext>
            </a:extLst>
          </p:cNvPr>
          <p:cNvPicPr>
            <a:picLocks noChangeAspect="1"/>
          </p:cNvPicPr>
          <p:nvPr/>
        </p:nvPicPr>
        <p:blipFill>
          <a:blip r:embed="rId5"/>
          <a:stretch>
            <a:fillRect/>
          </a:stretch>
        </p:blipFill>
        <p:spPr>
          <a:xfrm>
            <a:off x="6102704" y="1710466"/>
            <a:ext cx="5822185" cy="4365114"/>
          </a:xfrm>
          <a:prstGeom prst="rect">
            <a:avLst/>
          </a:prstGeom>
        </p:spPr>
      </p:pic>
    </p:spTree>
    <p:extLst>
      <p:ext uri="{BB962C8B-B14F-4D97-AF65-F5344CB8AC3E}">
        <p14:creationId xmlns:p14="http://schemas.microsoft.com/office/powerpoint/2010/main" val="1501733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858EE-F3E5-47C5-B4DD-3E0629AC7D07}"/>
              </a:ext>
            </a:extLst>
          </p:cNvPr>
          <p:cNvSpPr>
            <a:spLocks noGrp="1"/>
          </p:cNvSpPr>
          <p:nvPr>
            <p:ph type="title"/>
          </p:nvPr>
        </p:nvSpPr>
        <p:spPr>
          <a:xfrm>
            <a:off x="913795" y="609600"/>
            <a:ext cx="10353761" cy="1326321"/>
          </a:xfrm>
        </p:spPr>
        <p:txBody>
          <a:bodyPr>
            <a:normAutofit/>
          </a:bodyPr>
          <a:lstStyle/>
          <a:p>
            <a:r>
              <a:rPr lang="en-GB" dirty="0"/>
              <a:t>Effectiveness of recruitment process </a:t>
            </a:r>
          </a:p>
        </p:txBody>
      </p:sp>
      <p:pic>
        <p:nvPicPr>
          <p:cNvPr id="2050" name="Picture 2" descr="Imagini pentru recruitment">
            <a:extLst>
              <a:ext uri="{FF2B5EF4-FFF2-40B4-BE49-F238E27FC236}">
                <a16:creationId xmlns:a16="http://schemas.microsoft.com/office/drawing/2014/main" id="{347808E3-C130-4D82-9007-1439EBCF893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706" r="21113" b="1"/>
          <a:stretch/>
        </p:blipFill>
        <p:spPr bwMode="auto">
          <a:xfrm>
            <a:off x="6357257" y="2210934"/>
            <a:ext cx="5586344" cy="4037465"/>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927EA37-B508-4792-B98F-501287FA8D79}"/>
              </a:ext>
            </a:extLst>
          </p:cNvPr>
          <p:cNvPicPr>
            <a:picLocks noChangeAspect="1"/>
          </p:cNvPicPr>
          <p:nvPr/>
        </p:nvPicPr>
        <p:blipFill>
          <a:blip r:embed="rId5"/>
          <a:stretch>
            <a:fillRect/>
          </a:stretch>
        </p:blipFill>
        <p:spPr>
          <a:xfrm>
            <a:off x="248399" y="1897744"/>
            <a:ext cx="5712447" cy="4663844"/>
          </a:xfrm>
          <a:prstGeom prst="rect">
            <a:avLst/>
          </a:prstGeom>
        </p:spPr>
      </p:pic>
    </p:spTree>
    <p:extLst>
      <p:ext uri="{BB962C8B-B14F-4D97-AF65-F5344CB8AC3E}">
        <p14:creationId xmlns:p14="http://schemas.microsoft.com/office/powerpoint/2010/main" val="1037392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3C786-635D-4306-A27B-74D3F157B935}"/>
              </a:ext>
            </a:extLst>
          </p:cNvPr>
          <p:cNvSpPr>
            <a:spLocks noGrp="1"/>
          </p:cNvSpPr>
          <p:nvPr>
            <p:ph type="title"/>
          </p:nvPr>
        </p:nvSpPr>
        <p:spPr>
          <a:xfrm>
            <a:off x="492369" y="627345"/>
            <a:ext cx="3643150" cy="5603310"/>
          </a:xfrm>
        </p:spPr>
        <p:txBody>
          <a:bodyPr>
            <a:normAutofit/>
          </a:bodyPr>
          <a:lstStyle/>
          <a:p>
            <a:r>
              <a:rPr lang="en-GB" dirty="0"/>
              <a:t>Factors affecting the culture  </a:t>
            </a:r>
          </a:p>
        </p:txBody>
      </p:sp>
      <p:cxnSp>
        <p:nvCxnSpPr>
          <p:cNvPr id="6" name="Straight Connector 5">
            <a:extLst>
              <a:ext uri="{FF2B5EF4-FFF2-40B4-BE49-F238E27FC236}">
                <a16:creationId xmlns:a16="http://schemas.microsoft.com/office/drawing/2014/main" id="{995C9AD5-3042-41BA-8C89-81A70CA062D8}"/>
              </a:ext>
            </a:extLst>
          </p:cNvPr>
          <p:cNvCxnSpPr/>
          <p:nvPr/>
        </p:nvCxnSpPr>
        <p:spPr>
          <a:xfrm>
            <a:off x="4135519" y="825535"/>
            <a:ext cx="0" cy="540512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5CCA88A8-7D6A-4F64-9F46-0F4E2D9D241D}"/>
              </a:ext>
            </a:extLst>
          </p:cNvPr>
          <p:cNvPicPr>
            <a:picLocks noChangeAspect="1"/>
          </p:cNvPicPr>
          <p:nvPr/>
        </p:nvPicPr>
        <p:blipFill>
          <a:blip r:embed="rId4"/>
          <a:stretch>
            <a:fillRect/>
          </a:stretch>
        </p:blipFill>
        <p:spPr>
          <a:xfrm>
            <a:off x="4866346" y="627345"/>
            <a:ext cx="7126842" cy="5602710"/>
          </a:xfrm>
          <a:prstGeom prst="rect">
            <a:avLst/>
          </a:prstGeom>
        </p:spPr>
      </p:pic>
    </p:spTree>
    <p:extLst>
      <p:ext uri="{BB962C8B-B14F-4D97-AF65-F5344CB8AC3E}">
        <p14:creationId xmlns:p14="http://schemas.microsoft.com/office/powerpoint/2010/main" val="5245436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94E213D-3FA7-4D59-80B5-015897DCA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5E89CF-A67E-4FC1-85B4-362D1AD2B1E5}"/>
              </a:ext>
            </a:extLst>
          </p:cNvPr>
          <p:cNvSpPr>
            <a:spLocks noGrp="1"/>
          </p:cNvSpPr>
          <p:nvPr>
            <p:ph type="title"/>
          </p:nvPr>
        </p:nvSpPr>
        <p:spPr>
          <a:xfrm>
            <a:off x="6435091" y="609600"/>
            <a:ext cx="4832465" cy="1326321"/>
          </a:xfrm>
        </p:spPr>
        <p:txBody>
          <a:bodyPr>
            <a:normAutofit/>
          </a:bodyPr>
          <a:lstStyle/>
          <a:p>
            <a:r>
              <a:rPr lang="en-GB" sz="3100">
                <a:solidFill>
                  <a:srgbClr val="FFFFFF"/>
                </a:solidFill>
              </a:rPr>
              <a:t>Factors affecting and diversity</a:t>
            </a:r>
          </a:p>
        </p:txBody>
      </p:sp>
      <p:sp>
        <p:nvSpPr>
          <p:cNvPr id="73" name="Rectangle 72">
            <a:extLst>
              <a:ext uri="{FF2B5EF4-FFF2-40B4-BE49-F238E27FC236}">
                <a16:creationId xmlns:a16="http://schemas.microsoft.com/office/drawing/2014/main" id="{0D63BE23-20C0-4F37-860E-0892A4DE0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5229225" cy="5391150"/>
          </a:xfrm>
          <a:prstGeom prst="rect">
            <a:avLst/>
          </a:prstGeom>
          <a:solidFill>
            <a:schemeClr val="bg1"/>
          </a:solidFill>
          <a:ln w="190500" cap="sq">
            <a:solidFill>
              <a:schemeClr val="bg1"/>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Imagini pentru diversity">
            <a:extLst>
              <a:ext uri="{FF2B5EF4-FFF2-40B4-BE49-F238E27FC236}">
                <a16:creationId xmlns:a16="http://schemas.microsoft.com/office/drawing/2014/main" id="{2E50777E-13B5-4635-A64F-628C747FAF4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2475" y="2037603"/>
            <a:ext cx="5278442" cy="2969123"/>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D49AB149-D0D3-42EA-8B4C-F39E213AE2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496" y="799817"/>
            <a:ext cx="5109182" cy="5258367"/>
          </a:xfrm>
          <a:prstGeom prst="rect">
            <a:avLst/>
          </a:prstGeom>
          <a:noFill/>
          <a:ln w="12700">
            <a:solidFill>
              <a:srgbClr val="2A5B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AC9083B-6098-4059-84BC-5F0E93122F49}"/>
              </a:ext>
            </a:extLst>
          </p:cNvPr>
          <p:cNvSpPr>
            <a:spLocks noGrp="1"/>
          </p:cNvSpPr>
          <p:nvPr>
            <p:ph idx="1"/>
          </p:nvPr>
        </p:nvSpPr>
        <p:spPr>
          <a:xfrm>
            <a:off x="6435091" y="2096064"/>
            <a:ext cx="4832465" cy="3962120"/>
          </a:xfrm>
        </p:spPr>
        <p:txBody>
          <a:bodyPr>
            <a:normAutofit lnSpcReduction="10000"/>
          </a:bodyPr>
          <a:lstStyle/>
          <a:p>
            <a:pPr>
              <a:lnSpc>
                <a:spcPct val="110000"/>
              </a:lnSpc>
            </a:pPr>
            <a:r>
              <a:rPr lang="en-GB" sz="1800" dirty="0">
                <a:solidFill>
                  <a:srgbClr val="FFFFFF"/>
                </a:solidFill>
                <a:effectLst/>
              </a:rPr>
              <a:t>Diversity is seen as being a big issue in our days and this regarding to the continuous changes that are made in the country and not only. </a:t>
            </a:r>
          </a:p>
          <a:p>
            <a:pPr marL="0" indent="0">
              <a:lnSpc>
                <a:spcPct val="110000"/>
              </a:lnSpc>
              <a:buNone/>
            </a:pPr>
            <a:r>
              <a:rPr lang="en-GB" sz="1800" dirty="0">
                <a:solidFill>
                  <a:srgbClr val="FFFFFF"/>
                </a:solidFill>
                <a:effectLst/>
              </a:rPr>
              <a:t> There are factors linked with the diversity such as: </a:t>
            </a:r>
          </a:p>
          <a:p>
            <a:pPr>
              <a:lnSpc>
                <a:spcPct val="110000"/>
              </a:lnSpc>
            </a:pPr>
            <a:r>
              <a:rPr lang="en-GB" sz="1800" dirty="0">
                <a:solidFill>
                  <a:srgbClr val="FFFFFF"/>
                </a:solidFill>
                <a:effectLst/>
              </a:rPr>
              <a:t>Ethic Diversity issues </a:t>
            </a:r>
          </a:p>
          <a:p>
            <a:pPr>
              <a:lnSpc>
                <a:spcPct val="110000"/>
              </a:lnSpc>
            </a:pPr>
            <a:r>
              <a:rPr lang="en-GB" sz="1800" b="1" dirty="0">
                <a:solidFill>
                  <a:srgbClr val="FFFFFF"/>
                </a:solidFill>
                <a:effectLst/>
              </a:rPr>
              <a:t>Gender</a:t>
            </a:r>
            <a:r>
              <a:rPr lang="en-GB" sz="1800" dirty="0">
                <a:solidFill>
                  <a:srgbClr val="FFFFFF"/>
                </a:solidFill>
                <a:effectLst/>
              </a:rPr>
              <a:t> </a:t>
            </a:r>
            <a:r>
              <a:rPr lang="en-GB" sz="1800" b="1" dirty="0">
                <a:solidFill>
                  <a:srgbClr val="FFFFFF"/>
                </a:solidFill>
                <a:effectLst/>
              </a:rPr>
              <a:t>equalities </a:t>
            </a:r>
          </a:p>
          <a:p>
            <a:pPr>
              <a:lnSpc>
                <a:spcPct val="110000"/>
              </a:lnSpc>
            </a:pPr>
            <a:r>
              <a:rPr lang="en-GB" sz="1800" b="1" dirty="0">
                <a:solidFill>
                  <a:srgbClr val="FFFFFF"/>
                </a:solidFill>
                <a:effectLst/>
              </a:rPr>
              <a:t>Age</a:t>
            </a:r>
          </a:p>
          <a:p>
            <a:pPr>
              <a:lnSpc>
                <a:spcPct val="110000"/>
              </a:lnSpc>
            </a:pPr>
            <a:r>
              <a:rPr lang="en-GB" sz="1800" dirty="0">
                <a:solidFill>
                  <a:srgbClr val="FFFFFF"/>
                </a:solidFill>
                <a:effectLst/>
              </a:rPr>
              <a:t> </a:t>
            </a:r>
            <a:r>
              <a:rPr lang="en-GB" sz="1800" b="1" dirty="0">
                <a:solidFill>
                  <a:srgbClr val="FFFFFF"/>
                </a:solidFill>
                <a:effectLst/>
              </a:rPr>
              <a:t>Sexual orientation </a:t>
            </a:r>
          </a:p>
          <a:p>
            <a:pPr>
              <a:lnSpc>
                <a:spcPct val="110000"/>
              </a:lnSpc>
            </a:pPr>
            <a:r>
              <a:rPr lang="en-GB" sz="1800" b="1" dirty="0">
                <a:solidFill>
                  <a:srgbClr val="FFFFFF"/>
                </a:solidFill>
                <a:effectLst/>
              </a:rPr>
              <a:t>Religion</a:t>
            </a:r>
            <a:endParaRPr lang="en-GB" sz="1800" dirty="0">
              <a:solidFill>
                <a:srgbClr val="FFFFFF"/>
              </a:solidFill>
            </a:endParaRPr>
          </a:p>
        </p:txBody>
      </p:sp>
    </p:spTree>
    <p:extLst>
      <p:ext uri="{BB962C8B-B14F-4D97-AF65-F5344CB8AC3E}">
        <p14:creationId xmlns:p14="http://schemas.microsoft.com/office/powerpoint/2010/main" val="87405444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F4F4C-1D51-406D-954E-BCA1109703C4}"/>
              </a:ext>
            </a:extLst>
          </p:cNvPr>
          <p:cNvSpPr>
            <a:spLocks noGrp="1"/>
          </p:cNvSpPr>
          <p:nvPr>
            <p:ph type="title"/>
          </p:nvPr>
        </p:nvSpPr>
        <p:spPr>
          <a:xfrm>
            <a:off x="913795" y="24595"/>
            <a:ext cx="10353761" cy="1326321"/>
          </a:xfrm>
        </p:spPr>
        <p:txBody>
          <a:bodyPr/>
          <a:lstStyle/>
          <a:p>
            <a:r>
              <a:rPr lang="en-GB" dirty="0"/>
              <a:t>Factors affecting equality </a:t>
            </a:r>
          </a:p>
        </p:txBody>
      </p:sp>
      <p:sp>
        <p:nvSpPr>
          <p:cNvPr id="3" name="Content Placeholder 2">
            <a:extLst>
              <a:ext uri="{FF2B5EF4-FFF2-40B4-BE49-F238E27FC236}">
                <a16:creationId xmlns:a16="http://schemas.microsoft.com/office/drawing/2014/main" id="{87AABD86-45B5-44E9-93F9-A87F5D57F3FE}"/>
              </a:ext>
            </a:extLst>
          </p:cNvPr>
          <p:cNvSpPr>
            <a:spLocks noGrp="1"/>
          </p:cNvSpPr>
          <p:nvPr>
            <p:ph idx="1"/>
          </p:nvPr>
        </p:nvSpPr>
        <p:spPr>
          <a:xfrm>
            <a:off x="351087" y="1350916"/>
            <a:ext cx="10353762" cy="3695136"/>
          </a:xfrm>
        </p:spPr>
        <p:txBody>
          <a:bodyPr>
            <a:normAutofit/>
          </a:bodyPr>
          <a:lstStyle/>
          <a:p>
            <a:r>
              <a:rPr lang="en-GB" dirty="0">
                <a:effectLst/>
              </a:rPr>
              <a:t>It is that word which encourages the free choice civilisation, thing that suggests how  all people can chose all the things they wish to do as long as they need that aspect for them. In addition to that, the factors that are negatively influencing the equality are the following: </a:t>
            </a:r>
            <a:r>
              <a:rPr lang="en-GB" b="1" i="1" dirty="0">
                <a:effectLst/>
              </a:rPr>
              <a:t>sex, religion, pregnancy, race, gender, social class, age… </a:t>
            </a:r>
            <a:endParaRPr lang="en-GB" dirty="0">
              <a:effectLst/>
            </a:endParaRPr>
          </a:p>
        </p:txBody>
      </p:sp>
      <p:pic>
        <p:nvPicPr>
          <p:cNvPr id="4" name="Picture 3">
            <a:extLst>
              <a:ext uri="{FF2B5EF4-FFF2-40B4-BE49-F238E27FC236}">
                <a16:creationId xmlns:a16="http://schemas.microsoft.com/office/drawing/2014/main" id="{3A3836E6-859B-4293-A0F8-4AE0C3ECAECB}"/>
              </a:ext>
            </a:extLst>
          </p:cNvPr>
          <p:cNvPicPr>
            <a:picLocks noChangeAspect="1"/>
          </p:cNvPicPr>
          <p:nvPr/>
        </p:nvPicPr>
        <p:blipFill>
          <a:blip r:embed="rId2"/>
          <a:stretch>
            <a:fillRect/>
          </a:stretch>
        </p:blipFill>
        <p:spPr>
          <a:xfrm>
            <a:off x="6991956" y="4084819"/>
            <a:ext cx="5200044" cy="2704023"/>
          </a:xfrm>
          <a:prstGeom prst="rect">
            <a:avLst/>
          </a:prstGeom>
        </p:spPr>
      </p:pic>
      <p:pic>
        <p:nvPicPr>
          <p:cNvPr id="6" name="Picture 5">
            <a:extLst>
              <a:ext uri="{FF2B5EF4-FFF2-40B4-BE49-F238E27FC236}">
                <a16:creationId xmlns:a16="http://schemas.microsoft.com/office/drawing/2014/main" id="{8D6C1CB7-FAB0-4922-959C-B398EF287426}"/>
              </a:ext>
            </a:extLst>
          </p:cNvPr>
          <p:cNvPicPr>
            <a:picLocks noChangeAspect="1"/>
          </p:cNvPicPr>
          <p:nvPr/>
        </p:nvPicPr>
        <p:blipFill>
          <a:blip r:embed="rId3"/>
          <a:stretch>
            <a:fillRect/>
          </a:stretch>
        </p:blipFill>
        <p:spPr>
          <a:xfrm>
            <a:off x="785690" y="3403364"/>
            <a:ext cx="6206266" cy="2969009"/>
          </a:xfrm>
          <a:prstGeom prst="rect">
            <a:avLst/>
          </a:prstGeom>
        </p:spPr>
      </p:pic>
    </p:spTree>
    <p:extLst>
      <p:ext uri="{BB962C8B-B14F-4D97-AF65-F5344CB8AC3E}">
        <p14:creationId xmlns:p14="http://schemas.microsoft.com/office/powerpoint/2010/main" val="2791308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962AC-E117-4D97-BFB2-5581207B51A5}"/>
              </a:ext>
            </a:extLst>
          </p:cNvPr>
          <p:cNvSpPr>
            <a:spLocks noGrp="1"/>
          </p:cNvSpPr>
          <p:nvPr>
            <p:ph type="title"/>
          </p:nvPr>
        </p:nvSpPr>
        <p:spPr>
          <a:xfrm>
            <a:off x="913795" y="0"/>
            <a:ext cx="10353762" cy="934720"/>
          </a:xfrm>
        </p:spPr>
        <p:txBody>
          <a:bodyPr/>
          <a:lstStyle/>
          <a:p>
            <a:r>
              <a:rPr lang="en-GB" dirty="0"/>
              <a:t>Methods of performance </a:t>
            </a:r>
          </a:p>
        </p:txBody>
      </p:sp>
      <p:pic>
        <p:nvPicPr>
          <p:cNvPr id="4" name="Picture 3">
            <a:extLst>
              <a:ext uri="{FF2B5EF4-FFF2-40B4-BE49-F238E27FC236}">
                <a16:creationId xmlns:a16="http://schemas.microsoft.com/office/drawing/2014/main" id="{16CE1E0A-41F0-4DE9-A6BF-371B02C6796D}"/>
              </a:ext>
            </a:extLst>
          </p:cNvPr>
          <p:cNvPicPr>
            <a:picLocks noChangeAspect="1"/>
          </p:cNvPicPr>
          <p:nvPr/>
        </p:nvPicPr>
        <p:blipFill rotWithShape="1">
          <a:blip r:embed="rId3"/>
          <a:srcRect l="86" r="31370" b="16540"/>
          <a:stretch/>
        </p:blipFill>
        <p:spPr>
          <a:xfrm rot="499747">
            <a:off x="7070509" y="2429091"/>
            <a:ext cx="4243754" cy="2909521"/>
          </a:xfrm>
          <a:prstGeom prst="rect">
            <a:avLst/>
          </a:prstGeom>
        </p:spPr>
      </p:pic>
      <p:sp>
        <p:nvSpPr>
          <p:cNvPr id="3" name="Rectangle 2">
            <a:extLst>
              <a:ext uri="{FF2B5EF4-FFF2-40B4-BE49-F238E27FC236}">
                <a16:creationId xmlns:a16="http://schemas.microsoft.com/office/drawing/2014/main" id="{71C32531-E80C-451E-87D7-FF54A43551B4}"/>
              </a:ext>
            </a:extLst>
          </p:cNvPr>
          <p:cNvSpPr/>
          <p:nvPr/>
        </p:nvSpPr>
        <p:spPr>
          <a:xfrm>
            <a:off x="443947" y="1580395"/>
            <a:ext cx="5956853" cy="3908762"/>
          </a:xfrm>
          <a:prstGeom prst="rect">
            <a:avLst/>
          </a:prstGeom>
        </p:spPr>
        <p:txBody>
          <a:bodyPr wrap="square">
            <a:spAutoFit/>
          </a:bodyPr>
          <a:lstStyle/>
          <a:p>
            <a:r>
              <a:rPr lang="en-GB" sz="2400" b="1" dirty="0"/>
              <a:t>Ranking Appraisal- </a:t>
            </a:r>
            <a:r>
              <a:rPr lang="en-GB" sz="2000" dirty="0"/>
              <a:t>this being based on writing down employees using their performances, this method would be good in a hospitality industry because it would motivate people to work harder and harder to avoid being on the bottom of the list. </a:t>
            </a:r>
          </a:p>
          <a:p>
            <a:r>
              <a:rPr lang="en-GB" sz="2400" b="1" u="sng" dirty="0"/>
              <a:t>Work Standards Approach- </a:t>
            </a:r>
            <a:r>
              <a:rPr lang="en-GB" sz="2000" dirty="0"/>
              <a:t>this method being based on setting specific targets that the employees have to meet. However, the targets that are designed need to be realistic using previous targets in order to ensure that the employees are capable to do the specific things </a:t>
            </a:r>
          </a:p>
        </p:txBody>
      </p:sp>
    </p:spTree>
    <p:extLst>
      <p:ext uri="{BB962C8B-B14F-4D97-AF65-F5344CB8AC3E}">
        <p14:creationId xmlns:p14="http://schemas.microsoft.com/office/powerpoint/2010/main" val="783818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CE4EE-82A6-47CF-8018-017041068AA6}"/>
              </a:ext>
            </a:extLst>
          </p:cNvPr>
          <p:cNvSpPr>
            <a:spLocks noGrp="1"/>
          </p:cNvSpPr>
          <p:nvPr>
            <p:ph type="title"/>
          </p:nvPr>
        </p:nvSpPr>
        <p:spPr>
          <a:xfrm>
            <a:off x="913795" y="609600"/>
            <a:ext cx="10353761" cy="1326321"/>
          </a:xfrm>
        </p:spPr>
        <p:txBody>
          <a:bodyPr>
            <a:normAutofit/>
          </a:bodyPr>
          <a:lstStyle/>
          <a:p>
            <a:r>
              <a:rPr lang="en-GB" dirty="0"/>
              <a:t>Conclusion </a:t>
            </a:r>
          </a:p>
        </p:txBody>
      </p:sp>
      <p:sp>
        <p:nvSpPr>
          <p:cNvPr id="3" name="Rectangle 2">
            <a:extLst>
              <a:ext uri="{FF2B5EF4-FFF2-40B4-BE49-F238E27FC236}">
                <a16:creationId xmlns:a16="http://schemas.microsoft.com/office/drawing/2014/main" id="{3215F320-7151-42C8-B6FA-2B5BDA090B1D}"/>
              </a:ext>
            </a:extLst>
          </p:cNvPr>
          <p:cNvSpPr/>
          <p:nvPr/>
        </p:nvSpPr>
        <p:spPr>
          <a:xfrm>
            <a:off x="774647" y="1935921"/>
            <a:ext cx="6096000" cy="3139321"/>
          </a:xfrm>
          <a:prstGeom prst="rect">
            <a:avLst/>
          </a:prstGeom>
        </p:spPr>
        <p:txBody>
          <a:bodyPr>
            <a:spAutoFit/>
          </a:bodyPr>
          <a:lstStyle/>
          <a:p>
            <a:r>
              <a:rPr lang="en-GB" dirty="0"/>
              <a:t>As a conclusion the Peterstone hotel is using most of the Human Resource Management functions such as the selection process and the recruitment process effectively in order to ensure that all members of staff are well experienced and acknowledged about everything that needs to be done in the hotel and how it is going to be done. Next to that the PESTLE analysis of the hotel has demonstrated that the external factors that are part of the analysis are highly influencing the way that hotel is running from all aspects including economy and the technology </a:t>
            </a:r>
          </a:p>
        </p:txBody>
      </p:sp>
      <p:pic>
        <p:nvPicPr>
          <p:cNvPr id="4" name="Picture 3">
            <a:extLst>
              <a:ext uri="{FF2B5EF4-FFF2-40B4-BE49-F238E27FC236}">
                <a16:creationId xmlns:a16="http://schemas.microsoft.com/office/drawing/2014/main" id="{DF191946-6167-406E-A8C4-CB2366C39A7A}"/>
              </a:ext>
            </a:extLst>
          </p:cNvPr>
          <p:cNvPicPr>
            <a:picLocks noChangeAspect="1"/>
          </p:cNvPicPr>
          <p:nvPr/>
        </p:nvPicPr>
        <p:blipFill rotWithShape="1">
          <a:blip r:embed="rId4"/>
          <a:srcRect b="8889"/>
          <a:stretch/>
        </p:blipFill>
        <p:spPr>
          <a:xfrm>
            <a:off x="7112000" y="3282403"/>
            <a:ext cx="5080000" cy="3344051"/>
          </a:xfrm>
          <a:prstGeom prst="rect">
            <a:avLst/>
          </a:prstGeom>
        </p:spPr>
      </p:pic>
    </p:spTree>
    <p:extLst>
      <p:ext uri="{BB962C8B-B14F-4D97-AF65-F5344CB8AC3E}">
        <p14:creationId xmlns:p14="http://schemas.microsoft.com/office/powerpoint/2010/main" val="318671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4B93F-0CDC-44CE-80C9-FD776A0FE8F8}"/>
              </a:ext>
            </a:extLst>
          </p:cNvPr>
          <p:cNvSpPr>
            <a:spLocks noGrp="1"/>
          </p:cNvSpPr>
          <p:nvPr>
            <p:ph type="title"/>
          </p:nvPr>
        </p:nvSpPr>
        <p:spPr>
          <a:xfrm>
            <a:off x="629315" y="0"/>
            <a:ext cx="10353761" cy="457200"/>
          </a:xfrm>
        </p:spPr>
        <p:txBody>
          <a:bodyPr>
            <a:normAutofit fontScale="90000"/>
          </a:bodyPr>
          <a:lstStyle/>
          <a:p>
            <a:r>
              <a:rPr lang="en-GB" dirty="0"/>
              <a:t>References </a:t>
            </a:r>
          </a:p>
        </p:txBody>
      </p:sp>
      <p:sp>
        <p:nvSpPr>
          <p:cNvPr id="3" name="TextBox 2">
            <a:extLst>
              <a:ext uri="{FF2B5EF4-FFF2-40B4-BE49-F238E27FC236}">
                <a16:creationId xmlns:a16="http://schemas.microsoft.com/office/drawing/2014/main" id="{4237C9A1-CB3B-46E2-AB43-2B1F201A721F}"/>
              </a:ext>
            </a:extLst>
          </p:cNvPr>
          <p:cNvSpPr txBox="1"/>
          <p:nvPr/>
        </p:nvSpPr>
        <p:spPr>
          <a:xfrm>
            <a:off x="629315" y="1272209"/>
            <a:ext cx="11337398" cy="2308324"/>
          </a:xfrm>
          <a:prstGeom prst="rect">
            <a:avLst/>
          </a:prstGeom>
          <a:noFill/>
        </p:spPr>
        <p:txBody>
          <a:bodyPr wrap="square" rtlCol="0">
            <a:spAutoFit/>
          </a:bodyPr>
          <a:lstStyle/>
          <a:p>
            <a:r>
              <a:rPr lang="en-GB" dirty="0"/>
              <a:t>Thomas Bush (2016), “</a:t>
            </a:r>
            <a:r>
              <a:rPr lang="en-GB" i="1" dirty="0"/>
              <a:t>Legal Factors affecting Business”</a:t>
            </a:r>
            <a:r>
              <a:rPr lang="en-GB" dirty="0"/>
              <a:t> [online] available on: </a:t>
            </a:r>
            <a:r>
              <a:rPr lang="en-GB" dirty="0">
                <a:hlinkClick r:id="rId2"/>
              </a:rPr>
              <a:t>https://pestleanalysis.com/legal-factors-affecting-business/</a:t>
            </a:r>
            <a:r>
              <a:rPr lang="en-GB" dirty="0"/>
              <a:t>, accessed on 29/02/2020</a:t>
            </a:r>
          </a:p>
          <a:p>
            <a:r>
              <a:rPr lang="en-GB" dirty="0"/>
              <a:t>Kiesha </a:t>
            </a:r>
            <a:r>
              <a:rPr lang="en-GB" dirty="0" err="1"/>
              <a:t>Frue</a:t>
            </a:r>
            <a:r>
              <a:rPr lang="en-GB" dirty="0"/>
              <a:t> (2020),”</a:t>
            </a:r>
            <a:r>
              <a:rPr lang="en-GB" i="1" dirty="0"/>
              <a:t>PESTLE ANALYSIS”, </a:t>
            </a:r>
            <a:r>
              <a:rPr lang="en-GB" dirty="0"/>
              <a:t>[online] available on: </a:t>
            </a:r>
            <a:r>
              <a:rPr lang="en-GB" dirty="0">
                <a:hlinkClick r:id="rId3"/>
              </a:rPr>
              <a:t>https://pestleanalysis.com/norway-pestel-analysis/</a:t>
            </a:r>
            <a:r>
              <a:rPr lang="en-GB" dirty="0"/>
              <a:t>, accessed on 02/03/2020</a:t>
            </a:r>
          </a:p>
          <a:p>
            <a:r>
              <a:rPr lang="en-GB" dirty="0"/>
              <a:t>Peterstone Court Country Hotel, “</a:t>
            </a:r>
            <a:r>
              <a:rPr lang="en-GB" i="1" dirty="0"/>
              <a:t>About us”, </a:t>
            </a:r>
            <a:r>
              <a:rPr lang="en-GB" dirty="0"/>
              <a:t>[online] available on:</a:t>
            </a:r>
            <a:r>
              <a:rPr lang="en-GB" b="1" dirty="0"/>
              <a:t> </a:t>
            </a:r>
            <a:r>
              <a:rPr lang="en-GB" dirty="0">
                <a:hlinkClick r:id="rId4"/>
              </a:rPr>
              <a:t>https://www.peterstone-court.com/</a:t>
            </a:r>
            <a:r>
              <a:rPr lang="en-GB" dirty="0"/>
              <a:t>, accessed on: 28/02/2020</a:t>
            </a:r>
          </a:p>
          <a:p>
            <a:r>
              <a:rPr lang="en-GB" dirty="0"/>
              <a:t>Umar Farooq (2018), </a:t>
            </a:r>
            <a:r>
              <a:rPr lang="en-GB" i="1" dirty="0"/>
              <a:t>“Environmental Factors affect business”, </a:t>
            </a:r>
            <a:r>
              <a:rPr lang="en-GB" dirty="0"/>
              <a:t>[online] available on: </a:t>
            </a:r>
            <a:r>
              <a:rPr lang="en-GB" dirty="0">
                <a:hlinkClick r:id="rId5"/>
              </a:rPr>
              <a:t>https://www.marketingtutor.net/environmental-factors-affect-business/</a:t>
            </a:r>
            <a:r>
              <a:rPr lang="en-GB" dirty="0"/>
              <a:t>, accessed on: 29/02/2020</a:t>
            </a:r>
          </a:p>
        </p:txBody>
      </p:sp>
    </p:spTree>
    <p:extLst>
      <p:ext uri="{BB962C8B-B14F-4D97-AF65-F5344CB8AC3E}">
        <p14:creationId xmlns:p14="http://schemas.microsoft.com/office/powerpoint/2010/main" val="968016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257</TotalTime>
  <Words>3070</Words>
  <Application>Microsoft Office PowerPoint</Application>
  <PresentationFormat>Widescreen</PresentationFormat>
  <Paragraphs>124</Paragraphs>
  <Slides>19</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Bookman Old Style</vt:lpstr>
      <vt:lpstr>Calibri</vt:lpstr>
      <vt:lpstr>Courier New</vt:lpstr>
      <vt:lpstr>Rockwell</vt:lpstr>
      <vt:lpstr>The Serif Hand Extrablack</vt:lpstr>
      <vt:lpstr>Wingdings 2</vt:lpstr>
      <vt:lpstr>Damask</vt:lpstr>
      <vt:lpstr>Personnel resourcing and development </vt:lpstr>
      <vt:lpstr>Introduction</vt:lpstr>
      <vt:lpstr>PowerPoint Presentation</vt:lpstr>
      <vt:lpstr>1. POLITICAL FACTORS</vt:lpstr>
      <vt:lpstr>2. Economic FACTORS</vt:lpstr>
      <vt:lpstr>3. SOCIAL FACTORS </vt:lpstr>
      <vt:lpstr>4. TECHNOLOGICAL FACTORS</vt:lpstr>
      <vt:lpstr>5. LEGAL FACTORS</vt:lpstr>
      <vt:lpstr>6. ENVRIONMENTAL FACTORS </vt:lpstr>
      <vt:lpstr>Selection Process</vt:lpstr>
      <vt:lpstr>Effectiveness of selection process </vt:lpstr>
      <vt:lpstr>Recruitment </vt:lpstr>
      <vt:lpstr>Effectiveness of recruitment process </vt:lpstr>
      <vt:lpstr>Factors affecting the culture  </vt:lpstr>
      <vt:lpstr>Factors affecting and diversity</vt:lpstr>
      <vt:lpstr>Factors affecting equality </vt:lpstr>
      <vt:lpstr>Methods of performance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Personnel resourcing and development </dc:title>
  <dc:creator>Policica Dansatoarea</dc:creator>
  <cp:lastModifiedBy>Policica Dansatoarea</cp:lastModifiedBy>
  <cp:revision>30</cp:revision>
  <dcterms:created xsi:type="dcterms:W3CDTF">2020-02-29T00:35:17Z</dcterms:created>
  <dcterms:modified xsi:type="dcterms:W3CDTF">2020-03-02T23:15:39Z</dcterms:modified>
</cp:coreProperties>
</file>