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83" r:id="rId4"/>
    <p:sldId id="284" r:id="rId5"/>
    <p:sldId id="264" r:id="rId6"/>
    <p:sldId id="265" r:id="rId7"/>
    <p:sldId id="266" r:id="rId8"/>
    <p:sldId id="267" r:id="rId9"/>
    <p:sldId id="268" r:id="rId10"/>
    <p:sldId id="270" r:id="rId11"/>
    <p:sldId id="271" r:id="rId12"/>
    <p:sldId id="272" r:id="rId13"/>
    <p:sldId id="273" r:id="rId14"/>
    <p:sldId id="274" r:id="rId15"/>
    <p:sldId id="275" r:id="rId16"/>
    <p:sldId id="276" r:id="rId17"/>
    <p:sldId id="277" r:id="rId18"/>
    <p:sldId id="278" r:id="rId19"/>
    <p:sldId id="279" r:id="rId20"/>
    <p:sldId id="280" r:id="rId21"/>
    <p:sldId id="281" r:id="rId22"/>
    <p:sldId id="282" r:id="rId2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243B156-D17A-3CF2-0F6A-951A603F4F46}" v="228" dt="2026-10-13T10:46:33.80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22" d="100"/>
          <a:sy n="122" d="100"/>
        </p:scale>
        <p:origin x="427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im Bashford" userId="S::tim.bashford@uwtsd.ac.uk::5fd3d9a1-443c-4717-9608-098946ca22e0" providerId="AD" clId="Web-{A243B156-D17A-3CF2-0F6A-951A603F4F46}"/>
    <pc:docChg chg="addSld delSld modSld">
      <pc:chgData name="Tim Bashford" userId="S::tim.bashford@uwtsd.ac.uk::5fd3d9a1-443c-4717-9608-098946ca22e0" providerId="AD" clId="Web-{A243B156-D17A-3CF2-0F6A-951A603F4F46}" dt="2026-10-13T10:46:33.807" v="228"/>
      <pc:docMkLst>
        <pc:docMk/>
      </pc:docMkLst>
      <pc:sldChg chg="modSp">
        <pc:chgData name="Tim Bashford" userId="S::tim.bashford@uwtsd.ac.uk::5fd3d9a1-443c-4717-9608-098946ca22e0" providerId="AD" clId="Web-{A243B156-D17A-3CF2-0F6A-951A603F4F46}" dt="2026-10-13T10:38:53.447" v="12" actId="20577"/>
        <pc:sldMkLst>
          <pc:docMk/>
          <pc:sldMk cId="125347566" sldId="257"/>
        </pc:sldMkLst>
        <pc:spChg chg="mod">
          <ac:chgData name="Tim Bashford" userId="S::tim.bashford@uwtsd.ac.uk::5fd3d9a1-443c-4717-9608-098946ca22e0" providerId="AD" clId="Web-{A243B156-D17A-3CF2-0F6A-951A603F4F46}" dt="2026-10-13T10:38:53.447" v="12" actId="20577"/>
          <ac:spMkLst>
            <pc:docMk/>
            <pc:sldMk cId="125347566" sldId="257"/>
            <ac:spMk id="3" creationId="{5E59773B-8B49-460E-8450-19A5568DADB3}"/>
          </ac:spMkLst>
        </pc:spChg>
      </pc:sldChg>
      <pc:sldChg chg="del">
        <pc:chgData name="Tim Bashford" userId="S::tim.bashford@uwtsd.ac.uk::5fd3d9a1-443c-4717-9608-098946ca22e0" providerId="AD" clId="Web-{A243B156-D17A-3CF2-0F6A-951A603F4F46}" dt="2026-10-13T10:39:24.949" v="15"/>
        <pc:sldMkLst>
          <pc:docMk/>
          <pc:sldMk cId="409893160" sldId="258"/>
        </pc:sldMkLst>
      </pc:sldChg>
      <pc:sldChg chg="del">
        <pc:chgData name="Tim Bashford" userId="S::tim.bashford@uwtsd.ac.uk::5fd3d9a1-443c-4717-9608-098946ca22e0" providerId="AD" clId="Web-{A243B156-D17A-3CF2-0F6A-951A603F4F46}" dt="2026-10-13T10:39:27.778" v="16"/>
        <pc:sldMkLst>
          <pc:docMk/>
          <pc:sldMk cId="2704478102" sldId="259"/>
        </pc:sldMkLst>
      </pc:sldChg>
      <pc:sldChg chg="del">
        <pc:chgData name="Tim Bashford" userId="S::tim.bashford@uwtsd.ac.uk::5fd3d9a1-443c-4717-9608-098946ca22e0" providerId="AD" clId="Web-{A243B156-D17A-3CF2-0F6A-951A603F4F46}" dt="2026-10-13T10:39:23.402" v="14"/>
        <pc:sldMkLst>
          <pc:docMk/>
          <pc:sldMk cId="1977323311" sldId="260"/>
        </pc:sldMkLst>
      </pc:sldChg>
      <pc:sldChg chg="del">
        <pc:chgData name="Tim Bashford" userId="S::tim.bashford@uwtsd.ac.uk::5fd3d9a1-443c-4717-9608-098946ca22e0" providerId="AD" clId="Web-{A243B156-D17A-3CF2-0F6A-951A603F4F46}" dt="2026-10-13T10:39:21.230" v="13"/>
        <pc:sldMkLst>
          <pc:docMk/>
          <pc:sldMk cId="1284601670" sldId="261"/>
        </pc:sldMkLst>
      </pc:sldChg>
      <pc:sldChg chg="modSp">
        <pc:chgData name="Tim Bashford" userId="S::tim.bashford@uwtsd.ac.uk::5fd3d9a1-443c-4717-9608-098946ca22e0" providerId="AD" clId="Web-{A243B156-D17A-3CF2-0F6A-951A603F4F46}" dt="2026-10-13T10:46:23.306" v="227" actId="20577"/>
        <pc:sldMkLst>
          <pc:docMk/>
          <pc:sldMk cId="3791312381" sldId="268"/>
        </pc:sldMkLst>
        <pc:spChg chg="mod">
          <ac:chgData name="Tim Bashford" userId="S::tim.bashford@uwtsd.ac.uk::5fd3d9a1-443c-4717-9608-098946ca22e0" providerId="AD" clId="Web-{A243B156-D17A-3CF2-0F6A-951A603F4F46}" dt="2026-10-13T10:46:23.306" v="227" actId="20577"/>
          <ac:spMkLst>
            <pc:docMk/>
            <pc:sldMk cId="3791312381" sldId="268"/>
            <ac:spMk id="3" creationId="{012C8954-A30F-414A-9019-5CBD79C7F6B3}"/>
          </ac:spMkLst>
        </pc:spChg>
      </pc:sldChg>
      <pc:sldChg chg="del">
        <pc:chgData name="Tim Bashford" userId="S::tim.bashford@uwtsd.ac.uk::5fd3d9a1-443c-4717-9608-098946ca22e0" providerId="AD" clId="Web-{A243B156-D17A-3CF2-0F6A-951A603F4F46}" dt="2026-10-13T10:46:33.807" v="228"/>
        <pc:sldMkLst>
          <pc:docMk/>
          <pc:sldMk cId="225809983" sldId="269"/>
        </pc:sldMkLst>
      </pc:sldChg>
      <pc:sldChg chg="addSp modSp new">
        <pc:chgData name="Tim Bashford" userId="S::tim.bashford@uwtsd.ac.uk::5fd3d9a1-443c-4717-9608-098946ca22e0" providerId="AD" clId="Web-{A243B156-D17A-3CF2-0F6A-951A603F4F46}" dt="2026-10-13T10:44:47.252" v="195" actId="20577"/>
        <pc:sldMkLst>
          <pc:docMk/>
          <pc:sldMk cId="1178916661" sldId="283"/>
        </pc:sldMkLst>
        <pc:spChg chg="mod">
          <ac:chgData name="Tim Bashford" userId="S::tim.bashford@uwtsd.ac.uk::5fd3d9a1-443c-4717-9608-098946ca22e0" providerId="AD" clId="Web-{A243B156-D17A-3CF2-0F6A-951A603F4F46}" dt="2026-10-13T10:39:54.936" v="21" actId="20577"/>
          <ac:spMkLst>
            <pc:docMk/>
            <pc:sldMk cId="1178916661" sldId="283"/>
            <ac:spMk id="2" creationId="{7883CEBF-78EA-30BD-1AB4-8356BAAD8C52}"/>
          </ac:spMkLst>
        </pc:spChg>
        <pc:spChg chg="mod">
          <ac:chgData name="Tim Bashford" userId="S::tim.bashford@uwtsd.ac.uk::5fd3d9a1-443c-4717-9608-098946ca22e0" providerId="AD" clId="Web-{A243B156-D17A-3CF2-0F6A-951A603F4F46}" dt="2026-10-13T10:44:47.252" v="195" actId="20577"/>
          <ac:spMkLst>
            <pc:docMk/>
            <pc:sldMk cId="1178916661" sldId="283"/>
            <ac:spMk id="3" creationId="{F4985855-AFDC-667D-98B6-34D224008DDB}"/>
          </ac:spMkLst>
        </pc:spChg>
        <pc:spChg chg="add mod">
          <ac:chgData name="Tim Bashford" userId="S::tim.bashford@uwtsd.ac.uk::5fd3d9a1-443c-4717-9608-098946ca22e0" providerId="AD" clId="Web-{A243B156-D17A-3CF2-0F6A-951A603F4F46}" dt="2026-10-13T10:41:22.614" v="40" actId="1076"/>
          <ac:spMkLst>
            <pc:docMk/>
            <pc:sldMk cId="1178916661" sldId="283"/>
            <ac:spMk id="5" creationId="{77C4716B-64DC-DF02-C673-149F9A4AF1AB}"/>
          </ac:spMkLst>
        </pc:spChg>
        <pc:picChg chg="add mod">
          <ac:chgData name="Tim Bashford" userId="S::tim.bashford@uwtsd.ac.uk::5fd3d9a1-443c-4717-9608-098946ca22e0" providerId="AD" clId="Web-{A243B156-D17A-3CF2-0F6A-951A603F4F46}" dt="2026-10-13T10:40:48.659" v="37" actId="1076"/>
          <ac:picMkLst>
            <pc:docMk/>
            <pc:sldMk cId="1178916661" sldId="283"/>
            <ac:picMk id="4" creationId="{6F8C2158-E2FB-2D0A-5DB4-F673F63CF625}"/>
          </ac:picMkLst>
        </pc:picChg>
      </pc:sldChg>
      <pc:sldChg chg="modSp new">
        <pc:chgData name="Tim Bashford" userId="S::tim.bashford@uwtsd.ac.uk::5fd3d9a1-443c-4717-9608-098946ca22e0" providerId="AD" clId="Web-{A243B156-D17A-3CF2-0F6A-951A603F4F46}" dt="2026-10-13T10:45:17.551" v="216" actId="20577"/>
        <pc:sldMkLst>
          <pc:docMk/>
          <pc:sldMk cId="385286499" sldId="284"/>
        </pc:sldMkLst>
        <pc:spChg chg="mod">
          <ac:chgData name="Tim Bashford" userId="S::tim.bashford@uwtsd.ac.uk::5fd3d9a1-443c-4717-9608-098946ca22e0" providerId="AD" clId="Web-{A243B156-D17A-3CF2-0F6A-951A603F4F46}" dt="2026-10-13T10:44:58.613" v="199" actId="20577"/>
          <ac:spMkLst>
            <pc:docMk/>
            <pc:sldMk cId="385286499" sldId="284"/>
            <ac:spMk id="2" creationId="{AC992A1F-634E-C8AB-8540-2044D56ECCE4}"/>
          </ac:spMkLst>
        </pc:spChg>
        <pc:spChg chg="mod">
          <ac:chgData name="Tim Bashford" userId="S::tim.bashford@uwtsd.ac.uk::5fd3d9a1-443c-4717-9608-098946ca22e0" providerId="AD" clId="Web-{A243B156-D17A-3CF2-0F6A-951A603F4F46}" dt="2026-10-13T10:45:17.551" v="216" actId="20577"/>
          <ac:spMkLst>
            <pc:docMk/>
            <pc:sldMk cId="385286499" sldId="284"/>
            <ac:spMk id="3" creationId="{1A7A356A-AD64-64A6-9A59-9B0168CF82E3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10/13/2026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10/13/2026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10/13/2026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39A6F0-EEC2-41E4-AABF-D29E5C368D1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Unit Testing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5103D8-C18A-484A-B008-41DA0BB13F9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Dr Tim Bashford</a:t>
            </a:r>
          </a:p>
        </p:txBody>
      </p:sp>
    </p:spTree>
    <p:extLst>
      <p:ext uri="{BB962C8B-B14F-4D97-AF65-F5344CB8AC3E}">
        <p14:creationId xmlns:p14="http://schemas.microsoft.com/office/powerpoint/2010/main" val="36665525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8109AE-AED5-4977-8DEB-AB77E7BAAD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Testing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59773B-8B49-460E-8450-19A5568DAD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You’ll study the theory of this partly with me, partly with Mike.</a:t>
            </a:r>
          </a:p>
          <a:p>
            <a:pPr lvl="1"/>
            <a:r>
              <a:rPr lang="en-GB" dirty="0"/>
              <a:t>Quite a large topic, possible on a lot of levels.</a:t>
            </a:r>
          </a:p>
          <a:p>
            <a:r>
              <a:rPr lang="en-GB" dirty="0"/>
              <a:t>Crucially, about building confidence in our code.</a:t>
            </a:r>
          </a:p>
          <a:p>
            <a:r>
              <a:rPr lang="en-GB" dirty="0"/>
              <a:t>Today, we’re only applying the lowest level form of testing – unit testing, which allows us to test a single function.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3475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83CEBF-78EA-30BD-1AB4-8356BAAD8C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Configure </a:t>
            </a:r>
            <a:r>
              <a:rPr lang="en-GB" dirty="0" err="1"/>
              <a:t>VSCode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985855-AFDC-667D-98B6-34D224008D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In your </a:t>
            </a:r>
            <a:r>
              <a:rPr lang="en-GB" dirty="0" err="1"/>
              <a:t>VSCode</a:t>
            </a:r>
            <a:r>
              <a:rPr lang="en-GB" dirty="0"/>
              <a:t> project, click the beaker symbol.</a:t>
            </a:r>
            <a:endParaRPr lang="en-US" dirty="0"/>
          </a:p>
          <a:p>
            <a:r>
              <a:rPr lang="en-GB"/>
              <a:t>Enable Testing and select JUnit 6.</a:t>
            </a:r>
            <a:endParaRPr lang="en-GB" dirty="0"/>
          </a:p>
          <a:p>
            <a:r>
              <a:rPr lang="en-GB" dirty="0"/>
              <a:t>Add a file – name it the same as your </a:t>
            </a:r>
            <a:r>
              <a:rPr lang="en-GB"/>
              <a:t>class name with Test appended</a:t>
            </a:r>
            <a:endParaRPr lang="en-GB" dirty="0"/>
          </a:p>
          <a:p>
            <a:pPr lvl="1">
              <a:buFont typeface="Courier New" charset="2"/>
              <a:buChar char="o"/>
            </a:pPr>
            <a:r>
              <a:rPr lang="en-GB"/>
              <a:t>For example, if your class is called App.java, your tests class will be AppTest.java</a:t>
            </a:r>
            <a:endParaRPr lang="en-GB" dirty="0"/>
          </a:p>
          <a:p>
            <a:r>
              <a:rPr lang="en-GB"/>
              <a:t>In your test class, include:</a:t>
            </a: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404040"/>
                </a:solidFill>
                <a:latin typeface="Trebuchet MS" panose="020B0603020202020204"/>
              </a:rPr>
              <a:t>  import </a:t>
            </a:r>
            <a:r>
              <a:rPr lang="en-GB" dirty="0" err="1">
                <a:solidFill>
                  <a:srgbClr val="404040"/>
                </a:solidFill>
                <a:latin typeface="Trebuchet MS" panose="020B0603020202020204"/>
              </a:rPr>
              <a:t>org.junit.jupiter.api.Test</a:t>
            </a:r>
            <a:r>
              <a:rPr lang="en-GB" dirty="0">
                <a:solidFill>
                  <a:srgbClr val="404040"/>
                </a:solidFill>
                <a:latin typeface="Trebuchet MS" panose="020B0603020202020204"/>
              </a:rPr>
              <a:t>;</a:t>
            </a: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404040"/>
                </a:solidFill>
                <a:latin typeface="Trebuchet MS" panose="020B0603020202020204"/>
              </a:rPr>
              <a:t>  import static </a:t>
            </a:r>
            <a:r>
              <a:rPr lang="en-GB" dirty="0" err="1">
                <a:solidFill>
                  <a:srgbClr val="404040"/>
                </a:solidFill>
                <a:latin typeface="Trebuchet MS" panose="020B0603020202020204"/>
              </a:rPr>
              <a:t>org.junit.jupiter.api.Assertions</a:t>
            </a:r>
            <a:r>
              <a:rPr lang="en-GB" dirty="0">
                <a:solidFill>
                  <a:srgbClr val="404040"/>
                </a:solidFill>
                <a:latin typeface="Trebuchet MS" panose="020B0603020202020204"/>
              </a:rPr>
              <a:t>.*;</a:t>
            </a:r>
            <a:endParaRPr lang="en-GB" dirty="0"/>
          </a:p>
          <a:p>
            <a:pPr marL="0" indent="0">
              <a:buNone/>
            </a:pPr>
            <a:endParaRPr lang="en-GB" dirty="0">
              <a:solidFill>
                <a:srgbClr val="404040"/>
              </a:solidFill>
              <a:latin typeface="Trebuchet MS" panose="020B0603020202020204"/>
            </a:endParaRPr>
          </a:p>
          <a:p>
            <a:endParaRPr lang="en-GB" dirty="0">
              <a:solidFill>
                <a:srgbClr val="404040"/>
              </a:solidFill>
              <a:latin typeface="Trebuchet MS" panose="020B0603020202020204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F8C2158-E2FB-2D0A-5DB4-F673F63CF6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06900" y="119863"/>
            <a:ext cx="592331" cy="3185712"/>
          </a:xfrm>
          <a:prstGeom prst="rect">
            <a:avLst/>
          </a:prstGeom>
        </p:spPr>
      </p:pic>
      <p:sp>
        <p:nvSpPr>
          <p:cNvPr id="5" name="Arrow: Right 4">
            <a:extLst>
              <a:ext uri="{FF2B5EF4-FFF2-40B4-BE49-F238E27FC236}">
                <a16:creationId xmlns:a16="http://schemas.microsoft.com/office/drawing/2014/main" id="{77C4716B-64DC-DF02-C673-149F9A4AF1AB}"/>
              </a:ext>
            </a:extLst>
          </p:cNvPr>
          <p:cNvSpPr/>
          <p:nvPr/>
        </p:nvSpPr>
        <p:spPr>
          <a:xfrm flipH="1">
            <a:off x="8802169" y="2820111"/>
            <a:ext cx="2150691" cy="306223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89166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992A1F-634E-C8AB-8540-2044D56ECC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Create a test 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7A356A-AD64-64A6-9A59-9B0168CF82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Tests take the format: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/>
              <a:t>    @Test</a:t>
            </a:r>
          </a:p>
          <a:p>
            <a:pPr marL="0" indent="0">
              <a:buNone/>
            </a:pPr>
            <a:r>
              <a:rPr lang="en-GB" dirty="0"/>
              <a:t>    void </a:t>
            </a:r>
            <a:r>
              <a:rPr lang="en-GB" dirty="0" err="1"/>
              <a:t>testAddition</a:t>
            </a:r>
            <a:r>
              <a:rPr lang="en-GB" dirty="0"/>
              <a:t>()</a:t>
            </a:r>
          </a:p>
          <a:p>
            <a:pPr marL="0" indent="0">
              <a:buNone/>
            </a:pPr>
            <a:r>
              <a:rPr lang="en-GB"/>
              <a:t>    {</a:t>
            </a:r>
          </a:p>
          <a:p>
            <a:pPr marL="0" indent="0">
              <a:buNone/>
            </a:pPr>
            <a:r>
              <a:rPr lang="en-GB" dirty="0"/>
              <a:t>        </a:t>
            </a:r>
            <a:r>
              <a:rPr lang="en-GB" dirty="0" err="1"/>
              <a:t>assertEquals</a:t>
            </a:r>
            <a:r>
              <a:rPr lang="en-GB" dirty="0"/>
              <a:t>(5, </a:t>
            </a:r>
            <a:r>
              <a:rPr lang="en-GB" dirty="0" err="1"/>
              <a:t>App.AddTwoNumbers</a:t>
            </a:r>
            <a:r>
              <a:rPr lang="en-GB" dirty="0"/>
              <a:t>(3, 2));</a:t>
            </a:r>
          </a:p>
          <a:p>
            <a:pPr marL="0" indent="0">
              <a:buNone/>
            </a:pPr>
            <a:r>
              <a:rPr lang="en-GB"/>
              <a:t>    }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2864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95D358-2BE9-450E-8CBE-0282E5382D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9A4B44-1CB0-44DF-BA58-DF3F3CC17A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8596668" cy="4382824"/>
          </a:xfrm>
        </p:spPr>
        <p:txBody>
          <a:bodyPr>
            <a:normAutofit/>
          </a:bodyPr>
          <a:lstStyle/>
          <a:p>
            <a:r>
              <a:rPr lang="en-GB" dirty="0"/>
              <a:t>To explore testing, we’re going to write a factorial calculator.</a:t>
            </a:r>
          </a:p>
          <a:p>
            <a:r>
              <a:rPr lang="en-GB" dirty="0"/>
              <a:t>If unfamiliar, a factorial (!) is the product of positive integers to an integer. So:</a:t>
            </a:r>
          </a:p>
          <a:p>
            <a:pPr lvl="1"/>
            <a:r>
              <a:rPr lang="en-GB" dirty="0"/>
              <a:t>5! = 1 x 2 x 3 x 4 x 5 = 120</a:t>
            </a:r>
          </a:p>
          <a:p>
            <a:pPr lvl="1"/>
            <a:r>
              <a:rPr lang="en-GB" dirty="0"/>
              <a:t>3! = 1 x 2 x 3 = 6</a:t>
            </a:r>
          </a:p>
          <a:p>
            <a:pPr lvl="1"/>
            <a:r>
              <a:rPr lang="en-GB" dirty="0"/>
              <a:t>1! = 1</a:t>
            </a:r>
          </a:p>
          <a:p>
            <a:pPr lvl="1"/>
            <a:r>
              <a:rPr lang="en-GB" dirty="0"/>
              <a:t>0! = 1 (you can find proofs of this online)</a:t>
            </a:r>
          </a:p>
          <a:p>
            <a:pPr lvl="1"/>
            <a:r>
              <a:rPr lang="en-GB" dirty="0"/>
              <a:t>10! = 1 x 2 x 3… x 9 x 10 = 3,628,800</a:t>
            </a:r>
          </a:p>
          <a:p>
            <a:pPr lvl="1"/>
            <a:r>
              <a:rPr lang="en-GB" dirty="0"/>
              <a:t>-1! = invalid.</a:t>
            </a:r>
          </a:p>
          <a:p>
            <a:r>
              <a:rPr lang="en-GB" dirty="0"/>
              <a:t>This problem requires you to take and return an integer. Take 5-10 mins to write a solution – I want everyone’s to be slightly different!</a:t>
            </a:r>
          </a:p>
          <a:p>
            <a:pPr lvl="1"/>
            <a:r>
              <a:rPr lang="en-GB" dirty="0"/>
              <a:t>Don’t use any maths libraries!</a:t>
            </a:r>
          </a:p>
        </p:txBody>
      </p:sp>
    </p:spTree>
    <p:extLst>
      <p:ext uri="{BB962C8B-B14F-4D97-AF65-F5344CB8AC3E}">
        <p14:creationId xmlns:p14="http://schemas.microsoft.com/office/powerpoint/2010/main" val="14227161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A88443-ACFE-428C-8866-92F9F54C9A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At this point, you should have a function with a prototype something like:</a:t>
            </a:r>
          </a:p>
          <a:p>
            <a:pPr marL="0" indent="0">
              <a:buNone/>
            </a:pPr>
            <a:r>
              <a:rPr lang="en-GB" dirty="0"/>
              <a:t>			public static int Factorial(int </a:t>
            </a:r>
            <a:r>
              <a:rPr lang="en-GB" dirty="0" err="1"/>
              <a:t>num</a:t>
            </a:r>
            <a:r>
              <a:rPr lang="en-GB" dirty="0"/>
              <a:t>)</a:t>
            </a:r>
          </a:p>
          <a:p>
            <a:r>
              <a:rPr lang="en-GB" dirty="0"/>
              <a:t>To help solve the factorial problem, I’ve effectively already given you tests from the previous slide – in fact, hopefully during the build process you’ve already used these somewhat to check your code.</a:t>
            </a:r>
          </a:p>
        </p:txBody>
      </p:sp>
    </p:spTree>
    <p:extLst>
      <p:ext uri="{BB962C8B-B14F-4D97-AF65-F5344CB8AC3E}">
        <p14:creationId xmlns:p14="http://schemas.microsoft.com/office/powerpoint/2010/main" val="35363530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1416A-A76D-4CF0-BF0E-C957C26A91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41028"/>
          </a:xfrm>
        </p:spPr>
        <p:txBody>
          <a:bodyPr/>
          <a:lstStyle/>
          <a:p>
            <a:r>
              <a:rPr lang="en-GB" dirty="0"/>
              <a:t>Basic testing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228ECF-393A-4B91-B4FD-BCAA7C3B2A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350629"/>
            <a:ext cx="8596668" cy="4690734"/>
          </a:xfrm>
        </p:spPr>
        <p:txBody>
          <a:bodyPr/>
          <a:lstStyle/>
          <a:p>
            <a:r>
              <a:rPr lang="en-GB" dirty="0"/>
              <a:t>I wrote two solutions, one iterative, one recursive: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886FB7E-AE06-40E6-8201-FAB152DFFA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2973" y="1809750"/>
            <a:ext cx="3176508" cy="244346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AA25A76-7149-4827-8CAC-F6922302136A}"/>
              </a:ext>
            </a:extLst>
          </p:cNvPr>
          <p:cNvSpPr txBox="1"/>
          <p:nvPr/>
        </p:nvSpPr>
        <p:spPr>
          <a:xfrm>
            <a:off x="6807328" y="493471"/>
            <a:ext cx="4436062" cy="646331"/>
          </a:xfrm>
          <a:prstGeom prst="rect">
            <a:avLst/>
          </a:prstGeom>
          <a:noFill/>
          <a:ln>
            <a:solidFill>
              <a:schemeClr val="tx1"/>
            </a:solidFill>
            <a:prstDash val="lgDash"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7125925"/>
                      <a:gd name="connsiteY0" fmla="*/ 0 h 369332"/>
                      <a:gd name="connsiteX1" fmla="*/ 522568 w 7125925"/>
                      <a:gd name="connsiteY1" fmla="*/ 0 h 369332"/>
                      <a:gd name="connsiteX2" fmla="*/ 902617 w 7125925"/>
                      <a:gd name="connsiteY2" fmla="*/ 0 h 369332"/>
                      <a:gd name="connsiteX3" fmla="*/ 1638963 w 7125925"/>
                      <a:gd name="connsiteY3" fmla="*/ 0 h 369332"/>
                      <a:gd name="connsiteX4" fmla="*/ 2161531 w 7125925"/>
                      <a:gd name="connsiteY4" fmla="*/ 0 h 369332"/>
                      <a:gd name="connsiteX5" fmla="*/ 2684098 w 7125925"/>
                      <a:gd name="connsiteY5" fmla="*/ 0 h 369332"/>
                      <a:gd name="connsiteX6" fmla="*/ 3420444 w 7125925"/>
                      <a:gd name="connsiteY6" fmla="*/ 0 h 369332"/>
                      <a:gd name="connsiteX7" fmla="*/ 3871753 w 7125925"/>
                      <a:gd name="connsiteY7" fmla="*/ 0 h 369332"/>
                      <a:gd name="connsiteX8" fmla="*/ 4608098 w 7125925"/>
                      <a:gd name="connsiteY8" fmla="*/ 0 h 369332"/>
                      <a:gd name="connsiteX9" fmla="*/ 5344444 w 7125925"/>
                      <a:gd name="connsiteY9" fmla="*/ 0 h 369332"/>
                      <a:gd name="connsiteX10" fmla="*/ 5938271 w 7125925"/>
                      <a:gd name="connsiteY10" fmla="*/ 0 h 369332"/>
                      <a:gd name="connsiteX11" fmla="*/ 7125925 w 7125925"/>
                      <a:gd name="connsiteY11" fmla="*/ 0 h 369332"/>
                      <a:gd name="connsiteX12" fmla="*/ 7125925 w 7125925"/>
                      <a:gd name="connsiteY12" fmla="*/ 369332 h 369332"/>
                      <a:gd name="connsiteX13" fmla="*/ 6745876 w 7125925"/>
                      <a:gd name="connsiteY13" fmla="*/ 369332 h 369332"/>
                      <a:gd name="connsiteX14" fmla="*/ 6009530 w 7125925"/>
                      <a:gd name="connsiteY14" fmla="*/ 369332 h 369332"/>
                      <a:gd name="connsiteX15" fmla="*/ 5558222 w 7125925"/>
                      <a:gd name="connsiteY15" fmla="*/ 369332 h 369332"/>
                      <a:gd name="connsiteX16" fmla="*/ 4964394 w 7125925"/>
                      <a:gd name="connsiteY16" fmla="*/ 369332 h 369332"/>
                      <a:gd name="connsiteX17" fmla="*/ 4228049 w 7125925"/>
                      <a:gd name="connsiteY17" fmla="*/ 369332 h 369332"/>
                      <a:gd name="connsiteX18" fmla="*/ 3634222 w 7125925"/>
                      <a:gd name="connsiteY18" fmla="*/ 369332 h 369332"/>
                      <a:gd name="connsiteX19" fmla="*/ 3254172 w 7125925"/>
                      <a:gd name="connsiteY19" fmla="*/ 369332 h 369332"/>
                      <a:gd name="connsiteX20" fmla="*/ 2802864 w 7125925"/>
                      <a:gd name="connsiteY20" fmla="*/ 369332 h 369332"/>
                      <a:gd name="connsiteX21" fmla="*/ 2066518 w 7125925"/>
                      <a:gd name="connsiteY21" fmla="*/ 369332 h 369332"/>
                      <a:gd name="connsiteX22" fmla="*/ 1472691 w 7125925"/>
                      <a:gd name="connsiteY22" fmla="*/ 369332 h 369332"/>
                      <a:gd name="connsiteX23" fmla="*/ 1021383 w 7125925"/>
                      <a:gd name="connsiteY23" fmla="*/ 369332 h 369332"/>
                      <a:gd name="connsiteX24" fmla="*/ 0 w 7125925"/>
                      <a:gd name="connsiteY24" fmla="*/ 369332 h 369332"/>
                      <a:gd name="connsiteX25" fmla="*/ 0 w 7125925"/>
                      <a:gd name="connsiteY25" fmla="*/ 0 h 36933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</a:cxnLst>
                    <a:rect l="l" t="t" r="r" b="b"/>
                    <a:pathLst>
                      <a:path w="7125925" h="369332" extrusionOk="0">
                        <a:moveTo>
                          <a:pt x="0" y="0"/>
                        </a:moveTo>
                        <a:cubicBezTo>
                          <a:pt x="109586" y="-40058"/>
                          <a:pt x="412905" y="20879"/>
                          <a:pt x="522568" y="0"/>
                        </a:cubicBezTo>
                        <a:cubicBezTo>
                          <a:pt x="632231" y="-20879"/>
                          <a:pt x="813389" y="12770"/>
                          <a:pt x="902617" y="0"/>
                        </a:cubicBezTo>
                        <a:cubicBezTo>
                          <a:pt x="991845" y="-12770"/>
                          <a:pt x="1336831" y="22461"/>
                          <a:pt x="1638963" y="0"/>
                        </a:cubicBezTo>
                        <a:cubicBezTo>
                          <a:pt x="1941095" y="-22461"/>
                          <a:pt x="2027538" y="29426"/>
                          <a:pt x="2161531" y="0"/>
                        </a:cubicBezTo>
                        <a:cubicBezTo>
                          <a:pt x="2295524" y="-29426"/>
                          <a:pt x="2436618" y="49807"/>
                          <a:pt x="2684098" y="0"/>
                        </a:cubicBezTo>
                        <a:cubicBezTo>
                          <a:pt x="2931578" y="-49807"/>
                          <a:pt x="3192121" y="49672"/>
                          <a:pt x="3420444" y="0"/>
                        </a:cubicBezTo>
                        <a:cubicBezTo>
                          <a:pt x="3648767" y="-49672"/>
                          <a:pt x="3772603" y="16722"/>
                          <a:pt x="3871753" y="0"/>
                        </a:cubicBezTo>
                        <a:cubicBezTo>
                          <a:pt x="3970903" y="-16722"/>
                          <a:pt x="4410760" y="78082"/>
                          <a:pt x="4608098" y="0"/>
                        </a:cubicBezTo>
                        <a:cubicBezTo>
                          <a:pt x="4805437" y="-78082"/>
                          <a:pt x="5033732" y="53931"/>
                          <a:pt x="5344444" y="0"/>
                        </a:cubicBezTo>
                        <a:cubicBezTo>
                          <a:pt x="5655156" y="-53931"/>
                          <a:pt x="5751821" y="25518"/>
                          <a:pt x="5938271" y="0"/>
                        </a:cubicBezTo>
                        <a:cubicBezTo>
                          <a:pt x="6124721" y="-25518"/>
                          <a:pt x="6709683" y="23942"/>
                          <a:pt x="7125925" y="0"/>
                        </a:cubicBezTo>
                        <a:cubicBezTo>
                          <a:pt x="7149016" y="82749"/>
                          <a:pt x="7114666" y="217141"/>
                          <a:pt x="7125925" y="369332"/>
                        </a:cubicBezTo>
                        <a:cubicBezTo>
                          <a:pt x="6962425" y="379439"/>
                          <a:pt x="6871349" y="328258"/>
                          <a:pt x="6745876" y="369332"/>
                        </a:cubicBezTo>
                        <a:cubicBezTo>
                          <a:pt x="6620403" y="410406"/>
                          <a:pt x="6252250" y="325144"/>
                          <a:pt x="6009530" y="369332"/>
                        </a:cubicBezTo>
                        <a:cubicBezTo>
                          <a:pt x="5766810" y="413520"/>
                          <a:pt x="5716261" y="332440"/>
                          <a:pt x="5558222" y="369332"/>
                        </a:cubicBezTo>
                        <a:cubicBezTo>
                          <a:pt x="5400183" y="406224"/>
                          <a:pt x="5234220" y="351147"/>
                          <a:pt x="4964394" y="369332"/>
                        </a:cubicBezTo>
                        <a:cubicBezTo>
                          <a:pt x="4694568" y="387517"/>
                          <a:pt x="4471131" y="339621"/>
                          <a:pt x="4228049" y="369332"/>
                        </a:cubicBezTo>
                        <a:cubicBezTo>
                          <a:pt x="3984967" y="399043"/>
                          <a:pt x="3862154" y="345319"/>
                          <a:pt x="3634222" y="369332"/>
                        </a:cubicBezTo>
                        <a:cubicBezTo>
                          <a:pt x="3406290" y="393345"/>
                          <a:pt x="3365925" y="357295"/>
                          <a:pt x="3254172" y="369332"/>
                        </a:cubicBezTo>
                        <a:cubicBezTo>
                          <a:pt x="3142419" y="381369"/>
                          <a:pt x="3016856" y="327521"/>
                          <a:pt x="2802864" y="369332"/>
                        </a:cubicBezTo>
                        <a:cubicBezTo>
                          <a:pt x="2588872" y="411143"/>
                          <a:pt x="2416353" y="342432"/>
                          <a:pt x="2066518" y="369332"/>
                        </a:cubicBezTo>
                        <a:cubicBezTo>
                          <a:pt x="1716683" y="396232"/>
                          <a:pt x="1703843" y="306064"/>
                          <a:pt x="1472691" y="369332"/>
                        </a:cubicBezTo>
                        <a:cubicBezTo>
                          <a:pt x="1241539" y="432600"/>
                          <a:pt x="1150848" y="333311"/>
                          <a:pt x="1021383" y="369332"/>
                        </a:cubicBezTo>
                        <a:cubicBezTo>
                          <a:pt x="891918" y="405353"/>
                          <a:pt x="495600" y="288538"/>
                          <a:pt x="0" y="369332"/>
                        </a:cubicBezTo>
                        <a:cubicBezTo>
                          <a:pt x="-18115" y="195134"/>
                          <a:pt x="43045" y="81008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r>
              <a:rPr lang="en-GB" dirty="0"/>
              <a:t>Recursive: a function which calls itself until reaching a “base case”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1969F16-A52E-4809-8DCF-2A6D2F41AA92}"/>
              </a:ext>
            </a:extLst>
          </p:cNvPr>
          <p:cNvSpPr txBox="1"/>
          <p:nvPr/>
        </p:nvSpPr>
        <p:spPr>
          <a:xfrm>
            <a:off x="812973" y="4253218"/>
            <a:ext cx="79326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We can certainly do some manual testing, so I wrote some basic test code: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2E5793D-5EF4-43A8-8345-827D804D72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0825" y="4964354"/>
            <a:ext cx="6610350" cy="140017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4E30A7E-CEDB-413C-A0F1-9F373A39AA8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35544" y="1809750"/>
            <a:ext cx="3364525" cy="24434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97439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24933D-835D-419F-9BD6-DCF786C14C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643813"/>
            <a:ext cx="8596668" cy="5397550"/>
          </a:xfrm>
        </p:spPr>
        <p:txBody>
          <a:bodyPr>
            <a:normAutofit fontScale="92500"/>
          </a:bodyPr>
          <a:lstStyle/>
          <a:p>
            <a:r>
              <a:rPr lang="en-GB" dirty="0"/>
              <a:t>And I can start entering in a few values and make sure I get the right result: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There’s nothing wrong with doing this. I’ve gained some confidence in my code.</a:t>
            </a:r>
          </a:p>
          <a:p>
            <a:r>
              <a:rPr lang="en-GB" dirty="0"/>
              <a:t>Problem 1: code changes. If I ever want to change this code (e.g. moving to a longer data type) I should fully re-test it. This is a little tedious for this problem, but masses of time wasted in large code bases. When an bug is introduced to old code, it is called </a:t>
            </a:r>
            <a:r>
              <a:rPr lang="en-GB" i="1" dirty="0"/>
              <a:t>regression</a:t>
            </a:r>
            <a:r>
              <a:rPr lang="en-GB" dirty="0"/>
              <a:t>. We want to conduct </a:t>
            </a:r>
            <a:r>
              <a:rPr lang="en-GB" i="1" dirty="0"/>
              <a:t>regression testing </a:t>
            </a:r>
            <a:r>
              <a:rPr lang="en-GB" dirty="0"/>
              <a:t>to avoid it.</a:t>
            </a:r>
          </a:p>
          <a:p>
            <a:r>
              <a:rPr lang="en-GB" dirty="0"/>
              <a:t>Problem 2: developer laziness. I only did 4 tests. I probably should’ve done more, some larger numbers, some smaller negative numbers, some more in the middle. But that’s time consuming and a bit tedious, so I left it at 4. Have I tested by code exhaustively? Probably not. So I have confidence, but maybe that confidence is undue.</a:t>
            </a:r>
          </a:p>
          <a:p>
            <a:pPr lvl="1"/>
            <a:r>
              <a:rPr lang="en-GB" dirty="0"/>
              <a:t>Still, I probably define a relatively small number of tests when I have to hammer the results in manually.</a:t>
            </a:r>
          </a:p>
          <a:p>
            <a:pPr lvl="1"/>
            <a:r>
              <a:rPr lang="en-GB" dirty="0"/>
              <a:t>-1 and 1 look quite similar. Making an error while quickly blasting through hundreds of tests is easy.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6A99C0A-9846-4273-BC03-D2A08DBADE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2741" y="1183433"/>
            <a:ext cx="1504950" cy="6096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D902143-E489-4995-8036-D6524F0B64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9817" y="1164383"/>
            <a:ext cx="1181100" cy="62865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BCBB998-84AE-45C9-935F-84FD61C86EE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66844" y="1183433"/>
            <a:ext cx="1095375" cy="6667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A590660-A116-4520-B008-22ED118513F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82003" y="1240583"/>
            <a:ext cx="1095375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08794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2C56ED-B789-433A-892B-9AC99A96E0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286235"/>
            <a:ext cx="8596668" cy="1320800"/>
          </a:xfrm>
        </p:spPr>
        <p:txBody>
          <a:bodyPr/>
          <a:lstStyle/>
          <a:p>
            <a:r>
              <a:rPr lang="en-GB" dirty="0"/>
              <a:t>Unit tests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2C8954-A30F-414A-9019-5CBD79C7F6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059577"/>
            <a:ext cx="8596668" cy="388077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We can use a framework to solve both problems. As mentioned, specifically, we’re going to use "JUnit" – a Java Unit Testing framework.</a:t>
            </a:r>
          </a:p>
          <a:p>
            <a:r>
              <a:rPr lang="en-GB" dirty="0"/>
              <a:t>“Unit tests” are tests of individual units of code (functions, classes, etc.) though usually not in the wider context of the program.</a:t>
            </a:r>
          </a:p>
          <a:p>
            <a:r>
              <a:rPr lang="en-GB" dirty="0"/>
              <a:t>Let’s see this by example…</a:t>
            </a:r>
          </a:p>
          <a:p>
            <a:pPr lvl="1"/>
            <a:r>
              <a:rPr lang="en-GB" dirty="0"/>
              <a:t>I’m going to move over to a single function, </a:t>
            </a:r>
          </a:p>
          <a:p>
            <a:pPr marL="457200" lvl="1" indent="0">
              <a:buNone/>
            </a:pPr>
            <a:r>
              <a:rPr lang="en-GB" dirty="0"/>
              <a:t>     just named “factorial”.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12E32C4-3D18-480D-B651-C6712A88D6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5994" y="2380377"/>
            <a:ext cx="3874537" cy="4050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13123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FA59B3-CAF6-4BE2-A5FC-E74B663ADE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709127"/>
            <a:ext cx="8596668" cy="5332235"/>
          </a:xfrm>
        </p:spPr>
        <p:txBody>
          <a:bodyPr/>
          <a:lstStyle/>
          <a:p>
            <a:r>
              <a:rPr lang="en-GB" dirty="0"/>
              <a:t>We’ll do the manual way first.</a:t>
            </a:r>
          </a:p>
          <a:p>
            <a:r>
              <a:rPr lang="en-GB" dirty="0"/>
              <a:t>Add a Java class under “test\java”. This must be named </a:t>
            </a:r>
            <a:r>
              <a:rPr lang="en-GB" dirty="0" err="1"/>
              <a:t>classnameTest</a:t>
            </a:r>
            <a:r>
              <a:rPr lang="en-GB" dirty="0"/>
              <a:t>. So because my class is named “Main”, this must be named </a:t>
            </a:r>
            <a:r>
              <a:rPr lang="en-GB" dirty="0" err="1"/>
              <a:t>MainTest</a:t>
            </a:r>
            <a:r>
              <a:rPr lang="en-GB" dirty="0"/>
              <a:t>. </a:t>
            </a:r>
            <a:r>
              <a:rPr lang="en-GB" b="1" dirty="0"/>
              <a:t>This is case sensitive</a:t>
            </a:r>
            <a:r>
              <a:rPr lang="en-GB" dirty="0"/>
              <a:t>.</a:t>
            </a:r>
          </a:p>
          <a:p>
            <a:r>
              <a:rPr lang="en-GB" dirty="0"/>
              <a:t>Add two libraries: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Now we can start making tests.</a:t>
            </a:r>
          </a:p>
          <a:p>
            <a:pPr lvl="1"/>
            <a:r>
              <a:rPr lang="en-GB" dirty="0"/>
              <a:t>Each test is a function. We can combine multiple tests into a single function, but should nonetheless break them up in a logical way.</a:t>
            </a:r>
          </a:p>
          <a:p>
            <a:pPr lvl="1"/>
            <a:r>
              <a:rPr lang="en-GB" dirty="0"/>
              <a:t>Tests should use “assertion” checks. An assertion check is essentially a comparative of values and how they should relate to one another.</a:t>
            </a:r>
          </a:p>
          <a:p>
            <a:pPr lvl="1"/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2476283-0142-4157-B18B-2C808A5CB953}"/>
              </a:ext>
            </a:extLst>
          </p:cNvPr>
          <p:cNvSpPr txBox="1"/>
          <p:nvPr/>
        </p:nvSpPr>
        <p:spPr>
          <a:xfrm>
            <a:off x="1222054" y="2561508"/>
            <a:ext cx="86774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import</a:t>
            </a:r>
            <a:r>
              <a:rPr lang="en-GB" dirty="0"/>
              <a:t> </a:t>
            </a:r>
            <a:r>
              <a:rPr lang="en-GB" dirty="0" err="1"/>
              <a:t>org.junit.jupiter.api.</a:t>
            </a:r>
            <a:r>
              <a:rPr lang="en-GB" dirty="0" err="1">
                <a:solidFill>
                  <a:schemeClr val="accent3"/>
                </a:solidFill>
              </a:rPr>
              <a:t>Test</a:t>
            </a:r>
            <a:r>
              <a:rPr lang="en-GB" dirty="0"/>
              <a:t>;</a:t>
            </a:r>
          </a:p>
          <a:p>
            <a:r>
              <a:rPr lang="en-GB" dirty="0">
                <a:solidFill>
                  <a:srgbClr val="0070C0"/>
                </a:solidFill>
              </a:rPr>
              <a:t>import static </a:t>
            </a:r>
            <a:r>
              <a:rPr lang="en-GB" dirty="0" err="1"/>
              <a:t>org.junit.jupiter.api.Assertions</a:t>
            </a:r>
            <a:r>
              <a:rPr lang="en-GB" dirty="0"/>
              <a:t>.*;</a:t>
            </a:r>
          </a:p>
        </p:txBody>
      </p:sp>
    </p:spTree>
    <p:extLst>
      <p:ext uri="{BB962C8B-B14F-4D97-AF65-F5344CB8AC3E}">
        <p14:creationId xmlns:p14="http://schemas.microsoft.com/office/powerpoint/2010/main" val="25342719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1AB63-C215-46D5-9846-6FED8DD330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Assertions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5239C3-8C2B-479D-A6AC-51ECBA00D2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Most of the time, we’ll use:</a:t>
            </a:r>
          </a:p>
          <a:p>
            <a:pPr lvl="1"/>
            <a:r>
              <a:rPr lang="en-GB" dirty="0" err="1"/>
              <a:t>assertEquals</a:t>
            </a:r>
            <a:r>
              <a:rPr lang="en-GB" dirty="0"/>
              <a:t>(value1, value2)</a:t>
            </a:r>
          </a:p>
          <a:p>
            <a:pPr lvl="1"/>
            <a:r>
              <a:rPr lang="en-GB" dirty="0" err="1"/>
              <a:t>assertNotEquals</a:t>
            </a:r>
            <a:r>
              <a:rPr lang="en-GB" dirty="0"/>
              <a:t>(value1, value2)</a:t>
            </a:r>
          </a:p>
          <a:p>
            <a:pPr lvl="1"/>
            <a:r>
              <a:rPr lang="en-GB" dirty="0" err="1"/>
              <a:t>assertArrayEquals</a:t>
            </a:r>
            <a:r>
              <a:rPr lang="en-GB" dirty="0"/>
              <a:t>(value1, value2)</a:t>
            </a:r>
          </a:p>
          <a:p>
            <a:r>
              <a:rPr lang="en-GB" dirty="0"/>
              <a:t>But it’s also worth knowing about:</a:t>
            </a:r>
          </a:p>
          <a:p>
            <a:pPr lvl="1"/>
            <a:r>
              <a:rPr lang="en-GB" dirty="0" err="1"/>
              <a:t>assertDoesNotThrow</a:t>
            </a:r>
            <a:r>
              <a:rPr lang="en-GB" dirty="0"/>
              <a:t>(function) – makes sure the function doesn’t throw an error</a:t>
            </a:r>
          </a:p>
          <a:p>
            <a:pPr lvl="1"/>
            <a:r>
              <a:rPr lang="en-GB" dirty="0" err="1"/>
              <a:t>assertNotNull</a:t>
            </a:r>
            <a:r>
              <a:rPr lang="en-GB" dirty="0"/>
              <a:t>(object) – this will make sense (and potentially be useful) once you study OO, but just take note of it for now.</a:t>
            </a:r>
          </a:p>
          <a:p>
            <a:pPr lvl="1"/>
            <a:r>
              <a:rPr lang="en-GB" dirty="0" err="1"/>
              <a:t>assertTrue</a:t>
            </a:r>
            <a:r>
              <a:rPr lang="en-GB" dirty="0"/>
              <a:t>/</a:t>
            </a:r>
            <a:r>
              <a:rPr lang="en-GB" dirty="0" err="1"/>
              <a:t>assertFalse</a:t>
            </a:r>
            <a:r>
              <a:rPr lang="en-GB" dirty="0"/>
              <a:t>(bool)</a:t>
            </a:r>
          </a:p>
          <a:p>
            <a:pPr lvl="1"/>
            <a:r>
              <a:rPr lang="en-GB" dirty="0" err="1"/>
              <a:t>assertAll</a:t>
            </a:r>
            <a:r>
              <a:rPr lang="en-GB" dirty="0"/>
              <a:t>(list of assertions) – lets you combine multiple assertions together.</a:t>
            </a:r>
          </a:p>
        </p:txBody>
      </p:sp>
    </p:spTree>
    <p:extLst>
      <p:ext uri="{BB962C8B-B14F-4D97-AF65-F5344CB8AC3E}">
        <p14:creationId xmlns:p14="http://schemas.microsoft.com/office/powerpoint/2010/main" val="4095310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>
            <a:extLst>
              <a:ext uri="{FF2B5EF4-FFF2-40B4-BE49-F238E27FC236}">
                <a16:creationId xmlns:a16="http://schemas.microsoft.com/office/drawing/2014/main" id="{259A9C59-73AA-4366-BC1A-793009835B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2208" y="2724660"/>
            <a:ext cx="5561033" cy="225447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3B79366-B549-471C-BC08-97F5FC051B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6B412B27-AA4C-41B3-90D6-FE4C3D2EA9A7}"/>
              </a:ext>
            </a:extLst>
          </p:cNvPr>
          <p:cNvCxnSpPr>
            <a:cxnSpLocks/>
          </p:cNvCxnSpPr>
          <p:nvPr/>
        </p:nvCxnSpPr>
        <p:spPr>
          <a:xfrm flipH="1">
            <a:off x="1735495" y="1504878"/>
            <a:ext cx="2239346" cy="131028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6B264A01-601E-49F8-B6FD-103CC0B5BEE2}"/>
              </a:ext>
            </a:extLst>
          </p:cNvPr>
          <p:cNvSpPr txBox="1"/>
          <p:nvPr/>
        </p:nvSpPr>
        <p:spPr>
          <a:xfrm>
            <a:off x="4040155" y="379911"/>
            <a:ext cx="6358166" cy="923330"/>
          </a:xfrm>
          <a:prstGeom prst="rect">
            <a:avLst/>
          </a:prstGeom>
          <a:noFill/>
          <a:ln>
            <a:solidFill>
              <a:schemeClr val="tx1"/>
            </a:solidFill>
            <a:prstDash val="lgDash"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7125925"/>
                      <a:gd name="connsiteY0" fmla="*/ 0 h 369332"/>
                      <a:gd name="connsiteX1" fmla="*/ 522568 w 7125925"/>
                      <a:gd name="connsiteY1" fmla="*/ 0 h 369332"/>
                      <a:gd name="connsiteX2" fmla="*/ 902617 w 7125925"/>
                      <a:gd name="connsiteY2" fmla="*/ 0 h 369332"/>
                      <a:gd name="connsiteX3" fmla="*/ 1638963 w 7125925"/>
                      <a:gd name="connsiteY3" fmla="*/ 0 h 369332"/>
                      <a:gd name="connsiteX4" fmla="*/ 2161531 w 7125925"/>
                      <a:gd name="connsiteY4" fmla="*/ 0 h 369332"/>
                      <a:gd name="connsiteX5" fmla="*/ 2684098 w 7125925"/>
                      <a:gd name="connsiteY5" fmla="*/ 0 h 369332"/>
                      <a:gd name="connsiteX6" fmla="*/ 3420444 w 7125925"/>
                      <a:gd name="connsiteY6" fmla="*/ 0 h 369332"/>
                      <a:gd name="connsiteX7" fmla="*/ 3871753 w 7125925"/>
                      <a:gd name="connsiteY7" fmla="*/ 0 h 369332"/>
                      <a:gd name="connsiteX8" fmla="*/ 4608098 w 7125925"/>
                      <a:gd name="connsiteY8" fmla="*/ 0 h 369332"/>
                      <a:gd name="connsiteX9" fmla="*/ 5344444 w 7125925"/>
                      <a:gd name="connsiteY9" fmla="*/ 0 h 369332"/>
                      <a:gd name="connsiteX10" fmla="*/ 5938271 w 7125925"/>
                      <a:gd name="connsiteY10" fmla="*/ 0 h 369332"/>
                      <a:gd name="connsiteX11" fmla="*/ 7125925 w 7125925"/>
                      <a:gd name="connsiteY11" fmla="*/ 0 h 369332"/>
                      <a:gd name="connsiteX12" fmla="*/ 7125925 w 7125925"/>
                      <a:gd name="connsiteY12" fmla="*/ 369332 h 369332"/>
                      <a:gd name="connsiteX13" fmla="*/ 6745876 w 7125925"/>
                      <a:gd name="connsiteY13" fmla="*/ 369332 h 369332"/>
                      <a:gd name="connsiteX14" fmla="*/ 6009530 w 7125925"/>
                      <a:gd name="connsiteY14" fmla="*/ 369332 h 369332"/>
                      <a:gd name="connsiteX15" fmla="*/ 5558222 w 7125925"/>
                      <a:gd name="connsiteY15" fmla="*/ 369332 h 369332"/>
                      <a:gd name="connsiteX16" fmla="*/ 4964394 w 7125925"/>
                      <a:gd name="connsiteY16" fmla="*/ 369332 h 369332"/>
                      <a:gd name="connsiteX17" fmla="*/ 4228049 w 7125925"/>
                      <a:gd name="connsiteY17" fmla="*/ 369332 h 369332"/>
                      <a:gd name="connsiteX18" fmla="*/ 3634222 w 7125925"/>
                      <a:gd name="connsiteY18" fmla="*/ 369332 h 369332"/>
                      <a:gd name="connsiteX19" fmla="*/ 3254172 w 7125925"/>
                      <a:gd name="connsiteY19" fmla="*/ 369332 h 369332"/>
                      <a:gd name="connsiteX20" fmla="*/ 2802864 w 7125925"/>
                      <a:gd name="connsiteY20" fmla="*/ 369332 h 369332"/>
                      <a:gd name="connsiteX21" fmla="*/ 2066518 w 7125925"/>
                      <a:gd name="connsiteY21" fmla="*/ 369332 h 369332"/>
                      <a:gd name="connsiteX22" fmla="*/ 1472691 w 7125925"/>
                      <a:gd name="connsiteY22" fmla="*/ 369332 h 369332"/>
                      <a:gd name="connsiteX23" fmla="*/ 1021383 w 7125925"/>
                      <a:gd name="connsiteY23" fmla="*/ 369332 h 369332"/>
                      <a:gd name="connsiteX24" fmla="*/ 0 w 7125925"/>
                      <a:gd name="connsiteY24" fmla="*/ 369332 h 369332"/>
                      <a:gd name="connsiteX25" fmla="*/ 0 w 7125925"/>
                      <a:gd name="connsiteY25" fmla="*/ 0 h 36933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</a:cxnLst>
                    <a:rect l="l" t="t" r="r" b="b"/>
                    <a:pathLst>
                      <a:path w="7125925" h="369332" extrusionOk="0">
                        <a:moveTo>
                          <a:pt x="0" y="0"/>
                        </a:moveTo>
                        <a:cubicBezTo>
                          <a:pt x="109586" y="-40058"/>
                          <a:pt x="412905" y="20879"/>
                          <a:pt x="522568" y="0"/>
                        </a:cubicBezTo>
                        <a:cubicBezTo>
                          <a:pt x="632231" y="-20879"/>
                          <a:pt x="813389" y="12770"/>
                          <a:pt x="902617" y="0"/>
                        </a:cubicBezTo>
                        <a:cubicBezTo>
                          <a:pt x="991845" y="-12770"/>
                          <a:pt x="1336831" y="22461"/>
                          <a:pt x="1638963" y="0"/>
                        </a:cubicBezTo>
                        <a:cubicBezTo>
                          <a:pt x="1941095" y="-22461"/>
                          <a:pt x="2027538" y="29426"/>
                          <a:pt x="2161531" y="0"/>
                        </a:cubicBezTo>
                        <a:cubicBezTo>
                          <a:pt x="2295524" y="-29426"/>
                          <a:pt x="2436618" y="49807"/>
                          <a:pt x="2684098" y="0"/>
                        </a:cubicBezTo>
                        <a:cubicBezTo>
                          <a:pt x="2931578" y="-49807"/>
                          <a:pt x="3192121" y="49672"/>
                          <a:pt x="3420444" y="0"/>
                        </a:cubicBezTo>
                        <a:cubicBezTo>
                          <a:pt x="3648767" y="-49672"/>
                          <a:pt x="3772603" y="16722"/>
                          <a:pt x="3871753" y="0"/>
                        </a:cubicBezTo>
                        <a:cubicBezTo>
                          <a:pt x="3970903" y="-16722"/>
                          <a:pt x="4410760" y="78082"/>
                          <a:pt x="4608098" y="0"/>
                        </a:cubicBezTo>
                        <a:cubicBezTo>
                          <a:pt x="4805437" y="-78082"/>
                          <a:pt x="5033732" y="53931"/>
                          <a:pt x="5344444" y="0"/>
                        </a:cubicBezTo>
                        <a:cubicBezTo>
                          <a:pt x="5655156" y="-53931"/>
                          <a:pt x="5751821" y="25518"/>
                          <a:pt x="5938271" y="0"/>
                        </a:cubicBezTo>
                        <a:cubicBezTo>
                          <a:pt x="6124721" y="-25518"/>
                          <a:pt x="6709683" y="23942"/>
                          <a:pt x="7125925" y="0"/>
                        </a:cubicBezTo>
                        <a:cubicBezTo>
                          <a:pt x="7149016" y="82749"/>
                          <a:pt x="7114666" y="217141"/>
                          <a:pt x="7125925" y="369332"/>
                        </a:cubicBezTo>
                        <a:cubicBezTo>
                          <a:pt x="6962425" y="379439"/>
                          <a:pt x="6871349" y="328258"/>
                          <a:pt x="6745876" y="369332"/>
                        </a:cubicBezTo>
                        <a:cubicBezTo>
                          <a:pt x="6620403" y="410406"/>
                          <a:pt x="6252250" y="325144"/>
                          <a:pt x="6009530" y="369332"/>
                        </a:cubicBezTo>
                        <a:cubicBezTo>
                          <a:pt x="5766810" y="413520"/>
                          <a:pt x="5716261" y="332440"/>
                          <a:pt x="5558222" y="369332"/>
                        </a:cubicBezTo>
                        <a:cubicBezTo>
                          <a:pt x="5400183" y="406224"/>
                          <a:pt x="5234220" y="351147"/>
                          <a:pt x="4964394" y="369332"/>
                        </a:cubicBezTo>
                        <a:cubicBezTo>
                          <a:pt x="4694568" y="387517"/>
                          <a:pt x="4471131" y="339621"/>
                          <a:pt x="4228049" y="369332"/>
                        </a:cubicBezTo>
                        <a:cubicBezTo>
                          <a:pt x="3984967" y="399043"/>
                          <a:pt x="3862154" y="345319"/>
                          <a:pt x="3634222" y="369332"/>
                        </a:cubicBezTo>
                        <a:cubicBezTo>
                          <a:pt x="3406290" y="393345"/>
                          <a:pt x="3365925" y="357295"/>
                          <a:pt x="3254172" y="369332"/>
                        </a:cubicBezTo>
                        <a:cubicBezTo>
                          <a:pt x="3142419" y="381369"/>
                          <a:pt x="3016856" y="327521"/>
                          <a:pt x="2802864" y="369332"/>
                        </a:cubicBezTo>
                        <a:cubicBezTo>
                          <a:pt x="2588872" y="411143"/>
                          <a:pt x="2416353" y="342432"/>
                          <a:pt x="2066518" y="369332"/>
                        </a:cubicBezTo>
                        <a:cubicBezTo>
                          <a:pt x="1716683" y="396232"/>
                          <a:pt x="1703843" y="306064"/>
                          <a:pt x="1472691" y="369332"/>
                        </a:cubicBezTo>
                        <a:cubicBezTo>
                          <a:pt x="1241539" y="432600"/>
                          <a:pt x="1150848" y="333311"/>
                          <a:pt x="1021383" y="369332"/>
                        </a:cubicBezTo>
                        <a:cubicBezTo>
                          <a:pt x="891918" y="405353"/>
                          <a:pt x="495600" y="288538"/>
                          <a:pt x="0" y="369332"/>
                        </a:cubicBezTo>
                        <a:cubicBezTo>
                          <a:pt x="-18115" y="195134"/>
                          <a:pt x="43045" y="81008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r>
              <a:rPr lang="en-GB" dirty="0"/>
              <a:t>This is an </a:t>
            </a:r>
            <a:r>
              <a:rPr lang="en-GB" i="1" dirty="0"/>
              <a:t>annotation</a:t>
            </a:r>
            <a:r>
              <a:rPr lang="en-GB" dirty="0"/>
              <a:t> – it tells the compiler something about the thing which follows. In this case, it specifies that the following function is a test.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6DCDE68-77AF-476F-A96F-927CF7F1A0CD}"/>
              </a:ext>
            </a:extLst>
          </p:cNvPr>
          <p:cNvSpPr txBox="1"/>
          <p:nvPr/>
        </p:nvSpPr>
        <p:spPr>
          <a:xfrm>
            <a:off x="6945086" y="2262995"/>
            <a:ext cx="3178629" cy="923330"/>
          </a:xfrm>
          <a:prstGeom prst="rect">
            <a:avLst/>
          </a:prstGeom>
          <a:noFill/>
          <a:ln>
            <a:solidFill>
              <a:schemeClr val="tx1"/>
            </a:solidFill>
            <a:prstDash val="lgDash"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7125925"/>
                      <a:gd name="connsiteY0" fmla="*/ 0 h 369332"/>
                      <a:gd name="connsiteX1" fmla="*/ 522568 w 7125925"/>
                      <a:gd name="connsiteY1" fmla="*/ 0 h 369332"/>
                      <a:gd name="connsiteX2" fmla="*/ 902617 w 7125925"/>
                      <a:gd name="connsiteY2" fmla="*/ 0 h 369332"/>
                      <a:gd name="connsiteX3" fmla="*/ 1638963 w 7125925"/>
                      <a:gd name="connsiteY3" fmla="*/ 0 h 369332"/>
                      <a:gd name="connsiteX4" fmla="*/ 2161531 w 7125925"/>
                      <a:gd name="connsiteY4" fmla="*/ 0 h 369332"/>
                      <a:gd name="connsiteX5" fmla="*/ 2684098 w 7125925"/>
                      <a:gd name="connsiteY5" fmla="*/ 0 h 369332"/>
                      <a:gd name="connsiteX6" fmla="*/ 3420444 w 7125925"/>
                      <a:gd name="connsiteY6" fmla="*/ 0 h 369332"/>
                      <a:gd name="connsiteX7" fmla="*/ 3871753 w 7125925"/>
                      <a:gd name="connsiteY7" fmla="*/ 0 h 369332"/>
                      <a:gd name="connsiteX8" fmla="*/ 4608098 w 7125925"/>
                      <a:gd name="connsiteY8" fmla="*/ 0 h 369332"/>
                      <a:gd name="connsiteX9" fmla="*/ 5344444 w 7125925"/>
                      <a:gd name="connsiteY9" fmla="*/ 0 h 369332"/>
                      <a:gd name="connsiteX10" fmla="*/ 5938271 w 7125925"/>
                      <a:gd name="connsiteY10" fmla="*/ 0 h 369332"/>
                      <a:gd name="connsiteX11" fmla="*/ 7125925 w 7125925"/>
                      <a:gd name="connsiteY11" fmla="*/ 0 h 369332"/>
                      <a:gd name="connsiteX12" fmla="*/ 7125925 w 7125925"/>
                      <a:gd name="connsiteY12" fmla="*/ 369332 h 369332"/>
                      <a:gd name="connsiteX13" fmla="*/ 6745876 w 7125925"/>
                      <a:gd name="connsiteY13" fmla="*/ 369332 h 369332"/>
                      <a:gd name="connsiteX14" fmla="*/ 6009530 w 7125925"/>
                      <a:gd name="connsiteY14" fmla="*/ 369332 h 369332"/>
                      <a:gd name="connsiteX15" fmla="*/ 5558222 w 7125925"/>
                      <a:gd name="connsiteY15" fmla="*/ 369332 h 369332"/>
                      <a:gd name="connsiteX16" fmla="*/ 4964394 w 7125925"/>
                      <a:gd name="connsiteY16" fmla="*/ 369332 h 369332"/>
                      <a:gd name="connsiteX17" fmla="*/ 4228049 w 7125925"/>
                      <a:gd name="connsiteY17" fmla="*/ 369332 h 369332"/>
                      <a:gd name="connsiteX18" fmla="*/ 3634222 w 7125925"/>
                      <a:gd name="connsiteY18" fmla="*/ 369332 h 369332"/>
                      <a:gd name="connsiteX19" fmla="*/ 3254172 w 7125925"/>
                      <a:gd name="connsiteY19" fmla="*/ 369332 h 369332"/>
                      <a:gd name="connsiteX20" fmla="*/ 2802864 w 7125925"/>
                      <a:gd name="connsiteY20" fmla="*/ 369332 h 369332"/>
                      <a:gd name="connsiteX21" fmla="*/ 2066518 w 7125925"/>
                      <a:gd name="connsiteY21" fmla="*/ 369332 h 369332"/>
                      <a:gd name="connsiteX22" fmla="*/ 1472691 w 7125925"/>
                      <a:gd name="connsiteY22" fmla="*/ 369332 h 369332"/>
                      <a:gd name="connsiteX23" fmla="*/ 1021383 w 7125925"/>
                      <a:gd name="connsiteY23" fmla="*/ 369332 h 369332"/>
                      <a:gd name="connsiteX24" fmla="*/ 0 w 7125925"/>
                      <a:gd name="connsiteY24" fmla="*/ 369332 h 369332"/>
                      <a:gd name="connsiteX25" fmla="*/ 0 w 7125925"/>
                      <a:gd name="connsiteY25" fmla="*/ 0 h 36933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</a:cxnLst>
                    <a:rect l="l" t="t" r="r" b="b"/>
                    <a:pathLst>
                      <a:path w="7125925" h="369332" extrusionOk="0">
                        <a:moveTo>
                          <a:pt x="0" y="0"/>
                        </a:moveTo>
                        <a:cubicBezTo>
                          <a:pt x="109586" y="-40058"/>
                          <a:pt x="412905" y="20879"/>
                          <a:pt x="522568" y="0"/>
                        </a:cubicBezTo>
                        <a:cubicBezTo>
                          <a:pt x="632231" y="-20879"/>
                          <a:pt x="813389" y="12770"/>
                          <a:pt x="902617" y="0"/>
                        </a:cubicBezTo>
                        <a:cubicBezTo>
                          <a:pt x="991845" y="-12770"/>
                          <a:pt x="1336831" y="22461"/>
                          <a:pt x="1638963" y="0"/>
                        </a:cubicBezTo>
                        <a:cubicBezTo>
                          <a:pt x="1941095" y="-22461"/>
                          <a:pt x="2027538" y="29426"/>
                          <a:pt x="2161531" y="0"/>
                        </a:cubicBezTo>
                        <a:cubicBezTo>
                          <a:pt x="2295524" y="-29426"/>
                          <a:pt x="2436618" y="49807"/>
                          <a:pt x="2684098" y="0"/>
                        </a:cubicBezTo>
                        <a:cubicBezTo>
                          <a:pt x="2931578" y="-49807"/>
                          <a:pt x="3192121" y="49672"/>
                          <a:pt x="3420444" y="0"/>
                        </a:cubicBezTo>
                        <a:cubicBezTo>
                          <a:pt x="3648767" y="-49672"/>
                          <a:pt x="3772603" y="16722"/>
                          <a:pt x="3871753" y="0"/>
                        </a:cubicBezTo>
                        <a:cubicBezTo>
                          <a:pt x="3970903" y="-16722"/>
                          <a:pt x="4410760" y="78082"/>
                          <a:pt x="4608098" y="0"/>
                        </a:cubicBezTo>
                        <a:cubicBezTo>
                          <a:pt x="4805437" y="-78082"/>
                          <a:pt x="5033732" y="53931"/>
                          <a:pt x="5344444" y="0"/>
                        </a:cubicBezTo>
                        <a:cubicBezTo>
                          <a:pt x="5655156" y="-53931"/>
                          <a:pt x="5751821" y="25518"/>
                          <a:pt x="5938271" y="0"/>
                        </a:cubicBezTo>
                        <a:cubicBezTo>
                          <a:pt x="6124721" y="-25518"/>
                          <a:pt x="6709683" y="23942"/>
                          <a:pt x="7125925" y="0"/>
                        </a:cubicBezTo>
                        <a:cubicBezTo>
                          <a:pt x="7149016" y="82749"/>
                          <a:pt x="7114666" y="217141"/>
                          <a:pt x="7125925" y="369332"/>
                        </a:cubicBezTo>
                        <a:cubicBezTo>
                          <a:pt x="6962425" y="379439"/>
                          <a:pt x="6871349" y="328258"/>
                          <a:pt x="6745876" y="369332"/>
                        </a:cubicBezTo>
                        <a:cubicBezTo>
                          <a:pt x="6620403" y="410406"/>
                          <a:pt x="6252250" y="325144"/>
                          <a:pt x="6009530" y="369332"/>
                        </a:cubicBezTo>
                        <a:cubicBezTo>
                          <a:pt x="5766810" y="413520"/>
                          <a:pt x="5716261" y="332440"/>
                          <a:pt x="5558222" y="369332"/>
                        </a:cubicBezTo>
                        <a:cubicBezTo>
                          <a:pt x="5400183" y="406224"/>
                          <a:pt x="5234220" y="351147"/>
                          <a:pt x="4964394" y="369332"/>
                        </a:cubicBezTo>
                        <a:cubicBezTo>
                          <a:pt x="4694568" y="387517"/>
                          <a:pt x="4471131" y="339621"/>
                          <a:pt x="4228049" y="369332"/>
                        </a:cubicBezTo>
                        <a:cubicBezTo>
                          <a:pt x="3984967" y="399043"/>
                          <a:pt x="3862154" y="345319"/>
                          <a:pt x="3634222" y="369332"/>
                        </a:cubicBezTo>
                        <a:cubicBezTo>
                          <a:pt x="3406290" y="393345"/>
                          <a:pt x="3365925" y="357295"/>
                          <a:pt x="3254172" y="369332"/>
                        </a:cubicBezTo>
                        <a:cubicBezTo>
                          <a:pt x="3142419" y="381369"/>
                          <a:pt x="3016856" y="327521"/>
                          <a:pt x="2802864" y="369332"/>
                        </a:cubicBezTo>
                        <a:cubicBezTo>
                          <a:pt x="2588872" y="411143"/>
                          <a:pt x="2416353" y="342432"/>
                          <a:pt x="2066518" y="369332"/>
                        </a:cubicBezTo>
                        <a:cubicBezTo>
                          <a:pt x="1716683" y="396232"/>
                          <a:pt x="1703843" y="306064"/>
                          <a:pt x="1472691" y="369332"/>
                        </a:cubicBezTo>
                        <a:cubicBezTo>
                          <a:pt x="1241539" y="432600"/>
                          <a:pt x="1150848" y="333311"/>
                          <a:pt x="1021383" y="369332"/>
                        </a:cubicBezTo>
                        <a:cubicBezTo>
                          <a:pt x="891918" y="405353"/>
                          <a:pt x="495600" y="288538"/>
                          <a:pt x="0" y="369332"/>
                        </a:cubicBezTo>
                        <a:cubicBezTo>
                          <a:pt x="-18115" y="195134"/>
                          <a:pt x="43045" y="81008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r>
              <a:rPr lang="en-GB" dirty="0"/>
              <a:t>Here, we actually call our Factorial function with a value and get a result.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E345CB44-7883-4169-9AED-553B747DA806}"/>
              </a:ext>
            </a:extLst>
          </p:cNvPr>
          <p:cNvCxnSpPr>
            <a:cxnSpLocks/>
          </p:cNvCxnSpPr>
          <p:nvPr/>
        </p:nvCxnSpPr>
        <p:spPr>
          <a:xfrm flipH="1">
            <a:off x="4889241" y="3159718"/>
            <a:ext cx="1959429" cy="42536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B6A4576C-40A6-4E13-9A21-A281A3CAFD3B}"/>
              </a:ext>
            </a:extLst>
          </p:cNvPr>
          <p:cNvSpPr txBox="1"/>
          <p:nvPr/>
        </p:nvSpPr>
        <p:spPr>
          <a:xfrm>
            <a:off x="6945086" y="3796324"/>
            <a:ext cx="3178629" cy="646331"/>
          </a:xfrm>
          <a:prstGeom prst="rect">
            <a:avLst/>
          </a:prstGeom>
          <a:noFill/>
          <a:ln>
            <a:solidFill>
              <a:schemeClr val="tx1"/>
            </a:solidFill>
            <a:prstDash val="lgDash"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7125925"/>
                      <a:gd name="connsiteY0" fmla="*/ 0 h 369332"/>
                      <a:gd name="connsiteX1" fmla="*/ 522568 w 7125925"/>
                      <a:gd name="connsiteY1" fmla="*/ 0 h 369332"/>
                      <a:gd name="connsiteX2" fmla="*/ 902617 w 7125925"/>
                      <a:gd name="connsiteY2" fmla="*/ 0 h 369332"/>
                      <a:gd name="connsiteX3" fmla="*/ 1638963 w 7125925"/>
                      <a:gd name="connsiteY3" fmla="*/ 0 h 369332"/>
                      <a:gd name="connsiteX4" fmla="*/ 2161531 w 7125925"/>
                      <a:gd name="connsiteY4" fmla="*/ 0 h 369332"/>
                      <a:gd name="connsiteX5" fmla="*/ 2684098 w 7125925"/>
                      <a:gd name="connsiteY5" fmla="*/ 0 h 369332"/>
                      <a:gd name="connsiteX6" fmla="*/ 3420444 w 7125925"/>
                      <a:gd name="connsiteY6" fmla="*/ 0 h 369332"/>
                      <a:gd name="connsiteX7" fmla="*/ 3871753 w 7125925"/>
                      <a:gd name="connsiteY7" fmla="*/ 0 h 369332"/>
                      <a:gd name="connsiteX8" fmla="*/ 4608098 w 7125925"/>
                      <a:gd name="connsiteY8" fmla="*/ 0 h 369332"/>
                      <a:gd name="connsiteX9" fmla="*/ 5344444 w 7125925"/>
                      <a:gd name="connsiteY9" fmla="*/ 0 h 369332"/>
                      <a:gd name="connsiteX10" fmla="*/ 5938271 w 7125925"/>
                      <a:gd name="connsiteY10" fmla="*/ 0 h 369332"/>
                      <a:gd name="connsiteX11" fmla="*/ 7125925 w 7125925"/>
                      <a:gd name="connsiteY11" fmla="*/ 0 h 369332"/>
                      <a:gd name="connsiteX12" fmla="*/ 7125925 w 7125925"/>
                      <a:gd name="connsiteY12" fmla="*/ 369332 h 369332"/>
                      <a:gd name="connsiteX13" fmla="*/ 6745876 w 7125925"/>
                      <a:gd name="connsiteY13" fmla="*/ 369332 h 369332"/>
                      <a:gd name="connsiteX14" fmla="*/ 6009530 w 7125925"/>
                      <a:gd name="connsiteY14" fmla="*/ 369332 h 369332"/>
                      <a:gd name="connsiteX15" fmla="*/ 5558222 w 7125925"/>
                      <a:gd name="connsiteY15" fmla="*/ 369332 h 369332"/>
                      <a:gd name="connsiteX16" fmla="*/ 4964394 w 7125925"/>
                      <a:gd name="connsiteY16" fmla="*/ 369332 h 369332"/>
                      <a:gd name="connsiteX17" fmla="*/ 4228049 w 7125925"/>
                      <a:gd name="connsiteY17" fmla="*/ 369332 h 369332"/>
                      <a:gd name="connsiteX18" fmla="*/ 3634222 w 7125925"/>
                      <a:gd name="connsiteY18" fmla="*/ 369332 h 369332"/>
                      <a:gd name="connsiteX19" fmla="*/ 3254172 w 7125925"/>
                      <a:gd name="connsiteY19" fmla="*/ 369332 h 369332"/>
                      <a:gd name="connsiteX20" fmla="*/ 2802864 w 7125925"/>
                      <a:gd name="connsiteY20" fmla="*/ 369332 h 369332"/>
                      <a:gd name="connsiteX21" fmla="*/ 2066518 w 7125925"/>
                      <a:gd name="connsiteY21" fmla="*/ 369332 h 369332"/>
                      <a:gd name="connsiteX22" fmla="*/ 1472691 w 7125925"/>
                      <a:gd name="connsiteY22" fmla="*/ 369332 h 369332"/>
                      <a:gd name="connsiteX23" fmla="*/ 1021383 w 7125925"/>
                      <a:gd name="connsiteY23" fmla="*/ 369332 h 369332"/>
                      <a:gd name="connsiteX24" fmla="*/ 0 w 7125925"/>
                      <a:gd name="connsiteY24" fmla="*/ 369332 h 369332"/>
                      <a:gd name="connsiteX25" fmla="*/ 0 w 7125925"/>
                      <a:gd name="connsiteY25" fmla="*/ 0 h 36933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</a:cxnLst>
                    <a:rect l="l" t="t" r="r" b="b"/>
                    <a:pathLst>
                      <a:path w="7125925" h="369332" extrusionOk="0">
                        <a:moveTo>
                          <a:pt x="0" y="0"/>
                        </a:moveTo>
                        <a:cubicBezTo>
                          <a:pt x="109586" y="-40058"/>
                          <a:pt x="412905" y="20879"/>
                          <a:pt x="522568" y="0"/>
                        </a:cubicBezTo>
                        <a:cubicBezTo>
                          <a:pt x="632231" y="-20879"/>
                          <a:pt x="813389" y="12770"/>
                          <a:pt x="902617" y="0"/>
                        </a:cubicBezTo>
                        <a:cubicBezTo>
                          <a:pt x="991845" y="-12770"/>
                          <a:pt x="1336831" y="22461"/>
                          <a:pt x="1638963" y="0"/>
                        </a:cubicBezTo>
                        <a:cubicBezTo>
                          <a:pt x="1941095" y="-22461"/>
                          <a:pt x="2027538" y="29426"/>
                          <a:pt x="2161531" y="0"/>
                        </a:cubicBezTo>
                        <a:cubicBezTo>
                          <a:pt x="2295524" y="-29426"/>
                          <a:pt x="2436618" y="49807"/>
                          <a:pt x="2684098" y="0"/>
                        </a:cubicBezTo>
                        <a:cubicBezTo>
                          <a:pt x="2931578" y="-49807"/>
                          <a:pt x="3192121" y="49672"/>
                          <a:pt x="3420444" y="0"/>
                        </a:cubicBezTo>
                        <a:cubicBezTo>
                          <a:pt x="3648767" y="-49672"/>
                          <a:pt x="3772603" y="16722"/>
                          <a:pt x="3871753" y="0"/>
                        </a:cubicBezTo>
                        <a:cubicBezTo>
                          <a:pt x="3970903" y="-16722"/>
                          <a:pt x="4410760" y="78082"/>
                          <a:pt x="4608098" y="0"/>
                        </a:cubicBezTo>
                        <a:cubicBezTo>
                          <a:pt x="4805437" y="-78082"/>
                          <a:pt x="5033732" y="53931"/>
                          <a:pt x="5344444" y="0"/>
                        </a:cubicBezTo>
                        <a:cubicBezTo>
                          <a:pt x="5655156" y="-53931"/>
                          <a:pt x="5751821" y="25518"/>
                          <a:pt x="5938271" y="0"/>
                        </a:cubicBezTo>
                        <a:cubicBezTo>
                          <a:pt x="6124721" y="-25518"/>
                          <a:pt x="6709683" y="23942"/>
                          <a:pt x="7125925" y="0"/>
                        </a:cubicBezTo>
                        <a:cubicBezTo>
                          <a:pt x="7149016" y="82749"/>
                          <a:pt x="7114666" y="217141"/>
                          <a:pt x="7125925" y="369332"/>
                        </a:cubicBezTo>
                        <a:cubicBezTo>
                          <a:pt x="6962425" y="379439"/>
                          <a:pt x="6871349" y="328258"/>
                          <a:pt x="6745876" y="369332"/>
                        </a:cubicBezTo>
                        <a:cubicBezTo>
                          <a:pt x="6620403" y="410406"/>
                          <a:pt x="6252250" y="325144"/>
                          <a:pt x="6009530" y="369332"/>
                        </a:cubicBezTo>
                        <a:cubicBezTo>
                          <a:pt x="5766810" y="413520"/>
                          <a:pt x="5716261" y="332440"/>
                          <a:pt x="5558222" y="369332"/>
                        </a:cubicBezTo>
                        <a:cubicBezTo>
                          <a:pt x="5400183" y="406224"/>
                          <a:pt x="5234220" y="351147"/>
                          <a:pt x="4964394" y="369332"/>
                        </a:cubicBezTo>
                        <a:cubicBezTo>
                          <a:pt x="4694568" y="387517"/>
                          <a:pt x="4471131" y="339621"/>
                          <a:pt x="4228049" y="369332"/>
                        </a:cubicBezTo>
                        <a:cubicBezTo>
                          <a:pt x="3984967" y="399043"/>
                          <a:pt x="3862154" y="345319"/>
                          <a:pt x="3634222" y="369332"/>
                        </a:cubicBezTo>
                        <a:cubicBezTo>
                          <a:pt x="3406290" y="393345"/>
                          <a:pt x="3365925" y="357295"/>
                          <a:pt x="3254172" y="369332"/>
                        </a:cubicBezTo>
                        <a:cubicBezTo>
                          <a:pt x="3142419" y="381369"/>
                          <a:pt x="3016856" y="327521"/>
                          <a:pt x="2802864" y="369332"/>
                        </a:cubicBezTo>
                        <a:cubicBezTo>
                          <a:pt x="2588872" y="411143"/>
                          <a:pt x="2416353" y="342432"/>
                          <a:pt x="2066518" y="369332"/>
                        </a:cubicBezTo>
                        <a:cubicBezTo>
                          <a:pt x="1716683" y="396232"/>
                          <a:pt x="1703843" y="306064"/>
                          <a:pt x="1472691" y="369332"/>
                        </a:cubicBezTo>
                        <a:cubicBezTo>
                          <a:pt x="1241539" y="432600"/>
                          <a:pt x="1150848" y="333311"/>
                          <a:pt x="1021383" y="369332"/>
                        </a:cubicBezTo>
                        <a:cubicBezTo>
                          <a:pt x="891918" y="405353"/>
                          <a:pt x="495600" y="288538"/>
                          <a:pt x="0" y="369332"/>
                        </a:cubicBezTo>
                        <a:cubicBezTo>
                          <a:pt x="-18115" y="195134"/>
                          <a:pt x="43045" y="81008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r>
              <a:rPr lang="en-GB" dirty="0"/>
              <a:t>This is what I know result should be.</a:t>
            </a: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A30A99ED-F5FB-4E4C-9C25-847C15ECFC73}"/>
              </a:ext>
            </a:extLst>
          </p:cNvPr>
          <p:cNvCxnSpPr/>
          <p:nvPr/>
        </p:nvCxnSpPr>
        <p:spPr>
          <a:xfrm flipH="1">
            <a:off x="4105469" y="4119489"/>
            <a:ext cx="274320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E2DDCB15-DAB3-49E7-B677-20FB5D115194}"/>
              </a:ext>
            </a:extLst>
          </p:cNvPr>
          <p:cNvSpPr txBox="1"/>
          <p:nvPr/>
        </p:nvSpPr>
        <p:spPr>
          <a:xfrm>
            <a:off x="5159827" y="5004252"/>
            <a:ext cx="3178629" cy="1200329"/>
          </a:xfrm>
          <a:prstGeom prst="rect">
            <a:avLst/>
          </a:prstGeom>
          <a:noFill/>
          <a:ln>
            <a:solidFill>
              <a:schemeClr val="tx1"/>
            </a:solidFill>
            <a:prstDash val="lgDash"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7125925"/>
                      <a:gd name="connsiteY0" fmla="*/ 0 h 369332"/>
                      <a:gd name="connsiteX1" fmla="*/ 522568 w 7125925"/>
                      <a:gd name="connsiteY1" fmla="*/ 0 h 369332"/>
                      <a:gd name="connsiteX2" fmla="*/ 902617 w 7125925"/>
                      <a:gd name="connsiteY2" fmla="*/ 0 h 369332"/>
                      <a:gd name="connsiteX3" fmla="*/ 1638963 w 7125925"/>
                      <a:gd name="connsiteY3" fmla="*/ 0 h 369332"/>
                      <a:gd name="connsiteX4" fmla="*/ 2161531 w 7125925"/>
                      <a:gd name="connsiteY4" fmla="*/ 0 h 369332"/>
                      <a:gd name="connsiteX5" fmla="*/ 2684098 w 7125925"/>
                      <a:gd name="connsiteY5" fmla="*/ 0 h 369332"/>
                      <a:gd name="connsiteX6" fmla="*/ 3420444 w 7125925"/>
                      <a:gd name="connsiteY6" fmla="*/ 0 h 369332"/>
                      <a:gd name="connsiteX7" fmla="*/ 3871753 w 7125925"/>
                      <a:gd name="connsiteY7" fmla="*/ 0 h 369332"/>
                      <a:gd name="connsiteX8" fmla="*/ 4608098 w 7125925"/>
                      <a:gd name="connsiteY8" fmla="*/ 0 h 369332"/>
                      <a:gd name="connsiteX9" fmla="*/ 5344444 w 7125925"/>
                      <a:gd name="connsiteY9" fmla="*/ 0 h 369332"/>
                      <a:gd name="connsiteX10" fmla="*/ 5938271 w 7125925"/>
                      <a:gd name="connsiteY10" fmla="*/ 0 h 369332"/>
                      <a:gd name="connsiteX11" fmla="*/ 7125925 w 7125925"/>
                      <a:gd name="connsiteY11" fmla="*/ 0 h 369332"/>
                      <a:gd name="connsiteX12" fmla="*/ 7125925 w 7125925"/>
                      <a:gd name="connsiteY12" fmla="*/ 369332 h 369332"/>
                      <a:gd name="connsiteX13" fmla="*/ 6745876 w 7125925"/>
                      <a:gd name="connsiteY13" fmla="*/ 369332 h 369332"/>
                      <a:gd name="connsiteX14" fmla="*/ 6009530 w 7125925"/>
                      <a:gd name="connsiteY14" fmla="*/ 369332 h 369332"/>
                      <a:gd name="connsiteX15" fmla="*/ 5558222 w 7125925"/>
                      <a:gd name="connsiteY15" fmla="*/ 369332 h 369332"/>
                      <a:gd name="connsiteX16" fmla="*/ 4964394 w 7125925"/>
                      <a:gd name="connsiteY16" fmla="*/ 369332 h 369332"/>
                      <a:gd name="connsiteX17" fmla="*/ 4228049 w 7125925"/>
                      <a:gd name="connsiteY17" fmla="*/ 369332 h 369332"/>
                      <a:gd name="connsiteX18" fmla="*/ 3634222 w 7125925"/>
                      <a:gd name="connsiteY18" fmla="*/ 369332 h 369332"/>
                      <a:gd name="connsiteX19" fmla="*/ 3254172 w 7125925"/>
                      <a:gd name="connsiteY19" fmla="*/ 369332 h 369332"/>
                      <a:gd name="connsiteX20" fmla="*/ 2802864 w 7125925"/>
                      <a:gd name="connsiteY20" fmla="*/ 369332 h 369332"/>
                      <a:gd name="connsiteX21" fmla="*/ 2066518 w 7125925"/>
                      <a:gd name="connsiteY21" fmla="*/ 369332 h 369332"/>
                      <a:gd name="connsiteX22" fmla="*/ 1472691 w 7125925"/>
                      <a:gd name="connsiteY22" fmla="*/ 369332 h 369332"/>
                      <a:gd name="connsiteX23" fmla="*/ 1021383 w 7125925"/>
                      <a:gd name="connsiteY23" fmla="*/ 369332 h 369332"/>
                      <a:gd name="connsiteX24" fmla="*/ 0 w 7125925"/>
                      <a:gd name="connsiteY24" fmla="*/ 369332 h 369332"/>
                      <a:gd name="connsiteX25" fmla="*/ 0 w 7125925"/>
                      <a:gd name="connsiteY25" fmla="*/ 0 h 36933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</a:cxnLst>
                    <a:rect l="l" t="t" r="r" b="b"/>
                    <a:pathLst>
                      <a:path w="7125925" h="369332" extrusionOk="0">
                        <a:moveTo>
                          <a:pt x="0" y="0"/>
                        </a:moveTo>
                        <a:cubicBezTo>
                          <a:pt x="109586" y="-40058"/>
                          <a:pt x="412905" y="20879"/>
                          <a:pt x="522568" y="0"/>
                        </a:cubicBezTo>
                        <a:cubicBezTo>
                          <a:pt x="632231" y="-20879"/>
                          <a:pt x="813389" y="12770"/>
                          <a:pt x="902617" y="0"/>
                        </a:cubicBezTo>
                        <a:cubicBezTo>
                          <a:pt x="991845" y="-12770"/>
                          <a:pt x="1336831" y="22461"/>
                          <a:pt x="1638963" y="0"/>
                        </a:cubicBezTo>
                        <a:cubicBezTo>
                          <a:pt x="1941095" y="-22461"/>
                          <a:pt x="2027538" y="29426"/>
                          <a:pt x="2161531" y="0"/>
                        </a:cubicBezTo>
                        <a:cubicBezTo>
                          <a:pt x="2295524" y="-29426"/>
                          <a:pt x="2436618" y="49807"/>
                          <a:pt x="2684098" y="0"/>
                        </a:cubicBezTo>
                        <a:cubicBezTo>
                          <a:pt x="2931578" y="-49807"/>
                          <a:pt x="3192121" y="49672"/>
                          <a:pt x="3420444" y="0"/>
                        </a:cubicBezTo>
                        <a:cubicBezTo>
                          <a:pt x="3648767" y="-49672"/>
                          <a:pt x="3772603" y="16722"/>
                          <a:pt x="3871753" y="0"/>
                        </a:cubicBezTo>
                        <a:cubicBezTo>
                          <a:pt x="3970903" y="-16722"/>
                          <a:pt x="4410760" y="78082"/>
                          <a:pt x="4608098" y="0"/>
                        </a:cubicBezTo>
                        <a:cubicBezTo>
                          <a:pt x="4805437" y="-78082"/>
                          <a:pt x="5033732" y="53931"/>
                          <a:pt x="5344444" y="0"/>
                        </a:cubicBezTo>
                        <a:cubicBezTo>
                          <a:pt x="5655156" y="-53931"/>
                          <a:pt x="5751821" y="25518"/>
                          <a:pt x="5938271" y="0"/>
                        </a:cubicBezTo>
                        <a:cubicBezTo>
                          <a:pt x="6124721" y="-25518"/>
                          <a:pt x="6709683" y="23942"/>
                          <a:pt x="7125925" y="0"/>
                        </a:cubicBezTo>
                        <a:cubicBezTo>
                          <a:pt x="7149016" y="82749"/>
                          <a:pt x="7114666" y="217141"/>
                          <a:pt x="7125925" y="369332"/>
                        </a:cubicBezTo>
                        <a:cubicBezTo>
                          <a:pt x="6962425" y="379439"/>
                          <a:pt x="6871349" y="328258"/>
                          <a:pt x="6745876" y="369332"/>
                        </a:cubicBezTo>
                        <a:cubicBezTo>
                          <a:pt x="6620403" y="410406"/>
                          <a:pt x="6252250" y="325144"/>
                          <a:pt x="6009530" y="369332"/>
                        </a:cubicBezTo>
                        <a:cubicBezTo>
                          <a:pt x="5766810" y="413520"/>
                          <a:pt x="5716261" y="332440"/>
                          <a:pt x="5558222" y="369332"/>
                        </a:cubicBezTo>
                        <a:cubicBezTo>
                          <a:pt x="5400183" y="406224"/>
                          <a:pt x="5234220" y="351147"/>
                          <a:pt x="4964394" y="369332"/>
                        </a:cubicBezTo>
                        <a:cubicBezTo>
                          <a:pt x="4694568" y="387517"/>
                          <a:pt x="4471131" y="339621"/>
                          <a:pt x="4228049" y="369332"/>
                        </a:cubicBezTo>
                        <a:cubicBezTo>
                          <a:pt x="3984967" y="399043"/>
                          <a:pt x="3862154" y="345319"/>
                          <a:pt x="3634222" y="369332"/>
                        </a:cubicBezTo>
                        <a:cubicBezTo>
                          <a:pt x="3406290" y="393345"/>
                          <a:pt x="3365925" y="357295"/>
                          <a:pt x="3254172" y="369332"/>
                        </a:cubicBezTo>
                        <a:cubicBezTo>
                          <a:pt x="3142419" y="381369"/>
                          <a:pt x="3016856" y="327521"/>
                          <a:pt x="2802864" y="369332"/>
                        </a:cubicBezTo>
                        <a:cubicBezTo>
                          <a:pt x="2588872" y="411143"/>
                          <a:pt x="2416353" y="342432"/>
                          <a:pt x="2066518" y="369332"/>
                        </a:cubicBezTo>
                        <a:cubicBezTo>
                          <a:pt x="1716683" y="396232"/>
                          <a:pt x="1703843" y="306064"/>
                          <a:pt x="1472691" y="369332"/>
                        </a:cubicBezTo>
                        <a:cubicBezTo>
                          <a:pt x="1241539" y="432600"/>
                          <a:pt x="1150848" y="333311"/>
                          <a:pt x="1021383" y="369332"/>
                        </a:cubicBezTo>
                        <a:cubicBezTo>
                          <a:pt x="891918" y="405353"/>
                          <a:pt x="495600" y="288538"/>
                          <a:pt x="0" y="369332"/>
                        </a:cubicBezTo>
                        <a:cubicBezTo>
                          <a:pt x="-18115" y="195134"/>
                          <a:pt x="43045" y="81008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r>
              <a:rPr lang="en-GB" dirty="0"/>
              <a:t>This assertion compares what I know the result should be with what I actually get.</a:t>
            </a:r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AF8A9DE7-3692-44A0-8C8B-23EDC6B7B626}"/>
              </a:ext>
            </a:extLst>
          </p:cNvPr>
          <p:cNvCxnSpPr/>
          <p:nvPr/>
        </p:nvCxnSpPr>
        <p:spPr>
          <a:xfrm flipH="1" flipV="1">
            <a:off x="2547257" y="4693298"/>
            <a:ext cx="2428411" cy="56916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99213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6DB9F7-268E-4ECD-B769-070E1E7749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867747"/>
            <a:ext cx="8596668" cy="5173616"/>
          </a:xfrm>
        </p:spPr>
        <p:txBody>
          <a:bodyPr/>
          <a:lstStyle/>
          <a:p>
            <a:r>
              <a:rPr lang="en-GB" dirty="0"/>
              <a:t>Of course, if I can save myself some code, I usually will and would probably prefer to write this function as: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Once I’m happy with my tests, I can run them by right clicking on the “java” subfolder of “tests” then “run all tests”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70049B5-8850-4B0D-8DE1-C7DBDC2D77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1568" y="1579984"/>
            <a:ext cx="4648200" cy="10668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5B361D5-1DF9-401B-AADF-C06C4907CB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73268" y="3130420"/>
            <a:ext cx="3250853" cy="35009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260175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A6BD48-02AA-4DA0-AC18-A350C95B02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569167"/>
            <a:ext cx="8596668" cy="5472195"/>
          </a:xfrm>
        </p:spPr>
        <p:txBody>
          <a:bodyPr/>
          <a:lstStyle/>
          <a:p>
            <a:r>
              <a:rPr lang="en-GB" dirty="0"/>
              <a:t>With any luck…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Probably goes without saying, but ticks are good!</a:t>
            </a:r>
          </a:p>
          <a:p>
            <a:r>
              <a:rPr lang="en-GB" dirty="0"/>
              <a:t>If I made a mistake, let’s say I wrote a test like this: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Then I would see: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6667250-E8D6-4DAF-9CC0-FD9EDD6518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1493" y="1013829"/>
            <a:ext cx="5848350" cy="122872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9BE2791-BC1C-4EA9-9ECD-B520B37688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2400" y="3461657"/>
            <a:ext cx="4267200" cy="20002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0140FD5-23A5-40AD-8762-FEF53CA1618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43905" y="4300341"/>
            <a:ext cx="5285695" cy="2185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18467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AE0F5A-45DB-4F21-AC01-0778F004ED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C5336A-26ED-436E-A73C-427A673030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6301964" cy="3880773"/>
          </a:xfrm>
        </p:spPr>
        <p:txBody>
          <a:bodyPr/>
          <a:lstStyle/>
          <a:p>
            <a:r>
              <a:rPr lang="en-GB" dirty="0"/>
              <a:t>I’ve added some more test functions and a few tests.</a:t>
            </a:r>
          </a:p>
          <a:p>
            <a:r>
              <a:rPr lang="en-GB" dirty="0"/>
              <a:t>Write some tests! Think about adding a good range.</a:t>
            </a:r>
          </a:p>
          <a:p>
            <a:r>
              <a:rPr lang="en-GB" dirty="0"/>
              <a:t>You may run into a few issues with large numbers – we’ll fix those shortly.</a:t>
            </a:r>
          </a:p>
          <a:p>
            <a:endParaRPr lang="en-GB" dirty="0"/>
          </a:p>
          <a:p>
            <a:r>
              <a:rPr lang="en-GB" i="1" u="sng" dirty="0"/>
              <a:t>Take about 5 mins to write an appropriate number of tests.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288800A-AA40-4FED-ADE0-713B393974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2725" y="542925"/>
            <a:ext cx="4600575" cy="4857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159640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BB2FE6-6FDB-406E-ABF6-481AB4B2C4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587829"/>
            <a:ext cx="8596668" cy="5453533"/>
          </a:xfrm>
        </p:spPr>
        <p:txBody>
          <a:bodyPr/>
          <a:lstStyle/>
          <a:p>
            <a:r>
              <a:rPr lang="en-GB" dirty="0"/>
              <a:t>I came up with: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4F60BF4-D08F-4D73-8E95-416AF32364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82748" y="587829"/>
            <a:ext cx="5095875" cy="4629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518827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370A6C-7C98-48D3-A8BE-C5486FC93D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494523"/>
            <a:ext cx="8596668" cy="5546840"/>
          </a:xfrm>
        </p:spPr>
        <p:txBody>
          <a:bodyPr/>
          <a:lstStyle/>
          <a:p>
            <a:r>
              <a:rPr lang="en-GB" dirty="0"/>
              <a:t>However there are two problems.</a:t>
            </a:r>
          </a:p>
          <a:p>
            <a:pPr>
              <a:buAutoNum type="arabicParenR"/>
            </a:pPr>
            <a:r>
              <a:rPr lang="en-GB" dirty="0"/>
              <a:t>We very quickly overflow the maximum integer. That is 2147483647 (2</a:t>
            </a:r>
            <a:r>
              <a:rPr lang="en-GB" baseline="30000" dirty="0"/>
              <a:t>31</a:t>
            </a:r>
            <a:r>
              <a:rPr lang="en-GB" dirty="0"/>
              <a:t>). If you were writing tests correctly, you almost certainly hit on this issue, thus didn’t manage to test anything beyond 12!. We could make this a long, but that just kicks the can down the road slightly. Without going into a more detailed solution on data types, we have to recognise this as a limitation of our program and deal with it.</a:t>
            </a:r>
          </a:p>
          <a:p>
            <a:pPr>
              <a:buAutoNum type="arabicParenR"/>
            </a:pPr>
            <a:r>
              <a:rPr lang="en-GB" dirty="0"/>
              <a:t>Negative numbers return -1. This doesn’t really make sense and is used as a sort of rudimentary representation that an error’s occurred. It is, however, extremely dependent on correct interpretation by the user/programmer is an potentially extremely error prone in of itself.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492463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F4F2F5-407C-4984-A8A6-41A930B79D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Error handling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8CA4EE-4815-4F0D-A9B1-4D8A84C849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74237"/>
            <a:ext cx="8596668" cy="4567125"/>
          </a:xfrm>
        </p:spPr>
        <p:txBody>
          <a:bodyPr/>
          <a:lstStyle/>
          <a:p>
            <a:r>
              <a:rPr lang="en-GB" dirty="0"/>
              <a:t>We’ve already done a little error handling, but let’s take it a step further.</a:t>
            </a:r>
          </a:p>
          <a:p>
            <a:r>
              <a:rPr lang="en-GB" dirty="0"/>
              <a:t>Rather than using existing errors (none of which are eminently) suitable, we can define our own “</a:t>
            </a:r>
            <a:r>
              <a:rPr lang="en-GB" dirty="0" err="1"/>
              <a:t>FactorialException</a:t>
            </a:r>
            <a:r>
              <a:rPr lang="en-GB" dirty="0"/>
              <a:t>”. Make a class in the main/java subfolder: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This involves a little object orientation which we’ll gloss over for now. It’s enough to know that we can use the upcoming code to make a new, named exception.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866E90F-AF3C-44AE-A846-3EA0011CDA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7355" y="2569320"/>
            <a:ext cx="3476625" cy="1495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722910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227E36-0631-408F-900B-8866DBBD07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924" y="1493072"/>
            <a:ext cx="8596668" cy="3880773"/>
          </a:xfrm>
        </p:spPr>
        <p:txBody>
          <a:bodyPr/>
          <a:lstStyle/>
          <a:p>
            <a:r>
              <a:rPr lang="en-GB" dirty="0"/>
              <a:t>Essentially, if you want to create more exceptions, all you need to do is change the name (to match the filename).</a:t>
            </a:r>
          </a:p>
          <a:p>
            <a:r>
              <a:rPr lang="en-GB" dirty="0"/>
              <a:t>Once done, we can tweak our Factorial function to begin throwing exceptions at appropriate moments.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4E0AEA7-D097-4670-AA2D-5FEABFF8FD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7335" y="333277"/>
            <a:ext cx="3931988" cy="115979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4BF915D-B3F7-4363-BC69-A34CAE57C2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8100" y="2656965"/>
            <a:ext cx="7353300" cy="3876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196465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9C96BA-21D4-4630-B520-7A34B8B80D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643813"/>
            <a:ext cx="8596668" cy="5397550"/>
          </a:xfrm>
        </p:spPr>
        <p:txBody>
          <a:bodyPr/>
          <a:lstStyle/>
          <a:p>
            <a:r>
              <a:rPr lang="en-GB" dirty="0"/>
              <a:t>We can do this with our main: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155741F-00EC-4F84-9C44-3E78868F9F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550" y="1371601"/>
            <a:ext cx="4152900" cy="3238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599142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EAF58F-AB8A-470F-AA80-9F8D80009C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746449"/>
            <a:ext cx="8596668" cy="5294914"/>
          </a:xfrm>
        </p:spPr>
        <p:txBody>
          <a:bodyPr/>
          <a:lstStyle/>
          <a:p>
            <a:r>
              <a:rPr lang="en-GB" dirty="0"/>
              <a:t>And modify our tests such that…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8D28117-5A7D-4799-A1EA-836099E424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1440788"/>
            <a:ext cx="6400800" cy="460057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7F08774-72FC-4B38-B656-0A1CC80E9DBA}"/>
              </a:ext>
            </a:extLst>
          </p:cNvPr>
          <p:cNvSpPr txBox="1"/>
          <p:nvPr/>
        </p:nvSpPr>
        <p:spPr>
          <a:xfrm>
            <a:off x="7078134" y="1847461"/>
            <a:ext cx="407747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This odd syntax is called a Lambda expression – don’t worry about it for now, just copy the pattern.</a:t>
            </a:r>
          </a:p>
        </p:txBody>
      </p:sp>
    </p:spTree>
    <p:extLst>
      <p:ext uri="{BB962C8B-B14F-4D97-AF65-F5344CB8AC3E}">
        <p14:creationId xmlns:p14="http://schemas.microsoft.com/office/powerpoint/2010/main" val="185857113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8FCB81-545B-49C8-8187-551D459567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7439" y="396657"/>
            <a:ext cx="8596668" cy="1320800"/>
          </a:xfrm>
        </p:spPr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71E376-645D-4B2A-A23D-B011BF8E39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Add more calculator functions such as basic operations (+, -, *, /), powers, square root, etc.</a:t>
            </a:r>
          </a:p>
          <a:p>
            <a:r>
              <a:rPr lang="en-GB" dirty="0"/>
              <a:t>Add appropriate exceptions and exception handling.</a:t>
            </a:r>
          </a:p>
          <a:p>
            <a:r>
              <a:rPr lang="en-GB" dirty="0"/>
              <a:t>Write lots of tests for each of </a:t>
            </a:r>
            <a:r>
              <a:rPr lang="en-GB"/>
              <a:t>your functions.</a:t>
            </a:r>
          </a:p>
        </p:txBody>
      </p:sp>
    </p:spTree>
    <p:extLst>
      <p:ext uri="{BB962C8B-B14F-4D97-AF65-F5344CB8AC3E}">
        <p14:creationId xmlns:p14="http://schemas.microsoft.com/office/powerpoint/2010/main" val="372911340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2406</TotalTime>
  <Words>1878</Words>
  <Application>Microsoft Office PowerPoint</Application>
  <PresentationFormat>Widescreen</PresentationFormat>
  <Paragraphs>152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Facet</vt:lpstr>
      <vt:lpstr>Unit Testing</vt:lpstr>
      <vt:lpstr>Testing</vt:lpstr>
      <vt:lpstr>Configure VSCode</vt:lpstr>
      <vt:lpstr>Create a test </vt:lpstr>
      <vt:lpstr>Exercise</vt:lpstr>
      <vt:lpstr>PowerPoint Presentation</vt:lpstr>
      <vt:lpstr>Basic testing</vt:lpstr>
      <vt:lpstr>PowerPoint Presentation</vt:lpstr>
      <vt:lpstr>Unit tests</vt:lpstr>
      <vt:lpstr>PowerPoint Presentation</vt:lpstr>
      <vt:lpstr>Assertions</vt:lpstr>
      <vt:lpstr>Example</vt:lpstr>
      <vt:lpstr>PowerPoint Presentation</vt:lpstr>
      <vt:lpstr>PowerPoint Presentation</vt:lpstr>
      <vt:lpstr>Exercise</vt:lpstr>
      <vt:lpstr>PowerPoint Presentation</vt:lpstr>
      <vt:lpstr>PowerPoint Presentation</vt:lpstr>
      <vt:lpstr>Error handling</vt:lpstr>
      <vt:lpstr>PowerPoint Presentation</vt:lpstr>
      <vt:lpstr>PowerPoint Presentation</vt:lpstr>
      <vt:lpstr>PowerPoint Presentation</vt:lpstr>
      <vt:lpstr>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Unit Testing</dc:title>
  <dc:creator>Tim Bashford</dc:creator>
  <cp:lastModifiedBy>Tim Bashford</cp:lastModifiedBy>
  <cp:revision>74</cp:revision>
  <dcterms:created xsi:type="dcterms:W3CDTF">2020-10-16T22:18:55Z</dcterms:created>
  <dcterms:modified xsi:type="dcterms:W3CDTF">2026-10-13T10:46:42Z</dcterms:modified>
</cp:coreProperties>
</file>