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notesMasterIdLst>
    <p:notesMasterId r:id="rId53"/>
  </p:notesMasterIdLst>
  <p:sldIdLst>
    <p:sldId id="325" r:id="rId2"/>
    <p:sldId id="327" r:id="rId3"/>
    <p:sldId id="370" r:id="rId4"/>
    <p:sldId id="328" r:id="rId5"/>
    <p:sldId id="329" r:id="rId6"/>
    <p:sldId id="330" r:id="rId7"/>
    <p:sldId id="331" r:id="rId8"/>
    <p:sldId id="332" r:id="rId9"/>
    <p:sldId id="333" r:id="rId10"/>
    <p:sldId id="334" r:id="rId11"/>
    <p:sldId id="335" r:id="rId12"/>
    <p:sldId id="336" r:id="rId13"/>
    <p:sldId id="337" r:id="rId14"/>
    <p:sldId id="338" r:id="rId15"/>
    <p:sldId id="339" r:id="rId16"/>
    <p:sldId id="340" r:id="rId17"/>
    <p:sldId id="341" r:id="rId18"/>
    <p:sldId id="371" r:id="rId19"/>
    <p:sldId id="342" r:id="rId20"/>
    <p:sldId id="372" r:id="rId21"/>
    <p:sldId id="343" r:id="rId22"/>
    <p:sldId id="344" r:id="rId23"/>
    <p:sldId id="373" r:id="rId24"/>
    <p:sldId id="346" r:id="rId25"/>
    <p:sldId id="374" r:id="rId26"/>
    <p:sldId id="347" r:id="rId27"/>
    <p:sldId id="368" r:id="rId28"/>
    <p:sldId id="375" r:id="rId29"/>
    <p:sldId id="369" r:id="rId30"/>
    <p:sldId id="348" r:id="rId31"/>
    <p:sldId id="349" r:id="rId32"/>
    <p:sldId id="350" r:id="rId33"/>
    <p:sldId id="352" r:id="rId34"/>
    <p:sldId id="376" r:id="rId35"/>
    <p:sldId id="353" r:id="rId36"/>
    <p:sldId id="354" r:id="rId37"/>
    <p:sldId id="377" r:id="rId38"/>
    <p:sldId id="355" r:id="rId39"/>
    <p:sldId id="357" r:id="rId40"/>
    <p:sldId id="378" r:id="rId41"/>
    <p:sldId id="358" r:id="rId42"/>
    <p:sldId id="359" r:id="rId43"/>
    <p:sldId id="360" r:id="rId44"/>
    <p:sldId id="361" r:id="rId45"/>
    <p:sldId id="379" r:id="rId46"/>
    <p:sldId id="362" r:id="rId47"/>
    <p:sldId id="363" r:id="rId48"/>
    <p:sldId id="364" r:id="rId49"/>
    <p:sldId id="365" r:id="rId50"/>
    <p:sldId id="366" r:id="rId51"/>
    <p:sldId id="367" r:id="rId52"/>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FDD"/>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993" autoAdjust="0"/>
    <p:restoredTop sz="87779" autoAdjust="0"/>
  </p:normalViewPr>
  <p:slideViewPr>
    <p:cSldViewPr>
      <p:cViewPr varScale="1">
        <p:scale>
          <a:sx n="100" d="100"/>
          <a:sy n="100" d="100"/>
        </p:scale>
        <p:origin x="2010"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24579"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05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4581"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24582"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24583"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4600345-6BB7-42B7-910A-9CABB9615B23}" type="slidenum">
              <a:rPr lang="en-GB" altLang="cy-GB"/>
              <a:pPr>
                <a:defRPr/>
              </a:pPr>
              <a:t>‹#›</a:t>
            </a:fld>
            <a:endParaRPr lang="en-GB" altLang="cy-GB"/>
          </a:p>
        </p:txBody>
      </p:sp>
    </p:spTree>
    <p:extLst>
      <p:ext uri="{BB962C8B-B14F-4D97-AF65-F5344CB8AC3E}">
        <p14:creationId xmlns:p14="http://schemas.microsoft.com/office/powerpoint/2010/main" val="206785510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641350" y="779463"/>
            <a:ext cx="5202238" cy="3903662"/>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121064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614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977DDFE-D0F6-4905-ABA8-E3FC5FD6B493}" type="slidenum">
              <a:rPr lang="en-GB" altLang="cy-GB" smtClean="0"/>
              <a:pPr>
                <a:spcBef>
                  <a:spcPct val="0"/>
                </a:spcBef>
              </a:pPr>
              <a:t>2</a:t>
            </a:fld>
            <a:endParaRPr lang="en-GB" altLang="cy-GB"/>
          </a:p>
        </p:txBody>
      </p:sp>
    </p:spTree>
    <p:extLst>
      <p:ext uri="{BB962C8B-B14F-4D97-AF65-F5344CB8AC3E}">
        <p14:creationId xmlns:p14="http://schemas.microsoft.com/office/powerpoint/2010/main" val="15031370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614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977DDFE-D0F6-4905-ABA8-E3FC5FD6B493}" type="slidenum">
              <a:rPr lang="en-GB" altLang="cy-GB" smtClean="0"/>
              <a:pPr>
                <a:spcBef>
                  <a:spcPct val="0"/>
                </a:spcBef>
              </a:pPr>
              <a:t>3</a:t>
            </a:fld>
            <a:endParaRPr lang="en-GB" altLang="cy-GB"/>
          </a:p>
        </p:txBody>
      </p:sp>
    </p:spTree>
    <p:extLst>
      <p:ext uri="{BB962C8B-B14F-4D97-AF65-F5344CB8AC3E}">
        <p14:creationId xmlns:p14="http://schemas.microsoft.com/office/powerpoint/2010/main" val="2481011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582319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29503" indent="-280578" eaLnBrk="0" hangingPunct="0">
              <a:spcBef>
                <a:spcPct val="30000"/>
              </a:spcBef>
              <a:defRPr sz="1200">
                <a:solidFill>
                  <a:schemeClr val="tx1"/>
                </a:solidFill>
                <a:latin typeface="Arial" charset="0"/>
                <a:ea typeface="ＭＳ Ｐゴシック" pitchFamily="34" charset="-128"/>
              </a:defRPr>
            </a:lvl2pPr>
            <a:lvl3pPr marL="1122312" indent="-224462" eaLnBrk="0" hangingPunct="0">
              <a:spcBef>
                <a:spcPct val="30000"/>
              </a:spcBef>
              <a:defRPr sz="1200">
                <a:solidFill>
                  <a:schemeClr val="tx1"/>
                </a:solidFill>
                <a:latin typeface="Arial" charset="0"/>
                <a:ea typeface="ＭＳ Ｐゴシック" pitchFamily="34" charset="-128"/>
              </a:defRPr>
            </a:lvl3pPr>
            <a:lvl4pPr marL="1571236" indent="-224462" eaLnBrk="0" hangingPunct="0">
              <a:spcBef>
                <a:spcPct val="30000"/>
              </a:spcBef>
              <a:defRPr sz="1200">
                <a:solidFill>
                  <a:schemeClr val="tx1"/>
                </a:solidFill>
                <a:latin typeface="Arial" charset="0"/>
                <a:ea typeface="ＭＳ Ｐゴシック" pitchFamily="34" charset="-128"/>
              </a:defRPr>
            </a:lvl4pPr>
            <a:lvl5pPr marL="2020161" indent="-224462" eaLnBrk="0" hangingPunct="0">
              <a:spcBef>
                <a:spcPct val="30000"/>
              </a:spcBef>
              <a:defRPr sz="1200">
                <a:solidFill>
                  <a:schemeClr val="tx1"/>
                </a:solidFill>
                <a:latin typeface="Arial" charset="0"/>
                <a:ea typeface="ＭＳ Ｐゴシック" pitchFamily="34" charset="-128"/>
              </a:defRPr>
            </a:lvl5pPr>
            <a:lvl6pPr marL="2469086" indent="-224462" eaLnBrk="0" fontAlgn="base" hangingPunct="0">
              <a:spcBef>
                <a:spcPct val="30000"/>
              </a:spcBef>
              <a:spcAft>
                <a:spcPct val="0"/>
              </a:spcAft>
              <a:defRPr sz="1200">
                <a:solidFill>
                  <a:schemeClr val="tx1"/>
                </a:solidFill>
                <a:latin typeface="Arial" charset="0"/>
                <a:ea typeface="ＭＳ Ｐゴシック" pitchFamily="34" charset="-128"/>
              </a:defRPr>
            </a:lvl6pPr>
            <a:lvl7pPr marL="2918010" indent="-224462" eaLnBrk="0" fontAlgn="base" hangingPunct="0">
              <a:spcBef>
                <a:spcPct val="30000"/>
              </a:spcBef>
              <a:spcAft>
                <a:spcPct val="0"/>
              </a:spcAft>
              <a:defRPr sz="1200">
                <a:solidFill>
                  <a:schemeClr val="tx1"/>
                </a:solidFill>
                <a:latin typeface="Arial" charset="0"/>
                <a:ea typeface="ＭＳ Ｐゴシック" pitchFamily="34" charset="-128"/>
              </a:defRPr>
            </a:lvl7pPr>
            <a:lvl8pPr marL="3366935" indent="-224462" eaLnBrk="0" fontAlgn="base" hangingPunct="0">
              <a:spcBef>
                <a:spcPct val="30000"/>
              </a:spcBef>
              <a:spcAft>
                <a:spcPct val="0"/>
              </a:spcAft>
              <a:defRPr sz="1200">
                <a:solidFill>
                  <a:schemeClr val="tx1"/>
                </a:solidFill>
                <a:latin typeface="Arial" charset="0"/>
                <a:ea typeface="ＭＳ Ｐゴシック" pitchFamily="34" charset="-128"/>
              </a:defRPr>
            </a:lvl8pPr>
            <a:lvl9pPr marL="3815860" indent="-224462" eaLnBrk="0" fontAlgn="base" hangingPunct="0">
              <a:spcBef>
                <a:spcPct val="30000"/>
              </a:spcBef>
              <a:spcAft>
                <a:spcPct val="0"/>
              </a:spcAft>
              <a:defRPr sz="1200">
                <a:solidFill>
                  <a:schemeClr val="tx1"/>
                </a:solidFill>
                <a:latin typeface="Arial" charset="0"/>
                <a:ea typeface="ＭＳ Ｐゴシック" pitchFamily="34" charset="-128"/>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DC49D3CB-AA7D-460D-AF6F-897FF616722A}" type="slidenum">
              <a:rPr kumimoji="0" lang="en-GB" altLang="en-US" sz="1200" b="0" i="0" u="none" strike="noStrike" kern="1200" cap="none" spc="0" normalizeH="0" baseline="0" noProof="0" smtClean="0">
                <a:ln>
                  <a:noFill/>
                </a:ln>
                <a:solidFill>
                  <a:srgbClr val="000000"/>
                </a:solidFill>
                <a:effectLst/>
                <a:uLnTx/>
                <a:uFillTx/>
                <a:latin typeface="Arial" charset="0"/>
                <a:ea typeface="ＭＳ Ｐゴシック" pitchFamily="34" charset="-128"/>
                <a:cs typeface="+mn-cs"/>
              </a:rPr>
              <a:pPr marL="0" marR="0" lvl="0" indent="0" algn="r" defTabSz="914400" rtl="0" eaLnBrk="0" fontAlgn="base" latinLnBrk="0" hangingPunct="0">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Arial" charset="0"/>
              <a:ea typeface="ＭＳ Ｐゴシック" pitchFamily="34" charset="-128"/>
              <a:cs typeface="+mn-cs"/>
            </a:endParaRPr>
          </a:p>
        </p:txBody>
      </p:sp>
      <p:sp>
        <p:nvSpPr>
          <p:cNvPr id="27651" name="Rectangle 2"/>
          <p:cNvSpPr>
            <a:spLocks noGrp="1" noRot="1" noChangeAspect="1" noChangeArrowheads="1" noTextEdit="1"/>
          </p:cNvSpPr>
          <p:nvPr>
            <p:ph type="sldImg"/>
          </p:nvPr>
        </p:nvSpPr>
        <p:spPr>
          <a:xfrm>
            <a:off x="896938" y="731838"/>
            <a:ext cx="4875212" cy="3657600"/>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a:p>
            <a:endParaRPr lang="en-US" altLang="en-US" dirty="0">
              <a:ea typeface="ＭＳ Ｐゴシック" pitchFamily="34" charset="-128"/>
            </a:endParaRPr>
          </a:p>
        </p:txBody>
      </p:sp>
    </p:spTree>
    <p:extLst>
      <p:ext uri="{BB962C8B-B14F-4D97-AF65-F5344CB8AC3E}">
        <p14:creationId xmlns:p14="http://schemas.microsoft.com/office/powerpoint/2010/main" val="1735466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81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C579D5C-44A9-41C3-9283-FBD5BCFBCB55}" type="slidenum">
              <a:rPr lang="en-GB" altLang="cy-GB" smtClean="0"/>
              <a:pPr>
                <a:spcBef>
                  <a:spcPct val="0"/>
                </a:spcBef>
              </a:pPr>
              <a:t>6</a:t>
            </a:fld>
            <a:endParaRPr lang="en-GB" altLang="cy-GB"/>
          </a:p>
        </p:txBody>
      </p:sp>
    </p:spTree>
    <p:extLst>
      <p:ext uri="{BB962C8B-B14F-4D97-AF65-F5344CB8AC3E}">
        <p14:creationId xmlns:p14="http://schemas.microsoft.com/office/powerpoint/2010/main" val="33981516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7</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3575027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8</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11723852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9</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24318224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10</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25047931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11</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1731764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6DCA468-0D28-44DF-ABC8-45D95D6386B7}" type="slidenum">
              <a:rPr lang="en-GB" altLang="cy-GB" smtClean="0"/>
              <a:pPr>
                <a:spcBef>
                  <a:spcPct val="0"/>
                </a:spcBef>
              </a:pPr>
              <a:t>12</a:t>
            </a:fld>
            <a:endParaRPr lang="en-GB" altLang="cy-GB"/>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2316596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13</a:t>
            </a:fld>
            <a:endParaRPr lang="en-GB" altLang="cy-GB"/>
          </a:p>
        </p:txBody>
      </p:sp>
    </p:spTree>
    <p:extLst>
      <p:ext uri="{BB962C8B-B14F-4D97-AF65-F5344CB8AC3E}">
        <p14:creationId xmlns:p14="http://schemas.microsoft.com/office/powerpoint/2010/main" val="27306613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14</a:t>
            </a:fld>
            <a:endParaRPr lang="en-GB" altLang="cy-GB"/>
          </a:p>
        </p:txBody>
      </p:sp>
    </p:spTree>
    <p:extLst>
      <p:ext uri="{BB962C8B-B14F-4D97-AF65-F5344CB8AC3E}">
        <p14:creationId xmlns:p14="http://schemas.microsoft.com/office/powerpoint/2010/main" val="3043277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en-GB" sz="1200" b="0" i="0" u="none" strike="noStrike" kern="1200" dirty="0">
              <a:solidFill>
                <a:schemeClr val="tx1"/>
              </a:solidFill>
              <a:effectLst/>
              <a:latin typeface="Arial" charset="0"/>
              <a:ea typeface="+mn-ea"/>
              <a:cs typeface="+mn-cs"/>
            </a:endParaRPr>
          </a:p>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15</a:t>
            </a:fld>
            <a:endParaRPr lang="en-GB" altLang="cy-GB"/>
          </a:p>
        </p:txBody>
      </p:sp>
    </p:spTree>
    <p:extLst>
      <p:ext uri="{BB962C8B-B14F-4D97-AF65-F5344CB8AC3E}">
        <p14:creationId xmlns:p14="http://schemas.microsoft.com/office/powerpoint/2010/main" val="36356190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16</a:t>
            </a:fld>
            <a:endParaRPr lang="en-GB" altLang="cy-GB"/>
          </a:p>
        </p:txBody>
      </p:sp>
    </p:spTree>
    <p:extLst>
      <p:ext uri="{BB962C8B-B14F-4D97-AF65-F5344CB8AC3E}">
        <p14:creationId xmlns:p14="http://schemas.microsoft.com/office/powerpoint/2010/main" val="38240261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17</a:t>
            </a:fld>
            <a:endParaRPr lang="en-GB" altLang="cy-GB"/>
          </a:p>
        </p:txBody>
      </p:sp>
    </p:spTree>
    <p:extLst>
      <p:ext uri="{BB962C8B-B14F-4D97-AF65-F5344CB8AC3E}">
        <p14:creationId xmlns:p14="http://schemas.microsoft.com/office/powerpoint/2010/main" val="23460111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18</a:t>
            </a:fld>
            <a:endParaRPr lang="en-GB" altLang="cy-GB"/>
          </a:p>
        </p:txBody>
      </p:sp>
    </p:spTree>
    <p:extLst>
      <p:ext uri="{BB962C8B-B14F-4D97-AF65-F5344CB8AC3E}">
        <p14:creationId xmlns:p14="http://schemas.microsoft.com/office/powerpoint/2010/main" val="8668309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19</a:t>
            </a:fld>
            <a:endParaRPr lang="en-GB" altLang="cy-GB"/>
          </a:p>
        </p:txBody>
      </p:sp>
    </p:spTree>
    <p:extLst>
      <p:ext uri="{BB962C8B-B14F-4D97-AF65-F5344CB8AC3E}">
        <p14:creationId xmlns:p14="http://schemas.microsoft.com/office/powerpoint/2010/main" val="26325517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20</a:t>
            </a:fld>
            <a:endParaRPr lang="en-GB" altLang="cy-GB"/>
          </a:p>
        </p:txBody>
      </p:sp>
    </p:spTree>
    <p:extLst>
      <p:ext uri="{BB962C8B-B14F-4D97-AF65-F5344CB8AC3E}">
        <p14:creationId xmlns:p14="http://schemas.microsoft.com/office/powerpoint/2010/main" val="42258857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21</a:t>
            </a:fld>
            <a:endParaRPr lang="en-GB" altLang="cy-GB"/>
          </a:p>
        </p:txBody>
      </p:sp>
    </p:spTree>
    <p:extLst>
      <p:ext uri="{BB962C8B-B14F-4D97-AF65-F5344CB8AC3E}">
        <p14:creationId xmlns:p14="http://schemas.microsoft.com/office/powerpoint/2010/main" val="1675669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22</a:t>
            </a:fld>
            <a:endParaRPr lang="en-GB" altLang="cy-GB"/>
          </a:p>
        </p:txBody>
      </p:sp>
    </p:spTree>
    <p:extLst>
      <p:ext uri="{BB962C8B-B14F-4D97-AF65-F5344CB8AC3E}">
        <p14:creationId xmlns:p14="http://schemas.microsoft.com/office/powerpoint/2010/main" val="21193729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23</a:t>
            </a:fld>
            <a:endParaRPr lang="en-GB" altLang="cy-GB"/>
          </a:p>
        </p:txBody>
      </p:sp>
    </p:spTree>
    <p:extLst>
      <p:ext uri="{BB962C8B-B14F-4D97-AF65-F5344CB8AC3E}">
        <p14:creationId xmlns:p14="http://schemas.microsoft.com/office/powerpoint/2010/main" val="24685288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9C9F4F8-2D03-4B05-AD16-60AE7A81DEF1}" type="slidenum">
              <a:rPr lang="en-GB" altLang="cy-GB" smtClean="0"/>
              <a:pPr>
                <a:spcBef>
                  <a:spcPct val="0"/>
                </a:spcBef>
              </a:pPr>
              <a:t>24</a:t>
            </a:fld>
            <a:endParaRPr lang="en-GB" altLang="cy-GB"/>
          </a:p>
        </p:txBody>
      </p:sp>
    </p:spTree>
    <p:extLst>
      <p:ext uri="{BB962C8B-B14F-4D97-AF65-F5344CB8AC3E}">
        <p14:creationId xmlns:p14="http://schemas.microsoft.com/office/powerpoint/2010/main" val="35472975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9C9F4F8-2D03-4B05-AD16-60AE7A81DEF1}" type="slidenum">
              <a:rPr lang="en-GB" altLang="cy-GB" smtClean="0"/>
              <a:pPr>
                <a:spcBef>
                  <a:spcPct val="0"/>
                </a:spcBef>
              </a:pPr>
              <a:t>25</a:t>
            </a:fld>
            <a:endParaRPr lang="en-GB" altLang="cy-GB"/>
          </a:p>
        </p:txBody>
      </p:sp>
    </p:spTree>
    <p:extLst>
      <p:ext uri="{BB962C8B-B14F-4D97-AF65-F5344CB8AC3E}">
        <p14:creationId xmlns:p14="http://schemas.microsoft.com/office/powerpoint/2010/main" val="15329480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pPr marL="0" indent="0">
              <a:buFont typeface="Arial" panose="020B0604020202020204" pitchFamily="34" charset="0"/>
              <a:buNone/>
            </a:pPr>
            <a:endParaRPr lang="cy-GB" altLang="cy-GB" baseline="0" dirty="0">
              <a:latin typeface="Arial" panose="020B0604020202020204" pitchFamily="34" charset="0"/>
            </a:endParaRPr>
          </a:p>
          <a:p>
            <a:pPr marL="0" indent="0">
              <a:buFont typeface="Arial" panose="020B0604020202020204" pitchFamily="34" charset="0"/>
              <a:buNone/>
            </a:pPr>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26</a:t>
            </a:fld>
            <a:endParaRPr lang="en-GB" altLang="cy-GB"/>
          </a:p>
        </p:txBody>
      </p:sp>
    </p:spTree>
    <p:extLst>
      <p:ext uri="{BB962C8B-B14F-4D97-AF65-F5344CB8AC3E}">
        <p14:creationId xmlns:p14="http://schemas.microsoft.com/office/powerpoint/2010/main" val="18976522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pPr marL="0" indent="0">
              <a:buFont typeface="Arial" panose="020B0604020202020204" pitchFamily="34" charset="0"/>
              <a:buNone/>
            </a:pPr>
            <a:endParaRPr lang="cy-GB" altLang="cy-GB" baseline="0" dirty="0">
              <a:latin typeface="Arial" panose="020B0604020202020204" pitchFamily="34" charset="0"/>
            </a:endParaRPr>
          </a:p>
          <a:p>
            <a:pPr marL="0" indent="0">
              <a:buFont typeface="Arial" panose="020B0604020202020204" pitchFamily="34" charset="0"/>
              <a:buNone/>
            </a:pPr>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27</a:t>
            </a:fld>
            <a:endParaRPr lang="en-GB" altLang="cy-GB"/>
          </a:p>
        </p:txBody>
      </p:sp>
    </p:spTree>
    <p:extLst>
      <p:ext uri="{BB962C8B-B14F-4D97-AF65-F5344CB8AC3E}">
        <p14:creationId xmlns:p14="http://schemas.microsoft.com/office/powerpoint/2010/main" val="38730558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pPr marL="0" indent="0">
              <a:buFont typeface="Arial" panose="020B0604020202020204" pitchFamily="34" charset="0"/>
              <a:buNone/>
            </a:pPr>
            <a:endParaRPr lang="cy-GB" altLang="cy-GB" baseline="0" dirty="0">
              <a:latin typeface="Arial" panose="020B0604020202020204" pitchFamily="34" charset="0"/>
            </a:endParaRPr>
          </a:p>
          <a:p>
            <a:pPr marL="0" indent="0">
              <a:buFont typeface="Arial" panose="020B0604020202020204" pitchFamily="34" charset="0"/>
              <a:buNone/>
            </a:pPr>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28</a:t>
            </a:fld>
            <a:endParaRPr lang="en-GB" altLang="cy-GB"/>
          </a:p>
        </p:txBody>
      </p:sp>
    </p:spTree>
    <p:extLst>
      <p:ext uri="{BB962C8B-B14F-4D97-AF65-F5344CB8AC3E}">
        <p14:creationId xmlns:p14="http://schemas.microsoft.com/office/powerpoint/2010/main" val="12664966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30</a:t>
            </a:fld>
            <a:endParaRPr lang="en-GB" altLang="cy-GB"/>
          </a:p>
        </p:txBody>
      </p:sp>
    </p:spTree>
    <p:extLst>
      <p:ext uri="{BB962C8B-B14F-4D97-AF65-F5344CB8AC3E}">
        <p14:creationId xmlns:p14="http://schemas.microsoft.com/office/powerpoint/2010/main" val="15222402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31</a:t>
            </a:fld>
            <a:endParaRPr lang="en-GB" altLang="cy-GB"/>
          </a:p>
        </p:txBody>
      </p:sp>
    </p:spTree>
    <p:extLst>
      <p:ext uri="{BB962C8B-B14F-4D97-AF65-F5344CB8AC3E}">
        <p14:creationId xmlns:p14="http://schemas.microsoft.com/office/powerpoint/2010/main" val="33494703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32</a:t>
            </a:fld>
            <a:endParaRPr lang="en-GB" altLang="cy-GB"/>
          </a:p>
        </p:txBody>
      </p:sp>
    </p:spTree>
    <p:extLst>
      <p:ext uri="{BB962C8B-B14F-4D97-AF65-F5344CB8AC3E}">
        <p14:creationId xmlns:p14="http://schemas.microsoft.com/office/powerpoint/2010/main" val="36664285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9C9F4F8-2D03-4B05-AD16-60AE7A81DEF1}" type="slidenum">
              <a:rPr lang="en-GB" altLang="cy-GB" smtClean="0"/>
              <a:pPr>
                <a:spcBef>
                  <a:spcPct val="0"/>
                </a:spcBef>
              </a:pPr>
              <a:t>33</a:t>
            </a:fld>
            <a:endParaRPr lang="en-GB" altLang="cy-GB"/>
          </a:p>
        </p:txBody>
      </p:sp>
    </p:spTree>
    <p:extLst>
      <p:ext uri="{BB962C8B-B14F-4D97-AF65-F5344CB8AC3E}">
        <p14:creationId xmlns:p14="http://schemas.microsoft.com/office/powerpoint/2010/main" val="5798050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378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9C9F4F8-2D03-4B05-AD16-60AE7A81DEF1}" type="slidenum">
              <a:rPr lang="en-GB" altLang="cy-GB" smtClean="0"/>
              <a:pPr>
                <a:spcBef>
                  <a:spcPct val="0"/>
                </a:spcBef>
              </a:pPr>
              <a:t>34</a:t>
            </a:fld>
            <a:endParaRPr lang="en-GB" altLang="cy-GB"/>
          </a:p>
        </p:txBody>
      </p:sp>
    </p:spTree>
    <p:extLst>
      <p:ext uri="{BB962C8B-B14F-4D97-AF65-F5344CB8AC3E}">
        <p14:creationId xmlns:p14="http://schemas.microsoft.com/office/powerpoint/2010/main" val="4246978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1229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C62429-0527-4EC0-B2CE-D95A31672FEC}" type="slidenum">
              <a:rPr lang="en-GB" altLang="cy-GB" smtClean="0"/>
              <a:pPr>
                <a:spcBef>
                  <a:spcPct val="0"/>
                </a:spcBef>
              </a:pPr>
              <a:t>35</a:t>
            </a:fld>
            <a:endParaRPr lang="en-GB" altLang="cy-GB"/>
          </a:p>
        </p:txBody>
      </p:sp>
    </p:spTree>
    <p:extLst>
      <p:ext uri="{BB962C8B-B14F-4D97-AF65-F5344CB8AC3E}">
        <p14:creationId xmlns:p14="http://schemas.microsoft.com/office/powerpoint/2010/main" val="208777663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E93BFB-1415-435E-BA33-3F455021FCC4}" type="slidenum">
              <a:rPr lang="en-GB" altLang="cy-GB" smtClean="0"/>
              <a:pPr>
                <a:spcBef>
                  <a:spcPct val="0"/>
                </a:spcBef>
              </a:pPr>
              <a:t>36</a:t>
            </a:fld>
            <a:endParaRPr lang="en-GB" altLang="cy-GB"/>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cy-GB" dirty="0">
              <a:latin typeface="Arial" panose="020B0604020202020204" pitchFamily="34" charset="0"/>
            </a:endParaRPr>
          </a:p>
        </p:txBody>
      </p:sp>
    </p:spTree>
    <p:extLst>
      <p:ext uri="{BB962C8B-B14F-4D97-AF65-F5344CB8AC3E}">
        <p14:creationId xmlns:p14="http://schemas.microsoft.com/office/powerpoint/2010/main" val="9593818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E93BFB-1415-435E-BA33-3F455021FCC4}" type="slidenum">
              <a:rPr lang="en-GB" altLang="cy-GB" smtClean="0"/>
              <a:pPr>
                <a:spcBef>
                  <a:spcPct val="0"/>
                </a:spcBef>
              </a:pPr>
              <a:t>37</a:t>
            </a:fld>
            <a:endParaRPr lang="en-GB" altLang="cy-GB"/>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cy-GB" dirty="0">
              <a:latin typeface="Arial" panose="020B0604020202020204" pitchFamily="34" charset="0"/>
            </a:endParaRPr>
          </a:p>
        </p:txBody>
      </p:sp>
    </p:spTree>
    <p:extLst>
      <p:ext uri="{BB962C8B-B14F-4D97-AF65-F5344CB8AC3E}">
        <p14:creationId xmlns:p14="http://schemas.microsoft.com/office/powerpoint/2010/main" val="219696456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DE93BFB-1415-435E-BA33-3F455021FCC4}" type="slidenum">
              <a:rPr lang="en-GB" altLang="cy-GB" smtClean="0"/>
              <a:pPr>
                <a:spcBef>
                  <a:spcPct val="0"/>
                </a:spcBef>
              </a:pPr>
              <a:t>38</a:t>
            </a:fld>
            <a:endParaRPr lang="en-GB" altLang="cy-GB"/>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cy-GB" dirty="0">
              <a:latin typeface="Arial" panose="020B0604020202020204" pitchFamily="34" charset="0"/>
            </a:endParaRPr>
          </a:p>
        </p:txBody>
      </p:sp>
    </p:spTree>
    <p:extLst>
      <p:ext uri="{BB962C8B-B14F-4D97-AF65-F5344CB8AC3E}">
        <p14:creationId xmlns:p14="http://schemas.microsoft.com/office/powerpoint/2010/main" val="210820115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39</a:t>
            </a:fld>
            <a:endParaRPr lang="en-GB" altLang="cy-GB"/>
          </a:p>
        </p:txBody>
      </p:sp>
    </p:spTree>
    <p:extLst>
      <p:ext uri="{BB962C8B-B14F-4D97-AF65-F5344CB8AC3E}">
        <p14:creationId xmlns:p14="http://schemas.microsoft.com/office/powerpoint/2010/main" val="265717606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40</a:t>
            </a:fld>
            <a:endParaRPr lang="en-GB" altLang="cy-GB"/>
          </a:p>
        </p:txBody>
      </p:sp>
    </p:spTree>
    <p:extLst>
      <p:ext uri="{BB962C8B-B14F-4D97-AF65-F5344CB8AC3E}">
        <p14:creationId xmlns:p14="http://schemas.microsoft.com/office/powerpoint/2010/main" val="317108419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41</a:t>
            </a:fld>
            <a:endParaRPr lang="en-GB" altLang="cy-GB"/>
          </a:p>
        </p:txBody>
      </p:sp>
    </p:spTree>
    <p:extLst>
      <p:ext uri="{BB962C8B-B14F-4D97-AF65-F5344CB8AC3E}">
        <p14:creationId xmlns:p14="http://schemas.microsoft.com/office/powerpoint/2010/main" val="10325140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42</a:t>
            </a:fld>
            <a:endParaRPr lang="en-GB" altLang="cy-GB"/>
          </a:p>
        </p:txBody>
      </p:sp>
    </p:spTree>
    <p:extLst>
      <p:ext uri="{BB962C8B-B14F-4D97-AF65-F5344CB8AC3E}">
        <p14:creationId xmlns:p14="http://schemas.microsoft.com/office/powerpoint/2010/main" val="42145732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43</a:t>
            </a:fld>
            <a:endParaRPr lang="en-GB" altLang="cy-GB"/>
          </a:p>
        </p:txBody>
      </p:sp>
    </p:spTree>
    <p:extLst>
      <p:ext uri="{BB962C8B-B14F-4D97-AF65-F5344CB8AC3E}">
        <p14:creationId xmlns:p14="http://schemas.microsoft.com/office/powerpoint/2010/main" val="183178946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44</a:t>
            </a:fld>
            <a:endParaRPr lang="en-GB" altLang="cy-GB"/>
          </a:p>
        </p:txBody>
      </p:sp>
    </p:spTree>
    <p:extLst>
      <p:ext uri="{BB962C8B-B14F-4D97-AF65-F5344CB8AC3E}">
        <p14:creationId xmlns:p14="http://schemas.microsoft.com/office/powerpoint/2010/main" val="202845874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dirty="0">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45</a:t>
            </a:fld>
            <a:endParaRPr lang="en-GB" altLang="cy-GB"/>
          </a:p>
        </p:txBody>
      </p:sp>
    </p:spTree>
    <p:extLst>
      <p:ext uri="{BB962C8B-B14F-4D97-AF65-F5344CB8AC3E}">
        <p14:creationId xmlns:p14="http://schemas.microsoft.com/office/powerpoint/2010/main" val="6786803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endParaRPr lang="en-GB" altLang="cy-GB">
              <a:latin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D0E0BA7-31DA-4A52-9D6C-4E99937AABF0}" type="slidenum">
              <a:rPr lang="en-GB" altLang="cy-GB" smtClean="0"/>
              <a:pPr>
                <a:spcBef>
                  <a:spcPct val="0"/>
                </a:spcBef>
              </a:pPr>
              <a:t>46</a:t>
            </a:fld>
            <a:endParaRPr lang="en-GB" altLang="cy-GB"/>
          </a:p>
        </p:txBody>
      </p:sp>
    </p:spTree>
    <p:extLst>
      <p:ext uri="{BB962C8B-B14F-4D97-AF65-F5344CB8AC3E}">
        <p14:creationId xmlns:p14="http://schemas.microsoft.com/office/powerpoint/2010/main" val="252171619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p:spPr>
        <p:txBody>
          <a:bodyPr/>
          <a:lstStyle/>
          <a:p>
            <a:endParaRPr lang="cy-GB" altLang="cy-GB">
              <a:latin typeface="Arial" panose="020B0604020202020204" pitchFamily="34" charset="0"/>
            </a:endParaRPr>
          </a:p>
        </p:txBody>
      </p:sp>
      <p:sp>
        <p:nvSpPr>
          <p:cNvPr id="35844"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9A51F27-B4BA-4B6F-95B8-8D1FB08A5F9C}" type="slidenum">
              <a:rPr lang="en-GB" altLang="cy-GB" smtClean="0"/>
              <a:pPr>
                <a:spcBef>
                  <a:spcPct val="0"/>
                </a:spcBef>
              </a:pPr>
              <a:t>47</a:t>
            </a:fld>
            <a:endParaRPr lang="en-GB" altLang="cy-GB"/>
          </a:p>
        </p:txBody>
      </p:sp>
    </p:spTree>
    <p:extLst>
      <p:ext uri="{BB962C8B-B14F-4D97-AF65-F5344CB8AC3E}">
        <p14:creationId xmlns:p14="http://schemas.microsoft.com/office/powerpoint/2010/main" val="107637972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6EE5C10-382C-427C-9B8D-C4790EA3AE05}" type="slidenum">
              <a:rPr lang="en-GB" altLang="cy-GB" smtClean="0"/>
              <a:pPr>
                <a:spcBef>
                  <a:spcPct val="0"/>
                </a:spcBef>
              </a:pPr>
              <a:t>48</a:t>
            </a:fld>
            <a:endParaRPr lang="en-GB" altLang="cy-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pPr eaLnBrk="1" hangingPunct="1"/>
            <a:endParaRPr lang="en-US" altLang="cy-GB">
              <a:latin typeface="Arial" panose="020B0604020202020204" pitchFamily="34" charset="0"/>
            </a:endParaRPr>
          </a:p>
        </p:txBody>
      </p:sp>
    </p:spTree>
    <p:extLst>
      <p:ext uri="{BB962C8B-B14F-4D97-AF65-F5344CB8AC3E}">
        <p14:creationId xmlns:p14="http://schemas.microsoft.com/office/powerpoint/2010/main" val="24988171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A13E013-E430-4388-BB47-5C3A91B3C9D7}" type="slidenum">
              <a:rPr lang="en-GB" altLang="cy-GB" smtClean="0"/>
              <a:pPr>
                <a:spcBef>
                  <a:spcPct val="0"/>
                </a:spcBef>
              </a:pPr>
              <a:t>49</a:t>
            </a:fld>
            <a:endParaRPr lang="en-GB" altLang="cy-GB"/>
          </a:p>
        </p:txBody>
      </p:sp>
    </p:spTree>
    <p:extLst>
      <p:ext uri="{BB962C8B-B14F-4D97-AF65-F5344CB8AC3E}">
        <p14:creationId xmlns:p14="http://schemas.microsoft.com/office/powerpoint/2010/main" val="352207576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F5E501-9063-4028-B5B0-C2B896C07B3A}" type="slidenum">
              <a:rPr lang="en-GB" altLang="cy-GB" smtClean="0"/>
              <a:pPr>
                <a:spcBef>
                  <a:spcPct val="0"/>
                </a:spcBef>
              </a:pPr>
              <a:t>50</a:t>
            </a:fld>
            <a:endParaRPr lang="en-GB" altLang="cy-GB"/>
          </a:p>
        </p:txBody>
      </p:sp>
    </p:spTree>
    <p:extLst>
      <p:ext uri="{BB962C8B-B14F-4D97-AF65-F5344CB8AC3E}">
        <p14:creationId xmlns:p14="http://schemas.microsoft.com/office/powerpoint/2010/main" val="334502943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cy-GB"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AF5E501-9063-4028-B5B0-C2B896C07B3A}" type="slidenum">
              <a:rPr lang="en-GB" altLang="cy-GB" smtClean="0"/>
              <a:pPr>
                <a:spcBef>
                  <a:spcPct val="0"/>
                </a:spcBef>
              </a:pPr>
              <a:t>51</a:t>
            </a:fld>
            <a:endParaRPr lang="en-GB" altLang="cy-GB"/>
          </a:p>
        </p:txBody>
      </p:sp>
    </p:spTree>
    <p:extLst>
      <p:ext uri="{BB962C8B-B14F-4D97-AF65-F5344CB8AC3E}">
        <p14:creationId xmlns:p14="http://schemas.microsoft.com/office/powerpoint/2010/main" val="2816781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71890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009611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70567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8825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4554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625549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403756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60072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47597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32664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56758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017F952-3246-44B1-9AC9-E6CD807A6C59}" type="datetimeFigureOut">
              <a:rPr lang="en-GB"/>
              <a:pPr>
                <a:defRPr/>
              </a:pPr>
              <a:t>07/09/2022</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CF05CBED-193F-40F1-A5C0-9629842B2743}" type="slidenum">
              <a:rPr lang="en-GB" altLang="en-US"/>
              <a:pPr>
                <a:defRPr/>
              </a:pPr>
              <a:t>‹#›</a:t>
            </a:fld>
            <a:endParaRPr lang="en-GB" altLang="en-US"/>
          </a:p>
        </p:txBody>
      </p:sp>
    </p:spTree>
    <p:extLst>
      <p:ext uri="{BB962C8B-B14F-4D97-AF65-F5344CB8AC3E}">
        <p14:creationId xmlns:p14="http://schemas.microsoft.com/office/powerpoint/2010/main" val="13778818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457200" y="1600200"/>
            <a:ext cx="4038600" cy="4530725"/>
          </a:xfrm>
        </p:spPr>
        <p:txBody>
          <a:bodyPr/>
          <a:lstStyle/>
          <a:p>
            <a:pPr lvl="0"/>
            <a:endParaRPr lang="en-GB" noProof="0"/>
          </a:p>
        </p:txBody>
      </p:sp>
      <p:sp>
        <p:nvSpPr>
          <p:cNvPr id="4" name="Text Placeholder 3"/>
          <p:cNvSpPr>
            <a:spLocks noGrp="1"/>
          </p:cNvSpPr>
          <p:nvPr>
            <p:ph type="body" sz="half" idx="2"/>
          </p:nvPr>
        </p:nvSpPr>
        <p:spPr>
          <a:xfrm>
            <a:off x="4648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pPr>
              <a:defRPr/>
            </a:pPr>
            <a:fld id="{3836DE72-054B-4D80-9CA0-8F0FAEC46BEC}" type="slidenum">
              <a:rPr lang="en-GB"/>
              <a:pPr>
                <a:defRPr/>
              </a:pPr>
              <a:t>‹#›</a:t>
            </a:fld>
            <a:endParaRPr lang="en-GB"/>
          </a:p>
        </p:txBody>
      </p:sp>
    </p:spTree>
    <p:extLst>
      <p:ext uri="{BB962C8B-B14F-4D97-AF65-F5344CB8AC3E}">
        <p14:creationId xmlns:p14="http://schemas.microsoft.com/office/powerpoint/2010/main" val="694765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9/7/2022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4410983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video" Target="https://www.youtube.com/embed/YTDNEmCQEpg?list=PL_lm_02NSM2MRzmfIlupYiBn5ai6nzt2p" TargetMode="External"/><Relationship Id="rId5" Type="http://schemas.openxmlformats.org/officeDocument/2006/relationships/image" Target="../media/image6.jpeg"/><Relationship Id="rId4" Type="http://schemas.openxmlformats.org/officeDocument/2006/relationships/hyperlink" Target="https://www.youtube.com/watch?v=YTDNEmCQEpg&amp;list=PL_lm_02NSM2MRzmfIlupYiBn5ai6nzt2p"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KNsfNbWpBCE"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hyperlink" Target="http://www.youtube.com/watch?v=JdvJZD-cplg" TargetMode="External"/><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hyperlink" Target="https://www.scottishbooktrust.com/articles/why-black-and-white-books-are-perfect-for-babies" TargetMode="External"/><Relationship Id="rId2" Type="http://schemas.openxmlformats.org/officeDocument/2006/relationships/notesSlide" Target="../notesSlides/notesSlide50.xml"/><Relationship Id="rId1" Type="http://schemas.openxmlformats.org/officeDocument/2006/relationships/slideLayout" Target="../slideLayouts/slideLayout12.xml"/><Relationship Id="rId5" Type="http://schemas.openxmlformats.org/officeDocument/2006/relationships/hyperlink" Target="http://asmarterbeginning.com/wonders-puppet-play-childrens-development/" TargetMode="External"/><Relationship Id="rId4" Type="http://schemas.openxmlformats.org/officeDocument/2006/relationships/hyperlink" Target="http://www.timsheppard.co.uk/story/dir/tradi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065CCBE-D84B-38C2-3A86-106E052EA444}"/>
              </a:ext>
            </a:extLst>
          </p:cNvPr>
          <p:cNvSpPr/>
          <p:nvPr/>
        </p:nvSpPr>
        <p:spPr>
          <a:xfrm>
            <a:off x="0" y="0"/>
            <a:ext cx="9144000" cy="5733256"/>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9" name="Rectangle 4"/>
          <p:cNvSpPr>
            <a:spLocks noGrp="1" noChangeArrowheads="1"/>
          </p:cNvSpPr>
          <p:nvPr>
            <p:ph sz="half" idx="1"/>
          </p:nvPr>
        </p:nvSpPr>
        <p:spPr>
          <a:xfrm>
            <a:off x="628650" y="764705"/>
            <a:ext cx="3886200" cy="4176464"/>
          </a:xfrm>
        </p:spPr>
        <p:txBody>
          <a:bodyPr>
            <a:normAutofit/>
          </a:bodyPr>
          <a:lstStyle/>
          <a:p>
            <a:pPr marL="0" lvl="0" indent="0" eaLnBrk="0" fontAlgn="base" hangingPunct="0">
              <a:spcAft>
                <a:spcPct val="0"/>
              </a:spcAft>
              <a:buNone/>
              <a:defRPr/>
            </a:pPr>
            <a:r>
              <a:rPr lang="en-GB" sz="3600" b="1" kern="0" dirty="0">
                <a:solidFill>
                  <a:srgbClr val="000000"/>
                </a:solidFill>
                <a:latin typeface="Arial" panose="020B0604020202020204" pitchFamily="34" charset="0"/>
                <a:ea typeface="ＭＳ Ｐゴシック" charset="-128"/>
              </a:rPr>
              <a:t>ECEY5004C </a:t>
            </a:r>
          </a:p>
          <a:p>
            <a:pPr marL="0" lvl="0" indent="0" eaLnBrk="0" fontAlgn="base" hangingPunct="0">
              <a:spcAft>
                <a:spcPct val="0"/>
              </a:spcAft>
              <a:buNone/>
              <a:defRPr/>
            </a:pPr>
            <a:r>
              <a:rPr lang="cy-GB" sz="3600" kern="0" dirty="0">
                <a:solidFill>
                  <a:srgbClr val="000000"/>
                </a:solidFill>
                <a:latin typeface="Arial" panose="020B0604020202020204" pitchFamily="34" charset="0"/>
                <a:ea typeface="ＭＳ Ｐゴシック" charset="-128"/>
              </a:rPr>
              <a:t>Iaith a Llythrennedd yn yr Oes Digidol </a:t>
            </a:r>
          </a:p>
          <a:p>
            <a:pPr marL="0" lvl="0" indent="0" eaLnBrk="0" fontAlgn="base" hangingPunct="0">
              <a:spcAft>
                <a:spcPct val="0"/>
              </a:spcAft>
              <a:buNone/>
              <a:defRPr/>
            </a:pPr>
            <a:endParaRPr lang="cy-GB" sz="3600" kern="0" dirty="0">
              <a:solidFill>
                <a:srgbClr val="000000"/>
              </a:solidFill>
              <a:latin typeface="Arial" panose="020B0604020202020204" pitchFamily="34" charset="0"/>
              <a:ea typeface="ＭＳ Ｐゴシック" charset="-128"/>
            </a:endParaRPr>
          </a:p>
          <a:p>
            <a:pPr marL="0" lvl="0" indent="0" eaLnBrk="0" fontAlgn="base" hangingPunct="0">
              <a:spcAft>
                <a:spcPct val="0"/>
              </a:spcAft>
              <a:buNone/>
              <a:defRPr/>
            </a:pPr>
            <a:r>
              <a:rPr lang="cy-GB" sz="3600" b="1" kern="0" dirty="0">
                <a:solidFill>
                  <a:srgbClr val="000000"/>
                </a:solidFill>
                <a:latin typeface="Arial" panose="020B0604020202020204" pitchFamily="34" charset="0"/>
                <a:ea typeface="ＭＳ Ｐゴシック" charset="-128"/>
              </a:rPr>
              <a:t>Adrodd Stori</a:t>
            </a: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4100" name="Rectangle 5"/>
          <p:cNvSpPr>
            <a:spLocks noGrp="1" noChangeArrowheads="1"/>
          </p:cNvSpPr>
          <p:nvPr>
            <p:ph sz="half" idx="2"/>
          </p:nvPr>
        </p:nvSpPr>
        <p:spPr>
          <a:xfrm>
            <a:off x="4629150" y="764705"/>
            <a:ext cx="3886200" cy="5412258"/>
          </a:xfrm>
        </p:spPr>
        <p:txBody>
          <a:bodyPr>
            <a:normAutofit/>
          </a:bodyPr>
          <a:lstStyle/>
          <a:p>
            <a:pPr marL="0" lvl="0" indent="0" eaLnBrk="0" fontAlgn="base" hangingPunct="0">
              <a:spcAft>
                <a:spcPct val="0"/>
              </a:spcAft>
              <a:buNone/>
              <a:defRPr/>
            </a:pPr>
            <a:r>
              <a:rPr lang="en-GB" sz="3600" b="1" kern="0" dirty="0">
                <a:solidFill>
                  <a:srgbClr val="0070C0"/>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rgbClr val="0070C0"/>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rgbClr val="0070C0"/>
              </a:solidFill>
              <a:latin typeface="Arial" panose="020B0604020202020204" pitchFamily="34" charset="0"/>
              <a:ea typeface="ＭＳ Ｐゴシック" charset="-128"/>
            </a:endParaRPr>
          </a:p>
          <a:p>
            <a:pPr marL="0" lvl="0" indent="0" eaLnBrk="0" fontAlgn="base" hangingPunct="0">
              <a:spcAft>
                <a:spcPct val="0"/>
              </a:spcAft>
              <a:buNone/>
              <a:defRPr/>
            </a:pPr>
            <a:r>
              <a:rPr lang="en-GB" sz="3600" b="1" kern="0" dirty="0">
                <a:solidFill>
                  <a:srgbClr val="0070C0"/>
                </a:solidFill>
                <a:latin typeface="Arial" panose="020B0604020202020204" pitchFamily="34" charset="0"/>
                <a:ea typeface="ＭＳ Ｐゴシック" charset="-128"/>
              </a:rPr>
              <a:t>Storytelling</a:t>
            </a:r>
            <a:endParaRPr lang="cy-GB" b="1" kern="0" dirty="0">
              <a:solidFill>
                <a:srgbClr val="0070C0"/>
              </a:solidFill>
              <a:latin typeface="Arial"/>
              <a:ea typeface="ＭＳ Ｐゴシック" charset="-128"/>
            </a:endParaRPr>
          </a:p>
          <a:p>
            <a:pPr>
              <a:buFontTx/>
              <a:buNone/>
            </a:pPr>
            <a:endParaRPr lang="cy-GB" altLang="cy-GB" dirty="0">
              <a:latin typeface="Arial" panose="020B0604020202020204" pitchFamily="34" charset="0"/>
            </a:endParaRPr>
          </a:p>
        </p:txBody>
      </p:sp>
    </p:spTree>
    <p:extLst>
      <p:ext uri="{BB962C8B-B14F-4D97-AF65-F5344CB8AC3E}">
        <p14:creationId xmlns:p14="http://schemas.microsoft.com/office/powerpoint/2010/main" val="312975032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2C1791B-508E-3460-C2EE-5BCCEE998BA5}"/>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22" name="Title 3"/>
          <p:cNvSpPr>
            <a:spLocks noGrp="1"/>
          </p:cNvSpPr>
          <p:nvPr>
            <p:ph type="title"/>
          </p:nvPr>
        </p:nvSpPr>
        <p:spPr>
          <a:xfrm>
            <a:off x="628650" y="365127"/>
            <a:ext cx="7886700" cy="759618"/>
          </a:xfrm>
        </p:spPr>
        <p:txBody>
          <a:bodyPr>
            <a:noAutofit/>
          </a:bodyPr>
          <a:lstStyle/>
          <a:p>
            <a:pPr eaLnBrk="1" hangingPunct="1"/>
            <a:r>
              <a:rPr lang="en-GB" altLang="cy-GB" sz="4000" dirty="0" err="1">
                <a:latin typeface="Arial" panose="020B0604020202020204" pitchFamily="34" charset="0"/>
              </a:rPr>
              <a:t>Cynnwys</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Contents</a:t>
            </a:r>
            <a:endParaRPr lang="cy-GB" altLang="cy-GB" sz="4000" dirty="0">
              <a:solidFill>
                <a:srgbClr val="0070C0"/>
              </a:solidFill>
              <a:latin typeface="Arial" panose="020B0604020202020204" pitchFamily="34" charset="0"/>
            </a:endParaRPr>
          </a:p>
        </p:txBody>
      </p:sp>
      <p:sp>
        <p:nvSpPr>
          <p:cNvPr id="5123" name="Content Placeholder 4"/>
          <p:cNvSpPr>
            <a:spLocks noGrp="1"/>
          </p:cNvSpPr>
          <p:nvPr>
            <p:ph sz="half" idx="1"/>
          </p:nvPr>
        </p:nvSpPr>
        <p:spPr>
          <a:xfrm>
            <a:off x="395536" y="2204864"/>
            <a:ext cx="4119314" cy="3972099"/>
          </a:xfrm>
        </p:spPr>
        <p:txBody>
          <a:bodyPr/>
          <a:lstStyle/>
          <a:p>
            <a:pPr eaLnBrk="1" hangingPunct="1"/>
            <a:r>
              <a:rPr lang="cy-GB" altLang="cy-GB" dirty="0">
                <a:latin typeface="Arial" panose="020B0604020202020204" pitchFamily="34" charset="0"/>
              </a:rPr>
              <a:t>Arfer traddodiadol;</a:t>
            </a:r>
          </a:p>
          <a:p>
            <a:pPr eaLnBrk="1" hangingPunct="1"/>
            <a:r>
              <a:rPr lang="cy-GB" altLang="cy-GB" dirty="0">
                <a:latin typeface="Arial" panose="020B0604020202020204" pitchFamily="34" charset="0"/>
              </a:rPr>
              <a:t>Straeon tylwyth teg;</a:t>
            </a:r>
          </a:p>
          <a:p>
            <a:pPr eaLnBrk="1" hangingPunct="1"/>
            <a:r>
              <a:rPr lang="cy-GB" altLang="cy-GB" dirty="0">
                <a:latin typeface="Arial" panose="020B0604020202020204" pitchFamily="34" charset="0"/>
              </a:rPr>
              <a:t>Adrodd stori;</a:t>
            </a:r>
          </a:p>
          <a:p>
            <a:pPr eaLnBrk="1" hangingPunct="1"/>
            <a:r>
              <a:rPr lang="cy-GB" altLang="cy-GB" dirty="0">
                <a:latin typeface="Arial" panose="020B0604020202020204" pitchFamily="34" charset="0"/>
              </a:rPr>
              <a:t>Gwahaniaethau ieithyddol;</a:t>
            </a:r>
          </a:p>
        </p:txBody>
      </p:sp>
      <p:sp>
        <p:nvSpPr>
          <p:cNvPr id="5124" name="Content Placeholder 5"/>
          <p:cNvSpPr>
            <a:spLocks noGrp="1"/>
          </p:cNvSpPr>
          <p:nvPr>
            <p:ph sz="half" idx="2"/>
          </p:nvPr>
        </p:nvSpPr>
        <p:spPr>
          <a:xfrm>
            <a:off x="4629150" y="2204864"/>
            <a:ext cx="4047306" cy="3972099"/>
          </a:xfrm>
        </p:spPr>
        <p:txBody>
          <a:bodyPr/>
          <a:lstStyle/>
          <a:p>
            <a:pPr eaLnBrk="1" hangingPunct="1"/>
            <a:r>
              <a:rPr lang="en-GB" altLang="cy-GB" dirty="0">
                <a:solidFill>
                  <a:srgbClr val="0070C0"/>
                </a:solidFill>
                <a:latin typeface="Arial" panose="020B0604020202020204" pitchFamily="34" charset="0"/>
              </a:rPr>
              <a:t>Traditional practice;</a:t>
            </a:r>
          </a:p>
          <a:p>
            <a:pPr eaLnBrk="1" hangingPunct="1"/>
            <a:r>
              <a:rPr lang="en-GB" altLang="cy-GB" dirty="0">
                <a:solidFill>
                  <a:srgbClr val="0070C0"/>
                </a:solidFill>
                <a:latin typeface="Arial" panose="020B0604020202020204" pitchFamily="34" charset="0"/>
              </a:rPr>
              <a:t>Fairy tales;</a:t>
            </a:r>
          </a:p>
          <a:p>
            <a:pPr eaLnBrk="1" hangingPunct="1"/>
            <a:r>
              <a:rPr lang="en-GB" altLang="cy-GB" dirty="0">
                <a:solidFill>
                  <a:srgbClr val="0070C0"/>
                </a:solidFill>
                <a:latin typeface="Arial" panose="020B0604020202020204" pitchFamily="34" charset="0"/>
              </a:rPr>
              <a:t>Storytelling;</a:t>
            </a:r>
          </a:p>
          <a:p>
            <a:pPr eaLnBrk="1" hangingPunct="1"/>
            <a:r>
              <a:rPr lang="en-GB" altLang="cy-GB" dirty="0">
                <a:solidFill>
                  <a:srgbClr val="0070C0"/>
                </a:solidFill>
                <a:latin typeface="Arial" panose="020B0604020202020204" pitchFamily="34" charset="0"/>
              </a:rPr>
              <a:t>Linguistic differences;</a:t>
            </a:r>
          </a:p>
          <a:p>
            <a:pPr eaLnBrk="1" hangingPunct="1"/>
            <a:endParaRPr lang="cy-GB" altLang="cy-GB" dirty="0"/>
          </a:p>
        </p:txBody>
      </p:sp>
    </p:spTree>
    <p:extLst>
      <p:ext uri="{BB962C8B-B14F-4D97-AF65-F5344CB8AC3E}">
        <p14:creationId xmlns:p14="http://schemas.microsoft.com/office/powerpoint/2010/main" val="1250600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E2B855A-598F-786E-BF51-B865A272E241}"/>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22" name="Title 3"/>
          <p:cNvSpPr>
            <a:spLocks noGrp="1"/>
          </p:cNvSpPr>
          <p:nvPr>
            <p:ph type="title"/>
          </p:nvPr>
        </p:nvSpPr>
        <p:spPr>
          <a:xfrm>
            <a:off x="628650" y="365127"/>
            <a:ext cx="7886700" cy="759618"/>
          </a:xfrm>
        </p:spPr>
        <p:txBody>
          <a:bodyPr>
            <a:noAutofit/>
          </a:bodyPr>
          <a:lstStyle/>
          <a:p>
            <a:pPr eaLnBrk="1" hangingPunct="1"/>
            <a:r>
              <a:rPr lang="en-GB" altLang="cy-GB" sz="4000" dirty="0" err="1">
                <a:latin typeface="Arial" panose="020B0604020202020204" pitchFamily="34" charset="0"/>
              </a:rPr>
              <a:t>Cynnwys</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Contents</a:t>
            </a:r>
            <a:endParaRPr lang="cy-GB" altLang="cy-GB" sz="4000" dirty="0">
              <a:solidFill>
                <a:srgbClr val="0070C0"/>
              </a:solidFill>
              <a:latin typeface="Arial" panose="020B0604020202020204" pitchFamily="34" charset="0"/>
            </a:endParaRPr>
          </a:p>
        </p:txBody>
      </p:sp>
      <p:sp>
        <p:nvSpPr>
          <p:cNvPr id="5123" name="Content Placeholder 4"/>
          <p:cNvSpPr>
            <a:spLocks noGrp="1"/>
          </p:cNvSpPr>
          <p:nvPr>
            <p:ph sz="half" idx="1"/>
          </p:nvPr>
        </p:nvSpPr>
        <p:spPr>
          <a:xfrm>
            <a:off x="395536" y="1844824"/>
            <a:ext cx="4119314" cy="4332139"/>
          </a:xfrm>
        </p:spPr>
        <p:txBody>
          <a:bodyPr/>
          <a:lstStyle/>
          <a:p>
            <a:pPr eaLnBrk="1" hangingPunct="1"/>
            <a:r>
              <a:rPr lang="cy-GB" altLang="cy-GB" dirty="0">
                <a:latin typeface="Arial" panose="020B0604020202020204" pitchFamily="34" charset="0"/>
              </a:rPr>
              <a:t>Ymchwil;</a:t>
            </a:r>
          </a:p>
          <a:p>
            <a:pPr eaLnBrk="1" hangingPunct="1"/>
            <a:r>
              <a:rPr lang="cy-GB" altLang="cy-GB" dirty="0">
                <a:latin typeface="Arial" panose="020B0604020202020204" pitchFamily="34" charset="0"/>
              </a:rPr>
              <a:t>Ystyriaethau ymarferol;</a:t>
            </a:r>
          </a:p>
          <a:p>
            <a:pPr eaLnBrk="1" hangingPunct="1"/>
            <a:r>
              <a:rPr lang="cy-GB" altLang="cy-GB" dirty="0">
                <a:latin typeface="Arial" panose="020B0604020202020204" pitchFamily="34" charset="0"/>
              </a:rPr>
              <a:t>Adfyfyrio.</a:t>
            </a:r>
          </a:p>
        </p:txBody>
      </p:sp>
      <p:sp>
        <p:nvSpPr>
          <p:cNvPr id="5124" name="Content Placeholder 5"/>
          <p:cNvSpPr>
            <a:spLocks noGrp="1"/>
          </p:cNvSpPr>
          <p:nvPr>
            <p:ph sz="half" idx="2"/>
          </p:nvPr>
        </p:nvSpPr>
        <p:spPr>
          <a:xfrm>
            <a:off x="4629150" y="1844824"/>
            <a:ext cx="4047306" cy="4332139"/>
          </a:xfrm>
        </p:spPr>
        <p:txBody>
          <a:bodyPr/>
          <a:lstStyle/>
          <a:p>
            <a:pPr eaLnBrk="1" hangingPunct="1"/>
            <a:r>
              <a:rPr lang="en-GB" altLang="cy-GB" dirty="0">
                <a:solidFill>
                  <a:srgbClr val="0070C0"/>
                </a:solidFill>
                <a:latin typeface="Arial" panose="020B0604020202020204" pitchFamily="34" charset="0"/>
              </a:rPr>
              <a:t>Research;</a:t>
            </a:r>
          </a:p>
          <a:p>
            <a:pPr eaLnBrk="1" hangingPunct="1"/>
            <a:r>
              <a:rPr lang="en-GB" altLang="cy-GB" dirty="0">
                <a:solidFill>
                  <a:srgbClr val="0070C0"/>
                </a:solidFill>
                <a:latin typeface="Arial" panose="020B0604020202020204" pitchFamily="34" charset="0"/>
              </a:rPr>
              <a:t>Practical considerations;</a:t>
            </a:r>
          </a:p>
          <a:p>
            <a:pPr eaLnBrk="1" hangingPunct="1"/>
            <a:r>
              <a:rPr lang="en-GB" altLang="cy-GB" dirty="0">
                <a:solidFill>
                  <a:srgbClr val="0070C0"/>
                </a:solidFill>
                <a:latin typeface="Arial" panose="020B0604020202020204" pitchFamily="34" charset="0"/>
              </a:rPr>
              <a:t>Reflection.</a:t>
            </a:r>
          </a:p>
          <a:p>
            <a:pPr eaLnBrk="1" hangingPunct="1"/>
            <a:endParaRPr lang="cy-GB" altLang="cy-GB" dirty="0"/>
          </a:p>
        </p:txBody>
      </p:sp>
    </p:spTree>
    <p:extLst>
      <p:ext uri="{BB962C8B-B14F-4D97-AF65-F5344CB8AC3E}">
        <p14:creationId xmlns:p14="http://schemas.microsoft.com/office/powerpoint/2010/main" val="528360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8AEEB6B-6783-4CB3-AD47-9E235224868A}"/>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7504" y="365126"/>
            <a:ext cx="8407846" cy="1325563"/>
          </a:xfrm>
        </p:spPr>
        <p:txBody>
          <a:bodyPr>
            <a:noAutofit/>
          </a:bodyPr>
          <a:lstStyle/>
          <a:p>
            <a:r>
              <a:rPr lang="en-GB" sz="3600" dirty="0">
                <a:latin typeface="Arial" panose="020B0604020202020204" pitchFamily="34" charset="0"/>
              </a:rPr>
              <a:t>Sgiliau </a:t>
            </a:r>
            <a:r>
              <a:rPr lang="en-GB" sz="3600" dirty="0" err="1">
                <a:latin typeface="Arial" panose="020B0604020202020204" pitchFamily="34" charset="0"/>
              </a:rPr>
              <a:t>Cyflogadwyedd</a:t>
            </a:r>
            <a:r>
              <a:rPr lang="en-GB" sz="3600" dirty="0">
                <a:latin typeface="Arial" panose="020B0604020202020204" pitchFamily="34" charset="0"/>
              </a:rPr>
              <a:t>/</a:t>
            </a:r>
            <a:r>
              <a:rPr lang="en-GB" sz="3600" dirty="0" err="1">
                <a:latin typeface="Arial" panose="020B0604020202020204" pitchFamily="34" charset="0"/>
              </a:rPr>
              <a:t>Trosglwyddadwy</a:t>
            </a:r>
            <a:br>
              <a:rPr lang="en-GB" sz="3600" dirty="0">
                <a:latin typeface="Arial" panose="020B0604020202020204" pitchFamily="34" charset="0"/>
              </a:rPr>
            </a:br>
            <a:r>
              <a:rPr lang="en-GB" sz="3600" dirty="0">
                <a:solidFill>
                  <a:srgbClr val="0070C0"/>
                </a:solidFill>
                <a:latin typeface="Arial" panose="020B0604020202020204" pitchFamily="34" charset="0"/>
              </a:rPr>
              <a:t>Employability/Transferable Skills</a:t>
            </a:r>
            <a:endParaRPr lang="en-US" sz="36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457200" y="2060847"/>
            <a:ext cx="4038600" cy="3528393"/>
          </a:xfrm>
        </p:spPr>
        <p:txBody>
          <a:bodyPr/>
          <a:lstStyle/>
          <a:p>
            <a:r>
              <a:rPr lang="en-GB" dirty="0" err="1">
                <a:latin typeface="Arial" panose="020B0604020202020204" pitchFamily="34" charset="0"/>
              </a:rPr>
              <a:t>Trefnu</a:t>
            </a:r>
            <a:r>
              <a:rPr lang="en-GB" dirty="0">
                <a:latin typeface="Arial" panose="020B0604020202020204" pitchFamily="34" charset="0"/>
              </a:rPr>
              <a:t> a </a:t>
            </a:r>
            <a:r>
              <a:rPr lang="en-GB" dirty="0" err="1">
                <a:latin typeface="Arial" panose="020B0604020202020204" pitchFamily="34" charset="0"/>
              </a:rPr>
              <a:t>Chynllunio</a:t>
            </a:r>
            <a:r>
              <a:rPr lang="en-GB" dirty="0">
                <a:latin typeface="Arial" panose="020B0604020202020204" pitchFamily="34" charset="0"/>
              </a:rPr>
              <a:t>;</a:t>
            </a:r>
          </a:p>
          <a:p>
            <a:r>
              <a:rPr lang="en-GB" dirty="0" err="1">
                <a:latin typeface="Arial" panose="020B0604020202020204" pitchFamily="34" charset="0"/>
              </a:rPr>
              <a:t>Ymchwilio</a:t>
            </a:r>
            <a:r>
              <a:rPr lang="en-GB" dirty="0">
                <a:latin typeface="Arial" panose="020B0604020202020204" pitchFamily="34" charset="0"/>
              </a:rPr>
              <a:t> a </a:t>
            </a:r>
            <a:r>
              <a:rPr lang="en-GB" dirty="0" err="1">
                <a:latin typeface="Arial" panose="020B0604020202020204" pitchFamily="34" charset="0"/>
              </a:rPr>
              <a:t>Chymryd</a:t>
            </a:r>
            <a:r>
              <a:rPr lang="en-GB" dirty="0">
                <a:latin typeface="Arial" panose="020B0604020202020204" pitchFamily="34" charset="0"/>
              </a:rPr>
              <a:t> </a:t>
            </a:r>
            <a:r>
              <a:rPr lang="en-GB" dirty="0" err="1">
                <a:latin typeface="Arial" panose="020B0604020202020204" pitchFamily="34" charset="0"/>
              </a:rPr>
              <a:t>nodiadau</a:t>
            </a:r>
            <a:r>
              <a:rPr lang="en-GB" dirty="0">
                <a:latin typeface="Arial" panose="020B0604020202020204" pitchFamily="34" charset="0"/>
              </a:rPr>
              <a:t>;</a:t>
            </a:r>
          </a:p>
          <a:p>
            <a:r>
              <a:rPr lang="en-GB" dirty="0" err="1">
                <a:latin typeface="Arial" panose="020B0604020202020204" pitchFamily="34" charset="0"/>
              </a:rPr>
              <a:t>Trafod</a:t>
            </a:r>
            <a:r>
              <a:rPr lang="en-GB" dirty="0">
                <a:latin typeface="Arial" panose="020B0604020202020204" pitchFamily="34" charset="0"/>
              </a:rPr>
              <a:t>;</a:t>
            </a:r>
          </a:p>
          <a:p>
            <a:r>
              <a:rPr lang="en-GB" dirty="0" err="1">
                <a:latin typeface="Arial" panose="020B0604020202020204" pitchFamily="34" charset="0"/>
              </a:rPr>
              <a:t>Cysylltu</a:t>
            </a:r>
            <a:r>
              <a:rPr lang="en-GB" dirty="0">
                <a:latin typeface="Arial" panose="020B0604020202020204" pitchFamily="34" charset="0"/>
              </a:rPr>
              <a:t> </a:t>
            </a:r>
            <a:r>
              <a:rPr lang="en-GB" dirty="0" err="1">
                <a:latin typeface="Arial" panose="020B0604020202020204" pitchFamily="34" charset="0"/>
              </a:rPr>
              <a:t>damcaniaeth</a:t>
            </a:r>
            <a:r>
              <a:rPr lang="en-GB" dirty="0">
                <a:latin typeface="Arial" panose="020B0604020202020204" pitchFamily="34" charset="0"/>
              </a:rPr>
              <a:t> ag </a:t>
            </a:r>
            <a:r>
              <a:rPr lang="en-GB" dirty="0" err="1">
                <a:latin typeface="Arial" panose="020B0604020202020204" pitchFamily="34" charset="0"/>
              </a:rPr>
              <a:t>arfer</a:t>
            </a:r>
            <a:r>
              <a:rPr lang="en-GB" dirty="0">
                <a:latin typeface="Arial" panose="020B0604020202020204" pitchFamily="34" charset="0"/>
              </a:rPr>
              <a:t>.</a:t>
            </a:r>
            <a:endParaRPr lang="en-US" dirty="0">
              <a:latin typeface="Arial" panose="020B0604020202020204" pitchFamily="34" charset="0"/>
            </a:endParaRPr>
          </a:p>
        </p:txBody>
      </p:sp>
      <p:sp>
        <p:nvSpPr>
          <p:cNvPr id="4" name="Content Placeholder 3"/>
          <p:cNvSpPr>
            <a:spLocks noGrp="1"/>
          </p:cNvSpPr>
          <p:nvPr>
            <p:ph sz="half" idx="2"/>
          </p:nvPr>
        </p:nvSpPr>
        <p:spPr/>
        <p:txBody>
          <a:bodyPr/>
          <a:lstStyle/>
          <a:p>
            <a:r>
              <a:rPr lang="en-GB" dirty="0">
                <a:solidFill>
                  <a:srgbClr val="0070C0"/>
                </a:solidFill>
                <a:latin typeface="Arial" panose="020B0604020202020204" pitchFamily="34" charset="0"/>
              </a:rPr>
              <a:t>Organisation and Planning;</a:t>
            </a:r>
          </a:p>
          <a:p>
            <a:r>
              <a:rPr lang="en-GB" dirty="0">
                <a:solidFill>
                  <a:srgbClr val="0070C0"/>
                </a:solidFill>
                <a:latin typeface="Arial" panose="020B0604020202020204" pitchFamily="34" charset="0"/>
              </a:rPr>
              <a:t>Researching and Note taking;</a:t>
            </a:r>
          </a:p>
          <a:p>
            <a:r>
              <a:rPr lang="en-GB" dirty="0">
                <a:solidFill>
                  <a:srgbClr val="0070C0"/>
                </a:solidFill>
                <a:latin typeface="Arial" panose="020B0604020202020204" pitchFamily="34" charset="0"/>
              </a:rPr>
              <a:t>Discussing;</a:t>
            </a:r>
          </a:p>
          <a:p>
            <a:r>
              <a:rPr lang="en-GB" dirty="0">
                <a:solidFill>
                  <a:srgbClr val="0070C0"/>
                </a:solidFill>
                <a:latin typeface="Arial" panose="020B0604020202020204" pitchFamily="34" charset="0"/>
              </a:rPr>
              <a:t>Linking theory to practice.</a:t>
            </a:r>
          </a:p>
        </p:txBody>
      </p:sp>
    </p:spTree>
    <p:extLst>
      <p:ext uri="{BB962C8B-B14F-4D97-AF65-F5344CB8AC3E}">
        <p14:creationId xmlns:p14="http://schemas.microsoft.com/office/powerpoint/2010/main" val="2312601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02F124C-1312-CEF2-B5BD-37D4082766A9}"/>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Rectangle 2"/>
          <p:cNvSpPr>
            <a:spLocks noGrp="1" noChangeArrowheads="1"/>
          </p:cNvSpPr>
          <p:nvPr>
            <p:ph type="title"/>
          </p:nvPr>
        </p:nvSpPr>
        <p:spPr>
          <a:xfrm>
            <a:off x="628650" y="365127"/>
            <a:ext cx="7886700" cy="975641"/>
          </a:xfrm>
        </p:spPr>
        <p:txBody>
          <a:bodyPr>
            <a:noAutofit/>
          </a:bodyPr>
          <a:lstStyle/>
          <a:p>
            <a:pPr eaLnBrk="1" hangingPunct="1"/>
            <a:r>
              <a:rPr lang="en-GB" altLang="en-US" sz="4000" dirty="0" err="1">
                <a:latin typeface="Arial" panose="020B0604020202020204" pitchFamily="34" charset="0"/>
              </a:rPr>
              <a:t>Adnoddau</a:t>
            </a:r>
            <a:r>
              <a:rPr lang="en-GB" altLang="en-US" sz="4000" dirty="0">
                <a:latin typeface="Arial" panose="020B0604020202020204" pitchFamily="34" charset="0"/>
              </a:rPr>
              <a:t>		</a:t>
            </a:r>
            <a:br>
              <a:rPr lang="en-GB" altLang="en-US" sz="4000" dirty="0">
                <a:latin typeface="Arial" panose="020B0604020202020204" pitchFamily="34" charset="0"/>
              </a:rPr>
            </a:br>
            <a:r>
              <a:rPr lang="en-GB" altLang="en-US" sz="4000" dirty="0">
                <a:solidFill>
                  <a:srgbClr val="0070C0"/>
                </a:solidFill>
                <a:latin typeface="Arial" panose="020B0604020202020204" pitchFamily="34" charset="0"/>
              </a:rPr>
              <a:t>Resources</a:t>
            </a:r>
          </a:p>
        </p:txBody>
      </p:sp>
      <p:sp>
        <p:nvSpPr>
          <p:cNvPr id="11267" name="Rectangle 3"/>
          <p:cNvSpPr>
            <a:spLocks noGrp="1" noChangeArrowheads="1"/>
          </p:cNvSpPr>
          <p:nvPr>
            <p:ph sz="half" idx="1"/>
          </p:nvPr>
        </p:nvSpPr>
        <p:spPr>
          <a:xfrm>
            <a:off x="755576" y="1700808"/>
            <a:ext cx="3759274" cy="4476155"/>
          </a:xfrm>
        </p:spPr>
        <p:txBody>
          <a:bodyPr>
            <a:normAutofit/>
          </a:bodyPr>
          <a:lstStyle/>
          <a:p>
            <a:r>
              <a:rPr lang="en-GB" dirty="0">
                <a:latin typeface="Arial" panose="020B0604020202020204" pitchFamily="34" charset="0"/>
              </a:rPr>
              <a:t>PP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gyfer</a:t>
            </a:r>
            <a:r>
              <a:rPr lang="en-GB" dirty="0">
                <a:latin typeface="Arial" panose="020B0604020202020204" pitchFamily="34" charset="0"/>
              </a:rPr>
              <a:t> y </a:t>
            </a:r>
            <a:r>
              <a:rPr lang="en-GB" dirty="0" err="1">
                <a:latin typeface="Arial" panose="020B0604020202020204" pitchFamily="34" charset="0"/>
              </a:rPr>
              <a:t>ddarlith</a:t>
            </a:r>
            <a:r>
              <a:rPr lang="en-GB" dirty="0">
                <a:latin typeface="Arial" panose="020B0604020202020204" pitchFamily="34" charset="0"/>
              </a:rPr>
              <a:t>;</a:t>
            </a:r>
          </a:p>
          <a:p>
            <a:r>
              <a:rPr lang="en-GB" dirty="0" err="1">
                <a:latin typeface="Arial" panose="020B0604020202020204" pitchFamily="34" charset="0"/>
              </a:rPr>
              <a:t>Ymchwil</a:t>
            </a:r>
            <a:r>
              <a:rPr lang="en-GB" dirty="0">
                <a:latin typeface="Arial" panose="020B0604020202020204" pitchFamily="34" charset="0"/>
              </a:rPr>
              <a:t>;</a:t>
            </a:r>
          </a:p>
          <a:p>
            <a:r>
              <a:rPr lang="en-GB" dirty="0" err="1">
                <a:latin typeface="Arial" panose="020B0604020202020204" pitchFamily="34" charset="0"/>
              </a:rPr>
              <a:t>Clipiau</a:t>
            </a:r>
            <a:r>
              <a:rPr lang="en-GB" dirty="0">
                <a:latin typeface="Arial" panose="020B0604020202020204" pitchFamily="34" charset="0"/>
              </a:rPr>
              <a:t> </a:t>
            </a:r>
            <a:r>
              <a:rPr lang="en-GB" dirty="0" err="1">
                <a:latin typeface="Arial" panose="020B0604020202020204" pitchFamily="34" charset="0"/>
              </a:rPr>
              <a:t>fideo</a:t>
            </a:r>
            <a:r>
              <a:rPr lang="en-GB" dirty="0">
                <a:latin typeface="Arial" panose="020B0604020202020204" pitchFamily="34" charset="0"/>
              </a:rPr>
              <a:t>;</a:t>
            </a:r>
          </a:p>
          <a:p>
            <a:r>
              <a:rPr lang="en-GB" dirty="0" err="1">
                <a:latin typeface="Arial" panose="020B0604020202020204" pitchFamily="34" charset="0"/>
              </a:rPr>
              <a:t>Gwefannau</a:t>
            </a:r>
            <a:r>
              <a:rPr lang="en-GB" dirty="0">
                <a:latin typeface="Arial" panose="020B0604020202020204" pitchFamily="34" charset="0"/>
              </a:rPr>
              <a:t> a </a:t>
            </a:r>
            <a:r>
              <a:rPr lang="en-GB" dirty="0" err="1">
                <a:latin typeface="Arial" panose="020B0604020202020204" pitchFamily="34" charset="0"/>
              </a:rPr>
              <a:t>Blogiau</a:t>
            </a:r>
            <a:r>
              <a:rPr lang="en-GB" dirty="0">
                <a:latin typeface="Arial" panose="020B0604020202020204" pitchFamily="34" charset="0"/>
              </a:rPr>
              <a:t>.</a:t>
            </a:r>
          </a:p>
          <a:p>
            <a:pPr marL="0" indent="0" eaLnBrk="1" hangingPunct="1">
              <a:buNone/>
            </a:pPr>
            <a:endParaRPr lang="en-GB" altLang="en-US" sz="3200" dirty="0">
              <a:latin typeface="Arial" panose="020B0604020202020204" pitchFamily="34" charset="0"/>
            </a:endParaRPr>
          </a:p>
        </p:txBody>
      </p:sp>
      <p:sp>
        <p:nvSpPr>
          <p:cNvPr id="11268" name="Content Placeholder 1"/>
          <p:cNvSpPr>
            <a:spLocks noGrp="1"/>
          </p:cNvSpPr>
          <p:nvPr>
            <p:ph sz="half" idx="2"/>
          </p:nvPr>
        </p:nvSpPr>
        <p:spPr>
          <a:xfrm>
            <a:off x="4629150" y="1700808"/>
            <a:ext cx="3886200" cy="4476155"/>
          </a:xfrm>
        </p:spPr>
        <p:txBody>
          <a:bodyPr>
            <a:normAutofit/>
          </a:bodyPr>
          <a:lstStyle/>
          <a:p>
            <a:r>
              <a:rPr lang="en-GB" dirty="0">
                <a:solidFill>
                  <a:srgbClr val="0070C0"/>
                </a:solidFill>
                <a:latin typeface="Arial" panose="020B0604020202020204" pitchFamily="34" charset="0"/>
              </a:rPr>
              <a:t>PP for the lecture;</a:t>
            </a:r>
          </a:p>
          <a:p>
            <a:r>
              <a:rPr lang="en-GB" dirty="0">
                <a:solidFill>
                  <a:srgbClr val="0070C0"/>
                </a:solidFill>
                <a:latin typeface="Arial" panose="020B0604020202020204" pitchFamily="34" charset="0"/>
              </a:rPr>
              <a:t>Research;</a:t>
            </a:r>
          </a:p>
          <a:p>
            <a:r>
              <a:rPr lang="en-GB" dirty="0">
                <a:solidFill>
                  <a:srgbClr val="0070C0"/>
                </a:solidFill>
                <a:latin typeface="Arial" panose="020B0604020202020204" pitchFamily="34" charset="0"/>
              </a:rPr>
              <a:t>Video clips;</a:t>
            </a:r>
          </a:p>
          <a:p>
            <a:r>
              <a:rPr lang="en-GB" dirty="0">
                <a:solidFill>
                  <a:srgbClr val="0070C0"/>
                </a:solidFill>
                <a:latin typeface="Arial" panose="020B0604020202020204" pitchFamily="34" charset="0"/>
              </a:rPr>
              <a:t>Websites and Blogs.</a:t>
            </a:r>
          </a:p>
          <a:p>
            <a:endParaRPr lang="en-GB" altLang="en-US" dirty="0">
              <a:solidFill>
                <a:srgbClr val="0000FF"/>
              </a:solidFill>
              <a:latin typeface="Arial" panose="020B0604020202020204" pitchFamily="34" charset="0"/>
            </a:endParaRPr>
          </a:p>
        </p:txBody>
      </p:sp>
      <p:sp>
        <p:nvSpPr>
          <p:cNvPr id="11269" name="Slide Number Placeholder 5"/>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9BD40D4-E81F-4BB3-B1EA-3BECAB7DAC72}" type="slidenum">
              <a:rPr kumimoji="0" lang="en-GB" altLang="en-US" sz="14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400" b="0" i="0" u="none" strike="noStrike" kern="1200" cap="none" spc="0" normalizeH="0" baseline="0" noProof="0">
              <a:ln>
                <a:noFill/>
              </a:ln>
              <a:solidFill>
                <a:prstClr val="black"/>
              </a:solidFill>
              <a:effectLst/>
              <a:uLnTx/>
              <a:uFillTx/>
              <a:latin typeface="Arial" charset="0"/>
              <a:ea typeface="ＭＳ Ｐゴシック" pitchFamily="34" charset="-128"/>
              <a:cs typeface="+mn-cs"/>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marL="342900" marR="0" lvl="0" indent="-342900" algn="l" defTabSz="914400" rtl="0" eaLnBrk="1" fontAlgn="base" latinLnBrk="0" hangingPunct="1">
              <a:lnSpc>
                <a:spcPct val="100000"/>
              </a:lnSpc>
              <a:spcBef>
                <a:spcPct val="20000"/>
              </a:spcBef>
              <a:spcAft>
                <a:spcPct val="0"/>
              </a:spcAft>
              <a:buClr>
                <a:srgbClr val="5B9BD5"/>
              </a:buClr>
              <a:buSzTx/>
              <a:buFont typeface="Wingdings" pitchFamily="2" charset="2"/>
              <a:buChar char="l"/>
              <a:tabLst/>
              <a:defRPr/>
            </a:pPr>
            <a:endParaRPr kumimoji="0" lang="en-GB" altLang="en-US" sz="3200" b="0" i="0" u="none" strike="noStrike" kern="1200" cap="none" spc="0" normalizeH="0" baseline="0" noProof="0">
              <a:ln>
                <a:noFill/>
              </a:ln>
              <a:solidFill>
                <a:prstClr val="black"/>
              </a:solidFill>
              <a:effectLst/>
              <a:uLnTx/>
              <a:uFillTx/>
              <a:latin typeface="Arial" charset="0"/>
              <a:ea typeface="ＭＳ Ｐゴシック" panose="020B0600070205080204" pitchFamily="34" charset="-128"/>
              <a:cs typeface="Arial" charset="0"/>
            </a:endParaRPr>
          </a:p>
        </p:txBody>
      </p:sp>
    </p:spTree>
    <p:extLst>
      <p:ext uri="{BB962C8B-B14F-4D97-AF65-F5344CB8AC3E}">
        <p14:creationId xmlns:p14="http://schemas.microsoft.com/office/powerpoint/2010/main" val="1498653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B0F0952-0B0E-400F-EF44-35EEB82755BB}"/>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70" name="Title 4"/>
          <p:cNvSpPr>
            <a:spLocks noGrp="1"/>
          </p:cNvSpPr>
          <p:nvPr>
            <p:ph type="title"/>
          </p:nvPr>
        </p:nvSpPr>
        <p:spPr/>
        <p:txBody>
          <a:bodyPr>
            <a:normAutofit/>
          </a:bodyPr>
          <a:lstStyle/>
          <a:p>
            <a:pPr algn="l"/>
            <a:r>
              <a:rPr lang="cy-GB" altLang="cy-GB" sz="4000" dirty="0">
                <a:solidFill>
                  <a:srgbClr val="000000"/>
                </a:solidFill>
                <a:latin typeface="Arial" panose="020B0604020202020204" pitchFamily="34" charset="0"/>
              </a:rPr>
              <a:t>Trafodwch…</a:t>
            </a:r>
            <a:br>
              <a:rPr lang="en-GB" altLang="cy-GB" sz="4000" dirty="0">
                <a:solidFill>
                  <a:srgbClr val="000000"/>
                </a:solidFill>
                <a:latin typeface="Arial" panose="020B0604020202020204" pitchFamily="34" charset="0"/>
              </a:rPr>
            </a:br>
            <a:r>
              <a:rPr lang="en-GB" altLang="cy-GB" sz="4000" dirty="0">
                <a:solidFill>
                  <a:srgbClr val="0070C0"/>
                </a:solidFill>
                <a:latin typeface="Arial" panose="020B0604020202020204" pitchFamily="34" charset="0"/>
              </a:rPr>
              <a:t>Discuss…</a:t>
            </a:r>
            <a:endParaRPr lang="cy-GB" altLang="cy-GB" sz="4000" dirty="0">
              <a:solidFill>
                <a:srgbClr val="0070C0"/>
              </a:solidFill>
            </a:endParaRPr>
          </a:p>
        </p:txBody>
      </p:sp>
      <p:sp>
        <p:nvSpPr>
          <p:cNvPr id="7171" name="Content Placeholder 5"/>
          <p:cNvSpPr>
            <a:spLocks noGrp="1"/>
          </p:cNvSpPr>
          <p:nvPr>
            <p:ph sz="half" idx="1"/>
          </p:nvPr>
        </p:nvSpPr>
        <p:spPr/>
        <p:txBody>
          <a:bodyPr/>
          <a:lstStyle/>
          <a:p>
            <a:pPr marL="0" indent="0">
              <a:buNone/>
            </a:pPr>
            <a:r>
              <a:rPr lang="cy-GB" altLang="cy-GB" i="1" dirty="0">
                <a:latin typeface="Arial" panose="020B0604020202020204" pitchFamily="34" charset="0"/>
              </a:rPr>
              <a:t>“Adrodd stori yw'r gelfyddyd hynaf yn y byd bron – y math ymwybodol cyntaf o gyfathrebu llenyddol,”</a:t>
            </a:r>
          </a:p>
          <a:p>
            <a:pPr marL="0" indent="0" algn="r">
              <a:buNone/>
            </a:pPr>
            <a:r>
              <a:rPr lang="en-GB" altLang="cy-GB" sz="1800" dirty="0">
                <a:latin typeface="Arial" panose="020B0604020202020204" pitchFamily="34" charset="0"/>
              </a:rPr>
              <a:t>(</a:t>
            </a:r>
            <a:r>
              <a:rPr lang="en-GB" altLang="cy-GB" sz="1800" dirty="0" err="1">
                <a:latin typeface="Arial" panose="020B0604020202020204" pitchFamily="34" charset="0"/>
              </a:rPr>
              <a:t>Shedlock</a:t>
            </a:r>
            <a:r>
              <a:rPr lang="en-GB" altLang="cy-GB" sz="1800" dirty="0">
                <a:latin typeface="Arial" panose="020B0604020202020204" pitchFamily="34" charset="0"/>
              </a:rPr>
              <a:t>, 1917: 9).</a:t>
            </a:r>
            <a:endParaRPr lang="cy-GB" altLang="cy-GB" sz="1800" dirty="0">
              <a:latin typeface="Arial" panose="020B0604020202020204" pitchFamily="34" charset="0"/>
            </a:endParaRPr>
          </a:p>
          <a:p>
            <a:pPr marL="0" indent="0">
              <a:buNone/>
            </a:pPr>
            <a:endParaRPr lang="cy-GB" altLang="cy-GB" i="1" dirty="0">
              <a:latin typeface="Arial" panose="020B0604020202020204" pitchFamily="34" charset="0"/>
            </a:endParaRPr>
          </a:p>
          <a:p>
            <a:pPr marL="0" indent="0" algn="just">
              <a:buFontTx/>
              <a:buNone/>
            </a:pPr>
            <a:endParaRPr lang="cy-GB" altLang="cy-GB" sz="1800" dirty="0">
              <a:latin typeface="Arial" panose="020B0604020202020204" pitchFamily="34" charset="0"/>
            </a:endParaRPr>
          </a:p>
        </p:txBody>
      </p:sp>
      <p:sp>
        <p:nvSpPr>
          <p:cNvPr id="2" name="Content Placeholder 1">
            <a:extLst>
              <a:ext uri="{FF2B5EF4-FFF2-40B4-BE49-F238E27FC236}">
                <a16:creationId xmlns:a16="http://schemas.microsoft.com/office/drawing/2014/main" id="{FEC24B7A-0CCC-444F-465C-7B996300EE19}"/>
              </a:ext>
            </a:extLst>
          </p:cNvPr>
          <p:cNvSpPr>
            <a:spLocks noGrp="1"/>
          </p:cNvSpPr>
          <p:nvPr>
            <p:ph sz="half" idx="2"/>
          </p:nvPr>
        </p:nvSpPr>
        <p:spPr/>
        <p:txBody>
          <a:bodyPr/>
          <a:lstStyle/>
          <a:p>
            <a:pPr marL="0" indent="0">
              <a:buFontTx/>
              <a:buNone/>
            </a:pPr>
            <a:r>
              <a:rPr lang="en-GB" altLang="cy-GB" i="1" dirty="0">
                <a:solidFill>
                  <a:srgbClr val="0070C0"/>
                </a:solidFill>
                <a:latin typeface="Arial" panose="020B0604020202020204" pitchFamily="34" charset="0"/>
              </a:rPr>
              <a:t>“Story-telling is almost the oldest art in the world – the first conscious form of literary communication,”</a:t>
            </a:r>
          </a:p>
          <a:p>
            <a:pPr marL="0" indent="0" algn="r">
              <a:buFontTx/>
              <a:buNone/>
            </a:pPr>
            <a:r>
              <a:rPr lang="en-GB" altLang="cy-GB" sz="1800" dirty="0">
                <a:solidFill>
                  <a:srgbClr val="0070C0"/>
                </a:solidFill>
                <a:latin typeface="Arial" panose="020B0604020202020204" pitchFamily="34" charset="0"/>
              </a:rPr>
              <a:t>(</a:t>
            </a:r>
            <a:r>
              <a:rPr lang="en-GB" altLang="cy-GB" sz="1800" dirty="0" err="1">
                <a:solidFill>
                  <a:srgbClr val="0070C0"/>
                </a:solidFill>
                <a:latin typeface="Arial" panose="020B0604020202020204" pitchFamily="34" charset="0"/>
              </a:rPr>
              <a:t>Shedlock</a:t>
            </a:r>
            <a:r>
              <a:rPr lang="en-GB" altLang="cy-GB" sz="1800" dirty="0">
                <a:solidFill>
                  <a:srgbClr val="0070C0"/>
                </a:solidFill>
                <a:latin typeface="Arial" panose="020B0604020202020204" pitchFamily="34" charset="0"/>
              </a:rPr>
              <a:t>, 1917: 9).</a:t>
            </a:r>
            <a:endParaRPr lang="cy-GB" altLang="cy-GB" sz="1800" dirty="0">
              <a:solidFill>
                <a:srgbClr val="0070C0"/>
              </a:solidFill>
              <a:latin typeface="Arial" panose="020B0604020202020204" pitchFamily="34" charset="0"/>
            </a:endParaRPr>
          </a:p>
          <a:p>
            <a:endParaRPr lang="en-GB" dirty="0"/>
          </a:p>
        </p:txBody>
      </p:sp>
    </p:spTree>
    <p:extLst>
      <p:ext uri="{BB962C8B-B14F-4D97-AF65-F5344CB8AC3E}">
        <p14:creationId xmlns:p14="http://schemas.microsoft.com/office/powerpoint/2010/main" val="3712312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3613AF-4420-8AA4-9418-D679D2645E6E}"/>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18" name="Rectangle 2"/>
          <p:cNvSpPr>
            <a:spLocks noGrp="1" noChangeArrowheads="1"/>
          </p:cNvSpPr>
          <p:nvPr>
            <p:ph type="title"/>
          </p:nvPr>
        </p:nvSpPr>
        <p:spPr/>
        <p:txBody>
          <a:bodyPr>
            <a:normAutofit/>
          </a:bodyPr>
          <a:lstStyle/>
          <a:p>
            <a:pPr algn="l" eaLnBrk="1" hangingPunct="1"/>
            <a:r>
              <a:rPr lang="cy-GB" altLang="cy-GB" sz="4000" dirty="0">
                <a:latin typeface="Arial" panose="020B0604020202020204" pitchFamily="34" charset="0"/>
              </a:rPr>
              <a:t>Arfer traddodiadol</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Traditional practice</a:t>
            </a:r>
          </a:p>
        </p:txBody>
      </p:sp>
      <p:sp>
        <p:nvSpPr>
          <p:cNvPr id="5123" name="Rectangle 4"/>
          <p:cNvSpPr>
            <a:spLocks noGrp="1" noChangeArrowheads="1"/>
          </p:cNvSpPr>
          <p:nvPr>
            <p:ph type="body" sz="half" idx="1"/>
          </p:nvPr>
        </p:nvSpPr>
        <p:spPr>
          <a:xfrm>
            <a:off x="457200" y="1988840"/>
            <a:ext cx="4033838" cy="4137323"/>
          </a:xfrm>
        </p:spPr>
        <p:txBody>
          <a:bodyPr/>
          <a:lstStyle/>
          <a:p>
            <a:pPr eaLnBrk="1" hangingPunct="1">
              <a:defRPr/>
            </a:pPr>
            <a:r>
              <a:rPr lang="cy-GB" altLang="cy-GB" dirty="0">
                <a:latin typeface="Arial" panose="020B0604020202020204" pitchFamily="34" charset="0"/>
              </a:rPr>
              <a:t>Diwylliant:</a:t>
            </a:r>
          </a:p>
          <a:p>
            <a:pPr eaLnBrk="1" hangingPunct="1">
              <a:buFontTx/>
              <a:buChar char="-"/>
              <a:defRPr/>
            </a:pPr>
            <a:r>
              <a:rPr lang="cy-GB" altLang="cy-GB" dirty="0">
                <a:latin typeface="Arial" panose="020B0604020202020204" pitchFamily="34" charset="0"/>
              </a:rPr>
              <a:t>canu;</a:t>
            </a:r>
          </a:p>
          <a:p>
            <a:pPr marL="0" indent="0" eaLnBrk="1" hangingPunct="1">
              <a:buFontTx/>
              <a:buNone/>
              <a:defRPr/>
            </a:pPr>
            <a:r>
              <a:rPr lang="cy-GB" altLang="cy-GB" dirty="0">
                <a:latin typeface="Arial" panose="020B0604020202020204" pitchFamily="34" charset="0"/>
              </a:rPr>
              <a:t>- llafarganu;</a:t>
            </a:r>
          </a:p>
          <a:p>
            <a:pPr eaLnBrk="1" hangingPunct="1">
              <a:buFontTx/>
              <a:buChar char="-"/>
              <a:defRPr/>
            </a:pPr>
            <a:r>
              <a:rPr lang="cy-GB" altLang="cy-GB" dirty="0">
                <a:latin typeface="Arial" panose="020B0604020202020204" pitchFamily="34" charset="0"/>
              </a:rPr>
              <a:t>cerddoriaeth;</a:t>
            </a:r>
          </a:p>
          <a:p>
            <a:pPr eaLnBrk="1" hangingPunct="1">
              <a:buFontTx/>
              <a:buChar char="-"/>
              <a:defRPr/>
            </a:pPr>
            <a:r>
              <a:rPr lang="cy-GB" altLang="cy-GB" dirty="0">
                <a:latin typeface="Arial" panose="020B0604020202020204" pitchFamily="34" charset="0"/>
              </a:rPr>
              <a:t>Barddoniaeth.</a:t>
            </a:r>
          </a:p>
          <a:p>
            <a:pPr marL="0" indent="0" eaLnBrk="1" hangingPunct="1">
              <a:buFontTx/>
              <a:buNone/>
              <a:defRPr/>
            </a:pPr>
            <a:endParaRPr lang="cy-GB" altLang="cy-GB" sz="2400" dirty="0">
              <a:latin typeface="Arial" panose="020B0604020202020204" pitchFamily="34" charset="0"/>
            </a:endParaRPr>
          </a:p>
        </p:txBody>
      </p:sp>
      <p:sp>
        <p:nvSpPr>
          <p:cNvPr id="5124" name="Rectangle 5"/>
          <p:cNvSpPr>
            <a:spLocks noGrp="1" noChangeArrowheads="1"/>
          </p:cNvSpPr>
          <p:nvPr>
            <p:ph type="body" sz="half" idx="2"/>
          </p:nvPr>
        </p:nvSpPr>
        <p:spPr>
          <a:xfrm>
            <a:off x="4652963" y="1988839"/>
            <a:ext cx="4033837" cy="4137323"/>
          </a:xfrm>
        </p:spPr>
        <p:txBody>
          <a:bodyPr>
            <a:normAutofit/>
          </a:bodyPr>
          <a:lstStyle/>
          <a:p>
            <a:pPr eaLnBrk="1" hangingPunct="1">
              <a:defRPr/>
            </a:pPr>
            <a:r>
              <a:rPr lang="en-GB" altLang="cy-GB" dirty="0">
                <a:solidFill>
                  <a:srgbClr val="0070C0"/>
                </a:solidFill>
                <a:latin typeface="Arial" panose="020B0604020202020204" pitchFamily="34" charset="0"/>
              </a:rPr>
              <a:t>Culture:</a:t>
            </a:r>
          </a:p>
          <a:p>
            <a:pPr eaLnBrk="1" hangingPunct="1">
              <a:buFontTx/>
              <a:buChar char="-"/>
              <a:defRPr/>
            </a:pPr>
            <a:r>
              <a:rPr lang="en-GB" altLang="cy-GB" dirty="0">
                <a:solidFill>
                  <a:srgbClr val="0070C0"/>
                </a:solidFill>
                <a:latin typeface="Arial" panose="020B0604020202020204" pitchFamily="34" charset="0"/>
              </a:rPr>
              <a:t>singing;</a:t>
            </a:r>
          </a:p>
          <a:p>
            <a:pPr eaLnBrk="1" hangingPunct="1">
              <a:buFontTx/>
              <a:buChar char="-"/>
              <a:defRPr/>
            </a:pPr>
            <a:r>
              <a:rPr lang="en-GB" altLang="cy-GB" dirty="0">
                <a:solidFill>
                  <a:srgbClr val="0070C0"/>
                </a:solidFill>
                <a:latin typeface="Arial" panose="020B0604020202020204" pitchFamily="34" charset="0"/>
              </a:rPr>
              <a:t>chanting;</a:t>
            </a:r>
          </a:p>
          <a:p>
            <a:pPr eaLnBrk="1" hangingPunct="1">
              <a:buFontTx/>
              <a:buChar char="-"/>
              <a:defRPr/>
            </a:pPr>
            <a:r>
              <a:rPr lang="en-GB" altLang="cy-GB" dirty="0">
                <a:solidFill>
                  <a:srgbClr val="0070C0"/>
                </a:solidFill>
                <a:latin typeface="Arial" panose="020B0604020202020204" pitchFamily="34" charset="0"/>
              </a:rPr>
              <a:t>music;</a:t>
            </a:r>
          </a:p>
          <a:p>
            <a:pPr eaLnBrk="1" hangingPunct="1">
              <a:buFontTx/>
              <a:buChar char="-"/>
              <a:defRPr/>
            </a:pPr>
            <a:r>
              <a:rPr lang="en-GB" altLang="cy-GB" dirty="0">
                <a:solidFill>
                  <a:srgbClr val="0070C0"/>
                </a:solidFill>
                <a:latin typeface="Arial" panose="020B0604020202020204" pitchFamily="34" charset="0"/>
              </a:rPr>
              <a:t>poetry.</a:t>
            </a: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1800" dirty="0">
                <a:latin typeface="Arial" panose="020B0604020202020204" pitchFamily="34" charset="0"/>
              </a:rPr>
              <a:t>(Sheppard, 2012)</a:t>
            </a:r>
            <a:r>
              <a:rPr lang="en-GB" altLang="cy-GB" sz="18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807750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8B188F6-7700-C7A6-A83C-E3D9139C5EA3}"/>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18" name="Rectangle 2"/>
          <p:cNvSpPr>
            <a:spLocks noGrp="1" noChangeArrowheads="1"/>
          </p:cNvSpPr>
          <p:nvPr>
            <p:ph type="title"/>
          </p:nvPr>
        </p:nvSpPr>
        <p:spPr>
          <a:xfrm>
            <a:off x="628650" y="365127"/>
            <a:ext cx="7886700" cy="759618"/>
          </a:xfrm>
        </p:spPr>
        <p:txBody>
          <a:bodyPr>
            <a:noAutofit/>
          </a:bodyPr>
          <a:lstStyle/>
          <a:p>
            <a:pPr algn="l" eaLnBrk="1" hangingPunct="1"/>
            <a:r>
              <a:rPr lang="cy-GB" altLang="cy-GB" sz="4000" dirty="0">
                <a:latin typeface="Arial" panose="020B0604020202020204" pitchFamily="34" charset="0"/>
              </a:rPr>
              <a:t>Hanes llyfrau plant</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History of children’s books</a:t>
            </a:r>
          </a:p>
        </p:txBody>
      </p:sp>
      <p:sp>
        <p:nvSpPr>
          <p:cNvPr id="5123" name="Rectangle 4"/>
          <p:cNvSpPr>
            <a:spLocks noGrp="1" noChangeArrowheads="1"/>
          </p:cNvSpPr>
          <p:nvPr>
            <p:ph type="body" sz="half" idx="1"/>
          </p:nvPr>
        </p:nvSpPr>
        <p:spPr>
          <a:xfrm>
            <a:off x="251520" y="1772816"/>
            <a:ext cx="4239518" cy="4353347"/>
          </a:xfrm>
        </p:spPr>
        <p:txBody>
          <a:bodyPr/>
          <a:lstStyle/>
          <a:p>
            <a:pPr marL="0" indent="0" eaLnBrk="1" hangingPunct="1">
              <a:buNone/>
              <a:defRPr/>
            </a:pPr>
            <a:r>
              <a:rPr lang="cy-GB" altLang="cy-GB" sz="3200" b="1" dirty="0">
                <a:latin typeface="Arial" panose="020B0604020202020204" pitchFamily="34" charset="0"/>
              </a:rPr>
              <a:t>Cyn 18fed ganrif</a:t>
            </a:r>
          </a:p>
          <a:p>
            <a:pPr marL="0" indent="0" eaLnBrk="1" hangingPunct="1">
              <a:buNone/>
              <a:defRPr/>
            </a:pPr>
            <a:r>
              <a:rPr lang="cy-GB" altLang="cy-GB" sz="3200" dirty="0">
                <a:latin typeface="Arial" panose="020B0604020202020204" pitchFamily="34" charset="0"/>
              </a:rPr>
              <a:t>- </a:t>
            </a:r>
            <a:r>
              <a:rPr lang="cy-GB" altLang="cy-GB" dirty="0">
                <a:latin typeface="Arial" panose="020B0604020202020204" pitchFamily="34" charset="0"/>
              </a:rPr>
              <a:t>Credir bod plant yn cael eu geni'n ‘bechadurus’;</a:t>
            </a:r>
          </a:p>
          <a:p>
            <a:pPr marL="0" indent="0" eaLnBrk="1" hangingPunct="1">
              <a:buNone/>
              <a:defRPr/>
            </a:pPr>
            <a:r>
              <a:rPr lang="cy-GB" altLang="cy-GB" dirty="0">
                <a:latin typeface="Arial" panose="020B0604020202020204" pitchFamily="34" charset="0"/>
              </a:rPr>
              <a:t>- Nod llyfrau oedd gwella meddyliau plant;</a:t>
            </a:r>
          </a:p>
          <a:p>
            <a:pPr marL="0" indent="0" eaLnBrk="1" hangingPunct="1">
              <a:buNone/>
              <a:defRPr/>
            </a:pPr>
            <a:r>
              <a:rPr lang="cy-GB" altLang="cy-GB" dirty="0">
                <a:latin typeface="Arial" panose="020B0604020202020204" pitchFamily="34" charset="0"/>
              </a:rPr>
              <a:t>- Straeon tylwyth teg;</a:t>
            </a:r>
          </a:p>
          <a:p>
            <a:pPr marL="0" indent="0" eaLnBrk="1" hangingPunct="1">
              <a:buNone/>
              <a:defRPr/>
            </a:pPr>
            <a:r>
              <a:rPr lang="cy-GB" altLang="cy-GB" dirty="0">
                <a:latin typeface="Arial" panose="020B0604020202020204" pitchFamily="34" charset="0"/>
              </a:rPr>
              <a:t>- Storïau gyda moesau.</a:t>
            </a:r>
          </a:p>
        </p:txBody>
      </p:sp>
      <p:sp>
        <p:nvSpPr>
          <p:cNvPr id="5124" name="Rectangle 5"/>
          <p:cNvSpPr>
            <a:spLocks noGrp="1" noChangeArrowheads="1"/>
          </p:cNvSpPr>
          <p:nvPr>
            <p:ph type="body" sz="half" idx="2"/>
          </p:nvPr>
        </p:nvSpPr>
        <p:spPr>
          <a:xfrm>
            <a:off x="4572000" y="1916832"/>
            <a:ext cx="4464495" cy="4209331"/>
          </a:xfrm>
        </p:spPr>
        <p:txBody>
          <a:bodyPr>
            <a:normAutofit fontScale="62500" lnSpcReduction="20000"/>
          </a:bodyPr>
          <a:lstStyle/>
          <a:p>
            <a:pPr marL="0" indent="0" eaLnBrk="1" hangingPunct="1">
              <a:buNone/>
              <a:defRPr/>
            </a:pPr>
            <a:r>
              <a:rPr lang="en-GB" altLang="cy-GB" sz="4500" b="1" dirty="0">
                <a:solidFill>
                  <a:srgbClr val="0070C0"/>
                </a:solidFill>
                <a:latin typeface="Arial" panose="020B0604020202020204" pitchFamily="34" charset="0"/>
              </a:rPr>
              <a:t>Pre 18</a:t>
            </a:r>
            <a:r>
              <a:rPr lang="en-GB" altLang="cy-GB" sz="4500" b="1" baseline="30000" dirty="0">
                <a:solidFill>
                  <a:srgbClr val="0070C0"/>
                </a:solidFill>
                <a:latin typeface="Arial" panose="020B0604020202020204" pitchFamily="34" charset="0"/>
              </a:rPr>
              <a:t>th</a:t>
            </a:r>
            <a:r>
              <a:rPr lang="en-GB" altLang="cy-GB" sz="4500" b="1" dirty="0">
                <a:solidFill>
                  <a:srgbClr val="0070C0"/>
                </a:solidFill>
                <a:latin typeface="Arial" panose="020B0604020202020204" pitchFamily="34" charset="0"/>
              </a:rPr>
              <a:t> century</a:t>
            </a:r>
          </a:p>
          <a:p>
            <a:pPr eaLnBrk="1" hangingPunct="1">
              <a:buFontTx/>
              <a:buChar char="-"/>
              <a:defRPr/>
            </a:pPr>
            <a:r>
              <a:rPr lang="en-GB" altLang="cy-GB" sz="4500" dirty="0">
                <a:solidFill>
                  <a:srgbClr val="0070C0"/>
                </a:solidFill>
                <a:latin typeface="Arial" panose="020B0604020202020204" pitchFamily="34" charset="0"/>
              </a:rPr>
              <a:t>Children thought to be born ‘sinful’;</a:t>
            </a:r>
          </a:p>
          <a:p>
            <a:pPr eaLnBrk="1" hangingPunct="1">
              <a:buFontTx/>
              <a:buChar char="-"/>
              <a:defRPr/>
            </a:pPr>
            <a:r>
              <a:rPr lang="en-GB" altLang="cy-GB" sz="4500" dirty="0">
                <a:solidFill>
                  <a:srgbClr val="0070C0"/>
                </a:solidFill>
                <a:latin typeface="Arial" panose="020B0604020202020204" pitchFamily="34" charset="0"/>
              </a:rPr>
              <a:t>Aim of books was to improve children’s minds;</a:t>
            </a:r>
          </a:p>
          <a:p>
            <a:pPr eaLnBrk="1" hangingPunct="1">
              <a:buFontTx/>
              <a:buChar char="-"/>
              <a:defRPr/>
            </a:pPr>
            <a:r>
              <a:rPr lang="en-GB" altLang="cy-GB" sz="4500" dirty="0">
                <a:solidFill>
                  <a:srgbClr val="0070C0"/>
                </a:solidFill>
                <a:latin typeface="Arial" panose="020B0604020202020204" pitchFamily="34" charset="0"/>
              </a:rPr>
              <a:t>Fairy tales;</a:t>
            </a:r>
          </a:p>
          <a:p>
            <a:pPr eaLnBrk="1" hangingPunct="1">
              <a:buFontTx/>
              <a:buChar char="-"/>
              <a:defRPr/>
            </a:pPr>
            <a:r>
              <a:rPr lang="en-GB" altLang="cy-GB" sz="4500" dirty="0">
                <a:solidFill>
                  <a:srgbClr val="0070C0"/>
                </a:solidFill>
                <a:latin typeface="Arial" panose="020B0604020202020204" pitchFamily="34" charset="0"/>
              </a:rPr>
              <a:t>Stories with morals.</a:t>
            </a: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18307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BF6EC4C-B72C-C4EC-D653-DBB42F543345}"/>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18" name="Rectangle 2"/>
          <p:cNvSpPr>
            <a:spLocks noGrp="1" noChangeArrowheads="1"/>
          </p:cNvSpPr>
          <p:nvPr>
            <p:ph type="title"/>
          </p:nvPr>
        </p:nvSpPr>
        <p:spPr/>
        <p:txBody>
          <a:bodyPr>
            <a:normAutofit/>
          </a:bodyPr>
          <a:lstStyle/>
          <a:p>
            <a:pPr algn="l" eaLnBrk="1" hangingPunct="1"/>
            <a:r>
              <a:rPr lang="cy-GB" altLang="cy-GB" sz="4000" dirty="0">
                <a:latin typeface="Arial" panose="020B0604020202020204" pitchFamily="34" charset="0"/>
              </a:rPr>
              <a:t>‘</a:t>
            </a:r>
            <a:r>
              <a:rPr lang="cy-GB" altLang="cy-GB" sz="4000" dirty="0" err="1">
                <a:latin typeface="Arial" panose="020B0604020202020204" pitchFamily="34" charset="0"/>
              </a:rPr>
              <a:t>Chapbooks</a:t>
            </a:r>
            <a:r>
              <a:rPr lang="cy-GB" altLang="cy-GB" sz="4000" dirty="0">
                <a:latin typeface="Arial" panose="020B0604020202020204" pitchFamily="34" charset="0"/>
              </a:rPr>
              <a:t>’</a:t>
            </a:r>
            <a:endParaRPr lang="en-GB" altLang="cy-GB" sz="4000" dirty="0">
              <a:solidFill>
                <a:srgbClr val="0000FF"/>
              </a:solidFill>
              <a:latin typeface="Arial" panose="020B0604020202020204" pitchFamily="34" charset="0"/>
            </a:endParaRPr>
          </a:p>
        </p:txBody>
      </p:sp>
      <p:sp>
        <p:nvSpPr>
          <p:cNvPr id="5124" name="Rectangle 5"/>
          <p:cNvSpPr>
            <a:spLocks noGrp="1" noChangeArrowheads="1"/>
          </p:cNvSpPr>
          <p:nvPr>
            <p:ph type="body" sz="half" idx="4294967295"/>
          </p:nvPr>
        </p:nvSpPr>
        <p:spPr>
          <a:xfrm>
            <a:off x="5110163" y="1600200"/>
            <a:ext cx="4033837" cy="4525963"/>
          </a:xfrm>
        </p:spPr>
        <p:txBody>
          <a:bodyPr/>
          <a:lstStyle/>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pic>
        <p:nvPicPr>
          <p:cNvPr id="6" name="Content Placeholder 5"/>
          <p:cNvPicPr>
            <a:picLocks noGrp="1"/>
          </p:cNvPicPr>
          <p:nvPr>
            <p:ph idx="1"/>
          </p:nvPr>
        </p:nvPicPr>
        <p:blipFill>
          <a:blip r:embed="rId3" cstate="print">
            <a:extLst>
              <a:ext uri="{28A0092B-C50C-407E-A947-70E740481C1C}">
                <a14:useLocalDpi xmlns:a14="http://schemas.microsoft.com/office/drawing/2010/main" val="0"/>
              </a:ext>
            </a:extLst>
          </a:blip>
          <a:stretch>
            <a:fillRect/>
          </a:stretch>
        </p:blipFill>
        <p:spPr>
          <a:xfrm>
            <a:off x="827584" y="1600200"/>
            <a:ext cx="7416823" cy="4708525"/>
          </a:xfrm>
          <a:prstGeom prst="rect">
            <a:avLst/>
          </a:prstGeom>
        </p:spPr>
      </p:pic>
    </p:spTree>
    <p:extLst>
      <p:ext uri="{BB962C8B-B14F-4D97-AF65-F5344CB8AC3E}">
        <p14:creationId xmlns:p14="http://schemas.microsoft.com/office/powerpoint/2010/main" val="4112102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EF845B-B996-9300-E159-979F4AFC8CF6}"/>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18" name="Rectangle 2"/>
          <p:cNvSpPr>
            <a:spLocks noGrp="1" noChangeArrowheads="1"/>
          </p:cNvSpPr>
          <p:nvPr>
            <p:ph type="title"/>
          </p:nvPr>
        </p:nvSpPr>
        <p:spPr>
          <a:xfrm>
            <a:off x="251520" y="460040"/>
            <a:ext cx="7886700" cy="952736"/>
          </a:xfrm>
        </p:spPr>
        <p:txBody>
          <a:bodyPr>
            <a:noAutofit/>
          </a:bodyPr>
          <a:lstStyle/>
          <a:p>
            <a:pPr algn="l" eaLnBrk="1" hangingPunct="1"/>
            <a:r>
              <a:rPr lang="cy-GB" altLang="cy-GB" sz="4000" dirty="0">
                <a:latin typeface="Arial" panose="020B0604020202020204" pitchFamily="34" charset="0"/>
              </a:rPr>
              <a:t>Tasg</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Task</a:t>
            </a:r>
          </a:p>
        </p:txBody>
      </p:sp>
      <p:sp>
        <p:nvSpPr>
          <p:cNvPr id="5123" name="Rectangle 4"/>
          <p:cNvSpPr>
            <a:spLocks noGrp="1" noChangeArrowheads="1"/>
          </p:cNvSpPr>
          <p:nvPr>
            <p:ph type="body" sz="half" idx="1"/>
          </p:nvPr>
        </p:nvSpPr>
        <p:spPr>
          <a:xfrm>
            <a:off x="251520" y="1844824"/>
            <a:ext cx="4239518" cy="4281339"/>
          </a:xfrm>
        </p:spPr>
        <p:txBody>
          <a:bodyPr>
            <a:normAutofit/>
          </a:bodyPr>
          <a:lstStyle/>
          <a:p>
            <a:pPr marL="0" indent="0" eaLnBrk="1" hangingPunct="1">
              <a:buNone/>
              <a:defRPr/>
            </a:pPr>
            <a:r>
              <a:rPr lang="cy-GB" altLang="cy-GB" dirty="0">
                <a:latin typeface="Arial" panose="020B0604020202020204" pitchFamily="34" charset="0"/>
              </a:rPr>
              <a:t>1. Darllenwch 2 fersiwn o 'The </a:t>
            </a:r>
            <a:r>
              <a:rPr lang="cy-GB" altLang="cy-GB" dirty="0" err="1">
                <a:latin typeface="Arial" panose="020B0604020202020204" pitchFamily="34" charset="0"/>
              </a:rPr>
              <a:t>Hare</a:t>
            </a:r>
            <a:r>
              <a:rPr lang="cy-GB" altLang="cy-GB" dirty="0">
                <a:latin typeface="Arial" panose="020B0604020202020204" pitchFamily="34" charset="0"/>
              </a:rPr>
              <a:t> and the </a:t>
            </a:r>
            <a:r>
              <a:rPr lang="cy-GB" altLang="cy-GB" dirty="0" err="1">
                <a:latin typeface="Arial" panose="020B0604020202020204" pitchFamily="34" charset="0"/>
              </a:rPr>
              <a:t>Tortoise</a:t>
            </a:r>
            <a:r>
              <a:rPr lang="cy-GB" altLang="cy-GB" dirty="0">
                <a:latin typeface="Arial" panose="020B0604020202020204" pitchFamily="34" charset="0"/>
              </a:rPr>
              <a:t>' gan </a:t>
            </a:r>
            <a:r>
              <a:rPr lang="cy-GB" altLang="cy-GB" dirty="0" err="1">
                <a:latin typeface="Arial" panose="020B0604020202020204" pitchFamily="34" charset="0"/>
              </a:rPr>
              <a:t>Aesop</a:t>
            </a:r>
            <a:r>
              <a:rPr lang="cy-GB" altLang="cy-GB" dirty="0">
                <a:latin typeface="Arial" panose="020B0604020202020204" pitchFamily="34" charset="0"/>
              </a:rPr>
              <a:t> (ar Moodle);</a:t>
            </a:r>
          </a:p>
          <a:p>
            <a:pPr marL="0" indent="0" eaLnBrk="1" hangingPunct="1">
              <a:buNone/>
              <a:defRPr/>
            </a:pPr>
            <a:r>
              <a:rPr lang="cy-GB" altLang="cy-GB" dirty="0">
                <a:latin typeface="Arial" panose="020B0604020202020204" pitchFamily="34" charset="0"/>
              </a:rPr>
              <a:t>2. Nodwch unrhyw debygrwydd;</a:t>
            </a:r>
          </a:p>
          <a:p>
            <a:pPr marL="0" indent="0" eaLnBrk="1" hangingPunct="1">
              <a:buNone/>
              <a:defRPr/>
            </a:pPr>
            <a:r>
              <a:rPr lang="cy-GB" altLang="cy-GB" dirty="0">
                <a:latin typeface="Arial" panose="020B0604020202020204" pitchFamily="34" charset="0"/>
              </a:rPr>
              <a:t>3. Sylwch ar unrhyw wahaniaethau.</a:t>
            </a:r>
          </a:p>
        </p:txBody>
      </p:sp>
      <p:sp>
        <p:nvSpPr>
          <p:cNvPr id="5124" name="Rectangle 5"/>
          <p:cNvSpPr>
            <a:spLocks noGrp="1" noChangeArrowheads="1"/>
          </p:cNvSpPr>
          <p:nvPr>
            <p:ph type="body" sz="half" idx="2"/>
          </p:nvPr>
        </p:nvSpPr>
        <p:spPr>
          <a:xfrm>
            <a:off x="4652963" y="1844824"/>
            <a:ext cx="4033837" cy="4281339"/>
          </a:xfrm>
        </p:spPr>
        <p:txBody>
          <a:bodyPr>
            <a:normAutofit fontScale="77500" lnSpcReduction="20000"/>
          </a:bodyPr>
          <a:lstStyle/>
          <a:p>
            <a:pPr marL="0" indent="0" eaLnBrk="1" hangingPunct="1">
              <a:buNone/>
              <a:defRPr/>
            </a:pPr>
            <a:r>
              <a:rPr lang="en-GB" altLang="cy-GB" sz="3600" dirty="0">
                <a:solidFill>
                  <a:srgbClr val="0070C0"/>
                </a:solidFill>
                <a:latin typeface="Arial" panose="020B0604020202020204" pitchFamily="34" charset="0"/>
              </a:rPr>
              <a:t>1. Read the 2 versions of Aesop’s ‘The hare and the tortoise’(on Moodle);</a:t>
            </a:r>
          </a:p>
          <a:p>
            <a:pPr marL="0" indent="0" eaLnBrk="1" hangingPunct="1">
              <a:buFontTx/>
              <a:buNone/>
              <a:defRPr/>
            </a:pPr>
            <a:r>
              <a:rPr lang="en-GB" altLang="cy-GB" sz="3600" dirty="0">
                <a:solidFill>
                  <a:srgbClr val="0070C0"/>
                </a:solidFill>
                <a:latin typeface="Arial" panose="020B0604020202020204" pitchFamily="34" charset="0"/>
              </a:rPr>
              <a:t>2. Note any similarities;</a:t>
            </a:r>
          </a:p>
          <a:p>
            <a:pPr marL="0" indent="0" eaLnBrk="1" hangingPunct="1">
              <a:buFontTx/>
              <a:buNone/>
              <a:defRPr/>
            </a:pPr>
            <a:r>
              <a:rPr lang="en-GB" altLang="cy-GB" sz="3600" dirty="0">
                <a:solidFill>
                  <a:srgbClr val="0070C0"/>
                </a:solidFill>
                <a:latin typeface="Arial" panose="020B0604020202020204" pitchFamily="34" charset="0"/>
              </a:rPr>
              <a:t>3. Note any differences.</a:t>
            </a:r>
          </a:p>
          <a:p>
            <a:pPr marL="0" indent="0" eaLnBrk="1" hangingPunct="1">
              <a:buFontTx/>
              <a:buNone/>
              <a:defRPr/>
            </a:pPr>
            <a:endParaRPr lang="en-GB" altLang="cy-GB" sz="3000" dirty="0">
              <a:solidFill>
                <a:srgbClr val="0070C0"/>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spTree>
    <p:extLst>
      <p:ext uri="{BB962C8B-B14F-4D97-AF65-F5344CB8AC3E}">
        <p14:creationId xmlns:p14="http://schemas.microsoft.com/office/powerpoint/2010/main" val="33415978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0E9C1FA-6096-2E22-1DD3-AD60E0E1226E}"/>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18" name="Rectangle 2"/>
          <p:cNvSpPr>
            <a:spLocks noGrp="1" noChangeArrowheads="1"/>
          </p:cNvSpPr>
          <p:nvPr>
            <p:ph type="title"/>
          </p:nvPr>
        </p:nvSpPr>
        <p:spPr>
          <a:xfrm>
            <a:off x="628650" y="365127"/>
            <a:ext cx="7886700" cy="759618"/>
          </a:xfrm>
        </p:spPr>
        <p:txBody>
          <a:bodyPr>
            <a:noAutofit/>
          </a:bodyPr>
          <a:lstStyle/>
          <a:p>
            <a:pPr algn="l" eaLnBrk="1" hangingPunct="1"/>
            <a:r>
              <a:rPr lang="cy-GB" altLang="cy-GB" sz="4000" dirty="0">
                <a:latin typeface="Arial" panose="020B0604020202020204" pitchFamily="34" charset="0"/>
              </a:rPr>
              <a:t>Hanes llyfrau plant</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History of children’s books</a:t>
            </a:r>
          </a:p>
        </p:txBody>
      </p:sp>
      <p:sp>
        <p:nvSpPr>
          <p:cNvPr id="5123" name="Rectangle 4"/>
          <p:cNvSpPr>
            <a:spLocks noGrp="1" noChangeArrowheads="1"/>
          </p:cNvSpPr>
          <p:nvPr>
            <p:ph type="body" sz="half" idx="1"/>
          </p:nvPr>
        </p:nvSpPr>
        <p:spPr>
          <a:xfrm>
            <a:off x="457200" y="1772816"/>
            <a:ext cx="4033838" cy="4353347"/>
          </a:xfrm>
        </p:spPr>
        <p:txBody>
          <a:bodyPr/>
          <a:lstStyle/>
          <a:p>
            <a:pPr marL="0" indent="0" eaLnBrk="1" hangingPunct="1">
              <a:buNone/>
              <a:defRPr/>
            </a:pPr>
            <a:r>
              <a:rPr lang="cy-GB" altLang="cy-GB" sz="3200" b="1" dirty="0">
                <a:latin typeface="Arial" panose="020B0604020202020204" pitchFamily="34" charset="0"/>
              </a:rPr>
              <a:t>19fed ganrif</a:t>
            </a:r>
          </a:p>
          <a:p>
            <a:pPr eaLnBrk="1" hangingPunct="1">
              <a:buFontTx/>
              <a:buChar char="-"/>
              <a:defRPr/>
            </a:pPr>
            <a:r>
              <a:rPr lang="cy-GB" altLang="cy-GB" dirty="0">
                <a:latin typeface="Arial" panose="020B0604020202020204" pitchFamily="34" charset="0"/>
              </a:rPr>
              <a:t>Newid yn agwedd tuag at blant/plentyndod;</a:t>
            </a:r>
          </a:p>
          <a:p>
            <a:pPr eaLnBrk="1" hangingPunct="1">
              <a:buFontTx/>
              <a:buChar char="-"/>
              <a:defRPr/>
            </a:pPr>
            <a:r>
              <a:rPr lang="cy-GB" altLang="cy-GB" dirty="0">
                <a:latin typeface="Arial" panose="020B0604020202020204" pitchFamily="34" charset="0"/>
              </a:rPr>
              <a:t>Pam oedd hyn?</a:t>
            </a:r>
          </a:p>
          <a:p>
            <a:pPr marL="0" indent="0" eaLnBrk="1" hangingPunct="1">
              <a:buNone/>
              <a:defRPr/>
            </a:pPr>
            <a:r>
              <a:rPr lang="cy-GB" altLang="cy-GB" dirty="0">
                <a:latin typeface="Arial" panose="020B0604020202020204" pitchFamily="34" charset="0"/>
              </a:rPr>
              <a:t>- Cynnydd yn llenyddiaeth plant.</a:t>
            </a:r>
          </a:p>
        </p:txBody>
      </p:sp>
      <p:sp>
        <p:nvSpPr>
          <p:cNvPr id="5124" name="Rectangle 5"/>
          <p:cNvSpPr>
            <a:spLocks noGrp="1" noChangeArrowheads="1"/>
          </p:cNvSpPr>
          <p:nvPr>
            <p:ph type="body" sz="half" idx="2"/>
          </p:nvPr>
        </p:nvSpPr>
        <p:spPr>
          <a:xfrm>
            <a:off x="4427984" y="1772816"/>
            <a:ext cx="4383533" cy="4353347"/>
          </a:xfrm>
        </p:spPr>
        <p:txBody>
          <a:bodyPr>
            <a:normAutofit fontScale="62500" lnSpcReduction="20000"/>
          </a:bodyPr>
          <a:lstStyle/>
          <a:p>
            <a:pPr marL="0" indent="0" eaLnBrk="1" hangingPunct="1">
              <a:buNone/>
              <a:defRPr/>
            </a:pPr>
            <a:r>
              <a:rPr lang="en-GB" altLang="cy-GB" sz="5100" b="1" dirty="0">
                <a:solidFill>
                  <a:srgbClr val="0070C0"/>
                </a:solidFill>
                <a:latin typeface="Arial" panose="020B0604020202020204" pitchFamily="34" charset="0"/>
              </a:rPr>
              <a:t>19</a:t>
            </a:r>
            <a:r>
              <a:rPr lang="en-GB" altLang="cy-GB" sz="5100" b="1" baseline="30000" dirty="0">
                <a:solidFill>
                  <a:srgbClr val="0070C0"/>
                </a:solidFill>
                <a:latin typeface="Arial" panose="020B0604020202020204" pitchFamily="34" charset="0"/>
              </a:rPr>
              <a:t>th</a:t>
            </a:r>
            <a:r>
              <a:rPr lang="en-GB" altLang="cy-GB" sz="5100" b="1" dirty="0">
                <a:solidFill>
                  <a:srgbClr val="0070C0"/>
                </a:solidFill>
                <a:latin typeface="Arial" panose="020B0604020202020204" pitchFamily="34" charset="0"/>
              </a:rPr>
              <a:t> century</a:t>
            </a:r>
          </a:p>
          <a:p>
            <a:pPr eaLnBrk="1" hangingPunct="1">
              <a:buFontTx/>
              <a:buChar char="-"/>
              <a:defRPr/>
            </a:pPr>
            <a:r>
              <a:rPr lang="en-GB" altLang="cy-GB" sz="5100" dirty="0">
                <a:solidFill>
                  <a:srgbClr val="0070C0"/>
                </a:solidFill>
                <a:latin typeface="Arial" panose="020B0604020202020204" pitchFamily="34" charset="0"/>
              </a:rPr>
              <a:t>A change in attitude towards children/childhood;</a:t>
            </a:r>
          </a:p>
          <a:p>
            <a:pPr eaLnBrk="1" hangingPunct="1">
              <a:buFontTx/>
              <a:buChar char="-"/>
              <a:defRPr/>
            </a:pPr>
            <a:r>
              <a:rPr lang="en-GB" altLang="cy-GB" sz="5100" dirty="0">
                <a:solidFill>
                  <a:srgbClr val="0070C0"/>
                </a:solidFill>
                <a:latin typeface="Arial" panose="020B0604020202020204" pitchFamily="34" charset="0"/>
              </a:rPr>
              <a:t>Why was this?</a:t>
            </a:r>
          </a:p>
          <a:p>
            <a:pPr marL="0" indent="0" eaLnBrk="1" hangingPunct="1">
              <a:buNone/>
              <a:defRPr/>
            </a:pPr>
            <a:r>
              <a:rPr lang="en-GB" altLang="cy-GB" sz="5100" dirty="0">
                <a:solidFill>
                  <a:srgbClr val="0070C0"/>
                </a:solidFill>
                <a:latin typeface="Arial" panose="020B0604020202020204" pitchFamily="34" charset="0"/>
              </a:rPr>
              <a:t>- Increase in children’s literature.</a:t>
            </a:r>
          </a:p>
          <a:p>
            <a:pPr marL="0" indent="0" eaLnBrk="1" hangingPunct="1">
              <a:buFontTx/>
              <a:buNone/>
              <a:defRPr/>
            </a:pPr>
            <a:endParaRPr lang="en-GB" altLang="cy-GB" sz="2400" dirty="0">
              <a:solidFill>
                <a:srgbClr val="0070C0"/>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spTree>
    <p:extLst>
      <p:ext uri="{BB962C8B-B14F-4D97-AF65-F5344CB8AC3E}">
        <p14:creationId xmlns:p14="http://schemas.microsoft.com/office/powerpoint/2010/main" val="539277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6290EE9-3349-594A-E4AF-89CC7EB79116}"/>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218" name="Rectangle 2"/>
          <p:cNvSpPr>
            <a:spLocks noGrp="1" noChangeArrowheads="1"/>
          </p:cNvSpPr>
          <p:nvPr>
            <p:ph type="title"/>
          </p:nvPr>
        </p:nvSpPr>
        <p:spPr/>
        <p:txBody>
          <a:bodyPr>
            <a:normAutofit/>
          </a:bodyPr>
          <a:lstStyle/>
          <a:p>
            <a:pPr algn="l" eaLnBrk="1" hangingPunct="1"/>
            <a:r>
              <a:rPr lang="cy-GB" altLang="cy-GB" sz="4000" dirty="0" err="1">
                <a:latin typeface="Arial" panose="020B0604020202020204" pitchFamily="34" charset="0"/>
              </a:rPr>
              <a:t>Bruno</a:t>
            </a:r>
            <a:r>
              <a:rPr lang="cy-GB" altLang="cy-GB" sz="4000" dirty="0">
                <a:latin typeface="Arial" panose="020B0604020202020204" pitchFamily="34" charset="0"/>
              </a:rPr>
              <a:t> </a:t>
            </a:r>
            <a:r>
              <a:rPr lang="cy-GB" altLang="cy-GB" sz="4000" dirty="0" err="1">
                <a:latin typeface="Arial" panose="020B0604020202020204" pitchFamily="34" charset="0"/>
              </a:rPr>
              <a:t>Bettelheim</a:t>
            </a:r>
            <a:r>
              <a:rPr lang="cy-GB" altLang="cy-GB" sz="4000" dirty="0">
                <a:latin typeface="Arial" panose="020B0604020202020204" pitchFamily="34" charset="0"/>
              </a:rPr>
              <a:t> (1903-1990)</a:t>
            </a:r>
            <a:endParaRPr lang="en-GB" altLang="cy-GB" sz="4000" dirty="0">
              <a:solidFill>
                <a:srgbClr val="0000FF"/>
              </a:solidFill>
              <a:latin typeface="Arial" panose="020B0604020202020204" pitchFamily="34" charset="0"/>
            </a:endParaRPr>
          </a:p>
        </p:txBody>
      </p:sp>
      <p:sp>
        <p:nvSpPr>
          <p:cNvPr id="5123" name="Rectangle 4"/>
          <p:cNvSpPr>
            <a:spLocks noGrp="1" noChangeArrowheads="1"/>
          </p:cNvSpPr>
          <p:nvPr>
            <p:ph type="body" sz="half" idx="1"/>
          </p:nvPr>
        </p:nvSpPr>
        <p:spPr>
          <a:xfrm>
            <a:off x="457200" y="1600200"/>
            <a:ext cx="4033838" cy="4525963"/>
          </a:xfrm>
        </p:spPr>
        <p:txBody>
          <a:bodyPr/>
          <a:lstStyle/>
          <a:p>
            <a:pPr marL="0" indent="0" eaLnBrk="1" hangingPunct="1">
              <a:buNone/>
              <a:defRPr/>
            </a:pPr>
            <a:endParaRPr lang="cy-GB" altLang="cy-GB" sz="3200" dirty="0">
              <a:latin typeface="Arial" panose="020B0604020202020204" pitchFamily="34" charset="0"/>
            </a:endParaRPr>
          </a:p>
        </p:txBody>
      </p:sp>
      <p:sp>
        <p:nvSpPr>
          <p:cNvPr id="5124" name="Rectangle 5"/>
          <p:cNvSpPr>
            <a:spLocks noGrp="1" noChangeArrowheads="1"/>
          </p:cNvSpPr>
          <p:nvPr>
            <p:ph type="body" sz="half" idx="2"/>
          </p:nvPr>
        </p:nvSpPr>
        <p:spPr>
          <a:xfrm>
            <a:off x="4652963" y="1600200"/>
            <a:ext cx="4033837" cy="4525963"/>
          </a:xfrm>
        </p:spPr>
        <p:txBody>
          <a:bodyPr>
            <a:normAutofit lnSpcReduction="10000"/>
          </a:bodyPr>
          <a:lstStyle/>
          <a:p>
            <a:pPr eaLnBrk="1" hangingPunct="1">
              <a:defRPr/>
            </a:pPr>
            <a:r>
              <a:rPr lang="en-GB" altLang="cy-GB" sz="3200" dirty="0" err="1">
                <a:latin typeface="Arial" panose="020B0604020202020204" pitchFamily="34" charset="0"/>
              </a:rPr>
              <a:t>Seicolegydd</a:t>
            </a:r>
            <a:r>
              <a:rPr lang="en-GB" altLang="cy-GB" sz="3200" dirty="0">
                <a:latin typeface="Arial" panose="020B0604020202020204" pitchFamily="34" charset="0"/>
              </a:rPr>
              <a:t> plant;</a:t>
            </a:r>
          </a:p>
          <a:p>
            <a:pPr eaLnBrk="1" hangingPunct="1">
              <a:defRPr/>
            </a:pPr>
            <a:r>
              <a:rPr lang="en-GB" altLang="cy-GB" sz="3200" dirty="0" err="1">
                <a:latin typeface="Arial" panose="020B0604020202020204" pitchFamily="34" charset="0"/>
              </a:rPr>
              <a:t>Awdur</a:t>
            </a:r>
            <a:r>
              <a:rPr lang="en-GB" altLang="cy-GB" sz="3200" dirty="0">
                <a:latin typeface="Arial" panose="020B0604020202020204" pitchFamily="34" charset="0"/>
              </a:rPr>
              <a:t>.</a:t>
            </a:r>
          </a:p>
          <a:p>
            <a:pPr marL="0" indent="0" eaLnBrk="1" hangingPunct="1">
              <a:buNone/>
              <a:defRPr/>
            </a:pPr>
            <a:endParaRPr lang="en-GB" altLang="cy-GB" sz="3200" dirty="0">
              <a:solidFill>
                <a:srgbClr val="0000FF"/>
              </a:solidFill>
              <a:latin typeface="Arial" panose="020B0604020202020204" pitchFamily="34" charset="0"/>
            </a:endParaRPr>
          </a:p>
          <a:p>
            <a:pPr eaLnBrk="1" hangingPunct="1">
              <a:defRPr/>
            </a:pPr>
            <a:r>
              <a:rPr lang="en-GB" altLang="cy-GB" sz="3200" dirty="0">
                <a:solidFill>
                  <a:srgbClr val="0070C0"/>
                </a:solidFill>
                <a:latin typeface="Arial" panose="020B0604020202020204" pitchFamily="34" charset="0"/>
              </a:rPr>
              <a:t>Child psychologist;</a:t>
            </a:r>
          </a:p>
          <a:p>
            <a:pPr eaLnBrk="1" hangingPunct="1">
              <a:defRPr/>
            </a:pPr>
            <a:r>
              <a:rPr lang="en-GB" altLang="cy-GB" sz="3200" dirty="0">
                <a:solidFill>
                  <a:srgbClr val="0070C0"/>
                </a:solidFill>
                <a:latin typeface="Arial" panose="020B0604020202020204" pitchFamily="34" charset="0"/>
              </a:rPr>
              <a:t>Writer.</a:t>
            </a: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eaLnBrk="1" hangingPunct="1">
              <a:buFontTx/>
              <a:buNone/>
              <a:defRPr/>
            </a:pPr>
            <a:endParaRPr lang="en-GB" altLang="cy-GB" sz="2400" dirty="0">
              <a:solidFill>
                <a:srgbClr val="0000FF"/>
              </a:solidFill>
              <a:latin typeface="Arial" panose="020B0604020202020204" pitchFamily="34" charset="0"/>
            </a:endParaRPr>
          </a:p>
          <a:p>
            <a:pPr marL="0" indent="0" algn="r" eaLnBrk="1" hangingPunct="1">
              <a:buFontTx/>
              <a:buNone/>
              <a:defRPr/>
            </a:pPr>
            <a:r>
              <a:rPr lang="en-GB" altLang="cy-GB" sz="2400" dirty="0">
                <a:solidFill>
                  <a:srgbClr val="0000FF"/>
                </a:solidFill>
                <a:latin typeface="Arial" panose="020B0604020202020204" pitchFamily="34" charset="0"/>
              </a:rPr>
              <a:t> </a:t>
            </a:r>
          </a:p>
          <a:p>
            <a:pPr eaLnBrk="1" hangingPunct="1">
              <a:buFontTx/>
              <a:buChar char="-"/>
              <a:defRPr/>
            </a:pPr>
            <a:endParaRPr lang="en-GB" altLang="cy-GB" sz="2400" dirty="0">
              <a:solidFill>
                <a:srgbClr val="0000FF"/>
              </a:solidFill>
              <a:latin typeface="Arial" panose="020B0604020202020204"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1349631"/>
            <a:ext cx="3951486" cy="4815673"/>
          </a:xfrm>
          <a:prstGeom prst="rect">
            <a:avLst/>
          </a:prstGeom>
        </p:spPr>
      </p:pic>
    </p:spTree>
    <p:extLst>
      <p:ext uri="{BB962C8B-B14F-4D97-AF65-F5344CB8AC3E}">
        <p14:creationId xmlns:p14="http://schemas.microsoft.com/office/powerpoint/2010/main" val="4153561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FB43A6-088A-B163-3FB4-BE8CE536EF92}"/>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628650" y="365127"/>
            <a:ext cx="7886700" cy="759618"/>
          </a:xfrm>
        </p:spPr>
        <p:txBody>
          <a:bodyPr>
            <a:noAutofit/>
          </a:bodyPr>
          <a:lstStyle/>
          <a:p>
            <a:pPr algn="l"/>
            <a:r>
              <a:rPr lang="cy-GB" altLang="cy-GB" sz="4000" dirty="0">
                <a:latin typeface="Arial" panose="020B0604020202020204" pitchFamily="34" charset="0"/>
              </a:rPr>
              <a:t>Straeon tylwyth teg</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Fairy tales</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1628800"/>
            <a:ext cx="4335338" cy="4548163"/>
          </a:xfrm>
        </p:spPr>
        <p:txBody>
          <a:bodyPr/>
          <a:lstStyle/>
          <a:p>
            <a:pPr>
              <a:defRPr/>
            </a:pPr>
            <a:r>
              <a:rPr lang="cy-GB" dirty="0">
                <a:latin typeface="Arial" panose="020B0604020202020204" pitchFamily="34" charset="0"/>
              </a:rPr>
              <a:t>Miloedd o flynyddoedd oed;</a:t>
            </a:r>
          </a:p>
          <a:p>
            <a:pPr>
              <a:defRPr/>
            </a:pPr>
            <a:r>
              <a:rPr lang="cy-GB" dirty="0">
                <a:latin typeface="Arial" panose="020B0604020202020204" pitchFamily="34" charset="0"/>
              </a:rPr>
              <a:t>Brodyr </a:t>
            </a:r>
            <a:r>
              <a:rPr lang="cy-GB" dirty="0" err="1">
                <a:latin typeface="Arial" panose="020B0604020202020204" pitchFamily="34" charset="0"/>
              </a:rPr>
              <a:t>Grimm</a:t>
            </a:r>
            <a:r>
              <a:rPr lang="cy-GB" dirty="0">
                <a:latin typeface="Arial" panose="020B0604020202020204" pitchFamily="34" charset="0"/>
              </a:rPr>
              <a:t>:</a:t>
            </a:r>
          </a:p>
          <a:p>
            <a:pPr>
              <a:buFontTx/>
              <a:buChar char="-"/>
              <a:defRPr/>
            </a:pPr>
            <a:r>
              <a:rPr lang="cy-GB" dirty="0">
                <a:latin typeface="Arial" panose="020B0604020202020204" pitchFamily="34" charset="0"/>
              </a:rPr>
              <a:t>llên gwerin/traddodiad llafar;</a:t>
            </a:r>
          </a:p>
          <a:p>
            <a:pPr>
              <a:buFontTx/>
              <a:buChar char="-"/>
              <a:defRPr/>
            </a:pPr>
            <a:r>
              <a:rPr lang="cy-GB" dirty="0">
                <a:latin typeface="Arial" panose="020B0604020202020204" pitchFamily="34" charset="0"/>
              </a:rPr>
              <a:t>credir i adlewyrchu cymdeithas;</a:t>
            </a:r>
          </a:p>
          <a:p>
            <a:pPr>
              <a:defRPr/>
            </a:pPr>
            <a:r>
              <a:rPr lang="cy-GB" dirty="0">
                <a:latin typeface="Arial" panose="020B0604020202020204" pitchFamily="34" charset="0"/>
              </a:rPr>
              <a:t>Nid ar gyfer plant!</a:t>
            </a:r>
          </a:p>
        </p:txBody>
      </p:sp>
      <p:sp>
        <p:nvSpPr>
          <p:cNvPr id="4" name="Content Placeholder 3"/>
          <p:cNvSpPr>
            <a:spLocks noGrp="1"/>
          </p:cNvSpPr>
          <p:nvPr>
            <p:ph sz="half" idx="2"/>
          </p:nvPr>
        </p:nvSpPr>
        <p:spPr>
          <a:xfrm>
            <a:off x="4629150" y="1628800"/>
            <a:ext cx="4335338" cy="3821472"/>
          </a:xfrm>
        </p:spPr>
        <p:txBody>
          <a:bodyPr/>
          <a:lstStyle/>
          <a:p>
            <a:pPr>
              <a:defRPr/>
            </a:pPr>
            <a:r>
              <a:rPr lang="cy-GB" dirty="0" err="1">
                <a:solidFill>
                  <a:srgbClr val="0070C0"/>
                </a:solidFill>
                <a:latin typeface="Arial" panose="020B0604020202020204" pitchFamily="34" charset="0"/>
              </a:rPr>
              <a:t>Thousands</a:t>
            </a:r>
            <a:r>
              <a:rPr lang="cy-GB" dirty="0">
                <a:solidFill>
                  <a:srgbClr val="0070C0"/>
                </a:solidFill>
                <a:latin typeface="Arial" panose="020B0604020202020204" pitchFamily="34" charset="0"/>
              </a:rPr>
              <a:t> of </a:t>
            </a:r>
            <a:r>
              <a:rPr lang="cy-GB" dirty="0" err="1">
                <a:solidFill>
                  <a:srgbClr val="0070C0"/>
                </a:solidFill>
                <a:latin typeface="Arial" panose="020B0604020202020204" pitchFamily="34" charset="0"/>
              </a:rPr>
              <a:t>years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old</a:t>
            </a:r>
            <a:r>
              <a:rPr lang="cy-GB" dirty="0">
                <a:solidFill>
                  <a:srgbClr val="0070C0"/>
                </a:solidFill>
                <a:latin typeface="Arial" panose="020B0604020202020204" pitchFamily="34" charset="0"/>
              </a:rPr>
              <a:t>;</a:t>
            </a:r>
          </a:p>
          <a:p>
            <a:pPr>
              <a:defRPr/>
            </a:pPr>
            <a:r>
              <a:rPr lang="cy-GB" dirty="0">
                <a:solidFill>
                  <a:srgbClr val="0070C0"/>
                </a:solidFill>
                <a:latin typeface="Arial" panose="020B0604020202020204" pitchFamily="34" charset="0"/>
              </a:rPr>
              <a:t>Brothers </a:t>
            </a:r>
            <a:r>
              <a:rPr lang="cy-GB" dirty="0" err="1">
                <a:solidFill>
                  <a:srgbClr val="0070C0"/>
                </a:solidFill>
                <a:latin typeface="Arial" panose="020B0604020202020204" pitchFamily="34" charset="0"/>
              </a:rPr>
              <a:t>Grimm</a:t>
            </a:r>
            <a:r>
              <a:rPr lang="cy-GB" dirty="0">
                <a:solidFill>
                  <a:srgbClr val="0070C0"/>
                </a:solidFill>
                <a:latin typeface="Arial" panose="020B0604020202020204" pitchFamily="34" charset="0"/>
              </a:rPr>
              <a:t>:</a:t>
            </a:r>
          </a:p>
          <a:p>
            <a:pPr>
              <a:buFontTx/>
              <a:buChar char="-"/>
              <a:defRPr/>
            </a:pPr>
            <a:r>
              <a:rPr lang="cy-GB" dirty="0" err="1">
                <a:solidFill>
                  <a:srgbClr val="0070C0"/>
                </a:solidFill>
                <a:latin typeface="Arial" panose="020B0604020202020204" pitchFamily="34" charset="0"/>
              </a:rPr>
              <a:t>folklore</a:t>
            </a:r>
            <a:r>
              <a:rPr lang="cy-GB" dirty="0">
                <a:solidFill>
                  <a:srgbClr val="0070C0"/>
                </a:solidFill>
                <a:latin typeface="Arial" panose="020B0604020202020204" pitchFamily="34" charset="0"/>
              </a:rPr>
              <a:t>/</a:t>
            </a:r>
            <a:r>
              <a:rPr lang="cy-GB" dirty="0" err="1">
                <a:solidFill>
                  <a:srgbClr val="0070C0"/>
                </a:solidFill>
                <a:latin typeface="Arial" panose="020B0604020202020204" pitchFamily="34" charset="0"/>
              </a:rPr>
              <a:t>oral</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tradition</a:t>
            </a:r>
            <a:r>
              <a:rPr lang="cy-GB" dirty="0">
                <a:solidFill>
                  <a:srgbClr val="0070C0"/>
                </a:solidFill>
                <a:latin typeface="Arial" panose="020B0604020202020204" pitchFamily="34" charset="0"/>
              </a:rPr>
              <a:t>;</a:t>
            </a:r>
          </a:p>
          <a:p>
            <a:pPr>
              <a:buFontTx/>
              <a:buChar char="-"/>
              <a:defRPr/>
            </a:pPr>
            <a:r>
              <a:rPr lang="cy-GB" dirty="0" err="1">
                <a:solidFill>
                  <a:srgbClr val="0070C0"/>
                </a:solidFill>
                <a:latin typeface="Arial" panose="020B0604020202020204" pitchFamily="34" charset="0"/>
              </a:rPr>
              <a:t>thought</a:t>
            </a:r>
            <a:r>
              <a:rPr lang="cy-GB" dirty="0">
                <a:solidFill>
                  <a:srgbClr val="0070C0"/>
                </a:solidFill>
                <a:latin typeface="Arial" panose="020B0604020202020204" pitchFamily="34" charset="0"/>
              </a:rPr>
              <a:t> to </a:t>
            </a:r>
            <a:r>
              <a:rPr lang="cy-GB" dirty="0" err="1">
                <a:solidFill>
                  <a:srgbClr val="0070C0"/>
                </a:solidFill>
                <a:latin typeface="Arial" panose="020B0604020202020204" pitchFamily="34" charset="0"/>
              </a:rPr>
              <a:t>reflect</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society</a:t>
            </a:r>
            <a:r>
              <a:rPr lang="cy-GB" dirty="0">
                <a:solidFill>
                  <a:srgbClr val="0070C0"/>
                </a:solidFill>
                <a:latin typeface="Arial" panose="020B0604020202020204" pitchFamily="34" charset="0"/>
              </a:rPr>
              <a:t>;</a:t>
            </a:r>
          </a:p>
          <a:p>
            <a:pPr>
              <a:defRPr/>
            </a:pPr>
            <a:r>
              <a:rPr lang="cy-GB" dirty="0">
                <a:solidFill>
                  <a:srgbClr val="0070C0"/>
                </a:solidFill>
                <a:latin typeface="Arial" panose="020B0604020202020204" pitchFamily="34" charset="0"/>
              </a:rPr>
              <a:t>Not </a:t>
            </a:r>
            <a:r>
              <a:rPr lang="cy-GB" dirty="0" err="1">
                <a:solidFill>
                  <a:srgbClr val="0070C0"/>
                </a:solidFill>
                <a:latin typeface="Arial" panose="020B0604020202020204" pitchFamily="34" charset="0"/>
              </a:rPr>
              <a:t>meant</a:t>
            </a:r>
            <a:r>
              <a:rPr lang="cy-GB" dirty="0">
                <a:solidFill>
                  <a:srgbClr val="0070C0"/>
                </a:solidFill>
                <a:latin typeface="Arial" panose="020B0604020202020204" pitchFamily="34" charset="0"/>
              </a:rPr>
              <a:t> for </a:t>
            </a:r>
            <a:r>
              <a:rPr lang="cy-GB" dirty="0" err="1">
                <a:solidFill>
                  <a:srgbClr val="0070C0"/>
                </a:solidFill>
                <a:latin typeface="Arial" panose="020B0604020202020204" pitchFamily="34" charset="0"/>
              </a:rPr>
              <a:t>children</a:t>
            </a:r>
            <a:r>
              <a:rPr lang="cy-GB" dirty="0">
                <a:solidFill>
                  <a:srgbClr val="0070C0"/>
                </a:solidFill>
                <a:latin typeface="Arial" panose="020B0604020202020204" pitchFamily="34" charset="0"/>
              </a:rPr>
              <a:t>!</a:t>
            </a:r>
          </a:p>
        </p:txBody>
      </p:sp>
    </p:spTree>
    <p:extLst>
      <p:ext uri="{BB962C8B-B14F-4D97-AF65-F5344CB8AC3E}">
        <p14:creationId xmlns:p14="http://schemas.microsoft.com/office/powerpoint/2010/main" val="2134076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D43817-0A85-436A-C911-82EEB2F9A422}"/>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457200" y="274638"/>
            <a:ext cx="8363272" cy="1143000"/>
          </a:xfrm>
        </p:spPr>
        <p:txBody>
          <a:bodyPr>
            <a:normAutofit fontScale="90000"/>
          </a:bodyPr>
          <a:lstStyle/>
          <a:p>
            <a:pPr algn="l"/>
            <a:r>
              <a:rPr lang="cy-GB" altLang="cy-GB" sz="4000" dirty="0">
                <a:latin typeface="Arial" panose="020B0604020202020204" pitchFamily="34" charset="0"/>
              </a:rPr>
              <a:t>Straeon tylwyth teg</a:t>
            </a:r>
            <a:r>
              <a:rPr lang="en-GB" altLang="cy-GB" sz="4000" dirty="0">
                <a:latin typeface="Arial" panose="020B0604020202020204" pitchFamily="34" charset="0"/>
              </a:rPr>
              <a:t> </a:t>
            </a:r>
            <a:r>
              <a:rPr lang="en-GB" altLang="cy-GB" sz="4000" dirty="0" err="1">
                <a:latin typeface="Arial" panose="020B0604020202020204" pitchFamily="34" charset="0"/>
              </a:rPr>
              <a:t>traddodiadol</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Traditional fairy tales</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628650" y="1772816"/>
            <a:ext cx="3886200" cy="4404147"/>
          </a:xfrm>
        </p:spPr>
        <p:txBody>
          <a:bodyPr>
            <a:normAutofit/>
          </a:bodyPr>
          <a:lstStyle/>
          <a:p>
            <a:pPr marL="0" indent="0">
              <a:buFontTx/>
              <a:buNone/>
              <a:defRPr/>
            </a:pPr>
            <a:r>
              <a:rPr lang="cy-GB" dirty="0">
                <a:latin typeface="Arial" panose="020B0604020202020204" pitchFamily="34" charset="0"/>
              </a:rPr>
              <a:t>Faint ydych chi’n cofio?</a:t>
            </a:r>
          </a:p>
          <a:p>
            <a:pPr>
              <a:defRPr/>
            </a:pPr>
            <a:r>
              <a:rPr lang="cy-GB" dirty="0">
                <a:latin typeface="Arial" panose="020B0604020202020204" pitchFamily="34" charset="0"/>
              </a:rPr>
              <a:t>Eira Wen;</a:t>
            </a:r>
          </a:p>
          <a:p>
            <a:pPr>
              <a:defRPr/>
            </a:pPr>
            <a:r>
              <a:rPr lang="cy-GB" dirty="0" err="1">
                <a:latin typeface="Arial" panose="020B0604020202020204" pitchFamily="34" charset="0"/>
              </a:rPr>
              <a:t>Rapunzel</a:t>
            </a:r>
            <a:r>
              <a:rPr lang="cy-GB" dirty="0">
                <a:latin typeface="Arial" panose="020B0604020202020204" pitchFamily="34" charset="0"/>
              </a:rPr>
              <a:t>;</a:t>
            </a:r>
          </a:p>
          <a:p>
            <a:pPr>
              <a:defRPr/>
            </a:pPr>
            <a:r>
              <a:rPr lang="cy-GB" dirty="0" err="1">
                <a:latin typeface="Arial" panose="020B0604020202020204" pitchFamily="34" charset="0"/>
              </a:rPr>
              <a:t>Hansel</a:t>
            </a:r>
            <a:r>
              <a:rPr lang="cy-GB" dirty="0">
                <a:latin typeface="Arial" panose="020B0604020202020204" pitchFamily="34" charset="0"/>
              </a:rPr>
              <a:t> a </a:t>
            </a:r>
            <a:r>
              <a:rPr lang="cy-GB" dirty="0" err="1">
                <a:latin typeface="Arial" panose="020B0604020202020204" pitchFamily="34" charset="0"/>
              </a:rPr>
              <a:t>Gretel</a:t>
            </a:r>
            <a:r>
              <a:rPr lang="cy-GB" dirty="0">
                <a:latin typeface="Arial" panose="020B0604020202020204" pitchFamily="34" charset="0"/>
              </a:rPr>
              <a:t>;</a:t>
            </a:r>
          </a:p>
          <a:p>
            <a:pPr>
              <a:defRPr/>
            </a:pPr>
            <a:r>
              <a:rPr lang="cy-GB" dirty="0" err="1">
                <a:latin typeface="Arial" panose="020B0604020202020204" pitchFamily="34" charset="0"/>
              </a:rPr>
              <a:t>Sinderela</a:t>
            </a:r>
            <a:r>
              <a:rPr lang="cy-GB" dirty="0">
                <a:latin typeface="Arial" panose="020B0604020202020204" pitchFamily="34" charset="0"/>
              </a:rPr>
              <a:t>;</a:t>
            </a:r>
          </a:p>
          <a:p>
            <a:pPr>
              <a:defRPr/>
            </a:pPr>
            <a:r>
              <a:rPr lang="cy-GB" dirty="0">
                <a:latin typeface="Arial" panose="020B0604020202020204" pitchFamily="34" charset="0"/>
              </a:rPr>
              <a:t>Hugan Fach Goch.</a:t>
            </a:r>
          </a:p>
        </p:txBody>
      </p:sp>
      <p:sp>
        <p:nvSpPr>
          <p:cNvPr id="4" name="Content Placeholder 3"/>
          <p:cNvSpPr>
            <a:spLocks noGrp="1"/>
          </p:cNvSpPr>
          <p:nvPr>
            <p:ph sz="half" idx="2"/>
          </p:nvPr>
        </p:nvSpPr>
        <p:spPr>
          <a:xfrm>
            <a:off x="4629150" y="1417638"/>
            <a:ext cx="4514850" cy="4759325"/>
          </a:xfrm>
        </p:spPr>
        <p:txBody>
          <a:bodyPr>
            <a:normAutofit/>
          </a:bodyPr>
          <a:lstStyle/>
          <a:p>
            <a:pPr marL="0" indent="0">
              <a:buNone/>
              <a:defRPr/>
            </a:pPr>
            <a:r>
              <a:rPr lang="cy-GB" dirty="0" err="1">
                <a:solidFill>
                  <a:srgbClr val="0070C0"/>
                </a:solidFill>
                <a:latin typeface="Arial" panose="020B0604020202020204" pitchFamily="34" charset="0"/>
              </a:rPr>
              <a:t>How</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many</a:t>
            </a:r>
            <a:r>
              <a:rPr lang="cy-GB" dirty="0">
                <a:solidFill>
                  <a:srgbClr val="0070C0"/>
                </a:solidFill>
                <a:latin typeface="Arial" panose="020B0604020202020204" pitchFamily="34" charset="0"/>
              </a:rPr>
              <a:t> can </a:t>
            </a:r>
            <a:r>
              <a:rPr lang="cy-GB" dirty="0" err="1">
                <a:solidFill>
                  <a:srgbClr val="0070C0"/>
                </a:solidFill>
                <a:latin typeface="Arial" panose="020B0604020202020204" pitchFamily="34" charset="0"/>
              </a:rPr>
              <a:t>you</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remember</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Snow</a:t>
            </a:r>
            <a:r>
              <a:rPr lang="cy-GB" dirty="0">
                <a:solidFill>
                  <a:srgbClr val="0070C0"/>
                </a:solidFill>
                <a:latin typeface="Arial" panose="020B0604020202020204" pitchFamily="34" charset="0"/>
              </a:rPr>
              <a:t> White;</a:t>
            </a:r>
          </a:p>
          <a:p>
            <a:pPr>
              <a:defRPr/>
            </a:pPr>
            <a:r>
              <a:rPr lang="cy-GB" dirty="0" err="1">
                <a:solidFill>
                  <a:srgbClr val="0070C0"/>
                </a:solidFill>
                <a:latin typeface="Arial" panose="020B0604020202020204" pitchFamily="34" charset="0"/>
              </a:rPr>
              <a:t>Rapunzel</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Hansel</a:t>
            </a:r>
            <a:r>
              <a:rPr lang="cy-GB" dirty="0">
                <a:solidFill>
                  <a:srgbClr val="0070C0"/>
                </a:solidFill>
                <a:latin typeface="Arial" panose="020B0604020202020204" pitchFamily="34" charset="0"/>
              </a:rPr>
              <a:t> and </a:t>
            </a:r>
            <a:r>
              <a:rPr lang="cy-GB" dirty="0" err="1">
                <a:solidFill>
                  <a:srgbClr val="0070C0"/>
                </a:solidFill>
                <a:latin typeface="Arial" panose="020B0604020202020204" pitchFamily="34" charset="0"/>
              </a:rPr>
              <a:t>Gretel</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Cinderella</a:t>
            </a:r>
            <a:r>
              <a:rPr lang="cy-GB" dirty="0">
                <a:solidFill>
                  <a:srgbClr val="0070C0"/>
                </a:solidFill>
                <a:latin typeface="Arial" panose="020B0604020202020204" pitchFamily="34" charset="0"/>
              </a:rPr>
              <a:t>;</a:t>
            </a:r>
          </a:p>
          <a:p>
            <a:pPr>
              <a:defRPr/>
            </a:pPr>
            <a:r>
              <a:rPr lang="cy-GB" dirty="0">
                <a:solidFill>
                  <a:srgbClr val="0070C0"/>
                </a:solidFill>
                <a:latin typeface="Arial" panose="020B0604020202020204" pitchFamily="34" charset="0"/>
              </a:rPr>
              <a:t>Little Red </a:t>
            </a:r>
            <a:r>
              <a:rPr lang="cy-GB" dirty="0" err="1">
                <a:solidFill>
                  <a:srgbClr val="0070C0"/>
                </a:solidFill>
                <a:latin typeface="Arial" panose="020B0604020202020204" pitchFamily="34" charset="0"/>
              </a:rPr>
              <a:t>Riding</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Hood</a:t>
            </a:r>
            <a:r>
              <a:rPr lang="cy-GB" dirty="0">
                <a:solidFill>
                  <a:srgbClr val="0070C0"/>
                </a:solidFill>
                <a:latin typeface="Arial" panose="020B0604020202020204" pitchFamily="34" charset="0"/>
              </a:rPr>
              <a:t>.</a:t>
            </a:r>
          </a:p>
        </p:txBody>
      </p:sp>
    </p:spTree>
    <p:extLst>
      <p:ext uri="{BB962C8B-B14F-4D97-AF65-F5344CB8AC3E}">
        <p14:creationId xmlns:p14="http://schemas.microsoft.com/office/powerpoint/2010/main" val="167183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DEE0749-1484-5EBC-773F-CD543AF1F297}"/>
              </a:ext>
            </a:extLst>
          </p:cNvPr>
          <p:cNvSpPr/>
          <p:nvPr/>
        </p:nvSpPr>
        <p:spPr>
          <a:xfrm>
            <a:off x="0" y="0"/>
            <a:ext cx="9144000" cy="5710342"/>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628650" y="365127"/>
            <a:ext cx="7886700" cy="759618"/>
          </a:xfrm>
        </p:spPr>
        <p:txBody>
          <a:bodyPr>
            <a:noAutofit/>
          </a:bodyPr>
          <a:lstStyle/>
          <a:p>
            <a:pPr algn="l"/>
            <a:r>
              <a:rPr lang="cy-GB" altLang="cy-GB" sz="4000" dirty="0">
                <a:latin typeface="Arial" panose="020B0604020202020204" pitchFamily="34" charset="0"/>
              </a:rPr>
              <a:t>Straeon gwleidyddol gywir</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Politically correct stories</a:t>
            </a:r>
            <a:endParaRPr lang="cy-GB" altLang="cy-GB" sz="4000" dirty="0">
              <a:solidFill>
                <a:srgbClr val="0070C0"/>
              </a:solidFill>
              <a:latin typeface="Arial" panose="020B0604020202020204" pitchFamily="34" charset="0"/>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39552" y="1916831"/>
            <a:ext cx="3888432" cy="4369575"/>
          </a:xfrm>
        </p:spPr>
      </p:pic>
      <p:sp>
        <p:nvSpPr>
          <p:cNvPr id="4" name="Content Placeholder 3"/>
          <p:cNvSpPr>
            <a:spLocks noGrp="1"/>
          </p:cNvSpPr>
          <p:nvPr>
            <p:ph sz="half" idx="2"/>
          </p:nvPr>
        </p:nvSpPr>
        <p:spPr>
          <a:xfrm>
            <a:off x="4648200" y="1340768"/>
            <a:ext cx="4316288" cy="4369574"/>
          </a:xfrm>
        </p:spPr>
        <p:txBody>
          <a:bodyPr>
            <a:normAutofit fontScale="92500" lnSpcReduction="20000"/>
          </a:bodyPr>
          <a:lstStyle/>
          <a:p>
            <a:pPr>
              <a:defRPr/>
            </a:pPr>
            <a:r>
              <a:rPr lang="cy-GB" b="1" dirty="0">
                <a:solidFill>
                  <a:srgbClr val="7030A0"/>
                </a:solidFill>
                <a:latin typeface="Arial" panose="020B0604020202020204" pitchFamily="34" charset="0"/>
              </a:rPr>
              <a:t>James </a:t>
            </a:r>
            <a:r>
              <a:rPr lang="cy-GB" b="1" dirty="0" err="1">
                <a:solidFill>
                  <a:srgbClr val="7030A0"/>
                </a:solidFill>
                <a:latin typeface="Arial" panose="020B0604020202020204" pitchFamily="34" charset="0"/>
              </a:rPr>
              <a:t>Finn</a:t>
            </a:r>
            <a:r>
              <a:rPr lang="cy-GB" b="1" dirty="0">
                <a:solidFill>
                  <a:srgbClr val="7030A0"/>
                </a:solidFill>
                <a:latin typeface="Arial" panose="020B0604020202020204" pitchFamily="34" charset="0"/>
              </a:rPr>
              <a:t> Garner</a:t>
            </a:r>
          </a:p>
          <a:p>
            <a:pPr>
              <a:defRPr/>
            </a:pPr>
            <a:r>
              <a:rPr lang="cy-GB" dirty="0">
                <a:latin typeface="Arial" panose="020B0604020202020204" pitchFamily="34" charset="0"/>
              </a:rPr>
              <a:t>‘Twist’ mewn storïau;</a:t>
            </a:r>
          </a:p>
          <a:p>
            <a:pPr>
              <a:defRPr/>
            </a:pPr>
            <a:r>
              <a:rPr lang="cy-GB" dirty="0">
                <a:latin typeface="Arial" panose="020B0604020202020204" pitchFamily="34" charset="0"/>
              </a:rPr>
              <a:t>Newid rôl;</a:t>
            </a:r>
          </a:p>
          <a:p>
            <a:pPr>
              <a:defRPr/>
            </a:pPr>
            <a:r>
              <a:rPr lang="cy-GB" dirty="0">
                <a:latin typeface="Arial" panose="020B0604020202020204" pitchFamily="34" charset="0"/>
              </a:rPr>
              <a:t>Digrifwch;</a:t>
            </a:r>
          </a:p>
          <a:p>
            <a:pPr>
              <a:defRPr/>
            </a:pPr>
            <a:r>
              <a:rPr lang="cy-GB" dirty="0">
                <a:latin typeface="Arial" panose="020B0604020202020204" pitchFamily="34" charset="0"/>
              </a:rPr>
              <a:t>Parodi.</a:t>
            </a:r>
          </a:p>
          <a:p>
            <a:pPr marL="0" indent="0">
              <a:buNone/>
              <a:defRPr/>
            </a:pPr>
            <a:endParaRPr lang="cy-GB" dirty="0">
              <a:solidFill>
                <a:srgbClr val="0000FF"/>
              </a:solidFill>
              <a:latin typeface="Arial" panose="020B0604020202020204" pitchFamily="34" charset="0"/>
            </a:endParaRPr>
          </a:p>
          <a:p>
            <a:pPr>
              <a:defRPr/>
            </a:pPr>
            <a:r>
              <a:rPr lang="cy-GB" dirty="0">
                <a:solidFill>
                  <a:srgbClr val="0070C0"/>
                </a:solidFill>
                <a:latin typeface="Arial" panose="020B0604020202020204" pitchFamily="34" charset="0"/>
              </a:rPr>
              <a:t>Twist to </a:t>
            </a:r>
            <a:r>
              <a:rPr lang="cy-GB" dirty="0" err="1">
                <a:solidFill>
                  <a:srgbClr val="0070C0"/>
                </a:solidFill>
                <a:latin typeface="Arial" panose="020B0604020202020204" pitchFamily="34" charset="0"/>
              </a:rPr>
              <a:t>storylines</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Role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reversal</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Humour</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Parody</a:t>
            </a:r>
            <a:r>
              <a:rPr lang="cy-GB" dirty="0">
                <a:solidFill>
                  <a:srgbClr val="0070C0"/>
                </a:solidFill>
                <a:latin typeface="Arial" panose="020B0604020202020204" pitchFamily="34" charset="0"/>
              </a:rPr>
              <a:t>.</a:t>
            </a:r>
          </a:p>
        </p:txBody>
      </p:sp>
    </p:spTree>
    <p:extLst>
      <p:ext uri="{BB962C8B-B14F-4D97-AF65-F5344CB8AC3E}">
        <p14:creationId xmlns:p14="http://schemas.microsoft.com/office/powerpoint/2010/main" val="241944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6C328A-37A9-12E4-24DC-80F40876E9A2}"/>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p:txBody>
          <a:bodyPr/>
          <a:lstStyle/>
          <a:p>
            <a:pPr algn="l"/>
            <a:r>
              <a:rPr lang="cy-GB" altLang="cy-GB" sz="4000" dirty="0">
                <a:latin typeface="Arial" panose="020B0604020202020204" pitchFamily="34" charset="0"/>
              </a:rPr>
              <a:t>Straeon gwleidyddol gywir</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Politically correct stories</a:t>
            </a:r>
            <a:endParaRPr lang="cy-GB" altLang="cy-GB" sz="4000" dirty="0">
              <a:solidFill>
                <a:srgbClr val="0070C0"/>
              </a:solidFill>
              <a:latin typeface="Arial" panose="020B0604020202020204" pitchFamily="34" charset="0"/>
            </a:endParaRPr>
          </a:p>
        </p:txBody>
      </p:sp>
      <p:sp>
        <p:nvSpPr>
          <p:cNvPr id="2" name="Content Placeholder 1"/>
          <p:cNvSpPr>
            <a:spLocks noGrp="1"/>
          </p:cNvSpPr>
          <p:nvPr>
            <p:ph sz="half" idx="1"/>
          </p:nvPr>
        </p:nvSpPr>
        <p:spPr>
          <a:xfrm>
            <a:off x="107504" y="1825625"/>
            <a:ext cx="4521646" cy="3619599"/>
          </a:xfrm>
        </p:spPr>
        <p:txBody>
          <a:bodyPr>
            <a:normAutofit fontScale="92500" lnSpcReduction="10000"/>
          </a:bodyPr>
          <a:lstStyle/>
          <a:p>
            <a:pPr marL="0" indent="0">
              <a:buNone/>
            </a:pPr>
            <a:r>
              <a:rPr lang="en-GB" dirty="0">
                <a:latin typeface="Arial" panose="020B0604020202020204" pitchFamily="34" charset="0"/>
              </a:rPr>
              <a:t>Garner, J. F. (1994) </a:t>
            </a:r>
            <a:r>
              <a:rPr lang="en-GB" i="1" dirty="0">
                <a:latin typeface="Arial" panose="020B0604020202020204" pitchFamily="34" charset="0"/>
              </a:rPr>
              <a:t>The Three Vertically Challenged Pigs (audio story) Politically Correct Bedtime Stories. </a:t>
            </a:r>
            <a:r>
              <a:rPr lang="en-GB" dirty="0">
                <a:latin typeface="Arial" panose="020B0604020202020204" pitchFamily="34" charset="0"/>
              </a:rPr>
              <a:t>[video]. </a:t>
            </a:r>
            <a:r>
              <a:rPr lang="en-GB" dirty="0">
                <a:latin typeface="Arial" panose="020B0604020202020204" pitchFamily="34" charset="0"/>
                <a:hlinkClick r:id="rId4"/>
              </a:rPr>
              <a:t>https://www.youtube.com/watch?v=YTDNEmCQEpg&amp;list=PL_lm_02NSM2MRzmfIlupYiBn5ai6nzt2p</a:t>
            </a:r>
            <a:r>
              <a:rPr lang="en-GB" dirty="0">
                <a:latin typeface="Arial" panose="020B0604020202020204" pitchFamily="34" charset="0"/>
              </a:rPr>
              <a:t> [Accessed: September 7 2022].</a:t>
            </a:r>
          </a:p>
        </p:txBody>
      </p:sp>
      <p:sp>
        <p:nvSpPr>
          <p:cNvPr id="5" name="Content Placeholder 4">
            <a:extLst>
              <a:ext uri="{FF2B5EF4-FFF2-40B4-BE49-F238E27FC236}">
                <a16:creationId xmlns:a16="http://schemas.microsoft.com/office/drawing/2014/main" id="{782AD960-C5D4-7212-0F9C-62F0F9E2CC3B}"/>
              </a:ext>
            </a:extLst>
          </p:cNvPr>
          <p:cNvSpPr>
            <a:spLocks noGrp="1"/>
          </p:cNvSpPr>
          <p:nvPr>
            <p:ph sz="half" idx="2"/>
          </p:nvPr>
        </p:nvSpPr>
        <p:spPr/>
        <p:txBody>
          <a:bodyPr>
            <a:normAutofit fontScale="92500" lnSpcReduction="10000"/>
          </a:bodyPr>
          <a:lstStyle/>
          <a:p>
            <a:endParaRPr lang="en-GB" dirty="0"/>
          </a:p>
        </p:txBody>
      </p:sp>
      <p:pic>
        <p:nvPicPr>
          <p:cNvPr id="4" name="Online Media 3" title="The Three Vertically Challenged Pigs (audio story) Politically Correct Bedtime Stories">
            <a:hlinkClick r:id="" action="ppaction://media"/>
            <a:extLst>
              <a:ext uri="{FF2B5EF4-FFF2-40B4-BE49-F238E27FC236}">
                <a16:creationId xmlns:a16="http://schemas.microsoft.com/office/drawing/2014/main" id="{ECE6CF95-637F-7E51-4AFC-7831CCB65531}"/>
              </a:ext>
            </a:extLst>
          </p:cNvPr>
          <p:cNvPicPr>
            <a:picLocks noRot="1" noChangeAspect="1"/>
          </p:cNvPicPr>
          <p:nvPr>
            <a:videoFile r:link="rId1"/>
          </p:nvPr>
        </p:nvPicPr>
        <p:blipFill>
          <a:blip r:embed="rId5"/>
          <a:stretch>
            <a:fillRect/>
          </a:stretch>
        </p:blipFill>
        <p:spPr>
          <a:xfrm>
            <a:off x="4629150" y="1825625"/>
            <a:ext cx="4407346" cy="3619599"/>
          </a:xfrm>
          <a:prstGeom prst="rect">
            <a:avLst/>
          </a:prstGeom>
        </p:spPr>
      </p:pic>
    </p:spTree>
    <p:extLst>
      <p:ext uri="{BB962C8B-B14F-4D97-AF65-F5344CB8AC3E}">
        <p14:creationId xmlns:p14="http://schemas.microsoft.com/office/powerpoint/2010/main" val="831710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70F859D-7C39-869F-A7EA-69ABF33333A3}"/>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628650" y="365127"/>
            <a:ext cx="7886700" cy="759618"/>
          </a:xfrm>
        </p:spPr>
        <p:txBody>
          <a:bodyPr>
            <a:noAutofit/>
          </a:bodyPr>
          <a:lstStyle/>
          <a:p>
            <a:pPr algn="l"/>
            <a:r>
              <a:rPr lang="cy-GB" altLang="cy-GB" sz="4000" dirty="0">
                <a:latin typeface="Arial" panose="020B0604020202020204" pitchFamily="34" charset="0"/>
              </a:rPr>
              <a:t>Meddyliau negyddol</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Negative thoughts</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844824"/>
            <a:ext cx="4464496" cy="4281339"/>
          </a:xfrm>
        </p:spPr>
        <p:txBody>
          <a:bodyPr/>
          <a:lstStyle/>
          <a:p>
            <a:pPr>
              <a:defRPr/>
            </a:pPr>
            <a:r>
              <a:rPr lang="cy-GB" dirty="0">
                <a:latin typeface="Arial" panose="020B0604020202020204" pitchFamily="34" charset="0"/>
              </a:rPr>
              <a:t>Afrealistig;</a:t>
            </a:r>
          </a:p>
          <a:p>
            <a:pPr>
              <a:defRPr/>
            </a:pPr>
            <a:r>
              <a:rPr lang="cy-GB" dirty="0">
                <a:latin typeface="Arial" panose="020B0604020202020204" pitchFamily="34" charset="0"/>
              </a:rPr>
              <a:t>Disgwyliadau anghywir;</a:t>
            </a:r>
          </a:p>
          <a:p>
            <a:pPr>
              <a:defRPr/>
            </a:pPr>
            <a:r>
              <a:rPr lang="cy-GB" dirty="0">
                <a:latin typeface="Arial" panose="020B0604020202020204" pitchFamily="34" charset="0"/>
              </a:rPr>
              <a:t>Hunan-ddelwedd isel;</a:t>
            </a:r>
          </a:p>
          <a:p>
            <a:pPr>
              <a:defRPr/>
            </a:pPr>
            <a:r>
              <a:rPr lang="cy-GB" dirty="0">
                <a:latin typeface="Arial" panose="020B0604020202020204" pitchFamily="34" charset="0"/>
              </a:rPr>
              <a:t>Achosi hunllefau;</a:t>
            </a:r>
          </a:p>
          <a:p>
            <a:pPr marL="0" indent="0">
              <a:buFontTx/>
              <a:buNone/>
              <a:defRPr/>
            </a:pPr>
            <a:endParaRPr lang="cy-GB" dirty="0"/>
          </a:p>
        </p:txBody>
      </p:sp>
      <p:sp>
        <p:nvSpPr>
          <p:cNvPr id="4" name="Content Placeholder 3"/>
          <p:cNvSpPr>
            <a:spLocks noGrp="1"/>
          </p:cNvSpPr>
          <p:nvPr>
            <p:ph sz="half" idx="2"/>
          </p:nvPr>
        </p:nvSpPr>
        <p:spPr>
          <a:xfrm>
            <a:off x="4629150" y="1844824"/>
            <a:ext cx="4263330" cy="4332139"/>
          </a:xfrm>
        </p:spPr>
        <p:txBody>
          <a:bodyPr/>
          <a:lstStyle/>
          <a:p>
            <a:pPr>
              <a:defRPr/>
            </a:pPr>
            <a:r>
              <a:rPr lang="cy-GB" dirty="0" err="1">
                <a:solidFill>
                  <a:srgbClr val="0070C0"/>
                </a:solidFill>
                <a:latin typeface="Arial" panose="020B0604020202020204" pitchFamily="34" charset="0"/>
              </a:rPr>
              <a:t>Unrealistic</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Untrue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expectations</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Low</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self-image</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Cause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nightmares</a:t>
            </a:r>
            <a:r>
              <a:rPr lang="cy-GB" dirty="0">
                <a:solidFill>
                  <a:srgbClr val="0070C0"/>
                </a:solidFill>
                <a:latin typeface="Arial" panose="020B0604020202020204" pitchFamily="34" charset="0"/>
              </a:rPr>
              <a:t>;</a:t>
            </a:r>
          </a:p>
        </p:txBody>
      </p:sp>
    </p:spTree>
    <p:extLst>
      <p:ext uri="{BB962C8B-B14F-4D97-AF65-F5344CB8AC3E}">
        <p14:creationId xmlns:p14="http://schemas.microsoft.com/office/powerpoint/2010/main" val="19655110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FA3C87E-FE33-1678-5AE5-7D96E8874EFD}"/>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628650" y="365127"/>
            <a:ext cx="7886700" cy="759618"/>
          </a:xfrm>
        </p:spPr>
        <p:txBody>
          <a:bodyPr>
            <a:noAutofit/>
          </a:bodyPr>
          <a:lstStyle/>
          <a:p>
            <a:pPr algn="l"/>
            <a:r>
              <a:rPr lang="cy-GB" altLang="cy-GB" sz="4000" dirty="0">
                <a:latin typeface="Arial" panose="020B0604020202020204" pitchFamily="34" charset="0"/>
              </a:rPr>
              <a:t>Meddyliau negyddol</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Negative thoughts</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916832"/>
            <a:ext cx="4464496" cy="4209331"/>
          </a:xfrm>
        </p:spPr>
        <p:txBody>
          <a:bodyPr/>
          <a:lstStyle/>
          <a:p>
            <a:pPr>
              <a:defRPr/>
            </a:pPr>
            <a:r>
              <a:rPr lang="cy-GB" dirty="0">
                <a:latin typeface="Arial" panose="020B0604020202020204" pitchFamily="34" charset="0"/>
              </a:rPr>
              <a:t>Brawychus;</a:t>
            </a:r>
          </a:p>
          <a:p>
            <a:pPr>
              <a:defRPr/>
            </a:pPr>
            <a:r>
              <a:rPr lang="cy-GB" dirty="0">
                <a:latin typeface="Arial" panose="020B0604020202020204" pitchFamily="34" charset="0"/>
              </a:rPr>
              <a:t>Ystrydebol;</a:t>
            </a:r>
          </a:p>
          <a:p>
            <a:pPr>
              <a:defRPr/>
            </a:pPr>
            <a:r>
              <a:rPr lang="cy-GB" dirty="0">
                <a:latin typeface="Arial" panose="020B0604020202020204" pitchFamily="34" charset="0"/>
              </a:rPr>
              <a:t>Diffyg amrywiaeth.</a:t>
            </a:r>
          </a:p>
          <a:p>
            <a:pPr marL="0" indent="0">
              <a:buFontTx/>
              <a:buNone/>
              <a:defRPr/>
            </a:pPr>
            <a:endParaRPr lang="cy-GB" dirty="0"/>
          </a:p>
        </p:txBody>
      </p:sp>
      <p:sp>
        <p:nvSpPr>
          <p:cNvPr id="4" name="Content Placeholder 3"/>
          <p:cNvSpPr>
            <a:spLocks noGrp="1"/>
          </p:cNvSpPr>
          <p:nvPr>
            <p:ph sz="half" idx="2"/>
          </p:nvPr>
        </p:nvSpPr>
        <p:spPr>
          <a:xfrm>
            <a:off x="4629150" y="1916832"/>
            <a:ext cx="4263330" cy="4260131"/>
          </a:xfrm>
        </p:spPr>
        <p:txBody>
          <a:bodyPr/>
          <a:lstStyle/>
          <a:p>
            <a:pPr>
              <a:defRPr/>
            </a:pPr>
            <a:r>
              <a:rPr lang="cy-GB" dirty="0" err="1">
                <a:solidFill>
                  <a:srgbClr val="0070C0"/>
                </a:solidFill>
                <a:latin typeface="Arial" panose="020B0604020202020204" pitchFamily="34" charset="0"/>
              </a:rPr>
              <a:t>Frightening</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Stereotypical</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Lack</a:t>
            </a:r>
            <a:r>
              <a:rPr lang="cy-GB" dirty="0">
                <a:solidFill>
                  <a:srgbClr val="0070C0"/>
                </a:solidFill>
                <a:latin typeface="Arial" panose="020B0604020202020204" pitchFamily="34" charset="0"/>
              </a:rPr>
              <a:t> of </a:t>
            </a:r>
            <a:r>
              <a:rPr lang="cy-GB" dirty="0" err="1">
                <a:solidFill>
                  <a:srgbClr val="0070C0"/>
                </a:solidFill>
                <a:latin typeface="Arial" panose="020B0604020202020204" pitchFamily="34" charset="0"/>
              </a:rPr>
              <a:t>diversity</a:t>
            </a:r>
            <a:r>
              <a:rPr lang="cy-GB" dirty="0">
                <a:solidFill>
                  <a:srgbClr val="0070C0"/>
                </a:solidFill>
                <a:latin typeface="Arial" panose="020B0604020202020204" pitchFamily="34" charset="0"/>
              </a:rPr>
              <a:t>.</a:t>
            </a:r>
          </a:p>
        </p:txBody>
      </p:sp>
    </p:spTree>
    <p:extLst>
      <p:ext uri="{BB962C8B-B14F-4D97-AF65-F5344CB8AC3E}">
        <p14:creationId xmlns:p14="http://schemas.microsoft.com/office/powerpoint/2010/main" val="1532796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8D6FB10-CDB4-F4FF-1B86-BD0A70453428}"/>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628650" y="365127"/>
            <a:ext cx="7886700" cy="975642"/>
          </a:xfrm>
        </p:spPr>
        <p:txBody>
          <a:bodyPr>
            <a:normAutofit/>
          </a:bodyPr>
          <a:lstStyle/>
          <a:p>
            <a:pPr algn="l"/>
            <a:r>
              <a:rPr lang="cy-GB" altLang="cy-GB" sz="3200" dirty="0">
                <a:latin typeface="Arial" panose="020B0604020202020204" pitchFamily="34" charset="0"/>
              </a:rPr>
              <a:t>Meddyliau negyddol</a:t>
            </a:r>
            <a:br>
              <a:rPr lang="cy-GB" altLang="cy-GB" sz="3200" dirty="0">
                <a:latin typeface="Arial" panose="020B0604020202020204" pitchFamily="34" charset="0"/>
              </a:rPr>
            </a:br>
            <a:r>
              <a:rPr lang="en-GB" altLang="cy-GB" sz="3200" dirty="0">
                <a:solidFill>
                  <a:srgbClr val="0070C0"/>
                </a:solidFill>
                <a:latin typeface="Arial" panose="020B0604020202020204" pitchFamily="34" charset="0"/>
              </a:rPr>
              <a:t>Negative thoughts</a:t>
            </a:r>
            <a:endParaRPr lang="cy-GB" altLang="cy-GB" sz="32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484784"/>
            <a:ext cx="4464496" cy="4641379"/>
          </a:xfrm>
        </p:spPr>
        <p:txBody>
          <a:bodyPr>
            <a:normAutofit/>
          </a:bodyPr>
          <a:lstStyle/>
          <a:p>
            <a:pPr>
              <a:defRPr/>
            </a:pPr>
            <a:r>
              <a:rPr lang="cy-GB" dirty="0">
                <a:latin typeface="Arial" panose="020B0604020202020204" pitchFamily="34" charset="0"/>
              </a:rPr>
              <a:t>Un o bob 4 mam wedi troi cefn ar </a:t>
            </a:r>
            <a:r>
              <a:rPr lang="cy-GB" dirty="0" err="1">
                <a:latin typeface="Arial" panose="020B0604020202020204" pitchFamily="34" charset="0"/>
              </a:rPr>
              <a:t>Sinderela</a:t>
            </a:r>
            <a:r>
              <a:rPr lang="cy-GB" dirty="0">
                <a:latin typeface="Arial" panose="020B0604020202020204" pitchFamily="34" charset="0"/>
              </a:rPr>
              <a:t> a </a:t>
            </a:r>
            <a:r>
              <a:rPr lang="cy-GB" dirty="0" err="1">
                <a:latin typeface="Arial" panose="020B0604020202020204" pitchFamily="34" charset="0"/>
              </a:rPr>
              <a:t>Rapunzel</a:t>
            </a:r>
            <a:r>
              <a:rPr lang="cy-GB" dirty="0">
                <a:latin typeface="Arial" panose="020B0604020202020204" pitchFamily="34" charset="0"/>
              </a:rPr>
              <a:t> o blaid The </a:t>
            </a:r>
            <a:r>
              <a:rPr lang="cy-GB" dirty="0" err="1">
                <a:latin typeface="Arial" panose="020B0604020202020204" pitchFamily="34" charset="0"/>
              </a:rPr>
              <a:t>Gruffalo</a:t>
            </a:r>
            <a:r>
              <a:rPr lang="cy-GB" dirty="0">
                <a:latin typeface="Arial" panose="020B0604020202020204" pitchFamily="34" charset="0"/>
              </a:rPr>
              <a:t> a The </a:t>
            </a:r>
            <a:r>
              <a:rPr lang="cy-GB" dirty="0" err="1">
                <a:latin typeface="Arial" panose="020B0604020202020204" pitchFamily="34" charset="0"/>
              </a:rPr>
              <a:t>Very</a:t>
            </a:r>
            <a:r>
              <a:rPr lang="cy-GB" dirty="0">
                <a:latin typeface="Arial" panose="020B0604020202020204" pitchFamily="34" charset="0"/>
              </a:rPr>
              <a:t> </a:t>
            </a:r>
            <a:r>
              <a:rPr lang="cy-GB" dirty="0" err="1">
                <a:latin typeface="Arial" panose="020B0604020202020204" pitchFamily="34" charset="0"/>
              </a:rPr>
              <a:t>Hungry</a:t>
            </a:r>
            <a:r>
              <a:rPr lang="cy-GB" dirty="0">
                <a:latin typeface="Arial" panose="020B0604020202020204" pitchFamily="34" charset="0"/>
              </a:rPr>
              <a:t> Caterpillar;</a:t>
            </a:r>
          </a:p>
          <a:p>
            <a:pPr>
              <a:defRPr/>
            </a:pPr>
            <a:r>
              <a:rPr lang="cy-GB" dirty="0">
                <a:latin typeface="Arial" panose="020B0604020202020204" pitchFamily="34" charset="0"/>
              </a:rPr>
              <a:t>Pumed o rieni yn credu nad yw straeon tylwyth teg bellach yn wleidyddol gywir;</a:t>
            </a:r>
          </a:p>
        </p:txBody>
      </p:sp>
      <p:sp>
        <p:nvSpPr>
          <p:cNvPr id="4" name="Content Placeholder 3"/>
          <p:cNvSpPr>
            <a:spLocks noGrp="1"/>
          </p:cNvSpPr>
          <p:nvPr>
            <p:ph sz="half" idx="2"/>
          </p:nvPr>
        </p:nvSpPr>
        <p:spPr>
          <a:xfrm>
            <a:off x="4629150" y="1484784"/>
            <a:ext cx="4335338" cy="4710590"/>
          </a:xfrm>
        </p:spPr>
        <p:txBody>
          <a:bodyPr>
            <a:noAutofit/>
          </a:bodyPr>
          <a:lstStyle/>
          <a:p>
            <a:pPr>
              <a:defRPr/>
            </a:pPr>
            <a:r>
              <a:rPr lang="en-GB" dirty="0">
                <a:solidFill>
                  <a:srgbClr val="0070C0"/>
                </a:solidFill>
                <a:latin typeface="Arial" panose="020B0604020202020204" pitchFamily="34" charset="0"/>
              </a:rPr>
              <a:t>One in 4 mothers have abandoned Cinderella and Rapunzel in favour of The Gruffalo and The Very Hungry Caterpillar;</a:t>
            </a:r>
          </a:p>
          <a:p>
            <a:pPr>
              <a:defRPr/>
            </a:pPr>
            <a:r>
              <a:rPr lang="en-GB" dirty="0">
                <a:solidFill>
                  <a:srgbClr val="0070C0"/>
                </a:solidFill>
                <a:latin typeface="Arial" panose="020B0604020202020204" pitchFamily="34" charset="0"/>
              </a:rPr>
              <a:t>Fifth of parents believe fairy tales are no longer politically correct;</a:t>
            </a:r>
          </a:p>
        </p:txBody>
      </p:sp>
    </p:spTree>
    <p:extLst>
      <p:ext uri="{BB962C8B-B14F-4D97-AF65-F5344CB8AC3E}">
        <p14:creationId xmlns:p14="http://schemas.microsoft.com/office/powerpoint/2010/main" val="23571267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66589AB-0B2D-B8A3-2886-7042C107DE76}"/>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628650" y="365127"/>
            <a:ext cx="7886700" cy="975642"/>
          </a:xfrm>
        </p:spPr>
        <p:txBody>
          <a:bodyPr>
            <a:normAutofit/>
          </a:bodyPr>
          <a:lstStyle/>
          <a:p>
            <a:pPr algn="l"/>
            <a:r>
              <a:rPr lang="cy-GB" altLang="cy-GB" sz="3200" dirty="0">
                <a:latin typeface="Arial" panose="020B0604020202020204" pitchFamily="34" charset="0"/>
              </a:rPr>
              <a:t>Meddyliau negyddol</a:t>
            </a:r>
            <a:br>
              <a:rPr lang="cy-GB" altLang="cy-GB" sz="3200" dirty="0">
                <a:latin typeface="Arial" panose="020B0604020202020204" pitchFamily="34" charset="0"/>
              </a:rPr>
            </a:br>
            <a:r>
              <a:rPr lang="en-GB" altLang="cy-GB" sz="3200" dirty="0">
                <a:solidFill>
                  <a:srgbClr val="0070C0"/>
                </a:solidFill>
                <a:latin typeface="Arial" panose="020B0604020202020204" pitchFamily="34" charset="0"/>
              </a:rPr>
              <a:t>Negative thoughts</a:t>
            </a:r>
            <a:endParaRPr lang="cy-GB" altLang="cy-GB" sz="32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484784"/>
            <a:ext cx="4464496" cy="4641379"/>
          </a:xfrm>
        </p:spPr>
        <p:txBody>
          <a:bodyPr>
            <a:normAutofit/>
          </a:bodyPr>
          <a:lstStyle/>
          <a:p>
            <a:pPr>
              <a:defRPr/>
            </a:pPr>
            <a:r>
              <a:rPr lang="cy-GB" dirty="0">
                <a:latin typeface="Arial" panose="020B0604020202020204" pitchFamily="34" charset="0"/>
              </a:rPr>
              <a:t>Un o bob 10 rhiant yn dweud dylid ailenwi Eira Wen a’r Saith Corrach - nid yw ‘corrach’ yn wleidyddol gywir;</a:t>
            </a:r>
          </a:p>
          <a:p>
            <a:pPr>
              <a:defRPr/>
            </a:pPr>
            <a:r>
              <a:rPr lang="cy-GB" dirty="0">
                <a:latin typeface="Arial" panose="020B0604020202020204" pitchFamily="34" charset="0"/>
              </a:rPr>
              <a:t>17% o rieni yn poeni bod straeon tylwyth teg yn rhoi hunllefau i'w plant.</a:t>
            </a:r>
            <a:endParaRPr lang="cy-GB" dirty="0"/>
          </a:p>
        </p:txBody>
      </p:sp>
      <p:sp>
        <p:nvSpPr>
          <p:cNvPr id="4" name="Content Placeholder 3"/>
          <p:cNvSpPr>
            <a:spLocks noGrp="1"/>
          </p:cNvSpPr>
          <p:nvPr>
            <p:ph sz="half" idx="2"/>
          </p:nvPr>
        </p:nvSpPr>
        <p:spPr>
          <a:xfrm>
            <a:off x="4629150" y="1340770"/>
            <a:ext cx="4335338" cy="4854604"/>
          </a:xfrm>
        </p:spPr>
        <p:txBody>
          <a:bodyPr>
            <a:noAutofit/>
          </a:bodyPr>
          <a:lstStyle/>
          <a:p>
            <a:pPr>
              <a:defRPr/>
            </a:pPr>
            <a:r>
              <a:rPr lang="en-GB" dirty="0">
                <a:solidFill>
                  <a:srgbClr val="0070C0"/>
                </a:solidFill>
                <a:latin typeface="Arial" panose="020B0604020202020204" pitchFamily="34" charset="0"/>
              </a:rPr>
              <a:t>One in 10 parents said that Snow White and the Seven Dwarfs should be renamed – ‘dwarfs’ not politically correct;</a:t>
            </a:r>
          </a:p>
          <a:p>
            <a:pPr>
              <a:defRPr/>
            </a:pPr>
            <a:r>
              <a:rPr lang="en-GB" dirty="0">
                <a:solidFill>
                  <a:srgbClr val="0070C0"/>
                </a:solidFill>
                <a:latin typeface="Arial" panose="020B0604020202020204" pitchFamily="34" charset="0"/>
              </a:rPr>
              <a:t>17% of parents concerned that fairy tales give their children nightmares.</a:t>
            </a:r>
          </a:p>
        </p:txBody>
      </p:sp>
    </p:spTree>
    <p:extLst>
      <p:ext uri="{BB962C8B-B14F-4D97-AF65-F5344CB8AC3E}">
        <p14:creationId xmlns:p14="http://schemas.microsoft.com/office/powerpoint/2010/main" val="42872177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331B5F-9A74-3757-D072-447809F1B8C7}"/>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628650" y="365127"/>
            <a:ext cx="7886700" cy="903634"/>
          </a:xfrm>
        </p:spPr>
        <p:txBody>
          <a:bodyPr>
            <a:noAutofit/>
          </a:bodyPr>
          <a:lstStyle/>
          <a:p>
            <a:pPr algn="l"/>
            <a:r>
              <a:rPr lang="en-GB" altLang="cy-GB" sz="4000" dirty="0" err="1">
                <a:solidFill>
                  <a:schemeClr val="tx1"/>
                </a:solidFill>
                <a:latin typeface="Arial" panose="020B0604020202020204" pitchFamily="34" charset="0"/>
              </a:rPr>
              <a:t>Rhywedd</a:t>
            </a:r>
            <a:br>
              <a:rPr lang="en-GB" altLang="cy-GB" sz="4000" dirty="0">
                <a:solidFill>
                  <a:srgbClr val="0000FF"/>
                </a:solidFill>
                <a:latin typeface="Arial" panose="020B0604020202020204" pitchFamily="34" charset="0"/>
              </a:rPr>
            </a:br>
            <a:r>
              <a:rPr lang="en-GB" altLang="cy-GB" sz="4000" dirty="0">
                <a:solidFill>
                  <a:srgbClr val="0070C0"/>
                </a:solidFill>
                <a:latin typeface="Arial" panose="020B0604020202020204" pitchFamily="34" charset="0"/>
              </a:rPr>
              <a:t>Gender</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412776"/>
            <a:ext cx="4608512" cy="5256584"/>
          </a:xfrm>
        </p:spPr>
        <p:txBody>
          <a:bodyPr/>
          <a:lstStyle/>
          <a:p>
            <a:pPr>
              <a:defRPr/>
            </a:pPr>
            <a:r>
              <a:rPr lang="cy-GB" dirty="0">
                <a:latin typeface="Arial" panose="020B0604020202020204" pitchFamily="34" charset="0"/>
              </a:rPr>
              <a:t>Mae gan ferched a bechgyn gwahanol gryfderau fel defnyddwyr iaith;</a:t>
            </a:r>
          </a:p>
          <a:p>
            <a:pPr>
              <a:defRPr/>
            </a:pPr>
            <a:r>
              <a:rPr lang="cy-GB" dirty="0">
                <a:latin typeface="Arial" panose="020B0604020202020204" pitchFamily="34" charset="0"/>
              </a:rPr>
              <a:t>Mae merched yn ystyried llyfrau a darllen yn fwy diddorol ac yn haws na bechgyn;</a:t>
            </a:r>
          </a:p>
          <a:p>
            <a:pPr>
              <a:defRPr/>
            </a:pPr>
            <a:r>
              <a:rPr lang="cy-GB" dirty="0">
                <a:latin typeface="Arial" panose="020B0604020202020204" pitchFamily="34" charset="0"/>
              </a:rPr>
              <a:t>Ydych chi'n cytuno? </a:t>
            </a:r>
          </a:p>
          <a:p>
            <a:pPr>
              <a:defRPr/>
            </a:pPr>
            <a:r>
              <a:rPr lang="cy-GB" dirty="0">
                <a:latin typeface="Arial" panose="020B0604020202020204" pitchFamily="34" charset="0"/>
              </a:rPr>
              <a:t>Pam?</a:t>
            </a:r>
            <a:endParaRPr lang="cy-GB" sz="2000" dirty="0">
              <a:latin typeface="Arial" panose="020B0604020202020204" pitchFamily="34" charset="0"/>
            </a:endParaRPr>
          </a:p>
        </p:txBody>
      </p:sp>
      <p:sp>
        <p:nvSpPr>
          <p:cNvPr id="4" name="Content Placeholder 3"/>
          <p:cNvSpPr>
            <a:spLocks noGrp="1"/>
          </p:cNvSpPr>
          <p:nvPr>
            <p:ph sz="half" idx="2"/>
          </p:nvPr>
        </p:nvSpPr>
        <p:spPr>
          <a:xfrm>
            <a:off x="4788024" y="1628800"/>
            <a:ext cx="4104456" cy="5040560"/>
          </a:xfrm>
        </p:spPr>
        <p:txBody>
          <a:bodyPr/>
          <a:lstStyle/>
          <a:p>
            <a:pPr>
              <a:defRPr/>
            </a:pPr>
            <a:r>
              <a:rPr lang="en-GB" dirty="0">
                <a:solidFill>
                  <a:srgbClr val="0070C0"/>
                </a:solidFill>
                <a:latin typeface="Arial" panose="020B0604020202020204" pitchFamily="34" charset="0"/>
              </a:rPr>
              <a:t>Girls and boys have different strengths as users of language;</a:t>
            </a:r>
          </a:p>
          <a:p>
            <a:pPr>
              <a:defRPr/>
            </a:pPr>
            <a:r>
              <a:rPr lang="en-GB" dirty="0">
                <a:solidFill>
                  <a:srgbClr val="0070C0"/>
                </a:solidFill>
                <a:latin typeface="Arial" panose="020B0604020202020204" pitchFamily="34" charset="0"/>
              </a:rPr>
              <a:t>Girls find books and reading more interesting and easier than boys;</a:t>
            </a:r>
          </a:p>
          <a:p>
            <a:pPr>
              <a:defRPr/>
            </a:pPr>
            <a:r>
              <a:rPr lang="en-GB" dirty="0">
                <a:solidFill>
                  <a:srgbClr val="0070C0"/>
                </a:solidFill>
                <a:latin typeface="Arial" panose="020B0604020202020204" pitchFamily="34" charset="0"/>
              </a:rPr>
              <a:t>Do you agree?</a:t>
            </a:r>
          </a:p>
          <a:p>
            <a:pPr>
              <a:defRPr/>
            </a:pPr>
            <a:r>
              <a:rPr lang="en-GB" dirty="0">
                <a:solidFill>
                  <a:srgbClr val="0070C0"/>
                </a:solidFill>
                <a:latin typeface="Arial" panose="020B0604020202020204" pitchFamily="34" charset="0"/>
              </a:rPr>
              <a:t>Why?</a:t>
            </a:r>
            <a:endParaRPr 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3937964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6F41762-0B91-0459-FD55-B142C6D298A0}"/>
              </a:ext>
            </a:extLst>
          </p:cNvPr>
          <p:cNvSpPr/>
          <p:nvPr/>
        </p:nvSpPr>
        <p:spPr>
          <a:xfrm>
            <a:off x="0" y="0"/>
            <a:ext cx="9108504"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628650" y="365127"/>
            <a:ext cx="7886700" cy="327570"/>
          </a:xfrm>
        </p:spPr>
        <p:txBody>
          <a:bodyPr>
            <a:normAutofit fontScale="90000"/>
          </a:bodyPr>
          <a:lstStyle/>
          <a:p>
            <a:pPr algn="l"/>
            <a:r>
              <a:rPr lang="en-GB" altLang="cy-GB" dirty="0">
                <a:solidFill>
                  <a:srgbClr val="0070C0"/>
                </a:solidFill>
                <a:latin typeface="Arial" panose="020B0604020202020204" pitchFamily="34" charset="0"/>
              </a:rPr>
              <a:t>Genre  </a:t>
            </a:r>
            <a:r>
              <a:rPr lang="en-GB" altLang="cy-GB" sz="2800" dirty="0">
                <a:solidFill>
                  <a:srgbClr val="0070C0"/>
                </a:solidFill>
                <a:latin typeface="Arial" panose="020B0604020202020204" pitchFamily="34" charset="0"/>
              </a:rPr>
              <a:t>(Bucher and Manning, 2010)</a:t>
            </a:r>
            <a:endParaRPr lang="cy-GB" altLang="cy-GB" sz="2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124744"/>
            <a:ext cx="4464496" cy="5544616"/>
          </a:xfrm>
        </p:spPr>
        <p:txBody>
          <a:bodyPr/>
          <a:lstStyle/>
          <a:p>
            <a:pPr>
              <a:defRPr/>
            </a:pPr>
            <a:r>
              <a:rPr lang="cy-GB" dirty="0">
                <a:latin typeface="Arial" panose="020B0604020202020204" pitchFamily="34" charset="0"/>
              </a:rPr>
              <a:t>Merched yn deall ffuglen yn well na bechgyn;</a:t>
            </a:r>
          </a:p>
          <a:p>
            <a:pPr>
              <a:defRPr/>
            </a:pPr>
            <a:r>
              <a:rPr lang="cy-GB" dirty="0">
                <a:latin typeface="Arial" panose="020B0604020202020204" pitchFamily="34" charset="0"/>
              </a:rPr>
              <a:t>Well gan fechgyn lyfrau ffeithiol;</a:t>
            </a:r>
          </a:p>
          <a:p>
            <a:pPr marL="0" indent="0">
              <a:buFontTx/>
              <a:buNone/>
              <a:defRPr/>
            </a:pPr>
            <a:r>
              <a:rPr lang="cy-GB" dirty="0">
                <a:latin typeface="Arial" panose="020B0604020202020204" pitchFamily="34" charset="0"/>
              </a:rPr>
              <a:t>• Well gan rhai bechgyn i ddarllen darnau byr o destun;</a:t>
            </a:r>
          </a:p>
          <a:p>
            <a:pPr marL="0" indent="0">
              <a:buFontTx/>
              <a:buNone/>
              <a:defRPr/>
            </a:pPr>
            <a:r>
              <a:rPr lang="cy-GB" dirty="0">
                <a:latin typeface="Arial" panose="020B0604020202020204" pitchFamily="34" charset="0"/>
              </a:rPr>
              <a:t>• Merched yn mwynhau darllen er pleser yn fwy na bechgyn;</a:t>
            </a:r>
          </a:p>
          <a:p>
            <a:pPr marL="0" indent="0">
              <a:buFontTx/>
              <a:buNone/>
              <a:defRPr/>
            </a:pPr>
            <a:endParaRPr lang="cy-GB" sz="2000" dirty="0"/>
          </a:p>
        </p:txBody>
      </p:sp>
      <p:sp>
        <p:nvSpPr>
          <p:cNvPr id="4" name="Content Placeholder 3"/>
          <p:cNvSpPr>
            <a:spLocks noGrp="1"/>
          </p:cNvSpPr>
          <p:nvPr>
            <p:ph sz="half" idx="2"/>
          </p:nvPr>
        </p:nvSpPr>
        <p:spPr>
          <a:xfrm>
            <a:off x="4648200" y="1124744"/>
            <a:ext cx="4244280" cy="5544616"/>
          </a:xfrm>
        </p:spPr>
        <p:txBody>
          <a:bodyPr/>
          <a:lstStyle/>
          <a:p>
            <a:pPr lvl="0"/>
            <a:r>
              <a:rPr lang="en-GB" dirty="0">
                <a:solidFill>
                  <a:srgbClr val="0070C0"/>
                </a:solidFill>
                <a:latin typeface="Arial" panose="020B0604020202020204" pitchFamily="34" charset="0"/>
              </a:rPr>
              <a:t>Girls understand fiction better than boys;</a:t>
            </a:r>
          </a:p>
          <a:p>
            <a:pPr lvl="0"/>
            <a:r>
              <a:rPr lang="en-GB" dirty="0">
                <a:solidFill>
                  <a:srgbClr val="0070C0"/>
                </a:solidFill>
                <a:latin typeface="Arial" panose="020B0604020202020204" pitchFamily="34" charset="0"/>
              </a:rPr>
              <a:t>Boys prefer nonfiction;</a:t>
            </a:r>
          </a:p>
          <a:p>
            <a:pPr lvl="0"/>
            <a:r>
              <a:rPr lang="en-GB" dirty="0">
                <a:solidFill>
                  <a:srgbClr val="0070C0"/>
                </a:solidFill>
                <a:latin typeface="Arial" panose="020B0604020202020204" pitchFamily="34" charset="0"/>
              </a:rPr>
              <a:t>Boys tend to prefer short amounts of text;</a:t>
            </a:r>
          </a:p>
          <a:p>
            <a:pPr lvl="0"/>
            <a:r>
              <a:rPr lang="en-GB" dirty="0">
                <a:solidFill>
                  <a:srgbClr val="0070C0"/>
                </a:solidFill>
                <a:latin typeface="Arial" panose="020B0604020202020204" pitchFamily="34" charset="0"/>
              </a:rPr>
              <a:t>Girls enjoy reading for pleasure more than boys;</a:t>
            </a:r>
          </a:p>
          <a:p>
            <a:pPr marL="0" indent="0">
              <a:buNone/>
              <a:defRPr/>
            </a:pPr>
            <a:endParaRPr 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6374532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BFD000F-726B-98C1-45D6-011B89801BD3}"/>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628650" y="365127"/>
            <a:ext cx="7886700" cy="327570"/>
          </a:xfrm>
        </p:spPr>
        <p:txBody>
          <a:bodyPr>
            <a:normAutofit fontScale="90000"/>
          </a:bodyPr>
          <a:lstStyle/>
          <a:p>
            <a:pPr algn="l"/>
            <a:r>
              <a:rPr lang="en-GB" altLang="cy-GB" dirty="0">
                <a:solidFill>
                  <a:srgbClr val="0070C0"/>
                </a:solidFill>
                <a:latin typeface="Arial" panose="020B0604020202020204" pitchFamily="34" charset="0"/>
              </a:rPr>
              <a:t>Genre  </a:t>
            </a:r>
            <a:r>
              <a:rPr lang="en-GB" altLang="cy-GB" sz="2800" dirty="0">
                <a:solidFill>
                  <a:srgbClr val="0070C0"/>
                </a:solidFill>
                <a:latin typeface="Arial" panose="020B0604020202020204" pitchFamily="34" charset="0"/>
              </a:rPr>
              <a:t>(Bucher and Manning, 2010)</a:t>
            </a:r>
            <a:endParaRPr lang="cy-GB" altLang="cy-GB" sz="2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340768"/>
            <a:ext cx="4464496" cy="5328592"/>
          </a:xfrm>
        </p:spPr>
        <p:txBody>
          <a:bodyPr/>
          <a:lstStyle/>
          <a:p>
            <a:pPr>
              <a:defRPr/>
            </a:pPr>
            <a:r>
              <a:rPr lang="cy-GB" dirty="0">
                <a:latin typeface="Arial" panose="020B0604020202020204" pitchFamily="34" charset="0"/>
              </a:rPr>
              <a:t>Bechgyn yn mwynhau darllen am chwaraeon a hobïau;</a:t>
            </a:r>
          </a:p>
          <a:p>
            <a:pPr marL="0" indent="0">
              <a:buFontTx/>
              <a:buNone/>
              <a:defRPr/>
            </a:pPr>
            <a:r>
              <a:rPr lang="cy-GB" dirty="0">
                <a:latin typeface="Arial" panose="020B0604020202020204" pitchFamily="34" charset="0"/>
              </a:rPr>
              <a:t>• Rhai bechgyn yn mwynhau ffantasi a ffuglen wyddonol;</a:t>
            </a:r>
          </a:p>
          <a:p>
            <a:pPr>
              <a:defRPr/>
            </a:pPr>
            <a:r>
              <a:rPr lang="cy-GB" dirty="0">
                <a:latin typeface="Arial" panose="020B0604020202020204" pitchFamily="34" charset="0"/>
              </a:rPr>
              <a:t>Well gan fechgyn ddarllen testunau gweledol.</a:t>
            </a:r>
          </a:p>
          <a:p>
            <a:pPr marL="0" indent="0">
              <a:buFontTx/>
              <a:buNone/>
              <a:defRPr/>
            </a:pPr>
            <a:endParaRPr lang="cy-GB" sz="2000" dirty="0"/>
          </a:p>
        </p:txBody>
      </p:sp>
      <p:sp>
        <p:nvSpPr>
          <p:cNvPr id="4" name="Content Placeholder 3"/>
          <p:cNvSpPr>
            <a:spLocks noGrp="1"/>
          </p:cNvSpPr>
          <p:nvPr>
            <p:ph sz="half" idx="2"/>
          </p:nvPr>
        </p:nvSpPr>
        <p:spPr>
          <a:xfrm>
            <a:off x="4648200" y="1340768"/>
            <a:ext cx="4244280" cy="5328592"/>
          </a:xfrm>
        </p:spPr>
        <p:txBody>
          <a:bodyPr/>
          <a:lstStyle/>
          <a:p>
            <a:pPr lvl="0"/>
            <a:r>
              <a:rPr lang="en-GB" dirty="0">
                <a:solidFill>
                  <a:srgbClr val="0070C0"/>
                </a:solidFill>
                <a:latin typeface="Arial" panose="020B0604020202020204" pitchFamily="34" charset="0"/>
              </a:rPr>
              <a:t>Boys enjoy reading about sports and hobbies;</a:t>
            </a:r>
          </a:p>
          <a:p>
            <a:pPr lvl="0"/>
            <a:r>
              <a:rPr lang="en-GB" dirty="0">
                <a:solidFill>
                  <a:srgbClr val="0070C0"/>
                </a:solidFill>
                <a:latin typeface="Arial" panose="020B0604020202020204" pitchFamily="34" charset="0"/>
              </a:rPr>
              <a:t>Some boys enjoy fantasy and science fiction;</a:t>
            </a:r>
          </a:p>
          <a:p>
            <a:pPr lvl="0"/>
            <a:r>
              <a:rPr lang="en-GB" dirty="0">
                <a:solidFill>
                  <a:srgbClr val="0070C0"/>
                </a:solidFill>
                <a:latin typeface="Arial" panose="020B0604020202020204" pitchFamily="34" charset="0"/>
              </a:rPr>
              <a:t>Boys prefer visual texts.</a:t>
            </a:r>
          </a:p>
          <a:p>
            <a:pPr>
              <a:defRPr/>
            </a:pPr>
            <a:endParaRPr 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7877951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FF887D-64C7-D65F-3C9C-677EA3A8F1C0}"/>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866" name="Title 4"/>
          <p:cNvSpPr>
            <a:spLocks noGrp="1"/>
          </p:cNvSpPr>
          <p:nvPr>
            <p:ph type="title"/>
          </p:nvPr>
        </p:nvSpPr>
        <p:spPr/>
        <p:txBody>
          <a:bodyPr/>
          <a:lstStyle/>
          <a:p>
            <a:pPr algn="l"/>
            <a:r>
              <a:rPr lang="cy-GB" altLang="cy-GB" sz="3600" dirty="0">
                <a:latin typeface="Arial" panose="020B0604020202020204" pitchFamily="34" charset="0"/>
              </a:rPr>
              <a:t>Trafodwch…</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Discuss…</a:t>
            </a:r>
            <a:endParaRPr lang="cy-GB" altLang="cy-GB" sz="3600" dirty="0">
              <a:solidFill>
                <a:srgbClr val="0070C0"/>
              </a:solidFill>
              <a:latin typeface="Arial" panose="020B0604020202020204" pitchFamily="34" charset="0"/>
            </a:endParaRPr>
          </a:p>
        </p:txBody>
      </p:sp>
      <p:sp>
        <p:nvSpPr>
          <p:cNvPr id="36867" name="Content Placeholder 5"/>
          <p:cNvSpPr>
            <a:spLocks noGrp="1"/>
          </p:cNvSpPr>
          <p:nvPr>
            <p:ph idx="1"/>
          </p:nvPr>
        </p:nvSpPr>
        <p:spPr>
          <a:xfrm>
            <a:off x="457200" y="1988839"/>
            <a:ext cx="8229600" cy="3528393"/>
          </a:xfrm>
        </p:spPr>
        <p:txBody>
          <a:bodyPr/>
          <a:lstStyle/>
          <a:p>
            <a:pPr marL="0" indent="0">
              <a:buFontTx/>
              <a:buNone/>
            </a:pPr>
            <a:r>
              <a:rPr lang="en-GB" altLang="cy-GB" i="1" dirty="0">
                <a:latin typeface="Arial" panose="020B0604020202020204" pitchFamily="34" charset="0"/>
              </a:rPr>
              <a:t>“Mae </a:t>
            </a:r>
            <a:r>
              <a:rPr lang="en-GB" altLang="cy-GB" i="1" dirty="0" err="1">
                <a:latin typeface="Arial" panose="020B0604020202020204" pitchFamily="34" charset="0"/>
              </a:rPr>
              <a:t>darllen</a:t>
            </a:r>
            <a:r>
              <a:rPr lang="en-GB" altLang="cy-GB" i="1" dirty="0">
                <a:latin typeface="Arial" panose="020B0604020202020204" pitchFamily="34" charset="0"/>
              </a:rPr>
              <a:t> </a:t>
            </a:r>
            <a:r>
              <a:rPr lang="en-GB" altLang="cy-GB" i="1" dirty="0" err="1">
                <a:latin typeface="Arial" panose="020B0604020202020204" pitchFamily="34" charset="0"/>
              </a:rPr>
              <a:t>llyfrau</a:t>
            </a:r>
            <a:r>
              <a:rPr lang="en-GB" altLang="cy-GB" i="1" dirty="0">
                <a:latin typeface="Arial" panose="020B0604020202020204" pitchFamily="34" charset="0"/>
              </a:rPr>
              <a:t> </a:t>
            </a:r>
            <a:r>
              <a:rPr lang="en-GB" altLang="cy-GB" i="1" dirty="0" err="1">
                <a:latin typeface="Arial" panose="020B0604020202020204" pitchFamily="34" charset="0"/>
              </a:rPr>
              <a:t>i</a:t>
            </a:r>
            <a:r>
              <a:rPr lang="en-GB" altLang="cy-GB" i="1" dirty="0">
                <a:latin typeface="Arial" panose="020B0604020202020204" pitchFamily="34" charset="0"/>
              </a:rPr>
              <a:t> </a:t>
            </a:r>
            <a:r>
              <a:rPr lang="en-GB" altLang="cy-GB" i="1" dirty="0" err="1">
                <a:latin typeface="Arial" panose="020B0604020202020204" pitchFamily="34" charset="0"/>
              </a:rPr>
              <a:t>fabanod</a:t>
            </a:r>
            <a:r>
              <a:rPr lang="en-GB" altLang="cy-GB" i="1" dirty="0">
                <a:latin typeface="Arial" panose="020B0604020202020204" pitchFamily="34" charset="0"/>
              </a:rPr>
              <a:t> </a:t>
            </a:r>
            <a:r>
              <a:rPr lang="en-GB" altLang="cy-GB" i="1" dirty="0" err="1">
                <a:latin typeface="Arial" panose="020B0604020202020204" pitchFamily="34" charset="0"/>
              </a:rPr>
              <a:t>yn</a:t>
            </a:r>
            <a:r>
              <a:rPr lang="en-GB" altLang="cy-GB" i="1" dirty="0">
                <a:latin typeface="Arial" panose="020B0604020202020204" pitchFamily="34" charset="0"/>
              </a:rPr>
              <a:t> </a:t>
            </a:r>
            <a:r>
              <a:rPr lang="en-GB" altLang="cy-GB" i="1" dirty="0" err="1">
                <a:latin typeface="Arial" panose="020B0604020202020204" pitchFamily="34" charset="0"/>
              </a:rPr>
              <a:t>cynnig</a:t>
            </a:r>
            <a:r>
              <a:rPr lang="en-GB" altLang="cy-GB" i="1" dirty="0">
                <a:latin typeface="Arial" panose="020B0604020202020204" pitchFamily="34" charset="0"/>
              </a:rPr>
              <a:t> un </a:t>
            </a:r>
            <a:r>
              <a:rPr lang="en-GB" altLang="cy-GB" i="1" dirty="0" err="1">
                <a:latin typeface="Arial" panose="020B0604020202020204" pitchFamily="34" charset="0"/>
              </a:rPr>
              <a:t>o'r</a:t>
            </a:r>
            <a:r>
              <a:rPr lang="en-GB" altLang="cy-GB" i="1" dirty="0">
                <a:latin typeface="Arial" panose="020B0604020202020204" pitchFamily="34" charset="0"/>
              </a:rPr>
              <a:t> </a:t>
            </a:r>
            <a:r>
              <a:rPr lang="en-GB" altLang="cy-GB" i="1" dirty="0" err="1">
                <a:latin typeface="Arial" panose="020B0604020202020204" pitchFamily="34" charset="0"/>
              </a:rPr>
              <a:t>profiadau</a:t>
            </a:r>
            <a:r>
              <a:rPr lang="en-GB" altLang="cy-GB" i="1" dirty="0">
                <a:latin typeface="Arial" panose="020B0604020202020204" pitchFamily="34" charset="0"/>
              </a:rPr>
              <a:t> </a:t>
            </a:r>
            <a:r>
              <a:rPr lang="en-GB" altLang="cy-GB" i="1" dirty="0" err="1">
                <a:latin typeface="Arial" panose="020B0604020202020204" pitchFamily="34" charset="0"/>
              </a:rPr>
              <a:t>iaith</a:t>
            </a:r>
            <a:r>
              <a:rPr lang="en-GB" altLang="cy-GB" i="1" dirty="0">
                <a:latin typeface="Arial" panose="020B0604020202020204" pitchFamily="34" charset="0"/>
              </a:rPr>
              <a:t> </a:t>
            </a:r>
            <a:r>
              <a:rPr lang="en-GB" altLang="cy-GB" i="1" dirty="0" err="1">
                <a:latin typeface="Arial" panose="020B0604020202020204" pitchFamily="34" charset="0"/>
              </a:rPr>
              <a:t>cyfoethog</a:t>
            </a:r>
            <a:r>
              <a:rPr lang="en-GB" altLang="cy-GB" i="1" dirty="0">
                <a:latin typeface="Arial" panose="020B0604020202020204" pitchFamily="34" charset="0"/>
              </a:rPr>
              <a:t> </a:t>
            </a:r>
            <a:r>
              <a:rPr lang="en-GB" altLang="cy-GB" i="1" dirty="0" err="1">
                <a:latin typeface="Arial" panose="020B0604020202020204" pitchFamily="34" charset="0"/>
              </a:rPr>
              <a:t>sy'n</a:t>
            </a:r>
            <a:r>
              <a:rPr lang="en-GB" altLang="cy-GB" i="1" dirty="0">
                <a:latin typeface="Arial" panose="020B0604020202020204" pitchFamily="34" charset="0"/>
              </a:rPr>
              <a:t> </a:t>
            </a:r>
            <a:r>
              <a:rPr lang="en-GB" altLang="cy-GB" i="1" dirty="0" err="1">
                <a:latin typeface="Arial" panose="020B0604020202020204" pitchFamily="34" charset="0"/>
              </a:rPr>
              <a:t>angenrheidiol</a:t>
            </a:r>
            <a:r>
              <a:rPr lang="en-GB" altLang="cy-GB" i="1" dirty="0">
                <a:latin typeface="Arial" panose="020B0604020202020204" pitchFamily="34" charset="0"/>
              </a:rPr>
              <a:t> </a:t>
            </a:r>
            <a:r>
              <a:rPr lang="en-GB" altLang="cy-GB" i="1" dirty="0" err="1">
                <a:latin typeface="Arial" panose="020B0604020202020204" pitchFamily="34" charset="0"/>
              </a:rPr>
              <a:t>ar</a:t>
            </a:r>
            <a:r>
              <a:rPr lang="en-GB" altLang="cy-GB" i="1" dirty="0">
                <a:latin typeface="Arial" panose="020B0604020202020204" pitchFamily="34" charset="0"/>
              </a:rPr>
              <a:t> </a:t>
            </a:r>
            <a:r>
              <a:rPr lang="en-GB" altLang="cy-GB" i="1" dirty="0" err="1">
                <a:latin typeface="Arial" panose="020B0604020202020204" pitchFamily="34" charset="0"/>
              </a:rPr>
              <a:t>gyfer</a:t>
            </a:r>
            <a:r>
              <a:rPr lang="en-GB" altLang="cy-GB" i="1" dirty="0">
                <a:latin typeface="Arial" panose="020B0604020202020204" pitchFamily="34" charset="0"/>
              </a:rPr>
              <a:t> </a:t>
            </a:r>
            <a:r>
              <a:rPr lang="en-GB" altLang="cy-GB" i="1" dirty="0" err="1">
                <a:latin typeface="Arial" panose="020B0604020202020204" pitchFamily="34" charset="0"/>
              </a:rPr>
              <a:t>caffael</a:t>
            </a:r>
            <a:r>
              <a:rPr lang="en-GB" altLang="cy-GB" i="1" dirty="0">
                <a:latin typeface="Arial" panose="020B0604020202020204" pitchFamily="34" charset="0"/>
              </a:rPr>
              <a:t> a </a:t>
            </a:r>
            <a:r>
              <a:rPr lang="en-GB" altLang="cy-GB" i="1" dirty="0" err="1">
                <a:latin typeface="Arial" panose="020B0604020202020204" pitchFamily="34" charset="0"/>
              </a:rPr>
              <a:t>datblygu</a:t>
            </a:r>
            <a:r>
              <a:rPr lang="en-GB" altLang="cy-GB" i="1" dirty="0">
                <a:latin typeface="Arial" panose="020B0604020202020204" pitchFamily="34" charset="0"/>
              </a:rPr>
              <a:t> </a:t>
            </a:r>
            <a:r>
              <a:rPr lang="en-GB" altLang="cy-GB" i="1" dirty="0" err="1">
                <a:latin typeface="Arial" panose="020B0604020202020204" pitchFamily="34" charset="0"/>
              </a:rPr>
              <a:t>iaith</a:t>
            </a:r>
            <a:r>
              <a:rPr lang="en-GB" altLang="cy-GB" i="1" dirty="0">
                <a:latin typeface="Arial" panose="020B0604020202020204" pitchFamily="34" charset="0"/>
              </a:rPr>
              <a:t>, </a:t>
            </a:r>
            <a:r>
              <a:rPr lang="en-GB" altLang="cy-GB" i="1" dirty="0" err="1">
                <a:latin typeface="Arial" panose="020B0604020202020204" pitchFamily="34" charset="0"/>
              </a:rPr>
              <a:t>gan</a:t>
            </a:r>
            <a:r>
              <a:rPr lang="en-GB" altLang="cy-GB" i="1" dirty="0">
                <a:latin typeface="Arial" panose="020B0604020202020204" pitchFamily="34" charset="0"/>
              </a:rPr>
              <a:t> </a:t>
            </a:r>
            <a:r>
              <a:rPr lang="en-GB" altLang="cy-GB" i="1" dirty="0" err="1">
                <a:latin typeface="Arial" panose="020B0604020202020204" pitchFamily="34" charset="0"/>
              </a:rPr>
              <a:t>gynnwys</a:t>
            </a:r>
            <a:r>
              <a:rPr lang="en-GB" altLang="cy-GB" i="1" dirty="0">
                <a:latin typeface="Arial" panose="020B0604020202020204" pitchFamily="34" charset="0"/>
              </a:rPr>
              <a:t> </a:t>
            </a:r>
            <a:r>
              <a:rPr lang="en-GB" altLang="cy-GB" i="1" dirty="0" err="1">
                <a:latin typeface="Arial" panose="020B0604020202020204" pitchFamily="34" charset="0"/>
              </a:rPr>
              <a:t>ymgysylltiad</a:t>
            </a:r>
            <a:r>
              <a:rPr lang="en-GB" altLang="cy-GB" i="1" dirty="0">
                <a:latin typeface="Arial" panose="020B0604020202020204" pitchFamily="34" charset="0"/>
              </a:rPr>
              <a:t> </a:t>
            </a:r>
            <a:r>
              <a:rPr lang="en-GB" altLang="cy-GB" i="1" dirty="0" err="1">
                <a:latin typeface="Arial" panose="020B0604020202020204" pitchFamily="34" charset="0"/>
              </a:rPr>
              <a:t>pleserus</a:t>
            </a:r>
            <a:r>
              <a:rPr lang="en-GB" altLang="cy-GB" i="1" dirty="0">
                <a:latin typeface="Arial" panose="020B0604020202020204" pitchFamily="34" charset="0"/>
              </a:rPr>
              <a:t> a </a:t>
            </a:r>
            <a:r>
              <a:rPr lang="en-GB" altLang="cy-GB" i="1" dirty="0" err="1">
                <a:latin typeface="Arial" panose="020B0604020202020204" pitchFamily="34" charset="0"/>
              </a:rPr>
              <a:t>dilys</a:t>
            </a:r>
            <a:r>
              <a:rPr lang="en-GB" altLang="cy-GB" i="1" dirty="0">
                <a:latin typeface="Arial" panose="020B0604020202020204" pitchFamily="34" charset="0"/>
              </a:rPr>
              <a:t> </a:t>
            </a:r>
            <a:r>
              <a:rPr lang="en-GB" altLang="cy-GB" i="1" dirty="0" err="1">
                <a:latin typeface="Arial" panose="020B0604020202020204" pitchFamily="34" charset="0"/>
              </a:rPr>
              <a:t>gydag</a:t>
            </a:r>
            <a:r>
              <a:rPr lang="en-GB" altLang="cy-GB" i="1" dirty="0">
                <a:latin typeface="Arial" panose="020B0604020202020204" pitchFamily="34" charset="0"/>
              </a:rPr>
              <a:t> </a:t>
            </a:r>
            <a:r>
              <a:rPr lang="en-GB" altLang="cy-GB" i="1" dirty="0" err="1">
                <a:latin typeface="Arial" panose="020B0604020202020204" pitchFamily="34" charset="0"/>
              </a:rPr>
              <a:t>odl</a:t>
            </a:r>
            <a:r>
              <a:rPr lang="en-GB" altLang="cy-GB" i="1" dirty="0">
                <a:latin typeface="Arial" panose="020B0604020202020204" pitchFamily="34" charset="0"/>
              </a:rPr>
              <a:t> a rhythm </a:t>
            </a:r>
            <a:r>
              <a:rPr lang="en-GB" altLang="cy-GB" i="1" dirty="0" err="1">
                <a:latin typeface="Arial" panose="020B0604020202020204" pitchFamily="34" charset="0"/>
              </a:rPr>
              <a:t>iaith</a:t>
            </a:r>
            <a:r>
              <a:rPr lang="en-GB" altLang="cy-GB" i="1" dirty="0">
                <a:latin typeface="Arial" panose="020B0604020202020204" pitchFamily="34" charset="0"/>
              </a:rPr>
              <a:t>,”</a:t>
            </a:r>
          </a:p>
          <a:p>
            <a:pPr marL="0" indent="0" algn="just">
              <a:buFontTx/>
              <a:buNone/>
            </a:pPr>
            <a:endParaRPr lang="en-GB" altLang="cy-GB" sz="1800" dirty="0">
              <a:latin typeface="Arial" panose="020B0604020202020204" pitchFamily="34" charset="0"/>
            </a:endParaRPr>
          </a:p>
          <a:p>
            <a:pPr marL="0" indent="0" algn="r">
              <a:buFontTx/>
              <a:buNone/>
            </a:pPr>
            <a:r>
              <a:rPr lang="en-GB" altLang="cy-GB" sz="1800" dirty="0">
                <a:latin typeface="Arial" panose="020B0604020202020204" pitchFamily="34" charset="0"/>
              </a:rPr>
              <a:t>(</a:t>
            </a:r>
            <a:r>
              <a:rPr lang="en-GB" altLang="cy-GB" sz="1800" dirty="0" err="1">
                <a:latin typeface="Arial" panose="020B0604020202020204" pitchFamily="34" charset="0"/>
              </a:rPr>
              <a:t>Neaum</a:t>
            </a:r>
            <a:r>
              <a:rPr lang="en-GB" altLang="cy-GB" sz="1800" dirty="0">
                <a:latin typeface="Arial" panose="020B0604020202020204" pitchFamily="34" charset="0"/>
              </a:rPr>
              <a:t>, 2012: 110).</a:t>
            </a:r>
          </a:p>
          <a:p>
            <a:pPr marL="0" indent="0">
              <a:buFontTx/>
              <a:buNone/>
            </a:pPr>
            <a:endParaRPr lang="cy-GB" altLang="cy-GB" dirty="0"/>
          </a:p>
        </p:txBody>
      </p:sp>
    </p:spTree>
    <p:extLst>
      <p:ext uri="{BB962C8B-B14F-4D97-AF65-F5344CB8AC3E}">
        <p14:creationId xmlns:p14="http://schemas.microsoft.com/office/powerpoint/2010/main" val="40614261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F7E5F13-9C4A-272D-765F-D9CCA1EE0764}"/>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866" name="Title 4"/>
          <p:cNvSpPr>
            <a:spLocks noGrp="1"/>
          </p:cNvSpPr>
          <p:nvPr>
            <p:ph type="title"/>
          </p:nvPr>
        </p:nvSpPr>
        <p:spPr/>
        <p:txBody>
          <a:bodyPr/>
          <a:lstStyle/>
          <a:p>
            <a:pPr algn="l"/>
            <a:r>
              <a:rPr lang="cy-GB" altLang="cy-GB" sz="3600" dirty="0">
                <a:latin typeface="Arial" panose="020B0604020202020204" pitchFamily="34" charset="0"/>
              </a:rPr>
              <a:t>Trafodwch…</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Discuss…</a:t>
            </a:r>
            <a:endParaRPr lang="cy-GB" altLang="cy-GB" sz="3600" dirty="0">
              <a:solidFill>
                <a:srgbClr val="0070C0"/>
              </a:solidFill>
              <a:latin typeface="Arial" panose="020B0604020202020204" pitchFamily="34" charset="0"/>
            </a:endParaRPr>
          </a:p>
        </p:txBody>
      </p:sp>
      <p:sp>
        <p:nvSpPr>
          <p:cNvPr id="36867" name="Content Placeholder 5"/>
          <p:cNvSpPr>
            <a:spLocks noGrp="1"/>
          </p:cNvSpPr>
          <p:nvPr>
            <p:ph idx="1"/>
          </p:nvPr>
        </p:nvSpPr>
        <p:spPr>
          <a:xfrm>
            <a:off x="457200" y="2132855"/>
            <a:ext cx="8229600" cy="3384377"/>
          </a:xfrm>
        </p:spPr>
        <p:txBody>
          <a:bodyPr/>
          <a:lstStyle/>
          <a:p>
            <a:pPr marL="0" indent="0" algn="just">
              <a:buFontTx/>
              <a:buNone/>
            </a:pPr>
            <a:r>
              <a:rPr lang="en-GB" altLang="cy-GB" i="1" dirty="0">
                <a:latin typeface="Arial" panose="020B0604020202020204" pitchFamily="34" charset="0"/>
              </a:rPr>
              <a:t>“Reading books to babies provides one of the rich language experiences necessary for language acquisition and development, including an enjoyable and authentic engagement with rhyme and the rhythm of language,”</a:t>
            </a:r>
          </a:p>
          <a:p>
            <a:pPr marL="0" indent="0" algn="r">
              <a:buFontTx/>
              <a:buNone/>
            </a:pPr>
            <a:r>
              <a:rPr lang="en-GB" altLang="cy-GB" sz="1800" dirty="0">
                <a:latin typeface="Arial" panose="020B0604020202020204" pitchFamily="34" charset="0"/>
              </a:rPr>
              <a:t>(</a:t>
            </a:r>
            <a:r>
              <a:rPr lang="en-GB" altLang="cy-GB" sz="1800" dirty="0" err="1">
                <a:latin typeface="Arial" panose="020B0604020202020204" pitchFamily="34" charset="0"/>
              </a:rPr>
              <a:t>Neaum</a:t>
            </a:r>
            <a:r>
              <a:rPr lang="en-GB" altLang="cy-GB" sz="1800" dirty="0">
                <a:latin typeface="Arial" panose="020B0604020202020204" pitchFamily="34" charset="0"/>
              </a:rPr>
              <a:t>, 2012: 110).</a:t>
            </a:r>
          </a:p>
          <a:p>
            <a:pPr marL="0" indent="0">
              <a:buFontTx/>
              <a:buNone/>
            </a:pPr>
            <a:endParaRPr lang="cy-GB" altLang="cy-GB" dirty="0"/>
          </a:p>
        </p:txBody>
      </p:sp>
    </p:spTree>
    <p:extLst>
      <p:ext uri="{BB962C8B-B14F-4D97-AF65-F5344CB8AC3E}">
        <p14:creationId xmlns:p14="http://schemas.microsoft.com/office/powerpoint/2010/main" val="39028208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63CCB7F-EFEF-DD10-3E1A-2757C378BFF1}"/>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457200" y="274638"/>
            <a:ext cx="8229600" cy="634082"/>
          </a:xfrm>
        </p:spPr>
        <p:txBody>
          <a:bodyPr>
            <a:noAutofit/>
          </a:bodyPr>
          <a:lstStyle/>
          <a:p>
            <a:pPr algn="l"/>
            <a:r>
              <a:rPr lang="cy-GB" altLang="cy-GB" sz="3600" dirty="0">
                <a:latin typeface="Arial" panose="020B0604020202020204" pitchFamily="34" charset="0"/>
              </a:rPr>
              <a:t>Babis a llyfrau</a:t>
            </a:r>
            <a:br>
              <a:rPr lang="cy-GB" altLang="cy-GB" sz="3600" dirty="0">
                <a:latin typeface="Arial" panose="020B0604020202020204" pitchFamily="34" charset="0"/>
              </a:rPr>
            </a:br>
            <a:r>
              <a:rPr lang="en-GB" altLang="cy-GB" sz="3600" dirty="0">
                <a:solidFill>
                  <a:srgbClr val="0070C0"/>
                </a:solidFill>
                <a:latin typeface="Arial" panose="020B0604020202020204" pitchFamily="34" charset="0"/>
              </a:rPr>
              <a:t>Babies and books</a:t>
            </a:r>
            <a:endParaRPr lang="cy-GB" altLang="cy-GB" sz="3600" dirty="0">
              <a:solidFill>
                <a:srgbClr val="0070C0"/>
              </a:solidFill>
              <a:latin typeface="Arial" panose="020B0604020202020204" pitchFamily="34" charset="0"/>
            </a:endParaRPr>
          </a:p>
        </p:txBody>
      </p:sp>
      <p:pic>
        <p:nvPicPr>
          <p:cNvPr id="2" name="Content Placeholder 1"/>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1124744"/>
            <a:ext cx="3826768" cy="5001419"/>
          </a:xfrm>
        </p:spPr>
      </p:pic>
      <p:sp>
        <p:nvSpPr>
          <p:cNvPr id="4" name="Content Placeholder 3"/>
          <p:cNvSpPr>
            <a:spLocks noGrp="1"/>
          </p:cNvSpPr>
          <p:nvPr>
            <p:ph sz="half" idx="2"/>
          </p:nvPr>
        </p:nvSpPr>
        <p:spPr>
          <a:xfrm>
            <a:off x="4648200" y="1412776"/>
            <a:ext cx="4316288" cy="4713387"/>
          </a:xfrm>
        </p:spPr>
        <p:txBody>
          <a:bodyPr>
            <a:normAutofit/>
          </a:bodyPr>
          <a:lstStyle/>
          <a:p>
            <a:pPr>
              <a:defRPr/>
            </a:pPr>
            <a:r>
              <a:rPr lang="cy-GB" dirty="0">
                <a:latin typeface="Arial" panose="020B0604020202020204" pitchFamily="34" charset="0"/>
              </a:rPr>
              <a:t>Llyfrau yn cael eu:</a:t>
            </a:r>
          </a:p>
          <a:p>
            <a:pPr>
              <a:buFontTx/>
              <a:buChar char="-"/>
              <a:defRPr/>
            </a:pPr>
            <a:r>
              <a:rPr lang="cy-GB" dirty="0">
                <a:latin typeface="Arial" panose="020B0604020202020204" pitchFamily="34" charset="0"/>
              </a:rPr>
              <a:t>blasu, cnoi, arogli, cyffwrdd</a:t>
            </a:r>
          </a:p>
          <a:p>
            <a:pPr>
              <a:buFontTx/>
              <a:buChar char="-"/>
              <a:defRPr/>
            </a:pPr>
            <a:endParaRPr lang="cy-GB" dirty="0">
              <a:solidFill>
                <a:srgbClr val="0000FF"/>
              </a:solidFill>
              <a:latin typeface="Arial" panose="020B0604020202020204" pitchFamily="34" charset="0"/>
            </a:endParaRPr>
          </a:p>
          <a:p>
            <a:pPr marL="0" indent="0">
              <a:buNone/>
              <a:defRPr/>
            </a:pPr>
            <a:endParaRPr lang="cy-GB" dirty="0">
              <a:solidFill>
                <a:srgbClr val="0000FF"/>
              </a:solidFill>
              <a:latin typeface="Arial" panose="020B0604020202020204" pitchFamily="34" charset="0"/>
            </a:endParaRPr>
          </a:p>
          <a:p>
            <a:pPr>
              <a:defRPr/>
            </a:pPr>
            <a:r>
              <a:rPr lang="cy-GB" dirty="0" err="1">
                <a:solidFill>
                  <a:srgbClr val="0070C0"/>
                </a:solidFill>
                <a:latin typeface="Arial" panose="020B0604020202020204" pitchFamily="34" charset="0"/>
              </a:rPr>
              <a:t>Books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are</a:t>
            </a:r>
            <a:r>
              <a:rPr lang="cy-GB" dirty="0">
                <a:solidFill>
                  <a:srgbClr val="0070C0"/>
                </a:solidFill>
                <a:latin typeface="Arial" panose="020B0604020202020204" pitchFamily="34" charset="0"/>
              </a:rPr>
              <a:t>:</a:t>
            </a:r>
          </a:p>
          <a:p>
            <a:pPr>
              <a:buFontTx/>
              <a:buChar char="-"/>
              <a:defRPr/>
            </a:pPr>
            <a:r>
              <a:rPr lang="cy-GB" dirty="0" err="1">
                <a:solidFill>
                  <a:srgbClr val="0070C0"/>
                </a:solidFill>
                <a:latin typeface="Arial" panose="020B0604020202020204" pitchFamily="34" charset="0"/>
              </a:rPr>
              <a:t>tasted</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chewed</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smelled</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touched</a:t>
            </a:r>
            <a:endParaRPr lang="cy-GB" dirty="0">
              <a:solidFill>
                <a:srgbClr val="0070C0"/>
              </a:solidFill>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17890689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01CDAD-D7A8-8190-43DB-176B90475669}"/>
              </a:ext>
            </a:extLst>
          </p:cNvPr>
          <p:cNvSpPr/>
          <p:nvPr/>
        </p:nvSpPr>
        <p:spPr>
          <a:xfrm>
            <a:off x="35589" y="0"/>
            <a:ext cx="9108411"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457200" y="274638"/>
            <a:ext cx="8229600" cy="634082"/>
          </a:xfrm>
        </p:spPr>
        <p:txBody>
          <a:bodyPr>
            <a:noAutofit/>
          </a:bodyPr>
          <a:lstStyle/>
          <a:p>
            <a:pPr algn="l"/>
            <a:r>
              <a:rPr lang="cy-GB" altLang="cy-GB" sz="3600" dirty="0">
                <a:latin typeface="Arial" panose="020B0604020202020204" pitchFamily="34" charset="0"/>
              </a:rPr>
              <a:t>Llyfrau du a gwyn</a:t>
            </a:r>
            <a:br>
              <a:rPr lang="cy-GB" altLang="cy-GB" sz="3600" dirty="0">
                <a:latin typeface="Arial" panose="020B0604020202020204" pitchFamily="34" charset="0"/>
              </a:rPr>
            </a:br>
            <a:r>
              <a:rPr lang="en-GB" altLang="cy-GB" sz="3600" dirty="0">
                <a:solidFill>
                  <a:srgbClr val="0070C0"/>
                </a:solidFill>
                <a:latin typeface="Arial" panose="020B0604020202020204" pitchFamily="34" charset="0"/>
              </a:rPr>
              <a:t>Black and white books</a:t>
            </a:r>
            <a:endParaRPr lang="cy-GB" altLang="cy-GB" sz="3600" dirty="0">
              <a:solidFill>
                <a:srgbClr val="0070C0"/>
              </a:solidFill>
              <a:latin typeface="Arial" panose="020B0604020202020204" pitchFamily="34" charset="0"/>
            </a:endParaRPr>
          </a:p>
        </p:txBody>
      </p:sp>
      <p:sp>
        <p:nvSpPr>
          <p:cNvPr id="4" name="Content Placeholder 3"/>
          <p:cNvSpPr>
            <a:spLocks noGrp="1"/>
          </p:cNvSpPr>
          <p:nvPr>
            <p:ph sz="half" idx="2"/>
          </p:nvPr>
        </p:nvSpPr>
        <p:spPr>
          <a:xfrm>
            <a:off x="4572000" y="1124745"/>
            <a:ext cx="4464496" cy="4608512"/>
          </a:xfrm>
        </p:spPr>
        <p:txBody>
          <a:bodyPr>
            <a:normAutofit lnSpcReduction="10000"/>
          </a:bodyPr>
          <a:lstStyle/>
          <a:p>
            <a:pPr>
              <a:defRPr/>
            </a:pPr>
            <a:r>
              <a:rPr lang="cy-GB" dirty="0">
                <a:latin typeface="Arial" panose="020B0604020202020204" pitchFamily="34" charset="0"/>
              </a:rPr>
              <a:t>Babis yn medru gwahaniaethu rhwng golau a thywyll;</a:t>
            </a:r>
          </a:p>
          <a:p>
            <a:pPr>
              <a:defRPr/>
            </a:pPr>
            <a:r>
              <a:rPr lang="cy-GB" dirty="0">
                <a:latin typeface="Arial" panose="020B0604020202020204" pitchFamily="34" charset="0"/>
              </a:rPr>
              <a:t>Canfod lliw yn gyfyngedig adeg genedigaeth;</a:t>
            </a:r>
          </a:p>
          <a:p>
            <a:pPr>
              <a:defRPr/>
            </a:pPr>
            <a:r>
              <a:rPr lang="cy-GB" dirty="0">
                <a:latin typeface="Arial" panose="020B0604020202020204" pitchFamily="34" charset="0"/>
              </a:rPr>
              <a:t>Gweld gwyn, du a llwyd i ddechrau;</a:t>
            </a:r>
          </a:p>
          <a:p>
            <a:pPr>
              <a:defRPr/>
            </a:pPr>
            <a:r>
              <a:rPr lang="cy-GB" dirty="0">
                <a:latin typeface="Arial" panose="020B0604020202020204" pitchFamily="34" charset="0"/>
              </a:rPr>
              <a:t>Llinellau syml a phatrymau amlwg yn haws i’w gweld.</a:t>
            </a:r>
          </a:p>
          <a:p>
            <a:pPr marL="0" indent="0" algn="r">
              <a:buNone/>
              <a:defRPr/>
            </a:pPr>
            <a:r>
              <a:rPr lang="cy-GB" sz="1600" dirty="0">
                <a:latin typeface="Arial" panose="020B0604020202020204" pitchFamily="34" charset="0"/>
              </a:rPr>
              <a:t>(</a:t>
            </a:r>
            <a:r>
              <a:rPr lang="cy-GB" sz="1600" dirty="0" err="1">
                <a:latin typeface="Arial" panose="020B0604020202020204" pitchFamily="34" charset="0"/>
              </a:rPr>
              <a:t>Scottish</a:t>
            </a:r>
            <a:r>
              <a:rPr lang="cy-GB" sz="1600" dirty="0">
                <a:latin typeface="Arial" panose="020B0604020202020204" pitchFamily="34" charset="0"/>
              </a:rPr>
              <a:t> </a:t>
            </a:r>
            <a:r>
              <a:rPr lang="cy-GB" sz="1600" dirty="0" err="1">
                <a:latin typeface="Arial" panose="020B0604020202020204" pitchFamily="34" charset="0"/>
              </a:rPr>
              <a:t>Book</a:t>
            </a:r>
            <a:r>
              <a:rPr lang="cy-GB" sz="1600" dirty="0">
                <a:latin typeface="Arial" panose="020B0604020202020204" pitchFamily="34" charset="0"/>
              </a:rPr>
              <a:t> </a:t>
            </a:r>
            <a:r>
              <a:rPr lang="cy-GB" sz="1600" dirty="0" err="1">
                <a:latin typeface="Arial" panose="020B0604020202020204" pitchFamily="34" charset="0"/>
              </a:rPr>
              <a:t>Trust</a:t>
            </a:r>
            <a:r>
              <a:rPr lang="cy-GB" sz="1600" dirty="0">
                <a:latin typeface="Arial" panose="020B0604020202020204" pitchFamily="34" charset="0"/>
              </a:rPr>
              <a:t>, 2020)</a:t>
            </a:r>
          </a:p>
          <a:p>
            <a:pPr marL="0" indent="0">
              <a:buNone/>
              <a:defRPr/>
            </a:pPr>
            <a:endParaRPr lang="cy-GB" dirty="0">
              <a:latin typeface="Arial" panose="020B0604020202020204" pitchFamily="34" charset="0"/>
            </a:endParaRPr>
          </a:p>
          <a:p>
            <a:pPr>
              <a:buFontTx/>
              <a:buChar char="-"/>
              <a:defRPr/>
            </a:pPr>
            <a:endParaRPr lang="cy-GB" dirty="0">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p:txBody>
      </p:sp>
      <p:pic>
        <p:nvPicPr>
          <p:cNvPr id="2050" name="Picture 2" descr="A baby playing with a black and white patterned to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9" y="1124744"/>
            <a:ext cx="4536411"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38206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B83E72A-9320-B64B-0F39-48C2524BB82B}"/>
              </a:ext>
            </a:extLst>
          </p:cNvPr>
          <p:cNvSpPr/>
          <p:nvPr/>
        </p:nvSpPr>
        <p:spPr>
          <a:xfrm>
            <a:off x="1" y="0"/>
            <a:ext cx="9144000" cy="5589240"/>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457200" y="274638"/>
            <a:ext cx="8229600" cy="634082"/>
          </a:xfrm>
        </p:spPr>
        <p:txBody>
          <a:bodyPr>
            <a:noAutofit/>
          </a:bodyPr>
          <a:lstStyle/>
          <a:p>
            <a:pPr algn="l"/>
            <a:r>
              <a:rPr lang="cy-GB" altLang="cy-GB" sz="3600" dirty="0">
                <a:latin typeface="Arial" panose="020B0604020202020204" pitchFamily="34" charset="0"/>
              </a:rPr>
              <a:t>Llyfrau du a gwyn</a:t>
            </a:r>
            <a:br>
              <a:rPr lang="cy-GB" altLang="cy-GB" sz="3600" dirty="0">
                <a:latin typeface="Arial" panose="020B0604020202020204" pitchFamily="34" charset="0"/>
              </a:rPr>
            </a:br>
            <a:r>
              <a:rPr lang="en-GB" altLang="cy-GB" sz="3600" dirty="0">
                <a:solidFill>
                  <a:srgbClr val="0070C0"/>
                </a:solidFill>
                <a:latin typeface="Arial" panose="020B0604020202020204" pitchFamily="34" charset="0"/>
              </a:rPr>
              <a:t>Black and white books</a:t>
            </a:r>
            <a:endParaRPr lang="cy-GB" altLang="cy-GB" sz="3600" dirty="0">
              <a:solidFill>
                <a:srgbClr val="0070C0"/>
              </a:solidFill>
              <a:latin typeface="Arial" panose="020B0604020202020204" pitchFamily="34" charset="0"/>
            </a:endParaRPr>
          </a:p>
        </p:txBody>
      </p:sp>
      <p:sp>
        <p:nvSpPr>
          <p:cNvPr id="4" name="Content Placeholder 3"/>
          <p:cNvSpPr>
            <a:spLocks noGrp="1"/>
          </p:cNvSpPr>
          <p:nvPr>
            <p:ph sz="half" idx="2"/>
          </p:nvPr>
        </p:nvSpPr>
        <p:spPr>
          <a:xfrm>
            <a:off x="4572000" y="1268760"/>
            <a:ext cx="4464496" cy="4857403"/>
          </a:xfrm>
        </p:spPr>
        <p:txBody>
          <a:bodyPr>
            <a:normAutofit/>
          </a:bodyPr>
          <a:lstStyle/>
          <a:p>
            <a:pPr>
              <a:defRPr/>
            </a:pPr>
            <a:r>
              <a:rPr lang="cy-GB" dirty="0" err="1">
                <a:solidFill>
                  <a:srgbClr val="0070C0"/>
                </a:solidFill>
                <a:latin typeface="Arial" panose="020B0604020202020204" pitchFamily="34" charset="0"/>
              </a:rPr>
              <a:t>Babies</a:t>
            </a:r>
            <a:r>
              <a:rPr lang="cy-GB" dirty="0">
                <a:solidFill>
                  <a:srgbClr val="0070C0"/>
                </a:solidFill>
                <a:latin typeface="Arial" panose="020B0604020202020204" pitchFamily="34" charset="0"/>
              </a:rPr>
              <a:t> can </a:t>
            </a:r>
            <a:r>
              <a:rPr lang="cy-GB" dirty="0" err="1">
                <a:solidFill>
                  <a:srgbClr val="0070C0"/>
                </a:solidFill>
                <a:latin typeface="Arial" panose="020B0604020202020204" pitchFamily="34" charset="0"/>
              </a:rPr>
              <a:t>tell</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difference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between</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light</a:t>
            </a:r>
            <a:r>
              <a:rPr lang="cy-GB" dirty="0">
                <a:solidFill>
                  <a:srgbClr val="0070C0"/>
                </a:solidFill>
                <a:latin typeface="Arial" panose="020B0604020202020204" pitchFamily="34" charset="0"/>
              </a:rPr>
              <a:t> and </a:t>
            </a:r>
            <a:r>
              <a:rPr lang="cy-GB" dirty="0" err="1">
                <a:solidFill>
                  <a:srgbClr val="0070C0"/>
                </a:solidFill>
                <a:latin typeface="Arial" panose="020B0604020202020204" pitchFamily="34" charset="0"/>
              </a:rPr>
              <a:t>dark</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Colour</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perception</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limited</a:t>
            </a:r>
            <a:r>
              <a:rPr lang="cy-GB" dirty="0">
                <a:solidFill>
                  <a:srgbClr val="0070C0"/>
                </a:solidFill>
                <a:latin typeface="Arial" panose="020B0604020202020204" pitchFamily="34" charset="0"/>
              </a:rPr>
              <a:t> at </a:t>
            </a:r>
            <a:r>
              <a:rPr lang="cy-GB" dirty="0" err="1">
                <a:solidFill>
                  <a:srgbClr val="0070C0"/>
                </a:solidFill>
                <a:latin typeface="Arial" panose="020B0604020202020204" pitchFamily="34" charset="0"/>
              </a:rPr>
              <a:t>birth</a:t>
            </a:r>
            <a:r>
              <a:rPr lang="cy-GB" dirty="0">
                <a:solidFill>
                  <a:srgbClr val="0070C0"/>
                </a:solidFill>
                <a:latin typeface="Arial" panose="020B0604020202020204" pitchFamily="34" charset="0"/>
              </a:rPr>
              <a:t>;</a:t>
            </a:r>
          </a:p>
          <a:p>
            <a:pPr>
              <a:defRPr/>
            </a:pPr>
            <a:r>
              <a:rPr lang="cy-GB" dirty="0">
                <a:solidFill>
                  <a:srgbClr val="0070C0"/>
                </a:solidFill>
                <a:latin typeface="Arial" panose="020B0604020202020204" pitchFamily="34" charset="0"/>
              </a:rPr>
              <a:t>First </a:t>
            </a:r>
            <a:r>
              <a:rPr lang="cy-GB" dirty="0" err="1">
                <a:solidFill>
                  <a:srgbClr val="0070C0"/>
                </a:solidFill>
                <a:latin typeface="Arial" panose="020B0604020202020204" pitchFamily="34" charset="0"/>
              </a:rPr>
              <a:t>see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white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black</a:t>
            </a:r>
            <a:r>
              <a:rPr lang="cy-GB" dirty="0">
                <a:solidFill>
                  <a:srgbClr val="0070C0"/>
                </a:solidFill>
                <a:latin typeface="Arial" panose="020B0604020202020204" pitchFamily="34" charset="0"/>
              </a:rPr>
              <a:t>, and </a:t>
            </a:r>
            <a:r>
              <a:rPr lang="cy-GB" dirty="0" err="1">
                <a:solidFill>
                  <a:srgbClr val="0070C0"/>
                </a:solidFill>
                <a:latin typeface="Arial" panose="020B0604020202020204" pitchFamily="34" charset="0"/>
              </a:rPr>
              <a:t>grey</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Simple</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lines</a:t>
            </a:r>
            <a:r>
              <a:rPr lang="cy-GB" dirty="0">
                <a:solidFill>
                  <a:srgbClr val="0070C0"/>
                </a:solidFill>
                <a:latin typeface="Arial" panose="020B0604020202020204" pitchFamily="34" charset="0"/>
              </a:rPr>
              <a:t> and </a:t>
            </a:r>
            <a:r>
              <a:rPr lang="cy-GB" dirty="0" err="1">
                <a:solidFill>
                  <a:srgbClr val="0070C0"/>
                </a:solidFill>
                <a:latin typeface="Arial" panose="020B0604020202020204" pitchFamily="34" charset="0"/>
              </a:rPr>
              <a:t>bold</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patterns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easier</a:t>
            </a:r>
            <a:r>
              <a:rPr lang="cy-GB" dirty="0">
                <a:solidFill>
                  <a:srgbClr val="0070C0"/>
                </a:solidFill>
                <a:latin typeface="Arial" panose="020B0604020202020204" pitchFamily="34" charset="0"/>
              </a:rPr>
              <a:t> to </a:t>
            </a:r>
            <a:r>
              <a:rPr lang="cy-GB" dirty="0" err="1">
                <a:solidFill>
                  <a:srgbClr val="0070C0"/>
                </a:solidFill>
                <a:latin typeface="Arial" panose="020B0604020202020204" pitchFamily="34" charset="0"/>
              </a:rPr>
              <a:t>see</a:t>
            </a:r>
            <a:r>
              <a:rPr lang="cy-GB" dirty="0">
                <a:solidFill>
                  <a:srgbClr val="0070C0"/>
                </a:solidFill>
                <a:latin typeface="Arial" panose="020B0604020202020204" pitchFamily="34" charset="0"/>
              </a:rPr>
              <a:t>.</a:t>
            </a:r>
          </a:p>
          <a:p>
            <a:pPr marL="0" indent="0" algn="r">
              <a:buNone/>
              <a:defRPr/>
            </a:pPr>
            <a:r>
              <a:rPr lang="cy-GB" sz="1600" dirty="0">
                <a:solidFill>
                  <a:srgbClr val="0070C0"/>
                </a:solidFill>
                <a:latin typeface="Arial" panose="020B0604020202020204" pitchFamily="34" charset="0"/>
              </a:rPr>
              <a:t>(</a:t>
            </a:r>
            <a:r>
              <a:rPr lang="cy-GB" sz="1600" dirty="0" err="1">
                <a:solidFill>
                  <a:srgbClr val="0070C0"/>
                </a:solidFill>
                <a:latin typeface="Arial" panose="020B0604020202020204" pitchFamily="34" charset="0"/>
              </a:rPr>
              <a:t>Scottish</a:t>
            </a:r>
            <a:r>
              <a:rPr lang="cy-GB" sz="1600" dirty="0">
                <a:solidFill>
                  <a:srgbClr val="0070C0"/>
                </a:solidFill>
                <a:latin typeface="Arial" panose="020B0604020202020204" pitchFamily="34" charset="0"/>
              </a:rPr>
              <a:t> </a:t>
            </a:r>
            <a:r>
              <a:rPr lang="cy-GB" sz="1600" dirty="0" err="1">
                <a:solidFill>
                  <a:srgbClr val="0070C0"/>
                </a:solidFill>
                <a:latin typeface="Arial" panose="020B0604020202020204" pitchFamily="34" charset="0"/>
              </a:rPr>
              <a:t>Book</a:t>
            </a:r>
            <a:r>
              <a:rPr lang="cy-GB" sz="1600" dirty="0">
                <a:solidFill>
                  <a:srgbClr val="0070C0"/>
                </a:solidFill>
                <a:latin typeface="Arial" panose="020B0604020202020204" pitchFamily="34" charset="0"/>
              </a:rPr>
              <a:t> </a:t>
            </a:r>
            <a:r>
              <a:rPr lang="cy-GB" sz="1600" dirty="0" err="1">
                <a:solidFill>
                  <a:srgbClr val="0070C0"/>
                </a:solidFill>
                <a:latin typeface="Arial" panose="020B0604020202020204" pitchFamily="34" charset="0"/>
              </a:rPr>
              <a:t>Trust</a:t>
            </a:r>
            <a:r>
              <a:rPr lang="cy-GB" sz="1600" dirty="0">
                <a:solidFill>
                  <a:srgbClr val="0070C0"/>
                </a:solidFill>
                <a:latin typeface="Arial" panose="020B0604020202020204" pitchFamily="34" charset="0"/>
              </a:rPr>
              <a:t>, 2020)</a:t>
            </a:r>
          </a:p>
          <a:p>
            <a:pPr marL="0" indent="0">
              <a:buNone/>
              <a:defRPr/>
            </a:pPr>
            <a:endParaRPr lang="cy-GB" dirty="0">
              <a:solidFill>
                <a:srgbClr val="0000FF"/>
              </a:solidFill>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a:p>
            <a:pPr>
              <a:buFontTx/>
              <a:buChar char="-"/>
              <a:defRPr/>
            </a:pPr>
            <a:endParaRPr lang="cy-GB" dirty="0">
              <a:solidFill>
                <a:srgbClr val="0000FF"/>
              </a:solidFill>
              <a:latin typeface="Arial" panose="020B0604020202020204" pitchFamily="34" charset="0"/>
            </a:endParaRPr>
          </a:p>
        </p:txBody>
      </p:sp>
      <p:pic>
        <p:nvPicPr>
          <p:cNvPr id="2050" name="Picture 2" descr="A baby playing with a black and white patterned to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9" y="1124744"/>
            <a:ext cx="4536411" cy="5472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86692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CC0AA48-800F-B492-DB43-E72E39F0FE83}"/>
              </a:ext>
            </a:extLst>
          </p:cNvPr>
          <p:cNvSpPr/>
          <p:nvPr/>
        </p:nvSpPr>
        <p:spPr>
          <a:xfrm>
            <a:off x="0" y="0"/>
            <a:ext cx="9144000" cy="5733256"/>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sz="half" idx="1"/>
          </p:nvPr>
        </p:nvSpPr>
        <p:spPr>
          <a:xfrm>
            <a:off x="628650" y="548680"/>
            <a:ext cx="8263830" cy="5628283"/>
          </a:xfrm>
        </p:spPr>
        <p:txBody>
          <a:bodyPr>
            <a:normAutofit/>
          </a:bodyPr>
          <a:lstStyle/>
          <a:p>
            <a:pPr marL="0" indent="0">
              <a:buNone/>
            </a:pPr>
            <a:r>
              <a:rPr lang="en-GB" sz="4000" dirty="0">
                <a:latin typeface="Arial" panose="020B0604020202020204" pitchFamily="34" charset="0"/>
                <a:cs typeface="Arial" panose="020B0604020202020204" pitchFamily="34" charset="0"/>
                <a:hlinkClick r:id="rId2"/>
              </a:rPr>
              <a:t>Baby’s Very First Black and White Book: Faces by Stella Baggott | </a:t>
            </a:r>
            <a:r>
              <a:rPr lang="en-GB" sz="4000" dirty="0" err="1">
                <a:latin typeface="Arial" panose="020B0604020202020204" pitchFamily="34" charset="0"/>
                <a:cs typeface="Arial" panose="020B0604020202020204" pitchFamily="34" charset="0"/>
                <a:hlinkClick r:id="rId2"/>
              </a:rPr>
              <a:t>Bookbug</a:t>
            </a:r>
            <a:r>
              <a:rPr lang="en-GB" sz="4000" dirty="0">
                <a:latin typeface="Arial" panose="020B0604020202020204" pitchFamily="34" charset="0"/>
                <a:cs typeface="Arial" panose="020B0604020202020204" pitchFamily="34" charset="0"/>
                <a:hlinkClick r:id="rId2"/>
              </a:rPr>
              <a:t> Bag Books</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75542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B1D2D57-B880-CAEC-FF30-EA5351E292CE}"/>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628650" y="365127"/>
            <a:ext cx="7886700" cy="831626"/>
          </a:xfrm>
        </p:spPr>
        <p:txBody>
          <a:bodyPr>
            <a:normAutofit fontScale="90000"/>
          </a:bodyPr>
          <a:lstStyle/>
          <a:p>
            <a:pPr algn="l"/>
            <a:r>
              <a:rPr lang="cy-GB" altLang="cy-GB" dirty="0">
                <a:latin typeface="Arial" panose="020B0604020202020204" pitchFamily="34" charset="0"/>
              </a:rPr>
              <a:t>Llyfrau â lluniau</a:t>
            </a:r>
            <a:br>
              <a:rPr lang="cy-GB" altLang="cy-GB" dirty="0">
                <a:latin typeface="Arial" panose="020B0604020202020204" pitchFamily="34" charset="0"/>
              </a:rPr>
            </a:br>
            <a:r>
              <a:rPr lang="en-GB" altLang="cy-GB" dirty="0">
                <a:solidFill>
                  <a:srgbClr val="0070C0"/>
                </a:solidFill>
                <a:latin typeface="Arial" panose="020B0604020202020204" pitchFamily="34" charset="0"/>
              </a:rPr>
              <a:t>Picture books  </a:t>
            </a:r>
            <a:r>
              <a:rPr lang="en-GB" altLang="cy-GB" sz="2800" dirty="0">
                <a:solidFill>
                  <a:srgbClr val="0070C0"/>
                </a:solidFill>
                <a:latin typeface="Arial" panose="020B0604020202020204" pitchFamily="34" charset="0"/>
              </a:rPr>
              <a:t>(</a:t>
            </a:r>
            <a:r>
              <a:rPr lang="en-GB" altLang="cy-GB" sz="2800" dirty="0" err="1">
                <a:solidFill>
                  <a:srgbClr val="0070C0"/>
                </a:solidFill>
                <a:latin typeface="Arial" panose="020B0604020202020204" pitchFamily="34" charset="0"/>
              </a:rPr>
              <a:t>Neaum</a:t>
            </a:r>
            <a:r>
              <a:rPr lang="en-GB" altLang="cy-GB" sz="2800" dirty="0">
                <a:solidFill>
                  <a:srgbClr val="0070C0"/>
                </a:solidFill>
                <a:latin typeface="Arial" panose="020B0604020202020204" pitchFamily="34" charset="0"/>
              </a:rPr>
              <a:t>, 2012)</a:t>
            </a:r>
            <a:endParaRPr lang="cy-GB" altLang="cy-GB" sz="28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251520" y="1628800"/>
            <a:ext cx="4263330" cy="4548163"/>
          </a:xfrm>
        </p:spPr>
        <p:txBody>
          <a:bodyPr/>
          <a:lstStyle/>
          <a:p>
            <a:pPr>
              <a:defRPr/>
            </a:pPr>
            <a:r>
              <a:rPr lang="cy-GB" dirty="0">
                <a:latin typeface="Arial" panose="020B0604020202020204" pitchFamily="34" charset="0"/>
              </a:rPr>
              <a:t>Dim neu dim lawer o ysgrifen;</a:t>
            </a:r>
          </a:p>
          <a:p>
            <a:pPr>
              <a:defRPr/>
            </a:pPr>
            <a:r>
              <a:rPr lang="cy-GB" dirty="0">
                <a:latin typeface="Arial" panose="020B0604020202020204" pitchFamily="34" charset="0"/>
              </a:rPr>
              <a:t>Helpu datblygu dychymyg a chreadigedd;</a:t>
            </a:r>
          </a:p>
          <a:p>
            <a:pPr>
              <a:defRPr/>
            </a:pPr>
            <a:r>
              <a:rPr lang="cy-GB" dirty="0">
                <a:latin typeface="Arial" panose="020B0604020202020204" pitchFamily="34" charset="0"/>
              </a:rPr>
              <a:t>Cyfleoedd i rhyngweithio;</a:t>
            </a:r>
          </a:p>
          <a:p>
            <a:pPr>
              <a:defRPr/>
            </a:pPr>
            <a:r>
              <a:rPr lang="cy-GB" dirty="0">
                <a:latin typeface="Arial" panose="020B0604020202020204" pitchFamily="34" charset="0"/>
              </a:rPr>
              <a:t>Delweddau o ansawdd uchel.</a:t>
            </a:r>
          </a:p>
        </p:txBody>
      </p:sp>
      <p:sp>
        <p:nvSpPr>
          <p:cNvPr id="4" name="Content Placeholder 3"/>
          <p:cNvSpPr>
            <a:spLocks noGrp="1"/>
          </p:cNvSpPr>
          <p:nvPr>
            <p:ph sz="half" idx="2"/>
          </p:nvPr>
        </p:nvSpPr>
        <p:spPr>
          <a:xfrm>
            <a:off x="4629150" y="1844824"/>
            <a:ext cx="4263330" cy="4332139"/>
          </a:xfrm>
        </p:spPr>
        <p:txBody>
          <a:bodyPr/>
          <a:lstStyle/>
          <a:p>
            <a:pPr>
              <a:defRPr/>
            </a:pPr>
            <a:r>
              <a:rPr lang="cy-GB" dirty="0">
                <a:solidFill>
                  <a:srgbClr val="0070C0"/>
                </a:solidFill>
                <a:latin typeface="Arial" panose="020B0604020202020204" pitchFamily="34" charset="0"/>
              </a:rPr>
              <a:t>Little or </a:t>
            </a:r>
            <a:r>
              <a:rPr lang="cy-GB" dirty="0" err="1">
                <a:solidFill>
                  <a:srgbClr val="0070C0"/>
                </a:solidFill>
                <a:latin typeface="Arial" panose="020B0604020202020204" pitchFamily="34" charset="0"/>
              </a:rPr>
              <a:t>no</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text</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Helps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develop</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imagination</a:t>
            </a:r>
            <a:r>
              <a:rPr lang="cy-GB" dirty="0">
                <a:solidFill>
                  <a:srgbClr val="0070C0"/>
                </a:solidFill>
                <a:latin typeface="Arial" panose="020B0604020202020204" pitchFamily="34" charset="0"/>
              </a:rPr>
              <a:t> and </a:t>
            </a:r>
            <a:r>
              <a:rPr lang="cy-GB" dirty="0" err="1">
                <a:solidFill>
                  <a:srgbClr val="0070C0"/>
                </a:solidFill>
                <a:latin typeface="Arial" panose="020B0604020202020204" pitchFamily="34" charset="0"/>
              </a:rPr>
              <a:t>curiosity</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Opportunities</a:t>
            </a:r>
            <a:r>
              <a:rPr lang="cy-GB" dirty="0">
                <a:solidFill>
                  <a:srgbClr val="0070C0"/>
                </a:solidFill>
                <a:latin typeface="Arial" panose="020B0604020202020204" pitchFamily="34" charset="0"/>
              </a:rPr>
              <a:t> for </a:t>
            </a:r>
            <a:r>
              <a:rPr lang="cy-GB" dirty="0" err="1">
                <a:solidFill>
                  <a:srgbClr val="0070C0"/>
                </a:solidFill>
                <a:latin typeface="Arial" panose="020B0604020202020204" pitchFamily="34" charset="0"/>
              </a:rPr>
              <a:t>interaction</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Highly</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sophisticated</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images</a:t>
            </a:r>
            <a:r>
              <a:rPr lang="cy-GB" dirty="0">
                <a:solidFill>
                  <a:srgbClr val="0070C0"/>
                </a:solidFill>
                <a:latin typeface="Arial" panose="020B0604020202020204" pitchFamily="34" charset="0"/>
              </a:rPr>
              <a:t>.</a:t>
            </a:r>
          </a:p>
        </p:txBody>
      </p:sp>
    </p:spTree>
    <p:extLst>
      <p:ext uri="{BB962C8B-B14F-4D97-AF65-F5344CB8AC3E}">
        <p14:creationId xmlns:p14="http://schemas.microsoft.com/office/powerpoint/2010/main" val="38506958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508E39-EBC1-E598-5AC6-29787FF50B32}"/>
              </a:ext>
            </a:extLst>
          </p:cNvPr>
          <p:cNvSpPr/>
          <p:nvPr/>
        </p:nvSpPr>
        <p:spPr>
          <a:xfrm>
            <a:off x="0" y="0"/>
            <a:ext cx="9144000" cy="5733256"/>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p:txBody>
          <a:bodyPr>
            <a:normAutofit/>
          </a:bodyPr>
          <a:lstStyle/>
          <a:p>
            <a:pPr algn="l"/>
            <a:r>
              <a:rPr lang="cy-GB" altLang="cy-GB" sz="4000" dirty="0">
                <a:latin typeface="Arial" panose="020B0604020202020204" pitchFamily="34" charset="0"/>
              </a:rPr>
              <a:t>Darluniau  </a:t>
            </a:r>
            <a:r>
              <a:rPr lang="cy-GB" altLang="cy-GB" sz="2400" dirty="0">
                <a:latin typeface="Arial" panose="020B0604020202020204" pitchFamily="34" charset="0"/>
              </a:rPr>
              <a:t>(</a:t>
            </a:r>
            <a:r>
              <a:rPr lang="cy-GB" altLang="cy-GB" sz="2400" dirty="0" err="1">
                <a:latin typeface="Arial" panose="020B0604020202020204" pitchFamily="34" charset="0"/>
              </a:rPr>
              <a:t>Booktrust</a:t>
            </a:r>
            <a:r>
              <a:rPr lang="cy-GB" altLang="cy-GB" sz="2400" dirty="0">
                <a:latin typeface="Arial" panose="020B0604020202020204" pitchFamily="34" charset="0"/>
              </a:rPr>
              <a:t>, </a:t>
            </a:r>
            <a:r>
              <a:rPr lang="cy-GB" altLang="cy-GB" sz="2400" dirty="0" err="1">
                <a:latin typeface="Arial" panose="020B0604020202020204" pitchFamily="34" charset="0"/>
              </a:rPr>
              <a:t>cited</a:t>
            </a:r>
            <a:r>
              <a:rPr lang="cy-GB" altLang="cy-GB" sz="2400" dirty="0">
                <a:latin typeface="Arial" panose="020B0604020202020204" pitchFamily="34" charset="0"/>
              </a:rPr>
              <a:t> </a:t>
            </a:r>
            <a:r>
              <a:rPr lang="cy-GB" altLang="cy-GB" sz="2400" dirty="0" err="1">
                <a:latin typeface="Arial" panose="020B0604020202020204" pitchFamily="34" charset="0"/>
              </a:rPr>
              <a:t>in</a:t>
            </a:r>
            <a:r>
              <a:rPr lang="cy-GB" altLang="cy-GB" sz="2400" dirty="0">
                <a:latin typeface="Arial" panose="020B0604020202020204" pitchFamily="34" charset="0"/>
              </a:rPr>
              <a:t> </a:t>
            </a:r>
            <a:r>
              <a:rPr lang="cy-GB" altLang="cy-GB" sz="2400" dirty="0" err="1">
                <a:latin typeface="Arial" panose="020B0604020202020204" pitchFamily="34" charset="0"/>
              </a:rPr>
              <a:t>Neaum</a:t>
            </a:r>
            <a:r>
              <a:rPr lang="cy-GB" altLang="cy-GB" sz="2400" dirty="0">
                <a:latin typeface="Arial" panose="020B0604020202020204" pitchFamily="34" charset="0"/>
              </a:rPr>
              <a:t>, 2012)</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Illustrations</a:t>
            </a:r>
            <a:endParaRPr lang="cy-GB" altLang="cy-GB" sz="4000" dirty="0">
              <a:solidFill>
                <a:srgbClr val="0070C0"/>
              </a:solidFill>
              <a:latin typeface="Arial" panose="020B0604020202020204" pitchFamily="34" charset="0"/>
            </a:endParaRPr>
          </a:p>
        </p:txBody>
      </p:sp>
      <p:graphicFrame>
        <p:nvGraphicFramePr>
          <p:cNvPr id="7" name="Content Placeholder 6"/>
          <p:cNvGraphicFramePr>
            <a:graphicFrameLocks noGrp="1"/>
          </p:cNvGraphicFramePr>
          <p:nvPr>
            <p:ph idx="1"/>
          </p:nvPr>
        </p:nvGraphicFramePr>
        <p:xfrm>
          <a:off x="457200" y="1600200"/>
          <a:ext cx="8229600" cy="4935657"/>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3034910741"/>
                    </a:ext>
                  </a:extLst>
                </a:gridCol>
                <a:gridCol w="4114800">
                  <a:extLst>
                    <a:ext uri="{9D8B030D-6E8A-4147-A177-3AD203B41FA5}">
                      <a16:colId xmlns:a16="http://schemas.microsoft.com/office/drawing/2014/main" val="3417588615"/>
                    </a:ext>
                  </a:extLst>
                </a:gridCol>
              </a:tblGrid>
              <a:tr h="820857">
                <a:tc>
                  <a:txBody>
                    <a:bodyPr/>
                    <a:lstStyle/>
                    <a:p>
                      <a:pPr algn="ctr"/>
                      <a:r>
                        <a:rPr lang="cy-GB" sz="2600" b="1" kern="1200" dirty="0">
                          <a:solidFill>
                            <a:schemeClr val="tx1"/>
                          </a:solidFill>
                          <a:effectLst/>
                          <a:latin typeface="Arial" panose="020B0604020202020204" pitchFamily="34" charset="0"/>
                          <a:ea typeface="+mn-ea"/>
                          <a:cs typeface="+mn-cs"/>
                        </a:rPr>
                        <a:t>Delweddau mewn llyfrau</a:t>
                      </a:r>
                      <a:endParaRPr lang="en-GB" sz="2600" b="1" dirty="0">
                        <a:solidFill>
                          <a:schemeClr val="tx1"/>
                        </a:solidFill>
                        <a:latin typeface="Arial" panose="020B0604020202020204" pitchFamily="34" charset="0"/>
                      </a:endParaRPr>
                    </a:p>
                  </a:txBody>
                  <a:tcPr/>
                </a:tc>
                <a:tc>
                  <a:txBody>
                    <a:bodyPr/>
                    <a:lstStyle/>
                    <a:p>
                      <a:pPr algn="ctr"/>
                      <a:r>
                        <a:rPr lang="cy-GB" sz="2600" b="1" kern="1200" dirty="0">
                          <a:solidFill>
                            <a:schemeClr val="tx1"/>
                          </a:solidFill>
                          <a:effectLst/>
                          <a:latin typeface="Arial" panose="020B0604020202020204" pitchFamily="34" charset="0"/>
                          <a:ea typeface="+mn-ea"/>
                          <a:cs typeface="+mn-cs"/>
                        </a:rPr>
                        <a:t>Cyfnod datblygiadol</a:t>
                      </a:r>
                      <a:endParaRPr lang="en-GB" sz="2600" b="1" dirty="0">
                        <a:solidFill>
                          <a:schemeClr val="tx1"/>
                        </a:solidFill>
                        <a:latin typeface="Arial" panose="020B0604020202020204" pitchFamily="34" charset="0"/>
                      </a:endParaRPr>
                    </a:p>
                  </a:txBody>
                  <a:tcPr/>
                </a:tc>
                <a:extLst>
                  <a:ext uri="{0D108BD9-81ED-4DB2-BD59-A6C34878D82A}">
                    <a16:rowId xmlns:a16="http://schemas.microsoft.com/office/drawing/2014/main" val="3778114002"/>
                  </a:ext>
                </a:extLst>
              </a:tr>
              <a:tr h="820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kern="1200" dirty="0">
                          <a:solidFill>
                            <a:schemeClr val="dk1"/>
                          </a:solidFill>
                          <a:effectLst/>
                          <a:latin typeface="Arial" panose="020B0604020202020204" pitchFamily="34" charset="0"/>
                          <a:ea typeface="+mn-ea"/>
                          <a:cs typeface="+mn-cs"/>
                        </a:rPr>
                        <a:t>1. Edrych am bleser</a:t>
                      </a:r>
                      <a:endParaRPr lang="en-GB" sz="2400" kern="1200" dirty="0">
                        <a:solidFill>
                          <a:schemeClr val="dk1"/>
                        </a:solidFill>
                        <a:effectLst/>
                        <a:latin typeface="Arial" panose="020B0604020202020204" pitchFamily="34" charset="0"/>
                        <a:ea typeface="+mn-ea"/>
                        <a:cs typeface="+mn-cs"/>
                      </a:endParaRPr>
                    </a:p>
                    <a:p>
                      <a:endParaRPr lang="en-GB" sz="2400" dirty="0">
                        <a:latin typeface="Arial" panose="020B0604020202020204" pitchFamily="34" charset="0"/>
                      </a:endParaRPr>
                    </a:p>
                  </a:txBody>
                  <a:tcPr/>
                </a:tc>
                <a:tc>
                  <a:txBody>
                    <a:bodyPr/>
                    <a:lstStyle/>
                    <a:p>
                      <a:r>
                        <a:rPr lang="en-GB" sz="2400" dirty="0" err="1">
                          <a:latin typeface="Arial" panose="020B0604020202020204" pitchFamily="34" charset="0"/>
                        </a:rPr>
                        <a:t>Dysgu</a:t>
                      </a:r>
                      <a:r>
                        <a:rPr lang="en-GB" sz="2400" dirty="0">
                          <a:latin typeface="Arial" panose="020B0604020202020204" pitchFamily="34" charset="0"/>
                        </a:rPr>
                        <a:t> </a:t>
                      </a:r>
                      <a:r>
                        <a:rPr lang="en-GB" sz="2400" dirty="0" err="1">
                          <a:latin typeface="Arial" panose="020B0604020202020204" pitchFamily="34" charset="0"/>
                        </a:rPr>
                        <a:t>synhwyraidd</a:t>
                      </a:r>
                      <a:r>
                        <a:rPr lang="en-GB" sz="2400" baseline="0" dirty="0">
                          <a:latin typeface="Arial" panose="020B0604020202020204" pitchFamily="34" charset="0"/>
                        </a:rPr>
                        <a:t> a </a:t>
                      </a:r>
                      <a:r>
                        <a:rPr lang="en-GB" sz="2400" baseline="0" dirty="0" err="1">
                          <a:latin typeface="Arial" panose="020B0604020202020204" pitchFamily="34" charset="0"/>
                        </a:rPr>
                        <a:t>choncrid</a:t>
                      </a:r>
                      <a:endParaRPr lang="en-GB" sz="2400" dirty="0">
                        <a:latin typeface="Arial" panose="020B0604020202020204" pitchFamily="34" charset="0"/>
                      </a:endParaRPr>
                    </a:p>
                  </a:txBody>
                  <a:tcPr/>
                </a:tc>
                <a:extLst>
                  <a:ext uri="{0D108BD9-81ED-4DB2-BD59-A6C34878D82A}">
                    <a16:rowId xmlns:a16="http://schemas.microsoft.com/office/drawing/2014/main" val="1752490186"/>
                  </a:ext>
                </a:extLst>
              </a:tr>
              <a:tr h="820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kern="1200" dirty="0">
                          <a:solidFill>
                            <a:schemeClr val="dk1"/>
                          </a:solidFill>
                          <a:effectLst/>
                          <a:latin typeface="Arial" panose="020B0604020202020204" pitchFamily="34" charset="0"/>
                          <a:ea typeface="+mn-ea"/>
                          <a:cs typeface="+mn-cs"/>
                        </a:rPr>
                        <a:t>2. Ysbrydoli ffantasi</a:t>
                      </a:r>
                      <a:endParaRPr lang="en-GB" sz="2400" kern="1200" dirty="0">
                        <a:solidFill>
                          <a:schemeClr val="dk1"/>
                        </a:solidFill>
                        <a:effectLst/>
                        <a:latin typeface="Arial" panose="020B0604020202020204" pitchFamily="34" charset="0"/>
                        <a:ea typeface="+mn-ea"/>
                        <a:cs typeface="+mn-cs"/>
                      </a:endParaRPr>
                    </a:p>
                    <a:p>
                      <a:endParaRPr lang="en-GB" sz="2400" dirty="0">
                        <a:latin typeface="Arial" panose="020B0604020202020204" pitchFamily="34" charset="0"/>
                      </a:endParaRPr>
                    </a:p>
                  </a:txBody>
                  <a:tcPr/>
                </a:tc>
                <a:tc>
                  <a:txBody>
                    <a:bodyPr/>
                    <a:lstStyle/>
                    <a:p>
                      <a:r>
                        <a:rPr lang="en-GB" sz="2400" dirty="0" err="1">
                          <a:latin typeface="Arial" panose="020B0604020202020204" pitchFamily="34" charset="0"/>
                        </a:rPr>
                        <a:t>Cyfnod</a:t>
                      </a:r>
                      <a:r>
                        <a:rPr lang="en-GB" sz="2400" baseline="0" dirty="0">
                          <a:latin typeface="Arial" panose="020B0604020202020204" pitchFamily="34" charset="0"/>
                        </a:rPr>
                        <a:t> </a:t>
                      </a:r>
                      <a:r>
                        <a:rPr lang="en-GB" sz="2400" baseline="0" dirty="0" err="1">
                          <a:latin typeface="Arial" panose="020B0604020202020204" pitchFamily="34" charset="0"/>
                        </a:rPr>
                        <a:t>dychmygus</a:t>
                      </a:r>
                      <a:r>
                        <a:rPr lang="en-GB" sz="2400" baseline="0" dirty="0">
                          <a:latin typeface="Arial" panose="020B0604020202020204" pitchFamily="34" charset="0"/>
                        </a:rPr>
                        <a:t> a </a:t>
                      </a:r>
                      <a:r>
                        <a:rPr lang="en-GB" sz="2400" baseline="0" dirty="0" err="1">
                          <a:latin typeface="Arial" panose="020B0604020202020204" pitchFamily="34" charset="0"/>
                        </a:rPr>
                        <a:t>ffantasi</a:t>
                      </a:r>
                      <a:endParaRPr lang="en-GB" sz="2400" dirty="0">
                        <a:latin typeface="Arial" panose="020B0604020202020204" pitchFamily="34" charset="0"/>
                      </a:endParaRPr>
                    </a:p>
                  </a:txBody>
                  <a:tcPr/>
                </a:tc>
                <a:extLst>
                  <a:ext uri="{0D108BD9-81ED-4DB2-BD59-A6C34878D82A}">
                    <a16:rowId xmlns:a16="http://schemas.microsoft.com/office/drawing/2014/main" val="2929262042"/>
                  </a:ext>
                </a:extLst>
              </a:tr>
              <a:tr h="820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kern="1200" dirty="0">
                          <a:solidFill>
                            <a:schemeClr val="dk1"/>
                          </a:solidFill>
                          <a:effectLst/>
                          <a:latin typeface="Arial" panose="020B0604020202020204" pitchFamily="34" charset="0"/>
                          <a:ea typeface="+mn-ea"/>
                          <a:cs typeface="+mn-cs"/>
                        </a:rPr>
                        <a:t>3. Ysgogi chwilfrydedd</a:t>
                      </a:r>
                      <a:endParaRPr lang="en-GB" sz="2400" kern="1200" dirty="0">
                        <a:solidFill>
                          <a:schemeClr val="dk1"/>
                        </a:solidFill>
                        <a:effectLst/>
                        <a:latin typeface="Arial" panose="020B0604020202020204" pitchFamily="34" charset="0"/>
                        <a:ea typeface="+mn-ea"/>
                        <a:cs typeface="+mn-cs"/>
                      </a:endParaRPr>
                    </a:p>
                    <a:p>
                      <a:endParaRPr lang="en-GB" sz="2400" dirty="0">
                        <a:latin typeface="Arial" panose="020B0604020202020204" pitchFamily="34" charset="0"/>
                      </a:endParaRPr>
                    </a:p>
                  </a:txBody>
                  <a:tcPr/>
                </a:tc>
                <a:tc>
                  <a:txBody>
                    <a:bodyPr/>
                    <a:lstStyle/>
                    <a:p>
                      <a:pPr marL="0" lvl="0" indent="0" algn="just">
                        <a:lnSpc>
                          <a:spcPct val="115000"/>
                        </a:lnSpc>
                        <a:spcAft>
                          <a:spcPts val="0"/>
                        </a:spcAft>
                        <a:buFont typeface="+mj-lt"/>
                        <a:buNone/>
                      </a:pPr>
                      <a:r>
                        <a:rPr lang="cy-GB" sz="2400" dirty="0">
                          <a:effectLst/>
                          <a:latin typeface="Arial" panose="020B0604020202020204" pitchFamily="34" charset="0"/>
                          <a:ea typeface="Calibri" panose="020F0502020204030204" pitchFamily="34" charset="0"/>
                          <a:cs typeface="Times New Roman" panose="02020603050405020304" pitchFamily="18" charset="0"/>
                        </a:rPr>
                        <a:t>Ehangu gorwelion</a:t>
                      </a:r>
                      <a:endParaRPr lang="en-GB" sz="24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70704155"/>
                  </a:ext>
                </a:extLst>
              </a:tr>
              <a:tr h="82085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kern="1200" dirty="0">
                          <a:solidFill>
                            <a:schemeClr val="dk1"/>
                          </a:solidFill>
                          <a:effectLst/>
                          <a:latin typeface="Arial" panose="020B0604020202020204" pitchFamily="34" charset="0"/>
                          <a:ea typeface="+mn-ea"/>
                          <a:cs typeface="+mn-cs"/>
                        </a:rPr>
                        <a:t>4. Deall eraill</a:t>
                      </a:r>
                      <a:endParaRPr lang="en-GB" sz="2400" kern="1200" dirty="0">
                        <a:solidFill>
                          <a:schemeClr val="dk1"/>
                        </a:solidFill>
                        <a:effectLst/>
                        <a:latin typeface="Arial" panose="020B0604020202020204" pitchFamily="34" charset="0"/>
                        <a:ea typeface="+mn-ea"/>
                        <a:cs typeface="+mn-cs"/>
                      </a:endParaRPr>
                    </a:p>
                    <a:p>
                      <a:endParaRPr lang="en-GB" sz="2400" dirty="0">
                        <a:latin typeface="Arial" panose="020B0604020202020204" pitchFamily="34" charset="0"/>
                      </a:endParaRPr>
                    </a:p>
                  </a:txBody>
                  <a:tcPr/>
                </a:tc>
                <a:tc>
                  <a:txBody>
                    <a:bodyPr/>
                    <a:lstStyle/>
                    <a:p>
                      <a:r>
                        <a:rPr lang="en-GB" sz="2400" dirty="0" err="1">
                          <a:latin typeface="Arial" panose="020B0604020202020204" pitchFamily="34" charset="0"/>
                        </a:rPr>
                        <a:t>Datblygu</a:t>
                      </a:r>
                      <a:r>
                        <a:rPr lang="en-GB" sz="2400" dirty="0">
                          <a:latin typeface="Arial" panose="020B0604020202020204" pitchFamily="34" charset="0"/>
                        </a:rPr>
                        <a:t> </a:t>
                      </a:r>
                      <a:r>
                        <a:rPr lang="en-GB" sz="2400" dirty="0" err="1">
                          <a:latin typeface="Arial" panose="020B0604020202020204" pitchFamily="34" charset="0"/>
                        </a:rPr>
                        <a:t>empathi</a:t>
                      </a:r>
                      <a:r>
                        <a:rPr lang="en-GB" sz="2400" dirty="0">
                          <a:latin typeface="Arial" panose="020B0604020202020204" pitchFamily="34" charset="0"/>
                        </a:rPr>
                        <a:t> a </a:t>
                      </a:r>
                      <a:r>
                        <a:rPr lang="en-GB" sz="2400" dirty="0" err="1">
                          <a:latin typeface="Arial" panose="020B0604020202020204" pitchFamily="34" charset="0"/>
                        </a:rPr>
                        <a:t>dealltwriaeth</a:t>
                      </a:r>
                      <a:r>
                        <a:rPr lang="en-GB" sz="2400" baseline="0" dirty="0">
                          <a:latin typeface="Arial" panose="020B0604020202020204" pitchFamily="34" charset="0"/>
                        </a:rPr>
                        <a:t> </a:t>
                      </a:r>
                      <a:r>
                        <a:rPr lang="en-GB" sz="2400" baseline="0" dirty="0" err="1">
                          <a:latin typeface="Arial" panose="020B0604020202020204" pitchFamily="34" charset="0"/>
                        </a:rPr>
                        <a:t>bersonol</a:t>
                      </a:r>
                      <a:endParaRPr lang="en-GB" sz="2400" dirty="0">
                        <a:latin typeface="Arial" panose="020B0604020202020204" pitchFamily="34" charset="0"/>
                      </a:endParaRPr>
                    </a:p>
                  </a:txBody>
                  <a:tcPr/>
                </a:tc>
                <a:extLst>
                  <a:ext uri="{0D108BD9-81ED-4DB2-BD59-A6C34878D82A}">
                    <a16:rowId xmlns:a16="http://schemas.microsoft.com/office/drawing/2014/main" val="1984726107"/>
                  </a:ext>
                </a:extLst>
              </a:tr>
              <a:tr h="820857">
                <a:tc>
                  <a:txBody>
                    <a:bodyPr/>
                    <a:lstStyle/>
                    <a:p>
                      <a:r>
                        <a:rPr lang="cy-GB" sz="2400" kern="1200" dirty="0">
                          <a:solidFill>
                            <a:schemeClr val="dk1"/>
                          </a:solidFill>
                          <a:effectLst/>
                          <a:latin typeface="Arial" panose="020B0604020202020204" pitchFamily="34" charset="0"/>
                          <a:ea typeface="+mn-ea"/>
                          <a:cs typeface="+mn-cs"/>
                        </a:rPr>
                        <a:t>5. Archwilio’r broses o greu celf a straeon</a:t>
                      </a:r>
                      <a:endParaRPr lang="en-GB" sz="2400" dirty="0">
                        <a:latin typeface="Arial" panose="020B0604020202020204" pitchFamily="34" charset="0"/>
                      </a:endParaRPr>
                    </a:p>
                  </a:txBody>
                  <a:tcPr/>
                </a:tc>
                <a:tc>
                  <a:txBody>
                    <a:bodyPr/>
                    <a:lstStyle/>
                    <a:p>
                      <a:r>
                        <a:rPr lang="en-GB" sz="2400" dirty="0" err="1">
                          <a:latin typeface="Arial" panose="020B0604020202020204" pitchFamily="34" charset="0"/>
                        </a:rPr>
                        <a:t>Meddwl</a:t>
                      </a:r>
                      <a:r>
                        <a:rPr lang="en-GB" sz="2400" dirty="0">
                          <a:latin typeface="Arial" panose="020B0604020202020204" pitchFamily="34" charset="0"/>
                        </a:rPr>
                        <a:t> </a:t>
                      </a:r>
                      <a:r>
                        <a:rPr lang="en-GB" sz="2400" dirty="0" err="1">
                          <a:latin typeface="Arial" panose="020B0604020202020204" pitchFamily="34" charset="0"/>
                        </a:rPr>
                        <a:t>gwybyddol</a:t>
                      </a:r>
                      <a:r>
                        <a:rPr lang="en-GB" sz="2400" dirty="0">
                          <a:latin typeface="Arial" panose="020B0604020202020204" pitchFamily="34" charset="0"/>
                        </a:rPr>
                        <a:t> </a:t>
                      </a:r>
                      <a:r>
                        <a:rPr lang="en-GB" sz="2400" dirty="0" err="1">
                          <a:latin typeface="Arial" panose="020B0604020202020204" pitchFamily="34" charset="0"/>
                        </a:rPr>
                        <a:t>uwch</a:t>
                      </a:r>
                      <a:endParaRPr lang="en-GB" sz="2400" dirty="0">
                        <a:latin typeface="Arial" panose="020B0604020202020204" pitchFamily="34" charset="0"/>
                      </a:endParaRPr>
                    </a:p>
                  </a:txBody>
                  <a:tcPr/>
                </a:tc>
                <a:extLst>
                  <a:ext uri="{0D108BD9-81ED-4DB2-BD59-A6C34878D82A}">
                    <a16:rowId xmlns:a16="http://schemas.microsoft.com/office/drawing/2014/main" val="3968137368"/>
                  </a:ext>
                </a:extLst>
              </a:tr>
            </a:tbl>
          </a:graphicData>
        </a:graphic>
      </p:graphicFrame>
    </p:spTree>
    <p:extLst>
      <p:ext uri="{BB962C8B-B14F-4D97-AF65-F5344CB8AC3E}">
        <p14:creationId xmlns:p14="http://schemas.microsoft.com/office/powerpoint/2010/main" val="19667830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5774FA6-FF35-96E8-805C-F3AD89107DEF}"/>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p:txBody>
          <a:bodyPr/>
          <a:lstStyle/>
          <a:p>
            <a:pPr algn="l"/>
            <a:r>
              <a:rPr lang="cy-GB" altLang="cy-GB" sz="4000" dirty="0">
                <a:latin typeface="Arial" panose="020B0604020202020204" pitchFamily="34" charset="0"/>
              </a:rPr>
              <a:t>Darluniau  </a:t>
            </a:r>
            <a:r>
              <a:rPr lang="cy-GB" altLang="cy-GB" sz="2800" dirty="0">
                <a:latin typeface="Arial" panose="020B0604020202020204" pitchFamily="34" charset="0"/>
              </a:rPr>
              <a:t>(</a:t>
            </a:r>
            <a:r>
              <a:rPr lang="cy-GB" altLang="cy-GB" sz="2800" dirty="0" err="1">
                <a:latin typeface="Arial" panose="020B0604020202020204" pitchFamily="34" charset="0"/>
              </a:rPr>
              <a:t>Neaum</a:t>
            </a:r>
            <a:r>
              <a:rPr lang="cy-GB" altLang="cy-GB" sz="2800" dirty="0">
                <a:latin typeface="Arial" panose="020B0604020202020204" pitchFamily="34" charset="0"/>
              </a:rPr>
              <a:t>, 2012)</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Illustrations</a:t>
            </a:r>
            <a:endParaRPr lang="cy-GB" altLang="cy-GB" sz="4000" dirty="0">
              <a:solidFill>
                <a:srgbClr val="0070C0"/>
              </a:solidFill>
              <a:latin typeface="Arial" panose="020B0604020202020204" pitchFamily="34" charset="0"/>
            </a:endParaRPr>
          </a:p>
        </p:txBody>
      </p:sp>
      <p:graphicFrame>
        <p:nvGraphicFramePr>
          <p:cNvPr id="7" name="Content Placeholder 6"/>
          <p:cNvGraphicFramePr>
            <a:graphicFrameLocks noGrp="1"/>
          </p:cNvGraphicFramePr>
          <p:nvPr>
            <p:ph idx="1"/>
          </p:nvPr>
        </p:nvGraphicFramePr>
        <p:xfrm>
          <a:off x="457200" y="1600200"/>
          <a:ext cx="8229600" cy="4931451"/>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3034910741"/>
                    </a:ext>
                  </a:extLst>
                </a:gridCol>
                <a:gridCol w="4114800">
                  <a:extLst>
                    <a:ext uri="{9D8B030D-6E8A-4147-A177-3AD203B41FA5}">
                      <a16:colId xmlns:a16="http://schemas.microsoft.com/office/drawing/2014/main" val="3417588615"/>
                    </a:ext>
                  </a:extLst>
                </a:gridCol>
              </a:tblGrid>
              <a:tr h="820857">
                <a:tc>
                  <a:txBody>
                    <a:bodyPr/>
                    <a:lstStyle/>
                    <a:p>
                      <a:pPr algn="ctr"/>
                      <a:r>
                        <a:rPr lang="cy-GB" sz="2600" b="1" kern="1200" dirty="0" err="1">
                          <a:solidFill>
                            <a:schemeClr val="tx1"/>
                          </a:solidFill>
                          <a:effectLst/>
                          <a:latin typeface="Arial" panose="020B0604020202020204" pitchFamily="34" charset="0"/>
                          <a:ea typeface="+mn-ea"/>
                          <a:cs typeface="+mn-cs"/>
                        </a:rPr>
                        <a:t>Illustrations</a:t>
                      </a:r>
                      <a:r>
                        <a:rPr lang="cy-GB" sz="2600" b="1" kern="1200" baseline="0" dirty="0">
                          <a:solidFill>
                            <a:schemeClr val="tx1"/>
                          </a:solidFill>
                          <a:effectLst/>
                          <a:latin typeface="Arial" panose="020B0604020202020204" pitchFamily="34" charset="0"/>
                          <a:ea typeface="+mn-ea"/>
                          <a:cs typeface="+mn-cs"/>
                        </a:rPr>
                        <a:t> </a:t>
                      </a:r>
                      <a:r>
                        <a:rPr lang="cy-GB" sz="2600" b="1" kern="1200" baseline="0" dirty="0" err="1">
                          <a:solidFill>
                            <a:schemeClr val="tx1"/>
                          </a:solidFill>
                          <a:effectLst/>
                          <a:latin typeface="Arial" panose="020B0604020202020204" pitchFamily="34" charset="0"/>
                          <a:ea typeface="+mn-ea"/>
                          <a:cs typeface="+mn-cs"/>
                        </a:rPr>
                        <a:t>in</a:t>
                      </a:r>
                      <a:r>
                        <a:rPr lang="cy-GB" sz="2600" b="1" kern="1200" baseline="0" dirty="0">
                          <a:solidFill>
                            <a:schemeClr val="tx1"/>
                          </a:solidFill>
                          <a:effectLst/>
                          <a:latin typeface="Arial" panose="020B0604020202020204" pitchFamily="34" charset="0"/>
                          <a:ea typeface="+mn-ea"/>
                          <a:cs typeface="+mn-cs"/>
                        </a:rPr>
                        <a:t> </a:t>
                      </a:r>
                      <a:r>
                        <a:rPr lang="cy-GB" sz="2600" b="1" kern="1200" baseline="0" dirty="0" err="1">
                          <a:solidFill>
                            <a:schemeClr val="tx1"/>
                          </a:solidFill>
                          <a:effectLst/>
                          <a:latin typeface="Arial" panose="020B0604020202020204" pitchFamily="34" charset="0"/>
                          <a:ea typeface="+mn-ea"/>
                          <a:cs typeface="+mn-cs"/>
                        </a:rPr>
                        <a:t>books</a:t>
                      </a:r>
                      <a:endParaRPr lang="en-GB" sz="2600" b="1" dirty="0">
                        <a:solidFill>
                          <a:schemeClr val="tx1"/>
                        </a:solidFill>
                        <a:latin typeface="Arial" panose="020B0604020202020204" pitchFamily="34" charset="0"/>
                      </a:endParaRPr>
                    </a:p>
                  </a:txBody>
                  <a:tcPr/>
                </a:tc>
                <a:tc>
                  <a:txBody>
                    <a:bodyPr/>
                    <a:lstStyle/>
                    <a:p>
                      <a:pPr algn="ctr"/>
                      <a:r>
                        <a:rPr lang="cy-GB" sz="2600" b="1" kern="1200" dirty="0" err="1">
                          <a:solidFill>
                            <a:schemeClr val="tx1"/>
                          </a:solidFill>
                          <a:effectLst/>
                          <a:latin typeface="Arial" panose="020B0604020202020204" pitchFamily="34" charset="0"/>
                          <a:ea typeface="+mn-ea"/>
                          <a:cs typeface="+mn-cs"/>
                        </a:rPr>
                        <a:t>Developmental</a:t>
                      </a:r>
                      <a:r>
                        <a:rPr lang="cy-GB" sz="2600" b="1" kern="1200" baseline="0" dirty="0">
                          <a:solidFill>
                            <a:schemeClr val="tx1"/>
                          </a:solidFill>
                          <a:effectLst/>
                          <a:latin typeface="Arial" panose="020B0604020202020204" pitchFamily="34" charset="0"/>
                          <a:ea typeface="+mn-ea"/>
                          <a:cs typeface="+mn-cs"/>
                        </a:rPr>
                        <a:t> </a:t>
                      </a:r>
                      <a:r>
                        <a:rPr lang="cy-GB" sz="2600" b="1" kern="1200" baseline="0" dirty="0" err="1">
                          <a:solidFill>
                            <a:schemeClr val="tx1"/>
                          </a:solidFill>
                          <a:effectLst/>
                          <a:latin typeface="Arial" panose="020B0604020202020204" pitchFamily="34" charset="0"/>
                          <a:ea typeface="+mn-ea"/>
                          <a:cs typeface="+mn-cs"/>
                        </a:rPr>
                        <a:t>stage</a:t>
                      </a:r>
                      <a:endParaRPr lang="en-GB" sz="2600" b="1" dirty="0">
                        <a:solidFill>
                          <a:schemeClr val="tx1"/>
                        </a:solidFill>
                        <a:latin typeface="Arial" panose="020B0604020202020204" pitchFamily="34" charset="0"/>
                      </a:endParaRPr>
                    </a:p>
                  </a:txBody>
                  <a:tcPr/>
                </a:tc>
                <a:extLst>
                  <a:ext uri="{0D108BD9-81ED-4DB2-BD59-A6C34878D82A}">
                    <a16:rowId xmlns:a16="http://schemas.microsoft.com/office/drawing/2014/main" val="3778114002"/>
                  </a:ext>
                </a:extLst>
              </a:tr>
              <a:tr h="820857">
                <a:tc>
                  <a:txBody>
                    <a:bodyPr/>
                    <a:lstStyle/>
                    <a:p>
                      <a:r>
                        <a:rPr lang="en-GB" sz="2400" dirty="0">
                          <a:latin typeface="Arial" panose="020B0604020202020204" pitchFamily="34" charset="0"/>
                        </a:rPr>
                        <a:t>1. Looking for pleasure</a:t>
                      </a:r>
                    </a:p>
                  </a:txBody>
                  <a:tcPr/>
                </a:tc>
                <a:tc>
                  <a:txBody>
                    <a:bodyPr/>
                    <a:lstStyle/>
                    <a:p>
                      <a:r>
                        <a:rPr lang="en-GB" sz="2400" dirty="0">
                          <a:latin typeface="Arial" panose="020B0604020202020204" pitchFamily="34" charset="0"/>
                        </a:rPr>
                        <a:t>Sensory and concrete</a:t>
                      </a:r>
                      <a:r>
                        <a:rPr lang="en-GB" sz="2400" baseline="0" dirty="0">
                          <a:latin typeface="Arial" panose="020B0604020202020204" pitchFamily="34" charset="0"/>
                        </a:rPr>
                        <a:t> learning</a:t>
                      </a:r>
                      <a:endParaRPr lang="en-GB" sz="2400" dirty="0">
                        <a:latin typeface="Arial" panose="020B0604020202020204" pitchFamily="34" charset="0"/>
                      </a:endParaRPr>
                    </a:p>
                  </a:txBody>
                  <a:tcPr/>
                </a:tc>
                <a:extLst>
                  <a:ext uri="{0D108BD9-81ED-4DB2-BD59-A6C34878D82A}">
                    <a16:rowId xmlns:a16="http://schemas.microsoft.com/office/drawing/2014/main" val="1752490186"/>
                  </a:ext>
                </a:extLst>
              </a:tr>
              <a:tr h="820857">
                <a:tc>
                  <a:txBody>
                    <a:bodyPr/>
                    <a:lstStyle/>
                    <a:p>
                      <a:r>
                        <a:rPr lang="en-GB" sz="2400" dirty="0">
                          <a:latin typeface="Arial" panose="020B0604020202020204" pitchFamily="34" charset="0"/>
                        </a:rPr>
                        <a:t>2.</a:t>
                      </a:r>
                      <a:r>
                        <a:rPr lang="en-GB" sz="2400" baseline="0" dirty="0">
                          <a:latin typeface="Arial" panose="020B0604020202020204" pitchFamily="34" charset="0"/>
                        </a:rPr>
                        <a:t> Inspiring fantasy</a:t>
                      </a:r>
                      <a:endParaRPr lang="en-GB" sz="2400" dirty="0">
                        <a:latin typeface="Arial" panose="020B0604020202020204" pitchFamily="34" charset="0"/>
                      </a:endParaRPr>
                    </a:p>
                  </a:txBody>
                  <a:tcPr/>
                </a:tc>
                <a:tc>
                  <a:txBody>
                    <a:bodyPr/>
                    <a:lstStyle/>
                    <a:p>
                      <a:r>
                        <a:rPr lang="en-GB" sz="2400" dirty="0">
                          <a:latin typeface="Arial" panose="020B0604020202020204" pitchFamily="34" charset="0"/>
                        </a:rPr>
                        <a:t>Imaginative</a:t>
                      </a:r>
                      <a:r>
                        <a:rPr lang="en-GB" sz="2400" baseline="0" dirty="0">
                          <a:latin typeface="Arial" panose="020B0604020202020204" pitchFamily="34" charset="0"/>
                        </a:rPr>
                        <a:t> and fantasy</a:t>
                      </a:r>
                      <a:endParaRPr lang="en-GB" sz="2400" dirty="0">
                        <a:latin typeface="Arial" panose="020B0604020202020204" pitchFamily="34" charset="0"/>
                      </a:endParaRPr>
                    </a:p>
                  </a:txBody>
                  <a:tcPr/>
                </a:tc>
                <a:extLst>
                  <a:ext uri="{0D108BD9-81ED-4DB2-BD59-A6C34878D82A}">
                    <a16:rowId xmlns:a16="http://schemas.microsoft.com/office/drawing/2014/main" val="2929262042"/>
                  </a:ext>
                </a:extLst>
              </a:tr>
              <a:tr h="820857">
                <a:tc>
                  <a:txBody>
                    <a:bodyPr/>
                    <a:lstStyle/>
                    <a:p>
                      <a:pPr lvl="0"/>
                      <a:r>
                        <a:rPr lang="en-GB" sz="2400" i="1" kern="1200" dirty="0">
                          <a:solidFill>
                            <a:schemeClr val="dk1"/>
                          </a:solidFill>
                          <a:effectLst/>
                          <a:latin typeface="Arial" panose="020B0604020202020204" pitchFamily="34" charset="0"/>
                          <a:ea typeface="+mn-ea"/>
                          <a:cs typeface="+mn-cs"/>
                        </a:rPr>
                        <a:t>3.</a:t>
                      </a:r>
                      <a:r>
                        <a:rPr lang="en-GB" sz="2400" i="1" kern="1200" baseline="0" dirty="0">
                          <a:solidFill>
                            <a:schemeClr val="dk1"/>
                          </a:solidFill>
                          <a:effectLst/>
                          <a:latin typeface="Arial" panose="020B0604020202020204" pitchFamily="34" charset="0"/>
                          <a:ea typeface="+mn-ea"/>
                          <a:cs typeface="+mn-cs"/>
                        </a:rPr>
                        <a:t> </a:t>
                      </a:r>
                      <a:r>
                        <a:rPr lang="en-GB" sz="2400" i="1" kern="1200" dirty="0">
                          <a:solidFill>
                            <a:schemeClr val="dk1"/>
                          </a:solidFill>
                          <a:effectLst/>
                          <a:latin typeface="Arial" panose="020B0604020202020204" pitchFamily="34" charset="0"/>
                          <a:ea typeface="+mn-ea"/>
                          <a:cs typeface="+mn-cs"/>
                        </a:rPr>
                        <a:t>Stimulating curiosity</a:t>
                      </a:r>
                      <a:endParaRPr lang="en-GB" sz="2400" kern="1200" dirty="0">
                        <a:solidFill>
                          <a:schemeClr val="dk1"/>
                        </a:solidFill>
                        <a:effectLst/>
                        <a:latin typeface="Arial" panose="020B0604020202020204" pitchFamily="34" charset="0"/>
                        <a:ea typeface="+mn-ea"/>
                        <a:cs typeface="+mn-cs"/>
                      </a:endParaRPr>
                    </a:p>
                  </a:txBody>
                  <a:tcPr/>
                </a:tc>
                <a:tc>
                  <a:txBody>
                    <a:bodyPr/>
                    <a:lstStyle/>
                    <a:p>
                      <a:pPr lvl="0"/>
                      <a:r>
                        <a:rPr lang="en-GB" sz="2400" kern="1200" dirty="0">
                          <a:solidFill>
                            <a:schemeClr val="dk1"/>
                          </a:solidFill>
                          <a:effectLst/>
                          <a:latin typeface="Arial" panose="020B0604020202020204" pitchFamily="34" charset="0"/>
                          <a:ea typeface="+mn-ea"/>
                          <a:cs typeface="+mn-cs"/>
                        </a:rPr>
                        <a:t>Broadening horizons</a:t>
                      </a:r>
                    </a:p>
                    <a:p>
                      <a:endParaRPr lang="en-GB" sz="2400" dirty="0">
                        <a:latin typeface="Arial" panose="020B0604020202020204" pitchFamily="34" charset="0"/>
                      </a:endParaRPr>
                    </a:p>
                  </a:txBody>
                  <a:tcPr marL="68580" marR="68580" marT="0" marB="0"/>
                </a:tc>
                <a:extLst>
                  <a:ext uri="{0D108BD9-81ED-4DB2-BD59-A6C34878D82A}">
                    <a16:rowId xmlns:a16="http://schemas.microsoft.com/office/drawing/2014/main" val="1070704155"/>
                  </a:ext>
                </a:extLst>
              </a:tr>
              <a:tr h="820857">
                <a:tc>
                  <a:txBody>
                    <a:bodyPr/>
                    <a:lstStyle/>
                    <a:p>
                      <a:r>
                        <a:rPr lang="en-GB" sz="2400" dirty="0">
                          <a:latin typeface="Arial" panose="020B0604020202020204" pitchFamily="34" charset="0"/>
                        </a:rPr>
                        <a:t>4, Understanding others</a:t>
                      </a:r>
                    </a:p>
                  </a:txBody>
                  <a:tcPr/>
                </a:tc>
                <a:tc>
                  <a:txBody>
                    <a:bodyPr/>
                    <a:lstStyle/>
                    <a:p>
                      <a:r>
                        <a:rPr lang="en-GB" sz="2400" dirty="0">
                          <a:latin typeface="Arial" panose="020B0604020202020204" pitchFamily="34" charset="0"/>
                        </a:rPr>
                        <a:t>Developing</a:t>
                      </a:r>
                      <a:r>
                        <a:rPr lang="en-GB" sz="2400" baseline="0" dirty="0">
                          <a:latin typeface="Arial" panose="020B0604020202020204" pitchFamily="34" charset="0"/>
                        </a:rPr>
                        <a:t> empathy and personal understanding</a:t>
                      </a:r>
                      <a:endParaRPr lang="en-GB" sz="2400" dirty="0">
                        <a:latin typeface="Arial" panose="020B0604020202020204" pitchFamily="34" charset="0"/>
                      </a:endParaRPr>
                    </a:p>
                  </a:txBody>
                  <a:tcPr/>
                </a:tc>
                <a:extLst>
                  <a:ext uri="{0D108BD9-81ED-4DB2-BD59-A6C34878D82A}">
                    <a16:rowId xmlns:a16="http://schemas.microsoft.com/office/drawing/2014/main" val="1984726107"/>
                  </a:ext>
                </a:extLst>
              </a:tr>
              <a:tr h="820857">
                <a:tc>
                  <a:txBody>
                    <a:bodyPr/>
                    <a:lstStyle/>
                    <a:p>
                      <a:r>
                        <a:rPr lang="en-GB" sz="2400" dirty="0">
                          <a:latin typeface="Arial" panose="020B0604020202020204" pitchFamily="34" charset="0"/>
                        </a:rPr>
                        <a:t>5.</a:t>
                      </a:r>
                      <a:r>
                        <a:rPr lang="en-GB" sz="2400" baseline="0" dirty="0">
                          <a:latin typeface="Arial" panose="020B0604020202020204" pitchFamily="34" charset="0"/>
                        </a:rPr>
                        <a:t> </a:t>
                      </a:r>
                      <a:r>
                        <a:rPr lang="en-GB" sz="2400" dirty="0">
                          <a:latin typeface="Arial" panose="020B0604020202020204" pitchFamily="34" charset="0"/>
                        </a:rPr>
                        <a:t>Exploring the making</a:t>
                      </a:r>
                      <a:r>
                        <a:rPr lang="en-GB" sz="2400" baseline="0" dirty="0">
                          <a:latin typeface="Arial" panose="020B0604020202020204" pitchFamily="34" charset="0"/>
                        </a:rPr>
                        <a:t> of art and stories</a:t>
                      </a:r>
                      <a:endParaRPr lang="en-GB" sz="2400" dirty="0">
                        <a:latin typeface="Arial" panose="020B0604020202020204" pitchFamily="34" charset="0"/>
                      </a:endParaRPr>
                    </a:p>
                  </a:txBody>
                  <a:tcPr/>
                </a:tc>
                <a:tc>
                  <a:txBody>
                    <a:bodyPr/>
                    <a:lstStyle/>
                    <a:p>
                      <a:r>
                        <a:rPr lang="en-GB" sz="2400" dirty="0">
                          <a:latin typeface="Arial" panose="020B0604020202020204" pitchFamily="34" charset="0"/>
                        </a:rPr>
                        <a:t>Higher</a:t>
                      </a:r>
                      <a:r>
                        <a:rPr lang="en-GB" sz="2400" baseline="0" dirty="0">
                          <a:latin typeface="Arial" panose="020B0604020202020204" pitchFamily="34" charset="0"/>
                        </a:rPr>
                        <a:t> cognitive thinking</a:t>
                      </a:r>
                      <a:endParaRPr lang="en-GB" sz="2400" dirty="0">
                        <a:latin typeface="Arial" panose="020B0604020202020204" pitchFamily="34" charset="0"/>
                      </a:endParaRPr>
                    </a:p>
                  </a:txBody>
                  <a:tcPr/>
                </a:tc>
                <a:extLst>
                  <a:ext uri="{0D108BD9-81ED-4DB2-BD59-A6C34878D82A}">
                    <a16:rowId xmlns:a16="http://schemas.microsoft.com/office/drawing/2014/main" val="3968137368"/>
                  </a:ext>
                </a:extLst>
              </a:tr>
            </a:tbl>
          </a:graphicData>
        </a:graphic>
      </p:graphicFrame>
    </p:spTree>
    <p:extLst>
      <p:ext uri="{BB962C8B-B14F-4D97-AF65-F5344CB8AC3E}">
        <p14:creationId xmlns:p14="http://schemas.microsoft.com/office/powerpoint/2010/main" val="21612063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D100225-3BCD-42D3-5B5A-052D728466B8}"/>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866" name="Title 4"/>
          <p:cNvSpPr>
            <a:spLocks noGrp="1"/>
          </p:cNvSpPr>
          <p:nvPr>
            <p:ph type="title"/>
          </p:nvPr>
        </p:nvSpPr>
        <p:spPr/>
        <p:txBody>
          <a:bodyPr/>
          <a:lstStyle/>
          <a:p>
            <a:pPr algn="l"/>
            <a:r>
              <a:rPr lang="cy-GB" altLang="cy-GB" sz="3600" dirty="0">
                <a:latin typeface="Arial" panose="020B0604020202020204" pitchFamily="34" charset="0"/>
              </a:rPr>
              <a:t>Trafodwch…</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Discuss…</a:t>
            </a:r>
            <a:endParaRPr lang="cy-GB" altLang="cy-GB" sz="3600" dirty="0">
              <a:solidFill>
                <a:srgbClr val="0070C0"/>
              </a:solidFill>
              <a:latin typeface="Arial" panose="020B0604020202020204" pitchFamily="34" charset="0"/>
            </a:endParaRPr>
          </a:p>
        </p:txBody>
      </p:sp>
      <p:sp>
        <p:nvSpPr>
          <p:cNvPr id="36867" name="Content Placeholder 5"/>
          <p:cNvSpPr>
            <a:spLocks noGrp="1"/>
          </p:cNvSpPr>
          <p:nvPr>
            <p:ph idx="1"/>
          </p:nvPr>
        </p:nvSpPr>
        <p:spPr/>
        <p:txBody>
          <a:bodyPr/>
          <a:lstStyle/>
          <a:p>
            <a:pPr marL="0" indent="0">
              <a:buNone/>
            </a:pPr>
            <a:r>
              <a:rPr lang="en-GB" dirty="0">
                <a:latin typeface="Arial" panose="020B0604020202020204" pitchFamily="34" charset="0"/>
              </a:rPr>
              <a:t>“</a:t>
            </a:r>
            <a:r>
              <a:rPr lang="en-GB" i="1" dirty="0" err="1">
                <a:latin typeface="Arial" panose="020B0604020202020204" pitchFamily="34" charset="0"/>
              </a:rPr>
              <a:t>Adrodd</a:t>
            </a:r>
            <a:r>
              <a:rPr lang="en-GB" i="1" dirty="0">
                <a:latin typeface="Arial" panose="020B0604020202020204" pitchFamily="34" charset="0"/>
              </a:rPr>
              <a:t> </a:t>
            </a:r>
            <a:r>
              <a:rPr lang="en-GB" i="1" dirty="0" err="1">
                <a:latin typeface="Arial" panose="020B0604020202020204" pitchFamily="34" charset="0"/>
              </a:rPr>
              <a:t>straeon</a:t>
            </a:r>
            <a:r>
              <a:rPr lang="en-GB" i="1" dirty="0">
                <a:latin typeface="Arial" panose="020B0604020202020204" pitchFamily="34" charset="0"/>
              </a:rPr>
              <a:t> </a:t>
            </a:r>
            <a:r>
              <a:rPr lang="en-GB" i="1" dirty="0" err="1">
                <a:latin typeface="Arial" panose="020B0604020202020204" pitchFamily="34" charset="0"/>
              </a:rPr>
              <a:t>yw'r</a:t>
            </a:r>
            <a:r>
              <a:rPr lang="en-GB" i="1" dirty="0">
                <a:latin typeface="Arial" panose="020B0604020202020204" pitchFamily="34" charset="0"/>
              </a:rPr>
              <a:t> </a:t>
            </a:r>
            <a:r>
              <a:rPr lang="en-GB" i="1" dirty="0" err="1">
                <a:latin typeface="Arial" panose="020B0604020202020204" pitchFamily="34" charset="0"/>
              </a:rPr>
              <a:t>cyfathrebu</a:t>
            </a:r>
            <a:r>
              <a:rPr lang="en-GB" i="1" dirty="0">
                <a:latin typeface="Arial" panose="020B0604020202020204" pitchFamily="34" charset="0"/>
              </a:rPr>
              <a:t> </a:t>
            </a:r>
            <a:r>
              <a:rPr lang="en-GB" i="1" dirty="0" err="1">
                <a:latin typeface="Arial" panose="020B0604020202020204" pitchFamily="34" charset="0"/>
              </a:rPr>
              <a:t>uniongyrchol</a:t>
            </a:r>
            <a:r>
              <a:rPr lang="en-GB" i="1" dirty="0">
                <a:latin typeface="Arial" panose="020B0604020202020204" pitchFamily="34" charset="0"/>
              </a:rPr>
              <a:t> </a:t>
            </a:r>
            <a:r>
              <a:rPr lang="en-GB" i="1" dirty="0" err="1">
                <a:latin typeface="Arial" panose="020B0604020202020204" pitchFamily="34" charset="0"/>
              </a:rPr>
              <a:t>a'r</a:t>
            </a:r>
            <a:r>
              <a:rPr lang="en-GB" i="1" dirty="0">
                <a:latin typeface="Arial" panose="020B0604020202020204" pitchFamily="34" charset="0"/>
              </a:rPr>
              <a:t> </a:t>
            </a:r>
            <a:r>
              <a:rPr lang="en-GB" i="1" dirty="0" err="1">
                <a:latin typeface="Arial" panose="020B0604020202020204" pitchFamily="34" charset="0"/>
              </a:rPr>
              <a:t>rhannu</a:t>
            </a:r>
            <a:r>
              <a:rPr lang="en-GB" i="1" dirty="0">
                <a:latin typeface="Arial" panose="020B0604020202020204" pitchFamily="34" charset="0"/>
              </a:rPr>
              <a:t> o </a:t>
            </a:r>
            <a:r>
              <a:rPr lang="en-GB" i="1" dirty="0" err="1">
                <a:latin typeface="Arial" panose="020B0604020202020204" pitchFamily="34" charset="0"/>
              </a:rPr>
              <a:t>rywbeth</a:t>
            </a:r>
            <a:r>
              <a:rPr lang="en-GB" i="1" dirty="0">
                <a:latin typeface="Arial" panose="020B0604020202020204" pitchFamily="34" charset="0"/>
              </a:rPr>
              <a:t> </a:t>
            </a:r>
            <a:r>
              <a:rPr lang="en-GB" i="1" dirty="0" err="1">
                <a:latin typeface="Arial" panose="020B0604020202020204" pitchFamily="34" charset="0"/>
              </a:rPr>
              <a:t>gwir</a:t>
            </a:r>
            <a:r>
              <a:rPr lang="en-GB" i="1" dirty="0">
                <a:latin typeface="Arial" panose="020B0604020202020204" pitchFamily="34" charset="0"/>
              </a:rPr>
              <a:t> am </a:t>
            </a:r>
            <a:r>
              <a:rPr lang="en-GB" i="1" dirty="0" err="1">
                <a:latin typeface="Arial" panose="020B0604020202020204" pitchFamily="34" charset="0"/>
              </a:rPr>
              <a:t>fod</a:t>
            </a:r>
            <a:r>
              <a:rPr lang="en-GB" i="1" dirty="0">
                <a:latin typeface="Arial" panose="020B0604020202020204" pitchFamily="34" charset="0"/>
              </a:rPr>
              <a:t> </a:t>
            </a:r>
            <a:r>
              <a:rPr lang="en-GB" i="1" dirty="0" err="1">
                <a:latin typeface="Arial" panose="020B0604020202020204" pitchFamily="34" charset="0"/>
              </a:rPr>
              <a:t>yn</a:t>
            </a:r>
            <a:r>
              <a:rPr lang="en-GB" i="1" dirty="0">
                <a:latin typeface="Arial" panose="020B0604020202020204" pitchFamily="34" charset="0"/>
              </a:rPr>
              <a:t> </a:t>
            </a:r>
            <a:r>
              <a:rPr lang="en-GB" i="1" dirty="0" err="1">
                <a:latin typeface="Arial" panose="020B0604020202020204" pitchFamily="34" charset="0"/>
              </a:rPr>
              <a:t>fyw</a:t>
            </a:r>
            <a:r>
              <a:rPr lang="en-GB" i="1" dirty="0">
                <a:latin typeface="Arial" panose="020B0604020202020204" pitchFamily="34" charset="0"/>
              </a:rPr>
              <a:t>. </a:t>
            </a:r>
            <a:r>
              <a:rPr lang="en-GB" i="1" dirty="0" err="1">
                <a:latin typeface="Arial" panose="020B0604020202020204" pitchFamily="34" charset="0"/>
              </a:rPr>
              <a:t>Nid</a:t>
            </a:r>
            <a:r>
              <a:rPr lang="en-GB" i="1" dirty="0">
                <a:latin typeface="Arial" panose="020B0604020202020204" pitchFamily="34" charset="0"/>
              </a:rPr>
              <a:t> y </a:t>
            </a:r>
            <a:r>
              <a:rPr lang="en-GB" i="1" dirty="0" err="1">
                <a:latin typeface="Arial" panose="020B0604020202020204" pitchFamily="34" charset="0"/>
              </a:rPr>
              <a:t>stori'n</a:t>
            </a:r>
            <a:r>
              <a:rPr lang="en-GB" i="1" dirty="0">
                <a:latin typeface="Arial" panose="020B0604020202020204" pitchFamily="34" charset="0"/>
              </a:rPr>
              <a:t> </a:t>
            </a:r>
            <a:r>
              <a:rPr lang="en-GB" i="1" dirty="0" err="1">
                <a:latin typeface="Arial" panose="020B0604020202020204" pitchFamily="34" charset="0"/>
              </a:rPr>
              <a:t>unig</a:t>
            </a:r>
            <a:r>
              <a:rPr lang="en-GB" i="1" dirty="0">
                <a:latin typeface="Arial" panose="020B0604020202020204" pitchFamily="34" charset="0"/>
              </a:rPr>
              <a:t> </a:t>
            </a:r>
            <a:r>
              <a:rPr lang="en-GB" i="1" dirty="0" err="1">
                <a:latin typeface="Arial" panose="020B0604020202020204" pitchFamily="34" charset="0"/>
              </a:rPr>
              <a:t>sydd</a:t>
            </a:r>
            <a:r>
              <a:rPr lang="en-GB" i="1" dirty="0">
                <a:latin typeface="Arial" panose="020B0604020202020204" pitchFamily="34" charset="0"/>
              </a:rPr>
              <a:t> </a:t>
            </a:r>
            <a:r>
              <a:rPr lang="en-GB" i="1" dirty="0" err="1">
                <a:latin typeface="Arial" panose="020B0604020202020204" pitchFamily="34" charset="0"/>
              </a:rPr>
              <a:t>yma</a:t>
            </a:r>
            <a:r>
              <a:rPr lang="en-GB" i="1" dirty="0">
                <a:latin typeface="Arial" panose="020B0604020202020204" pitchFamily="34" charset="0"/>
              </a:rPr>
              <a:t>, </a:t>
            </a:r>
            <a:r>
              <a:rPr lang="en-GB" i="1" dirty="0" err="1">
                <a:latin typeface="Arial" panose="020B0604020202020204" pitchFamily="34" charset="0"/>
              </a:rPr>
              <a:t>ond</a:t>
            </a:r>
            <a:r>
              <a:rPr lang="en-GB" i="1" dirty="0">
                <a:latin typeface="Arial" panose="020B0604020202020204" pitchFamily="34" charset="0"/>
              </a:rPr>
              <a:t> </a:t>
            </a:r>
            <a:r>
              <a:rPr lang="en-GB" i="1" dirty="0" err="1">
                <a:latin typeface="Arial" panose="020B0604020202020204" pitchFamily="34" charset="0"/>
              </a:rPr>
              <a:t>cyfuniad</a:t>
            </a:r>
            <a:r>
              <a:rPr lang="en-GB" i="1" dirty="0">
                <a:latin typeface="Arial" panose="020B0604020202020204" pitchFamily="34" charset="0"/>
              </a:rPr>
              <a:t> o </a:t>
            </a:r>
            <a:r>
              <a:rPr lang="en-GB" i="1" dirty="0" err="1">
                <a:latin typeface="Arial" panose="020B0604020202020204" pitchFamily="34" charset="0"/>
              </a:rPr>
              <a:t>storïwr</a:t>
            </a:r>
            <a:r>
              <a:rPr lang="en-GB" i="1" dirty="0">
                <a:latin typeface="Arial" panose="020B0604020202020204" pitchFamily="34" charset="0"/>
              </a:rPr>
              <a:t> </a:t>
            </a:r>
            <a:r>
              <a:rPr lang="en-GB" i="1" dirty="0" err="1">
                <a:latin typeface="Arial" panose="020B0604020202020204" pitchFamily="34" charset="0"/>
              </a:rPr>
              <a:t>byw</a:t>
            </a:r>
            <a:r>
              <a:rPr lang="en-GB" i="1" dirty="0">
                <a:latin typeface="Arial" panose="020B0604020202020204" pitchFamily="34" charset="0"/>
              </a:rPr>
              <a:t>, </a:t>
            </a:r>
            <a:r>
              <a:rPr lang="en-GB" i="1" dirty="0" err="1">
                <a:latin typeface="Arial" panose="020B0604020202020204" pitchFamily="34" charset="0"/>
              </a:rPr>
              <a:t>sefyllfa</a:t>
            </a:r>
            <a:r>
              <a:rPr lang="en-GB" i="1" dirty="0">
                <a:latin typeface="Arial" panose="020B0604020202020204" pitchFamily="34" charset="0"/>
              </a:rPr>
              <a:t>, sain a rhythm </a:t>
            </a:r>
            <a:r>
              <a:rPr lang="en-GB" i="1" dirty="0" err="1">
                <a:latin typeface="Arial" panose="020B0604020202020204" pitchFamily="34" charset="0"/>
              </a:rPr>
              <a:t>llais</a:t>
            </a:r>
            <a:r>
              <a:rPr lang="en-GB" i="1" dirty="0">
                <a:latin typeface="Arial" panose="020B0604020202020204" pitchFamily="34" charset="0"/>
              </a:rPr>
              <a:t>, </a:t>
            </a:r>
            <a:r>
              <a:rPr lang="en-GB" i="1" dirty="0" err="1">
                <a:latin typeface="Arial" panose="020B0604020202020204" pitchFamily="34" charset="0"/>
              </a:rPr>
              <a:t>distawrwydd</a:t>
            </a:r>
            <a:r>
              <a:rPr lang="en-GB" i="1" dirty="0">
                <a:latin typeface="Arial" panose="020B0604020202020204" pitchFamily="34" charset="0"/>
              </a:rPr>
              <a:t>, </a:t>
            </a:r>
            <a:r>
              <a:rPr lang="en-GB" i="1" dirty="0" err="1">
                <a:latin typeface="Arial" panose="020B0604020202020204" pitchFamily="34" charset="0"/>
              </a:rPr>
              <a:t>ystum</a:t>
            </a:r>
            <a:r>
              <a:rPr lang="en-GB" i="1" dirty="0">
                <a:latin typeface="Arial" panose="020B0604020202020204" pitchFamily="34" charset="0"/>
              </a:rPr>
              <a:t>, </a:t>
            </a:r>
            <a:r>
              <a:rPr lang="en-GB" i="1" dirty="0" err="1">
                <a:latin typeface="Arial" panose="020B0604020202020204" pitchFamily="34" charset="0"/>
              </a:rPr>
              <a:t>mynegiant</a:t>
            </a:r>
            <a:r>
              <a:rPr lang="en-GB" i="1" dirty="0">
                <a:latin typeface="Arial" panose="020B0604020202020204" pitchFamily="34" charset="0"/>
              </a:rPr>
              <a:t> yr </a:t>
            </a:r>
            <a:r>
              <a:rPr lang="en-GB" i="1" dirty="0" err="1">
                <a:latin typeface="Arial" panose="020B0604020202020204" pitchFamily="34" charset="0"/>
              </a:rPr>
              <a:t>wyneb</a:t>
            </a:r>
            <a:r>
              <a:rPr lang="en-GB" i="1" dirty="0">
                <a:latin typeface="Arial" panose="020B0604020202020204" pitchFamily="34" charset="0"/>
              </a:rPr>
              <a:t>, ac </a:t>
            </a:r>
            <a:r>
              <a:rPr lang="en-GB" i="1" dirty="0" err="1">
                <a:latin typeface="Arial" panose="020B0604020202020204" pitchFamily="34" charset="0"/>
              </a:rPr>
              <a:t>ymateb</a:t>
            </a:r>
            <a:r>
              <a:rPr lang="en-GB" i="1" dirty="0">
                <a:latin typeface="Arial" panose="020B0604020202020204" pitchFamily="34" charset="0"/>
              </a:rPr>
              <a:t> </a:t>
            </a:r>
            <a:r>
              <a:rPr lang="en-GB" i="1" dirty="0" err="1">
                <a:latin typeface="Arial" panose="020B0604020202020204" pitchFamily="34" charset="0"/>
              </a:rPr>
              <a:t>gwrandawyr</a:t>
            </a:r>
            <a:r>
              <a:rPr lang="en-GB" i="1" dirty="0">
                <a:latin typeface="Arial" panose="020B0604020202020204" pitchFamily="34" charset="0"/>
              </a:rPr>
              <a:t> </a:t>
            </a:r>
            <a:r>
              <a:rPr lang="en-GB" i="1" dirty="0" err="1">
                <a:latin typeface="Arial" panose="020B0604020202020204" pitchFamily="34" charset="0"/>
              </a:rPr>
              <a:t>sy'n</a:t>
            </a:r>
            <a:r>
              <a:rPr lang="en-GB" i="1" dirty="0">
                <a:latin typeface="Arial" panose="020B0604020202020204" pitchFamily="34" charset="0"/>
              </a:rPr>
              <a:t> </a:t>
            </a:r>
            <a:r>
              <a:rPr lang="en-GB" i="1" dirty="0" err="1">
                <a:latin typeface="Arial" panose="020B0604020202020204" pitchFamily="34" charset="0"/>
              </a:rPr>
              <a:t>ei</a:t>
            </a:r>
            <a:r>
              <a:rPr lang="en-GB" i="1" dirty="0">
                <a:latin typeface="Arial" panose="020B0604020202020204" pitchFamily="34" charset="0"/>
              </a:rPr>
              <a:t> </a:t>
            </a:r>
            <a:r>
              <a:rPr lang="en-GB" i="1" dirty="0" err="1">
                <a:latin typeface="Arial" panose="020B0604020202020204" pitchFamily="34" charset="0"/>
              </a:rPr>
              <a:t>gwneud</a:t>
            </a:r>
            <a:r>
              <a:rPr lang="en-GB" i="1" dirty="0">
                <a:latin typeface="Arial" panose="020B0604020202020204" pitchFamily="34" charset="0"/>
              </a:rPr>
              <a:t> </a:t>
            </a:r>
            <a:r>
              <a:rPr lang="en-GB" i="1" dirty="0" err="1">
                <a:latin typeface="Arial" panose="020B0604020202020204" pitchFamily="34" charset="0"/>
              </a:rPr>
              <a:t>yn</a:t>
            </a:r>
            <a:r>
              <a:rPr lang="en-GB" i="1" dirty="0">
                <a:latin typeface="Arial" panose="020B0604020202020204" pitchFamily="34" charset="0"/>
              </a:rPr>
              <a:t> </a:t>
            </a:r>
            <a:r>
              <a:rPr lang="en-GB" i="1" dirty="0" err="1">
                <a:latin typeface="Arial" panose="020B0604020202020204" pitchFamily="34" charset="0"/>
              </a:rPr>
              <a:t>rymus</a:t>
            </a:r>
            <a:r>
              <a:rPr lang="en-GB" i="1" dirty="0">
                <a:latin typeface="Arial" panose="020B0604020202020204" pitchFamily="34" charset="0"/>
              </a:rPr>
              <a:t>.”</a:t>
            </a:r>
          </a:p>
          <a:p>
            <a:pPr marL="0" indent="0" algn="r">
              <a:buNone/>
            </a:pPr>
            <a:r>
              <a:rPr lang="en-GB" sz="2000" dirty="0">
                <a:latin typeface="Arial" panose="020B0604020202020204" pitchFamily="34" charset="0"/>
              </a:rPr>
              <a:t>(Simms,1982, cited in Grainger, 1997: 13)</a:t>
            </a:r>
          </a:p>
          <a:p>
            <a:pPr marL="0" indent="0">
              <a:buFontTx/>
              <a:buNone/>
            </a:pPr>
            <a:endParaRPr lang="cy-GB" altLang="cy-GB" dirty="0"/>
          </a:p>
        </p:txBody>
      </p:sp>
    </p:spTree>
    <p:extLst>
      <p:ext uri="{BB962C8B-B14F-4D97-AF65-F5344CB8AC3E}">
        <p14:creationId xmlns:p14="http://schemas.microsoft.com/office/powerpoint/2010/main" val="19387390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1AB9EAB-F5D0-195D-08F0-89CFF0971AA4}"/>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866" name="Title 4"/>
          <p:cNvSpPr>
            <a:spLocks noGrp="1"/>
          </p:cNvSpPr>
          <p:nvPr>
            <p:ph type="title"/>
          </p:nvPr>
        </p:nvSpPr>
        <p:spPr/>
        <p:txBody>
          <a:bodyPr/>
          <a:lstStyle/>
          <a:p>
            <a:pPr algn="l"/>
            <a:r>
              <a:rPr lang="cy-GB" altLang="cy-GB" sz="3600" dirty="0">
                <a:latin typeface="Arial" panose="020B0604020202020204" pitchFamily="34" charset="0"/>
              </a:rPr>
              <a:t>Trafodwch…</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Discuss…</a:t>
            </a:r>
            <a:endParaRPr lang="cy-GB" altLang="cy-GB" sz="3600" dirty="0">
              <a:solidFill>
                <a:srgbClr val="0070C0"/>
              </a:solidFill>
              <a:latin typeface="Arial" panose="020B0604020202020204" pitchFamily="34" charset="0"/>
            </a:endParaRPr>
          </a:p>
        </p:txBody>
      </p:sp>
      <p:sp>
        <p:nvSpPr>
          <p:cNvPr id="36867" name="Content Placeholder 5"/>
          <p:cNvSpPr>
            <a:spLocks noGrp="1"/>
          </p:cNvSpPr>
          <p:nvPr>
            <p:ph idx="1"/>
          </p:nvPr>
        </p:nvSpPr>
        <p:spPr/>
        <p:txBody>
          <a:bodyPr/>
          <a:lstStyle/>
          <a:p>
            <a:pPr marL="0" indent="0" algn="just">
              <a:buNone/>
            </a:pPr>
            <a:r>
              <a:rPr lang="en-GB" i="1" dirty="0">
                <a:latin typeface="Arial" panose="020B0604020202020204" pitchFamily="34" charset="0"/>
              </a:rPr>
              <a:t>“Storytelling is the direct and shared communication of something true about being alive. It is not only the story, but a combination of a living storyteller, situation, sound and rhythm of voice, silence, gesture, facial expressions, and response of listeners that makes it potent.”</a:t>
            </a:r>
          </a:p>
          <a:p>
            <a:pPr marL="0" indent="0" algn="r">
              <a:buNone/>
            </a:pPr>
            <a:r>
              <a:rPr lang="en-GB" sz="2000" dirty="0">
                <a:latin typeface="Arial" panose="020B0604020202020204" pitchFamily="34" charset="0"/>
              </a:rPr>
              <a:t>(Simms,1982, cited in Grainger, 1997: 13)</a:t>
            </a:r>
          </a:p>
          <a:p>
            <a:pPr marL="0" indent="0">
              <a:buFontTx/>
              <a:buNone/>
            </a:pPr>
            <a:endParaRPr lang="cy-GB" altLang="cy-GB" dirty="0"/>
          </a:p>
        </p:txBody>
      </p:sp>
    </p:spTree>
    <p:extLst>
      <p:ext uri="{BB962C8B-B14F-4D97-AF65-F5344CB8AC3E}">
        <p14:creationId xmlns:p14="http://schemas.microsoft.com/office/powerpoint/2010/main" val="14768296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577289-BA77-9B24-6EAC-FD4F2084CAB7}"/>
              </a:ext>
            </a:extLst>
          </p:cNvPr>
          <p:cNvSpPr/>
          <p:nvPr/>
        </p:nvSpPr>
        <p:spPr>
          <a:xfrm>
            <a:off x="0" y="0"/>
            <a:ext cx="9144000" cy="5733256"/>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66" name="Title 1"/>
          <p:cNvSpPr>
            <a:spLocks noGrp="1"/>
          </p:cNvSpPr>
          <p:nvPr>
            <p:ph type="title"/>
          </p:nvPr>
        </p:nvSpPr>
        <p:spPr>
          <a:xfrm>
            <a:off x="628650" y="365127"/>
            <a:ext cx="7886700" cy="615602"/>
          </a:xfrm>
        </p:spPr>
        <p:txBody>
          <a:bodyPr>
            <a:noAutofit/>
          </a:bodyPr>
          <a:lstStyle/>
          <a:p>
            <a:pPr algn="l"/>
            <a:r>
              <a:rPr lang="cy-GB" altLang="cy-GB" sz="4000" dirty="0">
                <a:latin typeface="Arial" panose="020B0604020202020204" pitchFamily="34" charset="0"/>
              </a:rPr>
              <a:t>Naratif</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Narrative</a:t>
            </a:r>
            <a:endParaRPr lang="cy-GB" altLang="cy-GB" sz="4000"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179512" y="1484784"/>
            <a:ext cx="4335338" cy="4692179"/>
          </a:xfrm>
        </p:spPr>
        <p:txBody>
          <a:bodyPr/>
          <a:lstStyle/>
          <a:p>
            <a:pPr>
              <a:defRPr/>
            </a:pPr>
            <a:r>
              <a:rPr lang="cy-GB" dirty="0">
                <a:latin typeface="Arial" panose="020B0604020202020204" pitchFamily="34" charset="0"/>
              </a:rPr>
              <a:t>Genre dominyddol mewn llyfrau plant:</a:t>
            </a:r>
          </a:p>
          <a:p>
            <a:pPr marL="0" indent="0">
              <a:buFontTx/>
              <a:buNone/>
              <a:defRPr/>
            </a:pPr>
            <a:r>
              <a:rPr lang="cy-GB" dirty="0">
                <a:latin typeface="Arial" panose="020B0604020202020204" pitchFamily="34" charset="0"/>
              </a:rPr>
              <a:t>- Gosodiad;</a:t>
            </a:r>
          </a:p>
          <a:p>
            <a:pPr marL="0" indent="0">
              <a:buFontTx/>
              <a:buNone/>
              <a:defRPr/>
            </a:pPr>
            <a:r>
              <a:rPr lang="cy-GB" dirty="0">
                <a:latin typeface="Arial" panose="020B0604020202020204" pitchFamily="34" charset="0"/>
              </a:rPr>
              <a:t>- Nod;</a:t>
            </a:r>
          </a:p>
          <a:p>
            <a:pPr marL="0" indent="0">
              <a:buFontTx/>
              <a:buNone/>
              <a:defRPr/>
            </a:pPr>
            <a:r>
              <a:rPr lang="cy-GB" dirty="0">
                <a:latin typeface="Arial" panose="020B0604020202020204" pitchFamily="34" charset="0"/>
              </a:rPr>
              <a:t>- Problem;</a:t>
            </a:r>
          </a:p>
          <a:p>
            <a:pPr marL="0" indent="0">
              <a:buFontTx/>
              <a:buNone/>
              <a:defRPr/>
            </a:pPr>
            <a:r>
              <a:rPr lang="cy-GB" dirty="0">
                <a:latin typeface="Arial" panose="020B0604020202020204" pitchFamily="34" charset="0"/>
              </a:rPr>
              <a:t>- Ateb;</a:t>
            </a:r>
          </a:p>
          <a:p>
            <a:pPr>
              <a:defRPr/>
            </a:pPr>
            <a:r>
              <a:rPr lang="cy-GB" dirty="0">
                <a:latin typeface="Arial" panose="020B0604020202020204" pitchFamily="34" charset="0"/>
              </a:rPr>
              <a:t>Yn helpu plant ddeall a chofio’r stori.</a:t>
            </a:r>
          </a:p>
        </p:txBody>
      </p:sp>
      <p:sp>
        <p:nvSpPr>
          <p:cNvPr id="4" name="Content Placeholder 3"/>
          <p:cNvSpPr>
            <a:spLocks noGrp="1"/>
          </p:cNvSpPr>
          <p:nvPr>
            <p:ph sz="half" idx="2"/>
          </p:nvPr>
        </p:nvSpPr>
        <p:spPr>
          <a:xfrm>
            <a:off x="4629150" y="1268760"/>
            <a:ext cx="3886200" cy="4908203"/>
          </a:xfrm>
        </p:spPr>
        <p:txBody>
          <a:bodyPr/>
          <a:lstStyle/>
          <a:p>
            <a:pPr>
              <a:defRPr/>
            </a:pPr>
            <a:r>
              <a:rPr lang="cy-GB" dirty="0">
                <a:solidFill>
                  <a:srgbClr val="0070C0"/>
                </a:solidFill>
                <a:latin typeface="Arial" panose="020B0604020202020204" pitchFamily="34" charset="0"/>
              </a:rPr>
              <a:t>Dominant genre </a:t>
            </a:r>
            <a:r>
              <a:rPr lang="cy-GB" dirty="0" err="1">
                <a:solidFill>
                  <a:srgbClr val="0070C0"/>
                </a:solidFill>
                <a:latin typeface="Arial" panose="020B0604020202020204" pitchFamily="34" charset="0"/>
              </a:rPr>
              <a:t>in</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children’s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books</a:t>
            </a:r>
            <a:r>
              <a:rPr lang="cy-GB" dirty="0">
                <a:solidFill>
                  <a:srgbClr val="0070C0"/>
                </a:solidFill>
                <a:latin typeface="Arial" panose="020B0604020202020204" pitchFamily="34" charset="0"/>
              </a:rPr>
              <a:t>:</a:t>
            </a:r>
          </a:p>
          <a:p>
            <a:pPr marL="0" indent="0">
              <a:buNone/>
              <a:defRPr/>
            </a:pP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Setting</a:t>
            </a:r>
            <a:r>
              <a:rPr lang="cy-GB" dirty="0">
                <a:solidFill>
                  <a:srgbClr val="0070C0"/>
                </a:solidFill>
                <a:latin typeface="Arial" panose="020B0604020202020204" pitchFamily="34" charset="0"/>
              </a:rPr>
              <a:t>;</a:t>
            </a:r>
          </a:p>
          <a:p>
            <a:pPr marL="0" indent="0">
              <a:buNone/>
              <a:defRPr/>
            </a:pP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Character</a:t>
            </a:r>
            <a:r>
              <a:rPr lang="cy-GB" dirty="0">
                <a:solidFill>
                  <a:srgbClr val="0070C0"/>
                </a:solidFill>
                <a:latin typeface="Arial" panose="020B0604020202020204" pitchFamily="34" charset="0"/>
              </a:rPr>
              <a:t>;</a:t>
            </a:r>
          </a:p>
          <a:p>
            <a:pPr marL="0" indent="0">
              <a:buNone/>
              <a:defRPr/>
            </a:pPr>
            <a:r>
              <a:rPr lang="cy-GB" dirty="0">
                <a:solidFill>
                  <a:srgbClr val="0070C0"/>
                </a:solidFill>
                <a:latin typeface="Arial" panose="020B0604020202020204" pitchFamily="34" charset="0"/>
              </a:rPr>
              <a:t>- Problem;</a:t>
            </a:r>
          </a:p>
          <a:p>
            <a:pPr marL="0" indent="0">
              <a:buNone/>
              <a:defRPr/>
            </a:pP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Solution</a:t>
            </a:r>
            <a:r>
              <a:rPr lang="cy-GB" dirty="0">
                <a:solidFill>
                  <a:srgbClr val="0070C0"/>
                </a:solidFill>
                <a:latin typeface="Arial" panose="020B0604020202020204" pitchFamily="34" charset="0"/>
              </a:rPr>
              <a:t>;</a:t>
            </a:r>
          </a:p>
          <a:p>
            <a:pPr>
              <a:defRPr/>
            </a:pPr>
            <a:r>
              <a:rPr lang="cy-GB" dirty="0" err="1">
                <a:solidFill>
                  <a:srgbClr val="0070C0"/>
                </a:solidFill>
                <a:latin typeface="Arial" panose="020B0604020202020204" pitchFamily="34" charset="0"/>
              </a:rPr>
              <a:t>Helps</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children</a:t>
            </a:r>
            <a:r>
              <a:rPr lang="cy-GB" dirty="0">
                <a:solidFill>
                  <a:srgbClr val="0070C0"/>
                </a:solidFill>
                <a:latin typeface="Arial" panose="020B0604020202020204" pitchFamily="34" charset="0"/>
              </a:rPr>
              <a:t> </a:t>
            </a:r>
            <a:r>
              <a:rPr lang="cy-GB" dirty="0" err="1">
                <a:solidFill>
                  <a:srgbClr val="0070C0"/>
                </a:solidFill>
                <a:latin typeface="Arial" panose="020B0604020202020204" pitchFamily="34" charset="0"/>
              </a:rPr>
              <a:t>understand</a:t>
            </a:r>
            <a:r>
              <a:rPr lang="cy-GB" dirty="0">
                <a:solidFill>
                  <a:srgbClr val="0070C0"/>
                </a:solidFill>
                <a:latin typeface="Arial" panose="020B0604020202020204" pitchFamily="34" charset="0"/>
              </a:rPr>
              <a:t> and </a:t>
            </a:r>
            <a:r>
              <a:rPr lang="cy-GB" dirty="0" err="1">
                <a:solidFill>
                  <a:srgbClr val="0070C0"/>
                </a:solidFill>
                <a:latin typeface="Arial" panose="020B0604020202020204" pitchFamily="34" charset="0"/>
              </a:rPr>
              <a:t>remember</a:t>
            </a:r>
            <a:r>
              <a:rPr lang="cy-GB" dirty="0">
                <a:solidFill>
                  <a:srgbClr val="0070C0"/>
                </a:solidFill>
                <a:latin typeface="Arial" panose="020B0604020202020204" pitchFamily="34" charset="0"/>
              </a:rPr>
              <a:t> the </a:t>
            </a:r>
            <a:r>
              <a:rPr lang="cy-GB" dirty="0" err="1">
                <a:solidFill>
                  <a:srgbClr val="0070C0"/>
                </a:solidFill>
                <a:latin typeface="Arial" panose="020B0604020202020204" pitchFamily="34" charset="0"/>
              </a:rPr>
              <a:t>story</a:t>
            </a:r>
            <a:r>
              <a:rPr lang="cy-GB" dirty="0">
                <a:solidFill>
                  <a:srgbClr val="0070C0"/>
                </a:solidFill>
                <a:latin typeface="Arial" panose="020B0604020202020204" pitchFamily="34" charset="0"/>
              </a:rPr>
              <a:t>.</a:t>
            </a:r>
          </a:p>
          <a:p>
            <a:pPr marL="0" indent="0">
              <a:buNone/>
              <a:defRPr/>
            </a:pPr>
            <a:endParaRPr lang="cy-GB" dirty="0">
              <a:solidFill>
                <a:srgbClr val="0000FF"/>
              </a:solidFill>
              <a:latin typeface="Arial" panose="020B0604020202020204" pitchFamily="34" charset="0"/>
            </a:endParaRPr>
          </a:p>
        </p:txBody>
      </p:sp>
    </p:spTree>
    <p:extLst>
      <p:ext uri="{BB962C8B-B14F-4D97-AF65-F5344CB8AC3E}">
        <p14:creationId xmlns:p14="http://schemas.microsoft.com/office/powerpoint/2010/main" val="40191633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229A094-4EC9-F34E-63E8-E325931725D1}"/>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14" name="Rectangle 2"/>
          <p:cNvSpPr>
            <a:spLocks noGrp="1" noChangeArrowheads="1"/>
          </p:cNvSpPr>
          <p:nvPr>
            <p:ph type="title"/>
          </p:nvPr>
        </p:nvSpPr>
        <p:spPr>
          <a:xfrm>
            <a:off x="628650" y="365127"/>
            <a:ext cx="7886700" cy="687610"/>
          </a:xfrm>
        </p:spPr>
        <p:txBody>
          <a:bodyPr>
            <a:noAutofit/>
          </a:bodyPr>
          <a:lstStyle/>
          <a:p>
            <a:pPr algn="l" eaLnBrk="1" hangingPunct="1"/>
            <a:br>
              <a:rPr lang="cy-GB" altLang="cy-GB" sz="4000" dirty="0">
                <a:solidFill>
                  <a:schemeClr val="tx1"/>
                </a:solidFill>
                <a:latin typeface="Arial" panose="020B0604020202020204" pitchFamily="34" charset="0"/>
              </a:rPr>
            </a:br>
            <a:r>
              <a:rPr lang="cy-GB" altLang="cy-GB" sz="4000" dirty="0">
                <a:solidFill>
                  <a:schemeClr val="tx1"/>
                </a:solidFill>
                <a:latin typeface="Arial" panose="020B0604020202020204" pitchFamily="34" charset="0"/>
              </a:rPr>
              <a:t>Rôl yr adroddwr stori</a:t>
            </a:r>
            <a:br>
              <a:rPr lang="cy-GB" altLang="cy-GB" sz="4000" dirty="0">
                <a:solidFill>
                  <a:schemeClr val="tx1"/>
                </a:solidFill>
                <a:latin typeface="Arial" panose="020B0604020202020204" pitchFamily="34" charset="0"/>
              </a:rPr>
            </a:br>
            <a:r>
              <a:rPr lang="en-GB" altLang="cy-GB" sz="4000" dirty="0">
                <a:solidFill>
                  <a:srgbClr val="0070C0"/>
                </a:solidFill>
                <a:latin typeface="Arial" panose="020B0604020202020204" pitchFamily="34" charset="0"/>
              </a:rPr>
              <a:t>Role of the storyteller</a:t>
            </a:r>
          </a:p>
        </p:txBody>
      </p:sp>
      <p:sp>
        <p:nvSpPr>
          <p:cNvPr id="13315" name="Rectangle 7"/>
          <p:cNvSpPr>
            <a:spLocks noGrp="1" noChangeArrowheads="1"/>
          </p:cNvSpPr>
          <p:nvPr>
            <p:ph type="body" sz="half" idx="1"/>
          </p:nvPr>
        </p:nvSpPr>
        <p:spPr>
          <a:xfrm>
            <a:off x="457200" y="1916832"/>
            <a:ext cx="4033838" cy="4209331"/>
          </a:xfrm>
        </p:spPr>
        <p:txBody>
          <a:bodyPr>
            <a:normAutofit/>
          </a:bodyPr>
          <a:lstStyle/>
          <a:p>
            <a:pPr eaLnBrk="1" hangingPunct="1">
              <a:lnSpc>
                <a:spcPct val="80000"/>
              </a:lnSpc>
            </a:pPr>
            <a:r>
              <a:rPr lang="cy-GB" altLang="cy-GB" dirty="0">
                <a:latin typeface="Arial" panose="020B0604020202020204" pitchFamily="34" charset="0"/>
              </a:rPr>
              <a:t>Cyswllt llygad;</a:t>
            </a:r>
          </a:p>
          <a:p>
            <a:pPr eaLnBrk="1" hangingPunct="1">
              <a:lnSpc>
                <a:spcPct val="80000"/>
              </a:lnSpc>
            </a:pPr>
            <a:r>
              <a:rPr lang="cy-GB" altLang="cy-GB" dirty="0">
                <a:latin typeface="Arial" panose="020B0604020202020204" pitchFamily="34" charset="0"/>
              </a:rPr>
              <a:t>Ymddaliad;</a:t>
            </a:r>
          </a:p>
          <a:p>
            <a:pPr eaLnBrk="1" hangingPunct="1">
              <a:lnSpc>
                <a:spcPct val="80000"/>
              </a:lnSpc>
            </a:pPr>
            <a:r>
              <a:rPr lang="cy-GB" altLang="cy-GB" dirty="0">
                <a:latin typeface="Arial" panose="020B0604020202020204" pitchFamily="34" charset="0"/>
              </a:rPr>
              <a:t>Animeiddio;</a:t>
            </a:r>
          </a:p>
          <a:p>
            <a:pPr eaLnBrk="1" hangingPunct="1">
              <a:lnSpc>
                <a:spcPct val="80000"/>
              </a:lnSpc>
            </a:pPr>
            <a:r>
              <a:rPr lang="cy-GB" altLang="cy-GB" dirty="0">
                <a:latin typeface="Arial" panose="020B0604020202020204" pitchFamily="34" charset="0"/>
              </a:rPr>
              <a:t>Ton y llais a Mynegiadau wynebol;</a:t>
            </a:r>
          </a:p>
          <a:p>
            <a:pPr marL="0" indent="0" eaLnBrk="1" hangingPunct="1">
              <a:lnSpc>
                <a:spcPct val="80000"/>
              </a:lnSpc>
              <a:buNone/>
            </a:pPr>
            <a:endParaRPr lang="cy-GB" altLang="cy-GB" sz="3600" dirty="0">
              <a:latin typeface="Arial" panose="020B0604020202020204" pitchFamily="34" charset="0"/>
            </a:endParaRPr>
          </a:p>
        </p:txBody>
      </p:sp>
      <p:sp>
        <p:nvSpPr>
          <p:cNvPr id="13316" name="Rectangle 8"/>
          <p:cNvSpPr>
            <a:spLocks noGrp="1" noChangeArrowheads="1"/>
          </p:cNvSpPr>
          <p:nvPr>
            <p:ph type="body" sz="half" idx="2"/>
          </p:nvPr>
        </p:nvSpPr>
        <p:spPr>
          <a:xfrm>
            <a:off x="4652963" y="1916832"/>
            <a:ext cx="4311525" cy="4209331"/>
          </a:xfrm>
        </p:spPr>
        <p:txBody>
          <a:bodyPr>
            <a:normAutofit/>
          </a:bodyPr>
          <a:lstStyle/>
          <a:p>
            <a:pPr eaLnBrk="1" hangingPunct="1">
              <a:lnSpc>
                <a:spcPct val="80000"/>
              </a:lnSpc>
            </a:pPr>
            <a:r>
              <a:rPr lang="en-GB" altLang="cy-GB" dirty="0">
                <a:solidFill>
                  <a:srgbClr val="0070C0"/>
                </a:solidFill>
                <a:latin typeface="Arial" panose="020B0604020202020204" pitchFamily="34" charset="0"/>
              </a:rPr>
              <a:t>Eye contact;</a:t>
            </a:r>
          </a:p>
          <a:p>
            <a:pPr eaLnBrk="1" hangingPunct="1">
              <a:lnSpc>
                <a:spcPct val="80000"/>
              </a:lnSpc>
            </a:pPr>
            <a:r>
              <a:rPr lang="en-GB" altLang="cy-GB" dirty="0">
                <a:solidFill>
                  <a:srgbClr val="0070C0"/>
                </a:solidFill>
                <a:latin typeface="Arial" panose="020B0604020202020204" pitchFamily="34" charset="0"/>
              </a:rPr>
              <a:t>Posture;</a:t>
            </a:r>
          </a:p>
          <a:p>
            <a:pPr eaLnBrk="1" hangingPunct="1">
              <a:lnSpc>
                <a:spcPct val="80000"/>
              </a:lnSpc>
            </a:pPr>
            <a:r>
              <a:rPr lang="en-GB" altLang="cy-GB" dirty="0">
                <a:solidFill>
                  <a:srgbClr val="0070C0"/>
                </a:solidFill>
                <a:latin typeface="Arial" panose="020B0604020202020204" pitchFamily="34" charset="0"/>
              </a:rPr>
              <a:t>Animation;</a:t>
            </a:r>
          </a:p>
          <a:p>
            <a:pPr eaLnBrk="1" hangingPunct="1">
              <a:lnSpc>
                <a:spcPct val="80000"/>
              </a:lnSpc>
            </a:pPr>
            <a:r>
              <a:rPr lang="en-GB" altLang="cy-GB" dirty="0">
                <a:solidFill>
                  <a:srgbClr val="0070C0"/>
                </a:solidFill>
                <a:latin typeface="Arial" panose="020B0604020202020204" pitchFamily="34" charset="0"/>
              </a:rPr>
              <a:t>Tone of voice and Facial expressions;</a:t>
            </a:r>
          </a:p>
          <a:p>
            <a:pPr marL="0" indent="0" eaLnBrk="1" hangingPunct="1">
              <a:lnSpc>
                <a:spcPct val="80000"/>
              </a:lnSpc>
              <a:buNone/>
            </a:pPr>
            <a:endParaRPr lang="en-US" altLang="cy-GB" sz="3200" dirty="0">
              <a:solidFill>
                <a:srgbClr val="0000FF"/>
              </a:solidFill>
              <a:latin typeface="Arial" panose="020B0604020202020204" pitchFamily="34" charset="0"/>
            </a:endParaRPr>
          </a:p>
        </p:txBody>
      </p:sp>
    </p:spTree>
    <p:extLst>
      <p:ext uri="{BB962C8B-B14F-4D97-AF65-F5344CB8AC3E}">
        <p14:creationId xmlns:p14="http://schemas.microsoft.com/office/powerpoint/2010/main" val="19043925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6491AD0-9DED-17F0-A634-B9146CB95E33}"/>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14" name="Rectangle 2"/>
          <p:cNvSpPr>
            <a:spLocks noGrp="1" noChangeArrowheads="1"/>
          </p:cNvSpPr>
          <p:nvPr>
            <p:ph type="title"/>
          </p:nvPr>
        </p:nvSpPr>
        <p:spPr>
          <a:xfrm>
            <a:off x="628650" y="365127"/>
            <a:ext cx="7886700" cy="687610"/>
          </a:xfrm>
        </p:spPr>
        <p:txBody>
          <a:bodyPr>
            <a:noAutofit/>
          </a:bodyPr>
          <a:lstStyle/>
          <a:p>
            <a:pPr algn="l" eaLnBrk="1" hangingPunct="1"/>
            <a:br>
              <a:rPr lang="cy-GB" altLang="cy-GB" sz="4000" dirty="0">
                <a:solidFill>
                  <a:schemeClr val="tx1"/>
                </a:solidFill>
                <a:latin typeface="Arial" panose="020B0604020202020204" pitchFamily="34" charset="0"/>
              </a:rPr>
            </a:br>
            <a:r>
              <a:rPr lang="cy-GB" altLang="cy-GB" sz="4000" dirty="0">
                <a:solidFill>
                  <a:schemeClr val="tx1"/>
                </a:solidFill>
                <a:latin typeface="Arial" panose="020B0604020202020204" pitchFamily="34" charset="0"/>
              </a:rPr>
              <a:t>Rôl yr adroddwr stori</a:t>
            </a:r>
            <a:br>
              <a:rPr lang="cy-GB" altLang="cy-GB" sz="4000" dirty="0">
                <a:solidFill>
                  <a:schemeClr val="tx1"/>
                </a:solidFill>
                <a:latin typeface="Arial" panose="020B0604020202020204" pitchFamily="34" charset="0"/>
              </a:rPr>
            </a:br>
            <a:r>
              <a:rPr lang="en-GB" altLang="cy-GB" sz="4000" dirty="0">
                <a:solidFill>
                  <a:srgbClr val="0070C0"/>
                </a:solidFill>
                <a:latin typeface="Arial" panose="020B0604020202020204" pitchFamily="34" charset="0"/>
              </a:rPr>
              <a:t>Role of the storyteller</a:t>
            </a:r>
          </a:p>
        </p:txBody>
      </p:sp>
      <p:sp>
        <p:nvSpPr>
          <p:cNvPr id="13315" name="Rectangle 7"/>
          <p:cNvSpPr>
            <a:spLocks noGrp="1" noChangeArrowheads="1"/>
          </p:cNvSpPr>
          <p:nvPr>
            <p:ph type="body" sz="half" idx="1"/>
          </p:nvPr>
        </p:nvSpPr>
        <p:spPr>
          <a:xfrm>
            <a:off x="457200" y="1772816"/>
            <a:ext cx="4033838" cy="4353347"/>
          </a:xfrm>
        </p:spPr>
        <p:txBody>
          <a:bodyPr>
            <a:normAutofit/>
          </a:bodyPr>
          <a:lstStyle/>
          <a:p>
            <a:pPr eaLnBrk="1" hangingPunct="1">
              <a:lnSpc>
                <a:spcPct val="80000"/>
              </a:lnSpc>
            </a:pPr>
            <a:r>
              <a:rPr lang="cy-GB" altLang="cy-GB" dirty="0">
                <a:latin typeface="Arial" panose="020B0604020202020204" pitchFamily="34" charset="0"/>
              </a:rPr>
              <a:t>Ymwybyddiaeth o’r gynulleidfa;</a:t>
            </a:r>
          </a:p>
          <a:p>
            <a:pPr eaLnBrk="1" hangingPunct="1">
              <a:lnSpc>
                <a:spcPct val="80000"/>
              </a:lnSpc>
            </a:pPr>
            <a:r>
              <a:rPr lang="cy-GB" altLang="cy-GB" dirty="0">
                <a:latin typeface="Arial" panose="020B0604020202020204" pitchFamily="34" charset="0"/>
              </a:rPr>
              <a:t>Cyfranogiad y gynulleidfa;</a:t>
            </a:r>
          </a:p>
          <a:p>
            <a:pPr eaLnBrk="1" hangingPunct="1">
              <a:lnSpc>
                <a:spcPct val="80000"/>
              </a:lnSpc>
            </a:pPr>
            <a:r>
              <a:rPr lang="cy-GB" altLang="cy-GB" dirty="0">
                <a:latin typeface="Arial" panose="020B0604020202020204" pitchFamily="34" charset="0"/>
              </a:rPr>
              <a:t>Propiau;</a:t>
            </a:r>
          </a:p>
          <a:p>
            <a:pPr eaLnBrk="1" hangingPunct="1">
              <a:lnSpc>
                <a:spcPct val="80000"/>
              </a:lnSpc>
            </a:pPr>
            <a:r>
              <a:rPr lang="cy-GB" altLang="cy-GB" dirty="0">
                <a:latin typeface="Arial" panose="020B0604020202020204" pitchFamily="34" charset="0"/>
              </a:rPr>
              <a:t>Caneuon.</a:t>
            </a:r>
          </a:p>
          <a:p>
            <a:pPr eaLnBrk="1" hangingPunct="1">
              <a:lnSpc>
                <a:spcPct val="80000"/>
              </a:lnSpc>
            </a:pPr>
            <a:endParaRPr lang="cy-GB" altLang="cy-GB" sz="3600" dirty="0">
              <a:latin typeface="Arial" panose="020B0604020202020204" pitchFamily="34" charset="0"/>
            </a:endParaRPr>
          </a:p>
        </p:txBody>
      </p:sp>
      <p:sp>
        <p:nvSpPr>
          <p:cNvPr id="13316" name="Rectangle 8"/>
          <p:cNvSpPr>
            <a:spLocks noGrp="1" noChangeArrowheads="1"/>
          </p:cNvSpPr>
          <p:nvPr>
            <p:ph type="body" sz="half" idx="2"/>
          </p:nvPr>
        </p:nvSpPr>
        <p:spPr>
          <a:xfrm>
            <a:off x="4652963" y="1772816"/>
            <a:ext cx="4311525" cy="4353347"/>
          </a:xfrm>
        </p:spPr>
        <p:txBody>
          <a:bodyPr>
            <a:normAutofit/>
          </a:bodyPr>
          <a:lstStyle/>
          <a:p>
            <a:pPr eaLnBrk="1" hangingPunct="1">
              <a:lnSpc>
                <a:spcPct val="80000"/>
              </a:lnSpc>
            </a:pPr>
            <a:r>
              <a:rPr lang="en-GB" altLang="cy-GB" dirty="0">
                <a:solidFill>
                  <a:srgbClr val="0070C0"/>
                </a:solidFill>
                <a:latin typeface="Arial" panose="020B0604020202020204" pitchFamily="34" charset="0"/>
              </a:rPr>
              <a:t>Awareness of the audience;</a:t>
            </a:r>
          </a:p>
          <a:p>
            <a:pPr eaLnBrk="1" hangingPunct="1">
              <a:lnSpc>
                <a:spcPct val="80000"/>
              </a:lnSpc>
            </a:pPr>
            <a:r>
              <a:rPr lang="en-GB" altLang="cy-GB" dirty="0">
                <a:solidFill>
                  <a:srgbClr val="0070C0"/>
                </a:solidFill>
                <a:latin typeface="Arial" panose="020B0604020202020204" pitchFamily="34" charset="0"/>
              </a:rPr>
              <a:t>Audience participation;</a:t>
            </a:r>
          </a:p>
          <a:p>
            <a:pPr eaLnBrk="1" hangingPunct="1">
              <a:lnSpc>
                <a:spcPct val="80000"/>
              </a:lnSpc>
            </a:pPr>
            <a:r>
              <a:rPr lang="en-GB" altLang="cy-GB" dirty="0">
                <a:solidFill>
                  <a:srgbClr val="0070C0"/>
                </a:solidFill>
                <a:latin typeface="Arial" panose="020B0604020202020204" pitchFamily="34" charset="0"/>
              </a:rPr>
              <a:t>Props;</a:t>
            </a:r>
          </a:p>
          <a:p>
            <a:pPr eaLnBrk="1" hangingPunct="1">
              <a:lnSpc>
                <a:spcPct val="80000"/>
              </a:lnSpc>
            </a:pPr>
            <a:r>
              <a:rPr lang="en-GB" altLang="cy-GB" dirty="0">
                <a:solidFill>
                  <a:srgbClr val="0070C0"/>
                </a:solidFill>
                <a:latin typeface="Arial" panose="020B0604020202020204" pitchFamily="34" charset="0"/>
              </a:rPr>
              <a:t>Songs.</a:t>
            </a:r>
          </a:p>
          <a:p>
            <a:pPr eaLnBrk="1" hangingPunct="1">
              <a:lnSpc>
                <a:spcPct val="80000"/>
              </a:lnSpc>
            </a:pPr>
            <a:endParaRPr lang="en-US" altLang="cy-GB" sz="3200" dirty="0">
              <a:solidFill>
                <a:srgbClr val="0000FF"/>
              </a:solidFill>
              <a:latin typeface="Arial" panose="020B0604020202020204" pitchFamily="34" charset="0"/>
            </a:endParaRPr>
          </a:p>
        </p:txBody>
      </p:sp>
    </p:spTree>
    <p:extLst>
      <p:ext uri="{BB962C8B-B14F-4D97-AF65-F5344CB8AC3E}">
        <p14:creationId xmlns:p14="http://schemas.microsoft.com/office/powerpoint/2010/main" val="7751617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A5F0B33-6B21-E7A2-D568-C76C73F4C6FE}"/>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14" name="Rectangle 2"/>
          <p:cNvSpPr>
            <a:spLocks noGrp="1" noChangeArrowheads="1"/>
          </p:cNvSpPr>
          <p:nvPr>
            <p:ph type="title"/>
          </p:nvPr>
        </p:nvSpPr>
        <p:spPr/>
        <p:txBody>
          <a:bodyPr/>
          <a:lstStyle/>
          <a:p>
            <a:pPr algn="l" eaLnBrk="1" hangingPunct="1"/>
            <a:r>
              <a:rPr lang="cy-GB" altLang="cy-GB" sz="4000" dirty="0">
                <a:solidFill>
                  <a:schemeClr val="tx1"/>
                </a:solidFill>
                <a:latin typeface="Arial" panose="020B0604020202020204" pitchFamily="34" charset="0"/>
              </a:rPr>
              <a:t>Gwahaniaethau ieithyddol</a:t>
            </a:r>
            <a:br>
              <a:rPr lang="en-GB" altLang="cy-GB" sz="4000" dirty="0">
                <a:solidFill>
                  <a:srgbClr val="0000FF"/>
                </a:solidFill>
                <a:latin typeface="Arial" panose="020B0604020202020204" pitchFamily="34" charset="0"/>
              </a:rPr>
            </a:br>
            <a:r>
              <a:rPr lang="en-GB" altLang="cy-GB" sz="4000" dirty="0">
                <a:solidFill>
                  <a:srgbClr val="0070C0"/>
                </a:solidFill>
                <a:latin typeface="Arial" panose="020B0604020202020204" pitchFamily="34" charset="0"/>
              </a:rPr>
              <a:t>Linguistic differences</a:t>
            </a:r>
          </a:p>
        </p:txBody>
      </p:sp>
      <p:sp>
        <p:nvSpPr>
          <p:cNvPr id="13315" name="Rectangle 7"/>
          <p:cNvSpPr>
            <a:spLocks noGrp="1" noChangeArrowheads="1"/>
          </p:cNvSpPr>
          <p:nvPr>
            <p:ph type="body" sz="half" idx="1"/>
          </p:nvPr>
        </p:nvSpPr>
        <p:spPr>
          <a:xfrm>
            <a:off x="457200" y="2204864"/>
            <a:ext cx="4033838" cy="3921299"/>
          </a:xfrm>
        </p:spPr>
        <p:txBody>
          <a:bodyPr/>
          <a:lstStyle/>
          <a:p>
            <a:pPr eaLnBrk="1" hangingPunct="1">
              <a:lnSpc>
                <a:spcPct val="80000"/>
              </a:lnSpc>
            </a:pPr>
            <a:r>
              <a:rPr lang="cy-GB" altLang="cy-GB" sz="3200" dirty="0">
                <a:latin typeface="Arial" panose="020B0604020202020204" pitchFamily="34" charset="0"/>
              </a:rPr>
              <a:t>Acenion a Thafodiaith;</a:t>
            </a:r>
          </a:p>
          <a:p>
            <a:pPr eaLnBrk="1" hangingPunct="1">
              <a:lnSpc>
                <a:spcPct val="80000"/>
              </a:lnSpc>
            </a:pPr>
            <a:r>
              <a:rPr lang="cy-GB" altLang="cy-GB" sz="3200" dirty="0">
                <a:latin typeface="Arial" panose="020B0604020202020204" pitchFamily="34" charset="0"/>
              </a:rPr>
              <a:t>Ymadroddion llafar;</a:t>
            </a:r>
          </a:p>
          <a:p>
            <a:pPr eaLnBrk="1" hangingPunct="1">
              <a:lnSpc>
                <a:spcPct val="80000"/>
              </a:lnSpc>
            </a:pPr>
            <a:r>
              <a:rPr lang="cy-GB" altLang="cy-GB" sz="3200" dirty="0">
                <a:latin typeface="Arial" panose="020B0604020202020204" pitchFamily="34" charset="0"/>
              </a:rPr>
              <a:t>Bratiaith;</a:t>
            </a:r>
          </a:p>
          <a:p>
            <a:pPr eaLnBrk="1" hangingPunct="1">
              <a:lnSpc>
                <a:spcPct val="80000"/>
              </a:lnSpc>
            </a:pPr>
            <a:r>
              <a:rPr lang="en-GB" altLang="cy-GB" sz="3200" dirty="0" err="1">
                <a:latin typeface="Arial" panose="020B0604020202020204" pitchFamily="34" charset="0"/>
              </a:rPr>
              <a:t>Mamiaith</a:t>
            </a:r>
            <a:r>
              <a:rPr lang="en-GB" altLang="cy-GB" sz="3200" dirty="0">
                <a:latin typeface="Arial" panose="020B0604020202020204" pitchFamily="34" charset="0"/>
              </a:rPr>
              <a:t>.</a:t>
            </a:r>
            <a:endParaRPr lang="cy-GB" altLang="cy-GB" sz="3200" dirty="0">
              <a:latin typeface="Arial" panose="020B0604020202020204" pitchFamily="34" charset="0"/>
            </a:endParaRPr>
          </a:p>
        </p:txBody>
      </p:sp>
      <p:sp>
        <p:nvSpPr>
          <p:cNvPr id="13316" name="Rectangle 8"/>
          <p:cNvSpPr>
            <a:spLocks noGrp="1" noChangeArrowheads="1"/>
          </p:cNvSpPr>
          <p:nvPr>
            <p:ph type="body" sz="half" idx="2"/>
          </p:nvPr>
        </p:nvSpPr>
        <p:spPr>
          <a:xfrm>
            <a:off x="4652963" y="2204864"/>
            <a:ext cx="4033837" cy="3921299"/>
          </a:xfrm>
        </p:spPr>
        <p:txBody>
          <a:bodyPr/>
          <a:lstStyle/>
          <a:p>
            <a:pPr eaLnBrk="1" hangingPunct="1">
              <a:lnSpc>
                <a:spcPct val="80000"/>
              </a:lnSpc>
            </a:pPr>
            <a:r>
              <a:rPr lang="en-GB" altLang="cy-GB" sz="3200" dirty="0">
                <a:solidFill>
                  <a:srgbClr val="0070C0"/>
                </a:solidFill>
                <a:latin typeface="Arial" panose="020B0604020202020204" pitchFamily="34" charset="0"/>
              </a:rPr>
              <a:t>Accents and Dialects;</a:t>
            </a:r>
          </a:p>
          <a:p>
            <a:pPr eaLnBrk="1" hangingPunct="1">
              <a:lnSpc>
                <a:spcPct val="80000"/>
              </a:lnSpc>
            </a:pPr>
            <a:r>
              <a:rPr lang="en-GB" altLang="cy-GB" sz="3200" dirty="0">
                <a:solidFill>
                  <a:srgbClr val="0070C0"/>
                </a:solidFill>
                <a:latin typeface="Arial" panose="020B0604020202020204" pitchFamily="34" charset="0"/>
              </a:rPr>
              <a:t>Colloquialism;</a:t>
            </a:r>
          </a:p>
          <a:p>
            <a:pPr eaLnBrk="1" hangingPunct="1">
              <a:lnSpc>
                <a:spcPct val="80000"/>
              </a:lnSpc>
            </a:pPr>
            <a:r>
              <a:rPr lang="en-GB" altLang="cy-GB" sz="3200" dirty="0">
                <a:solidFill>
                  <a:srgbClr val="0070C0"/>
                </a:solidFill>
                <a:latin typeface="Arial" panose="020B0604020202020204" pitchFamily="34" charset="0"/>
              </a:rPr>
              <a:t>Slang; </a:t>
            </a:r>
          </a:p>
          <a:p>
            <a:pPr eaLnBrk="1" hangingPunct="1">
              <a:lnSpc>
                <a:spcPct val="80000"/>
              </a:lnSpc>
            </a:pPr>
            <a:r>
              <a:rPr lang="en-GB" altLang="cy-GB" sz="3200" dirty="0">
                <a:solidFill>
                  <a:srgbClr val="0070C0"/>
                </a:solidFill>
                <a:latin typeface="Arial" panose="020B0604020202020204" pitchFamily="34" charset="0"/>
              </a:rPr>
              <a:t>Mother tongue.</a:t>
            </a:r>
          </a:p>
        </p:txBody>
      </p:sp>
    </p:spTree>
    <p:extLst>
      <p:ext uri="{BB962C8B-B14F-4D97-AF65-F5344CB8AC3E}">
        <p14:creationId xmlns:p14="http://schemas.microsoft.com/office/powerpoint/2010/main" val="30643850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3B9444B-CC6E-17E1-74C5-95A886B23224}"/>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770" name="Title 1"/>
          <p:cNvSpPr>
            <a:spLocks noGrp="1"/>
          </p:cNvSpPr>
          <p:nvPr>
            <p:ph type="title"/>
          </p:nvPr>
        </p:nvSpPr>
        <p:spPr>
          <a:xfrm>
            <a:off x="628650" y="346717"/>
            <a:ext cx="7886700" cy="489996"/>
          </a:xfrm>
        </p:spPr>
        <p:txBody>
          <a:bodyPr>
            <a:noAutofit/>
          </a:bodyPr>
          <a:lstStyle/>
          <a:p>
            <a:pPr algn="l"/>
            <a:br>
              <a:rPr lang="cy-GB" altLang="cy-GB" sz="4000" dirty="0">
                <a:latin typeface="Arial" panose="020B0604020202020204" pitchFamily="34" charset="0"/>
              </a:rPr>
            </a:br>
            <a:br>
              <a:rPr lang="cy-GB" altLang="cy-GB" sz="4000" dirty="0">
                <a:latin typeface="Arial" panose="020B0604020202020204" pitchFamily="34" charset="0"/>
              </a:rPr>
            </a:br>
            <a:r>
              <a:rPr lang="cy-GB" altLang="cy-GB" sz="4000" dirty="0">
                <a:latin typeface="Arial" panose="020B0604020202020204" pitchFamily="34" charset="0"/>
              </a:rPr>
              <a:t>Ystyriaethau ymarferol</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Practical considerations</a:t>
            </a:r>
            <a:endParaRPr lang="cy-GB" altLang="cy-GB" sz="4000" dirty="0">
              <a:solidFill>
                <a:srgbClr val="0070C0"/>
              </a:solidFill>
            </a:endParaRPr>
          </a:p>
        </p:txBody>
      </p:sp>
      <p:sp>
        <p:nvSpPr>
          <p:cNvPr id="32771" name="Content Placeholder 3"/>
          <p:cNvSpPr>
            <a:spLocks noGrp="1"/>
          </p:cNvSpPr>
          <p:nvPr>
            <p:ph sz="half" idx="1"/>
          </p:nvPr>
        </p:nvSpPr>
        <p:spPr>
          <a:xfrm>
            <a:off x="179512" y="2204864"/>
            <a:ext cx="4335338" cy="3972099"/>
          </a:xfrm>
        </p:spPr>
        <p:txBody>
          <a:bodyPr>
            <a:normAutofit/>
          </a:bodyPr>
          <a:lstStyle/>
          <a:p>
            <a:r>
              <a:rPr lang="cy-GB" altLang="cy-GB" dirty="0">
                <a:latin typeface="Arial" panose="020B0604020202020204" pitchFamily="34" charset="0"/>
              </a:rPr>
              <a:t>Lleoliad;</a:t>
            </a:r>
          </a:p>
          <a:p>
            <a:r>
              <a:rPr lang="cy-GB" altLang="cy-GB" dirty="0">
                <a:latin typeface="Arial" panose="020B0604020202020204" pitchFamily="34" charset="0"/>
              </a:rPr>
              <a:t>Cysur;</a:t>
            </a:r>
          </a:p>
          <a:p>
            <a:r>
              <a:rPr lang="cy-GB" altLang="cy-GB" dirty="0">
                <a:latin typeface="Arial" panose="020B0604020202020204" pitchFamily="34" charset="0"/>
              </a:rPr>
              <a:t>Stori a/neu chanu addas i blant?</a:t>
            </a:r>
          </a:p>
          <a:p>
            <a:endParaRPr lang="cy-GB" altLang="cy-GB" dirty="0">
              <a:latin typeface="Arial" panose="020B0604020202020204" pitchFamily="34" charset="0"/>
            </a:endParaRPr>
          </a:p>
        </p:txBody>
      </p:sp>
      <p:sp>
        <p:nvSpPr>
          <p:cNvPr id="32772" name="Content Placeholder 1"/>
          <p:cNvSpPr>
            <a:spLocks noGrp="1"/>
          </p:cNvSpPr>
          <p:nvPr>
            <p:ph sz="half" idx="2"/>
          </p:nvPr>
        </p:nvSpPr>
        <p:spPr>
          <a:xfrm>
            <a:off x="4517191" y="2204864"/>
            <a:ext cx="4335338" cy="3972099"/>
          </a:xfrm>
        </p:spPr>
        <p:txBody>
          <a:bodyPr>
            <a:normAutofit/>
          </a:bodyPr>
          <a:lstStyle/>
          <a:p>
            <a:r>
              <a:rPr lang="en-GB" altLang="cy-GB" dirty="0">
                <a:solidFill>
                  <a:srgbClr val="0070C0"/>
                </a:solidFill>
                <a:latin typeface="Arial" panose="020B0604020202020204" pitchFamily="34" charset="0"/>
              </a:rPr>
              <a:t>Location;</a:t>
            </a:r>
          </a:p>
          <a:p>
            <a:r>
              <a:rPr lang="en-GB" altLang="cy-GB" dirty="0">
                <a:solidFill>
                  <a:srgbClr val="0070C0"/>
                </a:solidFill>
                <a:latin typeface="Arial" panose="020B0604020202020204" pitchFamily="34" charset="0"/>
              </a:rPr>
              <a:t>Comfort;</a:t>
            </a:r>
          </a:p>
          <a:p>
            <a:r>
              <a:rPr lang="en-GB" altLang="cy-GB" dirty="0">
                <a:solidFill>
                  <a:srgbClr val="0070C0"/>
                </a:solidFill>
                <a:latin typeface="Arial" panose="020B0604020202020204" pitchFamily="34" charset="0"/>
              </a:rPr>
              <a:t>Suitable story and/or singing for children?</a:t>
            </a:r>
          </a:p>
        </p:txBody>
      </p:sp>
    </p:spTree>
    <p:extLst>
      <p:ext uri="{BB962C8B-B14F-4D97-AF65-F5344CB8AC3E}">
        <p14:creationId xmlns:p14="http://schemas.microsoft.com/office/powerpoint/2010/main" val="8277157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0882C6-B03D-F608-8FBA-572BF96CC801}"/>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770" name="Title 1"/>
          <p:cNvSpPr>
            <a:spLocks noGrp="1"/>
          </p:cNvSpPr>
          <p:nvPr>
            <p:ph type="title"/>
          </p:nvPr>
        </p:nvSpPr>
        <p:spPr>
          <a:xfrm>
            <a:off x="628650" y="346717"/>
            <a:ext cx="7886700" cy="489996"/>
          </a:xfrm>
        </p:spPr>
        <p:txBody>
          <a:bodyPr>
            <a:noAutofit/>
          </a:bodyPr>
          <a:lstStyle/>
          <a:p>
            <a:pPr algn="l"/>
            <a:br>
              <a:rPr lang="cy-GB" altLang="cy-GB" sz="4000" dirty="0">
                <a:latin typeface="Arial" panose="020B0604020202020204" pitchFamily="34" charset="0"/>
              </a:rPr>
            </a:br>
            <a:br>
              <a:rPr lang="cy-GB" altLang="cy-GB" sz="4000" dirty="0">
                <a:latin typeface="Arial" panose="020B0604020202020204" pitchFamily="34" charset="0"/>
              </a:rPr>
            </a:br>
            <a:r>
              <a:rPr lang="cy-GB" altLang="cy-GB" sz="4000" dirty="0">
                <a:latin typeface="Arial" panose="020B0604020202020204" pitchFamily="34" charset="0"/>
              </a:rPr>
              <a:t>Ystyriaethau ymarferol</a:t>
            </a:r>
            <a:br>
              <a:rPr lang="en-GB" altLang="cy-GB" sz="4000" dirty="0">
                <a:latin typeface="Arial" panose="020B0604020202020204" pitchFamily="34" charset="0"/>
              </a:rPr>
            </a:br>
            <a:r>
              <a:rPr lang="en-GB" altLang="cy-GB" sz="4000" dirty="0">
                <a:solidFill>
                  <a:srgbClr val="0070C0"/>
                </a:solidFill>
                <a:latin typeface="Arial" panose="020B0604020202020204" pitchFamily="34" charset="0"/>
              </a:rPr>
              <a:t>Practical considerations</a:t>
            </a:r>
            <a:endParaRPr lang="cy-GB" altLang="cy-GB" sz="4000" dirty="0">
              <a:solidFill>
                <a:srgbClr val="0070C0"/>
              </a:solidFill>
            </a:endParaRPr>
          </a:p>
        </p:txBody>
      </p:sp>
      <p:sp>
        <p:nvSpPr>
          <p:cNvPr id="32771" name="Content Placeholder 3"/>
          <p:cNvSpPr>
            <a:spLocks noGrp="1"/>
          </p:cNvSpPr>
          <p:nvPr>
            <p:ph sz="half" idx="1"/>
          </p:nvPr>
        </p:nvSpPr>
        <p:spPr>
          <a:xfrm>
            <a:off x="179512" y="2132856"/>
            <a:ext cx="4335338" cy="4044107"/>
          </a:xfrm>
        </p:spPr>
        <p:txBody>
          <a:bodyPr>
            <a:normAutofit/>
          </a:bodyPr>
          <a:lstStyle/>
          <a:p>
            <a:r>
              <a:rPr lang="cy-GB" altLang="cy-GB" dirty="0">
                <a:latin typeface="Arial" panose="020B0604020202020204" pitchFamily="34" charset="0"/>
              </a:rPr>
              <a:t>Darllen y llyfr neu dysgu’r stori;</a:t>
            </a:r>
          </a:p>
          <a:p>
            <a:r>
              <a:rPr lang="cy-GB" altLang="cy-GB" dirty="0">
                <a:latin typeface="Arial" panose="020B0604020202020204" pitchFamily="34" charset="0"/>
              </a:rPr>
              <a:t>Defnydd o adnoddau?</a:t>
            </a:r>
          </a:p>
          <a:p>
            <a:r>
              <a:rPr lang="cy-GB" altLang="cy-GB" dirty="0">
                <a:latin typeface="Arial" panose="020B0604020202020204" pitchFamily="34" charset="0"/>
              </a:rPr>
              <a:t>Pwyntio/sylw ar y cyd.</a:t>
            </a:r>
          </a:p>
          <a:p>
            <a:endParaRPr lang="cy-GB" altLang="cy-GB" dirty="0">
              <a:latin typeface="Arial" panose="020B0604020202020204" pitchFamily="34" charset="0"/>
            </a:endParaRPr>
          </a:p>
        </p:txBody>
      </p:sp>
      <p:sp>
        <p:nvSpPr>
          <p:cNvPr id="32772" name="Content Placeholder 1"/>
          <p:cNvSpPr>
            <a:spLocks noGrp="1"/>
          </p:cNvSpPr>
          <p:nvPr>
            <p:ph sz="half" idx="2"/>
          </p:nvPr>
        </p:nvSpPr>
        <p:spPr>
          <a:xfrm>
            <a:off x="4629150" y="2132856"/>
            <a:ext cx="4335338" cy="4044107"/>
          </a:xfrm>
        </p:spPr>
        <p:txBody>
          <a:bodyPr>
            <a:normAutofit/>
          </a:bodyPr>
          <a:lstStyle/>
          <a:p>
            <a:r>
              <a:rPr lang="en-GB" altLang="cy-GB" dirty="0">
                <a:solidFill>
                  <a:srgbClr val="0070C0"/>
                </a:solidFill>
                <a:latin typeface="Arial" panose="020B0604020202020204" pitchFamily="34" charset="0"/>
              </a:rPr>
              <a:t>Read the book or learn the story;</a:t>
            </a:r>
          </a:p>
          <a:p>
            <a:r>
              <a:rPr lang="en-GB" altLang="cy-GB" dirty="0">
                <a:solidFill>
                  <a:srgbClr val="0070C0"/>
                </a:solidFill>
                <a:latin typeface="Arial" panose="020B0604020202020204" pitchFamily="34" charset="0"/>
              </a:rPr>
              <a:t>Use of props?</a:t>
            </a:r>
          </a:p>
          <a:p>
            <a:r>
              <a:rPr lang="en-GB" altLang="cy-GB" dirty="0">
                <a:solidFill>
                  <a:srgbClr val="0070C0"/>
                </a:solidFill>
                <a:latin typeface="Arial" panose="020B0604020202020204" pitchFamily="34" charset="0"/>
              </a:rPr>
              <a:t>Pointing/joint attention.</a:t>
            </a:r>
            <a:endParaRPr lang="cy-GB" alt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9653674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9BD8B2-AFB5-F8D1-6D06-8B9839FE0233}"/>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770" name="Title 1"/>
          <p:cNvSpPr>
            <a:spLocks noGrp="1"/>
          </p:cNvSpPr>
          <p:nvPr>
            <p:ph type="title"/>
          </p:nvPr>
        </p:nvSpPr>
        <p:spPr>
          <a:xfrm>
            <a:off x="457200" y="230188"/>
            <a:ext cx="8229600" cy="1143000"/>
          </a:xfrm>
        </p:spPr>
        <p:txBody>
          <a:bodyPr/>
          <a:lstStyle/>
          <a:p>
            <a:pPr algn="l"/>
            <a:r>
              <a:rPr lang="cy-GB" altLang="cy-GB" sz="3600" dirty="0">
                <a:latin typeface="Arial" panose="020B0604020202020204" pitchFamily="34" charset="0"/>
              </a:rPr>
              <a:t>Lleoliad  </a:t>
            </a:r>
            <a:r>
              <a:rPr lang="cy-GB" altLang="cy-GB" sz="2400" dirty="0">
                <a:latin typeface="Arial" panose="020B0604020202020204" pitchFamily="34" charset="0"/>
              </a:rPr>
              <a:t>(Rees Edwards, 2012)</a:t>
            </a:r>
            <a:br>
              <a:rPr lang="cy-GB" altLang="cy-GB" sz="3600" dirty="0">
                <a:latin typeface="Arial" panose="020B0604020202020204" pitchFamily="34" charset="0"/>
              </a:rPr>
            </a:br>
            <a:r>
              <a:rPr lang="en-GB" altLang="cy-GB" sz="3600" dirty="0">
                <a:solidFill>
                  <a:srgbClr val="0070C0"/>
                </a:solidFill>
                <a:latin typeface="Arial" panose="020B0604020202020204" pitchFamily="34" charset="0"/>
              </a:rPr>
              <a:t>Location</a:t>
            </a:r>
            <a:endParaRPr lang="cy-GB" altLang="cy-GB" dirty="0">
              <a:solidFill>
                <a:srgbClr val="0070C0"/>
              </a:solidFill>
            </a:endParaRPr>
          </a:p>
        </p:txBody>
      </p:sp>
      <p:pic>
        <p:nvPicPr>
          <p:cNvPr id="3" name="Content Placeholder 2"/>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542223" y="1600200"/>
            <a:ext cx="6059553" cy="4525963"/>
          </a:xfrm>
        </p:spPr>
      </p:pic>
    </p:spTree>
    <p:extLst>
      <p:ext uri="{BB962C8B-B14F-4D97-AF65-F5344CB8AC3E}">
        <p14:creationId xmlns:p14="http://schemas.microsoft.com/office/powerpoint/2010/main" val="25551177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7332FC-B6E6-2D4E-0B2C-264B7066DB4C}"/>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770" name="Title 1"/>
          <p:cNvSpPr>
            <a:spLocks noGrp="1"/>
          </p:cNvSpPr>
          <p:nvPr>
            <p:ph type="title"/>
          </p:nvPr>
        </p:nvSpPr>
        <p:spPr>
          <a:xfrm>
            <a:off x="457200" y="230188"/>
            <a:ext cx="8229600" cy="1143000"/>
          </a:xfrm>
        </p:spPr>
        <p:txBody>
          <a:bodyPr/>
          <a:lstStyle/>
          <a:p>
            <a:pPr algn="l"/>
            <a:r>
              <a:rPr lang="cy-GB" altLang="cy-GB" sz="3600" dirty="0">
                <a:latin typeface="Arial" panose="020B0604020202020204" pitchFamily="34" charset="0"/>
              </a:rPr>
              <a:t>Lleoliad  </a:t>
            </a:r>
            <a:r>
              <a:rPr lang="cy-GB" altLang="cy-GB" sz="2400" dirty="0">
                <a:latin typeface="Arial" panose="020B0604020202020204" pitchFamily="34" charset="0"/>
              </a:rPr>
              <a:t>(Rees Edwards, 2012)</a:t>
            </a:r>
            <a:br>
              <a:rPr lang="cy-GB" altLang="cy-GB" sz="3600" dirty="0">
                <a:latin typeface="Arial" panose="020B0604020202020204" pitchFamily="34" charset="0"/>
              </a:rPr>
            </a:br>
            <a:r>
              <a:rPr lang="en-GB" altLang="cy-GB" sz="3600" dirty="0">
                <a:solidFill>
                  <a:srgbClr val="0070C0"/>
                </a:solidFill>
                <a:latin typeface="Arial" panose="020B0604020202020204" pitchFamily="34" charset="0"/>
              </a:rPr>
              <a:t>Location</a:t>
            </a:r>
            <a:endParaRPr lang="cy-GB" altLang="cy-GB" dirty="0">
              <a:solidFill>
                <a:srgbClr val="0070C0"/>
              </a:solidFill>
            </a:endParaRP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542223" y="1600200"/>
            <a:ext cx="6059553" cy="4525963"/>
          </a:xfrm>
        </p:spPr>
      </p:pic>
    </p:spTree>
    <p:extLst>
      <p:ext uri="{BB962C8B-B14F-4D97-AF65-F5344CB8AC3E}">
        <p14:creationId xmlns:p14="http://schemas.microsoft.com/office/powerpoint/2010/main" val="39686356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0ACDE0F-03D8-7D78-351C-61A7AE4B76FD}"/>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770" name="Title 1"/>
          <p:cNvSpPr>
            <a:spLocks noGrp="1"/>
          </p:cNvSpPr>
          <p:nvPr>
            <p:ph type="title"/>
          </p:nvPr>
        </p:nvSpPr>
        <p:spPr>
          <a:xfrm>
            <a:off x="457200" y="230188"/>
            <a:ext cx="8229600" cy="1143000"/>
          </a:xfrm>
        </p:spPr>
        <p:txBody>
          <a:bodyPr/>
          <a:lstStyle/>
          <a:p>
            <a:pPr algn="l"/>
            <a:r>
              <a:rPr lang="cy-GB" altLang="cy-GB" sz="3600" dirty="0">
                <a:latin typeface="Arial" panose="020B0604020202020204" pitchFamily="34" charset="0"/>
              </a:rPr>
              <a:t>Lleoliad  </a:t>
            </a:r>
            <a:r>
              <a:rPr lang="cy-GB" altLang="cy-GB" sz="2400" dirty="0">
                <a:latin typeface="Arial" panose="020B0604020202020204" pitchFamily="34" charset="0"/>
              </a:rPr>
              <a:t>(Rees Edwards, 2012)</a:t>
            </a:r>
            <a:br>
              <a:rPr lang="cy-GB" altLang="cy-GB" sz="3600" dirty="0">
                <a:latin typeface="Arial" panose="020B0604020202020204" pitchFamily="34" charset="0"/>
              </a:rPr>
            </a:br>
            <a:r>
              <a:rPr lang="en-GB" altLang="cy-GB" sz="3600" dirty="0">
                <a:solidFill>
                  <a:srgbClr val="0070C0"/>
                </a:solidFill>
                <a:latin typeface="Arial" panose="020B0604020202020204" pitchFamily="34" charset="0"/>
              </a:rPr>
              <a:t>Location</a:t>
            </a:r>
            <a:endParaRPr lang="cy-GB" altLang="cy-GB" dirty="0">
              <a:solidFill>
                <a:srgbClr val="0070C0"/>
              </a:solidFill>
            </a:endParaRP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542223" y="1600200"/>
            <a:ext cx="6059553" cy="4525963"/>
          </a:xfrm>
        </p:spPr>
      </p:pic>
    </p:spTree>
    <p:extLst>
      <p:ext uri="{BB962C8B-B14F-4D97-AF65-F5344CB8AC3E}">
        <p14:creationId xmlns:p14="http://schemas.microsoft.com/office/powerpoint/2010/main" val="29885501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9C92978-334E-F506-123D-30241D0ED7BD}"/>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770" name="Title 1"/>
          <p:cNvSpPr>
            <a:spLocks noGrp="1"/>
          </p:cNvSpPr>
          <p:nvPr>
            <p:ph type="title"/>
          </p:nvPr>
        </p:nvSpPr>
        <p:spPr>
          <a:xfrm>
            <a:off x="457200" y="274638"/>
            <a:ext cx="8229600" cy="634082"/>
          </a:xfrm>
        </p:spPr>
        <p:txBody>
          <a:bodyPr>
            <a:noAutofit/>
          </a:bodyPr>
          <a:lstStyle/>
          <a:p>
            <a:pPr algn="l"/>
            <a:br>
              <a:rPr lang="cy-GB" altLang="cy-GB" sz="4000" dirty="0">
                <a:latin typeface="Arial" panose="020B0604020202020204" pitchFamily="34" charset="0"/>
              </a:rPr>
            </a:br>
            <a:r>
              <a:rPr lang="cy-GB" altLang="cy-GB" sz="4000" dirty="0">
                <a:latin typeface="Arial" panose="020B0604020202020204" pitchFamily="34" charset="0"/>
              </a:rPr>
              <a:t>Pypedau</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Puppets</a:t>
            </a:r>
            <a:endParaRPr lang="cy-GB" altLang="cy-GB" sz="4000" dirty="0">
              <a:solidFill>
                <a:srgbClr val="0070C0"/>
              </a:solidFill>
            </a:endParaRPr>
          </a:p>
        </p:txBody>
      </p:sp>
      <p:sp>
        <p:nvSpPr>
          <p:cNvPr id="2" name="Content Placeholder 1"/>
          <p:cNvSpPr>
            <a:spLocks noGrp="1"/>
          </p:cNvSpPr>
          <p:nvPr>
            <p:ph idx="1"/>
          </p:nvPr>
        </p:nvSpPr>
        <p:spPr>
          <a:xfrm>
            <a:off x="215516" y="1700808"/>
            <a:ext cx="8712968" cy="4608512"/>
          </a:xfrm>
        </p:spPr>
        <p:txBody>
          <a:bodyPr/>
          <a:lstStyle/>
          <a:p>
            <a:pPr marL="0" indent="0" algn="just">
              <a:buNone/>
            </a:pPr>
            <a:r>
              <a:rPr lang="en-GB" sz="2400" i="1" dirty="0">
                <a:latin typeface="Arial" panose="020B0604020202020204" pitchFamily="34" charset="0"/>
              </a:rPr>
              <a:t>“Pan </a:t>
            </a:r>
            <a:r>
              <a:rPr lang="en-GB" sz="2400" i="1" dirty="0" err="1">
                <a:latin typeface="Arial" panose="020B0604020202020204" pitchFamily="34" charset="0"/>
              </a:rPr>
              <a:t>fydd</a:t>
            </a:r>
            <a:r>
              <a:rPr lang="en-GB" sz="2400" i="1" dirty="0">
                <a:latin typeface="Arial" panose="020B0604020202020204" pitchFamily="34" charset="0"/>
              </a:rPr>
              <a:t> </a:t>
            </a:r>
            <a:r>
              <a:rPr lang="en-GB" sz="2400" i="1" dirty="0" err="1">
                <a:latin typeface="Arial" panose="020B0604020202020204" pitchFamily="34" charset="0"/>
              </a:rPr>
              <a:t>rhiant</a:t>
            </a:r>
            <a:r>
              <a:rPr lang="en-GB" sz="2400" i="1" dirty="0">
                <a:latin typeface="Arial" panose="020B0604020202020204" pitchFamily="34" charset="0"/>
              </a:rPr>
              <a:t> neu </a:t>
            </a:r>
            <a:r>
              <a:rPr lang="en-GB" sz="2400" i="1" dirty="0" err="1">
                <a:latin typeface="Arial" panose="020B0604020202020204" pitchFamily="34" charset="0"/>
              </a:rPr>
              <a:t>athro</a:t>
            </a:r>
            <a:r>
              <a:rPr lang="en-GB" sz="2400" i="1" dirty="0">
                <a:latin typeface="Arial" panose="020B0604020202020204" pitchFamily="34" charset="0"/>
              </a:rPr>
              <a:t> </a:t>
            </a:r>
            <a:r>
              <a:rPr lang="en-GB" sz="2400" i="1" dirty="0" err="1">
                <a:latin typeface="Arial" panose="020B0604020202020204" pitchFamily="34" charset="0"/>
              </a:rPr>
              <a:t>yn</a:t>
            </a:r>
            <a:r>
              <a:rPr lang="en-GB" sz="2400" i="1" dirty="0">
                <a:latin typeface="Arial" panose="020B0604020202020204" pitchFamily="34" charset="0"/>
              </a:rPr>
              <a:t> </a:t>
            </a:r>
            <a:r>
              <a:rPr lang="en-GB" sz="2400" i="1" dirty="0" err="1">
                <a:latin typeface="Arial" panose="020B0604020202020204" pitchFamily="34" charset="0"/>
              </a:rPr>
              <a:t>defnyddio</a:t>
            </a:r>
            <a:r>
              <a:rPr lang="en-GB" sz="2400" i="1" dirty="0">
                <a:latin typeface="Arial" panose="020B0604020202020204" pitchFamily="34" charset="0"/>
              </a:rPr>
              <a:t> </a:t>
            </a:r>
            <a:r>
              <a:rPr lang="en-GB" sz="2400" i="1" dirty="0" err="1">
                <a:latin typeface="Arial" panose="020B0604020202020204" pitchFamily="34" charset="0"/>
              </a:rPr>
              <a:t>pypedau</a:t>
            </a:r>
            <a:r>
              <a:rPr lang="en-GB" sz="2400" i="1" dirty="0">
                <a:latin typeface="Arial" panose="020B0604020202020204" pitchFamily="34" charset="0"/>
              </a:rPr>
              <a:t>, daw </a:t>
            </a:r>
            <a:r>
              <a:rPr lang="en-GB" sz="2400" i="1" dirty="0" err="1">
                <a:latin typeface="Arial" panose="020B0604020202020204" pitchFamily="34" charset="0"/>
              </a:rPr>
              <a:t>straeon</a:t>
            </a:r>
            <a:r>
              <a:rPr lang="en-GB" sz="2400" i="1" dirty="0">
                <a:latin typeface="Arial" panose="020B0604020202020204" pitchFamily="34" charset="0"/>
              </a:rPr>
              <a:t> </a:t>
            </a:r>
            <a:r>
              <a:rPr lang="en-GB" sz="2400" i="1" dirty="0" err="1">
                <a:latin typeface="Arial" panose="020B0604020202020204" pitchFamily="34" charset="0"/>
              </a:rPr>
              <a:t>yn</a:t>
            </a:r>
            <a:r>
              <a:rPr lang="en-GB" sz="2400" i="1" dirty="0">
                <a:latin typeface="Arial" panose="020B0604020202020204" pitchFamily="34" charset="0"/>
              </a:rPr>
              <a:t> </a:t>
            </a:r>
            <a:r>
              <a:rPr lang="en-GB" sz="2400" i="1" dirty="0" err="1">
                <a:latin typeface="Arial" panose="020B0604020202020204" pitchFamily="34" charset="0"/>
              </a:rPr>
              <a:t>fyw</a:t>
            </a:r>
            <a:r>
              <a:rPr lang="en-GB" sz="2400" i="1" dirty="0">
                <a:latin typeface="Arial" panose="020B0604020202020204" pitchFamily="34" charset="0"/>
              </a:rPr>
              <a:t> </a:t>
            </a:r>
            <a:r>
              <a:rPr lang="en-GB" sz="2400" i="1" dirty="0" err="1">
                <a:latin typeface="Arial" panose="020B0604020202020204" pitchFamily="34" charset="0"/>
              </a:rPr>
              <a:t>fel</a:t>
            </a:r>
            <a:r>
              <a:rPr lang="en-GB" sz="2400" i="1" dirty="0">
                <a:latin typeface="Arial" panose="020B0604020202020204" pitchFamily="34" charset="0"/>
              </a:rPr>
              <a:t> bod </a:t>
            </a:r>
            <a:r>
              <a:rPr lang="en-GB" sz="2400" i="1" dirty="0" err="1">
                <a:latin typeface="Arial" panose="020B0604020202020204" pitchFamily="34" charset="0"/>
              </a:rPr>
              <a:t>adrodd</a:t>
            </a:r>
            <a:r>
              <a:rPr lang="en-GB" sz="2400" i="1" dirty="0">
                <a:latin typeface="Arial" panose="020B0604020202020204" pitchFamily="34" charset="0"/>
              </a:rPr>
              <a:t> y </a:t>
            </a:r>
            <a:r>
              <a:rPr lang="en-GB" sz="2400" i="1" dirty="0" err="1">
                <a:latin typeface="Arial" panose="020B0604020202020204" pitchFamily="34" charset="0"/>
              </a:rPr>
              <a:t>stori</a:t>
            </a:r>
            <a:r>
              <a:rPr lang="en-GB" sz="2400" i="1" dirty="0">
                <a:latin typeface="Arial" panose="020B0604020202020204" pitchFamily="34" charset="0"/>
              </a:rPr>
              <a:t> </a:t>
            </a:r>
            <a:r>
              <a:rPr lang="en-GB" sz="2400" i="1" dirty="0" err="1">
                <a:latin typeface="Arial" panose="020B0604020202020204" pitchFamily="34" charset="0"/>
              </a:rPr>
              <a:t>yn</a:t>
            </a:r>
            <a:r>
              <a:rPr lang="en-GB" sz="2400" i="1" dirty="0">
                <a:latin typeface="Arial" panose="020B0604020202020204" pitchFamily="34" charset="0"/>
              </a:rPr>
              <a:t> </a:t>
            </a:r>
            <a:r>
              <a:rPr lang="en-GB" sz="2400" i="1" dirty="0" err="1">
                <a:latin typeface="Arial" panose="020B0604020202020204" pitchFamily="34" charset="0"/>
              </a:rPr>
              <a:t>troi'n</a:t>
            </a:r>
            <a:r>
              <a:rPr lang="en-GB" sz="2400" i="1" dirty="0">
                <a:latin typeface="Arial" panose="020B0604020202020204" pitchFamily="34" charset="0"/>
              </a:rPr>
              <a:t> </a:t>
            </a:r>
            <a:r>
              <a:rPr lang="en-GB" sz="2400" i="1" dirty="0" err="1">
                <a:latin typeface="Arial" panose="020B0604020202020204" pitchFamily="34" charset="0"/>
              </a:rPr>
              <a:t>brofiad</a:t>
            </a:r>
            <a:r>
              <a:rPr lang="en-GB" sz="2400" i="1" dirty="0">
                <a:latin typeface="Arial" panose="020B0604020202020204" pitchFamily="34" charset="0"/>
              </a:rPr>
              <a:t> </a:t>
            </a:r>
            <a:r>
              <a:rPr lang="en-GB" sz="2400" i="1" dirty="0" err="1">
                <a:latin typeface="Arial" panose="020B0604020202020204" pitchFamily="34" charset="0"/>
              </a:rPr>
              <a:t>dysgu</a:t>
            </a:r>
            <a:r>
              <a:rPr lang="en-GB" sz="2400" i="1" dirty="0">
                <a:latin typeface="Arial" panose="020B0604020202020204" pitchFamily="34" charset="0"/>
              </a:rPr>
              <a:t> </a:t>
            </a:r>
            <a:r>
              <a:rPr lang="en-GB" sz="2400" i="1" dirty="0" err="1">
                <a:latin typeface="Arial" panose="020B0604020202020204" pitchFamily="34" charset="0"/>
              </a:rPr>
              <a:t>cyfoethog</a:t>
            </a:r>
            <a:r>
              <a:rPr lang="en-GB" sz="2400" i="1" dirty="0">
                <a:latin typeface="Arial" panose="020B0604020202020204" pitchFamily="34" charset="0"/>
              </a:rPr>
              <a:t>, </a:t>
            </a:r>
            <a:r>
              <a:rPr lang="en-GB" sz="2400" i="1" dirty="0" err="1">
                <a:latin typeface="Arial" panose="020B0604020202020204" pitchFamily="34" charset="0"/>
              </a:rPr>
              <a:t>llawn</a:t>
            </a:r>
            <a:r>
              <a:rPr lang="en-GB" sz="2400" i="1" dirty="0">
                <a:latin typeface="Arial" panose="020B0604020202020204" pitchFamily="34" charset="0"/>
              </a:rPr>
              <a:t> hwyl </a:t>
            </a:r>
            <a:r>
              <a:rPr lang="en-GB" sz="2400" i="1" dirty="0" err="1">
                <a:latin typeface="Arial" panose="020B0604020202020204" pitchFamily="34" charset="0"/>
              </a:rPr>
              <a:t>sydd</a:t>
            </a:r>
            <a:r>
              <a:rPr lang="en-GB" sz="2400" i="1" dirty="0">
                <a:latin typeface="Arial" panose="020B0604020202020204" pitchFamily="34" charset="0"/>
              </a:rPr>
              <a:t> </a:t>
            </a:r>
            <a:r>
              <a:rPr lang="en-GB" sz="2400" i="1" dirty="0" err="1">
                <a:latin typeface="Arial" panose="020B0604020202020204" pitchFamily="34" charset="0"/>
              </a:rPr>
              <a:t>hyd</a:t>
            </a:r>
            <a:r>
              <a:rPr lang="en-GB" sz="2400" i="1" dirty="0">
                <a:latin typeface="Arial" panose="020B0604020202020204" pitchFamily="34" charset="0"/>
              </a:rPr>
              <a:t> </a:t>
            </a:r>
            <a:r>
              <a:rPr lang="en-GB" sz="2400" i="1" dirty="0" err="1">
                <a:latin typeface="Arial" panose="020B0604020202020204" pitchFamily="34" charset="0"/>
              </a:rPr>
              <a:t>yn</a:t>
            </a:r>
            <a:r>
              <a:rPr lang="en-GB" sz="2400" i="1" dirty="0">
                <a:latin typeface="Arial" panose="020B0604020202020204" pitchFamily="34" charset="0"/>
              </a:rPr>
              <a:t> </a:t>
            </a:r>
            <a:r>
              <a:rPr lang="en-GB" sz="2400" i="1" dirty="0" err="1">
                <a:latin typeface="Arial" panose="020B0604020202020204" pitchFamily="34" charset="0"/>
              </a:rPr>
              <a:t>oed</a:t>
            </a:r>
            <a:r>
              <a:rPr lang="en-GB" sz="2400" i="1" dirty="0">
                <a:latin typeface="Arial" panose="020B0604020202020204" pitchFamily="34" charset="0"/>
              </a:rPr>
              <a:t> </a:t>
            </a:r>
            <a:r>
              <a:rPr lang="en-GB" sz="2400" i="1" dirty="0" err="1">
                <a:latin typeface="Arial" panose="020B0604020202020204" pitchFamily="34" charset="0"/>
              </a:rPr>
              <a:t>yn</a:t>
            </a:r>
            <a:r>
              <a:rPr lang="en-GB" sz="2400" i="1" dirty="0">
                <a:latin typeface="Arial" panose="020B0604020202020204" pitchFamily="34" charset="0"/>
              </a:rPr>
              <a:t> </a:t>
            </a:r>
            <a:r>
              <a:rPr lang="en-GB" sz="2400" i="1" dirty="0" err="1">
                <a:latin typeface="Arial" panose="020B0604020202020204" pitchFamily="34" charset="0"/>
              </a:rPr>
              <a:t>fwy</a:t>
            </a:r>
            <a:r>
              <a:rPr lang="en-GB" sz="2400" i="1" dirty="0">
                <a:latin typeface="Arial" panose="020B0604020202020204" pitchFamily="34" charset="0"/>
              </a:rPr>
              <a:t> </a:t>
            </a:r>
            <a:r>
              <a:rPr lang="en-GB" sz="2400" i="1" dirty="0" err="1">
                <a:latin typeface="Arial" panose="020B0604020202020204" pitchFamily="34" charset="0"/>
              </a:rPr>
              <a:t>ystyrlon</a:t>
            </a:r>
            <a:r>
              <a:rPr lang="en-GB" sz="2400" i="1" dirty="0">
                <a:latin typeface="Arial" panose="020B0604020202020204" pitchFamily="34" charset="0"/>
              </a:rPr>
              <a:t> </a:t>
            </a:r>
            <a:r>
              <a:rPr lang="en-GB" sz="2400" i="1" dirty="0" err="1">
                <a:latin typeface="Arial" panose="020B0604020202020204" pitchFamily="34" charset="0"/>
              </a:rPr>
              <a:t>i</a:t>
            </a:r>
            <a:r>
              <a:rPr lang="en-GB" sz="2400" i="1" dirty="0">
                <a:latin typeface="Arial" panose="020B0604020202020204" pitchFamily="34" charset="0"/>
              </a:rPr>
              <a:t> </a:t>
            </a:r>
            <a:r>
              <a:rPr lang="en-GB" sz="2400" i="1" dirty="0" err="1">
                <a:latin typeface="Arial" panose="020B0604020202020204" pitchFamily="34" charset="0"/>
              </a:rPr>
              <a:t>blant</a:t>
            </a:r>
            <a:r>
              <a:rPr lang="en-GB" sz="2400" i="1" dirty="0">
                <a:latin typeface="Arial" panose="020B0604020202020204" pitchFamily="34" charset="0"/>
              </a:rPr>
              <a:t>. </a:t>
            </a:r>
            <a:r>
              <a:rPr lang="en-GB" sz="2400" i="1" dirty="0" err="1">
                <a:latin typeface="Arial" panose="020B0604020202020204" pitchFamily="34" charset="0"/>
              </a:rPr>
              <a:t>Mae'r</a:t>
            </a:r>
            <a:r>
              <a:rPr lang="en-GB" sz="2400" i="1" dirty="0">
                <a:latin typeface="Arial" panose="020B0604020202020204" pitchFamily="34" charset="0"/>
              </a:rPr>
              <a:t> </a:t>
            </a:r>
            <a:r>
              <a:rPr lang="en-GB" sz="2400" i="1" dirty="0" err="1">
                <a:latin typeface="Arial" panose="020B0604020202020204" pitchFamily="34" charset="0"/>
              </a:rPr>
              <a:t>pypedau'n</a:t>
            </a:r>
            <a:r>
              <a:rPr lang="en-GB" sz="2400" i="1" dirty="0">
                <a:latin typeface="Arial" panose="020B0604020202020204" pitchFamily="34" charset="0"/>
              </a:rPr>
              <a:t> </a:t>
            </a:r>
            <a:r>
              <a:rPr lang="en-GB" sz="2400" i="1" dirty="0" err="1">
                <a:latin typeface="Arial" panose="020B0604020202020204" pitchFamily="34" charset="0"/>
              </a:rPr>
              <a:t>gallu</a:t>
            </a:r>
            <a:r>
              <a:rPr lang="en-GB" sz="2400" i="1" dirty="0">
                <a:latin typeface="Arial" panose="020B0604020202020204" pitchFamily="34" charset="0"/>
              </a:rPr>
              <a:t> </a:t>
            </a:r>
            <a:r>
              <a:rPr lang="en-GB" sz="2400" i="1" dirty="0" err="1">
                <a:latin typeface="Arial" panose="020B0604020202020204" pitchFamily="34" charset="0"/>
              </a:rPr>
              <a:t>canu</a:t>
            </a:r>
            <a:r>
              <a:rPr lang="en-GB" sz="2400" i="1" dirty="0">
                <a:latin typeface="Arial" panose="020B0604020202020204" pitchFamily="34" charset="0"/>
              </a:rPr>
              <a:t>, </a:t>
            </a:r>
            <a:r>
              <a:rPr lang="en-GB" sz="2400" i="1" dirty="0" err="1">
                <a:latin typeface="Arial" panose="020B0604020202020204" pitchFamily="34" charset="0"/>
              </a:rPr>
              <a:t>dawnsio</a:t>
            </a:r>
            <a:r>
              <a:rPr lang="en-GB" sz="2400" i="1" dirty="0">
                <a:latin typeface="Arial" panose="020B0604020202020204" pitchFamily="34" charset="0"/>
              </a:rPr>
              <a:t>, </a:t>
            </a:r>
            <a:r>
              <a:rPr lang="en-GB" sz="2400" i="1" dirty="0" err="1">
                <a:latin typeface="Arial" panose="020B0604020202020204" pitchFamily="34" charset="0"/>
              </a:rPr>
              <a:t>llefaru</a:t>
            </a:r>
            <a:r>
              <a:rPr lang="en-GB" sz="2400" i="1" dirty="0">
                <a:latin typeface="Arial" panose="020B0604020202020204" pitchFamily="34" charset="0"/>
              </a:rPr>
              <a:t> </a:t>
            </a:r>
            <a:r>
              <a:rPr lang="en-GB" sz="2400" i="1" dirty="0" err="1">
                <a:latin typeface="Arial" panose="020B0604020202020204" pitchFamily="34" charset="0"/>
              </a:rPr>
              <a:t>mewn</a:t>
            </a:r>
            <a:r>
              <a:rPr lang="en-GB" sz="2400" i="1" dirty="0">
                <a:latin typeface="Arial" panose="020B0604020202020204" pitchFamily="34" charset="0"/>
              </a:rPr>
              <a:t> </a:t>
            </a:r>
            <a:r>
              <a:rPr lang="en-GB" sz="2400" i="1" dirty="0" err="1">
                <a:latin typeface="Arial" panose="020B0604020202020204" pitchFamily="34" charset="0"/>
              </a:rPr>
              <a:t>rhigwm</a:t>
            </a:r>
            <a:r>
              <a:rPr lang="en-GB" sz="2400" i="1" dirty="0">
                <a:latin typeface="Arial" panose="020B0604020202020204" pitchFamily="34" charset="0"/>
              </a:rPr>
              <a:t>, </a:t>
            </a:r>
            <a:r>
              <a:rPr lang="en-GB" sz="2400" i="1" dirty="0" err="1">
                <a:latin typeface="Arial" panose="020B0604020202020204" pitchFamily="34" charset="0"/>
              </a:rPr>
              <a:t>cyffwrdd</a:t>
            </a:r>
            <a:r>
              <a:rPr lang="en-GB" sz="2400" i="1" dirty="0">
                <a:latin typeface="Arial" panose="020B0604020202020204" pitchFamily="34" charset="0"/>
              </a:rPr>
              <a:t>, </a:t>
            </a:r>
            <a:r>
              <a:rPr lang="en-GB" sz="2400" i="1" dirty="0" err="1">
                <a:latin typeface="Arial" panose="020B0604020202020204" pitchFamily="34" charset="0"/>
              </a:rPr>
              <a:t>chwerthin</a:t>
            </a:r>
            <a:r>
              <a:rPr lang="en-GB" sz="2400" i="1" dirty="0">
                <a:latin typeface="Arial" panose="020B0604020202020204" pitchFamily="34" charset="0"/>
              </a:rPr>
              <a:t>, neu </a:t>
            </a:r>
            <a:r>
              <a:rPr lang="en-GB" sz="2400" i="1" dirty="0" err="1">
                <a:latin typeface="Arial" panose="020B0604020202020204" pitchFamily="34" charset="0"/>
              </a:rPr>
              <a:t>grio</a:t>
            </a:r>
            <a:r>
              <a:rPr lang="en-GB" sz="2400" i="1" dirty="0">
                <a:latin typeface="Arial" panose="020B0604020202020204" pitchFamily="34" charset="0"/>
              </a:rPr>
              <a:t>. </a:t>
            </a:r>
            <a:r>
              <a:rPr lang="en-GB" sz="2400" i="1" dirty="0" err="1">
                <a:latin typeface="Arial" panose="020B0604020202020204" pitchFamily="34" charset="0"/>
              </a:rPr>
              <a:t>Drwy</a:t>
            </a:r>
            <a:r>
              <a:rPr lang="en-GB" sz="2400" i="1" dirty="0">
                <a:latin typeface="Arial" panose="020B0604020202020204" pitchFamily="34" charset="0"/>
              </a:rPr>
              <a:t> </a:t>
            </a:r>
            <a:r>
              <a:rPr lang="en-GB" sz="2400" i="1" dirty="0" err="1">
                <a:latin typeface="Arial" panose="020B0604020202020204" pitchFamily="34" charset="0"/>
              </a:rPr>
              <a:t>ddal</a:t>
            </a:r>
            <a:r>
              <a:rPr lang="en-GB" sz="2400" i="1" dirty="0">
                <a:latin typeface="Arial" panose="020B0604020202020204" pitchFamily="34" charset="0"/>
              </a:rPr>
              <a:t> </a:t>
            </a:r>
            <a:r>
              <a:rPr lang="en-GB" sz="2400" i="1" dirty="0" err="1">
                <a:latin typeface="Arial" panose="020B0604020202020204" pitchFamily="34" charset="0"/>
              </a:rPr>
              <a:t>sylw</a:t>
            </a:r>
            <a:r>
              <a:rPr lang="en-GB" sz="2400" i="1" dirty="0">
                <a:latin typeface="Arial" panose="020B0604020202020204" pitchFamily="34" charset="0"/>
              </a:rPr>
              <a:t> plant, </a:t>
            </a:r>
            <a:r>
              <a:rPr lang="en-GB" sz="2400" i="1" dirty="0" err="1">
                <a:latin typeface="Arial" panose="020B0604020202020204" pitchFamily="34" charset="0"/>
              </a:rPr>
              <a:t>maen</a:t>
            </a:r>
            <a:r>
              <a:rPr lang="en-GB" sz="2400" i="1" dirty="0">
                <a:latin typeface="Arial" panose="020B0604020202020204" pitchFamily="34" charset="0"/>
              </a:rPr>
              <a:t> </a:t>
            </a:r>
            <a:r>
              <a:rPr lang="en-GB" sz="2400" i="1" dirty="0" err="1">
                <a:latin typeface="Arial" panose="020B0604020202020204" pitchFamily="34" charset="0"/>
              </a:rPr>
              <a:t>nhw'n</a:t>
            </a:r>
            <a:r>
              <a:rPr lang="en-GB" sz="2400" i="1" dirty="0">
                <a:latin typeface="Arial" panose="020B0604020202020204" pitchFamily="34" charset="0"/>
              </a:rPr>
              <a:t> </a:t>
            </a:r>
            <a:r>
              <a:rPr lang="en-GB" sz="2400" i="1" dirty="0" err="1">
                <a:latin typeface="Arial" panose="020B0604020202020204" pitchFamily="34" charset="0"/>
              </a:rPr>
              <a:t>cryfhau</a:t>
            </a:r>
            <a:r>
              <a:rPr lang="en-GB" sz="2400" i="1" dirty="0">
                <a:latin typeface="Arial" panose="020B0604020202020204" pitchFamily="34" charset="0"/>
              </a:rPr>
              <a:t> </a:t>
            </a:r>
            <a:r>
              <a:rPr lang="en-GB" sz="2400" i="1" dirty="0" err="1">
                <a:latin typeface="Arial" panose="020B0604020202020204" pitchFamily="34" charset="0"/>
              </a:rPr>
              <a:t>sgiliau</a:t>
            </a:r>
            <a:r>
              <a:rPr lang="en-GB" sz="2400" i="1" dirty="0">
                <a:latin typeface="Arial" panose="020B0604020202020204" pitchFamily="34" charset="0"/>
              </a:rPr>
              <a:t> </a:t>
            </a:r>
            <a:r>
              <a:rPr lang="en-GB" sz="2400" i="1" dirty="0" err="1">
                <a:latin typeface="Arial" panose="020B0604020202020204" pitchFamily="34" charset="0"/>
              </a:rPr>
              <a:t>gwrando</a:t>
            </a:r>
            <a:r>
              <a:rPr lang="en-GB" sz="2400" i="1" dirty="0">
                <a:latin typeface="Arial" panose="020B0604020202020204" pitchFamily="34" charset="0"/>
              </a:rPr>
              <a:t> a </a:t>
            </a:r>
            <a:r>
              <a:rPr lang="en-GB" sz="2400" i="1" dirty="0" err="1">
                <a:latin typeface="Arial" panose="020B0604020202020204" pitchFamily="34" charset="0"/>
              </a:rPr>
              <a:t>datblygiad</a:t>
            </a:r>
            <a:r>
              <a:rPr lang="en-GB" sz="2400" i="1" dirty="0">
                <a:latin typeface="Arial" panose="020B0604020202020204" pitchFamily="34" charset="0"/>
              </a:rPr>
              <a:t> </a:t>
            </a:r>
            <a:r>
              <a:rPr lang="en-GB" sz="2400" i="1" dirty="0" err="1">
                <a:latin typeface="Arial" panose="020B0604020202020204" pitchFamily="34" charset="0"/>
              </a:rPr>
              <a:t>geirfa</a:t>
            </a:r>
            <a:r>
              <a:rPr lang="en-GB" sz="2400" i="1" dirty="0">
                <a:latin typeface="Arial" panose="020B0604020202020204" pitchFamily="34" charset="0"/>
              </a:rPr>
              <a:t>. Mae </a:t>
            </a:r>
            <a:r>
              <a:rPr lang="en-GB" sz="2400" i="1" dirty="0" err="1">
                <a:latin typeface="Arial" panose="020B0604020202020204" pitchFamily="34" charset="0"/>
              </a:rPr>
              <a:t>pypedau'n</a:t>
            </a:r>
            <a:r>
              <a:rPr lang="en-GB" sz="2400" i="1" dirty="0">
                <a:latin typeface="Arial" panose="020B0604020202020204" pitchFamily="34" charset="0"/>
              </a:rPr>
              <a:t> </a:t>
            </a:r>
            <a:r>
              <a:rPr lang="en-GB" sz="2400" i="1" dirty="0" err="1">
                <a:latin typeface="Arial" panose="020B0604020202020204" pitchFamily="34" charset="0"/>
              </a:rPr>
              <a:t>annog</a:t>
            </a:r>
            <a:r>
              <a:rPr lang="en-GB" sz="2400" i="1" dirty="0">
                <a:latin typeface="Arial" panose="020B0604020202020204" pitchFamily="34" charset="0"/>
              </a:rPr>
              <a:t> </a:t>
            </a:r>
            <a:r>
              <a:rPr lang="en-GB" sz="2400" i="1" dirty="0" err="1">
                <a:latin typeface="Arial" panose="020B0604020202020204" pitchFamily="34" charset="0"/>
              </a:rPr>
              <a:t>chwarae</a:t>
            </a:r>
            <a:r>
              <a:rPr lang="en-GB" sz="2400" i="1" dirty="0">
                <a:latin typeface="Arial" panose="020B0604020202020204" pitchFamily="34" charset="0"/>
              </a:rPr>
              <a:t> </a:t>
            </a:r>
            <a:r>
              <a:rPr lang="en-GB" sz="2400" i="1" dirty="0" err="1">
                <a:latin typeface="Arial" panose="020B0604020202020204" pitchFamily="34" charset="0"/>
              </a:rPr>
              <a:t>creadigol</a:t>
            </a:r>
            <a:r>
              <a:rPr lang="en-GB" sz="2400" i="1" dirty="0">
                <a:latin typeface="Arial" panose="020B0604020202020204" pitchFamily="34" charset="0"/>
              </a:rPr>
              <a:t> </a:t>
            </a:r>
            <a:r>
              <a:rPr lang="en-GB" sz="2400" i="1" dirty="0" err="1">
                <a:latin typeface="Arial" panose="020B0604020202020204" pitchFamily="34" charset="0"/>
              </a:rPr>
              <a:t>drwy</a:t>
            </a:r>
            <a:r>
              <a:rPr lang="en-GB" sz="2400" i="1" dirty="0">
                <a:latin typeface="Arial" panose="020B0604020202020204" pitchFamily="34" charset="0"/>
              </a:rPr>
              <a:t> </a:t>
            </a:r>
            <a:r>
              <a:rPr lang="en-GB" sz="2400" i="1" dirty="0" err="1">
                <a:latin typeface="Arial" panose="020B0604020202020204" pitchFamily="34" charset="0"/>
              </a:rPr>
              <a:t>ysgogi'r</a:t>
            </a:r>
            <a:r>
              <a:rPr lang="en-GB" sz="2400" i="1" dirty="0">
                <a:latin typeface="Arial" panose="020B0604020202020204" pitchFamily="34" charset="0"/>
              </a:rPr>
              <a:t> </a:t>
            </a:r>
            <a:r>
              <a:rPr lang="en-GB" sz="2400" i="1" dirty="0" err="1">
                <a:latin typeface="Arial" panose="020B0604020202020204" pitchFamily="34" charset="0"/>
              </a:rPr>
              <a:t>dychymyg</a:t>
            </a:r>
            <a:r>
              <a:rPr lang="en-GB" sz="2400" i="1" dirty="0">
                <a:latin typeface="Arial" panose="020B0604020202020204" pitchFamily="34" charset="0"/>
              </a:rPr>
              <a:t>. </a:t>
            </a:r>
            <a:r>
              <a:rPr lang="en-GB" sz="2400" i="1" dirty="0" err="1">
                <a:latin typeface="Arial" panose="020B0604020202020204" pitchFamily="34" charset="0"/>
              </a:rPr>
              <a:t>Troi'r</a:t>
            </a:r>
            <a:r>
              <a:rPr lang="en-GB" sz="2400" i="1" dirty="0">
                <a:latin typeface="Arial" panose="020B0604020202020204" pitchFamily="34" charset="0"/>
              </a:rPr>
              <a:t> </a:t>
            </a:r>
            <a:r>
              <a:rPr lang="en-GB" sz="2400" i="1" dirty="0" err="1">
                <a:latin typeface="Arial" panose="020B0604020202020204" pitchFamily="34" charset="0"/>
              </a:rPr>
              <a:t>pypedau</a:t>
            </a:r>
            <a:r>
              <a:rPr lang="en-GB" sz="2400" i="1" dirty="0">
                <a:latin typeface="Arial" panose="020B0604020202020204" pitchFamily="34" charset="0"/>
              </a:rPr>
              <a:t> draw at y plant a </a:t>
            </a:r>
            <a:r>
              <a:rPr lang="en-GB" sz="2400" i="1" dirty="0" err="1">
                <a:latin typeface="Arial" panose="020B0604020202020204" pitchFamily="34" charset="0"/>
              </a:rPr>
              <a:t>gadael</a:t>
            </a:r>
            <a:r>
              <a:rPr lang="en-GB" sz="2400" i="1" dirty="0">
                <a:latin typeface="Arial" panose="020B0604020202020204" pitchFamily="34" charset="0"/>
              </a:rPr>
              <a:t> </a:t>
            </a:r>
            <a:r>
              <a:rPr lang="en-GB" sz="2400" i="1" dirty="0" err="1">
                <a:latin typeface="Arial" panose="020B0604020202020204" pitchFamily="34" charset="0"/>
              </a:rPr>
              <a:t>iddynt</a:t>
            </a:r>
            <a:r>
              <a:rPr lang="en-GB" sz="2400" i="1" dirty="0">
                <a:latin typeface="Arial" panose="020B0604020202020204" pitchFamily="34" charset="0"/>
              </a:rPr>
              <a:t> </a:t>
            </a:r>
            <a:r>
              <a:rPr lang="en-GB" sz="2400" i="1" dirty="0" err="1">
                <a:latin typeface="Arial" panose="020B0604020202020204" pitchFamily="34" charset="0"/>
              </a:rPr>
              <a:t>adrodd</a:t>
            </a:r>
            <a:r>
              <a:rPr lang="en-GB" sz="2400" i="1" dirty="0">
                <a:latin typeface="Arial" panose="020B0604020202020204" pitchFamily="34" charset="0"/>
              </a:rPr>
              <a:t> ac ail-</a:t>
            </a:r>
            <a:r>
              <a:rPr lang="en-GB" sz="2400" i="1" dirty="0" err="1">
                <a:latin typeface="Arial" panose="020B0604020202020204" pitchFamily="34" charset="0"/>
              </a:rPr>
              <a:t>ddweud</a:t>
            </a:r>
            <a:r>
              <a:rPr lang="en-GB" sz="2400" i="1" dirty="0">
                <a:latin typeface="Arial" panose="020B0604020202020204" pitchFamily="34" charset="0"/>
              </a:rPr>
              <a:t> y </a:t>
            </a:r>
            <a:r>
              <a:rPr lang="en-GB" sz="2400" i="1" dirty="0" err="1">
                <a:latin typeface="Arial" panose="020B0604020202020204" pitchFamily="34" charset="0"/>
              </a:rPr>
              <a:t>stori</a:t>
            </a:r>
            <a:r>
              <a:rPr lang="en-GB" sz="2400" i="1" dirty="0">
                <a:latin typeface="Arial" panose="020B0604020202020204" pitchFamily="34" charset="0"/>
              </a:rPr>
              <a:t> neu </a:t>
            </a:r>
            <a:r>
              <a:rPr lang="en-GB" sz="2400" i="1" dirty="0" err="1">
                <a:latin typeface="Arial" panose="020B0604020202020204" pitchFamily="34" charset="0"/>
              </a:rPr>
              <a:t>ddefnyddio</a:t>
            </a:r>
            <a:r>
              <a:rPr lang="en-GB" sz="2400" i="1" dirty="0">
                <a:latin typeface="Arial" panose="020B0604020202020204" pitchFamily="34" charset="0"/>
              </a:rPr>
              <a:t> </a:t>
            </a:r>
            <a:r>
              <a:rPr lang="en-GB" sz="2400" i="1" dirty="0" err="1">
                <a:latin typeface="Arial" panose="020B0604020202020204" pitchFamily="34" charset="0"/>
              </a:rPr>
              <a:t>eu</a:t>
            </a:r>
            <a:r>
              <a:rPr lang="en-GB" sz="2400" i="1" dirty="0">
                <a:latin typeface="Arial" panose="020B0604020202020204" pitchFamily="34" charset="0"/>
              </a:rPr>
              <a:t> </a:t>
            </a:r>
            <a:r>
              <a:rPr lang="en-GB" sz="2400" i="1" dirty="0" err="1">
                <a:latin typeface="Arial" panose="020B0604020202020204" pitchFamily="34" charset="0"/>
              </a:rPr>
              <a:t>dychymyg</a:t>
            </a:r>
            <a:r>
              <a:rPr lang="en-GB" sz="2400" i="1" dirty="0">
                <a:latin typeface="Arial" panose="020B0604020202020204" pitchFamily="34" charset="0"/>
              </a:rPr>
              <a:t> </a:t>
            </a:r>
            <a:r>
              <a:rPr lang="en-GB" sz="2400" i="1" dirty="0" err="1">
                <a:latin typeface="Arial" panose="020B0604020202020204" pitchFamily="34" charset="0"/>
              </a:rPr>
              <a:t>i</a:t>
            </a:r>
            <a:r>
              <a:rPr lang="en-GB" sz="2400" i="1" dirty="0">
                <a:latin typeface="Arial" panose="020B0604020202020204" pitchFamily="34" charset="0"/>
              </a:rPr>
              <a:t> </a:t>
            </a:r>
            <a:r>
              <a:rPr lang="en-GB" sz="2400" i="1" dirty="0" err="1">
                <a:latin typeface="Arial" panose="020B0604020202020204" pitchFamily="34" charset="0"/>
              </a:rPr>
              <a:t>greu</a:t>
            </a:r>
            <a:r>
              <a:rPr lang="en-GB" sz="2400" i="1" dirty="0">
                <a:latin typeface="Arial" panose="020B0604020202020204" pitchFamily="34" charset="0"/>
              </a:rPr>
              <a:t> </a:t>
            </a:r>
            <a:r>
              <a:rPr lang="en-GB" sz="2400" i="1" dirty="0" err="1">
                <a:latin typeface="Arial" panose="020B0604020202020204" pitchFamily="34" charset="0"/>
              </a:rPr>
              <a:t>stori</a:t>
            </a:r>
            <a:r>
              <a:rPr lang="en-GB" sz="2400" i="1" dirty="0">
                <a:latin typeface="Arial" panose="020B0604020202020204" pitchFamily="34" charset="0"/>
              </a:rPr>
              <a:t> </a:t>
            </a:r>
            <a:r>
              <a:rPr lang="en-GB" sz="2400" i="1" dirty="0" err="1">
                <a:latin typeface="Arial" panose="020B0604020202020204" pitchFamily="34" charset="0"/>
              </a:rPr>
              <a:t>eu</a:t>
            </a:r>
            <a:r>
              <a:rPr lang="en-GB" sz="2400" i="1" dirty="0">
                <a:latin typeface="Arial" panose="020B0604020202020204" pitchFamily="34" charset="0"/>
              </a:rPr>
              <a:t> </a:t>
            </a:r>
            <a:r>
              <a:rPr lang="en-GB" sz="2400" i="1" dirty="0" err="1">
                <a:latin typeface="Arial" panose="020B0604020202020204" pitchFamily="34" charset="0"/>
              </a:rPr>
              <a:t>hunain</a:t>
            </a:r>
            <a:r>
              <a:rPr lang="en-GB" sz="2400" i="1" dirty="0">
                <a:latin typeface="Arial" panose="020B0604020202020204" pitchFamily="34" charset="0"/>
              </a:rPr>
              <a:t>.”</a:t>
            </a:r>
          </a:p>
          <a:p>
            <a:pPr marL="0" indent="0" algn="just">
              <a:buNone/>
            </a:pPr>
            <a:endParaRPr lang="en-GB" sz="2400" dirty="0">
              <a:latin typeface="Arial" panose="020B0604020202020204" pitchFamily="34" charset="0"/>
            </a:endParaRPr>
          </a:p>
          <a:p>
            <a:pPr marL="0" indent="0" algn="r">
              <a:buNone/>
            </a:pPr>
            <a:r>
              <a:rPr lang="en-GB" sz="2000" dirty="0">
                <a:latin typeface="Arial" panose="020B0604020202020204" pitchFamily="34" charset="0"/>
              </a:rPr>
              <a:t>(</a:t>
            </a:r>
            <a:r>
              <a:rPr lang="en-GB" sz="2000" dirty="0" err="1">
                <a:latin typeface="Arial" panose="020B0604020202020204" pitchFamily="34" charset="0"/>
              </a:rPr>
              <a:t>Sirigatti</a:t>
            </a:r>
            <a:r>
              <a:rPr lang="en-GB" sz="2000" dirty="0">
                <a:latin typeface="Arial" panose="020B0604020202020204" pitchFamily="34" charset="0"/>
              </a:rPr>
              <a:t>, 2013: 1).</a:t>
            </a:r>
          </a:p>
        </p:txBody>
      </p:sp>
    </p:spTree>
    <p:extLst>
      <p:ext uri="{BB962C8B-B14F-4D97-AF65-F5344CB8AC3E}">
        <p14:creationId xmlns:p14="http://schemas.microsoft.com/office/powerpoint/2010/main" val="6922755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ABDDC6E-FFCB-089B-84E7-2C42BD1B8DE6}"/>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770" name="Title 1"/>
          <p:cNvSpPr>
            <a:spLocks noGrp="1"/>
          </p:cNvSpPr>
          <p:nvPr>
            <p:ph type="title"/>
          </p:nvPr>
        </p:nvSpPr>
        <p:spPr>
          <a:xfrm>
            <a:off x="457200" y="274638"/>
            <a:ext cx="8229600" cy="634082"/>
          </a:xfrm>
        </p:spPr>
        <p:txBody>
          <a:bodyPr>
            <a:noAutofit/>
          </a:bodyPr>
          <a:lstStyle/>
          <a:p>
            <a:pPr algn="l"/>
            <a:br>
              <a:rPr lang="cy-GB" altLang="cy-GB" sz="4000" dirty="0">
                <a:latin typeface="Arial" panose="020B0604020202020204" pitchFamily="34" charset="0"/>
              </a:rPr>
            </a:br>
            <a:r>
              <a:rPr lang="cy-GB" altLang="cy-GB" sz="4000" dirty="0">
                <a:latin typeface="Arial" panose="020B0604020202020204" pitchFamily="34" charset="0"/>
              </a:rPr>
              <a:t>Pypedau</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Puppets</a:t>
            </a:r>
            <a:endParaRPr lang="cy-GB" altLang="cy-GB" sz="4000" dirty="0">
              <a:solidFill>
                <a:srgbClr val="0070C0"/>
              </a:solidFill>
            </a:endParaRPr>
          </a:p>
        </p:txBody>
      </p:sp>
      <p:sp>
        <p:nvSpPr>
          <p:cNvPr id="2" name="Content Placeholder 1"/>
          <p:cNvSpPr>
            <a:spLocks noGrp="1"/>
          </p:cNvSpPr>
          <p:nvPr>
            <p:ph idx="1"/>
          </p:nvPr>
        </p:nvSpPr>
        <p:spPr>
          <a:xfrm>
            <a:off x="215516" y="1484784"/>
            <a:ext cx="8712968" cy="4824536"/>
          </a:xfrm>
        </p:spPr>
        <p:txBody>
          <a:bodyPr/>
          <a:lstStyle/>
          <a:p>
            <a:pPr marL="0" indent="0" algn="just">
              <a:buNone/>
            </a:pPr>
            <a:r>
              <a:rPr lang="en-GB" sz="2400" i="1" dirty="0">
                <a:latin typeface="Arial" panose="020B0604020202020204" pitchFamily="34" charset="0"/>
              </a:rPr>
              <a:t>“When a parent or a teacher uses puppets, stories come to life so that the telling of the story becomes an enriched, fun-filled learning experience that is even more meaningful for children. The puppets can sing, dance, speak in rhyme, touch, laugh, or cry. By capturing children’s attention, they strengthen listening skills and vocabulary development. Puppets encourage creative play by stimulating the imagination. Turn the puppets over to the children and let them recite and retell the story or use their imaginations to create a story of their own.”</a:t>
            </a:r>
          </a:p>
          <a:p>
            <a:pPr marL="0" indent="0" algn="r">
              <a:buNone/>
            </a:pPr>
            <a:r>
              <a:rPr lang="en-GB" sz="2400" dirty="0">
                <a:latin typeface="Arial" panose="020B0604020202020204" pitchFamily="34" charset="0"/>
              </a:rPr>
              <a:t>(</a:t>
            </a:r>
            <a:r>
              <a:rPr lang="en-GB" sz="2400" dirty="0" err="1">
                <a:latin typeface="Arial" panose="020B0604020202020204" pitchFamily="34" charset="0"/>
              </a:rPr>
              <a:t>Sirigatti</a:t>
            </a:r>
            <a:r>
              <a:rPr lang="en-GB" sz="2400" dirty="0">
                <a:latin typeface="Arial" panose="020B0604020202020204" pitchFamily="34" charset="0"/>
              </a:rPr>
              <a:t>, 2013: 1).</a:t>
            </a:r>
          </a:p>
        </p:txBody>
      </p:sp>
    </p:spTree>
    <p:extLst>
      <p:ext uri="{BB962C8B-B14F-4D97-AF65-F5344CB8AC3E}">
        <p14:creationId xmlns:p14="http://schemas.microsoft.com/office/powerpoint/2010/main" val="4517727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1B6FA1-5380-AFB8-21FE-351E8EB2A43B}"/>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770" name="Title 1"/>
          <p:cNvSpPr>
            <a:spLocks noGrp="1"/>
          </p:cNvSpPr>
          <p:nvPr>
            <p:ph type="title"/>
          </p:nvPr>
        </p:nvSpPr>
        <p:spPr>
          <a:xfrm>
            <a:off x="457200" y="274638"/>
            <a:ext cx="8229600" cy="1066130"/>
          </a:xfrm>
        </p:spPr>
        <p:txBody>
          <a:bodyPr>
            <a:noAutofit/>
          </a:bodyPr>
          <a:lstStyle/>
          <a:p>
            <a:pPr algn="l"/>
            <a:r>
              <a:rPr lang="cy-GB" altLang="cy-GB" sz="4000" dirty="0">
                <a:latin typeface="Arial" panose="020B0604020202020204" pitchFamily="34" charset="0"/>
              </a:rPr>
              <a:t>Pypedau</a:t>
            </a:r>
            <a:br>
              <a:rPr lang="cy-GB" altLang="cy-GB" sz="4000" dirty="0">
                <a:latin typeface="Arial" panose="020B0604020202020204" pitchFamily="34" charset="0"/>
              </a:rPr>
            </a:br>
            <a:r>
              <a:rPr lang="en-GB" altLang="cy-GB" sz="4000" dirty="0">
                <a:solidFill>
                  <a:srgbClr val="0070C0"/>
                </a:solidFill>
                <a:latin typeface="Arial" panose="020B0604020202020204" pitchFamily="34" charset="0"/>
              </a:rPr>
              <a:t>Puppets</a:t>
            </a:r>
            <a:endParaRPr lang="cy-GB" altLang="cy-GB" sz="4000" dirty="0">
              <a:solidFill>
                <a:srgbClr val="0070C0"/>
              </a:solidFill>
            </a:endParaRP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51428" y="1484313"/>
            <a:ext cx="7241143" cy="4824412"/>
          </a:xfrm>
        </p:spPr>
      </p:pic>
    </p:spTree>
    <p:extLst>
      <p:ext uri="{BB962C8B-B14F-4D97-AF65-F5344CB8AC3E}">
        <p14:creationId xmlns:p14="http://schemas.microsoft.com/office/powerpoint/2010/main" val="22293202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51360C0-6064-F279-9C30-6DB0E6383E89}"/>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818" name="Title 1"/>
          <p:cNvSpPr>
            <a:spLocks noGrp="1"/>
          </p:cNvSpPr>
          <p:nvPr>
            <p:ph type="title"/>
          </p:nvPr>
        </p:nvSpPr>
        <p:spPr/>
        <p:txBody>
          <a:bodyPr/>
          <a:lstStyle/>
          <a:p>
            <a:pPr algn="l"/>
            <a:r>
              <a:rPr lang="cy-GB" altLang="cy-GB" sz="3600" dirty="0">
                <a:latin typeface="Arial" panose="020B0604020202020204" pitchFamily="34" charset="0"/>
              </a:rPr>
              <a:t>Ymarferwch…..</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Practice…..</a:t>
            </a:r>
            <a:endParaRPr lang="cy-GB" altLang="cy-GB" sz="3600" dirty="0">
              <a:solidFill>
                <a:srgbClr val="0070C0"/>
              </a:solidFill>
              <a:latin typeface="Arial" panose="020B0604020202020204" pitchFamily="34" charset="0"/>
            </a:endParaRPr>
          </a:p>
        </p:txBody>
      </p:sp>
      <p:sp>
        <p:nvSpPr>
          <p:cNvPr id="18435" name="Content Placeholder 2"/>
          <p:cNvSpPr>
            <a:spLocks noGrp="1"/>
          </p:cNvSpPr>
          <p:nvPr>
            <p:ph sz="half" idx="1"/>
          </p:nvPr>
        </p:nvSpPr>
        <p:spPr/>
        <p:txBody>
          <a:bodyPr/>
          <a:lstStyle/>
          <a:p>
            <a:pPr>
              <a:defRPr/>
            </a:pPr>
            <a:r>
              <a:rPr lang="cy-GB" altLang="cy-GB" dirty="0">
                <a:latin typeface="Arial" panose="020B0604020202020204" pitchFamily="34" charset="0"/>
              </a:rPr>
              <a:t>Paratoi;</a:t>
            </a:r>
          </a:p>
          <a:p>
            <a:pPr>
              <a:defRPr/>
            </a:pPr>
            <a:r>
              <a:rPr lang="cy-GB" altLang="cy-GB" dirty="0">
                <a:latin typeface="Arial" panose="020B0604020202020204" pitchFamily="34" charset="0"/>
              </a:rPr>
              <a:t>Defnydd o iaith a lleisiau;</a:t>
            </a:r>
          </a:p>
          <a:p>
            <a:pPr>
              <a:defRPr/>
            </a:pPr>
            <a:r>
              <a:rPr lang="cy-GB" altLang="cy-GB" dirty="0">
                <a:latin typeface="Arial" panose="020B0604020202020204" pitchFamily="34" charset="0"/>
              </a:rPr>
              <a:t>Cynllun y stori;</a:t>
            </a:r>
          </a:p>
          <a:p>
            <a:pPr>
              <a:defRPr/>
            </a:pPr>
            <a:r>
              <a:rPr lang="cy-GB" altLang="cy-GB" dirty="0">
                <a:latin typeface="Arial" panose="020B0604020202020204" pitchFamily="34" charset="0"/>
              </a:rPr>
              <a:t>Emosiynau.</a:t>
            </a:r>
          </a:p>
          <a:p>
            <a:pPr marL="0" indent="0">
              <a:buFontTx/>
              <a:buNone/>
              <a:defRPr/>
            </a:pPr>
            <a:endParaRPr lang="cy-GB" altLang="cy-GB" dirty="0"/>
          </a:p>
        </p:txBody>
      </p:sp>
      <p:sp>
        <p:nvSpPr>
          <p:cNvPr id="34820" name="Content Placeholder 3"/>
          <p:cNvSpPr>
            <a:spLocks noGrp="1"/>
          </p:cNvSpPr>
          <p:nvPr>
            <p:ph sz="half" idx="2"/>
          </p:nvPr>
        </p:nvSpPr>
        <p:spPr/>
        <p:txBody>
          <a:bodyPr/>
          <a:lstStyle/>
          <a:p>
            <a:r>
              <a:rPr lang="en-GB" altLang="cy-GB" dirty="0">
                <a:solidFill>
                  <a:srgbClr val="0070C0"/>
                </a:solidFill>
                <a:latin typeface="Arial" panose="020B0604020202020204" pitchFamily="34" charset="0"/>
              </a:rPr>
              <a:t>Preparation;</a:t>
            </a:r>
            <a:endParaRPr lang="en-GB" altLang="cy-GB" sz="1800" dirty="0">
              <a:solidFill>
                <a:srgbClr val="0070C0"/>
              </a:solidFill>
              <a:latin typeface="Arial" panose="020B0604020202020204" pitchFamily="34" charset="0"/>
            </a:endParaRPr>
          </a:p>
          <a:p>
            <a:r>
              <a:rPr lang="en-GB" altLang="cy-GB" dirty="0">
                <a:solidFill>
                  <a:srgbClr val="0070C0"/>
                </a:solidFill>
                <a:latin typeface="Arial" panose="020B0604020202020204" pitchFamily="34" charset="0"/>
              </a:rPr>
              <a:t>Language and Voices used;</a:t>
            </a:r>
          </a:p>
          <a:p>
            <a:r>
              <a:rPr lang="en-GB" altLang="cy-GB" dirty="0">
                <a:solidFill>
                  <a:srgbClr val="0070C0"/>
                </a:solidFill>
                <a:latin typeface="Arial" panose="020B0604020202020204" pitchFamily="34" charset="0"/>
              </a:rPr>
              <a:t>Storyline;</a:t>
            </a:r>
          </a:p>
          <a:p>
            <a:r>
              <a:rPr lang="en-GB" altLang="cy-GB" dirty="0">
                <a:solidFill>
                  <a:srgbClr val="0070C0"/>
                </a:solidFill>
                <a:latin typeface="Arial" panose="020B0604020202020204" pitchFamily="34" charset="0"/>
              </a:rPr>
              <a:t>Emotions.</a:t>
            </a:r>
            <a:endParaRPr lang="cy-GB" altLang="cy-GB" dirty="0">
              <a:solidFill>
                <a:srgbClr val="0070C0"/>
              </a:solidFill>
              <a:latin typeface="Arial" panose="020B0604020202020204" pitchFamily="34" charset="0"/>
            </a:endParaRPr>
          </a:p>
        </p:txBody>
      </p:sp>
    </p:spTree>
    <p:extLst>
      <p:ext uri="{BB962C8B-B14F-4D97-AF65-F5344CB8AC3E}">
        <p14:creationId xmlns:p14="http://schemas.microsoft.com/office/powerpoint/2010/main" val="2036098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4645D3-5323-8064-FF8A-FBE576B5FA9D}"/>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914" name="Rectangle 2"/>
          <p:cNvSpPr>
            <a:spLocks noGrp="1" noChangeArrowheads="1"/>
          </p:cNvSpPr>
          <p:nvPr>
            <p:ph type="title"/>
          </p:nvPr>
        </p:nvSpPr>
        <p:spPr>
          <a:xfrm>
            <a:off x="468313" y="476250"/>
            <a:ext cx="8229600" cy="1143000"/>
          </a:xfrm>
        </p:spPr>
        <p:txBody>
          <a:bodyPr/>
          <a:lstStyle/>
          <a:p>
            <a:pPr algn="l" eaLnBrk="1" hangingPunct="1"/>
            <a:r>
              <a:rPr lang="en-GB" altLang="cy-GB" sz="3600" dirty="0" err="1">
                <a:latin typeface="Arial" panose="020B0604020202020204" pitchFamily="34" charset="0"/>
              </a:rPr>
              <a:t>Adfyfyrio</a:t>
            </a:r>
            <a:br>
              <a:rPr lang="en-GB" altLang="cy-GB" sz="3600" dirty="0">
                <a:latin typeface="Arial" panose="020B0604020202020204" pitchFamily="34" charset="0"/>
              </a:rPr>
            </a:br>
            <a:r>
              <a:rPr lang="en-GB" altLang="cy-GB" sz="3600" dirty="0">
                <a:solidFill>
                  <a:srgbClr val="0070C0"/>
                </a:solidFill>
                <a:latin typeface="Arial" panose="020B0604020202020204" pitchFamily="34" charset="0"/>
              </a:rPr>
              <a:t>Reflection</a:t>
            </a:r>
          </a:p>
        </p:txBody>
      </p:sp>
      <p:sp>
        <p:nvSpPr>
          <p:cNvPr id="20483" name="Rectangle 4"/>
          <p:cNvSpPr>
            <a:spLocks noGrp="1" noChangeArrowheads="1"/>
          </p:cNvSpPr>
          <p:nvPr>
            <p:ph type="body" sz="half" idx="1"/>
          </p:nvPr>
        </p:nvSpPr>
        <p:spPr>
          <a:xfrm>
            <a:off x="457200" y="1600200"/>
            <a:ext cx="4033838" cy="4525963"/>
          </a:xfrm>
        </p:spPr>
        <p:txBody>
          <a:bodyPr/>
          <a:lstStyle/>
          <a:p>
            <a:pPr eaLnBrk="1" hangingPunct="1">
              <a:lnSpc>
                <a:spcPct val="90000"/>
              </a:lnSpc>
              <a:defRPr/>
            </a:pPr>
            <a:r>
              <a:rPr lang="cy-GB" altLang="cy-GB" sz="2400" dirty="0">
                <a:latin typeface="Arial" panose="020B0604020202020204" pitchFamily="34" charset="0"/>
              </a:rPr>
              <a:t>Beth aeth yn dda?</a:t>
            </a:r>
          </a:p>
          <a:p>
            <a:pPr eaLnBrk="1" hangingPunct="1">
              <a:lnSpc>
                <a:spcPct val="90000"/>
              </a:lnSpc>
              <a:buFontTx/>
              <a:buChar char="-"/>
              <a:defRPr/>
            </a:pPr>
            <a:r>
              <a:rPr lang="cy-GB" altLang="cy-GB" sz="2400" dirty="0">
                <a:latin typeface="Arial" panose="020B0604020202020204" pitchFamily="34" charset="0"/>
              </a:rPr>
              <a:t>Pam?</a:t>
            </a:r>
          </a:p>
          <a:p>
            <a:pPr eaLnBrk="1" hangingPunct="1">
              <a:lnSpc>
                <a:spcPct val="90000"/>
              </a:lnSpc>
              <a:buFontTx/>
              <a:buChar char="-"/>
              <a:defRPr/>
            </a:pPr>
            <a:r>
              <a:rPr lang="cy-GB" altLang="cy-GB" sz="2400" dirty="0">
                <a:latin typeface="Arial" panose="020B0604020202020204" pitchFamily="34" charset="0"/>
              </a:rPr>
              <a:t>Sut?</a:t>
            </a:r>
          </a:p>
          <a:p>
            <a:pPr eaLnBrk="1" hangingPunct="1">
              <a:lnSpc>
                <a:spcPct val="90000"/>
              </a:lnSpc>
              <a:buFontTx/>
              <a:buChar char="-"/>
              <a:defRPr/>
            </a:pPr>
            <a:r>
              <a:rPr lang="cy-GB" altLang="cy-GB" sz="2400" dirty="0">
                <a:latin typeface="Arial" panose="020B0604020202020204" pitchFamily="34" charset="0"/>
              </a:rPr>
              <a:t>Yn ôl?.....</a:t>
            </a:r>
          </a:p>
          <a:p>
            <a:pPr marL="0" indent="0" eaLnBrk="1" hangingPunct="1">
              <a:lnSpc>
                <a:spcPct val="90000"/>
              </a:lnSpc>
              <a:buFontTx/>
              <a:buNone/>
              <a:defRPr/>
            </a:pPr>
            <a:endParaRPr lang="cy-GB" altLang="cy-GB" sz="2400" dirty="0">
              <a:latin typeface="Arial" panose="020B0604020202020204" pitchFamily="34" charset="0"/>
            </a:endParaRPr>
          </a:p>
          <a:p>
            <a:pPr eaLnBrk="1" hangingPunct="1">
              <a:lnSpc>
                <a:spcPct val="90000"/>
              </a:lnSpc>
              <a:defRPr/>
            </a:pPr>
            <a:r>
              <a:rPr lang="cy-GB" altLang="cy-GB" sz="2400" dirty="0">
                <a:latin typeface="Arial" panose="020B0604020202020204" pitchFamily="34" charset="0"/>
              </a:rPr>
              <a:t>Beth sydd angen gwella?</a:t>
            </a:r>
          </a:p>
          <a:p>
            <a:pPr eaLnBrk="1" hangingPunct="1">
              <a:lnSpc>
                <a:spcPct val="90000"/>
              </a:lnSpc>
              <a:buFontTx/>
              <a:buChar char="-"/>
              <a:defRPr/>
            </a:pPr>
            <a:r>
              <a:rPr lang="cy-GB" altLang="cy-GB" sz="2400" dirty="0">
                <a:latin typeface="Arial" panose="020B0604020202020204" pitchFamily="34" charset="0"/>
              </a:rPr>
              <a:t>Pam?</a:t>
            </a:r>
          </a:p>
          <a:p>
            <a:pPr eaLnBrk="1" hangingPunct="1">
              <a:lnSpc>
                <a:spcPct val="90000"/>
              </a:lnSpc>
              <a:buFontTx/>
              <a:buChar char="-"/>
              <a:defRPr/>
            </a:pPr>
            <a:r>
              <a:rPr lang="cy-GB" altLang="cy-GB" sz="2400" dirty="0">
                <a:latin typeface="Arial" panose="020B0604020202020204" pitchFamily="34" charset="0"/>
              </a:rPr>
              <a:t>Sut?</a:t>
            </a:r>
          </a:p>
          <a:p>
            <a:pPr eaLnBrk="1" hangingPunct="1">
              <a:lnSpc>
                <a:spcPct val="90000"/>
              </a:lnSpc>
              <a:buFontTx/>
              <a:buChar char="-"/>
              <a:defRPr/>
            </a:pPr>
            <a:r>
              <a:rPr lang="cy-GB" altLang="cy-GB" sz="2400" dirty="0">
                <a:latin typeface="Arial" panose="020B0604020202020204" pitchFamily="34" charset="0"/>
              </a:rPr>
              <a:t>Yn ôl?....</a:t>
            </a:r>
          </a:p>
        </p:txBody>
      </p:sp>
      <p:sp>
        <p:nvSpPr>
          <p:cNvPr id="20484" name="Rectangle 5"/>
          <p:cNvSpPr>
            <a:spLocks noGrp="1" noChangeArrowheads="1"/>
          </p:cNvSpPr>
          <p:nvPr>
            <p:ph type="body" sz="half" idx="2"/>
          </p:nvPr>
        </p:nvSpPr>
        <p:spPr>
          <a:xfrm>
            <a:off x="4652963" y="1600200"/>
            <a:ext cx="4033837" cy="4525963"/>
          </a:xfrm>
        </p:spPr>
        <p:txBody>
          <a:bodyPr/>
          <a:lstStyle/>
          <a:p>
            <a:pPr algn="just" eaLnBrk="1" hangingPunct="1">
              <a:lnSpc>
                <a:spcPct val="90000"/>
              </a:lnSpc>
              <a:defRPr/>
            </a:pPr>
            <a:r>
              <a:rPr lang="en-GB" altLang="cy-GB" sz="2400" dirty="0">
                <a:solidFill>
                  <a:srgbClr val="0070C0"/>
                </a:solidFill>
                <a:latin typeface="Arial" panose="020B0604020202020204" pitchFamily="34" charset="0"/>
              </a:rPr>
              <a:t>What did I do well?</a:t>
            </a:r>
          </a:p>
          <a:p>
            <a:pPr algn="just" eaLnBrk="1" hangingPunct="1">
              <a:lnSpc>
                <a:spcPct val="90000"/>
              </a:lnSpc>
              <a:buFontTx/>
              <a:buNone/>
              <a:defRPr/>
            </a:pPr>
            <a:r>
              <a:rPr lang="en-GB" altLang="cy-GB" sz="2400" dirty="0">
                <a:solidFill>
                  <a:srgbClr val="0070C0"/>
                </a:solidFill>
                <a:latin typeface="Arial" panose="020B0604020202020204" pitchFamily="34" charset="0"/>
              </a:rPr>
              <a:t>- Why?</a:t>
            </a:r>
          </a:p>
          <a:p>
            <a:pPr algn="just" eaLnBrk="1" hangingPunct="1">
              <a:lnSpc>
                <a:spcPct val="90000"/>
              </a:lnSpc>
              <a:buFontTx/>
              <a:buNone/>
              <a:defRPr/>
            </a:pPr>
            <a:r>
              <a:rPr lang="en-GB" altLang="cy-GB" sz="2400" dirty="0">
                <a:solidFill>
                  <a:srgbClr val="0070C0"/>
                </a:solidFill>
                <a:latin typeface="Arial" panose="020B0604020202020204" pitchFamily="34" charset="0"/>
              </a:rPr>
              <a:t>- How?</a:t>
            </a:r>
          </a:p>
          <a:p>
            <a:pPr algn="just" eaLnBrk="1" hangingPunct="1">
              <a:lnSpc>
                <a:spcPct val="90000"/>
              </a:lnSpc>
              <a:buFontTx/>
              <a:buNone/>
              <a:defRPr/>
            </a:pPr>
            <a:r>
              <a:rPr lang="en-GB" altLang="cy-GB" sz="2400" dirty="0">
                <a:solidFill>
                  <a:srgbClr val="0070C0"/>
                </a:solidFill>
                <a:latin typeface="Arial" panose="020B0604020202020204" pitchFamily="34" charset="0"/>
              </a:rPr>
              <a:t>- According to….</a:t>
            </a:r>
          </a:p>
          <a:p>
            <a:pPr algn="just" eaLnBrk="1" hangingPunct="1">
              <a:lnSpc>
                <a:spcPct val="90000"/>
              </a:lnSpc>
              <a:buFontTx/>
              <a:buNone/>
              <a:defRPr/>
            </a:pPr>
            <a:endParaRPr lang="en-GB" altLang="cy-GB" sz="2400" dirty="0">
              <a:solidFill>
                <a:srgbClr val="0070C0"/>
              </a:solidFill>
              <a:latin typeface="Arial" panose="020B0604020202020204" pitchFamily="34" charset="0"/>
            </a:endParaRPr>
          </a:p>
          <a:p>
            <a:pPr algn="just" eaLnBrk="1" hangingPunct="1">
              <a:lnSpc>
                <a:spcPct val="90000"/>
              </a:lnSpc>
              <a:defRPr/>
            </a:pPr>
            <a:r>
              <a:rPr lang="en-GB" altLang="cy-GB" sz="2400" dirty="0">
                <a:solidFill>
                  <a:srgbClr val="0070C0"/>
                </a:solidFill>
                <a:latin typeface="Arial" panose="020B0604020202020204" pitchFamily="34" charset="0"/>
              </a:rPr>
              <a:t>What needs improving?</a:t>
            </a:r>
          </a:p>
          <a:p>
            <a:pPr marL="0" eaLnBrk="1" hangingPunct="1">
              <a:lnSpc>
                <a:spcPts val="2880"/>
              </a:lnSpc>
              <a:spcBef>
                <a:spcPts val="0"/>
              </a:spcBef>
              <a:buFontTx/>
              <a:buChar char="-"/>
              <a:defRPr/>
            </a:pPr>
            <a:r>
              <a:rPr lang="en-GB" altLang="cy-GB" sz="2400" dirty="0">
                <a:solidFill>
                  <a:srgbClr val="0070C0"/>
                </a:solidFill>
                <a:latin typeface="Arial" panose="020B0604020202020204" pitchFamily="34" charset="0"/>
              </a:rPr>
              <a:t>Why?</a:t>
            </a:r>
          </a:p>
          <a:p>
            <a:pPr marL="0" eaLnBrk="1" hangingPunct="1">
              <a:lnSpc>
                <a:spcPts val="2880"/>
              </a:lnSpc>
              <a:spcBef>
                <a:spcPts val="0"/>
              </a:spcBef>
              <a:buFontTx/>
              <a:buChar char="-"/>
              <a:defRPr/>
            </a:pPr>
            <a:r>
              <a:rPr lang="en-GB" altLang="cy-GB" sz="2400" dirty="0">
                <a:solidFill>
                  <a:srgbClr val="0070C0"/>
                </a:solidFill>
                <a:latin typeface="Arial" panose="020B0604020202020204" pitchFamily="34" charset="0"/>
              </a:rPr>
              <a:t>How?</a:t>
            </a:r>
          </a:p>
          <a:p>
            <a:pPr algn="just" eaLnBrk="1" hangingPunct="1">
              <a:lnSpc>
                <a:spcPct val="90000"/>
              </a:lnSpc>
              <a:buFontTx/>
              <a:buNone/>
              <a:defRPr/>
            </a:pPr>
            <a:r>
              <a:rPr lang="en-GB" altLang="cy-GB" sz="2400" dirty="0">
                <a:solidFill>
                  <a:srgbClr val="0070C0"/>
                </a:solidFill>
                <a:latin typeface="Arial" panose="020B0604020202020204" pitchFamily="34" charset="0"/>
              </a:rPr>
              <a:t>-  According to….</a:t>
            </a:r>
          </a:p>
        </p:txBody>
      </p:sp>
    </p:spTree>
    <p:extLst>
      <p:ext uri="{BB962C8B-B14F-4D97-AF65-F5344CB8AC3E}">
        <p14:creationId xmlns:p14="http://schemas.microsoft.com/office/powerpoint/2010/main" val="30682342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17D2E2-8480-4646-CA8B-C6A50E84597D}"/>
              </a:ext>
            </a:extLst>
          </p:cNvPr>
          <p:cNvSpPr/>
          <p:nvPr/>
        </p:nvSpPr>
        <p:spPr>
          <a:xfrm>
            <a:off x="0" y="0"/>
            <a:ext cx="9144000" cy="5733256"/>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962" name="Title 4"/>
          <p:cNvSpPr>
            <a:spLocks noGrp="1"/>
          </p:cNvSpPr>
          <p:nvPr>
            <p:ph type="title"/>
          </p:nvPr>
        </p:nvSpPr>
        <p:spPr/>
        <p:txBody>
          <a:bodyPr/>
          <a:lstStyle/>
          <a:p>
            <a:r>
              <a:rPr lang="en-GB" altLang="cy-GB" dirty="0">
                <a:latin typeface="Arial" panose="020B0604020202020204" pitchFamily="34" charset="0"/>
              </a:rPr>
              <a:t>Pie Corbett</a:t>
            </a:r>
            <a:endParaRPr lang="cy-GB" altLang="cy-GB" dirty="0">
              <a:latin typeface="Arial" panose="020B0604020202020204" pitchFamily="34" charset="0"/>
            </a:endParaRPr>
          </a:p>
        </p:txBody>
      </p:sp>
      <p:sp>
        <p:nvSpPr>
          <p:cNvPr id="40963" name="Content Placeholder 5"/>
          <p:cNvSpPr>
            <a:spLocks noGrp="1"/>
          </p:cNvSpPr>
          <p:nvPr>
            <p:ph idx="1"/>
          </p:nvPr>
        </p:nvSpPr>
        <p:spPr/>
        <p:txBody>
          <a:bodyPr/>
          <a:lstStyle/>
          <a:p>
            <a:pPr marL="0" indent="0" algn="r">
              <a:buFontTx/>
              <a:buNone/>
            </a:pPr>
            <a:endParaRPr lang="en-US" altLang="cy-GB" sz="1800" dirty="0">
              <a:latin typeface="Arial" panose="020B0604020202020204" pitchFamily="34" charset="0"/>
            </a:endParaRPr>
          </a:p>
          <a:p>
            <a:pPr marL="0" indent="0" algn="just">
              <a:buFontTx/>
              <a:buNone/>
            </a:pPr>
            <a:r>
              <a:rPr lang="en-US" altLang="cy-GB" sz="2800" dirty="0">
                <a:latin typeface="Arial" panose="020B0604020202020204" pitchFamily="34" charset="0"/>
                <a:hlinkClick r:id="rId3"/>
              </a:rPr>
              <a:t>Pie Corbett telling the Little Red Hen Story – YouTube</a:t>
            </a:r>
            <a:endParaRPr lang="en-US" altLang="cy-GB" sz="2800" dirty="0">
              <a:latin typeface="Arial" panose="020B0604020202020204" pitchFamily="34" charset="0"/>
            </a:endParaRPr>
          </a:p>
          <a:p>
            <a:pPr marL="0" indent="0" algn="r">
              <a:buFontTx/>
              <a:buNone/>
            </a:pPr>
            <a:r>
              <a:rPr lang="en-US" altLang="cy-GB" sz="1800" dirty="0">
                <a:latin typeface="Arial" panose="020B0604020202020204" pitchFamily="34" charset="0"/>
              </a:rPr>
              <a:t>(You Tube, 2011a)</a:t>
            </a:r>
            <a:endParaRPr lang="cy-GB" altLang="cy-GB" sz="1800" dirty="0">
              <a:latin typeface="Arial" panose="020B0604020202020204" pitchFamily="34" charset="0"/>
            </a:endParaRPr>
          </a:p>
        </p:txBody>
      </p:sp>
    </p:spTree>
    <p:extLst>
      <p:ext uri="{BB962C8B-B14F-4D97-AF65-F5344CB8AC3E}">
        <p14:creationId xmlns:p14="http://schemas.microsoft.com/office/powerpoint/2010/main" val="22270677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DDA7C3C-FC3F-381C-4E91-C787E1047225}"/>
              </a:ext>
            </a:extLst>
          </p:cNvPr>
          <p:cNvSpPr/>
          <p:nvPr/>
        </p:nvSpPr>
        <p:spPr>
          <a:xfrm>
            <a:off x="0" y="0"/>
            <a:ext cx="9144000" cy="5661248"/>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010" name="Title 1"/>
          <p:cNvSpPr>
            <a:spLocks noGrp="1"/>
          </p:cNvSpPr>
          <p:nvPr>
            <p:ph type="title"/>
          </p:nvPr>
        </p:nvSpPr>
        <p:spPr>
          <a:xfrm>
            <a:off x="457200" y="274638"/>
            <a:ext cx="8229600" cy="778098"/>
          </a:xfrm>
        </p:spPr>
        <p:txBody>
          <a:bodyPr>
            <a:noAutofit/>
          </a:bodyPr>
          <a:lstStyle/>
          <a:p>
            <a:pPr algn="l"/>
            <a:br>
              <a:rPr lang="en-GB" altLang="cy-GB" sz="4000" dirty="0">
                <a:solidFill>
                  <a:srgbClr val="000000"/>
                </a:solidFill>
                <a:latin typeface="Arial" panose="020B0604020202020204" pitchFamily="34" charset="0"/>
              </a:rPr>
            </a:br>
            <a:r>
              <a:rPr lang="en-GB" altLang="cy-GB" sz="4000" dirty="0" err="1">
                <a:solidFill>
                  <a:srgbClr val="000000"/>
                </a:solidFill>
                <a:latin typeface="Arial" panose="020B0604020202020204" pitchFamily="34" charset="0"/>
              </a:rPr>
              <a:t>Cyfeiriadau</a:t>
            </a:r>
            <a:br>
              <a:rPr lang="en-GB" altLang="cy-GB" sz="4000" dirty="0">
                <a:solidFill>
                  <a:srgbClr val="000000"/>
                </a:solidFill>
                <a:latin typeface="Arial" panose="020B0604020202020204" pitchFamily="34" charset="0"/>
              </a:rPr>
            </a:br>
            <a:r>
              <a:rPr lang="en-GB" altLang="cy-GB" sz="4000" dirty="0">
                <a:solidFill>
                  <a:srgbClr val="0070C0"/>
                </a:solidFill>
                <a:latin typeface="Arial" panose="020B0604020202020204" pitchFamily="34" charset="0"/>
              </a:rPr>
              <a:t>References</a:t>
            </a:r>
            <a:endParaRPr lang="cy-GB" altLang="cy-GB" sz="4000" dirty="0">
              <a:solidFill>
                <a:srgbClr val="0070C0"/>
              </a:solidFill>
            </a:endParaRPr>
          </a:p>
        </p:txBody>
      </p:sp>
      <p:sp>
        <p:nvSpPr>
          <p:cNvPr id="3" name="Content Placeholder 2"/>
          <p:cNvSpPr>
            <a:spLocks noGrp="1"/>
          </p:cNvSpPr>
          <p:nvPr>
            <p:ph idx="1"/>
          </p:nvPr>
        </p:nvSpPr>
        <p:spPr>
          <a:xfrm>
            <a:off x="107504" y="1916832"/>
            <a:ext cx="8424936" cy="4680818"/>
          </a:xfrm>
        </p:spPr>
        <p:txBody>
          <a:bodyPr/>
          <a:lstStyle/>
          <a:p>
            <a:pPr marL="0" indent="0" algn="just">
              <a:buFontTx/>
              <a:buNone/>
            </a:pPr>
            <a:r>
              <a:rPr lang="en-GB" sz="2400" dirty="0">
                <a:latin typeface="Arial" panose="020B0604020202020204" pitchFamily="34" charset="0"/>
              </a:rPr>
              <a:t>Dunst, C. J., </a:t>
            </a:r>
            <a:r>
              <a:rPr lang="en-GB" sz="2400" dirty="0" err="1">
                <a:latin typeface="Arial" panose="020B0604020202020204" pitchFamily="34" charset="0"/>
              </a:rPr>
              <a:t>Simkus</a:t>
            </a:r>
            <a:r>
              <a:rPr lang="en-GB" sz="2400" dirty="0">
                <a:latin typeface="Arial" panose="020B0604020202020204" pitchFamily="34" charset="0"/>
              </a:rPr>
              <a:t>, A. and Hamby, D.W. (2012) ‘Relationship between age of onset and frequency of reading and infants’ and toddlers’ early language and literacy development,’</a:t>
            </a:r>
            <a:r>
              <a:rPr lang="en-GB" sz="2400" i="1" dirty="0" err="1">
                <a:latin typeface="Arial" panose="020B0604020202020204" pitchFamily="34" charset="0"/>
              </a:rPr>
              <a:t>Center</a:t>
            </a:r>
            <a:r>
              <a:rPr lang="en-GB" sz="2400" i="1" dirty="0">
                <a:latin typeface="Arial" panose="020B0604020202020204" pitchFamily="34" charset="0"/>
              </a:rPr>
              <a:t> for Early Literacy Learning</a:t>
            </a:r>
            <a:r>
              <a:rPr lang="en-GB" sz="2400" dirty="0">
                <a:latin typeface="Arial" panose="020B0604020202020204" pitchFamily="34" charset="0"/>
              </a:rPr>
              <a:t>, 5, 3, pp.1-10.</a:t>
            </a:r>
          </a:p>
          <a:p>
            <a:pPr eaLnBrk="1" hangingPunct="1">
              <a:lnSpc>
                <a:spcPct val="80000"/>
              </a:lnSpc>
              <a:buFontTx/>
              <a:buNone/>
              <a:defRPr/>
            </a:pPr>
            <a:r>
              <a:rPr lang="en-GB" altLang="cy-GB" sz="2400" dirty="0" err="1">
                <a:solidFill>
                  <a:srgbClr val="000000"/>
                </a:solidFill>
                <a:latin typeface="Arial" panose="020B0604020202020204" pitchFamily="34" charset="0"/>
              </a:rPr>
              <a:t>Neaum</a:t>
            </a:r>
            <a:r>
              <a:rPr lang="en-GB" altLang="cy-GB" sz="2400" dirty="0">
                <a:solidFill>
                  <a:srgbClr val="000000"/>
                </a:solidFill>
                <a:latin typeface="Arial" panose="020B0604020202020204" pitchFamily="34" charset="0"/>
              </a:rPr>
              <a:t>, S. (2012) </a:t>
            </a:r>
            <a:r>
              <a:rPr lang="en-GB" altLang="cy-GB" sz="2400" i="1" dirty="0">
                <a:solidFill>
                  <a:srgbClr val="000000"/>
                </a:solidFill>
                <a:latin typeface="Arial" panose="020B0604020202020204" pitchFamily="34" charset="0"/>
              </a:rPr>
              <a:t>Language and literacy in the early years. </a:t>
            </a:r>
            <a:r>
              <a:rPr lang="en-GB" altLang="cy-GB" sz="2400" dirty="0">
                <a:solidFill>
                  <a:srgbClr val="000000"/>
                </a:solidFill>
                <a:latin typeface="Arial" panose="020B0604020202020204" pitchFamily="34" charset="0"/>
              </a:rPr>
              <a:t>London: Sage Publications Ltd.</a:t>
            </a:r>
          </a:p>
          <a:p>
            <a:pPr eaLnBrk="1" hangingPunct="1">
              <a:lnSpc>
                <a:spcPct val="80000"/>
              </a:lnSpc>
              <a:buFontTx/>
              <a:buNone/>
              <a:defRPr/>
            </a:pPr>
            <a:endParaRPr lang="en-GB" altLang="cy-GB" sz="1400" dirty="0">
              <a:solidFill>
                <a:srgbClr val="000000"/>
              </a:solidFill>
              <a:latin typeface="Arial" panose="020B0604020202020204" pitchFamily="34" charset="0"/>
            </a:endParaRPr>
          </a:p>
          <a:p>
            <a:pPr marL="0" indent="0">
              <a:buFontTx/>
              <a:buNone/>
              <a:defRPr/>
            </a:pPr>
            <a:endParaRPr lang="cy-GB" sz="1400" dirty="0"/>
          </a:p>
        </p:txBody>
      </p:sp>
    </p:spTree>
    <p:extLst>
      <p:ext uri="{BB962C8B-B14F-4D97-AF65-F5344CB8AC3E}">
        <p14:creationId xmlns:p14="http://schemas.microsoft.com/office/powerpoint/2010/main" val="389614497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080FC23-8E9C-E520-C6AC-E74A2FC926FF}"/>
              </a:ext>
            </a:extLst>
          </p:cNvPr>
          <p:cNvSpPr/>
          <p:nvPr/>
        </p:nvSpPr>
        <p:spPr>
          <a:xfrm>
            <a:off x="0" y="0"/>
            <a:ext cx="9144000" cy="5733256"/>
          </a:xfrm>
          <a:prstGeom prst="rect">
            <a:avLst/>
          </a:prstGeom>
          <a:solidFill>
            <a:srgbClr val="FDFFD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010" name="Title 1"/>
          <p:cNvSpPr>
            <a:spLocks noGrp="1"/>
          </p:cNvSpPr>
          <p:nvPr>
            <p:ph type="title"/>
          </p:nvPr>
        </p:nvSpPr>
        <p:spPr>
          <a:xfrm>
            <a:off x="457200" y="274638"/>
            <a:ext cx="8229600" cy="778098"/>
          </a:xfrm>
        </p:spPr>
        <p:txBody>
          <a:bodyPr>
            <a:noAutofit/>
          </a:bodyPr>
          <a:lstStyle/>
          <a:p>
            <a:pPr algn="l"/>
            <a:r>
              <a:rPr lang="en-GB" altLang="cy-GB" sz="4000" dirty="0" err="1">
                <a:solidFill>
                  <a:srgbClr val="000000"/>
                </a:solidFill>
                <a:latin typeface="Arial" panose="020B0604020202020204" pitchFamily="34" charset="0"/>
              </a:rPr>
              <a:t>Cyfeiriadau</a:t>
            </a:r>
            <a:br>
              <a:rPr lang="en-GB" altLang="cy-GB" sz="4000" dirty="0">
                <a:solidFill>
                  <a:srgbClr val="000000"/>
                </a:solidFill>
                <a:latin typeface="Arial" panose="020B0604020202020204" pitchFamily="34" charset="0"/>
              </a:rPr>
            </a:br>
            <a:r>
              <a:rPr lang="en-GB" altLang="cy-GB" sz="4000" dirty="0">
                <a:solidFill>
                  <a:srgbClr val="0070C0"/>
                </a:solidFill>
                <a:latin typeface="Arial" panose="020B0604020202020204" pitchFamily="34" charset="0"/>
              </a:rPr>
              <a:t>References</a:t>
            </a:r>
            <a:endParaRPr lang="cy-GB" altLang="cy-GB" sz="4000" dirty="0">
              <a:solidFill>
                <a:srgbClr val="0070C0"/>
              </a:solidFill>
            </a:endParaRPr>
          </a:p>
        </p:txBody>
      </p:sp>
      <p:sp>
        <p:nvSpPr>
          <p:cNvPr id="3" name="Content Placeholder 2"/>
          <p:cNvSpPr>
            <a:spLocks noGrp="1"/>
          </p:cNvSpPr>
          <p:nvPr>
            <p:ph idx="1"/>
          </p:nvPr>
        </p:nvSpPr>
        <p:spPr>
          <a:xfrm>
            <a:off x="251520" y="1628800"/>
            <a:ext cx="8568952" cy="4968850"/>
          </a:xfrm>
        </p:spPr>
        <p:txBody>
          <a:bodyPr>
            <a:normAutofit/>
          </a:bodyPr>
          <a:lstStyle/>
          <a:p>
            <a:pPr>
              <a:lnSpc>
                <a:spcPct val="80000"/>
              </a:lnSpc>
              <a:buNone/>
              <a:defRPr/>
            </a:pPr>
            <a:r>
              <a:rPr lang="en-GB" altLang="cy-GB" sz="2000" dirty="0">
                <a:solidFill>
                  <a:srgbClr val="000000"/>
                </a:solidFill>
                <a:latin typeface="Arial" panose="020B0604020202020204" pitchFamily="34" charset="0"/>
              </a:rPr>
              <a:t>Scottish Book Trust (2020) </a:t>
            </a:r>
            <a:r>
              <a:rPr lang="en-GB" altLang="cy-GB" sz="2000" i="1" dirty="0">
                <a:solidFill>
                  <a:srgbClr val="000000"/>
                </a:solidFill>
                <a:latin typeface="Arial" panose="020B0604020202020204" pitchFamily="34" charset="0"/>
              </a:rPr>
              <a:t>Why black and white books are perfect for babies</a:t>
            </a:r>
            <a:r>
              <a:rPr lang="en-GB" altLang="cy-GB" sz="2000" dirty="0">
                <a:solidFill>
                  <a:srgbClr val="000000"/>
                </a:solidFill>
                <a:latin typeface="Arial" panose="020B0604020202020204" pitchFamily="34" charset="0"/>
              </a:rPr>
              <a:t>, </a:t>
            </a:r>
            <a:r>
              <a:rPr lang="en-GB" altLang="cy-GB" sz="2000" dirty="0">
                <a:solidFill>
                  <a:srgbClr val="000000"/>
                </a:solidFill>
                <a:latin typeface="Arial" panose="020B0604020202020204" pitchFamily="34" charset="0"/>
                <a:hlinkClick r:id="rId3"/>
              </a:rPr>
              <a:t>https://www.scottishbooktrust.com/articles/why-black-and-white-books-are-perfect-for-babies</a:t>
            </a:r>
            <a:r>
              <a:rPr lang="en-GB" altLang="cy-GB" sz="2000" dirty="0">
                <a:solidFill>
                  <a:srgbClr val="000000"/>
                </a:solidFill>
                <a:latin typeface="Arial" panose="020B0604020202020204" pitchFamily="34" charset="0"/>
              </a:rPr>
              <a:t> [Accessed: November 13 2020].</a:t>
            </a:r>
          </a:p>
          <a:p>
            <a:pPr eaLnBrk="1" hangingPunct="1">
              <a:lnSpc>
                <a:spcPct val="80000"/>
              </a:lnSpc>
              <a:buFontTx/>
              <a:buNone/>
              <a:defRPr/>
            </a:pPr>
            <a:r>
              <a:rPr lang="en-GB" altLang="cy-GB" sz="2000" dirty="0" err="1">
                <a:solidFill>
                  <a:srgbClr val="000000"/>
                </a:solidFill>
                <a:latin typeface="Arial" panose="020B0604020202020204" pitchFamily="34" charset="0"/>
              </a:rPr>
              <a:t>Shedlock</a:t>
            </a:r>
            <a:r>
              <a:rPr lang="en-GB" altLang="cy-GB" sz="2000" dirty="0">
                <a:solidFill>
                  <a:srgbClr val="000000"/>
                </a:solidFill>
                <a:latin typeface="Arial" panose="020B0604020202020204" pitchFamily="34" charset="0"/>
              </a:rPr>
              <a:t>, M. T. (1917) </a:t>
            </a:r>
            <a:r>
              <a:rPr lang="en-GB" altLang="cy-GB" sz="2000" i="1" dirty="0">
                <a:solidFill>
                  <a:srgbClr val="000000"/>
                </a:solidFill>
                <a:latin typeface="Arial" panose="020B0604020202020204" pitchFamily="34" charset="0"/>
              </a:rPr>
              <a:t>The art of the story-teller. </a:t>
            </a:r>
            <a:r>
              <a:rPr lang="en-GB" altLang="cy-GB" sz="2000" dirty="0">
                <a:solidFill>
                  <a:srgbClr val="000000"/>
                </a:solidFill>
                <a:latin typeface="Arial" panose="020B0604020202020204" pitchFamily="34" charset="0"/>
              </a:rPr>
              <a:t>New York: D. Appleton and Company.</a:t>
            </a:r>
          </a:p>
          <a:p>
            <a:pPr eaLnBrk="1" hangingPunct="1">
              <a:lnSpc>
                <a:spcPct val="80000"/>
              </a:lnSpc>
              <a:buFontTx/>
              <a:buNone/>
              <a:defRPr/>
            </a:pPr>
            <a:r>
              <a:rPr lang="en-GB" altLang="cy-GB" sz="2000" dirty="0">
                <a:solidFill>
                  <a:srgbClr val="000000"/>
                </a:solidFill>
                <a:latin typeface="Arial" panose="020B0604020202020204" pitchFamily="34" charset="0"/>
              </a:rPr>
              <a:t>Sheppard, T. (2012) </a:t>
            </a:r>
            <a:r>
              <a:rPr lang="en-GB" altLang="cy-GB" sz="2000" i="1" dirty="0">
                <a:solidFill>
                  <a:srgbClr val="000000"/>
                </a:solidFill>
                <a:latin typeface="Arial" panose="020B0604020202020204" pitchFamily="34" charset="0"/>
              </a:rPr>
              <a:t>Traditional storytelling</a:t>
            </a:r>
            <a:r>
              <a:rPr lang="en-GB" altLang="cy-GB" sz="2000" dirty="0">
                <a:solidFill>
                  <a:srgbClr val="000000"/>
                </a:solidFill>
                <a:latin typeface="Arial" panose="020B0604020202020204" pitchFamily="34" charset="0"/>
              </a:rPr>
              <a:t>, </a:t>
            </a:r>
            <a:r>
              <a:rPr lang="en-GB" altLang="cy-GB" sz="2000" dirty="0">
                <a:solidFill>
                  <a:srgbClr val="000000"/>
                </a:solidFill>
                <a:latin typeface="Arial" panose="020B0604020202020204" pitchFamily="34" charset="0"/>
                <a:hlinkClick r:id="rId4"/>
              </a:rPr>
              <a:t>http://www.timsheppard.co.uk/story/dir/traditions/</a:t>
            </a:r>
            <a:r>
              <a:rPr lang="en-GB" altLang="cy-GB" sz="2000" dirty="0">
                <a:solidFill>
                  <a:srgbClr val="000000"/>
                </a:solidFill>
                <a:latin typeface="Arial" panose="020B0604020202020204" pitchFamily="34" charset="0"/>
              </a:rPr>
              <a:t> [Accessed: February 17 2014].</a:t>
            </a:r>
          </a:p>
          <a:p>
            <a:pPr eaLnBrk="1" hangingPunct="1">
              <a:lnSpc>
                <a:spcPct val="80000"/>
              </a:lnSpc>
              <a:buFontTx/>
              <a:buNone/>
              <a:defRPr/>
            </a:pPr>
            <a:r>
              <a:rPr lang="en-GB" altLang="cy-GB" sz="2000" dirty="0" err="1">
                <a:solidFill>
                  <a:srgbClr val="000000"/>
                </a:solidFill>
                <a:latin typeface="Arial" panose="020B0604020202020204" pitchFamily="34" charset="0"/>
              </a:rPr>
              <a:t>Sirigatti</a:t>
            </a:r>
            <a:r>
              <a:rPr lang="en-GB" altLang="cy-GB" sz="2000" dirty="0">
                <a:solidFill>
                  <a:srgbClr val="000000"/>
                </a:solidFill>
                <a:latin typeface="Arial" panose="020B0604020202020204" pitchFamily="34" charset="0"/>
              </a:rPr>
              <a:t>, S. (2013) </a:t>
            </a:r>
            <a:r>
              <a:rPr lang="en-GB" altLang="cy-GB" sz="2000" i="1" dirty="0">
                <a:solidFill>
                  <a:srgbClr val="000000"/>
                </a:solidFill>
                <a:latin typeface="Arial" panose="020B0604020202020204" pitchFamily="34" charset="0"/>
              </a:rPr>
              <a:t>The Wonders of Puppet Play for a Child’s Development, </a:t>
            </a:r>
            <a:r>
              <a:rPr lang="en-GB" altLang="cy-GB" sz="2000" dirty="0">
                <a:solidFill>
                  <a:srgbClr val="000000"/>
                </a:solidFill>
                <a:latin typeface="Arial" panose="020B0604020202020204" pitchFamily="34" charset="0"/>
                <a:hlinkClick r:id="rId5"/>
              </a:rPr>
              <a:t>http://asmarterbeginning.com/wonders-puppet-play-childrens-development/</a:t>
            </a:r>
            <a:r>
              <a:rPr lang="en-GB" altLang="cy-GB" sz="2000" dirty="0">
                <a:solidFill>
                  <a:srgbClr val="000000"/>
                </a:solidFill>
                <a:latin typeface="Arial" panose="020B0604020202020204" pitchFamily="34" charset="0"/>
              </a:rPr>
              <a:t> [Accessed: November 11 2018].</a:t>
            </a:r>
          </a:p>
          <a:p>
            <a:pPr eaLnBrk="1" hangingPunct="1">
              <a:lnSpc>
                <a:spcPct val="80000"/>
              </a:lnSpc>
              <a:buFontTx/>
              <a:buNone/>
              <a:defRPr/>
            </a:pPr>
            <a:r>
              <a:rPr lang="en-GB" altLang="cy-GB" sz="2000" dirty="0">
                <a:solidFill>
                  <a:srgbClr val="000000"/>
                </a:solidFill>
                <a:latin typeface="Arial" panose="020B0604020202020204" pitchFamily="34" charset="0"/>
              </a:rPr>
              <a:t>Whitehead, M. (2010) </a:t>
            </a:r>
            <a:r>
              <a:rPr lang="en-GB" altLang="cy-GB" sz="2000" i="1" dirty="0">
                <a:solidFill>
                  <a:srgbClr val="000000"/>
                </a:solidFill>
                <a:latin typeface="Arial" panose="020B0604020202020204" pitchFamily="34" charset="0"/>
              </a:rPr>
              <a:t>Language and literacy in the early years (4th ed.). </a:t>
            </a:r>
            <a:r>
              <a:rPr lang="en-GB" altLang="cy-GB" sz="2000" dirty="0">
                <a:solidFill>
                  <a:srgbClr val="000000"/>
                </a:solidFill>
                <a:latin typeface="Arial" panose="020B0604020202020204" pitchFamily="34" charset="0"/>
              </a:rPr>
              <a:t>London: SAGE Publications Ltd.</a:t>
            </a:r>
          </a:p>
          <a:p>
            <a:pPr eaLnBrk="1" hangingPunct="1">
              <a:lnSpc>
                <a:spcPct val="80000"/>
              </a:lnSpc>
              <a:buFontTx/>
              <a:buNone/>
              <a:defRPr/>
            </a:pPr>
            <a:endParaRPr lang="en-GB" altLang="cy-GB" sz="1400" dirty="0">
              <a:solidFill>
                <a:srgbClr val="000000"/>
              </a:solidFill>
              <a:latin typeface="Arial" panose="020B0604020202020204" pitchFamily="34" charset="0"/>
            </a:endParaRPr>
          </a:p>
          <a:p>
            <a:pPr marL="0" indent="0">
              <a:buFontTx/>
              <a:buNone/>
              <a:defRPr/>
            </a:pPr>
            <a:endParaRPr lang="cy-GB" sz="1400" dirty="0"/>
          </a:p>
        </p:txBody>
      </p:sp>
    </p:spTree>
    <p:extLst>
      <p:ext uri="{BB962C8B-B14F-4D97-AF65-F5344CB8AC3E}">
        <p14:creationId xmlns:p14="http://schemas.microsoft.com/office/powerpoint/2010/main" val="21285574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2444</Words>
  <Application>Microsoft Office PowerPoint</Application>
  <PresentationFormat>On-screen Show (4:3)</PresentationFormat>
  <Paragraphs>433</Paragraphs>
  <Slides>51</Slides>
  <Notes>50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Myriad Pro</vt:lpstr>
      <vt:lpstr>Arial</vt:lpstr>
      <vt:lpstr>Calibri</vt:lpstr>
      <vt:lpstr>Calibri Light</vt:lpstr>
      <vt:lpstr>Times</vt:lpstr>
      <vt:lpstr>Wingdings</vt:lpstr>
      <vt:lpstr>Office Theme</vt:lpstr>
      <vt:lpstr>PowerPoint Presentation</vt:lpstr>
      <vt:lpstr>Cynnwys Contents</vt:lpstr>
      <vt:lpstr>Cynnwys Contents</vt:lpstr>
      <vt:lpstr>Sgiliau Cyflogadwyedd/Trosglwyddadwy Employability/Transferable Skills</vt:lpstr>
      <vt:lpstr>Adnoddau   Resources</vt:lpstr>
      <vt:lpstr>Trafodwch… Discuss…</vt:lpstr>
      <vt:lpstr>Arfer traddodiadol Traditional practice</vt:lpstr>
      <vt:lpstr>Hanes llyfrau plant History of children’s books</vt:lpstr>
      <vt:lpstr>‘Chapbooks’</vt:lpstr>
      <vt:lpstr>Tasg Task</vt:lpstr>
      <vt:lpstr>Hanes llyfrau plant History of children’s books</vt:lpstr>
      <vt:lpstr>Bruno Bettelheim (1903-1990)</vt:lpstr>
      <vt:lpstr>Straeon tylwyth teg Fairy tales</vt:lpstr>
      <vt:lpstr>Straeon tylwyth teg traddodiadol Traditional fairy tales</vt:lpstr>
      <vt:lpstr>Straeon gwleidyddol gywir Politically correct stories</vt:lpstr>
      <vt:lpstr>Straeon gwleidyddol gywir Politically correct stories</vt:lpstr>
      <vt:lpstr>Meddyliau negyddol Negative thoughts</vt:lpstr>
      <vt:lpstr>Meddyliau negyddol Negative thoughts</vt:lpstr>
      <vt:lpstr>Meddyliau negyddol Negative thoughts</vt:lpstr>
      <vt:lpstr>Meddyliau negyddol Negative thoughts</vt:lpstr>
      <vt:lpstr>Rhywedd Gender</vt:lpstr>
      <vt:lpstr>Genre  (Bucher and Manning, 2010)</vt:lpstr>
      <vt:lpstr>Genre  (Bucher and Manning, 2010)</vt:lpstr>
      <vt:lpstr>Trafodwch… Discuss…</vt:lpstr>
      <vt:lpstr>Trafodwch… Discuss…</vt:lpstr>
      <vt:lpstr>Babis a llyfrau Babies and books</vt:lpstr>
      <vt:lpstr>Llyfrau du a gwyn Black and white books</vt:lpstr>
      <vt:lpstr>Llyfrau du a gwyn Black and white books</vt:lpstr>
      <vt:lpstr>PowerPoint Presentation</vt:lpstr>
      <vt:lpstr>Llyfrau â lluniau Picture books  (Neaum, 2012)</vt:lpstr>
      <vt:lpstr>Darluniau  (Booktrust, cited in Neaum, 2012) Illustrations</vt:lpstr>
      <vt:lpstr>Darluniau  (Neaum, 2012) Illustrations</vt:lpstr>
      <vt:lpstr>Trafodwch… Discuss…</vt:lpstr>
      <vt:lpstr>Trafodwch… Discuss…</vt:lpstr>
      <vt:lpstr>Naratif Narrative</vt:lpstr>
      <vt:lpstr> Rôl yr adroddwr stori Role of the storyteller</vt:lpstr>
      <vt:lpstr> Rôl yr adroddwr stori Role of the storyteller</vt:lpstr>
      <vt:lpstr>Gwahaniaethau ieithyddol Linguistic differences</vt:lpstr>
      <vt:lpstr>  Ystyriaethau ymarferol Practical considerations</vt:lpstr>
      <vt:lpstr>  Ystyriaethau ymarferol Practical considerations</vt:lpstr>
      <vt:lpstr>Lleoliad  (Rees Edwards, 2012) Location</vt:lpstr>
      <vt:lpstr>Lleoliad  (Rees Edwards, 2012) Location</vt:lpstr>
      <vt:lpstr>Lleoliad  (Rees Edwards, 2012) Location</vt:lpstr>
      <vt:lpstr> Pypedau Puppets</vt:lpstr>
      <vt:lpstr> Pypedau Puppets</vt:lpstr>
      <vt:lpstr>Pypedau Puppets</vt:lpstr>
      <vt:lpstr>Ymarferwch….. Practice…..</vt:lpstr>
      <vt:lpstr>Adfyfyrio Reflection</vt:lpstr>
      <vt:lpstr>Pie Corbett</vt:lpstr>
      <vt:lpstr> 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EY 502 Caffael Iaith/Language Acquisition</dc:title>
  <dc:creator>IT</dc:creator>
  <cp:lastModifiedBy>Alison Rees-Edwards</cp:lastModifiedBy>
  <cp:revision>108</cp:revision>
  <dcterms:created xsi:type="dcterms:W3CDTF">2009-01-26T14:24:37Z</dcterms:created>
  <dcterms:modified xsi:type="dcterms:W3CDTF">2022-09-07T08:12:43Z</dcterms:modified>
</cp:coreProperties>
</file>