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1"/>
  </p:notesMasterIdLst>
  <p:sldIdLst>
    <p:sldId id="256" r:id="rId2"/>
    <p:sldId id="294" r:id="rId3"/>
    <p:sldId id="291" r:id="rId4"/>
    <p:sldId id="304" r:id="rId5"/>
    <p:sldId id="305" r:id="rId6"/>
    <p:sldId id="307" r:id="rId7"/>
    <p:sldId id="320" r:id="rId8"/>
    <p:sldId id="321" r:id="rId9"/>
    <p:sldId id="322" r:id="rId10"/>
    <p:sldId id="323" r:id="rId11"/>
    <p:sldId id="324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19" r:id="rId2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78"/>
    <p:restoredTop sz="93240"/>
  </p:normalViewPr>
  <p:slideViewPr>
    <p:cSldViewPr>
      <p:cViewPr varScale="1">
        <p:scale>
          <a:sx n="66" d="100"/>
          <a:sy n="66" d="100"/>
        </p:scale>
        <p:origin x="142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530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656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3561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87570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38567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20131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10693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92715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55176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39475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2016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88627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21343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EF7E9-CF21-A643-BD19-255580BE35E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087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8.tiff"/><Relationship Id="rId5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Anatomy </a:t>
            </a:r>
            <a:r>
              <a:rPr lang="en-GB" altLang="en-US" sz="4800" smtClean="0">
                <a:ea typeface="ＭＳ Ｐゴシック" charset="-128"/>
              </a:rPr>
              <a:t>and Physiology</a:t>
            </a:r>
            <a:r>
              <a:rPr lang="en-GB" altLang="en-US" sz="4800" dirty="0" smtClean="0">
                <a:ea typeface="ＭＳ Ｐゴシック" charset="-128"/>
              </a:rPr>
              <a:t/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Knee MMTs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- AROM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933593"/>
            <a:ext cx="3193548" cy="440851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US" dirty="0" smtClean="0"/>
              <a:t>Flexion </a:t>
            </a:r>
            <a:r>
              <a:rPr lang="en-US" dirty="0"/>
              <a:t>(0 to </a:t>
            </a:r>
            <a:r>
              <a:rPr lang="en-US" dirty="0" smtClean="0"/>
              <a:t>135</a:t>
            </a:r>
            <a:r>
              <a:rPr lang="en-US" baseline="30000" dirty="0" smtClean="0"/>
              <a:t>0</a:t>
            </a:r>
            <a:r>
              <a:rPr lang="en-US" dirty="0" smtClean="0"/>
              <a:t>) </a:t>
            </a:r>
            <a:endParaRPr lang="en-US" dirty="0"/>
          </a:p>
          <a:p>
            <a:r>
              <a:rPr lang="en-US" dirty="0" smtClean="0"/>
              <a:t>Extension </a:t>
            </a:r>
            <a:r>
              <a:rPr lang="en-US" dirty="0"/>
              <a:t>(-5 to </a:t>
            </a:r>
            <a:r>
              <a:rPr lang="en-US" dirty="0" smtClean="0"/>
              <a:t>0</a:t>
            </a:r>
            <a:r>
              <a:rPr lang="en-US" baseline="30000" dirty="0" smtClean="0"/>
              <a:t>-</a:t>
            </a:r>
            <a:r>
              <a:rPr lang="en-US" dirty="0" smtClean="0"/>
              <a:t>) </a:t>
            </a:r>
            <a:endParaRPr lang="en-US" dirty="0"/>
          </a:p>
          <a:p>
            <a:r>
              <a:rPr lang="en-US" dirty="0" smtClean="0"/>
              <a:t>Medial </a:t>
            </a:r>
            <a:r>
              <a:rPr lang="en-US" dirty="0" err="1"/>
              <a:t>tibial</a:t>
            </a:r>
            <a:r>
              <a:rPr lang="en-US" dirty="0"/>
              <a:t> rotation (seated at </a:t>
            </a:r>
            <a:r>
              <a:rPr lang="en-US" dirty="0" smtClean="0"/>
              <a:t>90</a:t>
            </a:r>
            <a:r>
              <a:rPr lang="en-US" baseline="30000" dirty="0" smtClean="0"/>
              <a:t>0</a:t>
            </a:r>
            <a:r>
              <a:rPr lang="en-US" dirty="0" smtClean="0"/>
              <a:t>) </a:t>
            </a:r>
            <a:endParaRPr lang="en-US" dirty="0"/>
          </a:p>
          <a:p>
            <a:pPr lvl="1"/>
            <a:r>
              <a:rPr lang="es-ES_tradnl" dirty="0" smtClean="0">
                <a:latin typeface="+mj-lt"/>
              </a:rPr>
              <a:t>10-20</a:t>
            </a:r>
            <a:r>
              <a:rPr lang="es-ES_tradnl" baseline="30000" dirty="0" smtClean="0">
                <a:latin typeface="+mj-lt"/>
              </a:rPr>
              <a:t>0</a:t>
            </a:r>
            <a:endParaRPr lang="es-ES_tradnl" dirty="0" smtClean="0">
              <a:latin typeface="+mj-lt"/>
            </a:endParaRPr>
          </a:p>
          <a:p>
            <a:r>
              <a:rPr lang="es-ES_tradnl" dirty="0" smtClean="0"/>
              <a:t>Lateral </a:t>
            </a:r>
            <a:r>
              <a:rPr lang="es-ES_tradnl" dirty="0"/>
              <a:t>tibial </a:t>
            </a:r>
            <a:r>
              <a:rPr lang="es-ES_tradnl" dirty="0" err="1"/>
              <a:t>rotation</a:t>
            </a:r>
            <a:r>
              <a:rPr lang="es-ES_tradnl" dirty="0"/>
              <a:t> (</a:t>
            </a:r>
            <a:r>
              <a:rPr lang="es-ES_tradnl" dirty="0" err="1"/>
              <a:t>seated</a:t>
            </a:r>
            <a:r>
              <a:rPr lang="es-ES_tradnl" dirty="0"/>
              <a:t> at </a:t>
            </a:r>
            <a:r>
              <a:rPr lang="es-ES_tradnl" dirty="0" smtClean="0"/>
              <a:t>90</a:t>
            </a:r>
            <a:r>
              <a:rPr lang="es-ES_tradnl" baseline="30000" dirty="0" smtClean="0"/>
              <a:t>0</a:t>
            </a:r>
            <a:r>
              <a:rPr lang="es-ES_tradnl" dirty="0" smtClean="0"/>
              <a:t>) </a:t>
            </a:r>
            <a:endParaRPr lang="es-ES_tradnl" dirty="0"/>
          </a:p>
          <a:p>
            <a:pPr lvl="1"/>
            <a:r>
              <a:rPr lang="es-ES_tradnl" dirty="0" smtClean="0">
                <a:latin typeface="+mj-lt"/>
              </a:rPr>
              <a:t>20-30</a:t>
            </a:r>
            <a:r>
              <a:rPr lang="es-ES_tradnl" baseline="30000" dirty="0" smtClean="0">
                <a:latin typeface="+mj-lt"/>
              </a:rPr>
              <a:t>0</a:t>
            </a:r>
            <a:endParaRPr lang="en-GB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818739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 - PROM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56792"/>
            <a:ext cx="7427168" cy="4525963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 smtClean="0"/>
              <a:t>Active </a:t>
            </a:r>
            <a:r>
              <a:rPr lang="en-GB" sz="2400" dirty="0"/>
              <a:t>movement to </a:t>
            </a:r>
            <a:r>
              <a:rPr lang="en-GB" sz="2400" dirty="0" err="1"/>
              <a:t>EoR</a:t>
            </a:r>
            <a:r>
              <a:rPr lang="en-GB" sz="2400" dirty="0"/>
              <a:t> then passive overpressure applied- note range and end feel </a:t>
            </a:r>
            <a:endParaRPr lang="en-GB" sz="2400" dirty="0" smtClean="0"/>
          </a:p>
          <a:p>
            <a:r>
              <a:rPr lang="en-GB" sz="2400" dirty="0" smtClean="0"/>
              <a:t>Flexion (soft)</a:t>
            </a:r>
          </a:p>
          <a:p>
            <a:r>
              <a:rPr lang="en-GB" sz="2400" dirty="0" smtClean="0"/>
              <a:t>Extension (hard)</a:t>
            </a:r>
            <a:endParaRPr lang="en-GB" sz="2400" dirty="0"/>
          </a:p>
          <a:p>
            <a:r>
              <a:rPr lang="fr-FR" sz="2400" dirty="0" err="1" smtClean="0"/>
              <a:t>Medial</a:t>
            </a:r>
            <a:r>
              <a:rPr lang="fr-FR" sz="2400" dirty="0" smtClean="0"/>
              <a:t> </a:t>
            </a:r>
            <a:r>
              <a:rPr lang="fr-FR" sz="2400" dirty="0"/>
              <a:t>tibial rotation (</a:t>
            </a:r>
            <a:r>
              <a:rPr lang="fr-FR" sz="2400" dirty="0" err="1"/>
              <a:t>springy</a:t>
            </a:r>
            <a:r>
              <a:rPr lang="fr-FR" sz="2400" dirty="0"/>
              <a:t>) </a:t>
            </a:r>
          </a:p>
          <a:p>
            <a:r>
              <a:rPr lang="fr-FR" sz="2400" dirty="0" err="1" smtClean="0"/>
              <a:t>Lateral</a:t>
            </a:r>
            <a:r>
              <a:rPr lang="fr-FR" sz="2400" dirty="0" smtClean="0"/>
              <a:t> </a:t>
            </a:r>
            <a:r>
              <a:rPr lang="fr-FR" sz="2400" dirty="0"/>
              <a:t>tibial rotation (</a:t>
            </a:r>
            <a:r>
              <a:rPr lang="fr-FR" sz="2400" dirty="0" err="1"/>
              <a:t>springy</a:t>
            </a:r>
            <a:r>
              <a:rPr lang="fr-FR" sz="2400" dirty="0"/>
              <a:t>)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 (7)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4525963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Quadriceps (as a group) 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 smtClean="0"/>
              <a:t>Vastus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Medialis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Obliquus</a:t>
            </a:r>
            <a:r>
              <a:rPr lang="en-GB" altLang="en-US" sz="2400" dirty="0" smtClean="0"/>
              <a:t> (isolated)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Rectus </a:t>
            </a:r>
            <a:r>
              <a:rPr lang="en-GB" altLang="en-US" sz="2400" dirty="0" err="1" smtClean="0"/>
              <a:t>Femoris</a:t>
            </a:r>
            <a:endParaRPr lang="en-GB" altLang="en-US" sz="2400" dirty="0" smtClean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 smtClean="0"/>
              <a:t>Iliotibial</a:t>
            </a:r>
            <a:r>
              <a:rPr lang="en-GB" altLang="en-US" sz="2400" dirty="0" smtClean="0"/>
              <a:t> Band (TFL)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Hamstrings (as a group)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 smtClean="0"/>
              <a:t>Popliteus</a:t>
            </a:r>
            <a:endParaRPr lang="en-GB" altLang="en-US" sz="2400" dirty="0" smtClean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Quadriceps as a Group</a:t>
            </a:r>
            <a:endParaRPr lang="en-GB" alt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372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 smtClean="0"/>
              <a:t>Vastus</a:t>
            </a:r>
            <a:r>
              <a:rPr lang="en-GB" altLang="en-US" sz="2400" b="1" dirty="0" smtClean="0"/>
              <a:t> </a:t>
            </a:r>
            <a:r>
              <a:rPr lang="en-GB" altLang="en-US" sz="2400" b="1" dirty="0" err="1" smtClean="0"/>
              <a:t>Lateralis</a:t>
            </a:r>
            <a:endParaRPr lang="en-GB" altLang="en-US" sz="2400" b="1" dirty="0" smtClean="0"/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O</a:t>
            </a:r>
            <a:r>
              <a:rPr lang="en-GB" altLang="en-US" sz="2200" dirty="0"/>
              <a:t>: </a:t>
            </a:r>
            <a:r>
              <a:rPr lang="en-GB" altLang="en-US" sz="2200" dirty="0" smtClean="0"/>
              <a:t>Femur – Greater trochanter and posterior and lateral aspects of the upper part of shaft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I</a:t>
            </a:r>
            <a:r>
              <a:rPr lang="en-GB" altLang="en-US" sz="2400" dirty="0"/>
              <a:t>: </a:t>
            </a:r>
            <a:r>
              <a:rPr lang="en-GB" altLang="en-US" sz="2400" dirty="0" err="1" smtClean="0"/>
              <a:t>Tibial</a:t>
            </a:r>
            <a:r>
              <a:rPr lang="en-GB" altLang="en-US" sz="2400" dirty="0" smtClean="0"/>
              <a:t> tuberosity via Quadriceps tendon and </a:t>
            </a:r>
            <a:r>
              <a:rPr lang="en-GB" altLang="en-US" sz="2400" dirty="0" err="1" smtClean="0"/>
              <a:t>ligamentum</a:t>
            </a:r>
            <a:r>
              <a:rPr lang="en-GB" altLang="en-US" sz="2400" dirty="0" smtClean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A</a:t>
            </a:r>
            <a:r>
              <a:rPr lang="en-GB" altLang="en-US" sz="2400" dirty="0"/>
              <a:t>: </a:t>
            </a:r>
            <a:r>
              <a:rPr lang="en-GB" altLang="en-US" sz="2400" dirty="0" smtClean="0"/>
              <a:t>Knee extension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920" y="1188312"/>
            <a:ext cx="3517900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 smtClean="0"/>
              <a:t>Vastus</a:t>
            </a:r>
            <a:r>
              <a:rPr lang="en-GB" altLang="en-US" sz="2400" b="1" dirty="0" smtClean="0"/>
              <a:t> </a:t>
            </a:r>
            <a:r>
              <a:rPr lang="en-GB" altLang="en-US" sz="2400" b="1" dirty="0" err="1" smtClean="0"/>
              <a:t>Intermedius</a:t>
            </a:r>
            <a:endParaRPr lang="en-GB" altLang="en-US" sz="2400" b="1" dirty="0" smtClean="0"/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O: Femur – From upper 2/3</a:t>
            </a:r>
            <a:r>
              <a:rPr lang="en-GB" altLang="en-US" sz="2400" baseline="30000" dirty="0" smtClean="0"/>
              <a:t>rds</a:t>
            </a:r>
            <a:r>
              <a:rPr lang="en-GB" altLang="en-US" sz="2400" dirty="0" smtClean="0"/>
              <a:t> anterior and lateral aspects of the upper part of the shaft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I</a:t>
            </a:r>
            <a:r>
              <a:rPr lang="en-GB" altLang="en-US" sz="2400" dirty="0"/>
              <a:t>: </a:t>
            </a:r>
            <a:r>
              <a:rPr lang="en-GB" altLang="en-US" sz="2400" dirty="0" err="1" smtClean="0"/>
              <a:t>Tibial</a:t>
            </a:r>
            <a:r>
              <a:rPr lang="en-GB" altLang="en-US" sz="2400" dirty="0" smtClean="0"/>
              <a:t> tuberosity via Quadriceps tendon and </a:t>
            </a:r>
            <a:r>
              <a:rPr lang="en-GB" altLang="en-US" sz="2400" dirty="0" err="1" smtClean="0"/>
              <a:t>ligamentum</a:t>
            </a:r>
            <a:r>
              <a:rPr lang="en-GB" altLang="en-US" sz="2400" dirty="0" smtClean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A</a:t>
            </a:r>
            <a:r>
              <a:rPr lang="en-GB" altLang="en-US" sz="2400" dirty="0"/>
              <a:t>: </a:t>
            </a:r>
            <a:r>
              <a:rPr lang="en-GB" altLang="en-US" sz="2400" dirty="0" smtClean="0"/>
              <a:t>Knee extension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7784" y="1188312"/>
            <a:ext cx="3517900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22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 smtClean="0"/>
              <a:t>Vastus</a:t>
            </a:r>
            <a:r>
              <a:rPr lang="en-GB" altLang="en-US" sz="2400" b="1" dirty="0" smtClean="0"/>
              <a:t> </a:t>
            </a:r>
            <a:r>
              <a:rPr lang="en-GB" altLang="en-US" sz="2400" b="1" dirty="0" err="1"/>
              <a:t>M</a:t>
            </a:r>
            <a:r>
              <a:rPr lang="en-GB" altLang="en-US" sz="2400" b="1" dirty="0" err="1" smtClean="0"/>
              <a:t>edialis</a:t>
            </a:r>
            <a:endParaRPr lang="en-GB" altLang="en-US" sz="2400" b="1" dirty="0" smtClean="0"/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O: Femur – From </a:t>
            </a:r>
            <a:r>
              <a:rPr lang="en-GB" altLang="en-US" sz="2400" dirty="0" err="1" smtClean="0"/>
              <a:t>postero</a:t>
            </a:r>
            <a:r>
              <a:rPr lang="en-GB" altLang="en-US" sz="2400" dirty="0" smtClean="0"/>
              <a:t>-medial aspect of the upper part of shaft, distally </a:t>
            </a:r>
            <a:r>
              <a:rPr lang="en-GB" altLang="en-US" sz="2400" dirty="0" err="1" smtClean="0"/>
              <a:t>slong</a:t>
            </a:r>
            <a:r>
              <a:rPr lang="en-GB" altLang="en-US" sz="2400" dirty="0" smtClean="0"/>
              <a:t> the medial aspect and the tendon of adductor </a:t>
            </a:r>
            <a:r>
              <a:rPr lang="en-GB" altLang="en-US" sz="2400" dirty="0" err="1" smtClean="0"/>
              <a:t>magnus</a:t>
            </a:r>
            <a:endParaRPr lang="en-GB" altLang="en-US" sz="2400" dirty="0" smtClean="0"/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I: </a:t>
            </a:r>
            <a:r>
              <a:rPr lang="en-GB" altLang="en-US" sz="2400" dirty="0" err="1" smtClean="0"/>
              <a:t>Tibial</a:t>
            </a:r>
            <a:r>
              <a:rPr lang="en-GB" altLang="en-US" sz="2400" dirty="0" smtClean="0"/>
              <a:t> tuberosity via Quadriceps tendon and </a:t>
            </a:r>
            <a:r>
              <a:rPr lang="en-GB" altLang="en-US" sz="2400" dirty="0" err="1" smtClean="0"/>
              <a:t>ligamentum</a:t>
            </a:r>
            <a:r>
              <a:rPr lang="en-GB" altLang="en-US" sz="2400" dirty="0" smtClean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A</a:t>
            </a:r>
            <a:r>
              <a:rPr lang="en-GB" altLang="en-US" sz="2400" dirty="0"/>
              <a:t>: </a:t>
            </a:r>
            <a:r>
              <a:rPr lang="en-GB" altLang="en-US" sz="2400" dirty="0" smtClean="0"/>
              <a:t>Knee extension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928" y="1220062"/>
            <a:ext cx="33655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97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Rectus </a:t>
            </a:r>
            <a:r>
              <a:rPr lang="en-GB" altLang="en-US" sz="2400" b="1" dirty="0" err="1" smtClean="0"/>
              <a:t>Femoris</a:t>
            </a:r>
            <a:endParaRPr lang="en-GB" altLang="en-US" sz="2400" b="1" dirty="0" smtClean="0"/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O: Anterior inferior iliac spine of pelvis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I: </a:t>
            </a:r>
            <a:r>
              <a:rPr lang="en-GB" altLang="en-US" sz="2400" dirty="0" err="1" smtClean="0"/>
              <a:t>Tibial</a:t>
            </a:r>
            <a:r>
              <a:rPr lang="en-GB" altLang="en-US" sz="2400" dirty="0" smtClean="0"/>
              <a:t> tuberosity via Quadriceps tendon and </a:t>
            </a:r>
            <a:r>
              <a:rPr lang="en-GB" altLang="en-US" sz="2400" dirty="0" err="1" smtClean="0"/>
              <a:t>ligamentum</a:t>
            </a:r>
            <a:r>
              <a:rPr lang="en-GB" altLang="en-US" sz="2400" dirty="0" smtClean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A</a:t>
            </a:r>
            <a:r>
              <a:rPr lang="en-GB" altLang="en-US" sz="2400" dirty="0"/>
              <a:t>: </a:t>
            </a:r>
            <a:r>
              <a:rPr lang="en-GB" altLang="en-US" sz="2400" dirty="0" smtClean="0"/>
              <a:t>Knee extension AND hip flexion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1207950"/>
            <a:ext cx="2049512" cy="441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869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392488" cy="52023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 smtClean="0"/>
              <a:t>Vastus</a:t>
            </a:r>
            <a:r>
              <a:rPr lang="en-GB" altLang="en-US" sz="2400" b="1" dirty="0" smtClean="0"/>
              <a:t> </a:t>
            </a:r>
            <a:r>
              <a:rPr lang="en-GB" altLang="en-US" sz="2400" b="1" dirty="0" err="1" smtClean="0"/>
              <a:t>Medialis</a:t>
            </a:r>
            <a:r>
              <a:rPr lang="en-GB" altLang="en-US" sz="2400" b="1" dirty="0" smtClean="0"/>
              <a:t> </a:t>
            </a:r>
            <a:r>
              <a:rPr lang="en-GB" altLang="en-US" sz="2400" b="1" dirty="0" err="1" smtClean="0"/>
              <a:t>Obliquus</a:t>
            </a:r>
            <a:endParaRPr lang="en-GB" altLang="en-US" sz="2400" b="1" dirty="0" smtClean="0"/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Continuous line of attachment on the femur, which begins on the front and middle side (</a:t>
            </a:r>
            <a:r>
              <a:rPr lang="en-GB" altLang="en-US" sz="2400" dirty="0" err="1" smtClean="0"/>
              <a:t>anteromedially</a:t>
            </a:r>
            <a:r>
              <a:rPr lang="en-GB" altLang="en-US" sz="2400" dirty="0" smtClean="0"/>
              <a:t>) on the intertrochanteric line of the femur.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The fibres converge onto the inner (medial) part of the quadriceps </a:t>
            </a:r>
            <a:r>
              <a:rPr lang="en-GB" altLang="en-US" sz="2400" dirty="0" err="1" smtClean="0"/>
              <a:t>femoris</a:t>
            </a:r>
            <a:r>
              <a:rPr lang="en-GB" altLang="en-US" sz="2400" dirty="0" smtClean="0"/>
              <a:t> tendon and the inner (medial) border of the patella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928" y="1220062"/>
            <a:ext cx="33655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35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Isolated Quadriceps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392488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VMO</a:t>
            </a:r>
            <a:endParaRPr lang="en-GB" altLang="en-US" sz="2400" dirty="0" smtClean="0"/>
          </a:p>
          <a:p>
            <a:pPr>
              <a:spcAft>
                <a:spcPct val="50000"/>
              </a:spcAft>
            </a:pPr>
            <a:r>
              <a:rPr lang="en-GB" altLang="en-US" sz="2600" dirty="0" smtClean="0"/>
              <a:t>Rectus </a:t>
            </a:r>
            <a:r>
              <a:rPr lang="en-GB" altLang="en-US" sz="2600" dirty="0" err="1" smtClean="0"/>
              <a:t>Femoris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928" y="1220062"/>
            <a:ext cx="33655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21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Tensor Fascia </a:t>
            </a:r>
            <a:r>
              <a:rPr lang="en-GB" altLang="en-US" dirty="0" err="1" smtClean="0"/>
              <a:t>Latae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392488" cy="520232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Origin</a:t>
            </a:r>
            <a:endParaRPr lang="en-GB" altLang="en-US" sz="2400" dirty="0"/>
          </a:p>
          <a:p>
            <a:pPr lvl="1">
              <a:spcAft>
                <a:spcPct val="50000"/>
              </a:spcAft>
            </a:pPr>
            <a:r>
              <a:rPr lang="en-GB" sz="2600" dirty="0" smtClean="0"/>
              <a:t>It </a:t>
            </a:r>
            <a:r>
              <a:rPr lang="en-GB" sz="2600" dirty="0"/>
              <a:t>arises from the anterior part of the outer lip of the iliac crest; from the outer surface of the anterior superior iliac spine, and part of the outer border of the notch below it, between the gluteus </a:t>
            </a:r>
            <a:r>
              <a:rPr lang="en-GB" sz="2600" dirty="0" err="1"/>
              <a:t>medius</a:t>
            </a:r>
            <a:r>
              <a:rPr lang="en-GB" sz="2600" dirty="0"/>
              <a:t> and </a:t>
            </a:r>
            <a:r>
              <a:rPr lang="en-GB" sz="2600" dirty="0" err="1" smtClean="0"/>
              <a:t>sartorius</a:t>
            </a:r>
            <a:endParaRPr lang="en-GB" sz="2600" dirty="0" smtClean="0"/>
          </a:p>
          <a:p>
            <a:pPr>
              <a:spcAft>
                <a:spcPct val="50000"/>
              </a:spcAft>
            </a:pPr>
            <a:r>
              <a:rPr lang="en-GB" sz="2800" dirty="0" smtClean="0"/>
              <a:t>Insertion</a:t>
            </a:r>
          </a:p>
          <a:p>
            <a:pPr lvl="1">
              <a:spcAft>
                <a:spcPct val="50000"/>
              </a:spcAft>
            </a:pPr>
            <a:r>
              <a:rPr lang="en-GB" sz="2600" dirty="0" err="1" smtClean="0"/>
              <a:t>Gerdy’s</a:t>
            </a:r>
            <a:r>
              <a:rPr lang="en-GB" sz="2600" dirty="0" smtClean="0"/>
              <a:t> tubercle (lateral tubercle on the tibia) and lateral retinaculum of patella </a:t>
            </a:r>
            <a:endParaRPr lang="en-GB" sz="2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8982" y="332656"/>
            <a:ext cx="1981200" cy="537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5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Hamstrings over the knee</a:t>
            </a:r>
            <a:endParaRPr lang="en-GB" alt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8823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Hamstrings - Semimembranosus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 smtClean="0"/>
              <a:t>Origin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err="1" smtClean="0"/>
              <a:t>Superio</a:t>
            </a:r>
            <a:r>
              <a:rPr lang="en-GB" altLang="en-US" sz="2200" dirty="0" smtClean="0"/>
              <a:t>-lateral aspect of </a:t>
            </a:r>
            <a:r>
              <a:rPr lang="en-GB" altLang="en-US" sz="2200" dirty="0" err="1" smtClean="0"/>
              <a:t>ischial</a:t>
            </a:r>
            <a:r>
              <a:rPr lang="en-GB" altLang="en-US" sz="2200" dirty="0" smtClean="0"/>
              <a:t> tuberosity</a:t>
            </a:r>
          </a:p>
          <a:p>
            <a:pPr lvl="1">
              <a:spcAft>
                <a:spcPct val="50000"/>
              </a:spcAft>
            </a:pPr>
            <a:endParaRPr lang="en-GB" altLang="en-US" sz="2200" dirty="0" smtClean="0"/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Insertion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Posterior aspect of medial </a:t>
            </a:r>
            <a:r>
              <a:rPr lang="en-GB" altLang="en-US" sz="2200" dirty="0" err="1" smtClean="0"/>
              <a:t>tibial</a:t>
            </a:r>
            <a:r>
              <a:rPr lang="en-GB" altLang="en-US" sz="2200" dirty="0" smtClean="0"/>
              <a:t> condyle</a:t>
            </a:r>
          </a:p>
          <a:p>
            <a:pPr lvl="1">
              <a:spcAft>
                <a:spcPct val="50000"/>
              </a:spcAft>
            </a:pPr>
            <a:endParaRPr lang="en-GB" altLang="en-US" sz="2200" dirty="0" smtClean="0"/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Action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Knee flexion and assists hip extension</a:t>
            </a:r>
            <a:endParaRPr lang="en-GB" altLang="en-US" sz="22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1092275"/>
            <a:ext cx="3279658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90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Hamstrings - Semitendinosus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 smtClean="0"/>
              <a:t>Origin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err="1" smtClean="0"/>
              <a:t>Superio</a:t>
            </a:r>
            <a:r>
              <a:rPr lang="en-GB" altLang="en-US" sz="2200" dirty="0" smtClean="0"/>
              <a:t>-medial aspect of </a:t>
            </a:r>
            <a:r>
              <a:rPr lang="en-GB" altLang="en-US" sz="2200" dirty="0" err="1" smtClean="0"/>
              <a:t>ischial</a:t>
            </a:r>
            <a:r>
              <a:rPr lang="en-GB" altLang="en-US" sz="2200" dirty="0" smtClean="0"/>
              <a:t> tuberosity</a:t>
            </a:r>
          </a:p>
          <a:p>
            <a:pPr lvl="1">
              <a:spcAft>
                <a:spcPct val="50000"/>
              </a:spcAft>
            </a:pPr>
            <a:endParaRPr lang="en-GB" altLang="en-US" sz="2200" dirty="0" smtClean="0"/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Insertion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Upper part of medial aspect of </a:t>
            </a:r>
            <a:r>
              <a:rPr lang="en-GB" altLang="en-US" sz="2200" dirty="0" err="1" smtClean="0"/>
              <a:t>tibial</a:t>
            </a:r>
            <a:r>
              <a:rPr lang="en-GB" altLang="en-US" sz="2200" dirty="0" smtClean="0"/>
              <a:t> shaft (pes </a:t>
            </a:r>
            <a:r>
              <a:rPr lang="en-GB" altLang="en-US" sz="2200" dirty="0" err="1" smtClean="0"/>
              <a:t>anserinus</a:t>
            </a:r>
            <a:r>
              <a:rPr lang="en-GB" altLang="en-US" sz="2200" dirty="0" smtClean="0"/>
              <a:t>)</a:t>
            </a:r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Action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Knee flexion and assists hip extension</a:t>
            </a:r>
            <a:endParaRPr lang="en-GB" altLang="en-US" sz="22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1092275"/>
            <a:ext cx="3279658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39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Hamstrings – Biceps </a:t>
            </a:r>
            <a:r>
              <a:rPr lang="en-GB" altLang="en-US" dirty="0" err="1" smtClean="0"/>
              <a:t>Femoris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 smtClean="0"/>
              <a:t>Origin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Long head – </a:t>
            </a:r>
            <a:r>
              <a:rPr lang="en-GB" altLang="en-US" sz="2200" dirty="0" err="1" smtClean="0"/>
              <a:t>superio</a:t>
            </a:r>
            <a:r>
              <a:rPr lang="en-GB" altLang="en-US" sz="2200" dirty="0" smtClean="0"/>
              <a:t>-medial aspect of </a:t>
            </a:r>
            <a:r>
              <a:rPr lang="en-GB" altLang="en-US" sz="2200" dirty="0" err="1" smtClean="0"/>
              <a:t>ischial</a:t>
            </a:r>
            <a:r>
              <a:rPr lang="en-GB" altLang="en-US" sz="2200" dirty="0" smtClean="0"/>
              <a:t> tuberosity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Short head – Lateral tip of </a:t>
            </a:r>
            <a:r>
              <a:rPr lang="en-GB" altLang="en-US" sz="2200" dirty="0" err="1" smtClean="0"/>
              <a:t>linea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aspera</a:t>
            </a:r>
            <a:endParaRPr lang="en-GB" altLang="en-US" sz="2200" dirty="0" smtClean="0"/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Insertion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Upper part of  fibular head</a:t>
            </a:r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Action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Knee flexion and assists hip extension</a:t>
            </a:r>
            <a:endParaRPr lang="en-GB" altLang="en-US" sz="22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2966" y="1188312"/>
            <a:ext cx="2768600" cy="4521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1438" y="1160205"/>
            <a:ext cx="2457946" cy="459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err="1" smtClean="0"/>
              <a:t>Popliteus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176317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 smtClean="0"/>
              <a:t>Posterior to the knee</a:t>
            </a:r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Flexes the knee (weak) and MEDIALLY ROTATES tibia on femur</a:t>
            </a:r>
          </a:p>
          <a:p>
            <a:pPr lvl="1">
              <a:spcAft>
                <a:spcPct val="50000"/>
              </a:spcAft>
            </a:pPr>
            <a:r>
              <a:rPr lang="en-GB" altLang="en-US" dirty="0" smtClean="0"/>
              <a:t>Un-locks the SCREW HOME MECHANISM</a:t>
            </a:r>
          </a:p>
          <a:p>
            <a:pPr>
              <a:spcAft>
                <a:spcPct val="50000"/>
              </a:spcAft>
            </a:pPr>
            <a:r>
              <a:rPr lang="en-GB" altLang="en-US" dirty="0" smtClean="0"/>
              <a:t>O: outer surface of lateral condyle of femur</a:t>
            </a:r>
          </a:p>
          <a:p>
            <a:pPr>
              <a:spcAft>
                <a:spcPct val="50000"/>
              </a:spcAft>
            </a:pPr>
            <a:r>
              <a:rPr lang="en-GB" altLang="en-US" dirty="0" smtClean="0"/>
              <a:t>I: posterior surface of tibia above the </a:t>
            </a:r>
            <a:r>
              <a:rPr lang="en-GB" altLang="en-US" dirty="0" err="1" smtClean="0"/>
              <a:t>soleal</a:t>
            </a:r>
            <a:r>
              <a:rPr lang="en-GB" altLang="en-US" dirty="0" smtClean="0"/>
              <a:t> line</a:t>
            </a:r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Also has attachment to lateral meniscus drawing it posteriorly to prevent bony impingement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0748" y="332656"/>
            <a:ext cx="1778000" cy="537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40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  <a:p>
            <a:r>
              <a:rPr lang="en-GB" dirty="0"/>
              <a:t>Superficial posterior compartment 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15603" y="712465"/>
            <a:ext cx="4824536" cy="6290162"/>
          </a:xfrm>
        </p:spPr>
        <p:txBody>
          <a:bodyPr>
            <a:no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Gastrocnemius </a:t>
            </a:r>
          </a:p>
          <a:p>
            <a:pPr>
              <a:spcAft>
                <a:spcPct val="50000"/>
              </a:spcAft>
            </a:pPr>
            <a:r>
              <a:rPr lang="en-GB" altLang="en-US" dirty="0" smtClean="0"/>
              <a:t>O: </a:t>
            </a:r>
          </a:p>
          <a:p>
            <a:pPr lvl="1">
              <a:spcAft>
                <a:spcPct val="50000"/>
              </a:spcAft>
            </a:pPr>
            <a:r>
              <a:rPr lang="en-GB" altLang="en-US" dirty="0" smtClean="0"/>
              <a:t>Medial head</a:t>
            </a:r>
          </a:p>
          <a:p>
            <a:pPr lvl="2">
              <a:spcAft>
                <a:spcPct val="50000"/>
              </a:spcAft>
            </a:pPr>
            <a:r>
              <a:rPr lang="en-GB" altLang="en-US" dirty="0" smtClean="0"/>
              <a:t>Medial supracondylar ridge and adductor tubercle of the femur</a:t>
            </a:r>
          </a:p>
          <a:p>
            <a:pPr lvl="1">
              <a:spcAft>
                <a:spcPct val="50000"/>
              </a:spcAft>
            </a:pPr>
            <a:r>
              <a:rPr lang="en-GB" altLang="en-US" dirty="0" smtClean="0"/>
              <a:t>Lateral head</a:t>
            </a:r>
          </a:p>
          <a:p>
            <a:pPr lvl="2">
              <a:spcAft>
                <a:spcPct val="50000"/>
              </a:spcAft>
            </a:pPr>
            <a:r>
              <a:rPr lang="en-GB" altLang="en-US" dirty="0" smtClean="0"/>
              <a:t>Outer surface lateral condyle of femur</a:t>
            </a:r>
            <a:endParaRPr lang="en-GB" altLang="en-US" dirty="0"/>
          </a:p>
          <a:p>
            <a:pPr>
              <a:spcAft>
                <a:spcPct val="50000"/>
              </a:spcAft>
            </a:pPr>
            <a:r>
              <a:rPr lang="en-GB" altLang="en-US" dirty="0" smtClean="0"/>
              <a:t>I: via Achilles tendon into calcaneus</a:t>
            </a:r>
          </a:p>
          <a:p>
            <a:pPr>
              <a:spcAft>
                <a:spcPct val="50000"/>
              </a:spcAft>
            </a:pPr>
            <a:r>
              <a:rPr lang="en-GB" altLang="en-US" sz="2200" dirty="0" smtClean="0"/>
              <a:t>A; </a:t>
            </a:r>
            <a:r>
              <a:rPr lang="en-GB" altLang="en-US" sz="2200" dirty="0" err="1" smtClean="0"/>
              <a:t>Plantarflexion</a:t>
            </a:r>
            <a:r>
              <a:rPr lang="en-GB" altLang="en-US" sz="2200" dirty="0" smtClean="0"/>
              <a:t> of ankle and assists in knee flexion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2752" y="1524862"/>
            <a:ext cx="2810415" cy="3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55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1496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Knee Revision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687" y="1293153"/>
            <a:ext cx="3409572" cy="5301208"/>
          </a:xfrm>
        </p:spPr>
        <p:txBody>
          <a:bodyPr>
            <a:normAutofit/>
          </a:bodyPr>
          <a:lstStyle/>
          <a:p>
            <a:r>
              <a:rPr lang="en-GB" dirty="0" err="1" smtClean="0"/>
              <a:t>Tibial</a:t>
            </a:r>
            <a:r>
              <a:rPr lang="en-GB" dirty="0" smtClean="0"/>
              <a:t> tuberosity </a:t>
            </a:r>
          </a:p>
          <a:p>
            <a:r>
              <a:rPr lang="en-GB" dirty="0" smtClean="0"/>
              <a:t>Head of fibula</a:t>
            </a:r>
          </a:p>
          <a:p>
            <a:r>
              <a:rPr lang="en-GB" dirty="0" smtClean="0"/>
              <a:t>Medial and lateral </a:t>
            </a:r>
            <a:r>
              <a:rPr lang="en-GB" dirty="0" err="1" smtClean="0"/>
              <a:t>tibial</a:t>
            </a:r>
            <a:r>
              <a:rPr lang="en-GB" dirty="0" smtClean="0"/>
              <a:t> condyles</a:t>
            </a:r>
          </a:p>
          <a:p>
            <a:r>
              <a:rPr lang="en-GB" dirty="0" err="1" smtClean="0"/>
              <a:t>Tibial</a:t>
            </a:r>
            <a:r>
              <a:rPr lang="en-GB" dirty="0" smtClean="0"/>
              <a:t> Plateau</a:t>
            </a:r>
          </a:p>
          <a:p>
            <a:r>
              <a:rPr lang="en-GB" dirty="0" smtClean="0"/>
              <a:t>Medial and lateral </a:t>
            </a:r>
            <a:r>
              <a:rPr lang="en-GB" dirty="0" err="1" smtClean="0"/>
              <a:t>tibiofemoral</a:t>
            </a:r>
            <a:r>
              <a:rPr lang="en-GB" dirty="0" smtClean="0"/>
              <a:t> joint line (and menisci)</a:t>
            </a:r>
          </a:p>
          <a:p>
            <a:r>
              <a:rPr lang="en-GB" dirty="0" smtClean="0"/>
              <a:t>Patella</a:t>
            </a:r>
          </a:p>
          <a:p>
            <a:pPr lvl="1"/>
            <a:r>
              <a:rPr lang="en-GB" dirty="0" smtClean="0"/>
              <a:t>Superior and inferior pole</a:t>
            </a:r>
          </a:p>
          <a:p>
            <a:pPr lvl="1"/>
            <a:r>
              <a:rPr lang="en-GB" dirty="0" smtClean="0"/>
              <a:t>Medial and lateral border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64568" y="117649"/>
            <a:ext cx="3521859" cy="57275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 smtClean="0"/>
              <a:t>Femur</a:t>
            </a:r>
          </a:p>
          <a:p>
            <a:pPr fontAlgn="auto"/>
            <a:r>
              <a:rPr lang="en-GB" dirty="0" smtClean="0"/>
              <a:t>Medial/Lateral condyles</a:t>
            </a:r>
          </a:p>
          <a:p>
            <a:pPr fontAlgn="auto"/>
            <a:r>
              <a:rPr lang="en-GB" dirty="0" smtClean="0"/>
              <a:t>Medial and lateral epicondyles</a:t>
            </a:r>
          </a:p>
          <a:p>
            <a:pPr fontAlgn="auto"/>
            <a:r>
              <a:rPr lang="en-GB" dirty="0" smtClean="0"/>
              <a:t>Adductor tubercle</a:t>
            </a:r>
          </a:p>
          <a:p>
            <a:pPr fontAlgn="auto"/>
            <a:r>
              <a:rPr lang="en-GB" dirty="0" smtClean="0"/>
              <a:t>AROM/ PROM</a:t>
            </a:r>
          </a:p>
          <a:p>
            <a:pPr lvl="1" fontAlgn="auto"/>
            <a:r>
              <a:rPr lang="en-GB" dirty="0" smtClean="0"/>
              <a:t>KF</a:t>
            </a:r>
          </a:p>
          <a:p>
            <a:pPr lvl="1" fontAlgn="auto"/>
            <a:r>
              <a:rPr lang="en-GB" dirty="0" smtClean="0"/>
              <a:t>KE</a:t>
            </a:r>
          </a:p>
          <a:p>
            <a:pPr lvl="1" fontAlgn="auto"/>
            <a:r>
              <a:rPr lang="en-GB" dirty="0" smtClean="0"/>
              <a:t>MR</a:t>
            </a:r>
          </a:p>
          <a:p>
            <a:pPr lvl="1" fontAlgn="auto"/>
            <a:r>
              <a:rPr lang="en-GB" dirty="0" smtClean="0"/>
              <a:t>LR</a:t>
            </a:r>
          </a:p>
          <a:p>
            <a:pPr fontAlgn="auto"/>
            <a:r>
              <a:rPr lang="en-GB" dirty="0" smtClean="0"/>
              <a:t>MMTS</a:t>
            </a:r>
          </a:p>
          <a:p>
            <a:pPr lvl="1" fontAlgn="auto"/>
            <a:r>
              <a:rPr lang="en-GB" dirty="0" smtClean="0"/>
              <a:t>Quads</a:t>
            </a:r>
          </a:p>
          <a:p>
            <a:pPr lvl="1" fontAlgn="auto"/>
            <a:r>
              <a:rPr lang="en-GB" dirty="0" smtClean="0"/>
              <a:t>VMO </a:t>
            </a:r>
          </a:p>
          <a:p>
            <a:pPr lvl="1" fontAlgn="auto"/>
            <a:r>
              <a:rPr lang="en-GB" dirty="0" smtClean="0"/>
              <a:t>Rectus </a:t>
            </a:r>
            <a:r>
              <a:rPr lang="en-GB" dirty="0" err="1" smtClean="0"/>
              <a:t>Femoris</a:t>
            </a:r>
            <a:endParaRPr lang="en-GB" dirty="0" smtClean="0"/>
          </a:p>
          <a:p>
            <a:pPr lvl="1" fontAlgn="auto"/>
            <a:r>
              <a:rPr lang="en-GB" dirty="0" smtClean="0"/>
              <a:t>Hamstrings</a:t>
            </a:r>
          </a:p>
          <a:p>
            <a:pPr lvl="1" fontAlgn="auto"/>
            <a:r>
              <a:rPr lang="en-GB" dirty="0" err="1" smtClean="0"/>
              <a:t>Popliteus</a:t>
            </a:r>
            <a:endParaRPr lang="en-GB" dirty="0" smtClean="0"/>
          </a:p>
          <a:p>
            <a:pPr lvl="1" fontAlgn="auto"/>
            <a:r>
              <a:rPr lang="en-GB" dirty="0" smtClean="0"/>
              <a:t>Gastrocnemius</a:t>
            </a:r>
          </a:p>
          <a:p>
            <a:pPr fontAlgn="auto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186" y="5845185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4153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2328</TotalTime>
  <Words>650</Words>
  <Application>Microsoft Macintosh PowerPoint</Application>
  <PresentationFormat>On-screen Show (4:3)</PresentationFormat>
  <Paragraphs>147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Century Schoolbook</vt:lpstr>
      <vt:lpstr>ＭＳ Ｐゴシック</vt:lpstr>
      <vt:lpstr>Wingdings 2</vt:lpstr>
      <vt:lpstr>Arial</vt:lpstr>
      <vt:lpstr>View</vt:lpstr>
      <vt:lpstr>Anatomy and Physiology Practical – Knee MMTs</vt:lpstr>
      <vt:lpstr>Recap - AROM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Knee Revision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83</cp:revision>
  <cp:lastPrinted>2016-10-24T07:25:31Z</cp:lastPrinted>
  <dcterms:created xsi:type="dcterms:W3CDTF">2016-09-15T12:23:08Z</dcterms:created>
  <dcterms:modified xsi:type="dcterms:W3CDTF">2017-11-17T10:06:44Z</dcterms:modified>
</cp:coreProperties>
</file>