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79" r:id="rId2"/>
    <p:sldId id="278" r:id="rId3"/>
    <p:sldId id="280" r:id="rId4"/>
    <p:sldId id="287" r:id="rId5"/>
    <p:sldId id="285" r:id="rId6"/>
    <p:sldId id="288" r:id="rId7"/>
    <p:sldId id="286"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50021"/>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59484" autoAdjust="0"/>
  </p:normalViewPr>
  <p:slideViewPr>
    <p:cSldViewPr snapToGrid="0">
      <p:cViewPr varScale="1">
        <p:scale>
          <a:sx n="43" d="100"/>
          <a:sy n="43" d="100"/>
        </p:scale>
        <p:origin x="17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325422-E2F4-4493-B43E-C9066F429F96}" type="datetimeFigureOut">
              <a:rPr lang="en-GB" smtClean="0"/>
              <a:t>22/04/2020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586745-E5C4-48CF-8EEA-08DC1E7ECDE8}" type="slidenum">
              <a:rPr lang="en-GB" smtClean="0"/>
              <a:t>‹#›</a:t>
            </a:fld>
            <a:endParaRPr lang="en-GB"/>
          </a:p>
        </p:txBody>
      </p:sp>
    </p:spTree>
    <p:extLst>
      <p:ext uri="{BB962C8B-B14F-4D97-AF65-F5344CB8AC3E}">
        <p14:creationId xmlns:p14="http://schemas.microsoft.com/office/powerpoint/2010/main" val="573449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6DECBF80-1582-4D49-8C9C-38406D3D630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BD0406D5-1B5E-434D-BF42-1D590968676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5124" name="Slide Number Placeholder 3">
            <a:extLst>
              <a:ext uri="{FF2B5EF4-FFF2-40B4-BE49-F238E27FC236}">
                <a16:creationId xmlns:a16="http://schemas.microsoft.com/office/drawing/2014/main" id="{A62E8AA6-BE2E-4EFB-B698-07BFCF5419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6B87B9AB-0ACC-4A8F-98C0-A24A248F7C8D}" type="slidenum">
              <a:rPr lang="en-GB" altLang="en-US"/>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010BF50E-9744-4201-B858-60FDF40AB6B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9202188E-8FFF-40C7-97E9-05CD409DB1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eaLnBrk="1" hangingPunct="1">
              <a:spcBef>
                <a:spcPct val="0"/>
              </a:spcBef>
            </a:pPr>
            <a:endParaRPr lang="en-GB" altLang="en-US" dirty="0"/>
          </a:p>
        </p:txBody>
      </p:sp>
      <p:sp>
        <p:nvSpPr>
          <p:cNvPr id="7172" name="Slide Number Placeholder 3">
            <a:extLst>
              <a:ext uri="{FF2B5EF4-FFF2-40B4-BE49-F238E27FC236}">
                <a16:creationId xmlns:a16="http://schemas.microsoft.com/office/drawing/2014/main" id="{56F6E030-4256-437B-95BF-1409AC929A1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C1F90A09-5560-4D1C-87D4-CDAE805685D3}" type="slidenum">
              <a:rPr lang="en-GB" altLang="en-US"/>
              <a:pPr/>
              <a:t>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8E86D-DB6B-485D-8007-46F4FA1B54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BE3FAF-F105-490E-B3D4-1A543E6053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78AB16-C90F-42B0-B848-98C3A4358DED}"/>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5" name="Footer Placeholder 4">
            <a:extLst>
              <a:ext uri="{FF2B5EF4-FFF2-40B4-BE49-F238E27FC236}">
                <a16:creationId xmlns:a16="http://schemas.microsoft.com/office/drawing/2014/main" id="{AC5069B1-9DDB-4A74-8E94-B6B7F9D86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6C23A-E5EF-44A2-AE2F-478622BBCE6A}"/>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3913983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2E687-BE70-4D2D-A79C-5314F15CA8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EA06F7-AE62-48D1-B97E-4DB6FA1DA7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3849D-00C4-45BB-BBDD-6FCF467B9CE4}"/>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5" name="Footer Placeholder 4">
            <a:extLst>
              <a:ext uri="{FF2B5EF4-FFF2-40B4-BE49-F238E27FC236}">
                <a16:creationId xmlns:a16="http://schemas.microsoft.com/office/drawing/2014/main" id="{2085F9A3-DB6F-411B-88B4-611F23CAB8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BAEB7F-FCFA-4742-94AD-3890A4FB3731}"/>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66639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66C31-3483-44F0-B866-22C68CD56F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EE63162-AE7D-458A-A8D3-38FC875A61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D5B62B-7BEC-46BB-8C40-B969BC053E89}"/>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5" name="Footer Placeholder 4">
            <a:extLst>
              <a:ext uri="{FF2B5EF4-FFF2-40B4-BE49-F238E27FC236}">
                <a16:creationId xmlns:a16="http://schemas.microsoft.com/office/drawing/2014/main" id="{DCA89E7F-A5F6-42CF-9544-D7D4BDE1FB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25C26-D8E9-481E-8744-ABEE47AC9707}"/>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2931615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1DEF-E54E-404B-BDA5-827AD68AA5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A8F018-564C-4B49-8C7A-2F6C92B7D3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3069F2-F74D-47C4-9063-F9457EAF94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0AFB0C-D265-40A5-B7F8-C5184C0CD0BA}"/>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6" name="Footer Placeholder 5">
            <a:extLst>
              <a:ext uri="{FF2B5EF4-FFF2-40B4-BE49-F238E27FC236}">
                <a16:creationId xmlns:a16="http://schemas.microsoft.com/office/drawing/2014/main" id="{63D2112B-E8DA-4F94-A1EE-B937F8E534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EBED40-43F5-431B-81DA-B66CF8AB020F}"/>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58872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37CCF-D495-49E5-A806-D2FB9DCCCD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FD4C25-01FC-43AE-903E-02CBC914770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56BFBAB-BD57-4C21-B3A1-CB23D95380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DCB052-7F62-487C-BF79-ED4243EF49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541495-0308-401B-977D-040D9C1F4D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5B4AE4-5CFD-4144-A1A9-E63A8A3DBB7C}"/>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8" name="Footer Placeholder 7">
            <a:extLst>
              <a:ext uri="{FF2B5EF4-FFF2-40B4-BE49-F238E27FC236}">
                <a16:creationId xmlns:a16="http://schemas.microsoft.com/office/drawing/2014/main" id="{E9F26CF3-3F40-484B-BE18-303CB5A2CD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072E22-F7FD-423A-A69B-38CBF7A58156}"/>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35471540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5279-DFD2-4C89-B71B-3BD63C6B93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63D19E-40CE-42A3-9037-AAF3577AF106}"/>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4" name="Footer Placeholder 3">
            <a:extLst>
              <a:ext uri="{FF2B5EF4-FFF2-40B4-BE49-F238E27FC236}">
                <a16:creationId xmlns:a16="http://schemas.microsoft.com/office/drawing/2014/main" id="{E0D47FBD-5F7F-4FE3-B5DB-8E5CBF1544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299A64-2C4A-4823-A188-BBF0450F07A5}"/>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880605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A0DB3-DC0F-4172-85B7-4DE4817E0B69}"/>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3" name="Footer Placeholder 2">
            <a:extLst>
              <a:ext uri="{FF2B5EF4-FFF2-40B4-BE49-F238E27FC236}">
                <a16:creationId xmlns:a16="http://schemas.microsoft.com/office/drawing/2014/main" id="{46BF3B9D-DE82-4DB8-A2CA-324EE8212B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C471CB-0DA5-4FBA-AE20-8D801A0D68E6}"/>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3300561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26346-F0BF-4805-A341-7691BA2507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6DC68C-EED1-493C-AA4E-AD52402BDD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8CAA89-7AD7-4713-8654-E9E7D987C3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AF0426-EEA4-4EC9-893E-77659BA8A384}"/>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6" name="Footer Placeholder 5">
            <a:extLst>
              <a:ext uri="{FF2B5EF4-FFF2-40B4-BE49-F238E27FC236}">
                <a16:creationId xmlns:a16="http://schemas.microsoft.com/office/drawing/2014/main" id="{FA44A2ED-F618-410B-9EC7-14D5070AEB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F89997-38CC-466A-8061-21AD201AA7B0}"/>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3806996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86347-F199-4AFC-9AA4-EF42698204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8E7909-43F1-4097-A776-66D7BF120E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BF24014-A5CD-4129-A054-CE04ACDBDA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783507-330A-4476-9BA9-3D1C75F54367}"/>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6" name="Footer Placeholder 5">
            <a:extLst>
              <a:ext uri="{FF2B5EF4-FFF2-40B4-BE49-F238E27FC236}">
                <a16:creationId xmlns:a16="http://schemas.microsoft.com/office/drawing/2014/main" id="{A016D132-9A96-4703-8A98-BC79A95535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82E4A9-FAFD-4FB4-95DC-0DEDA53A04A8}"/>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158106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6D92-58CB-4E36-8256-3248EB2FD7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08D645-7942-4632-9E7F-72B044FE2C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45708E-9A67-4649-9DCC-CC76B5AC3730}"/>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5" name="Footer Placeholder 4">
            <a:extLst>
              <a:ext uri="{FF2B5EF4-FFF2-40B4-BE49-F238E27FC236}">
                <a16:creationId xmlns:a16="http://schemas.microsoft.com/office/drawing/2014/main" id="{E8F21FBA-032B-4D07-BFF7-7F26E0045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1043D7-E450-475F-872E-14A166053681}"/>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209389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6A5B99-C399-4EFD-8CC4-3BC0084C7D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405090-6094-4E60-B22A-4C17003553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119654-6A41-4AE8-9298-FF6735153022}"/>
              </a:ext>
            </a:extLst>
          </p:cNvPr>
          <p:cNvSpPr>
            <a:spLocks noGrp="1"/>
          </p:cNvSpPr>
          <p:nvPr>
            <p:ph type="dt" sz="half" idx="10"/>
          </p:nvPr>
        </p:nvSpPr>
        <p:spPr/>
        <p:txBody>
          <a:bodyPr/>
          <a:lstStyle/>
          <a:p>
            <a:fld id="{92483554-7D25-44A2-9915-A8200A2D75BA}" type="datetimeFigureOut">
              <a:rPr lang="en-GB" smtClean="0"/>
              <a:t>22/04/2020</a:t>
            </a:fld>
            <a:endParaRPr lang="en-GB"/>
          </a:p>
        </p:txBody>
      </p:sp>
      <p:sp>
        <p:nvSpPr>
          <p:cNvPr id="5" name="Footer Placeholder 4">
            <a:extLst>
              <a:ext uri="{FF2B5EF4-FFF2-40B4-BE49-F238E27FC236}">
                <a16:creationId xmlns:a16="http://schemas.microsoft.com/office/drawing/2014/main" id="{5BDD3931-570F-472F-9F4E-1DF1BD4C1E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F67F0D-2B17-402C-B98B-0F78F535D726}"/>
              </a:ext>
            </a:extLst>
          </p:cNvPr>
          <p:cNvSpPr>
            <a:spLocks noGrp="1"/>
          </p:cNvSpPr>
          <p:nvPr>
            <p:ph type="sldNum" sz="quarter" idx="12"/>
          </p:nvPr>
        </p:nvSpPr>
        <p:spPr/>
        <p:txBody>
          <a:bodyPr/>
          <a:lstStyle/>
          <a:p>
            <a:fld id="{073C8FD1-D940-4394-83C5-D40E9A6A046B}" type="slidenum">
              <a:rPr lang="en-GB" smtClean="0"/>
              <a:t>‹#›</a:t>
            </a:fld>
            <a:endParaRPr lang="en-GB"/>
          </a:p>
        </p:txBody>
      </p:sp>
    </p:spTree>
    <p:extLst>
      <p:ext uri="{BB962C8B-B14F-4D97-AF65-F5344CB8AC3E}">
        <p14:creationId xmlns:p14="http://schemas.microsoft.com/office/powerpoint/2010/main" val="2234078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E52F3A-4FD8-4F43-B900-8362686544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AE41C9-9293-4FC1-B913-FDF1318874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2A49A7-BEC9-4F73-A80D-E8971C4CB9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483554-7D25-44A2-9915-A8200A2D75BA}" type="datetimeFigureOut">
              <a:rPr lang="en-GB" smtClean="0"/>
              <a:t>22/04/2020</a:t>
            </a:fld>
            <a:endParaRPr lang="en-GB"/>
          </a:p>
        </p:txBody>
      </p:sp>
      <p:sp>
        <p:nvSpPr>
          <p:cNvPr id="5" name="Footer Placeholder 4">
            <a:extLst>
              <a:ext uri="{FF2B5EF4-FFF2-40B4-BE49-F238E27FC236}">
                <a16:creationId xmlns:a16="http://schemas.microsoft.com/office/drawing/2014/main" id="{9068C62D-6122-4C47-A5D1-74F56A586F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9D9B8CD-74CD-4D78-A3D6-67930890F3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3C8FD1-D940-4394-83C5-D40E9A6A046B}" type="slidenum">
              <a:rPr lang="en-GB" smtClean="0"/>
              <a:t>‹#›</a:t>
            </a:fld>
            <a:endParaRPr lang="en-GB"/>
          </a:p>
        </p:txBody>
      </p:sp>
    </p:spTree>
    <p:extLst>
      <p:ext uri="{BB962C8B-B14F-4D97-AF65-F5344CB8AC3E}">
        <p14:creationId xmlns:p14="http://schemas.microsoft.com/office/powerpoint/2010/main" val="1054809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mailto:rachel.cook@uwtsd.ac.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34395198-ED14-4C95-9BBC-FA3085ADF53A}"/>
              </a:ext>
            </a:extLst>
          </p:cNvPr>
          <p:cNvSpPr>
            <a:spLocks noGrp="1" noChangeArrowheads="1"/>
          </p:cNvSpPr>
          <p:nvPr>
            <p:ph type="ctrTitle"/>
          </p:nvPr>
        </p:nvSpPr>
        <p:spPr>
          <a:xfrm>
            <a:off x="2513014" y="1341439"/>
            <a:ext cx="7165975" cy="3019425"/>
          </a:xfrm>
        </p:spPr>
        <p:txBody>
          <a:bodyPr/>
          <a:lstStyle/>
          <a:p>
            <a:pPr eaLnBrk="1" hangingPunct="1"/>
            <a:r>
              <a:rPr lang="en-GB" altLang="en-US" sz="3200" b="1" dirty="0"/>
              <a:t>BA Leadership and Management </a:t>
            </a:r>
            <a:r>
              <a:rPr lang="en-GB" altLang="en-US" sz="3200" b="1" dirty="0" err="1"/>
              <a:t>SfWP</a:t>
            </a:r>
            <a:br>
              <a:rPr lang="en-GB" altLang="en-US" sz="3200" b="1" dirty="0"/>
            </a:br>
            <a:br>
              <a:rPr lang="en-GB" altLang="en-US" sz="2800" b="1" dirty="0"/>
            </a:br>
            <a:r>
              <a:rPr lang="en-GB" altLang="en-US" sz="2800" b="1" dirty="0"/>
              <a:t>Knowledge and Information Management </a:t>
            </a:r>
            <a:r>
              <a:rPr lang="en-GB" altLang="en-US" sz="2800" b="1" dirty="0" err="1"/>
              <a:t>SfWP</a:t>
            </a:r>
            <a:br>
              <a:rPr lang="en-GB" altLang="en-US" sz="2800" b="1" dirty="0"/>
            </a:br>
            <a:br>
              <a:rPr lang="en-GB" altLang="en-US" sz="2800" b="1" dirty="0"/>
            </a:br>
            <a:r>
              <a:rPr lang="en-GB" altLang="en-US" sz="2800" dirty="0"/>
              <a:t>Module code: BMSW5106_CARD</a:t>
            </a:r>
            <a:br>
              <a:rPr lang="en-GB" altLang="en-US" sz="2800" dirty="0"/>
            </a:br>
            <a:br>
              <a:rPr lang="en-GB" altLang="en-US" sz="2800" dirty="0"/>
            </a:br>
            <a:r>
              <a:rPr lang="en-GB" altLang="en-US" sz="2800" dirty="0"/>
              <a:t>Introductory Session: Wednesday 29</a:t>
            </a:r>
            <a:r>
              <a:rPr lang="en-GB" altLang="en-US" sz="2800" baseline="30000" dirty="0"/>
              <a:t>th</a:t>
            </a:r>
            <a:r>
              <a:rPr lang="en-GB" altLang="en-US" sz="2800" dirty="0"/>
              <a:t> June 2020</a:t>
            </a:r>
          </a:p>
        </p:txBody>
      </p:sp>
      <p:pic>
        <p:nvPicPr>
          <p:cNvPr id="4099" name="Picture 2">
            <a:extLst>
              <a:ext uri="{FF2B5EF4-FFF2-40B4-BE49-F238E27FC236}">
                <a16:creationId xmlns:a16="http://schemas.microsoft.com/office/drawing/2014/main" id="{40984E15-738C-4DEB-B557-C7FE75425F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4978401"/>
            <a:ext cx="2895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D6349AE5-E225-4615-951E-51555209A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2831" y="0"/>
            <a:ext cx="8474011" cy="2823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2FF15A7D-17CC-4D28-9545-DA0F3DE278FE}"/>
              </a:ext>
            </a:extLst>
          </p:cNvPr>
          <p:cNvSpPr>
            <a:spLocks noGrp="1"/>
          </p:cNvSpPr>
          <p:nvPr>
            <p:ph idx="1"/>
          </p:nvPr>
        </p:nvSpPr>
        <p:spPr>
          <a:xfrm>
            <a:off x="1729409" y="3096247"/>
            <a:ext cx="8178800" cy="3892550"/>
          </a:xfrm>
        </p:spPr>
        <p:txBody>
          <a:bodyPr rtlCol="0">
            <a:normAutofit/>
          </a:bodyPr>
          <a:lstStyle/>
          <a:p>
            <a:pPr marL="0" indent="0">
              <a:buNone/>
              <a:defRPr/>
            </a:pPr>
            <a:r>
              <a:rPr lang="en-GB" sz="4000" dirty="0"/>
              <a:t>Rachel Cook</a:t>
            </a:r>
          </a:p>
          <a:p>
            <a:pPr marL="0" indent="0">
              <a:buNone/>
              <a:defRPr/>
            </a:pPr>
            <a:r>
              <a:rPr lang="en-GB" sz="4000" dirty="0">
                <a:hlinkClick r:id="rId4"/>
              </a:rPr>
              <a:t>rachel.cook@uwtsd.ac.uk</a:t>
            </a:r>
            <a:endParaRPr lang="en-GB" sz="4000" dirty="0"/>
          </a:p>
          <a:p>
            <a:pPr marL="0" indent="0">
              <a:buNone/>
              <a:defRPr/>
            </a:pPr>
            <a:r>
              <a:rPr lang="en-GB" sz="4000" dirty="0"/>
              <a:t>Moodle access: BMSW5106_CARD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4C86C9B-B322-4F20-8624-511064598E56}"/>
              </a:ext>
            </a:extLst>
          </p:cNvPr>
          <p:cNvSpPr>
            <a:spLocks noGrp="1" noChangeArrowheads="1"/>
          </p:cNvSpPr>
          <p:nvPr>
            <p:ph type="title"/>
          </p:nvPr>
        </p:nvSpPr>
        <p:spPr>
          <a:xfrm>
            <a:off x="2152650" y="44451"/>
            <a:ext cx="7886700" cy="1325563"/>
          </a:xfrm>
        </p:spPr>
        <p:txBody>
          <a:bodyPr/>
          <a:lstStyle/>
          <a:p>
            <a:pPr algn="ctr" eaLnBrk="1" hangingPunct="1"/>
            <a:r>
              <a:rPr lang="en-GB" altLang="en-US" sz="4000" b="1" dirty="0"/>
              <a:t>Purpose of the Module</a:t>
            </a:r>
          </a:p>
        </p:txBody>
      </p:sp>
      <p:sp>
        <p:nvSpPr>
          <p:cNvPr id="3" name="Content Placeholder 2">
            <a:extLst>
              <a:ext uri="{FF2B5EF4-FFF2-40B4-BE49-F238E27FC236}">
                <a16:creationId xmlns:a16="http://schemas.microsoft.com/office/drawing/2014/main" id="{45A26D07-BF4D-4E2D-9475-42279975B7D9}"/>
              </a:ext>
            </a:extLst>
          </p:cNvPr>
          <p:cNvSpPr>
            <a:spLocks noGrp="1"/>
          </p:cNvSpPr>
          <p:nvPr>
            <p:ph idx="1"/>
          </p:nvPr>
        </p:nvSpPr>
        <p:spPr>
          <a:xfrm>
            <a:off x="407229" y="1053755"/>
            <a:ext cx="11585988" cy="5585584"/>
          </a:xfrm>
        </p:spPr>
        <p:txBody>
          <a:bodyPr rtlCol="0">
            <a:normAutofit/>
          </a:bodyPr>
          <a:lstStyle/>
          <a:p>
            <a:pPr marL="0" indent="0" algn="just">
              <a:buNone/>
              <a:defRPr/>
            </a:pPr>
            <a:r>
              <a:rPr lang="en-GB" sz="2400" u="sng" dirty="0"/>
              <a:t>MODULE AIMS</a:t>
            </a:r>
          </a:p>
          <a:p>
            <a:pPr algn="just">
              <a:defRPr/>
            </a:pPr>
            <a:r>
              <a:rPr lang="en-GB" sz="2400" dirty="0"/>
              <a:t>To develop understanding of the challenges of managing knowledge within an organisation;</a:t>
            </a:r>
          </a:p>
          <a:p>
            <a:pPr algn="just">
              <a:defRPr/>
            </a:pPr>
            <a:r>
              <a:rPr lang="en-GB" sz="2400" dirty="0"/>
              <a:t>To identify and apply appropriate Knowledge Management systems.</a:t>
            </a:r>
          </a:p>
          <a:p>
            <a:pPr marL="0" indent="0" algn="just">
              <a:buNone/>
              <a:defRPr/>
            </a:pPr>
            <a:endParaRPr lang="en-GB" sz="2400" dirty="0"/>
          </a:p>
          <a:p>
            <a:pPr marL="0" indent="0" algn="just">
              <a:buNone/>
              <a:defRPr/>
            </a:pPr>
            <a:r>
              <a:rPr lang="en-GB" sz="2400" u="sng" dirty="0"/>
              <a:t>LEARNING OUTCOMES</a:t>
            </a:r>
          </a:p>
          <a:p>
            <a:pPr marL="0" indent="0" algn="just">
              <a:buNone/>
              <a:defRPr/>
            </a:pPr>
            <a:r>
              <a:rPr lang="en-GB" sz="2400" dirty="0"/>
              <a:t>Upon the successful completion of this module, the student should be able to:</a:t>
            </a:r>
          </a:p>
          <a:p>
            <a:pPr algn="just">
              <a:defRPr/>
            </a:pPr>
            <a:r>
              <a:rPr lang="en-GB" sz="2400" dirty="0"/>
              <a:t>evaluate the concept and importance of knowledge and information management in terms of an organisation’s assets and their management;</a:t>
            </a:r>
          </a:p>
          <a:p>
            <a:pPr algn="just">
              <a:defRPr/>
            </a:pPr>
            <a:r>
              <a:rPr lang="en-GB" sz="2400" dirty="0"/>
              <a:t>understand the key knowledge and information management processes required for organisational development;</a:t>
            </a:r>
          </a:p>
          <a:p>
            <a:pPr algn="just">
              <a:defRPr/>
            </a:pPr>
            <a:r>
              <a:rPr lang="en-GB" sz="2400" dirty="0"/>
              <a:t>develop a framework for establishing a knowledge management culture.</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4C357-8BA4-4F39-B9F9-8FDCB86556F3}"/>
              </a:ext>
            </a:extLst>
          </p:cNvPr>
          <p:cNvSpPr>
            <a:spLocks noGrp="1"/>
          </p:cNvSpPr>
          <p:nvPr>
            <p:ph type="title"/>
          </p:nvPr>
        </p:nvSpPr>
        <p:spPr>
          <a:xfrm>
            <a:off x="838200" y="18255"/>
            <a:ext cx="10515600" cy="1325563"/>
          </a:xfrm>
        </p:spPr>
        <p:txBody>
          <a:bodyPr/>
          <a:lstStyle/>
          <a:p>
            <a:pPr algn="ctr"/>
            <a:r>
              <a:rPr lang="en-GB" b="1" dirty="0"/>
              <a:t>Lecture Plan</a:t>
            </a:r>
          </a:p>
        </p:txBody>
      </p:sp>
      <p:sp>
        <p:nvSpPr>
          <p:cNvPr id="3" name="Content Placeholder 2">
            <a:extLst>
              <a:ext uri="{FF2B5EF4-FFF2-40B4-BE49-F238E27FC236}">
                <a16:creationId xmlns:a16="http://schemas.microsoft.com/office/drawing/2014/main" id="{62A6E7CE-53EB-43E7-97F2-B68ACAFFB133}"/>
              </a:ext>
            </a:extLst>
          </p:cNvPr>
          <p:cNvSpPr>
            <a:spLocks noGrp="1"/>
          </p:cNvSpPr>
          <p:nvPr>
            <p:ph idx="1"/>
          </p:nvPr>
        </p:nvSpPr>
        <p:spPr>
          <a:xfrm>
            <a:off x="180561" y="773802"/>
            <a:ext cx="11830878" cy="6176964"/>
          </a:xfrm>
        </p:spPr>
        <p:txBody>
          <a:bodyPr>
            <a:normAutofit/>
          </a:bodyPr>
          <a:lstStyle/>
          <a:p>
            <a:pPr marL="0" indent="0" algn="just">
              <a:buNone/>
            </a:pPr>
            <a:r>
              <a:rPr lang="en-GB" sz="3000" u="sng" dirty="0"/>
              <a:t>Wednesdays:</a:t>
            </a:r>
          </a:p>
          <a:p>
            <a:pPr algn="just"/>
            <a:r>
              <a:rPr lang="en-GB" sz="3000" dirty="0"/>
              <a:t>0900-1000: 1-2-1 meeting opportunity via Microsoft Teams - please book these via the scheduler available each week and I will schedule a meeting with you via an Outlook calendar invite, with a link to join a Microsoft Teams meeting at your selected time. These 1-2-1 sessions need to have been booked on the scheduler by 1630 the day before. Anything put in the scheduler after this will not be booked in;</a:t>
            </a:r>
          </a:p>
          <a:p>
            <a:pPr algn="just"/>
            <a:r>
              <a:rPr lang="en-GB" sz="3000" dirty="0"/>
              <a:t>1000-1130: Time to go through pre-recorded lecture material, available per week on this Moodle page - I will make this recording, and additional material, available at 0900 the day before;</a:t>
            </a:r>
          </a:p>
          <a:p>
            <a:pPr algn="just"/>
            <a:r>
              <a:rPr lang="en-GB" sz="3000" dirty="0"/>
              <a:t>1130-1300: Group tutorial, live via Microsoft Teams (will be recorded and available in the Team 'Posts' tab and on Microsoft Streams). Meeting will link will be available on the 'Posts' tab in our Team.</a:t>
            </a:r>
          </a:p>
          <a:p>
            <a:pPr algn="just"/>
            <a:endParaRPr lang="en-GB" dirty="0"/>
          </a:p>
        </p:txBody>
      </p:sp>
    </p:spTree>
    <p:extLst>
      <p:ext uri="{BB962C8B-B14F-4D97-AF65-F5344CB8AC3E}">
        <p14:creationId xmlns:p14="http://schemas.microsoft.com/office/powerpoint/2010/main" val="626044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61BD2-D41C-4ACA-B5BC-960416416562}"/>
              </a:ext>
            </a:extLst>
          </p:cNvPr>
          <p:cNvSpPr>
            <a:spLocks noGrp="1"/>
          </p:cNvSpPr>
          <p:nvPr>
            <p:ph type="title"/>
          </p:nvPr>
        </p:nvSpPr>
        <p:spPr>
          <a:xfrm>
            <a:off x="838199" y="224941"/>
            <a:ext cx="10515600" cy="1325563"/>
          </a:xfrm>
        </p:spPr>
        <p:txBody>
          <a:bodyPr/>
          <a:lstStyle/>
          <a:p>
            <a:pPr algn="ctr"/>
            <a:r>
              <a:rPr lang="en-GB" b="1" dirty="0"/>
              <a:t>Scheme of Work</a:t>
            </a:r>
          </a:p>
        </p:txBody>
      </p:sp>
      <p:sp>
        <p:nvSpPr>
          <p:cNvPr id="3" name="Content Placeholder 2">
            <a:extLst>
              <a:ext uri="{FF2B5EF4-FFF2-40B4-BE49-F238E27FC236}">
                <a16:creationId xmlns:a16="http://schemas.microsoft.com/office/drawing/2014/main" id="{E86775BC-7A6D-451C-94B5-6BA6369C0BCD}"/>
              </a:ext>
            </a:extLst>
          </p:cNvPr>
          <p:cNvSpPr>
            <a:spLocks noGrp="1"/>
          </p:cNvSpPr>
          <p:nvPr>
            <p:ph idx="1"/>
          </p:nvPr>
        </p:nvSpPr>
        <p:spPr>
          <a:xfrm>
            <a:off x="271669" y="1563756"/>
            <a:ext cx="11648661" cy="5446644"/>
          </a:xfrm>
        </p:spPr>
        <p:txBody>
          <a:bodyPr numCol="3">
            <a:normAutofit fontScale="85000" lnSpcReduction="20000"/>
          </a:bodyPr>
          <a:lstStyle/>
          <a:p>
            <a:pPr marL="0" indent="0" algn="ctr">
              <a:buNone/>
            </a:pPr>
            <a:r>
              <a:rPr lang="en-GB" sz="3500" u="sng" dirty="0">
                <a:solidFill>
                  <a:schemeClr val="accent5">
                    <a:lumMod val="50000"/>
                  </a:schemeClr>
                </a:solidFill>
              </a:rPr>
              <a:t>Week 0 - Today</a:t>
            </a:r>
          </a:p>
          <a:p>
            <a:pPr marL="0" indent="0">
              <a:buNone/>
            </a:pPr>
            <a:r>
              <a:rPr lang="en-GB" sz="2600" dirty="0">
                <a:solidFill>
                  <a:schemeClr val="accent5">
                    <a:lumMod val="50000"/>
                  </a:schemeClr>
                </a:solidFill>
              </a:rPr>
              <a:t>Introduction to module/module expectations</a:t>
            </a:r>
          </a:p>
          <a:p>
            <a:pPr marL="0" indent="0">
              <a:buNone/>
            </a:pPr>
            <a:r>
              <a:rPr lang="en-GB" sz="2600" dirty="0">
                <a:solidFill>
                  <a:schemeClr val="accent5">
                    <a:lumMod val="50000"/>
                  </a:schemeClr>
                </a:solidFill>
              </a:rPr>
              <a:t>Assessment brief</a:t>
            </a:r>
          </a:p>
          <a:p>
            <a:pPr marL="0" indent="0">
              <a:buNone/>
            </a:pPr>
            <a:r>
              <a:rPr lang="en-GB" sz="2600" dirty="0">
                <a:solidFill>
                  <a:schemeClr val="accent5">
                    <a:lumMod val="50000"/>
                  </a:schemeClr>
                </a:solidFill>
              </a:rPr>
              <a:t>Q&amp;A:</a:t>
            </a:r>
          </a:p>
          <a:p>
            <a:pPr marL="0" indent="0">
              <a:buNone/>
            </a:pPr>
            <a:r>
              <a:rPr lang="en-GB" sz="2600" dirty="0">
                <a:solidFill>
                  <a:schemeClr val="accent5">
                    <a:lumMod val="50000"/>
                  </a:schemeClr>
                </a:solidFill>
              </a:rPr>
              <a:t>Address module queries;</a:t>
            </a:r>
          </a:p>
          <a:p>
            <a:pPr marL="0" indent="0">
              <a:buNone/>
            </a:pPr>
            <a:r>
              <a:rPr lang="en-GB" sz="2600" dirty="0">
                <a:solidFill>
                  <a:schemeClr val="accent5">
                    <a:lumMod val="50000"/>
                  </a:schemeClr>
                </a:solidFill>
              </a:rPr>
              <a:t>Address assessment queries;</a:t>
            </a:r>
          </a:p>
          <a:p>
            <a:pPr marL="0" indent="0">
              <a:buNone/>
            </a:pPr>
            <a:r>
              <a:rPr lang="en-GB" sz="2600" dirty="0">
                <a:solidFill>
                  <a:schemeClr val="accent5">
                    <a:lumMod val="50000"/>
                  </a:schemeClr>
                </a:solidFill>
              </a:rPr>
              <a:t>Address online learning set up and way sessions will run, etc.</a:t>
            </a:r>
          </a:p>
          <a:p>
            <a:pPr marL="0" indent="0" algn="just">
              <a:buNone/>
            </a:pPr>
            <a:endParaRPr lang="en-GB" sz="1900" u="sng" dirty="0"/>
          </a:p>
          <a:p>
            <a:pPr marL="0" indent="0" algn="just">
              <a:buNone/>
            </a:pPr>
            <a:endParaRPr lang="en-GB" sz="1900" u="sng" dirty="0"/>
          </a:p>
          <a:p>
            <a:pPr marL="0" indent="0" algn="just">
              <a:buNone/>
            </a:pPr>
            <a:endParaRPr lang="en-GB" sz="1900" u="sng" dirty="0"/>
          </a:p>
          <a:p>
            <a:pPr marL="0" indent="0" algn="just">
              <a:buNone/>
            </a:pPr>
            <a:endParaRPr lang="en-GB" sz="1900" u="sng" dirty="0"/>
          </a:p>
          <a:p>
            <a:pPr marL="0" indent="0" algn="just">
              <a:buNone/>
            </a:pPr>
            <a:endParaRPr lang="en-GB" sz="1900" u="sng" dirty="0"/>
          </a:p>
          <a:p>
            <a:pPr marL="0" indent="0" algn="just">
              <a:buNone/>
            </a:pPr>
            <a:endParaRPr lang="en-GB" sz="1900" u="sng" dirty="0"/>
          </a:p>
          <a:p>
            <a:pPr marL="0" indent="0" algn="just">
              <a:buNone/>
            </a:pPr>
            <a:endParaRPr lang="en-GB" sz="1900" u="sng" dirty="0"/>
          </a:p>
          <a:p>
            <a:pPr marL="0" indent="0" algn="just">
              <a:buNone/>
            </a:pPr>
            <a:endParaRPr lang="en-GB" sz="1900" dirty="0"/>
          </a:p>
          <a:p>
            <a:pPr marL="0" indent="0" algn="ctr">
              <a:buNone/>
            </a:pPr>
            <a:r>
              <a:rPr lang="en-GB" sz="3000" u="sng" dirty="0">
                <a:solidFill>
                  <a:schemeClr val="accent6">
                    <a:lumMod val="75000"/>
                  </a:schemeClr>
                </a:solidFill>
              </a:rPr>
              <a:t>Week 1 - Lecture 1 (6/5)</a:t>
            </a:r>
          </a:p>
          <a:p>
            <a:pPr marL="0" indent="0">
              <a:buNone/>
            </a:pPr>
            <a:r>
              <a:rPr lang="en-GB" sz="2200" dirty="0">
                <a:solidFill>
                  <a:schemeClr val="accent6">
                    <a:lumMod val="75000"/>
                  </a:schemeClr>
                </a:solidFill>
              </a:rPr>
              <a:t>What is Knowledge Management?</a:t>
            </a:r>
          </a:p>
          <a:p>
            <a:pPr marL="0" indent="0">
              <a:buNone/>
            </a:pPr>
            <a:r>
              <a:rPr lang="en-GB" sz="2200" dirty="0">
                <a:solidFill>
                  <a:schemeClr val="accent6">
                    <a:lumMod val="75000"/>
                  </a:schemeClr>
                </a:solidFill>
              </a:rPr>
              <a:t>The relationship between data, information, and knowledge</a:t>
            </a:r>
          </a:p>
          <a:p>
            <a:pPr marL="0" indent="0">
              <a:buNone/>
            </a:pPr>
            <a:r>
              <a:rPr lang="en-GB" sz="2200" dirty="0">
                <a:solidFill>
                  <a:schemeClr val="accent6">
                    <a:lumMod val="75000"/>
                  </a:schemeClr>
                </a:solidFill>
              </a:rPr>
              <a:t>Introduction of Knowledge Typologies (Quinn)</a:t>
            </a:r>
          </a:p>
          <a:p>
            <a:pPr marL="0" indent="0">
              <a:buNone/>
            </a:pPr>
            <a:r>
              <a:rPr lang="en-GB" sz="2200" dirty="0">
                <a:solidFill>
                  <a:schemeClr val="accent6">
                    <a:lumMod val="75000"/>
                  </a:schemeClr>
                </a:solidFill>
              </a:rPr>
              <a:t>Why manage Knowledge?</a:t>
            </a:r>
          </a:p>
          <a:p>
            <a:pPr marL="0" indent="0">
              <a:buNone/>
            </a:pPr>
            <a:r>
              <a:rPr lang="en-GB" sz="2200" dirty="0">
                <a:solidFill>
                  <a:schemeClr val="accent6">
                    <a:lumMod val="75000"/>
                  </a:schemeClr>
                </a:solidFill>
              </a:rPr>
              <a:t>History of Knowledge Management</a:t>
            </a:r>
          </a:p>
          <a:p>
            <a:pPr marL="0" indent="0">
              <a:buNone/>
            </a:pPr>
            <a:r>
              <a:rPr lang="en-GB" sz="2200" dirty="0">
                <a:solidFill>
                  <a:schemeClr val="accent6">
                    <a:lumMod val="75000"/>
                  </a:schemeClr>
                </a:solidFill>
              </a:rPr>
              <a:t>Drivers of Knowledge Management</a:t>
            </a:r>
          </a:p>
          <a:p>
            <a:pPr marL="0" indent="0">
              <a:buNone/>
            </a:pPr>
            <a:r>
              <a:rPr lang="en-GB" sz="2200" dirty="0">
                <a:solidFill>
                  <a:schemeClr val="accent6">
                    <a:lumMod val="75000"/>
                  </a:schemeClr>
                </a:solidFill>
              </a:rPr>
              <a:t>Challenges of Knowledge Management</a:t>
            </a:r>
          </a:p>
          <a:p>
            <a:pPr marL="0" indent="0">
              <a:buNone/>
            </a:pPr>
            <a:r>
              <a:rPr lang="en-GB" sz="2200" dirty="0">
                <a:solidFill>
                  <a:schemeClr val="accent6">
                    <a:lumMod val="75000"/>
                  </a:schemeClr>
                </a:solidFill>
              </a:rPr>
              <a:t>Developing a Knowledge Management System</a:t>
            </a:r>
          </a:p>
          <a:p>
            <a:pPr marL="0" indent="0">
              <a:buNone/>
            </a:pPr>
            <a:r>
              <a:rPr lang="en-GB" sz="2200" dirty="0">
                <a:solidFill>
                  <a:schemeClr val="accent6">
                    <a:lumMod val="75000"/>
                  </a:schemeClr>
                </a:solidFill>
              </a:rPr>
              <a:t>Introduce Knowledge Management Value Chain </a:t>
            </a:r>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lgn="ctr">
              <a:buNone/>
            </a:pPr>
            <a:r>
              <a:rPr lang="en-GB" sz="3000" u="sng" dirty="0">
                <a:solidFill>
                  <a:srgbClr val="C00000"/>
                </a:solidFill>
              </a:rPr>
              <a:t>Week 2 - Lecture 2 (13/5)</a:t>
            </a:r>
          </a:p>
          <a:p>
            <a:pPr marL="0" indent="0" algn="just">
              <a:buNone/>
            </a:pPr>
            <a:r>
              <a:rPr lang="en-GB" sz="2200" dirty="0">
                <a:solidFill>
                  <a:srgbClr val="C00000"/>
                </a:solidFill>
              </a:rPr>
              <a:t>Knowledge Management Value Chain</a:t>
            </a:r>
          </a:p>
          <a:p>
            <a:pPr algn="just"/>
            <a:r>
              <a:rPr lang="en-GB" sz="2200" dirty="0">
                <a:solidFill>
                  <a:srgbClr val="C00000"/>
                </a:solidFill>
              </a:rPr>
              <a:t>Typologies:</a:t>
            </a:r>
          </a:p>
          <a:p>
            <a:pPr lvl="1" algn="just"/>
            <a:r>
              <a:rPr lang="en-GB" sz="1700" dirty="0">
                <a:solidFill>
                  <a:srgbClr val="C00000"/>
                </a:solidFill>
              </a:rPr>
              <a:t>Nevis</a:t>
            </a:r>
          </a:p>
          <a:p>
            <a:pPr lvl="1" algn="just"/>
            <a:r>
              <a:rPr lang="en-GB" sz="1700" dirty="0">
                <a:solidFill>
                  <a:srgbClr val="C00000"/>
                </a:solidFill>
              </a:rPr>
              <a:t>Amidon and </a:t>
            </a:r>
            <a:r>
              <a:rPr lang="en-GB" sz="1700" dirty="0" err="1">
                <a:solidFill>
                  <a:srgbClr val="C00000"/>
                </a:solidFill>
              </a:rPr>
              <a:t>Skyrme</a:t>
            </a:r>
            <a:endParaRPr lang="en-GB" sz="1700" dirty="0">
              <a:solidFill>
                <a:srgbClr val="C00000"/>
              </a:solidFill>
            </a:endParaRPr>
          </a:p>
          <a:p>
            <a:pPr lvl="1" algn="just"/>
            <a:r>
              <a:rPr lang="en-GB" sz="1700" dirty="0">
                <a:solidFill>
                  <a:srgbClr val="C00000"/>
                </a:solidFill>
              </a:rPr>
              <a:t>Wiig</a:t>
            </a:r>
          </a:p>
          <a:p>
            <a:pPr marL="0" indent="0" algn="just">
              <a:buNone/>
            </a:pPr>
            <a:r>
              <a:rPr lang="en-GB" sz="2200" dirty="0">
                <a:solidFill>
                  <a:srgbClr val="C00000"/>
                </a:solidFill>
              </a:rPr>
              <a:t>Knowledge Management System considerations</a:t>
            </a:r>
          </a:p>
          <a:p>
            <a:pPr marL="0" indent="0" algn="just">
              <a:buNone/>
            </a:pPr>
            <a:r>
              <a:rPr lang="en-GB" sz="2200" dirty="0">
                <a:solidFill>
                  <a:srgbClr val="C00000"/>
                </a:solidFill>
              </a:rPr>
              <a:t>Communities of Practice</a:t>
            </a:r>
          </a:p>
          <a:p>
            <a:pPr marL="0" indent="0" algn="just">
              <a:buNone/>
            </a:pPr>
            <a:r>
              <a:rPr lang="en-GB" sz="2200" dirty="0">
                <a:solidFill>
                  <a:srgbClr val="C00000"/>
                </a:solidFill>
              </a:rPr>
              <a:t>Knowledge Management processes</a:t>
            </a:r>
          </a:p>
          <a:p>
            <a:pPr marL="0" indent="0" algn="just">
              <a:buNone/>
            </a:pPr>
            <a:r>
              <a:rPr lang="en-GB" sz="2200" dirty="0">
                <a:solidFill>
                  <a:srgbClr val="C00000"/>
                </a:solidFill>
              </a:rPr>
              <a:t>Organisational support systems</a:t>
            </a:r>
          </a:p>
          <a:p>
            <a:pPr marL="0" indent="0" algn="just">
              <a:buNone/>
            </a:pPr>
            <a:r>
              <a:rPr lang="en-GB" sz="2200" dirty="0">
                <a:solidFill>
                  <a:srgbClr val="C00000"/>
                </a:solidFill>
              </a:rPr>
              <a:t> Knowledge sharing culture</a:t>
            </a:r>
          </a:p>
          <a:p>
            <a:pPr marL="0" indent="0" algn="just">
              <a:buNone/>
            </a:pPr>
            <a:r>
              <a:rPr lang="en-GB" sz="2200" dirty="0">
                <a:solidFill>
                  <a:srgbClr val="C00000"/>
                </a:solidFill>
              </a:rPr>
              <a:t>Platforms for Knowledge Management</a:t>
            </a:r>
          </a:p>
          <a:p>
            <a:pPr marL="0" indent="0" algn="just">
              <a:buNone/>
            </a:pPr>
            <a:endParaRPr lang="en-GB" sz="3000" u="sng" dirty="0"/>
          </a:p>
          <a:p>
            <a:pPr marL="0" indent="0" algn="just">
              <a:buNone/>
            </a:pPr>
            <a:endParaRPr lang="en-GB" u="sng" dirty="0"/>
          </a:p>
        </p:txBody>
      </p:sp>
    </p:spTree>
    <p:extLst>
      <p:ext uri="{BB962C8B-B14F-4D97-AF65-F5344CB8AC3E}">
        <p14:creationId xmlns:p14="http://schemas.microsoft.com/office/powerpoint/2010/main" val="3073184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6" end="16"/>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7" end="1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8" end="1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9" end="19"/>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20" end="20"/>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21" end="21"/>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22" end="22"/>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23" end="23"/>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24" end="24"/>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
                                            <p:txEl>
                                              <p:pRg st="29" end="29"/>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
                                            <p:txEl>
                                              <p:pRg st="30" end="30"/>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
                                            <p:txEl>
                                              <p:pRg st="31" end="31"/>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3">
                                            <p:txEl>
                                              <p:pRg st="32" end="32"/>
                                            </p:txEl>
                                          </p:spTgt>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3">
                                            <p:txEl>
                                              <p:pRg st="33" end="33"/>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3">
                                            <p:txEl>
                                              <p:pRg st="34" end="34"/>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3">
                                            <p:txEl>
                                              <p:pRg st="35" end="35"/>
                                            </p:txEl>
                                          </p:spTgt>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3">
                                            <p:txEl>
                                              <p:pRg st="36" end="36"/>
                                            </p:txEl>
                                          </p:spTgt>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3">
                                            <p:txEl>
                                              <p:pRg st="37" end="37"/>
                                            </p:txEl>
                                          </p:spTgt>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3">
                                            <p:txEl>
                                              <p:pRg st="38" end="38"/>
                                            </p:txEl>
                                          </p:spTgt>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3">
                                            <p:txEl>
                                              <p:pRg st="39" end="39"/>
                                            </p:txEl>
                                          </p:spTgt>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3">
                                            <p:txEl>
                                              <p:pRg st="40" end="4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61BD2-D41C-4ACA-B5BC-960416416562}"/>
              </a:ext>
            </a:extLst>
          </p:cNvPr>
          <p:cNvSpPr>
            <a:spLocks noGrp="1"/>
          </p:cNvSpPr>
          <p:nvPr>
            <p:ph type="title"/>
          </p:nvPr>
        </p:nvSpPr>
        <p:spPr>
          <a:xfrm>
            <a:off x="838200" y="-172279"/>
            <a:ext cx="10515600" cy="1325563"/>
          </a:xfrm>
        </p:spPr>
        <p:txBody>
          <a:bodyPr/>
          <a:lstStyle/>
          <a:p>
            <a:pPr algn="ctr"/>
            <a:r>
              <a:rPr lang="en-GB" b="1" dirty="0"/>
              <a:t>Scheme of Work</a:t>
            </a:r>
          </a:p>
        </p:txBody>
      </p:sp>
      <p:sp>
        <p:nvSpPr>
          <p:cNvPr id="3" name="Content Placeholder 2">
            <a:extLst>
              <a:ext uri="{FF2B5EF4-FFF2-40B4-BE49-F238E27FC236}">
                <a16:creationId xmlns:a16="http://schemas.microsoft.com/office/drawing/2014/main" id="{E86775BC-7A6D-451C-94B5-6BA6369C0BCD}"/>
              </a:ext>
            </a:extLst>
          </p:cNvPr>
          <p:cNvSpPr>
            <a:spLocks noGrp="1"/>
          </p:cNvSpPr>
          <p:nvPr>
            <p:ph idx="1"/>
          </p:nvPr>
        </p:nvSpPr>
        <p:spPr>
          <a:xfrm>
            <a:off x="318052" y="1126780"/>
            <a:ext cx="11555896" cy="5207759"/>
          </a:xfrm>
        </p:spPr>
        <p:txBody>
          <a:bodyPr numCol="2">
            <a:normAutofit fontScale="25000" lnSpcReduction="20000"/>
          </a:bodyPr>
          <a:lstStyle/>
          <a:p>
            <a:pPr marL="0" indent="0" algn="ctr">
              <a:buNone/>
            </a:pPr>
            <a:r>
              <a:rPr lang="en-GB" sz="12800" u="sng" dirty="0">
                <a:solidFill>
                  <a:srgbClr val="0070C0"/>
                </a:solidFill>
              </a:rPr>
              <a:t>Week 3 - Lecture 3 (20/5)</a:t>
            </a:r>
          </a:p>
          <a:p>
            <a:pPr marL="0" indent="0" algn="ctr">
              <a:buNone/>
            </a:pPr>
            <a:r>
              <a:rPr lang="en-GB" sz="8000" dirty="0">
                <a:solidFill>
                  <a:srgbClr val="0070C0"/>
                </a:solidFill>
              </a:rPr>
              <a:t>Recap: KMVC</a:t>
            </a:r>
          </a:p>
          <a:p>
            <a:pPr marL="0" indent="0" algn="ctr">
              <a:buNone/>
            </a:pPr>
            <a:r>
              <a:rPr lang="en-GB" sz="8000" dirty="0">
                <a:solidFill>
                  <a:srgbClr val="0070C0"/>
                </a:solidFill>
              </a:rPr>
              <a:t>Nonaka and Takeuchi: Explicit and tacit knowledge</a:t>
            </a:r>
          </a:p>
          <a:p>
            <a:pPr marL="0" indent="0" algn="ctr">
              <a:buNone/>
            </a:pPr>
            <a:r>
              <a:rPr lang="en-GB" sz="8000" dirty="0">
                <a:solidFill>
                  <a:srgbClr val="0070C0"/>
                </a:solidFill>
              </a:rPr>
              <a:t>Knowledge conversion</a:t>
            </a:r>
          </a:p>
          <a:p>
            <a:pPr marL="0" indent="0" algn="ctr">
              <a:buNone/>
            </a:pPr>
            <a:r>
              <a:rPr lang="en-GB" sz="8000" dirty="0">
                <a:solidFill>
                  <a:srgbClr val="0070C0"/>
                </a:solidFill>
              </a:rPr>
              <a:t>The SECI Model</a:t>
            </a:r>
          </a:p>
          <a:p>
            <a:pPr marL="0" indent="0" algn="ctr">
              <a:buNone/>
            </a:pPr>
            <a:r>
              <a:rPr lang="en-GB" sz="8000" dirty="0">
                <a:solidFill>
                  <a:srgbClr val="0070C0"/>
                </a:solidFill>
              </a:rPr>
              <a:t>Enablers of knowledge creation</a:t>
            </a:r>
          </a:p>
          <a:p>
            <a:pPr marL="0" indent="0" algn="ctr">
              <a:buNone/>
            </a:pPr>
            <a:endParaRPr lang="en-GB" sz="8000" u="sng" dirty="0"/>
          </a:p>
          <a:p>
            <a:pPr marL="0" indent="0" algn="ctr">
              <a:buNone/>
            </a:pPr>
            <a:r>
              <a:rPr lang="en-GB" sz="12800" u="sng" dirty="0">
                <a:solidFill>
                  <a:srgbClr val="7030A0"/>
                </a:solidFill>
              </a:rPr>
              <a:t>Week 4 - Lecture 4 (27/5)</a:t>
            </a:r>
          </a:p>
          <a:p>
            <a:pPr marL="0" indent="0" algn="ctr">
              <a:buNone/>
            </a:pPr>
            <a:r>
              <a:rPr lang="en-GB" sz="8000" dirty="0">
                <a:solidFill>
                  <a:srgbClr val="7030A0"/>
                </a:solidFill>
              </a:rPr>
              <a:t> The Resource-Based View</a:t>
            </a:r>
          </a:p>
          <a:p>
            <a:pPr marL="0" indent="0" algn="ctr">
              <a:buNone/>
            </a:pPr>
            <a:endParaRPr lang="en-GB" sz="8000" dirty="0">
              <a:solidFill>
                <a:srgbClr val="7030A0"/>
              </a:solidFill>
            </a:endParaRPr>
          </a:p>
          <a:p>
            <a:pPr marL="0" indent="0" algn="ctr">
              <a:buNone/>
            </a:pPr>
            <a:r>
              <a:rPr lang="en-GB" sz="12800" u="sng" dirty="0">
                <a:solidFill>
                  <a:schemeClr val="accent6">
                    <a:lumMod val="75000"/>
                  </a:schemeClr>
                </a:solidFill>
              </a:rPr>
              <a:t>Week 5 (3/6)</a:t>
            </a:r>
          </a:p>
          <a:p>
            <a:pPr marL="0" indent="0" algn="ctr">
              <a:buNone/>
            </a:pPr>
            <a:r>
              <a:rPr lang="en-GB" sz="8000" dirty="0">
                <a:solidFill>
                  <a:schemeClr val="accent6">
                    <a:lumMod val="75000"/>
                  </a:schemeClr>
                </a:solidFill>
              </a:rPr>
              <a:t>121 or Group presentation guidance</a:t>
            </a:r>
          </a:p>
          <a:p>
            <a:pPr marL="0" indent="0" algn="ctr">
              <a:buNone/>
            </a:pPr>
            <a:endParaRPr lang="en-GB" sz="8000" dirty="0"/>
          </a:p>
          <a:p>
            <a:pPr marL="0" indent="0" algn="ctr">
              <a:buNone/>
            </a:pPr>
            <a:r>
              <a:rPr lang="en-GB" sz="12800" u="sng" dirty="0">
                <a:solidFill>
                  <a:srgbClr val="FF0000"/>
                </a:solidFill>
              </a:rPr>
              <a:t>Week 6 (10/6)</a:t>
            </a:r>
          </a:p>
          <a:p>
            <a:pPr marL="0" indent="0" algn="ctr">
              <a:buNone/>
            </a:pPr>
            <a:r>
              <a:rPr lang="en-GB" sz="8000" dirty="0">
                <a:solidFill>
                  <a:srgbClr val="FF0000"/>
                </a:solidFill>
              </a:rPr>
              <a:t>PRESENTATIONS</a:t>
            </a:r>
          </a:p>
          <a:p>
            <a:pPr marL="0" indent="0" algn="ctr">
              <a:buNone/>
            </a:pPr>
            <a:endParaRPr lang="en-GB" sz="8000" dirty="0"/>
          </a:p>
          <a:p>
            <a:pPr marL="0" indent="0" algn="ctr">
              <a:buNone/>
            </a:pPr>
            <a:r>
              <a:rPr lang="en-GB" sz="12800" u="sng" dirty="0">
                <a:solidFill>
                  <a:schemeClr val="accent2"/>
                </a:solidFill>
              </a:rPr>
              <a:t>Week 7 (17/6)</a:t>
            </a:r>
          </a:p>
          <a:p>
            <a:pPr marL="0" indent="0" algn="ctr">
              <a:buNone/>
            </a:pPr>
            <a:r>
              <a:rPr lang="en-GB" sz="8000" dirty="0">
                <a:solidFill>
                  <a:schemeClr val="accent2"/>
                </a:solidFill>
              </a:rPr>
              <a:t>Topic Recap</a:t>
            </a:r>
          </a:p>
          <a:p>
            <a:pPr marL="0" indent="0" algn="ctr">
              <a:buNone/>
            </a:pPr>
            <a:endParaRPr lang="en-GB" sz="8000" dirty="0"/>
          </a:p>
          <a:p>
            <a:pPr marL="0" indent="0" algn="ctr">
              <a:buNone/>
            </a:pPr>
            <a:r>
              <a:rPr lang="en-GB" sz="12800" u="sng" dirty="0">
                <a:solidFill>
                  <a:srgbClr val="FF0066"/>
                </a:solidFill>
              </a:rPr>
              <a:t>Week 8 (24/6)</a:t>
            </a:r>
          </a:p>
          <a:p>
            <a:pPr marL="0" indent="0" algn="ctr">
              <a:buNone/>
            </a:pPr>
            <a:r>
              <a:rPr lang="en-GB" sz="8000" dirty="0">
                <a:solidFill>
                  <a:srgbClr val="FF0066"/>
                </a:solidFill>
              </a:rPr>
              <a:t>121 session for report guidance</a:t>
            </a:r>
          </a:p>
          <a:p>
            <a:pPr marL="0" indent="0" algn="ctr">
              <a:buNone/>
            </a:pPr>
            <a:endParaRPr lang="en-GB" sz="8000" dirty="0"/>
          </a:p>
          <a:p>
            <a:pPr marL="0" indent="0" algn="ctr">
              <a:buNone/>
            </a:pPr>
            <a:r>
              <a:rPr lang="en-GB" sz="12800" u="sng" dirty="0">
                <a:solidFill>
                  <a:srgbClr val="A50021"/>
                </a:solidFill>
              </a:rPr>
              <a:t>Weeks 9 (1/7) &amp; 10 (8/7)</a:t>
            </a:r>
          </a:p>
          <a:p>
            <a:pPr marL="0" indent="0" algn="ctr">
              <a:buNone/>
            </a:pPr>
            <a:r>
              <a:rPr lang="en-GB" sz="8000" dirty="0">
                <a:solidFill>
                  <a:srgbClr val="A50021"/>
                </a:solidFill>
              </a:rPr>
              <a:t>Draft report feedback sessions</a:t>
            </a:r>
          </a:p>
          <a:p>
            <a:pPr marL="0" indent="0" algn="ctr">
              <a:buNone/>
            </a:pPr>
            <a:endParaRPr lang="en-GB" sz="12800" u="sng" dirty="0"/>
          </a:p>
          <a:p>
            <a:pPr marL="0" indent="0" algn="ctr">
              <a:buNone/>
            </a:pPr>
            <a:r>
              <a:rPr lang="en-GB" sz="12800" dirty="0"/>
              <a:t>Scheme of Work available on Moodle page</a:t>
            </a:r>
          </a:p>
          <a:p>
            <a:pPr marL="0" indent="0">
              <a:buNone/>
            </a:pPr>
            <a:endParaRPr lang="en-GB" sz="4000" u="sng" dirty="0"/>
          </a:p>
          <a:p>
            <a:pPr marL="0" indent="0">
              <a:buNone/>
            </a:pPr>
            <a:endParaRPr lang="en-GB" sz="4000" u="sng" dirty="0"/>
          </a:p>
          <a:p>
            <a:pPr marL="0" indent="0">
              <a:buNone/>
            </a:pPr>
            <a:endParaRPr lang="en-GB" sz="4000" u="sng" dirty="0"/>
          </a:p>
          <a:p>
            <a:pPr marL="0" indent="0" algn="just">
              <a:buNone/>
            </a:pPr>
            <a:endParaRPr lang="en-GB" u="sng" dirty="0"/>
          </a:p>
          <a:p>
            <a:pPr marL="0" indent="0" algn="just">
              <a:buNone/>
            </a:pPr>
            <a:endParaRPr lang="en-GB" u="sng" dirty="0"/>
          </a:p>
        </p:txBody>
      </p:sp>
    </p:spTree>
    <p:extLst>
      <p:ext uri="{BB962C8B-B14F-4D97-AF65-F5344CB8AC3E}">
        <p14:creationId xmlns:p14="http://schemas.microsoft.com/office/powerpoint/2010/main" val="818731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6" end="16"/>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9" end="19"/>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22" end="22"/>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3">
                                            <p:txEl>
                                              <p:pRg st="23" end="23"/>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3">
                                            <p:txEl>
                                              <p:pRg st="25" end="2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FCF51-C915-4248-830F-EE4333C330AD}"/>
              </a:ext>
            </a:extLst>
          </p:cNvPr>
          <p:cNvSpPr>
            <a:spLocks noGrp="1"/>
          </p:cNvSpPr>
          <p:nvPr>
            <p:ph type="title"/>
          </p:nvPr>
        </p:nvSpPr>
        <p:spPr/>
        <p:txBody>
          <a:bodyPr>
            <a:normAutofit/>
          </a:bodyPr>
          <a:lstStyle/>
          <a:p>
            <a:pPr algn="ctr"/>
            <a:r>
              <a:rPr lang="en-GB" sz="4800" b="1" dirty="0"/>
              <a:t>Assessment Brief</a:t>
            </a:r>
          </a:p>
        </p:txBody>
      </p:sp>
      <p:sp>
        <p:nvSpPr>
          <p:cNvPr id="3" name="Content Placeholder 2">
            <a:extLst>
              <a:ext uri="{FF2B5EF4-FFF2-40B4-BE49-F238E27FC236}">
                <a16:creationId xmlns:a16="http://schemas.microsoft.com/office/drawing/2014/main" id="{A5086415-785A-471B-88FE-6E9962B87193}"/>
              </a:ext>
            </a:extLst>
          </p:cNvPr>
          <p:cNvSpPr>
            <a:spLocks noGrp="1"/>
          </p:cNvSpPr>
          <p:nvPr>
            <p:ph idx="1"/>
          </p:nvPr>
        </p:nvSpPr>
        <p:spPr/>
        <p:txBody>
          <a:bodyPr>
            <a:normAutofit/>
          </a:bodyPr>
          <a:lstStyle/>
          <a:p>
            <a:pPr marL="0" indent="0">
              <a:buNone/>
            </a:pPr>
            <a:r>
              <a:rPr lang="en-GB" sz="3200" dirty="0"/>
              <a:t>Group work:</a:t>
            </a:r>
          </a:p>
          <a:p>
            <a:r>
              <a:rPr lang="en-GB" sz="3200" dirty="0"/>
              <a:t>Presentation (5 mins per person)</a:t>
            </a:r>
          </a:p>
          <a:p>
            <a:r>
              <a:rPr lang="en-GB" sz="3200" dirty="0"/>
              <a:t>Wednesday 10</a:t>
            </a:r>
            <a:r>
              <a:rPr lang="en-GB" sz="3200" baseline="30000" dirty="0"/>
              <a:t>th</a:t>
            </a:r>
            <a:r>
              <a:rPr lang="en-GB" sz="3200" dirty="0"/>
              <a:t> June, 0900-1300</a:t>
            </a:r>
          </a:p>
          <a:p>
            <a:endParaRPr lang="en-GB" sz="3200" dirty="0"/>
          </a:p>
          <a:p>
            <a:pPr marL="0" indent="0">
              <a:buNone/>
            </a:pPr>
            <a:r>
              <a:rPr lang="en-GB" sz="3200" dirty="0"/>
              <a:t>Individual:</a:t>
            </a:r>
          </a:p>
          <a:p>
            <a:r>
              <a:rPr lang="en-GB" sz="3200" dirty="0"/>
              <a:t>Report (3,500 words)</a:t>
            </a:r>
          </a:p>
          <a:p>
            <a:r>
              <a:rPr lang="en-GB" sz="3200" dirty="0"/>
              <a:t>Due: Friday 10</a:t>
            </a:r>
            <a:r>
              <a:rPr lang="en-GB" sz="3200" baseline="30000" dirty="0"/>
              <a:t>th</a:t>
            </a:r>
            <a:r>
              <a:rPr lang="en-GB" sz="3200" dirty="0"/>
              <a:t> July 2020 at 15:00 (3pm)</a:t>
            </a:r>
          </a:p>
        </p:txBody>
      </p:sp>
    </p:spTree>
    <p:extLst>
      <p:ext uri="{BB962C8B-B14F-4D97-AF65-F5344CB8AC3E}">
        <p14:creationId xmlns:p14="http://schemas.microsoft.com/office/powerpoint/2010/main" val="1600236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695</TotalTime>
  <Words>559</Words>
  <Application>Microsoft Office PowerPoint</Application>
  <PresentationFormat>Widescreen</PresentationFormat>
  <Paragraphs>101</Paragraphs>
  <Slides>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BA Leadership and Management SfWP  Knowledge and Information Management SfWP  Module code: BMSW5106_CARD  Introductory Session: Wednesday 29th June 2020</vt:lpstr>
      <vt:lpstr>PowerPoint Presentation</vt:lpstr>
      <vt:lpstr>Purpose of the Module</vt:lpstr>
      <vt:lpstr>Lecture Plan</vt:lpstr>
      <vt:lpstr>Scheme of Work</vt:lpstr>
      <vt:lpstr>Scheme of Work</vt:lpstr>
      <vt:lpstr>Assessment Brief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SfWP  Knowledge and Information Management SfWP  Module code: BMSW5106_CARD  Lecture 1</dc:title>
  <dc:creator>Rachel Cook</dc:creator>
  <cp:lastModifiedBy>Rachel Cook</cp:lastModifiedBy>
  <cp:revision>20</cp:revision>
  <dcterms:created xsi:type="dcterms:W3CDTF">2020-04-22T20:36:53Z</dcterms:created>
  <dcterms:modified xsi:type="dcterms:W3CDTF">2020-04-23T08:12:08Z</dcterms:modified>
</cp:coreProperties>
</file>