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4"/>
  </p:notesMasterIdLst>
  <p:handoutMasterIdLst>
    <p:handoutMasterId r:id="rId15"/>
  </p:handoutMasterIdLst>
  <p:sldIdLst>
    <p:sldId id="277" r:id="rId2"/>
    <p:sldId id="455" r:id="rId3"/>
    <p:sldId id="456" r:id="rId4"/>
    <p:sldId id="442" r:id="rId5"/>
    <p:sldId id="458" r:id="rId6"/>
    <p:sldId id="457" r:id="rId7"/>
    <p:sldId id="460" r:id="rId8"/>
    <p:sldId id="452" r:id="rId9"/>
    <p:sldId id="462" r:id="rId10"/>
    <p:sldId id="459" r:id="rId11"/>
    <p:sldId id="454" r:id="rId12"/>
    <p:sldId id="450" r:id="rId13"/>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5374" autoAdjust="0"/>
  </p:normalViewPr>
  <p:slideViewPr>
    <p:cSldViewPr>
      <p:cViewPr varScale="1">
        <p:scale>
          <a:sx n="108" d="100"/>
          <a:sy n="108" d="100"/>
        </p:scale>
        <p:origin x="976"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73" d="100"/>
          <a:sy n="73" d="100"/>
        </p:scale>
        <p:origin x="2352" y="6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757608-7CD7-4A69-A152-53903488B97E}"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GB"/>
        </a:p>
      </dgm:t>
    </dgm:pt>
    <dgm:pt modelId="{4F3ACB30-37EB-4763-9159-24AA9FD5972B}">
      <dgm:prSet phldrT="[Text]"/>
      <dgm:spPr>
        <a:solidFill>
          <a:schemeClr val="accent6"/>
        </a:solidFill>
      </dgm:spPr>
      <dgm:t>
        <a:bodyPr/>
        <a:lstStyle/>
        <a:p>
          <a:pPr>
            <a:buNone/>
          </a:pPr>
          <a:r>
            <a:rPr lang="en-GB" b="1" noProof="0" dirty="0"/>
            <a:t>Everyday Routine </a:t>
          </a:r>
          <a:endParaRPr lang="en-GB" noProof="0" dirty="0"/>
        </a:p>
      </dgm:t>
    </dgm:pt>
    <dgm:pt modelId="{8DBAE065-4B50-4BB0-BE3B-83EA1846E8D6}" type="parTrans" cxnId="{841B7F0B-40CC-458F-ACF3-72F575A89263}">
      <dgm:prSet/>
      <dgm:spPr/>
      <dgm:t>
        <a:bodyPr/>
        <a:lstStyle/>
        <a:p>
          <a:endParaRPr lang="en-GB"/>
        </a:p>
      </dgm:t>
    </dgm:pt>
    <dgm:pt modelId="{4CF3B1F7-E758-4363-B80A-7A70697DF9BD}" type="sibTrans" cxnId="{841B7F0B-40CC-458F-ACF3-72F575A89263}">
      <dgm:prSet/>
      <dgm:spPr/>
      <dgm:t>
        <a:bodyPr/>
        <a:lstStyle/>
        <a:p>
          <a:endParaRPr lang="en-GB"/>
        </a:p>
      </dgm:t>
    </dgm:pt>
    <dgm:pt modelId="{A65ACDC1-3287-4E71-9EF7-309446F5A751}">
      <dgm:prSet phldrT="[Text]"/>
      <dgm:spPr/>
      <dgm:t>
        <a:bodyPr/>
        <a:lstStyle/>
        <a:p>
          <a:pPr>
            <a:buNone/>
          </a:pPr>
          <a:r>
            <a:rPr lang="en-GB" noProof="0" dirty="0"/>
            <a:t>Light walking around the home is performed daily. </a:t>
          </a:r>
        </a:p>
      </dgm:t>
    </dgm:pt>
    <dgm:pt modelId="{4C6039A7-881C-4F56-83C8-CF8159DE0443}" type="parTrans" cxnId="{0BE670CF-5794-4FD7-8BBF-CD3211458021}">
      <dgm:prSet/>
      <dgm:spPr/>
      <dgm:t>
        <a:bodyPr/>
        <a:lstStyle/>
        <a:p>
          <a:endParaRPr lang="en-GB"/>
        </a:p>
      </dgm:t>
    </dgm:pt>
    <dgm:pt modelId="{BEFF843A-40FC-41C0-A5FC-B8458948224B}" type="sibTrans" cxnId="{0BE670CF-5794-4FD7-8BBF-CD3211458021}">
      <dgm:prSet/>
      <dgm:spPr/>
      <dgm:t>
        <a:bodyPr/>
        <a:lstStyle/>
        <a:p>
          <a:endParaRPr lang="en-GB"/>
        </a:p>
      </dgm:t>
    </dgm:pt>
    <dgm:pt modelId="{7E0927FC-2F0C-40EF-BFA9-9F1F5ECDB403}">
      <dgm:prSet/>
      <dgm:spPr/>
      <dgm:t>
        <a:bodyPr/>
        <a:lstStyle/>
        <a:p>
          <a:pPr>
            <a:buNone/>
          </a:pPr>
          <a:r>
            <a:rPr lang="en-GB" noProof="0" dirty="0"/>
            <a:t>Average sleep of between six to seven hours per night. </a:t>
          </a:r>
        </a:p>
      </dgm:t>
    </dgm:pt>
    <dgm:pt modelId="{8C188989-13E9-4BD7-A488-95042068CDAE}" type="parTrans" cxnId="{66D13C03-E478-41E1-A745-8B049B3950A3}">
      <dgm:prSet/>
      <dgm:spPr/>
      <dgm:t>
        <a:bodyPr/>
        <a:lstStyle/>
        <a:p>
          <a:endParaRPr lang="en-GB"/>
        </a:p>
      </dgm:t>
    </dgm:pt>
    <dgm:pt modelId="{E919AE49-C939-40D4-8061-665DE4FE806B}" type="sibTrans" cxnId="{66D13C03-E478-41E1-A745-8B049B3950A3}">
      <dgm:prSet/>
      <dgm:spPr/>
      <dgm:t>
        <a:bodyPr/>
        <a:lstStyle/>
        <a:p>
          <a:endParaRPr lang="en-GB"/>
        </a:p>
      </dgm:t>
    </dgm:pt>
    <dgm:pt modelId="{EE8F7671-B448-4090-B1BE-67E9A71DC90F}">
      <dgm:prSet/>
      <dgm:spPr/>
      <dgm:t>
        <a:bodyPr/>
        <a:lstStyle/>
        <a:p>
          <a:pPr>
            <a:buNone/>
          </a:pPr>
          <a:r>
            <a:rPr lang="en-GB" noProof="0" dirty="0"/>
            <a:t>Oncology and health monitoring are done regularly (Zenke et al., 2022). </a:t>
          </a:r>
        </a:p>
      </dgm:t>
    </dgm:pt>
    <dgm:pt modelId="{4E79A08D-2025-4F05-96D1-ED7ED0655698}" type="parTrans" cxnId="{15D4529F-A633-4DCA-B8B9-639C4F7829A0}">
      <dgm:prSet/>
      <dgm:spPr/>
      <dgm:t>
        <a:bodyPr/>
        <a:lstStyle/>
        <a:p>
          <a:endParaRPr lang="en-GB"/>
        </a:p>
      </dgm:t>
    </dgm:pt>
    <dgm:pt modelId="{885F8F21-B646-4EB5-A169-88FEA42993C2}" type="sibTrans" cxnId="{15D4529F-A633-4DCA-B8B9-639C4F7829A0}">
      <dgm:prSet/>
      <dgm:spPr/>
      <dgm:t>
        <a:bodyPr/>
        <a:lstStyle/>
        <a:p>
          <a:endParaRPr lang="en-GB"/>
        </a:p>
      </dgm:t>
    </dgm:pt>
    <dgm:pt modelId="{A80084E4-F899-43BA-8DBF-66939D6EF85F}">
      <dgm:prSet/>
      <dgm:spPr/>
      <dgm:t>
        <a:bodyPr/>
        <a:lstStyle/>
        <a:p>
          <a:pPr>
            <a:buNone/>
          </a:pPr>
          <a:r>
            <a:rPr lang="en-GB" noProof="0" dirty="0"/>
            <a:t>The compliance with medication is a direct obedience to the chemotherapy plan. </a:t>
          </a:r>
        </a:p>
      </dgm:t>
    </dgm:pt>
    <dgm:pt modelId="{19EC9D99-BC7E-4FB9-9329-651E3381A769}" type="parTrans" cxnId="{19ACC95F-294A-4CC2-ABAC-DAD874CFBE28}">
      <dgm:prSet/>
      <dgm:spPr/>
      <dgm:t>
        <a:bodyPr/>
        <a:lstStyle/>
        <a:p>
          <a:endParaRPr lang="en-GB"/>
        </a:p>
      </dgm:t>
    </dgm:pt>
    <dgm:pt modelId="{D0FC73A2-6568-451E-B48B-C96E9D895906}" type="sibTrans" cxnId="{19ACC95F-294A-4CC2-ABAC-DAD874CFBE28}">
      <dgm:prSet/>
      <dgm:spPr/>
      <dgm:t>
        <a:bodyPr/>
        <a:lstStyle/>
        <a:p>
          <a:endParaRPr lang="en-GB"/>
        </a:p>
      </dgm:t>
    </dgm:pt>
    <dgm:pt modelId="{BB3A8033-3548-4035-87F7-B707385744F0}" type="pres">
      <dgm:prSet presAssocID="{21757608-7CD7-4A69-A152-53903488B97E}" presName="Name0" presStyleCnt="0">
        <dgm:presLayoutVars>
          <dgm:chPref val="1"/>
          <dgm:dir/>
          <dgm:animOne val="branch"/>
          <dgm:animLvl val="lvl"/>
          <dgm:resizeHandles/>
        </dgm:presLayoutVars>
      </dgm:prSet>
      <dgm:spPr/>
    </dgm:pt>
    <dgm:pt modelId="{8357C61C-7D14-4FFC-B319-EE42FCB0380E}" type="pres">
      <dgm:prSet presAssocID="{4F3ACB30-37EB-4763-9159-24AA9FD5972B}" presName="vertOne" presStyleCnt="0"/>
      <dgm:spPr/>
    </dgm:pt>
    <dgm:pt modelId="{A4B6D5D3-BD43-4855-8FE6-E8DDDDD2F850}" type="pres">
      <dgm:prSet presAssocID="{4F3ACB30-37EB-4763-9159-24AA9FD5972B}" presName="txOne" presStyleLbl="node0" presStyleIdx="0" presStyleCnt="1">
        <dgm:presLayoutVars>
          <dgm:chPref val="3"/>
        </dgm:presLayoutVars>
      </dgm:prSet>
      <dgm:spPr/>
    </dgm:pt>
    <dgm:pt modelId="{40C5B62E-E6A6-4B55-B72A-6ADE25919D77}" type="pres">
      <dgm:prSet presAssocID="{4F3ACB30-37EB-4763-9159-24AA9FD5972B}" presName="parTransOne" presStyleCnt="0"/>
      <dgm:spPr/>
    </dgm:pt>
    <dgm:pt modelId="{DAF452B8-E37E-451E-8728-E50654D1AD4F}" type="pres">
      <dgm:prSet presAssocID="{4F3ACB30-37EB-4763-9159-24AA9FD5972B}" presName="horzOne" presStyleCnt="0"/>
      <dgm:spPr/>
    </dgm:pt>
    <dgm:pt modelId="{7EFC27D4-0124-4091-848C-9CB45A7D5828}" type="pres">
      <dgm:prSet presAssocID="{A65ACDC1-3287-4E71-9EF7-309446F5A751}" presName="vertTwo" presStyleCnt="0"/>
      <dgm:spPr/>
    </dgm:pt>
    <dgm:pt modelId="{55FE029F-C504-48B1-8E5D-950864C4B033}" type="pres">
      <dgm:prSet presAssocID="{A65ACDC1-3287-4E71-9EF7-309446F5A751}" presName="txTwo" presStyleLbl="node2" presStyleIdx="0" presStyleCnt="4">
        <dgm:presLayoutVars>
          <dgm:chPref val="3"/>
        </dgm:presLayoutVars>
      </dgm:prSet>
      <dgm:spPr/>
    </dgm:pt>
    <dgm:pt modelId="{BB015E21-9383-4BA0-A649-BB7B40DEAC42}" type="pres">
      <dgm:prSet presAssocID="{A65ACDC1-3287-4E71-9EF7-309446F5A751}" presName="horzTwo" presStyleCnt="0"/>
      <dgm:spPr/>
    </dgm:pt>
    <dgm:pt modelId="{2A3E8409-E275-4173-9384-BBFCEB99D046}" type="pres">
      <dgm:prSet presAssocID="{BEFF843A-40FC-41C0-A5FC-B8458948224B}" presName="sibSpaceTwo" presStyleCnt="0"/>
      <dgm:spPr/>
    </dgm:pt>
    <dgm:pt modelId="{94793A38-25CD-4DC8-A80F-1D96646D55C2}" type="pres">
      <dgm:prSet presAssocID="{7E0927FC-2F0C-40EF-BFA9-9F1F5ECDB403}" presName="vertTwo" presStyleCnt="0"/>
      <dgm:spPr/>
    </dgm:pt>
    <dgm:pt modelId="{3494B5BD-26FF-43B0-92CD-04EFECAFC9BF}" type="pres">
      <dgm:prSet presAssocID="{7E0927FC-2F0C-40EF-BFA9-9F1F5ECDB403}" presName="txTwo" presStyleLbl="node2" presStyleIdx="1" presStyleCnt="4">
        <dgm:presLayoutVars>
          <dgm:chPref val="3"/>
        </dgm:presLayoutVars>
      </dgm:prSet>
      <dgm:spPr/>
    </dgm:pt>
    <dgm:pt modelId="{8EC140D1-75A3-4674-A4D4-7291844E0E9F}" type="pres">
      <dgm:prSet presAssocID="{7E0927FC-2F0C-40EF-BFA9-9F1F5ECDB403}" presName="horzTwo" presStyleCnt="0"/>
      <dgm:spPr/>
    </dgm:pt>
    <dgm:pt modelId="{D4006C90-D9E3-4E98-80B4-0F25E9176042}" type="pres">
      <dgm:prSet presAssocID="{E919AE49-C939-40D4-8061-665DE4FE806B}" presName="sibSpaceTwo" presStyleCnt="0"/>
      <dgm:spPr/>
    </dgm:pt>
    <dgm:pt modelId="{F2BE0FB9-3FE4-44FB-B3EC-48B801733893}" type="pres">
      <dgm:prSet presAssocID="{EE8F7671-B448-4090-B1BE-67E9A71DC90F}" presName="vertTwo" presStyleCnt="0"/>
      <dgm:spPr/>
    </dgm:pt>
    <dgm:pt modelId="{62A0E857-F4AD-42FA-820B-CBEBB9096B2F}" type="pres">
      <dgm:prSet presAssocID="{EE8F7671-B448-4090-B1BE-67E9A71DC90F}" presName="txTwo" presStyleLbl="node2" presStyleIdx="2" presStyleCnt="4">
        <dgm:presLayoutVars>
          <dgm:chPref val="3"/>
        </dgm:presLayoutVars>
      </dgm:prSet>
      <dgm:spPr/>
    </dgm:pt>
    <dgm:pt modelId="{0FFBC46B-4197-48FD-8722-2CE119F5ADC9}" type="pres">
      <dgm:prSet presAssocID="{EE8F7671-B448-4090-B1BE-67E9A71DC90F}" presName="horzTwo" presStyleCnt="0"/>
      <dgm:spPr/>
    </dgm:pt>
    <dgm:pt modelId="{478D5720-236F-458C-B6D7-FDF0BE53CED3}" type="pres">
      <dgm:prSet presAssocID="{885F8F21-B646-4EB5-A169-88FEA42993C2}" presName="sibSpaceTwo" presStyleCnt="0"/>
      <dgm:spPr/>
    </dgm:pt>
    <dgm:pt modelId="{561B7F38-F59A-4306-806F-FBECA41B60DD}" type="pres">
      <dgm:prSet presAssocID="{A80084E4-F899-43BA-8DBF-66939D6EF85F}" presName="vertTwo" presStyleCnt="0"/>
      <dgm:spPr/>
    </dgm:pt>
    <dgm:pt modelId="{720E5A93-CE2F-4B86-B7D6-E69FA0870EBF}" type="pres">
      <dgm:prSet presAssocID="{A80084E4-F899-43BA-8DBF-66939D6EF85F}" presName="txTwo" presStyleLbl="node2" presStyleIdx="3" presStyleCnt="4">
        <dgm:presLayoutVars>
          <dgm:chPref val="3"/>
        </dgm:presLayoutVars>
      </dgm:prSet>
      <dgm:spPr/>
    </dgm:pt>
    <dgm:pt modelId="{8B728840-2F06-425D-8829-EE165C50195D}" type="pres">
      <dgm:prSet presAssocID="{A80084E4-F899-43BA-8DBF-66939D6EF85F}" presName="horzTwo" presStyleCnt="0"/>
      <dgm:spPr/>
    </dgm:pt>
  </dgm:ptLst>
  <dgm:cxnLst>
    <dgm:cxn modelId="{95B22301-D4B8-4096-ABAE-2986351DEC0D}" type="presOf" srcId="{4F3ACB30-37EB-4763-9159-24AA9FD5972B}" destId="{A4B6D5D3-BD43-4855-8FE6-E8DDDDD2F850}" srcOrd="0" destOrd="0" presId="urn:microsoft.com/office/officeart/2005/8/layout/hierarchy4"/>
    <dgm:cxn modelId="{66D13C03-E478-41E1-A745-8B049B3950A3}" srcId="{4F3ACB30-37EB-4763-9159-24AA9FD5972B}" destId="{7E0927FC-2F0C-40EF-BFA9-9F1F5ECDB403}" srcOrd="1" destOrd="0" parTransId="{8C188989-13E9-4BD7-A488-95042068CDAE}" sibTransId="{E919AE49-C939-40D4-8061-665DE4FE806B}"/>
    <dgm:cxn modelId="{D5BF3508-E9D0-4422-B8B7-AE3AC558B562}" type="presOf" srcId="{A80084E4-F899-43BA-8DBF-66939D6EF85F}" destId="{720E5A93-CE2F-4B86-B7D6-E69FA0870EBF}" srcOrd="0" destOrd="0" presId="urn:microsoft.com/office/officeart/2005/8/layout/hierarchy4"/>
    <dgm:cxn modelId="{1D059C0A-2E4E-4BF5-A604-90AD6F4ECF4D}" type="presOf" srcId="{A65ACDC1-3287-4E71-9EF7-309446F5A751}" destId="{55FE029F-C504-48B1-8E5D-950864C4B033}" srcOrd="0" destOrd="0" presId="urn:microsoft.com/office/officeart/2005/8/layout/hierarchy4"/>
    <dgm:cxn modelId="{841B7F0B-40CC-458F-ACF3-72F575A89263}" srcId="{21757608-7CD7-4A69-A152-53903488B97E}" destId="{4F3ACB30-37EB-4763-9159-24AA9FD5972B}" srcOrd="0" destOrd="0" parTransId="{8DBAE065-4B50-4BB0-BE3B-83EA1846E8D6}" sibTransId="{4CF3B1F7-E758-4363-B80A-7A70697DF9BD}"/>
    <dgm:cxn modelId="{F10BDF3B-38D6-4E0D-B7F5-DB38ED0F3677}" type="presOf" srcId="{7E0927FC-2F0C-40EF-BFA9-9F1F5ECDB403}" destId="{3494B5BD-26FF-43B0-92CD-04EFECAFC9BF}" srcOrd="0" destOrd="0" presId="urn:microsoft.com/office/officeart/2005/8/layout/hierarchy4"/>
    <dgm:cxn modelId="{2E41D849-3374-4109-B581-53497CDFDD77}" type="presOf" srcId="{21757608-7CD7-4A69-A152-53903488B97E}" destId="{BB3A8033-3548-4035-87F7-B707385744F0}" srcOrd="0" destOrd="0" presId="urn:microsoft.com/office/officeart/2005/8/layout/hierarchy4"/>
    <dgm:cxn modelId="{19ACC95F-294A-4CC2-ABAC-DAD874CFBE28}" srcId="{4F3ACB30-37EB-4763-9159-24AA9FD5972B}" destId="{A80084E4-F899-43BA-8DBF-66939D6EF85F}" srcOrd="3" destOrd="0" parTransId="{19EC9D99-BC7E-4FB9-9329-651E3381A769}" sibTransId="{D0FC73A2-6568-451E-B48B-C96E9D895906}"/>
    <dgm:cxn modelId="{57363764-7D9D-4F17-89CA-719635C41AC2}" type="presOf" srcId="{EE8F7671-B448-4090-B1BE-67E9A71DC90F}" destId="{62A0E857-F4AD-42FA-820B-CBEBB9096B2F}" srcOrd="0" destOrd="0" presId="urn:microsoft.com/office/officeart/2005/8/layout/hierarchy4"/>
    <dgm:cxn modelId="{15D4529F-A633-4DCA-B8B9-639C4F7829A0}" srcId="{4F3ACB30-37EB-4763-9159-24AA9FD5972B}" destId="{EE8F7671-B448-4090-B1BE-67E9A71DC90F}" srcOrd="2" destOrd="0" parTransId="{4E79A08D-2025-4F05-96D1-ED7ED0655698}" sibTransId="{885F8F21-B646-4EB5-A169-88FEA42993C2}"/>
    <dgm:cxn modelId="{0BE670CF-5794-4FD7-8BBF-CD3211458021}" srcId="{4F3ACB30-37EB-4763-9159-24AA9FD5972B}" destId="{A65ACDC1-3287-4E71-9EF7-309446F5A751}" srcOrd="0" destOrd="0" parTransId="{4C6039A7-881C-4F56-83C8-CF8159DE0443}" sibTransId="{BEFF843A-40FC-41C0-A5FC-B8458948224B}"/>
    <dgm:cxn modelId="{79BAC87F-3C50-4EFE-A299-503E79EF607C}" type="presParOf" srcId="{BB3A8033-3548-4035-87F7-B707385744F0}" destId="{8357C61C-7D14-4FFC-B319-EE42FCB0380E}" srcOrd="0" destOrd="0" presId="urn:microsoft.com/office/officeart/2005/8/layout/hierarchy4"/>
    <dgm:cxn modelId="{297D9545-DF1E-400A-A2A8-A4EF52F9E96C}" type="presParOf" srcId="{8357C61C-7D14-4FFC-B319-EE42FCB0380E}" destId="{A4B6D5D3-BD43-4855-8FE6-E8DDDDD2F850}" srcOrd="0" destOrd="0" presId="urn:microsoft.com/office/officeart/2005/8/layout/hierarchy4"/>
    <dgm:cxn modelId="{E90F8EA1-F086-42F1-B334-4D9ECA5E1700}" type="presParOf" srcId="{8357C61C-7D14-4FFC-B319-EE42FCB0380E}" destId="{40C5B62E-E6A6-4B55-B72A-6ADE25919D77}" srcOrd="1" destOrd="0" presId="urn:microsoft.com/office/officeart/2005/8/layout/hierarchy4"/>
    <dgm:cxn modelId="{44CB81D3-33FC-46DF-82D6-EFA70B8EEA89}" type="presParOf" srcId="{8357C61C-7D14-4FFC-B319-EE42FCB0380E}" destId="{DAF452B8-E37E-451E-8728-E50654D1AD4F}" srcOrd="2" destOrd="0" presId="urn:microsoft.com/office/officeart/2005/8/layout/hierarchy4"/>
    <dgm:cxn modelId="{BB8F87A9-7CAE-4A40-97F2-F8CF12F628D6}" type="presParOf" srcId="{DAF452B8-E37E-451E-8728-E50654D1AD4F}" destId="{7EFC27D4-0124-4091-848C-9CB45A7D5828}" srcOrd="0" destOrd="0" presId="urn:microsoft.com/office/officeart/2005/8/layout/hierarchy4"/>
    <dgm:cxn modelId="{40E482E1-D8EF-4EA6-B6DE-540D6597B254}" type="presParOf" srcId="{7EFC27D4-0124-4091-848C-9CB45A7D5828}" destId="{55FE029F-C504-48B1-8E5D-950864C4B033}" srcOrd="0" destOrd="0" presId="urn:microsoft.com/office/officeart/2005/8/layout/hierarchy4"/>
    <dgm:cxn modelId="{E4FA65F2-6847-4C76-BAB3-FF25D910493A}" type="presParOf" srcId="{7EFC27D4-0124-4091-848C-9CB45A7D5828}" destId="{BB015E21-9383-4BA0-A649-BB7B40DEAC42}" srcOrd="1" destOrd="0" presId="urn:microsoft.com/office/officeart/2005/8/layout/hierarchy4"/>
    <dgm:cxn modelId="{25DC1619-BB97-46C1-9E5F-92B2F2ED49BA}" type="presParOf" srcId="{DAF452B8-E37E-451E-8728-E50654D1AD4F}" destId="{2A3E8409-E275-4173-9384-BBFCEB99D046}" srcOrd="1" destOrd="0" presId="urn:microsoft.com/office/officeart/2005/8/layout/hierarchy4"/>
    <dgm:cxn modelId="{788BFAB1-3434-45A8-9272-E961964C3DFF}" type="presParOf" srcId="{DAF452B8-E37E-451E-8728-E50654D1AD4F}" destId="{94793A38-25CD-4DC8-A80F-1D96646D55C2}" srcOrd="2" destOrd="0" presId="urn:microsoft.com/office/officeart/2005/8/layout/hierarchy4"/>
    <dgm:cxn modelId="{2D65AFF8-F677-4EE0-8C7C-08E46C8B5B7B}" type="presParOf" srcId="{94793A38-25CD-4DC8-A80F-1D96646D55C2}" destId="{3494B5BD-26FF-43B0-92CD-04EFECAFC9BF}" srcOrd="0" destOrd="0" presId="urn:microsoft.com/office/officeart/2005/8/layout/hierarchy4"/>
    <dgm:cxn modelId="{A832BC79-DF08-4714-AF23-F2EB49A8EB5D}" type="presParOf" srcId="{94793A38-25CD-4DC8-A80F-1D96646D55C2}" destId="{8EC140D1-75A3-4674-A4D4-7291844E0E9F}" srcOrd="1" destOrd="0" presId="urn:microsoft.com/office/officeart/2005/8/layout/hierarchy4"/>
    <dgm:cxn modelId="{D250B511-5E4B-42FD-A20D-DD33B23C6675}" type="presParOf" srcId="{DAF452B8-E37E-451E-8728-E50654D1AD4F}" destId="{D4006C90-D9E3-4E98-80B4-0F25E9176042}" srcOrd="3" destOrd="0" presId="urn:microsoft.com/office/officeart/2005/8/layout/hierarchy4"/>
    <dgm:cxn modelId="{6372271E-5B44-42B6-AEBE-8A09C4F4BA5A}" type="presParOf" srcId="{DAF452B8-E37E-451E-8728-E50654D1AD4F}" destId="{F2BE0FB9-3FE4-44FB-B3EC-48B801733893}" srcOrd="4" destOrd="0" presId="urn:microsoft.com/office/officeart/2005/8/layout/hierarchy4"/>
    <dgm:cxn modelId="{3A455B02-E98B-458B-9B03-BF80B428800C}" type="presParOf" srcId="{F2BE0FB9-3FE4-44FB-B3EC-48B801733893}" destId="{62A0E857-F4AD-42FA-820B-CBEBB9096B2F}" srcOrd="0" destOrd="0" presId="urn:microsoft.com/office/officeart/2005/8/layout/hierarchy4"/>
    <dgm:cxn modelId="{D40AB8C8-062B-4E6D-9BFF-CFDF571E0B9B}" type="presParOf" srcId="{F2BE0FB9-3FE4-44FB-B3EC-48B801733893}" destId="{0FFBC46B-4197-48FD-8722-2CE119F5ADC9}" srcOrd="1" destOrd="0" presId="urn:microsoft.com/office/officeart/2005/8/layout/hierarchy4"/>
    <dgm:cxn modelId="{4AEF3FD3-61FA-4E40-B4F4-32319DD487DC}" type="presParOf" srcId="{DAF452B8-E37E-451E-8728-E50654D1AD4F}" destId="{478D5720-236F-458C-B6D7-FDF0BE53CED3}" srcOrd="5" destOrd="0" presId="urn:microsoft.com/office/officeart/2005/8/layout/hierarchy4"/>
    <dgm:cxn modelId="{1F43BA69-1199-418E-9C88-5C94F4EA7C8E}" type="presParOf" srcId="{DAF452B8-E37E-451E-8728-E50654D1AD4F}" destId="{561B7F38-F59A-4306-806F-FBECA41B60DD}" srcOrd="6" destOrd="0" presId="urn:microsoft.com/office/officeart/2005/8/layout/hierarchy4"/>
    <dgm:cxn modelId="{2B5C85AA-D540-4F47-8EE3-8C837A886EC7}" type="presParOf" srcId="{561B7F38-F59A-4306-806F-FBECA41B60DD}" destId="{720E5A93-CE2F-4B86-B7D6-E69FA0870EBF}" srcOrd="0" destOrd="0" presId="urn:microsoft.com/office/officeart/2005/8/layout/hierarchy4"/>
    <dgm:cxn modelId="{272B04A7-8702-484B-8196-A5A976108647}" type="presParOf" srcId="{561B7F38-F59A-4306-806F-FBECA41B60DD}" destId="{8B728840-2F06-425D-8829-EE165C50195D}"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6D5D3-BD43-4855-8FE6-E8DDDDD2F850}">
      <dsp:nvSpPr>
        <dsp:cNvPr id="0" name=""/>
        <dsp:cNvSpPr/>
      </dsp:nvSpPr>
      <dsp:spPr>
        <a:xfrm>
          <a:off x="1330" y="199"/>
          <a:ext cx="8226939" cy="1849181"/>
        </a:xfrm>
        <a:prstGeom prst="roundRect">
          <a:avLst>
            <a:gd name="adj" fmla="val 10000"/>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1" kern="1200" noProof="0" dirty="0"/>
            <a:t>Everyday Routine </a:t>
          </a:r>
          <a:endParaRPr lang="en-GB" sz="6500" kern="1200" noProof="0" dirty="0"/>
        </a:p>
      </dsp:txBody>
      <dsp:txXfrm>
        <a:off x="55491" y="54360"/>
        <a:ext cx="8118617" cy="1740859"/>
      </dsp:txXfrm>
    </dsp:sp>
    <dsp:sp modelId="{55FE029F-C504-48B1-8E5D-950864C4B033}">
      <dsp:nvSpPr>
        <dsp:cNvPr id="0" name=""/>
        <dsp:cNvSpPr/>
      </dsp:nvSpPr>
      <dsp:spPr>
        <a:xfrm>
          <a:off x="1330"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Light walking around the home is performed daily. </a:t>
          </a:r>
        </a:p>
      </dsp:txBody>
      <dsp:txXfrm>
        <a:off x="55491" y="2121143"/>
        <a:ext cx="1826518" cy="1740859"/>
      </dsp:txXfrm>
    </dsp:sp>
    <dsp:sp modelId="{3494B5BD-26FF-43B0-92CD-04EFECAFC9BF}">
      <dsp:nvSpPr>
        <dsp:cNvPr id="0" name=""/>
        <dsp:cNvSpPr/>
      </dsp:nvSpPr>
      <dsp:spPr>
        <a:xfrm>
          <a:off x="2098696"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Average sleep of between six to seven hours per night. </a:t>
          </a:r>
        </a:p>
      </dsp:txBody>
      <dsp:txXfrm>
        <a:off x="2152857" y="2121143"/>
        <a:ext cx="1826518" cy="1740859"/>
      </dsp:txXfrm>
    </dsp:sp>
    <dsp:sp modelId="{62A0E857-F4AD-42FA-820B-CBEBB9096B2F}">
      <dsp:nvSpPr>
        <dsp:cNvPr id="0" name=""/>
        <dsp:cNvSpPr/>
      </dsp:nvSpPr>
      <dsp:spPr>
        <a:xfrm>
          <a:off x="4196063"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Oncology and health monitoring are done regularly (Zenke et al., 2022). </a:t>
          </a:r>
        </a:p>
      </dsp:txBody>
      <dsp:txXfrm>
        <a:off x="4250224" y="2121143"/>
        <a:ext cx="1826518" cy="1740859"/>
      </dsp:txXfrm>
    </dsp:sp>
    <dsp:sp modelId="{720E5A93-CE2F-4B86-B7D6-E69FA0870EBF}">
      <dsp:nvSpPr>
        <dsp:cNvPr id="0" name=""/>
        <dsp:cNvSpPr/>
      </dsp:nvSpPr>
      <dsp:spPr>
        <a:xfrm>
          <a:off x="6293429"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compliance with medication is a direct obedience to the chemotherapy plan. </a:t>
          </a:r>
        </a:p>
      </dsp:txBody>
      <dsp:txXfrm>
        <a:off x="6347590" y="2121143"/>
        <a:ext cx="1826518" cy="174085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662126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David is a 65-year-old male standing 175 cm tall and weighing 82 kg, giving a BMI of 26.8. His blood pressure reads 135/85 mmHg, and he has a 40 pack-year smoking history. He drinks alcohol moderately, around three units per week, and exercises irregularly, managing only one to two light walks weekly. His only pre-existing condition is hypertension (Temel, Petrillo and Greer, 2022). Together, these demographic and health details form important background to his lung cancer care plan and highlight lifestyle factors that may influence how the disease and treatment progress.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958328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lungs enable oxygen exchange into the blood and support overall cellular respiration. Oxygen passes into the bloodstream through the alveoli while carbon dioxide is removed (</a:t>
            </a:r>
            <a:r>
              <a:rPr kumimoji="1" lang="en-GB" sz="1200" kern="1200" dirty="0" err="1">
                <a:solidFill>
                  <a:schemeClr val="tx1"/>
                </a:solidFill>
                <a:effectLst/>
                <a:latin typeface="Arial" panose="020B0604020202020204" pitchFamily="34" charset="0"/>
                <a:ea typeface="+mn-ea"/>
                <a:cs typeface="+mn-cs"/>
              </a:rPr>
              <a:t>Katrivesis</a:t>
            </a:r>
            <a:r>
              <a:rPr kumimoji="1" lang="en-GB" sz="1200" kern="1200" dirty="0">
                <a:solidFill>
                  <a:schemeClr val="tx1"/>
                </a:solidFill>
                <a:effectLst/>
                <a:latin typeface="Arial" panose="020B0604020202020204" pitchFamily="34" charset="0"/>
                <a:ea typeface="+mn-ea"/>
                <a:cs typeface="+mn-cs"/>
              </a:rPr>
              <a:t> et al., 2022). Tumours obstruct the airways, reduce effective gas exchange, and limit respiratory capacity. Cancer cells invade healthy lung tissue, causing inflammation, reduced lung capacity and oxygenation, and can affect other organ systems, leading to further comorbidities.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643843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0540684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40547221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141074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8769281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25488137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8102784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4294585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21970073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29/07/2026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29/07/2026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29/07/2026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29/07/2026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29/07/2026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eaLnBrk="1" hangingPunct="1"/>
            <a:r>
              <a:rPr lang="en-GB" sz="2800" b="1" noProof="0" dirty="0">
                <a:solidFill>
                  <a:schemeClr val="bg1"/>
                </a:solidFill>
              </a:rPr>
              <a:t>BMHP5023 Introduction to Physiology</a:t>
            </a:r>
          </a:p>
          <a:p>
            <a:pPr eaLnBrk="1" hangingPunct="1"/>
            <a:r>
              <a:rPr lang="en-GB" sz="2800" b="1" noProof="0" dirty="0">
                <a:solidFill>
                  <a:schemeClr val="bg1"/>
                </a:solidFill>
              </a:rPr>
              <a:t>Component 2 – Presentation </a:t>
            </a:r>
          </a:p>
          <a:p>
            <a:pPr eaLnBrk="1" hangingPunct="1"/>
            <a:r>
              <a:rPr lang="en-GB" sz="2800" b="1" noProof="0" dirty="0">
                <a:solidFill>
                  <a:schemeClr val="bg1"/>
                </a:solidFill>
              </a:rPr>
              <a:t>Care Plan</a:t>
            </a:r>
          </a:p>
          <a:p>
            <a:pPr eaLnBrk="1" hangingPunct="1"/>
            <a:endParaRPr lang="en-GB" sz="2800" b="1" noProof="0" dirty="0">
              <a:solidFill>
                <a:schemeClr val="bg1"/>
              </a:solidFill>
            </a:endParaRPr>
          </a:p>
          <a:p>
            <a:pPr eaLnBrk="1" hangingPunct="1"/>
            <a:r>
              <a:rPr lang="en-GB" sz="2800" b="1" noProof="0" dirty="0">
                <a:solidFill>
                  <a:schemeClr val="bg1"/>
                </a:solidFill>
              </a:rPr>
              <a:t>Lung Cancer</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sz="1200" noProof="0" smtClean="0">
                <a:solidFill>
                  <a:srgbClr val="898989"/>
                </a:solidFill>
              </a:rPr>
              <a:pPr>
                <a:spcBef>
                  <a:spcPct val="0"/>
                </a:spcBef>
                <a:buFontTx/>
                <a:buNone/>
              </a:pPr>
              <a:t>1</a:t>
            </a:fld>
            <a:endParaRPr lang="en-GB" sz="1200" noProof="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noProof="0"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numCol="2"/>
          <a:lstStyle/>
          <a:p>
            <a:pPr algn="just"/>
            <a:r>
              <a:rPr lang="en-GB" sz="2000" dirty="0"/>
              <a:t>The fictional patient, David Reynolds, is a 65-year-old man diagnosed with lung cancer. He presents with a persistent cough and shortness of breath. His treatment plan includes a combination of chemotherapy and targeted therapy. This care plan has been developed to support his treatment, manage his symptoms, and improve his overall wellbeing.</a:t>
            </a:r>
            <a:endParaRPr lang="en-GB" sz="2000" noProof="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noProof="0" smtClean="0"/>
              <a:pPr>
                <a:defRPr/>
              </a:pPr>
              <a:t>2</a:t>
            </a:fld>
            <a:endParaRPr lang="en-GB" noProof="0" dirty="0"/>
          </a:p>
        </p:txBody>
      </p:sp>
      <p:pic>
        <p:nvPicPr>
          <p:cNvPr id="7" name="Picture 6">
            <a:extLst>
              <a:ext uri="{FF2B5EF4-FFF2-40B4-BE49-F238E27FC236}">
                <a16:creationId xmlns:a16="http://schemas.microsoft.com/office/drawing/2014/main" id="{74569F38-B30E-46D7-834E-E9C8C15AB854}"/>
              </a:ext>
            </a:extLst>
          </p:cNvPr>
          <p:cNvPicPr>
            <a:picLocks noChangeAspect="1"/>
          </p:cNvPicPr>
          <p:nvPr/>
        </p:nvPicPr>
        <p:blipFill>
          <a:blip r:embed="rId3"/>
          <a:stretch>
            <a:fillRect/>
          </a:stretch>
        </p:blipFill>
        <p:spPr>
          <a:xfrm>
            <a:off x="5148238" y="1962619"/>
            <a:ext cx="2808312" cy="1466381"/>
          </a:xfrm>
          <a:prstGeom prst="rect">
            <a:avLst/>
          </a:prstGeom>
        </p:spPr>
      </p:pic>
      <p:sp>
        <p:nvSpPr>
          <p:cNvPr id="9" name="TextBox 8">
            <a:extLst>
              <a:ext uri="{FF2B5EF4-FFF2-40B4-BE49-F238E27FC236}">
                <a16:creationId xmlns:a16="http://schemas.microsoft.com/office/drawing/2014/main" id="{C061DB4D-A0F7-8BC0-361B-7415F33A3813}"/>
              </a:ext>
            </a:extLst>
          </p:cNvPr>
          <p:cNvSpPr txBox="1"/>
          <p:nvPr/>
        </p:nvSpPr>
        <p:spPr>
          <a:xfrm>
            <a:off x="5879243" y="4578052"/>
            <a:ext cx="2699792" cy="369332"/>
          </a:xfrm>
          <a:prstGeom prst="rect">
            <a:avLst/>
          </a:prstGeom>
          <a:noFill/>
        </p:spPr>
        <p:txBody>
          <a:bodyPr wrap="square">
            <a:spAutoFit/>
          </a:bodyPr>
          <a:lstStyle/>
          <a:p>
            <a:r>
              <a:rPr kumimoji="1" lang="en-GB" sz="1800" kern="1200" noProof="0" dirty="0">
                <a:solidFill>
                  <a:schemeClr val="tx1"/>
                </a:solidFill>
                <a:effectLst/>
                <a:latin typeface="Arial" panose="020B0604020202020204" pitchFamily="34" charset="0"/>
                <a:ea typeface="+mn-ea"/>
                <a:cs typeface="+mn-cs"/>
              </a:rPr>
              <a:t>(Zenke et al., 2022)</a:t>
            </a:r>
            <a:endParaRPr lang="en-GB" noProof="0" dirty="0"/>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noProof="0"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noProof="0" smtClean="0"/>
              <a:pPr>
                <a:defRPr/>
              </a:pPr>
              <a:t>3</a:t>
            </a:fld>
            <a:endParaRPr lang="en-GB" noProof="0" dirty="0"/>
          </a:p>
        </p:txBody>
      </p:sp>
      <p:graphicFrame>
        <p:nvGraphicFramePr>
          <p:cNvPr id="7" name="Content Placeholder 6">
            <a:extLst>
              <a:ext uri="{FF2B5EF4-FFF2-40B4-BE49-F238E27FC236}">
                <a16:creationId xmlns:a16="http://schemas.microsoft.com/office/drawing/2014/main" id="{A68DD3B6-1156-0EC1-4EAF-5FC837FE570A}"/>
              </a:ext>
            </a:extLst>
          </p:cNvPr>
          <p:cNvGraphicFramePr>
            <a:graphicFrameLocks noGrp="1"/>
          </p:cNvGraphicFramePr>
          <p:nvPr>
            <p:ph idx="1"/>
            <p:extLst>
              <p:ext uri="{D42A27DB-BD31-4B8C-83A1-F6EECF244321}">
                <p14:modId xmlns:p14="http://schemas.microsoft.com/office/powerpoint/2010/main" val="9779639"/>
              </p:ext>
            </p:extLst>
          </p:nvPr>
        </p:nvGraphicFramePr>
        <p:xfrm>
          <a:off x="477640" y="1417638"/>
          <a:ext cx="8229600" cy="3657600"/>
        </p:xfrm>
        <a:graphic>
          <a:graphicData uri="http://schemas.openxmlformats.org/drawingml/2006/table">
            <a:tbl>
              <a:tblPr firstRow="1" firstCol="1" bandRow="1">
                <a:tableStyleId>{5C22544A-7EE6-4342-B048-85BDC9FD1C3A}</a:tableStyleId>
              </a:tblPr>
              <a:tblGrid>
                <a:gridCol w="4114800">
                  <a:extLst>
                    <a:ext uri="{9D8B030D-6E8A-4147-A177-3AD203B41FA5}">
                      <a16:colId xmlns:a16="http://schemas.microsoft.com/office/drawing/2014/main" val="43319717"/>
                    </a:ext>
                  </a:extLst>
                </a:gridCol>
                <a:gridCol w="4114800">
                  <a:extLst>
                    <a:ext uri="{9D8B030D-6E8A-4147-A177-3AD203B41FA5}">
                      <a16:colId xmlns:a16="http://schemas.microsoft.com/office/drawing/2014/main" val="689923084"/>
                    </a:ext>
                  </a:extLst>
                </a:gridCol>
              </a:tblGrid>
              <a:tr h="0">
                <a:tc>
                  <a:txBody>
                    <a:bodyPr/>
                    <a:lstStyle/>
                    <a:p>
                      <a:pPr algn="just">
                        <a:lnSpc>
                          <a:spcPct val="100000"/>
                        </a:lnSpc>
                        <a:spcAft>
                          <a:spcPts val="800"/>
                        </a:spcAft>
                        <a:buNone/>
                      </a:pPr>
                      <a:r>
                        <a:rPr lang="en-GB" sz="2000" kern="100" noProof="0" dirty="0">
                          <a:effectLst/>
                        </a:rPr>
                        <a:t>Attribute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Details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0128952"/>
                  </a:ext>
                </a:extLst>
              </a:tr>
              <a:tr h="0">
                <a:tc>
                  <a:txBody>
                    <a:bodyPr/>
                    <a:lstStyle/>
                    <a:p>
                      <a:pPr algn="just">
                        <a:lnSpc>
                          <a:spcPct val="100000"/>
                        </a:lnSpc>
                        <a:spcAft>
                          <a:spcPts val="800"/>
                        </a:spcAft>
                        <a:buNone/>
                      </a:pPr>
                      <a:r>
                        <a:rPr lang="en-GB" sz="2000" kern="100" noProof="0" dirty="0">
                          <a:effectLst/>
                        </a:rPr>
                        <a:t>Age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65 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5784371"/>
                  </a:ext>
                </a:extLst>
              </a:tr>
              <a:tr h="0">
                <a:tc>
                  <a:txBody>
                    <a:bodyPr/>
                    <a:lstStyle/>
                    <a:p>
                      <a:pPr algn="just">
                        <a:lnSpc>
                          <a:spcPct val="100000"/>
                        </a:lnSpc>
                        <a:spcAft>
                          <a:spcPts val="800"/>
                        </a:spcAft>
                        <a:buNone/>
                      </a:pPr>
                      <a:r>
                        <a:rPr lang="en-GB" sz="2000" kern="100" noProof="0" dirty="0">
                          <a:effectLst/>
                        </a:rPr>
                        <a:t>Gender</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Male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9836333"/>
                  </a:ext>
                </a:extLst>
              </a:tr>
              <a:tr h="0">
                <a:tc>
                  <a:txBody>
                    <a:bodyPr/>
                    <a:lstStyle/>
                    <a:p>
                      <a:pPr algn="just">
                        <a:lnSpc>
                          <a:spcPct val="100000"/>
                        </a:lnSpc>
                        <a:spcAft>
                          <a:spcPts val="800"/>
                        </a:spcAft>
                        <a:buNone/>
                      </a:pPr>
                      <a:r>
                        <a:rPr lang="en-GB" sz="2000" kern="100" noProof="0" dirty="0">
                          <a:effectLst/>
                        </a:rPr>
                        <a:t>Height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175 cm</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97375809"/>
                  </a:ext>
                </a:extLst>
              </a:tr>
              <a:tr h="0">
                <a:tc>
                  <a:txBody>
                    <a:bodyPr/>
                    <a:lstStyle/>
                    <a:p>
                      <a:pPr algn="just">
                        <a:lnSpc>
                          <a:spcPct val="100000"/>
                        </a:lnSpc>
                        <a:spcAft>
                          <a:spcPts val="800"/>
                        </a:spcAft>
                        <a:buNone/>
                      </a:pPr>
                      <a:r>
                        <a:rPr lang="en-GB" sz="2000" kern="100" noProof="0" dirty="0">
                          <a:effectLst/>
                        </a:rPr>
                        <a:t>Weight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82 kg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3090982"/>
                  </a:ext>
                </a:extLst>
              </a:tr>
              <a:tr h="0">
                <a:tc>
                  <a:txBody>
                    <a:bodyPr/>
                    <a:lstStyle/>
                    <a:p>
                      <a:pPr algn="just">
                        <a:lnSpc>
                          <a:spcPct val="100000"/>
                        </a:lnSpc>
                        <a:spcAft>
                          <a:spcPts val="800"/>
                        </a:spcAft>
                        <a:buNone/>
                      </a:pPr>
                      <a:r>
                        <a:rPr lang="en-GB" sz="2000" kern="100" noProof="0" dirty="0">
                          <a:effectLst/>
                        </a:rPr>
                        <a:t>BMI</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26.8</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7541572"/>
                  </a:ext>
                </a:extLst>
              </a:tr>
              <a:tr h="0">
                <a:tc>
                  <a:txBody>
                    <a:bodyPr/>
                    <a:lstStyle/>
                    <a:p>
                      <a:pPr algn="just">
                        <a:lnSpc>
                          <a:spcPct val="100000"/>
                        </a:lnSpc>
                        <a:spcAft>
                          <a:spcPts val="800"/>
                        </a:spcAft>
                        <a:buNone/>
                      </a:pPr>
                      <a:r>
                        <a:rPr lang="en-GB" sz="2000" kern="100" noProof="0" dirty="0">
                          <a:effectLst/>
                        </a:rPr>
                        <a:t>Blood Pressure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135/85 mmHg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6576988"/>
                  </a:ext>
                </a:extLst>
              </a:tr>
              <a:tr h="0">
                <a:tc>
                  <a:txBody>
                    <a:bodyPr/>
                    <a:lstStyle/>
                    <a:p>
                      <a:pPr algn="just">
                        <a:lnSpc>
                          <a:spcPct val="100000"/>
                        </a:lnSpc>
                        <a:spcAft>
                          <a:spcPts val="800"/>
                        </a:spcAft>
                        <a:buNone/>
                      </a:pPr>
                      <a:r>
                        <a:rPr lang="en-GB" sz="2000" kern="100" noProof="0" dirty="0">
                          <a:effectLst/>
                        </a:rPr>
                        <a:t>Smoking History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40 pack-years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92502219"/>
                  </a:ext>
                </a:extLst>
              </a:tr>
              <a:tr h="0">
                <a:tc>
                  <a:txBody>
                    <a:bodyPr/>
                    <a:lstStyle/>
                    <a:p>
                      <a:pPr algn="just">
                        <a:lnSpc>
                          <a:spcPct val="100000"/>
                        </a:lnSpc>
                        <a:spcAft>
                          <a:spcPts val="800"/>
                        </a:spcAft>
                        <a:buNone/>
                      </a:pPr>
                      <a:r>
                        <a:rPr lang="en-GB" sz="2000" kern="100" noProof="0" dirty="0">
                          <a:effectLst/>
                        </a:rPr>
                        <a:t>Alcohol Consumption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Moderate, 3 units per week</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4854129"/>
                  </a:ext>
                </a:extLst>
              </a:tr>
              <a:tr h="0">
                <a:tc>
                  <a:txBody>
                    <a:bodyPr/>
                    <a:lstStyle/>
                    <a:p>
                      <a:pPr algn="just">
                        <a:lnSpc>
                          <a:spcPct val="100000"/>
                        </a:lnSpc>
                        <a:spcAft>
                          <a:spcPts val="800"/>
                        </a:spcAft>
                        <a:buNone/>
                      </a:pPr>
                      <a:r>
                        <a:rPr lang="en-GB" sz="2000" kern="100" noProof="0" dirty="0">
                          <a:effectLst/>
                        </a:rPr>
                        <a:t>Exercise Frequency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Occasional walking, 1–2 times weekly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8945536"/>
                  </a:ext>
                </a:extLst>
              </a:tr>
              <a:tr h="0">
                <a:tc>
                  <a:txBody>
                    <a:bodyPr/>
                    <a:lstStyle/>
                    <a:p>
                      <a:pPr algn="just">
                        <a:lnSpc>
                          <a:spcPct val="100000"/>
                        </a:lnSpc>
                        <a:spcAft>
                          <a:spcPts val="800"/>
                        </a:spcAft>
                        <a:buNone/>
                      </a:pPr>
                      <a:r>
                        <a:rPr lang="en-GB" sz="2000" kern="100" noProof="0" dirty="0">
                          <a:effectLst/>
                        </a:rPr>
                        <a:t>Pre-existing Conditions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Hypertension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8552827"/>
                  </a:ext>
                </a:extLst>
              </a:tr>
            </a:tbl>
          </a:graphicData>
        </a:graphic>
      </p:graphicFrame>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187624"/>
            <a:ext cx="8229600" cy="4329609"/>
          </a:xfrm>
        </p:spPr>
        <p:txBody>
          <a:bodyPr numCol="2"/>
          <a:lstStyle/>
          <a:p>
            <a:pPr marL="0" indent="0" algn="just">
              <a:buNone/>
            </a:pPr>
            <a:r>
              <a:rPr lang="en-GB" sz="2400" b="1" noProof="0" dirty="0"/>
              <a:t>Physiology </a:t>
            </a:r>
            <a:endParaRPr lang="en-GB" sz="2400" noProof="0" dirty="0"/>
          </a:p>
          <a:p>
            <a:pPr algn="just"/>
            <a:r>
              <a:rPr lang="en-GB" sz="1800" dirty="0"/>
              <a:t>The lungs play a vital role in gas exchange by transferring oxygen into the bloodstream through the alveoli (</a:t>
            </a:r>
            <a:r>
              <a:rPr lang="en-GB" sz="1800" dirty="0" err="1"/>
              <a:t>Katrivesis</a:t>
            </a:r>
            <a:r>
              <a:rPr lang="en-GB" sz="1800" dirty="0"/>
              <a:t> et al., 2022). In lung cancer, tumour growth can obstruct the airways and damage the alveoli, reducing the efficiency of gas exchange. As cancer cells invade healthy lung tissue, normal respiratory function becomes impaired, leading to symptoms such as breathlessness and a persistent cough.</a:t>
            </a:r>
            <a:endParaRPr lang="en-GB" sz="1800" noProof="0" dirty="0"/>
          </a:p>
        </p:txBody>
      </p:sp>
      <p:pic>
        <p:nvPicPr>
          <p:cNvPr id="5" name="Picture 4">
            <a:extLst>
              <a:ext uri="{FF2B5EF4-FFF2-40B4-BE49-F238E27FC236}">
                <a16:creationId xmlns:a16="http://schemas.microsoft.com/office/drawing/2014/main" id="{70011097-D0E8-C9DB-A389-B6A5EE970C02}"/>
              </a:ext>
            </a:extLst>
          </p:cNvPr>
          <p:cNvPicPr>
            <a:picLocks noChangeAspect="1"/>
          </p:cNvPicPr>
          <p:nvPr/>
        </p:nvPicPr>
        <p:blipFill>
          <a:blip r:embed="rId3"/>
          <a:stretch>
            <a:fillRect/>
          </a:stretch>
        </p:blipFill>
        <p:spPr>
          <a:xfrm>
            <a:off x="5292080" y="2492896"/>
            <a:ext cx="2952328" cy="2152950"/>
          </a:xfrm>
          <a:prstGeom prst="rect">
            <a:avLst/>
          </a:prstGeom>
        </p:spPr>
      </p:pic>
      <p:sp>
        <p:nvSpPr>
          <p:cNvPr id="7" name="TextBox 6">
            <a:extLst>
              <a:ext uri="{FF2B5EF4-FFF2-40B4-BE49-F238E27FC236}">
                <a16:creationId xmlns:a16="http://schemas.microsoft.com/office/drawing/2014/main" id="{667CA13C-5290-F0D2-F577-15F6D57A5B2A}"/>
              </a:ext>
            </a:extLst>
          </p:cNvPr>
          <p:cNvSpPr txBox="1"/>
          <p:nvPr/>
        </p:nvSpPr>
        <p:spPr>
          <a:xfrm>
            <a:off x="5508104" y="4712207"/>
            <a:ext cx="2808312" cy="369332"/>
          </a:xfrm>
          <a:prstGeom prst="rect">
            <a:avLst/>
          </a:prstGeom>
          <a:noFill/>
        </p:spPr>
        <p:txBody>
          <a:bodyPr wrap="square">
            <a:spAutoFit/>
          </a:bodyPr>
          <a:lstStyle/>
          <a:p>
            <a:r>
              <a:rPr lang="en-GB" sz="1800" noProof="0" dirty="0"/>
              <a:t>(</a:t>
            </a:r>
            <a:r>
              <a:rPr lang="en-GB" sz="1800" noProof="0" dirty="0" err="1"/>
              <a:t>Katrivesis</a:t>
            </a:r>
            <a:r>
              <a:rPr lang="en-GB" sz="1800" noProof="0" dirty="0"/>
              <a:t> et al., 2022)</a:t>
            </a:r>
            <a:endParaRPr lang="en-GB" dirty="0"/>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noProof="0" dirty="0"/>
              <a:t>Care Plan (1/3: Lifestyle and Health Behaviour) </a:t>
            </a:r>
            <a:endParaRPr lang="en-GB" sz="3600" noProof="0"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numCol="2"/>
          <a:lstStyle/>
          <a:p>
            <a:pPr algn="just"/>
            <a:r>
              <a:rPr lang="en-GB" sz="2400" dirty="0"/>
              <a:t>David has a long history of smoking. His diet is high in processed foods and red meat (</a:t>
            </a:r>
            <a:r>
              <a:rPr lang="en-GB" sz="2400" dirty="0" err="1"/>
              <a:t>Gayap</a:t>
            </a:r>
            <a:r>
              <a:rPr lang="en-GB" sz="2400" dirty="0"/>
              <a:t> and </a:t>
            </a:r>
            <a:r>
              <a:rPr lang="en-GB" sz="2400" dirty="0" err="1"/>
              <a:t>Akhloufi</a:t>
            </a:r>
            <a:r>
              <a:rPr lang="en-GB" sz="2400" dirty="0"/>
              <a:t>, 2024), and he occasionally drinks more alcohol than the recommended weekly limits. He also experiences high levels of stress, which negatively affect both his physical and mental health.</a:t>
            </a:r>
            <a:endParaRPr lang="en-GB" sz="2400" noProof="0" dirty="0"/>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noProof="0" smtClean="0"/>
              <a:pPr>
                <a:defRPr/>
              </a:pPr>
              <a:t>5</a:t>
            </a:fld>
            <a:endParaRPr lang="en-GB" noProof="0" dirty="0"/>
          </a:p>
        </p:txBody>
      </p:sp>
      <p:pic>
        <p:nvPicPr>
          <p:cNvPr id="7" name="Picture 6">
            <a:extLst>
              <a:ext uri="{FF2B5EF4-FFF2-40B4-BE49-F238E27FC236}">
                <a16:creationId xmlns:a16="http://schemas.microsoft.com/office/drawing/2014/main" id="{624CEB82-BD1C-9632-DA0F-D35A62E0A8A0}"/>
              </a:ext>
            </a:extLst>
          </p:cNvPr>
          <p:cNvPicPr>
            <a:picLocks noChangeAspect="1"/>
          </p:cNvPicPr>
          <p:nvPr/>
        </p:nvPicPr>
        <p:blipFill>
          <a:blip r:embed="rId3"/>
          <a:stretch>
            <a:fillRect/>
          </a:stretch>
        </p:blipFill>
        <p:spPr>
          <a:xfrm>
            <a:off x="4932040" y="3212976"/>
            <a:ext cx="3528392" cy="1546221"/>
          </a:xfrm>
          <a:prstGeom prst="rect">
            <a:avLst/>
          </a:prstGeom>
        </p:spPr>
      </p:pic>
      <p:sp>
        <p:nvSpPr>
          <p:cNvPr id="9" name="TextBox 8">
            <a:extLst>
              <a:ext uri="{FF2B5EF4-FFF2-40B4-BE49-F238E27FC236}">
                <a16:creationId xmlns:a16="http://schemas.microsoft.com/office/drawing/2014/main" id="{57E0C669-EDD4-F7AC-76DE-BE2E307CB7D4}"/>
              </a:ext>
            </a:extLst>
          </p:cNvPr>
          <p:cNvSpPr txBox="1"/>
          <p:nvPr/>
        </p:nvSpPr>
        <p:spPr>
          <a:xfrm>
            <a:off x="5445224" y="4822123"/>
            <a:ext cx="2502024" cy="369332"/>
          </a:xfrm>
          <a:prstGeom prst="rect">
            <a:avLst/>
          </a:prstGeom>
          <a:noFill/>
        </p:spPr>
        <p:txBody>
          <a:bodyPr wrap="square">
            <a:spAutoFit/>
          </a:bodyPr>
          <a:lstStyle/>
          <a:p>
            <a:pPr algn="ctr"/>
            <a:r>
              <a:rPr kumimoji="1" lang="en-GB" sz="1800" kern="1200" dirty="0">
                <a:solidFill>
                  <a:schemeClr val="tx1"/>
                </a:solidFill>
                <a:effectLst/>
                <a:latin typeface="Arial" panose="020B0604020202020204" pitchFamily="34" charset="0"/>
                <a:ea typeface="+mn-ea"/>
                <a:cs typeface="+mn-cs"/>
              </a:rPr>
              <a:t>(Squire, 2016)</a:t>
            </a:r>
            <a:endParaRPr lang="en-GB" dirty="0"/>
          </a:p>
        </p:txBody>
      </p:sp>
    </p:spTree>
    <p:extLst>
      <p:ext uri="{BB962C8B-B14F-4D97-AF65-F5344CB8AC3E}">
        <p14:creationId xmlns:p14="http://schemas.microsoft.com/office/powerpoint/2010/main" val="2070946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b="1" noProof="0" dirty="0"/>
              <a:t>Care Plan (2/3: Everyday Routine) </a:t>
            </a:r>
            <a:endParaRPr lang="en-GB" noProof="0" dirty="0"/>
          </a:p>
        </p:txBody>
      </p:sp>
      <p:graphicFrame>
        <p:nvGraphicFramePr>
          <p:cNvPr id="6" name="Content Placeholder 5">
            <a:extLst>
              <a:ext uri="{FF2B5EF4-FFF2-40B4-BE49-F238E27FC236}">
                <a16:creationId xmlns:a16="http://schemas.microsoft.com/office/drawing/2014/main" id="{9E0F4C83-998A-A1B2-FCF4-505CA31DEFC6}"/>
              </a:ext>
            </a:extLst>
          </p:cNvPr>
          <p:cNvGraphicFramePr>
            <a:graphicFrameLocks noGrp="1"/>
          </p:cNvGraphicFramePr>
          <p:nvPr>
            <p:ph idx="1"/>
            <p:extLst>
              <p:ext uri="{D42A27DB-BD31-4B8C-83A1-F6EECF244321}">
                <p14:modId xmlns:p14="http://schemas.microsoft.com/office/powerpoint/2010/main" val="113294562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noProof="0" smtClean="0"/>
              <a:pPr>
                <a:defRPr/>
              </a:pPr>
              <a:t>6</a:t>
            </a:fld>
            <a:endParaRPr lang="en-GB" noProof="0" dirty="0"/>
          </a:p>
        </p:txBody>
      </p:sp>
    </p:spTree>
    <p:extLst>
      <p:ext uri="{BB962C8B-B14F-4D97-AF65-F5344CB8AC3E}">
        <p14:creationId xmlns:p14="http://schemas.microsoft.com/office/powerpoint/2010/main" val="425489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88640"/>
            <a:ext cx="8229600" cy="1008112"/>
          </a:xfrm>
        </p:spPr>
        <p:txBody>
          <a:bodyPr/>
          <a:lstStyle/>
          <a:p>
            <a:r>
              <a:rPr lang="en-GB" sz="3600" b="1" noProof="0" dirty="0"/>
              <a:t>Care Plan (3/3: Communication and Ethical Considerations) </a:t>
            </a:r>
            <a:endParaRPr lang="en-GB" sz="2800" b="1" noProof="0"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numCol="2"/>
          <a:lstStyle/>
          <a:p>
            <a:pPr algn="just"/>
            <a:r>
              <a:rPr lang="en-GB" sz="1800" dirty="0"/>
              <a:t>Healthcare professionals provide information using clear and understandable language to help David make informed decisions about his care. His preferences and right to make decisions are respected throughout the treatment process (</a:t>
            </a:r>
            <a:r>
              <a:rPr lang="en-GB" sz="1800" dirty="0" err="1"/>
              <a:t>Gayap</a:t>
            </a:r>
            <a:r>
              <a:rPr lang="en-GB" sz="1800" dirty="0"/>
              <a:t> and </a:t>
            </a:r>
            <a:r>
              <a:rPr lang="en-GB" sz="1800" dirty="0" err="1"/>
              <a:t>Akhloufi</a:t>
            </a:r>
            <a:r>
              <a:rPr lang="en-GB" sz="1800" dirty="0"/>
              <a:t>, 2024). All consultations are conducted in a private and confidential environment, and psychological support is offered through counselling services and the involvement of his family where appropriate.</a:t>
            </a:r>
            <a:endParaRPr lang="en-GB" sz="1800" noProof="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noProof="0" smtClean="0"/>
              <a:pPr>
                <a:defRPr/>
              </a:pPr>
              <a:t>7</a:t>
            </a:fld>
            <a:endParaRPr lang="en-GB" noProof="0" dirty="0"/>
          </a:p>
        </p:txBody>
      </p:sp>
      <p:pic>
        <p:nvPicPr>
          <p:cNvPr id="7" name="Picture 6">
            <a:extLst>
              <a:ext uri="{FF2B5EF4-FFF2-40B4-BE49-F238E27FC236}">
                <a16:creationId xmlns:a16="http://schemas.microsoft.com/office/drawing/2014/main" id="{01CBA095-D5F7-AF7C-FFDB-45F1FFD7822A}"/>
              </a:ext>
            </a:extLst>
          </p:cNvPr>
          <p:cNvPicPr>
            <a:picLocks noChangeAspect="1"/>
          </p:cNvPicPr>
          <p:nvPr/>
        </p:nvPicPr>
        <p:blipFill>
          <a:blip r:embed="rId3"/>
          <a:stretch>
            <a:fillRect/>
          </a:stretch>
        </p:blipFill>
        <p:spPr>
          <a:xfrm>
            <a:off x="5148064" y="2708001"/>
            <a:ext cx="3240360" cy="2017144"/>
          </a:xfrm>
          <a:prstGeom prst="rect">
            <a:avLst/>
          </a:prstGeom>
        </p:spPr>
      </p:pic>
      <p:sp>
        <p:nvSpPr>
          <p:cNvPr id="9" name="TextBox 8">
            <a:extLst>
              <a:ext uri="{FF2B5EF4-FFF2-40B4-BE49-F238E27FC236}">
                <a16:creationId xmlns:a16="http://schemas.microsoft.com/office/drawing/2014/main" id="{6544D54B-154A-F81F-7383-58BE705C3527}"/>
              </a:ext>
            </a:extLst>
          </p:cNvPr>
          <p:cNvSpPr txBox="1"/>
          <p:nvPr/>
        </p:nvSpPr>
        <p:spPr>
          <a:xfrm>
            <a:off x="5580112" y="4751857"/>
            <a:ext cx="2501850" cy="369332"/>
          </a:xfrm>
          <a:prstGeom prst="rect">
            <a:avLst/>
          </a:prstGeom>
          <a:noFill/>
        </p:spPr>
        <p:txBody>
          <a:bodyPr wrap="square">
            <a:spAutoFit/>
          </a:bodyPr>
          <a:lstStyle/>
          <a:p>
            <a:r>
              <a:rPr kumimoji="1" lang="en-GB" sz="1800" kern="1200" dirty="0">
                <a:solidFill>
                  <a:schemeClr val="tx1"/>
                </a:solidFill>
                <a:effectLst/>
                <a:latin typeface="Arial" panose="020B0604020202020204" pitchFamily="34" charset="0"/>
                <a:ea typeface="+mn-ea"/>
                <a:cs typeface="+mn-cs"/>
              </a:rPr>
              <a:t>(Hendriks et al., 2024)</a:t>
            </a:r>
            <a:endParaRPr lang="en-GB" dirty="0"/>
          </a:p>
        </p:txBody>
      </p:sp>
    </p:spTree>
    <p:extLst>
      <p:ext uri="{BB962C8B-B14F-4D97-AF65-F5344CB8AC3E}">
        <p14:creationId xmlns:p14="http://schemas.microsoft.com/office/powerpoint/2010/main" val="3418309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Risk factors</a:t>
            </a:r>
          </a:p>
        </p:txBody>
      </p:sp>
      <p:pic>
        <p:nvPicPr>
          <p:cNvPr id="6" name="Content Placeholder 5">
            <a:extLst>
              <a:ext uri="{FF2B5EF4-FFF2-40B4-BE49-F238E27FC236}">
                <a16:creationId xmlns:a16="http://schemas.microsoft.com/office/drawing/2014/main" id="{75C23A97-ED50-157D-9599-C54671593AD5}"/>
              </a:ext>
            </a:extLst>
          </p:cNvPr>
          <p:cNvPicPr>
            <a:picLocks noGrp="1" noChangeAspect="1"/>
          </p:cNvPicPr>
          <p:nvPr>
            <p:ph idx="1"/>
          </p:nvPr>
        </p:nvPicPr>
        <p:blipFill>
          <a:blip r:embed="rId3"/>
          <a:stretch>
            <a:fillRect/>
          </a:stretch>
        </p:blipFill>
        <p:spPr>
          <a:xfrm>
            <a:off x="616696" y="1600200"/>
            <a:ext cx="7910608" cy="3916363"/>
          </a:xfrm>
          <a:prstGeom prst="rect">
            <a:avLst/>
          </a:prstGeom>
        </p:spPr>
      </p:pic>
    </p:spTree>
    <p:extLst>
      <p:ext uri="{BB962C8B-B14F-4D97-AF65-F5344CB8AC3E}">
        <p14:creationId xmlns:p14="http://schemas.microsoft.com/office/powerpoint/2010/main" val="1688727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16902-ED1D-5C21-BFCB-2664588684C6}"/>
              </a:ext>
            </a:extLst>
          </p:cNvPr>
          <p:cNvSpPr>
            <a:spLocks noGrp="1"/>
          </p:cNvSpPr>
          <p:nvPr>
            <p:ph type="title"/>
          </p:nvPr>
        </p:nvSpPr>
        <p:spPr/>
        <p:txBody>
          <a:bodyPr/>
          <a:lstStyle/>
          <a:p>
            <a:r>
              <a:rPr lang="en-GB" b="1" noProof="0" dirty="0">
                <a:cs typeface="Arial" panose="020B0604020202020204" pitchFamily="34" charset="0"/>
              </a:rPr>
              <a:t>Risk factors</a:t>
            </a:r>
            <a:endParaRPr lang="en-GB" noProof="0" dirty="0"/>
          </a:p>
        </p:txBody>
      </p:sp>
      <p:sp>
        <p:nvSpPr>
          <p:cNvPr id="4" name="Date Placeholder 3">
            <a:extLst>
              <a:ext uri="{FF2B5EF4-FFF2-40B4-BE49-F238E27FC236}">
                <a16:creationId xmlns:a16="http://schemas.microsoft.com/office/drawing/2014/main" id="{CBDB99B4-7F1F-AE8A-BD5B-B4CC77E65D97}"/>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E3E9D3F8-F1DE-CD9E-2D98-F9832011A550}"/>
              </a:ext>
            </a:extLst>
          </p:cNvPr>
          <p:cNvSpPr>
            <a:spLocks noGrp="1"/>
          </p:cNvSpPr>
          <p:nvPr>
            <p:ph type="sldNum" sz="quarter" idx="12"/>
          </p:nvPr>
        </p:nvSpPr>
        <p:spPr/>
        <p:txBody>
          <a:bodyPr/>
          <a:lstStyle/>
          <a:p>
            <a:pPr>
              <a:defRPr/>
            </a:pPr>
            <a:fld id="{6550E941-99E4-4403-A917-B30FF69A9617}" type="slidenum">
              <a:rPr lang="en-GB" noProof="0" smtClean="0"/>
              <a:pPr>
                <a:defRPr/>
              </a:pPr>
              <a:t>9</a:t>
            </a:fld>
            <a:endParaRPr lang="en-GB" noProof="0" dirty="0"/>
          </a:p>
        </p:txBody>
      </p:sp>
      <p:pic>
        <p:nvPicPr>
          <p:cNvPr id="8" name="Content Placeholder 7">
            <a:extLst>
              <a:ext uri="{FF2B5EF4-FFF2-40B4-BE49-F238E27FC236}">
                <a16:creationId xmlns:a16="http://schemas.microsoft.com/office/drawing/2014/main" id="{FF9BC3F7-41F0-22B8-D0B2-E08642AD4298}"/>
              </a:ext>
            </a:extLst>
          </p:cNvPr>
          <p:cNvPicPr>
            <a:picLocks noGrp="1" noChangeAspect="1"/>
          </p:cNvPicPr>
          <p:nvPr>
            <p:ph idx="1"/>
          </p:nvPr>
        </p:nvPicPr>
        <p:blipFill>
          <a:blip r:embed="rId3"/>
          <a:stretch>
            <a:fillRect/>
          </a:stretch>
        </p:blipFill>
        <p:spPr>
          <a:xfrm>
            <a:off x="688093" y="1600200"/>
            <a:ext cx="7767813" cy="3916363"/>
          </a:xfrm>
          <a:prstGeom prst="rect">
            <a:avLst/>
          </a:prstGeom>
        </p:spPr>
      </p:pic>
    </p:spTree>
    <p:extLst>
      <p:ext uri="{BB962C8B-B14F-4D97-AF65-F5344CB8AC3E}">
        <p14:creationId xmlns:p14="http://schemas.microsoft.com/office/powerpoint/2010/main" val="2254912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42941"/>
            <a:ext cx="8229600" cy="461046"/>
          </a:xfrm>
        </p:spPr>
        <p:txBody>
          <a:bodyPr/>
          <a:lstStyle/>
          <a:p>
            <a:endParaRPr lang="en-GB" sz="3600" b="1" noProof="0" dirty="0"/>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908720"/>
            <a:ext cx="8229600" cy="4608513"/>
          </a:xfrm>
        </p:spPr>
        <p:txBody>
          <a:bodyPr numCol="2"/>
          <a:lstStyle/>
          <a:p>
            <a:pPr algn="just"/>
            <a:endParaRPr lang="en-GB" sz="1900" noProof="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noProof="0" smtClean="0"/>
              <a:pPr>
                <a:defRPr/>
              </a:pPr>
              <a:t>10</a:t>
            </a:fld>
            <a:endParaRPr lang="en-GB" noProof="0" dirty="0"/>
          </a:p>
        </p:txBody>
      </p:sp>
      <p:pic>
        <p:nvPicPr>
          <p:cNvPr id="6" name="Picture 5">
            <a:extLst>
              <a:ext uri="{FF2B5EF4-FFF2-40B4-BE49-F238E27FC236}">
                <a16:creationId xmlns:a16="http://schemas.microsoft.com/office/drawing/2014/main" id="{C3E992BD-E08D-FD76-169B-7E54C7530278}"/>
              </a:ext>
            </a:extLst>
          </p:cNvPr>
          <p:cNvPicPr>
            <a:picLocks noChangeAspect="1"/>
          </p:cNvPicPr>
          <p:nvPr/>
        </p:nvPicPr>
        <p:blipFill>
          <a:blip r:embed="rId3"/>
          <a:stretch>
            <a:fillRect/>
          </a:stretch>
        </p:blipFill>
        <p:spPr>
          <a:xfrm>
            <a:off x="496043" y="90383"/>
            <a:ext cx="8190757" cy="5185184"/>
          </a:xfrm>
          <a:prstGeom prst="rect">
            <a:avLst/>
          </a:prstGeom>
        </p:spPr>
      </p:pic>
    </p:spTree>
    <p:extLst>
      <p:ext uri="{BB962C8B-B14F-4D97-AF65-F5344CB8AC3E}">
        <p14:creationId xmlns:p14="http://schemas.microsoft.com/office/powerpoint/2010/main" val="8727668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noProof="0"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algn="just"/>
            <a:r>
              <a:rPr lang="en-GB" sz="2400" noProof="0" dirty="0"/>
              <a:t>Lung cancer profoundly affects overall respiratory health. David's care strategy emphasizes regular check-ups, ongoing monitoring, and lifestyle adjustments. Recognized risk factors point to specific areas needing careful attention. The suggested protocols are grounded in reputable evidence, referencing NHS and NICE guidelines. A coordinated, comprehensive approach ensures the preservation of his quality of life.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noProof="0" smtClean="0"/>
              <a:pPr>
                <a:defRPr/>
              </a:pPr>
              <a:t>11</a:t>
            </a:fld>
            <a:endParaRPr lang="en-GB" noProof="0" dirty="0"/>
          </a:p>
        </p:txBody>
      </p:sp>
    </p:spTree>
    <p:extLst>
      <p:ext uri="{BB962C8B-B14F-4D97-AF65-F5344CB8AC3E}">
        <p14:creationId xmlns:p14="http://schemas.microsoft.com/office/powerpoint/2010/main" val="1278544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1046"/>
          </a:xfrm>
        </p:spPr>
        <p:txBody>
          <a:bodyPr/>
          <a:lstStyle/>
          <a:p>
            <a:r>
              <a:rPr lang="en-GB" sz="3600" b="1" noProof="0"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908720"/>
            <a:ext cx="8229600" cy="4608513"/>
          </a:xfrm>
        </p:spPr>
        <p:txBody>
          <a:bodyPr/>
          <a:lstStyle/>
          <a:p>
            <a:pPr algn="just"/>
            <a:r>
              <a:rPr kumimoji="1" lang="en-GB" sz="1150" noProof="0" dirty="0">
                <a:latin typeface="Arial" panose="020B0604020202020204" pitchFamily="34" charset="0"/>
              </a:rPr>
              <a:t>Basnet, A., Alahmadi, A. and Gajra, A. (2022). Older Patients with Lung Cancer: a Summary of Seminal Contributions to Optimal Patient Care. </a:t>
            </a:r>
            <a:r>
              <a:rPr kumimoji="1" lang="en-GB" sz="1150" i="1" noProof="0" dirty="0">
                <a:latin typeface="Arial" panose="020B0604020202020204" pitchFamily="34" charset="0"/>
              </a:rPr>
              <a:t>Current Oncology Reports</a:t>
            </a:r>
            <a:r>
              <a:rPr kumimoji="1" lang="en-GB" sz="1150" noProof="0" dirty="0">
                <a:latin typeface="Arial" panose="020B0604020202020204" pitchFamily="34" charset="0"/>
              </a:rPr>
              <a:t>, 24(11), pp.1607–1618.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://doi.org/10.1007/s11912-022-01307-y.</a:t>
            </a:r>
          </a:p>
          <a:p>
            <a:pPr algn="just"/>
            <a:r>
              <a:rPr kumimoji="1" lang="en-GB" sz="1150" noProof="0" dirty="0">
                <a:latin typeface="Arial" panose="020B0604020202020204" pitchFamily="34" charset="0"/>
              </a:rPr>
              <a:t>Bogart, J.A., Waqar, S.N. and Mix, M.D. (2022). Radiation and Systemic Therapy for Limited-Stage Small-Cell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pp.661–670.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://doi.org/10.1200/jco.21.01639.</a:t>
            </a:r>
          </a:p>
          <a:p>
            <a:pPr algn="just"/>
            <a:r>
              <a:rPr kumimoji="1" lang="en-GB" sz="1150" noProof="0" dirty="0">
                <a:latin typeface="Arial" panose="020B0604020202020204" pitchFamily="34" charset="0"/>
              </a:rPr>
              <a:t>Boulanger, M., Mitchell, C., Zhong, J. and Hsu, M. (2022). Financial toxicity in lung cancer. </a:t>
            </a:r>
            <a:r>
              <a:rPr kumimoji="1" lang="en-GB" sz="1150" i="1" noProof="0" dirty="0">
                <a:latin typeface="Arial" panose="020B0604020202020204" pitchFamily="34" charset="0"/>
              </a:rPr>
              <a:t>Frontiers in Oncology</a:t>
            </a:r>
            <a:r>
              <a:rPr kumimoji="1" lang="en-GB" sz="1150" noProof="0" dirty="0">
                <a:latin typeface="Arial" panose="020B0604020202020204" pitchFamily="34" charset="0"/>
              </a:rPr>
              <a:t>, [online] 12.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://doi.org/10.3389/fonc.2022.1004102.</a:t>
            </a:r>
          </a:p>
          <a:p>
            <a:pPr algn="just"/>
            <a:r>
              <a:rPr kumimoji="1" lang="en-GB" sz="1150" noProof="0" dirty="0">
                <a:latin typeface="Arial" panose="020B0604020202020204" pitchFamily="34" charset="0"/>
              </a:rPr>
              <a:t>Chaudhry, R., Omole, A.E. and Bordoni, B. (2024). </a:t>
            </a:r>
            <a:r>
              <a:rPr kumimoji="1" lang="en-GB" sz="1150" i="1" noProof="0" dirty="0">
                <a:latin typeface="Arial" panose="020B0604020202020204" pitchFamily="34" charset="0"/>
              </a:rPr>
              <a:t>Anatomy, Thorax, Lungs</a:t>
            </a:r>
            <a:r>
              <a:rPr kumimoji="1" lang="en-GB" sz="1150" noProof="0" dirty="0">
                <a:latin typeface="Arial" panose="020B0604020202020204" pitchFamily="34" charset="0"/>
              </a:rPr>
              <a:t>. [online] Nih.gov. Available at: https://www.ncbi.nlm.nih.gov/sites/books/NBK470197/.</a:t>
            </a:r>
          </a:p>
          <a:p>
            <a:pPr algn="just"/>
            <a:r>
              <a:rPr kumimoji="1" lang="en-GB" sz="1150" noProof="0" dirty="0" err="1">
                <a:latin typeface="Arial" panose="020B0604020202020204" pitchFamily="34" charset="0"/>
              </a:rPr>
              <a:t>Gayap</a:t>
            </a:r>
            <a:r>
              <a:rPr kumimoji="1" lang="en-GB" sz="1150" noProof="0" dirty="0">
                <a:latin typeface="Arial" panose="020B0604020202020204" pitchFamily="34" charset="0"/>
              </a:rPr>
              <a:t>, H.T. and </a:t>
            </a:r>
            <a:r>
              <a:rPr kumimoji="1" lang="en-GB" sz="1150" noProof="0" dirty="0" err="1">
                <a:latin typeface="Arial" panose="020B0604020202020204" pitchFamily="34" charset="0"/>
              </a:rPr>
              <a:t>Akhloufi</a:t>
            </a:r>
            <a:r>
              <a:rPr kumimoji="1" lang="en-GB" sz="1150" noProof="0" dirty="0">
                <a:latin typeface="Arial" panose="020B0604020202020204" pitchFamily="34" charset="0"/>
              </a:rPr>
              <a:t>, M.A. (2024). Deep Machine Learning for Medical Diagnosis, Application to Lung Cancer Detection: A Review. </a:t>
            </a:r>
            <a:r>
              <a:rPr kumimoji="1" lang="en-GB" sz="1150" i="1" noProof="0" dirty="0" err="1">
                <a:latin typeface="Arial" panose="020B0604020202020204" pitchFamily="34" charset="0"/>
              </a:rPr>
              <a:t>BioMedInformatics</a:t>
            </a:r>
            <a:r>
              <a:rPr kumimoji="1" lang="en-GB" sz="1150" noProof="0" dirty="0">
                <a:latin typeface="Arial" panose="020B0604020202020204" pitchFamily="34" charset="0"/>
              </a:rPr>
              <a:t>, [online] 4(1), pp.236–284.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://doi.org/10.3390/biomedinformatics4010015.</a:t>
            </a:r>
          </a:p>
          <a:p>
            <a:pPr algn="just"/>
            <a:r>
              <a:rPr kumimoji="1" lang="en-GB" sz="1150" noProof="0" dirty="0">
                <a:latin typeface="Arial" panose="020B0604020202020204" pitchFamily="34" charset="0"/>
              </a:rPr>
              <a:t>Hendriks, L.E.L., Remon, J., Faivre-Finn, C., </a:t>
            </a:r>
            <a:r>
              <a:rPr kumimoji="1" lang="en-GB" sz="1150" noProof="0" dirty="0" err="1">
                <a:latin typeface="Arial" panose="020B0604020202020204" pitchFamily="34" charset="0"/>
              </a:rPr>
              <a:t>Garassino</a:t>
            </a:r>
            <a:r>
              <a:rPr kumimoji="1" lang="en-GB" sz="1150" noProof="0" dirty="0">
                <a:latin typeface="Arial" panose="020B0604020202020204" pitchFamily="34" charset="0"/>
              </a:rPr>
              <a:t>, M.C., </a:t>
            </a:r>
            <a:r>
              <a:rPr kumimoji="1" lang="en-GB" sz="1150" noProof="0" dirty="0" err="1">
                <a:latin typeface="Arial" panose="020B0604020202020204" pitchFamily="34" charset="0"/>
              </a:rPr>
              <a:t>Heymach</a:t>
            </a:r>
            <a:r>
              <a:rPr kumimoji="1" lang="en-GB" sz="1150" noProof="0" dirty="0">
                <a:latin typeface="Arial" panose="020B0604020202020204" pitchFamily="34" charset="0"/>
              </a:rPr>
              <a:t>, J.V., Kerr, K.M., Tan, D.S.W., Veronesi, G. and Reck, M. (2024). Non-small-cell lung cancer. </a:t>
            </a:r>
            <a:r>
              <a:rPr kumimoji="1" lang="en-GB" sz="1150" i="1" noProof="0" dirty="0">
                <a:latin typeface="Arial" panose="020B0604020202020204" pitchFamily="34" charset="0"/>
              </a:rPr>
              <a:t>Nature Reviews Disease Primers</a:t>
            </a:r>
            <a:r>
              <a:rPr kumimoji="1" lang="en-GB" sz="1150" noProof="0" dirty="0">
                <a:latin typeface="Arial" panose="020B0604020202020204" pitchFamily="34" charset="0"/>
              </a:rPr>
              <a:t>, [online] 10(1).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://doi.org/10.1038/s41572-024-00551-9.</a:t>
            </a:r>
          </a:p>
          <a:p>
            <a:pPr algn="just"/>
            <a:r>
              <a:rPr kumimoji="1" lang="en-GB" sz="1150" noProof="0" dirty="0" err="1">
                <a:latin typeface="Arial" panose="020B0604020202020204" pitchFamily="34" charset="0"/>
              </a:rPr>
              <a:t>Katrivesis</a:t>
            </a:r>
            <a:r>
              <a:rPr kumimoji="1" lang="en-GB" sz="1150" noProof="0" dirty="0">
                <a:latin typeface="Arial" panose="020B0604020202020204" pitchFamily="34" charset="0"/>
              </a:rPr>
              <a:t>, K., Elia, J., </a:t>
            </a:r>
            <a:r>
              <a:rPr kumimoji="1" lang="en-GB" sz="1150" noProof="0" dirty="0" err="1">
                <a:latin typeface="Arial" panose="020B0604020202020204" pitchFamily="34" charset="0"/>
              </a:rPr>
              <a:t>Etiz</a:t>
            </a:r>
            <a:r>
              <a:rPr kumimoji="1" lang="en-GB" sz="1150" noProof="0" dirty="0">
                <a:latin typeface="Arial" panose="020B0604020202020204" pitchFamily="34" charset="0"/>
              </a:rPr>
              <a:t>, B., Cooley-</a:t>
            </a:r>
            <a:r>
              <a:rPr kumimoji="1" lang="en-GB" sz="1150" noProof="0" dirty="0" err="1">
                <a:latin typeface="Arial" panose="020B0604020202020204" pitchFamily="34" charset="0"/>
              </a:rPr>
              <a:t>Rieders</a:t>
            </a:r>
            <a:r>
              <a:rPr kumimoji="1" lang="en-GB" sz="1150" noProof="0" dirty="0">
                <a:latin typeface="Arial" panose="020B0604020202020204" pitchFamily="34" charset="0"/>
              </a:rPr>
              <a:t>, K., Hosseinian, S. and Melucci, S. (2022). An Overview of Lung Anatomy and Physiology. </a:t>
            </a:r>
            <a:r>
              <a:rPr kumimoji="1" lang="en-GB" sz="1150" i="1" noProof="0" dirty="0">
                <a:latin typeface="Arial" panose="020B0604020202020204" pitchFamily="34" charset="0"/>
              </a:rPr>
              <a:t>Mechanical Ventilation Amid the COVID-19 Pandemic</a:t>
            </a:r>
            <a:r>
              <a:rPr kumimoji="1" lang="en-GB" sz="1150" noProof="0" dirty="0">
                <a:latin typeface="Arial" panose="020B0604020202020204" pitchFamily="34" charset="0"/>
              </a:rPr>
              <a:t>, pp.5–24.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://doi.org/10.1007/978-3-030-87978-5_2.</a:t>
            </a:r>
          </a:p>
          <a:p>
            <a:pPr algn="just"/>
            <a:r>
              <a:rPr kumimoji="1" lang="en-GB" sz="1150" noProof="0" dirty="0">
                <a:latin typeface="Arial" panose="020B0604020202020204" pitchFamily="34" charset="0"/>
              </a:rPr>
              <a:t>Squire, A. (2016). </a:t>
            </a:r>
            <a:r>
              <a:rPr kumimoji="1" lang="en-GB" sz="1150" i="1" noProof="0" dirty="0">
                <a:latin typeface="Arial" panose="020B0604020202020204" pitchFamily="34" charset="0"/>
              </a:rPr>
              <a:t>Cancer</a:t>
            </a:r>
            <a:r>
              <a:rPr kumimoji="1" lang="en-GB" sz="1150" noProof="0" dirty="0">
                <a:latin typeface="Arial" panose="020B0604020202020204" pitchFamily="34" charset="0"/>
              </a:rPr>
              <a:t>. New York: Children’s Press, An Imprint Of Scholastic Inc.</a:t>
            </a:r>
          </a:p>
          <a:p>
            <a:pPr algn="just"/>
            <a:r>
              <a:rPr kumimoji="1" lang="en-GB" sz="1150" noProof="0" dirty="0">
                <a:latin typeface="Arial" panose="020B0604020202020204" pitchFamily="34" charset="0"/>
              </a:rPr>
              <a:t>Temel, J.S., Petrillo, L.A. and Greer, J.A. (2022). Patient-</a:t>
            </a:r>
            <a:r>
              <a:rPr kumimoji="1" lang="en-GB" sz="1150" noProof="0" dirty="0" err="1">
                <a:latin typeface="Arial" panose="020B0604020202020204" pitchFamily="34" charset="0"/>
              </a:rPr>
              <a:t>Centered</a:t>
            </a:r>
            <a:r>
              <a:rPr kumimoji="1" lang="en-GB" sz="1150" noProof="0" dirty="0">
                <a:latin typeface="Arial" panose="020B0604020202020204" pitchFamily="34" charset="0"/>
              </a:rPr>
              <a:t> Palliative Care for Patients With Advanced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pp.626–634.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://doi.org/10.1200/jco.21.01710.</a:t>
            </a:r>
          </a:p>
          <a:p>
            <a:pPr algn="just"/>
            <a:r>
              <a:rPr kumimoji="1" lang="en-GB" sz="1150" noProof="0" dirty="0">
                <a:latin typeface="Arial" panose="020B0604020202020204" pitchFamily="34" charset="0"/>
              </a:rPr>
              <a:t>Zenke, Y., Taiki </a:t>
            </a:r>
            <a:r>
              <a:rPr kumimoji="1" lang="en-GB" sz="1150" noProof="0" dirty="0" err="1">
                <a:latin typeface="Arial" panose="020B0604020202020204" pitchFamily="34" charset="0"/>
              </a:rPr>
              <a:t>Hakozaki</a:t>
            </a:r>
            <a:r>
              <a:rPr kumimoji="1" lang="en-GB" sz="1150" noProof="0" dirty="0">
                <a:latin typeface="Arial" panose="020B0604020202020204" pitchFamily="34" charset="0"/>
              </a:rPr>
              <a:t>, Nakahara, Y., Hidehito Horinouchi, Ohe, Y. and Barber, J. (2022). Medical management of older patients with lung cancer. </a:t>
            </a:r>
            <a:r>
              <a:rPr kumimoji="1" lang="en-GB" sz="1150" i="1" noProof="0" dirty="0">
                <a:latin typeface="Arial" panose="020B0604020202020204" pitchFamily="34" charset="0"/>
              </a:rPr>
              <a:t>Japanese Journal of Clinical Oncology</a:t>
            </a:r>
            <a:r>
              <a:rPr kumimoji="1" lang="en-GB" sz="1150" noProof="0" dirty="0">
                <a:latin typeface="Arial" panose="020B0604020202020204" pitchFamily="34" charset="0"/>
              </a:rPr>
              <a:t>. [online]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://doi.org/10.1093/</a:t>
            </a:r>
            <a:r>
              <a:rPr kumimoji="1" lang="en-GB" sz="1150" noProof="0" dirty="0" err="1">
                <a:latin typeface="Arial" panose="020B0604020202020204" pitchFamily="34" charset="0"/>
              </a:rPr>
              <a:t>jjco</a:t>
            </a:r>
            <a:r>
              <a:rPr kumimoji="1" lang="en-GB" sz="1150" noProof="0" dirty="0">
                <a:latin typeface="Arial" panose="020B0604020202020204" pitchFamily="34" charset="0"/>
              </a:rPr>
              <a:t>/hyac135.</a:t>
            </a:r>
          </a:p>
          <a:p>
            <a:pPr algn="just"/>
            <a:endParaRPr lang="en-GB" sz="1150" noProof="0" dirty="0"/>
          </a:p>
          <a:p>
            <a:pPr marL="0" indent="0" algn="just">
              <a:buNone/>
            </a:pPr>
            <a:endParaRPr lang="en-GB" sz="1150" noProof="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noProof="0" smtClean="0"/>
              <a:pPr>
                <a:defRPr/>
              </a:pPr>
              <a:t>12</a:t>
            </a:fld>
            <a:endParaRPr lang="en-GB" noProof="0" dirty="0"/>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70</TotalTime>
  <Words>1240</Words>
  <Application>Microsoft Macintosh PowerPoint</Application>
  <PresentationFormat>On-screen Show (4:3)</PresentationFormat>
  <Paragraphs>94</Paragraphs>
  <Slides>12</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Myriad Pro</vt:lpstr>
      <vt:lpstr>Times New Roman</vt:lpstr>
      <vt:lpstr>Verdana</vt:lpstr>
      <vt:lpstr>20140311PresentationUWTSDTemplate</vt:lpstr>
      <vt:lpstr>PowerPoint Presentation</vt:lpstr>
      <vt:lpstr>Introduction</vt:lpstr>
      <vt:lpstr>Information about the person</vt:lpstr>
      <vt:lpstr>Anatomy and Physiology</vt:lpstr>
      <vt:lpstr>Care Plan (1/3: Lifestyle and Health Behaviour) </vt:lpstr>
      <vt:lpstr>Care Plan (2/3: Everyday Routine) </vt:lpstr>
      <vt:lpstr>Care Plan (3/3: Communication and Ethical Considerations) </vt:lpstr>
      <vt:lpstr>Risk factors</vt:lpstr>
      <vt:lpstr>Risk factors</vt:lpstr>
      <vt:lpstr>PowerPoint Presentation</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User</dc:creator>
  <cp:lastModifiedBy>Bianca Sanfilippo</cp:lastModifiedBy>
  <cp:revision>240</cp:revision>
  <cp:lastPrinted>2018-07-09T15:27:01Z</cp:lastPrinted>
  <dcterms:created xsi:type="dcterms:W3CDTF">2002-10-07T19:43:58Z</dcterms:created>
  <dcterms:modified xsi:type="dcterms:W3CDTF">2026-07-29T13:09:39Z</dcterms:modified>
</cp:coreProperties>
</file>