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smeen" userId="a966846f-7a23-4d34-969b-75f4ade35365" providerId="ADAL" clId="{005A1B05-DED8-4A81-8A21-31D003FECF2C}"/>
    <pc:docChg chg="custSel modSld">
      <pc:chgData name="Yasmeen" userId="a966846f-7a23-4d34-969b-75f4ade35365" providerId="ADAL" clId="{005A1B05-DED8-4A81-8A21-31D003FECF2C}" dt="2022-11-25T21:44:37.706" v="11" actId="27636"/>
      <pc:docMkLst>
        <pc:docMk/>
      </pc:docMkLst>
      <pc:sldChg chg="modSp mod">
        <pc:chgData name="Yasmeen" userId="a966846f-7a23-4d34-969b-75f4ade35365" providerId="ADAL" clId="{005A1B05-DED8-4A81-8A21-31D003FECF2C}" dt="2022-11-25T21:43:57.026" v="4" actId="1076"/>
        <pc:sldMkLst>
          <pc:docMk/>
          <pc:sldMk cId="2177389294" sldId="257"/>
        </pc:sldMkLst>
        <pc:spChg chg="mod">
          <ac:chgData name="Yasmeen" userId="a966846f-7a23-4d34-969b-75f4ade35365" providerId="ADAL" clId="{005A1B05-DED8-4A81-8A21-31D003FECF2C}" dt="2022-11-25T21:43:47.784" v="3" actId="14100"/>
          <ac:spMkLst>
            <pc:docMk/>
            <pc:sldMk cId="2177389294" sldId="257"/>
            <ac:spMk id="2" creationId="{2EB47040-D38B-F237-9BA1-0F3063C1B45D}"/>
          </ac:spMkLst>
        </pc:spChg>
        <pc:graphicFrameChg chg="mod">
          <ac:chgData name="Yasmeen" userId="a966846f-7a23-4d34-969b-75f4ade35365" providerId="ADAL" clId="{005A1B05-DED8-4A81-8A21-31D003FECF2C}" dt="2022-11-25T21:43:57.026" v="4" actId="1076"/>
          <ac:graphicFrameMkLst>
            <pc:docMk/>
            <pc:sldMk cId="2177389294" sldId="257"/>
            <ac:graphicFrameMk id="8" creationId="{F915FB90-79F0-EA29-3B1A-64A35F5BFE0C}"/>
          </ac:graphicFrameMkLst>
        </pc:graphicFrameChg>
      </pc:sldChg>
      <pc:sldChg chg="modSp mod">
        <pc:chgData name="Yasmeen" userId="a966846f-7a23-4d34-969b-75f4ade35365" providerId="ADAL" clId="{005A1B05-DED8-4A81-8A21-31D003FECF2C}" dt="2022-11-25T21:44:37.706" v="11" actId="27636"/>
        <pc:sldMkLst>
          <pc:docMk/>
          <pc:sldMk cId="1370422904" sldId="258"/>
        </pc:sldMkLst>
        <pc:spChg chg="mod">
          <ac:chgData name="Yasmeen" userId="a966846f-7a23-4d34-969b-75f4ade35365" providerId="ADAL" clId="{005A1B05-DED8-4A81-8A21-31D003FECF2C}" dt="2022-11-25T21:44:37.706" v="11" actId="27636"/>
          <ac:spMkLst>
            <pc:docMk/>
            <pc:sldMk cId="1370422904" sldId="258"/>
            <ac:spMk id="2" creationId="{A8A5B13D-CF5F-49DB-6ACE-21FD9C0E73B1}"/>
          </ac:spMkLst>
        </pc:spChg>
        <pc:spChg chg="mod">
          <ac:chgData name="Yasmeen" userId="a966846f-7a23-4d34-969b-75f4ade35365" providerId="ADAL" clId="{005A1B05-DED8-4A81-8A21-31D003FECF2C}" dt="2022-11-25T21:44:25.758" v="8" actId="27636"/>
          <ac:spMkLst>
            <pc:docMk/>
            <pc:sldMk cId="1370422904" sldId="258"/>
            <ac:spMk id="4" creationId="{4ED318F8-D212-9AD6-FBF0-1E81EDD0698B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A1AEEE-EDD7-4065-B873-F5CE661FA222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57202D-0907-4278-9935-11A24DDBD8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Effective communication is a vital element while executing tasks and deliverables</a:t>
          </a:r>
        </a:p>
      </dgm:t>
    </dgm:pt>
    <dgm:pt modelId="{99A380D3-2436-4B6C-8428-FDB00CBC2E1C}" type="parTrans" cxnId="{87896F36-7C7E-47A5-9B96-754675C03225}">
      <dgm:prSet/>
      <dgm:spPr/>
      <dgm:t>
        <a:bodyPr/>
        <a:lstStyle/>
        <a:p>
          <a:endParaRPr lang="en-US"/>
        </a:p>
      </dgm:t>
    </dgm:pt>
    <dgm:pt modelId="{E34414BF-8AF5-45C1-A4BE-BC47FC679774}" type="sibTrans" cxnId="{87896F36-7C7E-47A5-9B96-754675C03225}">
      <dgm:prSet/>
      <dgm:spPr/>
      <dgm:t>
        <a:bodyPr/>
        <a:lstStyle/>
        <a:p>
          <a:endParaRPr lang="en-US"/>
        </a:p>
      </dgm:t>
    </dgm:pt>
    <dgm:pt modelId="{C42EA22D-7B93-4422-9C86-397D8E78A0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allows the creation of a smooth and positive environment among employees and workers</a:t>
          </a:r>
        </a:p>
      </dgm:t>
    </dgm:pt>
    <dgm:pt modelId="{0B0F25A5-729B-4B1E-81B8-64820FB7878B}" type="parTrans" cxnId="{E8B93719-631F-4AA7-96BE-F1B68E5130BE}">
      <dgm:prSet/>
      <dgm:spPr/>
      <dgm:t>
        <a:bodyPr/>
        <a:lstStyle/>
        <a:p>
          <a:endParaRPr lang="en-US"/>
        </a:p>
      </dgm:t>
    </dgm:pt>
    <dgm:pt modelId="{1D9A599A-81FF-4410-A402-99D8FC585930}" type="sibTrans" cxnId="{E8B93719-631F-4AA7-96BE-F1B68E5130BE}">
      <dgm:prSet/>
      <dgm:spPr/>
      <dgm:t>
        <a:bodyPr/>
        <a:lstStyle/>
        <a:p>
          <a:endParaRPr lang="en-US"/>
        </a:p>
      </dgm:t>
    </dgm:pt>
    <dgm:pt modelId="{5FF20158-A8F9-4A13-8276-CC566E6A8D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Lack of communication leads to inappropriate delivery of task</a:t>
          </a:r>
        </a:p>
      </dgm:t>
    </dgm:pt>
    <dgm:pt modelId="{2A935B73-5A25-43F2-A08C-9FAB4B36F8D6}" type="parTrans" cxnId="{4F637CAE-9E4E-47A4-8903-91749B179505}">
      <dgm:prSet/>
      <dgm:spPr/>
      <dgm:t>
        <a:bodyPr/>
        <a:lstStyle/>
        <a:p>
          <a:endParaRPr lang="en-US"/>
        </a:p>
      </dgm:t>
    </dgm:pt>
    <dgm:pt modelId="{8236D705-F72E-4170-8710-134E3A90E530}" type="sibTrans" cxnId="{4F637CAE-9E4E-47A4-8903-91749B179505}">
      <dgm:prSet/>
      <dgm:spPr/>
      <dgm:t>
        <a:bodyPr/>
        <a:lstStyle/>
        <a:p>
          <a:endParaRPr lang="en-US"/>
        </a:p>
      </dgm:t>
    </dgm:pt>
    <dgm:pt modelId="{4918459D-78AA-4143-BF35-AB5621F37F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It also creates gaps between leaders and followers</a:t>
          </a:r>
        </a:p>
      </dgm:t>
    </dgm:pt>
    <dgm:pt modelId="{BE437F51-3FD0-4F2A-BD00-BFCEA2F8D582}" type="parTrans" cxnId="{246B6F83-C995-49AC-8F06-87BF4CCD2213}">
      <dgm:prSet/>
      <dgm:spPr/>
      <dgm:t>
        <a:bodyPr/>
        <a:lstStyle/>
        <a:p>
          <a:endParaRPr lang="en-US"/>
        </a:p>
      </dgm:t>
    </dgm:pt>
    <dgm:pt modelId="{17F9068B-07B6-46BA-A68F-0D35ABCDF2AE}" type="sibTrans" cxnId="{246B6F83-C995-49AC-8F06-87BF4CCD2213}">
      <dgm:prSet/>
      <dgm:spPr/>
      <dgm:t>
        <a:bodyPr/>
        <a:lstStyle/>
        <a:p>
          <a:endParaRPr lang="en-US"/>
        </a:p>
      </dgm:t>
    </dgm:pt>
    <dgm:pt modelId="{0FD8FD9F-680A-44C5-A95C-47E3B0C53C59}" type="pres">
      <dgm:prSet presAssocID="{85A1AEEE-EDD7-4065-B873-F5CE661FA222}" presName="root" presStyleCnt="0">
        <dgm:presLayoutVars>
          <dgm:dir/>
          <dgm:resizeHandles val="exact"/>
        </dgm:presLayoutVars>
      </dgm:prSet>
      <dgm:spPr/>
    </dgm:pt>
    <dgm:pt modelId="{BAB65A9D-9445-45EA-8F89-00843CA20462}" type="pres">
      <dgm:prSet presAssocID="{1257202D-0907-4278-9935-11A24DDBD8E9}" presName="compNode" presStyleCnt="0"/>
      <dgm:spPr/>
    </dgm:pt>
    <dgm:pt modelId="{96EEA2A4-58A6-4735-A46D-513B0C6A3B24}" type="pres">
      <dgm:prSet presAssocID="{1257202D-0907-4278-9935-11A24DDBD8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D2C8C21-F2B5-4D7A-8CA3-C5EB7A65E0CF}" type="pres">
      <dgm:prSet presAssocID="{1257202D-0907-4278-9935-11A24DDBD8E9}" presName="spaceRect" presStyleCnt="0"/>
      <dgm:spPr/>
    </dgm:pt>
    <dgm:pt modelId="{BB0EEECB-975F-4CC3-8476-B76FF3A7E488}" type="pres">
      <dgm:prSet presAssocID="{1257202D-0907-4278-9935-11A24DDBD8E9}" presName="textRect" presStyleLbl="revTx" presStyleIdx="0" presStyleCnt="4">
        <dgm:presLayoutVars>
          <dgm:chMax val="1"/>
          <dgm:chPref val="1"/>
        </dgm:presLayoutVars>
      </dgm:prSet>
      <dgm:spPr/>
    </dgm:pt>
    <dgm:pt modelId="{1716E83D-D289-4059-85E9-B2A20766862B}" type="pres">
      <dgm:prSet presAssocID="{E34414BF-8AF5-45C1-A4BE-BC47FC679774}" presName="sibTrans" presStyleCnt="0"/>
      <dgm:spPr/>
    </dgm:pt>
    <dgm:pt modelId="{C917095A-CD96-4D17-BF3A-866BA6278F68}" type="pres">
      <dgm:prSet presAssocID="{C42EA22D-7B93-4422-9C86-397D8E78A08B}" presName="compNode" presStyleCnt="0"/>
      <dgm:spPr/>
    </dgm:pt>
    <dgm:pt modelId="{9E29F352-01D1-4F93-B8C0-641E11D411BF}" type="pres">
      <dgm:prSet presAssocID="{C42EA22D-7B93-4422-9C86-397D8E78A08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A83BFCC-071B-4715-A3E1-384C777E965F}" type="pres">
      <dgm:prSet presAssocID="{C42EA22D-7B93-4422-9C86-397D8E78A08B}" presName="spaceRect" presStyleCnt="0"/>
      <dgm:spPr/>
    </dgm:pt>
    <dgm:pt modelId="{3BFBA734-04FE-487B-A25C-40BFED3A58C2}" type="pres">
      <dgm:prSet presAssocID="{C42EA22D-7B93-4422-9C86-397D8E78A08B}" presName="textRect" presStyleLbl="revTx" presStyleIdx="1" presStyleCnt="4">
        <dgm:presLayoutVars>
          <dgm:chMax val="1"/>
          <dgm:chPref val="1"/>
        </dgm:presLayoutVars>
      </dgm:prSet>
      <dgm:spPr/>
    </dgm:pt>
    <dgm:pt modelId="{1C4AD4AC-FE46-4A62-B72F-73D83AFB70FB}" type="pres">
      <dgm:prSet presAssocID="{1D9A599A-81FF-4410-A402-99D8FC585930}" presName="sibTrans" presStyleCnt="0"/>
      <dgm:spPr/>
    </dgm:pt>
    <dgm:pt modelId="{998CD1A9-610B-4D39-BC1B-65C0E59A273D}" type="pres">
      <dgm:prSet presAssocID="{5FF20158-A8F9-4A13-8276-CC566E6A8D74}" presName="compNode" presStyleCnt="0"/>
      <dgm:spPr/>
    </dgm:pt>
    <dgm:pt modelId="{13EA0D3C-C388-4178-99AF-72D96F3F5973}" type="pres">
      <dgm:prSet presAssocID="{5FF20158-A8F9-4A13-8276-CC566E6A8D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E7B7DC8E-7A6D-40C3-A2E9-486C935DA9B7}" type="pres">
      <dgm:prSet presAssocID="{5FF20158-A8F9-4A13-8276-CC566E6A8D74}" presName="spaceRect" presStyleCnt="0"/>
      <dgm:spPr/>
    </dgm:pt>
    <dgm:pt modelId="{DB7C6F80-0ED4-4A3F-8DA7-E2FD9E4FAD2B}" type="pres">
      <dgm:prSet presAssocID="{5FF20158-A8F9-4A13-8276-CC566E6A8D74}" presName="textRect" presStyleLbl="revTx" presStyleIdx="2" presStyleCnt="4">
        <dgm:presLayoutVars>
          <dgm:chMax val="1"/>
          <dgm:chPref val="1"/>
        </dgm:presLayoutVars>
      </dgm:prSet>
      <dgm:spPr/>
    </dgm:pt>
    <dgm:pt modelId="{4F5DC009-F025-42C8-AB5E-7123C0D1CD50}" type="pres">
      <dgm:prSet presAssocID="{8236D705-F72E-4170-8710-134E3A90E530}" presName="sibTrans" presStyleCnt="0"/>
      <dgm:spPr/>
    </dgm:pt>
    <dgm:pt modelId="{128519FF-B387-4C7A-B0D2-A6283DC0CE9A}" type="pres">
      <dgm:prSet presAssocID="{4918459D-78AA-4143-BF35-AB5621F37FAA}" presName="compNode" presStyleCnt="0"/>
      <dgm:spPr/>
    </dgm:pt>
    <dgm:pt modelId="{40D5AA9D-DAE9-4F2F-9844-4208F04AD664}" type="pres">
      <dgm:prSet presAssocID="{4918459D-78AA-4143-BF35-AB5621F37FA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8C82DFC-ABAC-4238-A688-90E6D8D0C9BE}" type="pres">
      <dgm:prSet presAssocID="{4918459D-78AA-4143-BF35-AB5621F37FAA}" presName="spaceRect" presStyleCnt="0"/>
      <dgm:spPr/>
    </dgm:pt>
    <dgm:pt modelId="{8048D85A-C737-4C2F-A35D-4B80F7C73AA5}" type="pres">
      <dgm:prSet presAssocID="{4918459D-78AA-4143-BF35-AB5621F37FA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8B93719-631F-4AA7-96BE-F1B68E5130BE}" srcId="{85A1AEEE-EDD7-4065-B873-F5CE661FA222}" destId="{C42EA22D-7B93-4422-9C86-397D8E78A08B}" srcOrd="1" destOrd="0" parTransId="{0B0F25A5-729B-4B1E-81B8-64820FB7878B}" sibTransId="{1D9A599A-81FF-4410-A402-99D8FC585930}"/>
    <dgm:cxn modelId="{7AB5D91F-908A-4AED-B24A-5F3A68683D7B}" type="presOf" srcId="{4918459D-78AA-4143-BF35-AB5621F37FAA}" destId="{8048D85A-C737-4C2F-A35D-4B80F7C73AA5}" srcOrd="0" destOrd="0" presId="urn:microsoft.com/office/officeart/2018/2/layout/IconLabelList"/>
    <dgm:cxn modelId="{87896F36-7C7E-47A5-9B96-754675C03225}" srcId="{85A1AEEE-EDD7-4065-B873-F5CE661FA222}" destId="{1257202D-0907-4278-9935-11A24DDBD8E9}" srcOrd="0" destOrd="0" parTransId="{99A380D3-2436-4B6C-8428-FDB00CBC2E1C}" sibTransId="{E34414BF-8AF5-45C1-A4BE-BC47FC679774}"/>
    <dgm:cxn modelId="{E883147A-FA07-45CA-ACE5-50B1BAFCE818}" type="presOf" srcId="{85A1AEEE-EDD7-4065-B873-F5CE661FA222}" destId="{0FD8FD9F-680A-44C5-A95C-47E3B0C53C59}" srcOrd="0" destOrd="0" presId="urn:microsoft.com/office/officeart/2018/2/layout/IconLabelList"/>
    <dgm:cxn modelId="{246B6F83-C995-49AC-8F06-87BF4CCD2213}" srcId="{85A1AEEE-EDD7-4065-B873-F5CE661FA222}" destId="{4918459D-78AA-4143-BF35-AB5621F37FAA}" srcOrd="3" destOrd="0" parTransId="{BE437F51-3FD0-4F2A-BD00-BFCEA2F8D582}" sibTransId="{17F9068B-07B6-46BA-A68F-0D35ABCDF2AE}"/>
    <dgm:cxn modelId="{4F637CAE-9E4E-47A4-8903-91749B179505}" srcId="{85A1AEEE-EDD7-4065-B873-F5CE661FA222}" destId="{5FF20158-A8F9-4A13-8276-CC566E6A8D74}" srcOrd="2" destOrd="0" parTransId="{2A935B73-5A25-43F2-A08C-9FAB4B36F8D6}" sibTransId="{8236D705-F72E-4170-8710-134E3A90E530}"/>
    <dgm:cxn modelId="{9E2095B7-E60E-4761-AAFE-6E92B86EDF9D}" type="presOf" srcId="{1257202D-0907-4278-9935-11A24DDBD8E9}" destId="{BB0EEECB-975F-4CC3-8476-B76FF3A7E488}" srcOrd="0" destOrd="0" presId="urn:microsoft.com/office/officeart/2018/2/layout/IconLabelList"/>
    <dgm:cxn modelId="{AB1461C3-3DDA-45BA-AA3F-0F57842431E6}" type="presOf" srcId="{C42EA22D-7B93-4422-9C86-397D8E78A08B}" destId="{3BFBA734-04FE-487B-A25C-40BFED3A58C2}" srcOrd="0" destOrd="0" presId="urn:microsoft.com/office/officeart/2018/2/layout/IconLabelList"/>
    <dgm:cxn modelId="{DBB02BEE-D507-4817-B15E-72FA26F57139}" type="presOf" srcId="{5FF20158-A8F9-4A13-8276-CC566E6A8D74}" destId="{DB7C6F80-0ED4-4A3F-8DA7-E2FD9E4FAD2B}" srcOrd="0" destOrd="0" presId="urn:microsoft.com/office/officeart/2018/2/layout/IconLabelList"/>
    <dgm:cxn modelId="{6305F6C4-8A44-47A1-925B-5930D4CB7324}" type="presParOf" srcId="{0FD8FD9F-680A-44C5-A95C-47E3B0C53C59}" destId="{BAB65A9D-9445-45EA-8F89-00843CA20462}" srcOrd="0" destOrd="0" presId="urn:microsoft.com/office/officeart/2018/2/layout/IconLabelList"/>
    <dgm:cxn modelId="{FBE5402B-1C2C-4DA6-A812-36F9D3789B7B}" type="presParOf" srcId="{BAB65A9D-9445-45EA-8F89-00843CA20462}" destId="{96EEA2A4-58A6-4735-A46D-513B0C6A3B24}" srcOrd="0" destOrd="0" presId="urn:microsoft.com/office/officeart/2018/2/layout/IconLabelList"/>
    <dgm:cxn modelId="{27CC6709-77DE-4856-87B6-4200DB624797}" type="presParOf" srcId="{BAB65A9D-9445-45EA-8F89-00843CA20462}" destId="{8D2C8C21-F2B5-4D7A-8CA3-C5EB7A65E0CF}" srcOrd="1" destOrd="0" presId="urn:microsoft.com/office/officeart/2018/2/layout/IconLabelList"/>
    <dgm:cxn modelId="{84704222-8C8E-4976-A5C7-5D2DA38BEC4F}" type="presParOf" srcId="{BAB65A9D-9445-45EA-8F89-00843CA20462}" destId="{BB0EEECB-975F-4CC3-8476-B76FF3A7E488}" srcOrd="2" destOrd="0" presId="urn:microsoft.com/office/officeart/2018/2/layout/IconLabelList"/>
    <dgm:cxn modelId="{7A46608B-C7EC-44D3-B3BC-E87EAF40E690}" type="presParOf" srcId="{0FD8FD9F-680A-44C5-A95C-47E3B0C53C59}" destId="{1716E83D-D289-4059-85E9-B2A20766862B}" srcOrd="1" destOrd="0" presId="urn:microsoft.com/office/officeart/2018/2/layout/IconLabelList"/>
    <dgm:cxn modelId="{E83102D3-1F95-458A-B8DF-7D317BA026E4}" type="presParOf" srcId="{0FD8FD9F-680A-44C5-A95C-47E3B0C53C59}" destId="{C917095A-CD96-4D17-BF3A-866BA6278F68}" srcOrd="2" destOrd="0" presId="urn:microsoft.com/office/officeart/2018/2/layout/IconLabelList"/>
    <dgm:cxn modelId="{30D37ECB-FB76-4F6F-AD56-B937EEA7732D}" type="presParOf" srcId="{C917095A-CD96-4D17-BF3A-866BA6278F68}" destId="{9E29F352-01D1-4F93-B8C0-641E11D411BF}" srcOrd="0" destOrd="0" presId="urn:microsoft.com/office/officeart/2018/2/layout/IconLabelList"/>
    <dgm:cxn modelId="{873E19B9-A1A5-4B3A-BEB4-89173F2D986A}" type="presParOf" srcId="{C917095A-CD96-4D17-BF3A-866BA6278F68}" destId="{9A83BFCC-071B-4715-A3E1-384C777E965F}" srcOrd="1" destOrd="0" presId="urn:microsoft.com/office/officeart/2018/2/layout/IconLabelList"/>
    <dgm:cxn modelId="{64BC32AE-684C-455A-9508-F79DDFF595E7}" type="presParOf" srcId="{C917095A-CD96-4D17-BF3A-866BA6278F68}" destId="{3BFBA734-04FE-487B-A25C-40BFED3A58C2}" srcOrd="2" destOrd="0" presId="urn:microsoft.com/office/officeart/2018/2/layout/IconLabelList"/>
    <dgm:cxn modelId="{17184653-95F3-48BD-9503-AA874D1B80A8}" type="presParOf" srcId="{0FD8FD9F-680A-44C5-A95C-47E3B0C53C59}" destId="{1C4AD4AC-FE46-4A62-B72F-73D83AFB70FB}" srcOrd="3" destOrd="0" presId="urn:microsoft.com/office/officeart/2018/2/layout/IconLabelList"/>
    <dgm:cxn modelId="{3209D810-B73B-40E5-8AAD-B1F557DD450A}" type="presParOf" srcId="{0FD8FD9F-680A-44C5-A95C-47E3B0C53C59}" destId="{998CD1A9-610B-4D39-BC1B-65C0E59A273D}" srcOrd="4" destOrd="0" presId="urn:microsoft.com/office/officeart/2018/2/layout/IconLabelList"/>
    <dgm:cxn modelId="{8A6CE2C8-491A-4863-B10F-03CAEAC12552}" type="presParOf" srcId="{998CD1A9-610B-4D39-BC1B-65C0E59A273D}" destId="{13EA0D3C-C388-4178-99AF-72D96F3F5973}" srcOrd="0" destOrd="0" presId="urn:microsoft.com/office/officeart/2018/2/layout/IconLabelList"/>
    <dgm:cxn modelId="{DEBC7E5E-55D2-4315-B8EF-6E0800A70AC7}" type="presParOf" srcId="{998CD1A9-610B-4D39-BC1B-65C0E59A273D}" destId="{E7B7DC8E-7A6D-40C3-A2E9-486C935DA9B7}" srcOrd="1" destOrd="0" presId="urn:microsoft.com/office/officeart/2018/2/layout/IconLabelList"/>
    <dgm:cxn modelId="{C4F5B111-E1C0-4DF6-8623-62ECBF3D3945}" type="presParOf" srcId="{998CD1A9-610B-4D39-BC1B-65C0E59A273D}" destId="{DB7C6F80-0ED4-4A3F-8DA7-E2FD9E4FAD2B}" srcOrd="2" destOrd="0" presId="urn:microsoft.com/office/officeart/2018/2/layout/IconLabelList"/>
    <dgm:cxn modelId="{2D1A690F-A292-4978-AD96-35016B84E7BC}" type="presParOf" srcId="{0FD8FD9F-680A-44C5-A95C-47E3B0C53C59}" destId="{4F5DC009-F025-42C8-AB5E-7123C0D1CD50}" srcOrd="5" destOrd="0" presId="urn:microsoft.com/office/officeart/2018/2/layout/IconLabelList"/>
    <dgm:cxn modelId="{024A872E-2E87-4288-BB37-C8EB56E73245}" type="presParOf" srcId="{0FD8FD9F-680A-44C5-A95C-47E3B0C53C59}" destId="{128519FF-B387-4C7A-B0D2-A6283DC0CE9A}" srcOrd="6" destOrd="0" presId="urn:microsoft.com/office/officeart/2018/2/layout/IconLabelList"/>
    <dgm:cxn modelId="{FBFBFDB2-9CE8-45A9-8175-765FD0BBDD93}" type="presParOf" srcId="{128519FF-B387-4C7A-B0D2-A6283DC0CE9A}" destId="{40D5AA9D-DAE9-4F2F-9844-4208F04AD664}" srcOrd="0" destOrd="0" presId="urn:microsoft.com/office/officeart/2018/2/layout/IconLabelList"/>
    <dgm:cxn modelId="{932088DE-8149-49C2-A6FD-6F1A96DA7B7E}" type="presParOf" srcId="{128519FF-B387-4C7A-B0D2-A6283DC0CE9A}" destId="{28C82DFC-ABAC-4238-A688-90E6D8D0C9BE}" srcOrd="1" destOrd="0" presId="urn:microsoft.com/office/officeart/2018/2/layout/IconLabelList"/>
    <dgm:cxn modelId="{156CE738-0D8D-4C82-9303-7E5A47F76E59}" type="presParOf" srcId="{128519FF-B387-4C7A-B0D2-A6283DC0CE9A}" destId="{8048D85A-C737-4C2F-A35D-4B80F7C73AA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AF9216-A67D-48FF-8CFB-A9DB20F442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772AA9-C651-4B26-9497-29E11ACF2FF9}">
      <dgm:prSet/>
      <dgm:spPr/>
      <dgm:t>
        <a:bodyPr/>
        <a:lstStyle/>
        <a:p>
          <a:r>
            <a:rPr lang="en-US"/>
            <a:t>Aristotle's model is one of the relevant models that can be used by Tom</a:t>
          </a:r>
        </a:p>
      </dgm:t>
    </dgm:pt>
    <dgm:pt modelId="{5791C1D9-0740-435B-9704-39E4425B620C}" type="parTrans" cxnId="{D69A68FD-5E39-4741-8CA8-3A5A5EF480AE}">
      <dgm:prSet/>
      <dgm:spPr/>
      <dgm:t>
        <a:bodyPr/>
        <a:lstStyle/>
        <a:p>
          <a:endParaRPr lang="en-US"/>
        </a:p>
      </dgm:t>
    </dgm:pt>
    <dgm:pt modelId="{26E0F703-0735-4995-B4D6-23DE511E367E}" type="sibTrans" cxnId="{D69A68FD-5E39-4741-8CA8-3A5A5EF480AE}">
      <dgm:prSet/>
      <dgm:spPr/>
      <dgm:t>
        <a:bodyPr/>
        <a:lstStyle/>
        <a:p>
          <a:endParaRPr lang="en-US"/>
        </a:p>
      </dgm:t>
    </dgm:pt>
    <dgm:pt modelId="{896AF40C-FF16-45E6-92D2-403EB901E0DA}">
      <dgm:prSet/>
      <dgm:spPr/>
      <dgm:t>
        <a:bodyPr/>
        <a:lstStyle/>
        <a:p>
          <a:r>
            <a:rPr lang="en-US"/>
            <a:t>The models help Tom to examine the ways to be a persuasive communicator</a:t>
          </a:r>
        </a:p>
      </dgm:t>
    </dgm:pt>
    <dgm:pt modelId="{53145403-BC1D-4522-B68F-9FD2ED2428BC}" type="parTrans" cxnId="{66B5DE4B-8B79-4627-97D0-F7938D085591}">
      <dgm:prSet/>
      <dgm:spPr/>
      <dgm:t>
        <a:bodyPr/>
        <a:lstStyle/>
        <a:p>
          <a:endParaRPr lang="en-US"/>
        </a:p>
      </dgm:t>
    </dgm:pt>
    <dgm:pt modelId="{27C8B728-9860-4EE5-B805-24F0B509757F}" type="sibTrans" cxnId="{66B5DE4B-8B79-4627-97D0-F7938D085591}">
      <dgm:prSet/>
      <dgm:spPr/>
      <dgm:t>
        <a:bodyPr/>
        <a:lstStyle/>
        <a:p>
          <a:endParaRPr lang="en-US"/>
        </a:p>
      </dgm:t>
    </dgm:pt>
    <dgm:pt modelId="{F201EE85-6ED9-48CA-AD64-C4AD4BFD629A}">
      <dgm:prSet/>
      <dgm:spPr/>
      <dgm:t>
        <a:bodyPr/>
        <a:lstStyle/>
        <a:p>
          <a:r>
            <a:rPr lang="en-US"/>
            <a:t>The model illustrates emotions, logic, credibility, and authority</a:t>
          </a:r>
        </a:p>
      </dgm:t>
    </dgm:pt>
    <dgm:pt modelId="{8D228C61-AC2E-48CD-9EF7-D30D07F6863E}" type="parTrans" cxnId="{06D1EC9D-5098-4ED0-A799-036FF369FED8}">
      <dgm:prSet/>
      <dgm:spPr/>
      <dgm:t>
        <a:bodyPr/>
        <a:lstStyle/>
        <a:p>
          <a:endParaRPr lang="en-US"/>
        </a:p>
      </dgm:t>
    </dgm:pt>
    <dgm:pt modelId="{2C4C550B-6AC1-4D3A-B643-9F69D142522D}" type="sibTrans" cxnId="{06D1EC9D-5098-4ED0-A799-036FF369FED8}">
      <dgm:prSet/>
      <dgm:spPr/>
      <dgm:t>
        <a:bodyPr/>
        <a:lstStyle/>
        <a:p>
          <a:endParaRPr lang="en-US"/>
        </a:p>
      </dgm:t>
    </dgm:pt>
    <dgm:pt modelId="{14C49DFC-4969-4E68-B180-37424E5E1191}">
      <dgm:prSet/>
      <dgm:spPr/>
      <dgm:t>
        <a:bodyPr/>
        <a:lstStyle/>
        <a:p>
          <a:r>
            <a:rPr lang="en-US"/>
            <a:t>With the model, Tom will be able to achieve a structured working environment between him and the team (Teixeira  and Rocha, 2018)</a:t>
          </a:r>
        </a:p>
      </dgm:t>
    </dgm:pt>
    <dgm:pt modelId="{E2853282-CCBA-4EE1-913D-B6B0C35CDEF0}" type="parTrans" cxnId="{75923C09-B66A-41A4-9428-F6B699D82ECD}">
      <dgm:prSet/>
      <dgm:spPr/>
      <dgm:t>
        <a:bodyPr/>
        <a:lstStyle/>
        <a:p>
          <a:endParaRPr lang="en-US"/>
        </a:p>
      </dgm:t>
    </dgm:pt>
    <dgm:pt modelId="{D7EB31DB-1036-494A-B269-9451B04E4CD9}" type="sibTrans" cxnId="{75923C09-B66A-41A4-9428-F6B699D82ECD}">
      <dgm:prSet/>
      <dgm:spPr/>
      <dgm:t>
        <a:bodyPr/>
        <a:lstStyle/>
        <a:p>
          <a:endParaRPr lang="en-US"/>
        </a:p>
      </dgm:t>
    </dgm:pt>
    <dgm:pt modelId="{A3057447-3D04-4C50-9ACF-562DBB399BF9}" type="pres">
      <dgm:prSet presAssocID="{1CAF9216-A67D-48FF-8CFB-A9DB20F442E4}" presName="vert0" presStyleCnt="0">
        <dgm:presLayoutVars>
          <dgm:dir/>
          <dgm:animOne val="branch"/>
          <dgm:animLvl val="lvl"/>
        </dgm:presLayoutVars>
      </dgm:prSet>
      <dgm:spPr/>
    </dgm:pt>
    <dgm:pt modelId="{480290BA-E6D5-4E4D-94D3-717640F69A67}" type="pres">
      <dgm:prSet presAssocID="{32772AA9-C651-4B26-9497-29E11ACF2FF9}" presName="thickLine" presStyleLbl="alignNode1" presStyleIdx="0" presStyleCnt="4"/>
      <dgm:spPr/>
    </dgm:pt>
    <dgm:pt modelId="{9D8B29D1-4F71-4960-9B86-B4ACDEB8AD4C}" type="pres">
      <dgm:prSet presAssocID="{32772AA9-C651-4B26-9497-29E11ACF2FF9}" presName="horz1" presStyleCnt="0"/>
      <dgm:spPr/>
    </dgm:pt>
    <dgm:pt modelId="{A59E2F5C-36DA-46C4-AAE1-9A901892478B}" type="pres">
      <dgm:prSet presAssocID="{32772AA9-C651-4B26-9497-29E11ACF2FF9}" presName="tx1" presStyleLbl="revTx" presStyleIdx="0" presStyleCnt="4"/>
      <dgm:spPr/>
    </dgm:pt>
    <dgm:pt modelId="{FCBC7BBF-5652-4FE4-8100-318A6F462FD3}" type="pres">
      <dgm:prSet presAssocID="{32772AA9-C651-4B26-9497-29E11ACF2FF9}" presName="vert1" presStyleCnt="0"/>
      <dgm:spPr/>
    </dgm:pt>
    <dgm:pt modelId="{DA2FBE07-6E8B-426D-B5A7-FA586DAEC4C1}" type="pres">
      <dgm:prSet presAssocID="{896AF40C-FF16-45E6-92D2-403EB901E0DA}" presName="thickLine" presStyleLbl="alignNode1" presStyleIdx="1" presStyleCnt="4"/>
      <dgm:spPr/>
    </dgm:pt>
    <dgm:pt modelId="{59BA3C53-B1E0-441B-A9EE-D2173ABDB6C0}" type="pres">
      <dgm:prSet presAssocID="{896AF40C-FF16-45E6-92D2-403EB901E0DA}" presName="horz1" presStyleCnt="0"/>
      <dgm:spPr/>
    </dgm:pt>
    <dgm:pt modelId="{E74F4778-D399-49D5-B6FF-DF304352FCE2}" type="pres">
      <dgm:prSet presAssocID="{896AF40C-FF16-45E6-92D2-403EB901E0DA}" presName="tx1" presStyleLbl="revTx" presStyleIdx="1" presStyleCnt="4"/>
      <dgm:spPr/>
    </dgm:pt>
    <dgm:pt modelId="{F0E56954-7692-4022-B1BA-4335C087B6B5}" type="pres">
      <dgm:prSet presAssocID="{896AF40C-FF16-45E6-92D2-403EB901E0DA}" presName="vert1" presStyleCnt="0"/>
      <dgm:spPr/>
    </dgm:pt>
    <dgm:pt modelId="{4407F466-0A51-4535-9B93-9A8E2947D125}" type="pres">
      <dgm:prSet presAssocID="{F201EE85-6ED9-48CA-AD64-C4AD4BFD629A}" presName="thickLine" presStyleLbl="alignNode1" presStyleIdx="2" presStyleCnt="4"/>
      <dgm:spPr/>
    </dgm:pt>
    <dgm:pt modelId="{8FA7A71F-F7D8-4A49-87DE-4F14F26F7E2F}" type="pres">
      <dgm:prSet presAssocID="{F201EE85-6ED9-48CA-AD64-C4AD4BFD629A}" presName="horz1" presStyleCnt="0"/>
      <dgm:spPr/>
    </dgm:pt>
    <dgm:pt modelId="{43FAF2B6-D4AB-484B-96BC-4A29E82CE86B}" type="pres">
      <dgm:prSet presAssocID="{F201EE85-6ED9-48CA-AD64-C4AD4BFD629A}" presName="tx1" presStyleLbl="revTx" presStyleIdx="2" presStyleCnt="4"/>
      <dgm:spPr/>
    </dgm:pt>
    <dgm:pt modelId="{A3E76EE2-304C-40F7-908D-2B39D940AF78}" type="pres">
      <dgm:prSet presAssocID="{F201EE85-6ED9-48CA-AD64-C4AD4BFD629A}" presName="vert1" presStyleCnt="0"/>
      <dgm:spPr/>
    </dgm:pt>
    <dgm:pt modelId="{F324F514-80BA-4D14-94C9-291EFCEDAB6A}" type="pres">
      <dgm:prSet presAssocID="{14C49DFC-4969-4E68-B180-37424E5E1191}" presName="thickLine" presStyleLbl="alignNode1" presStyleIdx="3" presStyleCnt="4"/>
      <dgm:spPr/>
    </dgm:pt>
    <dgm:pt modelId="{7925F5FB-4EDD-42BA-887D-47E8413C9D74}" type="pres">
      <dgm:prSet presAssocID="{14C49DFC-4969-4E68-B180-37424E5E1191}" presName="horz1" presStyleCnt="0"/>
      <dgm:spPr/>
    </dgm:pt>
    <dgm:pt modelId="{97D8E568-95DC-4804-A33E-89296F59D65F}" type="pres">
      <dgm:prSet presAssocID="{14C49DFC-4969-4E68-B180-37424E5E1191}" presName="tx1" presStyleLbl="revTx" presStyleIdx="3" presStyleCnt="4"/>
      <dgm:spPr/>
    </dgm:pt>
    <dgm:pt modelId="{A805DC3F-FCC7-4367-A90C-3BE95F6B811E}" type="pres">
      <dgm:prSet presAssocID="{14C49DFC-4969-4E68-B180-37424E5E1191}" presName="vert1" presStyleCnt="0"/>
      <dgm:spPr/>
    </dgm:pt>
  </dgm:ptLst>
  <dgm:cxnLst>
    <dgm:cxn modelId="{75923C09-B66A-41A4-9428-F6B699D82ECD}" srcId="{1CAF9216-A67D-48FF-8CFB-A9DB20F442E4}" destId="{14C49DFC-4969-4E68-B180-37424E5E1191}" srcOrd="3" destOrd="0" parTransId="{E2853282-CCBA-4EE1-913D-B6B0C35CDEF0}" sibTransId="{D7EB31DB-1036-494A-B269-9451B04E4CD9}"/>
    <dgm:cxn modelId="{14E09E25-0D91-4D59-B8D8-5C32D5A74285}" type="presOf" srcId="{32772AA9-C651-4B26-9497-29E11ACF2FF9}" destId="{A59E2F5C-36DA-46C4-AAE1-9A901892478B}" srcOrd="0" destOrd="0" presId="urn:microsoft.com/office/officeart/2008/layout/LinedList"/>
    <dgm:cxn modelId="{7FC48246-0058-4C51-9A21-7D4CE9CBD95F}" type="presOf" srcId="{14C49DFC-4969-4E68-B180-37424E5E1191}" destId="{97D8E568-95DC-4804-A33E-89296F59D65F}" srcOrd="0" destOrd="0" presId="urn:microsoft.com/office/officeart/2008/layout/LinedList"/>
    <dgm:cxn modelId="{66B5DE4B-8B79-4627-97D0-F7938D085591}" srcId="{1CAF9216-A67D-48FF-8CFB-A9DB20F442E4}" destId="{896AF40C-FF16-45E6-92D2-403EB901E0DA}" srcOrd="1" destOrd="0" parTransId="{53145403-BC1D-4522-B68F-9FD2ED2428BC}" sibTransId="{27C8B728-9860-4EE5-B805-24F0B509757F}"/>
    <dgm:cxn modelId="{06D1EC9D-5098-4ED0-A799-036FF369FED8}" srcId="{1CAF9216-A67D-48FF-8CFB-A9DB20F442E4}" destId="{F201EE85-6ED9-48CA-AD64-C4AD4BFD629A}" srcOrd="2" destOrd="0" parTransId="{8D228C61-AC2E-48CD-9EF7-D30D07F6863E}" sibTransId="{2C4C550B-6AC1-4D3A-B643-9F69D142522D}"/>
    <dgm:cxn modelId="{9692DB9F-0C96-41A4-B45A-70E0FA8D9B63}" type="presOf" srcId="{896AF40C-FF16-45E6-92D2-403EB901E0DA}" destId="{E74F4778-D399-49D5-B6FF-DF304352FCE2}" srcOrd="0" destOrd="0" presId="urn:microsoft.com/office/officeart/2008/layout/LinedList"/>
    <dgm:cxn modelId="{8264F1B9-CC4E-4C9B-80CE-789CEA81A9A0}" type="presOf" srcId="{1CAF9216-A67D-48FF-8CFB-A9DB20F442E4}" destId="{A3057447-3D04-4C50-9ACF-562DBB399BF9}" srcOrd="0" destOrd="0" presId="urn:microsoft.com/office/officeart/2008/layout/LinedList"/>
    <dgm:cxn modelId="{3D7F04D4-8093-40B5-B12B-BAF820FE5883}" type="presOf" srcId="{F201EE85-6ED9-48CA-AD64-C4AD4BFD629A}" destId="{43FAF2B6-D4AB-484B-96BC-4A29E82CE86B}" srcOrd="0" destOrd="0" presId="urn:microsoft.com/office/officeart/2008/layout/LinedList"/>
    <dgm:cxn modelId="{D69A68FD-5E39-4741-8CA8-3A5A5EF480AE}" srcId="{1CAF9216-A67D-48FF-8CFB-A9DB20F442E4}" destId="{32772AA9-C651-4B26-9497-29E11ACF2FF9}" srcOrd="0" destOrd="0" parTransId="{5791C1D9-0740-435B-9704-39E4425B620C}" sibTransId="{26E0F703-0735-4995-B4D6-23DE511E367E}"/>
    <dgm:cxn modelId="{837B0FB4-FB50-4A86-A341-F6B98268A06E}" type="presParOf" srcId="{A3057447-3D04-4C50-9ACF-562DBB399BF9}" destId="{480290BA-E6D5-4E4D-94D3-717640F69A67}" srcOrd="0" destOrd="0" presId="urn:microsoft.com/office/officeart/2008/layout/LinedList"/>
    <dgm:cxn modelId="{B34C5275-1ACE-41D2-B19E-DFB89AE30D23}" type="presParOf" srcId="{A3057447-3D04-4C50-9ACF-562DBB399BF9}" destId="{9D8B29D1-4F71-4960-9B86-B4ACDEB8AD4C}" srcOrd="1" destOrd="0" presId="urn:microsoft.com/office/officeart/2008/layout/LinedList"/>
    <dgm:cxn modelId="{B039F795-C1DE-4418-9522-7D6502C336BE}" type="presParOf" srcId="{9D8B29D1-4F71-4960-9B86-B4ACDEB8AD4C}" destId="{A59E2F5C-36DA-46C4-AAE1-9A901892478B}" srcOrd="0" destOrd="0" presId="urn:microsoft.com/office/officeart/2008/layout/LinedList"/>
    <dgm:cxn modelId="{2C4F7CE4-417C-4A8C-BCAB-F095C8A74FAA}" type="presParOf" srcId="{9D8B29D1-4F71-4960-9B86-B4ACDEB8AD4C}" destId="{FCBC7BBF-5652-4FE4-8100-318A6F462FD3}" srcOrd="1" destOrd="0" presId="urn:microsoft.com/office/officeart/2008/layout/LinedList"/>
    <dgm:cxn modelId="{E2608BF8-B0CF-4442-86DE-3316C98F423E}" type="presParOf" srcId="{A3057447-3D04-4C50-9ACF-562DBB399BF9}" destId="{DA2FBE07-6E8B-426D-B5A7-FA586DAEC4C1}" srcOrd="2" destOrd="0" presId="urn:microsoft.com/office/officeart/2008/layout/LinedList"/>
    <dgm:cxn modelId="{58C4256C-7BB4-49E4-AB22-E8AA2A3D82CF}" type="presParOf" srcId="{A3057447-3D04-4C50-9ACF-562DBB399BF9}" destId="{59BA3C53-B1E0-441B-A9EE-D2173ABDB6C0}" srcOrd="3" destOrd="0" presId="urn:microsoft.com/office/officeart/2008/layout/LinedList"/>
    <dgm:cxn modelId="{0C9F8D45-217F-4D2C-AE3E-3D05B0E884A5}" type="presParOf" srcId="{59BA3C53-B1E0-441B-A9EE-D2173ABDB6C0}" destId="{E74F4778-D399-49D5-B6FF-DF304352FCE2}" srcOrd="0" destOrd="0" presId="urn:microsoft.com/office/officeart/2008/layout/LinedList"/>
    <dgm:cxn modelId="{54D4646A-D186-4776-A0D0-47FAA8881C78}" type="presParOf" srcId="{59BA3C53-B1E0-441B-A9EE-D2173ABDB6C0}" destId="{F0E56954-7692-4022-B1BA-4335C087B6B5}" srcOrd="1" destOrd="0" presId="urn:microsoft.com/office/officeart/2008/layout/LinedList"/>
    <dgm:cxn modelId="{C84E28F2-C454-475E-9312-3CD9FFAE158D}" type="presParOf" srcId="{A3057447-3D04-4C50-9ACF-562DBB399BF9}" destId="{4407F466-0A51-4535-9B93-9A8E2947D125}" srcOrd="4" destOrd="0" presId="urn:microsoft.com/office/officeart/2008/layout/LinedList"/>
    <dgm:cxn modelId="{E130B8B5-E76F-4584-8623-46CCF4659DC9}" type="presParOf" srcId="{A3057447-3D04-4C50-9ACF-562DBB399BF9}" destId="{8FA7A71F-F7D8-4A49-87DE-4F14F26F7E2F}" srcOrd="5" destOrd="0" presId="urn:microsoft.com/office/officeart/2008/layout/LinedList"/>
    <dgm:cxn modelId="{63559A04-E7C9-442D-BEAD-C0499B520ED4}" type="presParOf" srcId="{8FA7A71F-F7D8-4A49-87DE-4F14F26F7E2F}" destId="{43FAF2B6-D4AB-484B-96BC-4A29E82CE86B}" srcOrd="0" destOrd="0" presId="urn:microsoft.com/office/officeart/2008/layout/LinedList"/>
    <dgm:cxn modelId="{0BBE96B0-29AD-4E25-9228-954A91EE0B0C}" type="presParOf" srcId="{8FA7A71F-F7D8-4A49-87DE-4F14F26F7E2F}" destId="{A3E76EE2-304C-40F7-908D-2B39D940AF78}" srcOrd="1" destOrd="0" presId="urn:microsoft.com/office/officeart/2008/layout/LinedList"/>
    <dgm:cxn modelId="{60178571-A7B9-4341-8A00-5A0E91171BE1}" type="presParOf" srcId="{A3057447-3D04-4C50-9ACF-562DBB399BF9}" destId="{F324F514-80BA-4D14-94C9-291EFCEDAB6A}" srcOrd="6" destOrd="0" presId="urn:microsoft.com/office/officeart/2008/layout/LinedList"/>
    <dgm:cxn modelId="{51BF0D17-0FDC-48A3-A51A-B635C290BCBF}" type="presParOf" srcId="{A3057447-3D04-4C50-9ACF-562DBB399BF9}" destId="{7925F5FB-4EDD-42BA-887D-47E8413C9D74}" srcOrd="7" destOrd="0" presId="urn:microsoft.com/office/officeart/2008/layout/LinedList"/>
    <dgm:cxn modelId="{EEA32EA5-4289-48FF-B014-544214EF898B}" type="presParOf" srcId="{7925F5FB-4EDD-42BA-887D-47E8413C9D74}" destId="{97D8E568-95DC-4804-A33E-89296F59D65F}" srcOrd="0" destOrd="0" presId="urn:microsoft.com/office/officeart/2008/layout/LinedList"/>
    <dgm:cxn modelId="{59B41971-8804-4E14-BF26-E42F2663E7BD}" type="presParOf" srcId="{7925F5FB-4EDD-42BA-887D-47E8413C9D74}" destId="{A805DC3F-FCC7-4367-A90C-3BE95F6B811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EA2A4-58A6-4735-A46D-513B0C6A3B24}">
      <dsp:nvSpPr>
        <dsp:cNvPr id="0" name=""/>
        <dsp:cNvSpPr/>
      </dsp:nvSpPr>
      <dsp:spPr>
        <a:xfrm>
          <a:off x="407225" y="1030973"/>
          <a:ext cx="661289" cy="6612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EEECB-975F-4CC3-8476-B76FF3A7E488}">
      <dsp:nvSpPr>
        <dsp:cNvPr id="0" name=""/>
        <dsp:cNvSpPr/>
      </dsp:nvSpPr>
      <dsp:spPr>
        <a:xfrm>
          <a:off x="3104" y="1912851"/>
          <a:ext cx="1469531" cy="58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Effective communication is a vital element while executing tasks and deliverables</a:t>
          </a:r>
        </a:p>
      </dsp:txBody>
      <dsp:txXfrm>
        <a:off x="3104" y="1912851"/>
        <a:ext cx="1469531" cy="587812"/>
      </dsp:txXfrm>
    </dsp:sp>
    <dsp:sp modelId="{9E29F352-01D1-4F93-B8C0-641E11D411BF}">
      <dsp:nvSpPr>
        <dsp:cNvPr id="0" name=""/>
        <dsp:cNvSpPr/>
      </dsp:nvSpPr>
      <dsp:spPr>
        <a:xfrm>
          <a:off x="2133924" y="1030973"/>
          <a:ext cx="661289" cy="6612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BA734-04FE-487B-A25C-40BFED3A58C2}">
      <dsp:nvSpPr>
        <dsp:cNvPr id="0" name=""/>
        <dsp:cNvSpPr/>
      </dsp:nvSpPr>
      <dsp:spPr>
        <a:xfrm>
          <a:off x="1729803" y="1912851"/>
          <a:ext cx="1469531" cy="58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It allows the creation of a smooth and positive environment among employees and workers</a:t>
          </a:r>
        </a:p>
      </dsp:txBody>
      <dsp:txXfrm>
        <a:off x="1729803" y="1912851"/>
        <a:ext cx="1469531" cy="587812"/>
      </dsp:txXfrm>
    </dsp:sp>
    <dsp:sp modelId="{13EA0D3C-C388-4178-99AF-72D96F3F5973}">
      <dsp:nvSpPr>
        <dsp:cNvPr id="0" name=""/>
        <dsp:cNvSpPr/>
      </dsp:nvSpPr>
      <dsp:spPr>
        <a:xfrm>
          <a:off x="3860623" y="1030973"/>
          <a:ext cx="661289" cy="6612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7C6F80-0ED4-4A3F-8DA7-E2FD9E4FAD2B}">
      <dsp:nvSpPr>
        <dsp:cNvPr id="0" name=""/>
        <dsp:cNvSpPr/>
      </dsp:nvSpPr>
      <dsp:spPr>
        <a:xfrm>
          <a:off x="3456502" y="1912851"/>
          <a:ext cx="1469531" cy="58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Lack of communication leads to inappropriate delivery of task</a:t>
          </a:r>
        </a:p>
      </dsp:txBody>
      <dsp:txXfrm>
        <a:off x="3456502" y="1912851"/>
        <a:ext cx="1469531" cy="587812"/>
      </dsp:txXfrm>
    </dsp:sp>
    <dsp:sp modelId="{40D5AA9D-DAE9-4F2F-9844-4208F04AD664}">
      <dsp:nvSpPr>
        <dsp:cNvPr id="0" name=""/>
        <dsp:cNvSpPr/>
      </dsp:nvSpPr>
      <dsp:spPr>
        <a:xfrm>
          <a:off x="5587322" y="1030973"/>
          <a:ext cx="661289" cy="6612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48D85A-C737-4C2F-A35D-4B80F7C73AA5}">
      <dsp:nvSpPr>
        <dsp:cNvPr id="0" name=""/>
        <dsp:cNvSpPr/>
      </dsp:nvSpPr>
      <dsp:spPr>
        <a:xfrm>
          <a:off x="5183201" y="1912851"/>
          <a:ext cx="1469531" cy="587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It also creates gaps between leaders and followers</a:t>
          </a:r>
        </a:p>
      </dsp:txBody>
      <dsp:txXfrm>
        <a:off x="5183201" y="1912851"/>
        <a:ext cx="1469531" cy="5878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290BA-E6D5-4E4D-94D3-717640F69A67}">
      <dsp:nvSpPr>
        <dsp:cNvPr id="0" name=""/>
        <dsp:cNvSpPr/>
      </dsp:nvSpPr>
      <dsp:spPr>
        <a:xfrm>
          <a:off x="0" y="0"/>
          <a:ext cx="56240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9E2F5C-36DA-46C4-AAE1-9A901892478B}">
      <dsp:nvSpPr>
        <dsp:cNvPr id="0" name=""/>
        <dsp:cNvSpPr/>
      </dsp:nvSpPr>
      <dsp:spPr>
        <a:xfrm>
          <a:off x="0" y="0"/>
          <a:ext cx="5624058" cy="1142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Aristotle's model is one of the relevant models that can be used by Tom</a:t>
          </a:r>
        </a:p>
      </dsp:txBody>
      <dsp:txXfrm>
        <a:off x="0" y="0"/>
        <a:ext cx="5624058" cy="1142222"/>
      </dsp:txXfrm>
    </dsp:sp>
    <dsp:sp modelId="{DA2FBE07-6E8B-426D-B5A7-FA586DAEC4C1}">
      <dsp:nvSpPr>
        <dsp:cNvPr id="0" name=""/>
        <dsp:cNvSpPr/>
      </dsp:nvSpPr>
      <dsp:spPr>
        <a:xfrm>
          <a:off x="0" y="1142222"/>
          <a:ext cx="56240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F4778-D399-49D5-B6FF-DF304352FCE2}">
      <dsp:nvSpPr>
        <dsp:cNvPr id="0" name=""/>
        <dsp:cNvSpPr/>
      </dsp:nvSpPr>
      <dsp:spPr>
        <a:xfrm>
          <a:off x="0" y="1142222"/>
          <a:ext cx="5624058" cy="1142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models help Tom to examine the ways to be a persuasive communicator</a:t>
          </a:r>
        </a:p>
      </dsp:txBody>
      <dsp:txXfrm>
        <a:off x="0" y="1142222"/>
        <a:ext cx="5624058" cy="1142222"/>
      </dsp:txXfrm>
    </dsp:sp>
    <dsp:sp modelId="{4407F466-0A51-4535-9B93-9A8E2947D125}">
      <dsp:nvSpPr>
        <dsp:cNvPr id="0" name=""/>
        <dsp:cNvSpPr/>
      </dsp:nvSpPr>
      <dsp:spPr>
        <a:xfrm>
          <a:off x="0" y="2284444"/>
          <a:ext cx="56240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AF2B6-D4AB-484B-96BC-4A29E82CE86B}">
      <dsp:nvSpPr>
        <dsp:cNvPr id="0" name=""/>
        <dsp:cNvSpPr/>
      </dsp:nvSpPr>
      <dsp:spPr>
        <a:xfrm>
          <a:off x="0" y="2284445"/>
          <a:ext cx="5624058" cy="1142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model illustrates emotions, logic, credibility, and authority</a:t>
          </a:r>
        </a:p>
      </dsp:txBody>
      <dsp:txXfrm>
        <a:off x="0" y="2284445"/>
        <a:ext cx="5624058" cy="1142222"/>
      </dsp:txXfrm>
    </dsp:sp>
    <dsp:sp modelId="{F324F514-80BA-4D14-94C9-291EFCEDAB6A}">
      <dsp:nvSpPr>
        <dsp:cNvPr id="0" name=""/>
        <dsp:cNvSpPr/>
      </dsp:nvSpPr>
      <dsp:spPr>
        <a:xfrm>
          <a:off x="0" y="3426667"/>
          <a:ext cx="562405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D8E568-95DC-4804-A33E-89296F59D65F}">
      <dsp:nvSpPr>
        <dsp:cNvPr id="0" name=""/>
        <dsp:cNvSpPr/>
      </dsp:nvSpPr>
      <dsp:spPr>
        <a:xfrm>
          <a:off x="0" y="3426667"/>
          <a:ext cx="5624058" cy="11422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With the model, Tom will be able to achieve a structured working environment between him and the team (Teixeira  and Rocha, 2018)</a:t>
          </a:r>
        </a:p>
      </dsp:txBody>
      <dsp:txXfrm>
        <a:off x="0" y="3426667"/>
        <a:ext cx="5624058" cy="11422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470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320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799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2224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3348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6174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157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695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500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077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195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631179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428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695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409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4233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522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11/25/2022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6843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agames.com/2013/11/amazon-countdown-to-black-friday-2013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sheninger.blogspot.com/2016/08/a-simple-strategy-to-deal-with-negative.html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nclusions.html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14A70AB0-D92F-192E-F154-CF82DF3AFC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l="9091" t="233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E0708412-E24C-512E-FDBA-90AD09A0B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GB" sz="3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Student Name: Yasmeen Begum  </a:t>
            </a:r>
            <a:br>
              <a:rPr lang="en-GB" sz="3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3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Student Number: 2119725</a:t>
            </a:r>
            <a:br>
              <a:rPr lang="en-GB" sz="3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3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Lecturer Name: </a:t>
            </a:r>
            <a:r>
              <a:rPr lang="en-US" sz="340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Dami</a:t>
            </a:r>
            <a:r>
              <a:rPr lang="en-US" sz="34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400" spc="-10" dirty="0" err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Pokubo</a:t>
            </a:r>
            <a:r>
              <a:rPr lang="en-GB" sz="3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BMSW4002_BIRM  </a:t>
            </a:r>
            <a:br>
              <a:rPr lang="en-GB" sz="3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3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Effective team working and communication</a:t>
            </a:r>
            <a:br>
              <a:rPr lang="en-GB" sz="3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IN" sz="3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Date 02/12/2022</a:t>
            </a:r>
            <a:endParaRPr lang="en-GB" sz="3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885E190-58DD-42DD-A4A8-401E15C92A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2439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47040-D38B-F237-9BA1-0F3063C1B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918" y="685801"/>
            <a:ext cx="8558977" cy="2483350"/>
          </a:xfrm>
        </p:spPr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Introduction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915FB90-79F0-EA29-3B1A-64A35F5BF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6073441"/>
              </p:ext>
            </p:extLst>
          </p:nvPr>
        </p:nvGraphicFramePr>
        <p:xfrm>
          <a:off x="1272656" y="1735492"/>
          <a:ext cx="6655837" cy="3531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F4190BF8-8A4B-081D-5C60-458350BEA2A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53424" y="2439122"/>
            <a:ext cx="3381375" cy="19797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3922EE-95E0-B40A-7202-9EBDDB677964}"/>
              </a:ext>
            </a:extLst>
          </p:cNvPr>
          <p:cNvSpPr txBox="1"/>
          <p:nvPr/>
        </p:nvSpPr>
        <p:spPr>
          <a:xfrm>
            <a:off x="8353424" y="4538023"/>
            <a:ext cx="3452884" cy="1289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1: Effective communication skills</a:t>
            </a:r>
          </a:p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Sketchbubble.com, 2020)</a:t>
            </a:r>
          </a:p>
        </p:txBody>
      </p:sp>
    </p:spTree>
    <p:extLst>
      <p:ext uri="{BB962C8B-B14F-4D97-AF65-F5344CB8AC3E}">
        <p14:creationId xmlns:p14="http://schemas.microsoft.com/office/powerpoint/2010/main" val="2177389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5B13D-CF5F-49DB-6ACE-21FD9C0E7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0760" y="569168"/>
            <a:ext cx="4432040" cy="1744824"/>
          </a:xfrm>
        </p:spPr>
        <p:txBody>
          <a:bodyPr>
            <a:normAutofit fontScale="90000"/>
          </a:bodyPr>
          <a:lstStyle/>
          <a:p>
            <a:pPr algn="r">
              <a:lnSpc>
                <a:spcPct val="110000"/>
              </a:lnSpc>
            </a:pPr>
            <a:r>
              <a:rPr lang="en-US" sz="37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effective communication with Tom</a:t>
            </a:r>
            <a:endParaRPr lang="en-GB" sz="37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D318F8-D212-9AD6-FBF0-1E81EDD06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7291" y="2597542"/>
            <a:ext cx="4498910" cy="3579422"/>
          </a:xfrm>
        </p:spPr>
        <p:txBody>
          <a:bodyPr>
            <a:normAutofit/>
          </a:bodyPr>
          <a:lstStyle/>
          <a:p>
            <a:pPr lvl="0">
              <a:lnSpc>
                <a:spcPct val="11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with employees will help Tom to understand the perspectives of the employees</a:t>
            </a:r>
          </a:p>
          <a:p>
            <a:pPr lvl="0">
              <a:lnSpc>
                <a:spcPct val="11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will also help the leader in creating transparency and visibility toward deadlines and deliveries</a:t>
            </a:r>
          </a:p>
          <a:p>
            <a:pPr lvl="0">
              <a:lnSpc>
                <a:spcPct val="11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also assists Tom in creating a professional bond with the employees (</a:t>
            </a:r>
            <a:r>
              <a:rPr lang="en-US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Baccon</a:t>
            </a: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2019)</a:t>
            </a:r>
          </a:p>
          <a:p>
            <a:pPr lvl="0">
              <a:lnSpc>
                <a:spcPct val="110000"/>
              </a:lnSpc>
            </a:pPr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effective communication, Tom will be able to handle the task more efficiently and smoothly</a:t>
            </a:r>
          </a:p>
          <a:p>
            <a:pPr>
              <a:lnSpc>
                <a:spcPct val="110000"/>
              </a:lnSpc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744660-12A7-A783-31F0-67E4D49E73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61" r="38920" b="1"/>
          <a:stretch/>
        </p:blipFill>
        <p:spPr>
          <a:xfrm rot="21600000">
            <a:off x="1582866" y="685799"/>
            <a:ext cx="4303235" cy="54864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42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C81BB-5000-6579-37B7-38469F28A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effective communication with Team members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BA93CDD-AFD7-9911-90BE-3D4323089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638"/>
            <a:ext cx="8947150" cy="4195762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enhances engagement among team members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Promotes teamwork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Proactive communication helps in developing innovation 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Baccon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2019)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Enhances cultural diversity in the workplace</a:t>
            </a:r>
          </a:p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471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F402F-94F8-5AE2-4C39-861135705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b="1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of effective communication for Amazon</a:t>
            </a:r>
            <a:endParaRPr lang="en-GB" sz="3600">
              <a:solidFill>
                <a:srgbClr val="EBEBEB"/>
              </a:solidFill>
            </a:endParaRP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6" name="Picture 5" descr="A black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89846790-B9DA-95EB-2810-6C6CD599A7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3992" y="1528350"/>
            <a:ext cx="5449889" cy="3801297"/>
          </a:xfrm>
          <a:prstGeom prst="rect">
            <a:avLst/>
          </a:prstGeom>
          <a:effectLst/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C842BCC-F11A-7BD4-2031-4DCD83A5F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pPr lvl="0"/>
            <a:r>
              <a:rPr lang="en-US" sz="19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Clear and concise communications help Amazon in operating with a proper hierarchical structure</a:t>
            </a:r>
          </a:p>
          <a:p>
            <a:pPr lvl="0"/>
            <a:r>
              <a:rPr lang="en-US" sz="19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also helps the organization to efficiently interact with its customers</a:t>
            </a:r>
          </a:p>
          <a:p>
            <a:pPr lvl="0"/>
            <a:r>
              <a:rPr lang="en-US" sz="19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Increases the image of the company among the employees (Taylor, 2021)</a:t>
            </a:r>
          </a:p>
          <a:p>
            <a:pPr lvl="0"/>
            <a:r>
              <a:rPr lang="en-US" sz="19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allows the organization to enact appropriate strategies for the business</a:t>
            </a:r>
          </a:p>
          <a:p>
            <a:endParaRPr lang="en-US" sz="1900" dirty="0">
              <a:solidFill>
                <a:srgbClr val="EBEBE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80649A-BE99-2AA3-F45F-50BD70F5B3CE}"/>
              </a:ext>
            </a:extLst>
          </p:cNvPr>
          <p:cNvSpPr txBox="1"/>
          <p:nvPr/>
        </p:nvSpPr>
        <p:spPr>
          <a:xfrm>
            <a:off x="9004403" y="5129592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baagames.com/2013/11/amazon-countdown-to-black-friday-2013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1319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312C5-1030-0975-6B3E-88F4C05F6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communication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5569A40D-D7DA-8BFA-489C-CAC1ABE5606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03313" y="1679510"/>
          <a:ext cx="5624058" cy="45688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AB097F84-9794-3E24-F750-8277B38BAC2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81426" y="1504381"/>
            <a:ext cx="4631140" cy="307870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DDA5F3-915E-9058-CF50-48FAA53CA202}"/>
              </a:ext>
            </a:extLst>
          </p:cNvPr>
          <p:cNvSpPr txBox="1"/>
          <p:nvPr/>
        </p:nvSpPr>
        <p:spPr>
          <a:xfrm>
            <a:off x="7411587" y="4936231"/>
            <a:ext cx="3589361" cy="12890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2: Aristotle model of communication</a:t>
            </a:r>
          </a:p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JMCstudyhub.com, 2019)</a:t>
            </a:r>
          </a:p>
        </p:txBody>
      </p:sp>
    </p:spTree>
    <p:extLst>
      <p:ext uri="{BB962C8B-B14F-4D97-AF65-F5344CB8AC3E}">
        <p14:creationId xmlns:p14="http://schemas.microsoft.com/office/powerpoint/2010/main" val="1345440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D510A-82C2-F81F-2A55-95FAA4945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communication (Contd..)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253934E-373C-80A1-3B3A-3EDDAF3951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1853248"/>
            <a:ext cx="5530752" cy="4395152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Laswell’s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communication model is another model that enables Tom to identify the communication channel that can be used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answer five questions that are vital for a business (Teixeira. and Rocha, 2018)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Owner of the message, conveyed information, channels used, receiver, and impact of the message on the receiver</a:t>
            </a:r>
          </a:p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9C40F2-4117-DCFD-6EC0-28FFA15B3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7488" y="1853248"/>
            <a:ext cx="4781550" cy="3030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0594D7-C3C6-0BEA-3F9F-BD1D1F83E9C6}"/>
              </a:ext>
            </a:extLst>
          </p:cNvPr>
          <p:cNvSpPr txBox="1"/>
          <p:nvPr/>
        </p:nvSpPr>
        <p:spPr>
          <a:xfrm>
            <a:off x="7197488" y="5207239"/>
            <a:ext cx="4380931" cy="8735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3: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Laswell’s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model of communication</a:t>
            </a:r>
          </a:p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Researchgate.net, 2021)</a:t>
            </a:r>
          </a:p>
        </p:txBody>
      </p:sp>
    </p:spTree>
    <p:extLst>
      <p:ext uri="{BB962C8B-B14F-4D97-AF65-F5344CB8AC3E}">
        <p14:creationId xmlns:p14="http://schemas.microsoft.com/office/powerpoint/2010/main" val="3053988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67B83E-429C-0974-2319-368E34505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Negative impacts of communication  barrier on the team</a:t>
            </a:r>
            <a:endParaRPr lang="en-GB" sz="3300">
              <a:solidFill>
                <a:srgbClr val="EBEBEB"/>
              </a:solidFill>
            </a:endParaRPr>
          </a:p>
        </p:txBody>
      </p:sp>
      <p:sp useBgFill="1">
        <p:nvSpPr>
          <p:cNvPr id="45" name="Freeform: Shape 44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DF899BC-5B54-445F-A0DF-3568DADD8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Perceptual factors are one of the barriers that may harm the project team</a:t>
            </a:r>
          </a:p>
          <a:p>
            <a:pPr lvl="0">
              <a:lnSpc>
                <a:spcPct val="90000"/>
              </a:lnSpc>
            </a:pP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Cultural diversity in Amazon may result in different perspectives of individuals regarding a situation (</a:t>
            </a:r>
            <a:r>
              <a:rPr lang="en-US" sz="1700" err="1">
                <a:latin typeface="Times New Roman" panose="02020603050405020304" pitchFamily="18" charset="0"/>
                <a:cs typeface="Times New Roman" panose="02020603050405020304" pitchFamily="18" charset="0"/>
              </a:rPr>
              <a:t>Ramlan</a:t>
            </a: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2018)</a:t>
            </a:r>
          </a:p>
          <a:p>
            <a:pPr lvl="0">
              <a:lnSpc>
                <a:spcPct val="90000"/>
              </a:lnSpc>
            </a:pP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This may result in conflicts among employees</a:t>
            </a:r>
          </a:p>
          <a:p>
            <a:pPr lvl="0">
              <a:lnSpc>
                <a:spcPct val="90000"/>
              </a:lnSpc>
            </a:pP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The use of inappropriate technologies is one  of the barriers to communication between Tom and his team (</a:t>
            </a:r>
            <a:r>
              <a:rPr lang="en-US" sz="1700" err="1">
                <a:latin typeface="Times New Roman" panose="02020603050405020304" pitchFamily="18" charset="0"/>
                <a:cs typeface="Times New Roman" panose="02020603050405020304" pitchFamily="18" charset="0"/>
              </a:rPr>
              <a:t>Ramlan</a:t>
            </a: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2018)</a:t>
            </a:r>
          </a:p>
          <a:p>
            <a:pPr lvl="0">
              <a:lnSpc>
                <a:spcPct val="90000"/>
              </a:lnSpc>
            </a:pP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This may result in negative impacts on the business</a:t>
            </a:r>
          </a:p>
          <a:p>
            <a:pPr lvl="0">
              <a:lnSpc>
                <a:spcPct val="90000"/>
              </a:lnSpc>
            </a:pPr>
            <a:r>
              <a:rPr lang="en-US" sz="1700">
                <a:latin typeface="Times New Roman" panose="02020603050405020304" pitchFamily="18" charset="0"/>
                <a:cs typeface="Times New Roman" panose="02020603050405020304" pitchFamily="18" charset="0"/>
              </a:rPr>
              <a:t>Unreliable technologies may lead to failure in communication in emergencies</a:t>
            </a:r>
          </a:p>
          <a:p>
            <a:pPr>
              <a:lnSpc>
                <a:spcPct val="90000"/>
              </a:lnSpc>
            </a:pPr>
            <a:endParaRPr lang="en-US" sz="17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 descr="A picture containing logo&#10;&#10;Description automatically generated">
            <a:extLst>
              <a:ext uri="{FF2B5EF4-FFF2-40B4-BE49-F238E27FC236}">
                <a16:creationId xmlns:a16="http://schemas.microsoft.com/office/drawing/2014/main" id="{FAFB7D84-C1A9-ABB9-3F9E-94635550FC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9498" y="2548281"/>
            <a:ext cx="5016463" cy="3662018"/>
          </a:xfrm>
          <a:prstGeom prst="rect">
            <a:avLst/>
          </a:prstGeom>
          <a:effectLst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142A099-3373-FDB9-B55D-0F1769770236}"/>
              </a:ext>
            </a:extLst>
          </p:cNvPr>
          <p:cNvSpPr txBox="1"/>
          <p:nvPr/>
        </p:nvSpPr>
        <p:spPr>
          <a:xfrm>
            <a:off x="8786484" y="6010244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sheninger.blogspot.com/2016/08/a-simple-strategy-to-deal-with-negative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52219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44123-2CAC-D1B7-5537-CB68576DC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Channels to improve communication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7638C60-4B09-5ABF-1B7A-B285C634A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1614196"/>
            <a:ext cx="5297487" cy="4634204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Daily face-to-face communication sessions with Tom and his team may help in clarifying daily targets and objectives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Along with daily communication messages and text, the application needs to be used for effective communication (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Suh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2018)</a:t>
            </a:r>
          </a:p>
          <a:p>
            <a:pPr lvl="0" algn="just"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Amazon should provide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smartwatches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a calling facility to enact effective communication among its employees</a:t>
            </a:r>
          </a:p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0FF9BA-2779-CE42-99CE-8960EDE7B6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2330" y="1733550"/>
            <a:ext cx="4293559" cy="29058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86E255-B2D4-CBAF-D551-21282B8D5F53}"/>
              </a:ext>
            </a:extLst>
          </p:cNvPr>
          <p:cNvSpPr txBox="1"/>
          <p:nvPr/>
        </p:nvSpPr>
        <p:spPr>
          <a:xfrm>
            <a:off x="7727258" y="4909572"/>
            <a:ext cx="3343702" cy="13388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4: Channels for communication</a:t>
            </a:r>
          </a:p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Created by the learner)</a:t>
            </a:r>
          </a:p>
        </p:txBody>
      </p:sp>
    </p:spTree>
    <p:extLst>
      <p:ext uri="{BB962C8B-B14F-4D97-AF65-F5344CB8AC3E}">
        <p14:creationId xmlns:p14="http://schemas.microsoft.com/office/powerpoint/2010/main" val="1750963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F3FC718-FDE3-4EF7-921E-A5F374EAF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1771F-61B0-AA30-9224-4B26D96E9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799"/>
            <a:ext cx="3108626" cy="1444752"/>
          </a:xfrm>
        </p:spPr>
        <p:txBody>
          <a:bodyPr anchor="b">
            <a:normAutofit/>
          </a:bodyPr>
          <a:lstStyle/>
          <a:p>
            <a:r>
              <a:rPr lang="en-US" sz="3200" b="1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 sz="3200">
              <a:solidFill>
                <a:srgbClr val="EBEBEB"/>
              </a:solidFill>
            </a:endParaRPr>
          </a:p>
        </p:txBody>
      </p:sp>
      <p:sp>
        <p:nvSpPr>
          <p:cNvPr id="14" name="Freeform 11">
            <a:extLst>
              <a:ext uri="{FF2B5EF4-FFF2-40B4-BE49-F238E27FC236}">
                <a16:creationId xmlns:a16="http://schemas.microsoft.com/office/drawing/2014/main" id="{FAA0F719-3DC8-4F08-AD8F-5A845658C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7DCB61BE-FA0F-4EFB-BE0E-268BAD8E30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4B31EAA-7423-46F7-9B90-4AB2B09C3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D8006E9-5B4A-4F84-26EE-7F4FED35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55" y="3072385"/>
            <a:ext cx="3108057" cy="2947415"/>
          </a:xfrm>
        </p:spPr>
        <p:txBody>
          <a:bodyPr>
            <a:normAutofit/>
          </a:bodyPr>
          <a:lstStyle/>
          <a:p>
            <a:pPr lvl="0"/>
            <a:r>
              <a:rPr lang="en-US" sz="1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communication channels will enable Tom and his team to prosper in Europe</a:t>
            </a:r>
          </a:p>
          <a:p>
            <a:pPr lvl="0"/>
            <a:r>
              <a:rPr lang="en-US" sz="1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can be concluded that the team is struggling in several areas for establishing communication with one another </a:t>
            </a:r>
          </a:p>
          <a:p>
            <a:pPr lvl="0"/>
            <a:r>
              <a:rPr lang="en-US" sz="14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has been found that email and text are some of the ways of implementing communication precisely</a:t>
            </a:r>
          </a:p>
          <a:p>
            <a:endParaRPr lang="en-US" sz="14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68C818AE-0E3F-0C07-4744-BE0A30073F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48451" y="1598290"/>
            <a:ext cx="6495847" cy="4271019"/>
          </a:xfrm>
          <a:prstGeom prst="rect">
            <a:avLst/>
          </a:prstGeom>
          <a:effectLst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3ABC9A-2B86-EC58-B214-F92694EFC857}"/>
              </a:ext>
            </a:extLst>
          </p:cNvPr>
          <p:cNvSpPr txBox="1"/>
          <p:nvPr/>
        </p:nvSpPr>
        <p:spPr>
          <a:xfrm>
            <a:off x="8863756" y="5669254"/>
            <a:ext cx="26805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chalkboard/c/conclusion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1307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043A3-0668-9EEE-34DF-AF3F567B2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CCCE59C-4F30-2359-A283-CCF51D410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638"/>
            <a:ext cx="8947150" cy="4195762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Baccon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L.A.,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Chiarovano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and MacDougall, H.G., 2019. Virtual reality for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teletherapy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Avatars may combine the benefits of face-to-face communication with the anonymity of online text-based communication. </a:t>
            </a:r>
            <a:r>
              <a:rPr lang="en-US" sz="4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Cyberpsychology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Behavior, and Social Networking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22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pp.158-165.</a:t>
            </a:r>
          </a:p>
          <a:p>
            <a:pPr algn="just">
              <a:lnSpc>
                <a:spcPct val="170000"/>
              </a:lnSpc>
            </a:pP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Ramlan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Abashah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Samah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I., Rashid, I. and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Radzi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2018. The impact of language barrier and communication style in organizational culture on expatriate’s working performance.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Science Letters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pp.659-666.</a:t>
            </a:r>
          </a:p>
          <a:p>
            <a:pPr algn="just">
              <a:lnSpc>
                <a:spcPct val="170000"/>
              </a:lnSpc>
            </a:pP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Suh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Harrington, J. and Goodman, D., 2018. Understanding the link between organizational communication and innovation: An examination of public, nonprofit, and for-profit organizations in South Korea.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Personnel Management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47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pp.217-244.</a:t>
            </a:r>
          </a:p>
          <a:p>
            <a:pPr algn="just">
              <a:lnSpc>
                <a:spcPct val="170000"/>
              </a:lnSpc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Taylor, D., 2021. The Influence of Language Diversity on Virtual Team Communication: Overcoming Barriers and Leveraging Benefits.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international/International Management/</a:t>
            </a:r>
            <a:r>
              <a:rPr lang="en-US" sz="4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Gestiòn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Internacional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spécial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algn="just">
              <a:lnSpc>
                <a:spcPct val="170000"/>
              </a:lnSpc>
            </a:pP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Teixeira, M.M. and Rocha, Á., 2018, June. From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aristotle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Teixeira: From rhetoric to online communication. In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2018 13th Iberian Conference on Information Systems and Technologies (CISTI)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(pp. 1-8). IEEE.</a:t>
            </a:r>
          </a:p>
          <a:p>
            <a:pPr algn="just">
              <a:lnSpc>
                <a:spcPct val="170000"/>
              </a:lnSpc>
            </a:pP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Verčič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A.T. and </a:t>
            </a:r>
            <a:r>
              <a:rPr lang="en-US" sz="4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Špoljarić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2020. Managing internal communication: How the choice of channels affects internal communication satisfaction.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relations review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4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46</a:t>
            </a: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p.101926.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4783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68</TotalTime>
  <Words>927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Times New Roman</vt:lpstr>
      <vt:lpstr>Wingdings 3</vt:lpstr>
      <vt:lpstr>Ion</vt:lpstr>
      <vt:lpstr>Student Name: Yasmeen Begum   Student Number: 2119725 Lecturer Name: Dami Pokubo BMSW4002_BIRM   Effective team working and communication Date 02/12/2022</vt:lpstr>
      <vt:lpstr>                         Introduction</vt:lpstr>
      <vt:lpstr>Benefits of effective communication with Tom</vt:lpstr>
      <vt:lpstr>Benefits of effective communication with Team members</vt:lpstr>
      <vt:lpstr>Benefits of effective communication for Amazon</vt:lpstr>
      <vt:lpstr>Models of communication</vt:lpstr>
      <vt:lpstr>Models of communication (Contd..)</vt:lpstr>
      <vt:lpstr>Negative impacts of communication  barrier on the team</vt:lpstr>
      <vt:lpstr>Channels to improve communication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Yasmeen Begum   Student Number: 2119725 Lecturer Name: Dami Pokubo BMSW4002_BIRM   Effective team working and communication Date 02/12/2022</dc:title>
  <dc:creator>Yasmeen</dc:creator>
  <cp:lastModifiedBy>Yasmeen</cp:lastModifiedBy>
  <cp:revision>1</cp:revision>
  <dcterms:created xsi:type="dcterms:W3CDTF">2022-11-25T19:50:30Z</dcterms:created>
  <dcterms:modified xsi:type="dcterms:W3CDTF">2022-11-25T21:44:48Z</dcterms:modified>
</cp:coreProperties>
</file>