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21"/>
  </p:notesMasterIdLst>
  <p:handoutMasterIdLst>
    <p:handoutMasterId r:id="rId22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72" r:id="rId12"/>
    <p:sldId id="273" r:id="rId13"/>
    <p:sldId id="274" r:id="rId14"/>
    <p:sldId id="266" r:id="rId15"/>
    <p:sldId id="267" r:id="rId16"/>
    <p:sldId id="276" r:id="rId17"/>
    <p:sldId id="270" r:id="rId18"/>
    <p:sldId id="271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03"/>
    <p:restoredTop sz="94609"/>
  </p:normalViewPr>
  <p:slideViewPr>
    <p:cSldViewPr>
      <p:cViewPr varScale="1">
        <p:scale>
          <a:sx n="151" d="100"/>
          <a:sy n="151" d="100"/>
        </p:scale>
        <p:origin x="2440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7-09-29T14:51:44.206"/>
    </inkml:context>
    <inkml:brush xml:id="br0">
      <inkml:brushProperty name="width" value="0.05292" units="cm"/>
      <inkml:brushProperty name="height" value="0.05292" units="cm"/>
    </inkml:brush>
  </inkml:definitions>
  <inkml:traceGroup>
    <inkml:annotationXML>
      <emma:emma xmlns:emma="http://www.w3.org/2003/04/emma" version="1.0">
        <emma:interpretation id="{F44D42AF-1A9D-774E-A865-25A6451B2206}" emma:medium="tactile" emma:mode="ink">
          <msink:context xmlns:msink="http://schemas.microsoft.com/ink/2010/main" type="inkDrawing" rotatedBoundingBox="24660,10550 24660,10567 24645,10567 24645,10550" shapeName="Other"/>
        </emma:interpretation>
      </emma:emma>
    </inkml:annotationXML>
    <inkml:trace contextRef="#ctx0" brushRef="#br0">0 17 24575,'0'-17'0</inkml:trace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6F6F2-C313-6F44-B464-0E3ADC713A7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846C1A-FA1B-E448-9E9D-5CC5C5F25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711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US" i="1" dirty="0">
                <a:solidFill>
                  <a:schemeClr val="bg1"/>
                </a:solidFill>
              </a:rPr>
              <a:t>Introduction to Exercise Physiology</a:t>
            </a:r>
            <a:br>
              <a:rPr lang="en-US" i="1" dirty="0">
                <a:solidFill>
                  <a:schemeClr val="bg1"/>
                </a:solidFill>
              </a:rPr>
            </a:br>
            <a:r>
              <a:rPr lang="en-US" i="1" dirty="0">
                <a:solidFill>
                  <a:schemeClr val="bg1"/>
                </a:solidFill>
              </a:rPr>
              <a:t>Geraint Forster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What is Exercise Physiology?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752" y="1988840"/>
            <a:ext cx="7550496" cy="175679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 </a:t>
            </a:r>
            <a:r>
              <a:rPr lang="en-US" dirty="0"/>
              <a:t>‘</a:t>
            </a:r>
            <a:r>
              <a:rPr lang="en-GB" dirty="0"/>
              <a:t>the study of how the body responds and adapts to exercise</a:t>
            </a:r>
            <a:r>
              <a:rPr lang="en-US" dirty="0"/>
              <a:t>’ (Winter et al, 2007)</a:t>
            </a:r>
          </a:p>
          <a:p>
            <a:pPr marL="0" indent="0">
              <a:buNone/>
            </a:pPr>
            <a:r>
              <a:rPr lang="en-US" dirty="0"/>
              <a:t>- Applies to both competitive sporting performance and promotion of general health.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Knowledge of Exercise Physiology can help us to: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391703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Prescribe training </a:t>
            </a:r>
            <a:r>
              <a:rPr lang="en-US" dirty="0" err="1"/>
              <a:t>programmes</a:t>
            </a:r>
            <a:r>
              <a:rPr lang="en-US" dirty="0"/>
              <a:t> to optimize physical performance – maximizing adaptation whilst minimizing chance of overtraining.</a:t>
            </a:r>
          </a:p>
          <a:p>
            <a:r>
              <a:rPr lang="en-US" dirty="0"/>
              <a:t>Prescribe physical activity to promote and sustain health</a:t>
            </a:r>
          </a:p>
          <a:p>
            <a:r>
              <a:rPr lang="en-US" dirty="0"/>
              <a:t>Use exercise prophylactically and therapeutically with clinical populations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08C52-D02B-9D45-A971-BB2926486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does an exercise physiologist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FCFA2B-4393-B34C-926B-9F9F6CBF1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Select, administer and interpret tests in order to develop knowledge and understanding of the exercise capabilities of humans. (Adapted from Winter et al, 2007)</a:t>
            </a:r>
          </a:p>
        </p:txBody>
      </p:sp>
    </p:spTree>
    <p:extLst>
      <p:ext uri="{BB962C8B-B14F-4D97-AF65-F5344CB8AC3E}">
        <p14:creationId xmlns:p14="http://schemas.microsoft.com/office/powerpoint/2010/main" val="1461269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23158-5FF7-184C-9878-91F61C46C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we assess?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AC332-7133-164A-8D8F-A0EEAF69D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Evaluate strengths and weaknesses of participant;</a:t>
            </a:r>
          </a:p>
          <a:p>
            <a:r>
              <a:rPr lang="en-US" dirty="0"/>
              <a:t>Evaluate effectiveness of a </a:t>
            </a:r>
            <a:r>
              <a:rPr lang="en-US" dirty="0" err="1"/>
              <a:t>programme</a:t>
            </a:r>
            <a:r>
              <a:rPr lang="en-US" dirty="0"/>
              <a:t>;</a:t>
            </a:r>
          </a:p>
          <a:p>
            <a:r>
              <a:rPr lang="en-US" dirty="0"/>
              <a:t>Evaluate health status of participant;</a:t>
            </a:r>
          </a:p>
          <a:p>
            <a:r>
              <a:rPr lang="en-US" dirty="0"/>
              <a:t>Provide an ergogenic aid;</a:t>
            </a:r>
          </a:p>
          <a:p>
            <a:r>
              <a:rPr lang="en-US" dirty="0"/>
              <a:t>Identify readiness to resume training/competing</a:t>
            </a:r>
          </a:p>
        </p:txBody>
      </p:sp>
    </p:spTree>
    <p:extLst>
      <p:ext uri="{BB962C8B-B14F-4D97-AF65-F5344CB8AC3E}">
        <p14:creationId xmlns:p14="http://schemas.microsoft.com/office/powerpoint/2010/main" val="61067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B1D04-26E4-E142-B338-C26715C5C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we assess? (Cont)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C736C-F6AE-224B-BAE5-E030EC9274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Develop knowledge and understanding of the requirements of a sport or activity;</a:t>
            </a:r>
          </a:p>
          <a:p>
            <a:r>
              <a:rPr lang="en-US" dirty="0"/>
              <a:t>Answer research questions </a:t>
            </a:r>
          </a:p>
          <a:p>
            <a:pPr marL="0" indent="0">
              <a:buNone/>
            </a:pPr>
            <a:r>
              <a:rPr lang="en-US" dirty="0"/>
              <a:t>		</a:t>
            </a:r>
          </a:p>
          <a:p>
            <a:pPr marL="0" indent="0">
              <a:buNone/>
            </a:pPr>
            <a:r>
              <a:rPr lang="en-US" dirty="0"/>
              <a:t>Bird and Davison (1997) cited by Winter et al (2007)</a:t>
            </a:r>
          </a:p>
        </p:txBody>
      </p:sp>
    </p:spTree>
    <p:extLst>
      <p:ext uri="{BB962C8B-B14F-4D97-AF65-F5344CB8AC3E}">
        <p14:creationId xmlns:p14="http://schemas.microsoft.com/office/powerpoint/2010/main" val="737133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FD949-4CF1-5440-A6F0-E4D0C3BD3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Relationship between tests, measurement and evaluation (Morrow et al, 2016)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48E307B-D581-C947-B080-FE99F4D35A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615" y="1600200"/>
            <a:ext cx="5732769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5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F7969-5DF8-9049-8729-7E2E2BE29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381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General Principles for Exercise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9E31B8-B87D-C942-83D5-379C94119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Health and Safety</a:t>
            </a:r>
          </a:p>
          <a:p>
            <a:pPr lvl="1"/>
            <a:r>
              <a:rPr lang="en-US" dirty="0"/>
              <a:t>The ‘Health and Safety at work Act’ (1974) outlines that we have a </a:t>
            </a:r>
            <a:r>
              <a:rPr lang="en-US" i="1" dirty="0"/>
              <a:t>Duty of Care</a:t>
            </a:r>
            <a:r>
              <a:rPr lang="en-US" dirty="0"/>
              <a:t> to identify risks associated with an activity and take sensible measures to control those risks </a:t>
            </a:r>
            <a:r>
              <a:rPr lang="en-US" i="1" dirty="0"/>
              <a:t>as far as is reasonably practicable.</a:t>
            </a:r>
          </a:p>
          <a:p>
            <a:pPr lvl="1"/>
            <a:r>
              <a:rPr lang="en-US" i="1" dirty="0"/>
              <a:t>Risk Assessments should be carried out/followed for all activities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976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Pre-test guidelines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740073" cy="3628999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/>
              <a:t>Informed consent must be obtained prior to testing (explain exact nature of tests prior)</a:t>
            </a:r>
          </a:p>
          <a:p>
            <a:r>
              <a:rPr lang="en-GB" sz="2800" dirty="0"/>
              <a:t>A health screen must be carried out (e.g. PAR Q)</a:t>
            </a:r>
          </a:p>
          <a:p>
            <a:r>
              <a:rPr lang="en-GB" sz="2800" dirty="0"/>
              <a:t>All equipment must be calibrated and serviceable</a:t>
            </a:r>
          </a:p>
          <a:p>
            <a:r>
              <a:rPr lang="en-GB" sz="2800" dirty="0"/>
              <a:t>Room temperature should be 20-22 deg C, and humidity &lt;60% with adequate airflow</a:t>
            </a:r>
          </a:p>
          <a:p>
            <a:r>
              <a:rPr lang="en-GB" sz="2800" dirty="0"/>
              <a:t>Allow time for habituation</a:t>
            </a:r>
          </a:p>
          <a:p>
            <a:r>
              <a:rPr lang="en-GB" sz="2800" dirty="0"/>
              <a:t>Consider effects of anxiety and try to limit</a:t>
            </a:r>
          </a:p>
        </p:txBody>
      </p:sp>
    </p:spTree>
    <p:extLst>
      <p:ext uri="{BB962C8B-B14F-4D97-AF65-F5344CB8AC3E}">
        <p14:creationId xmlns:p14="http://schemas.microsoft.com/office/powerpoint/2010/main" val="4293020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Pre-test participant instructions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5382"/>
            <a:ext cx="8229600" cy="396381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Refrain from food, alcohol, caffeine or tobacco for 3h prior</a:t>
            </a:r>
          </a:p>
          <a:p>
            <a:r>
              <a:rPr lang="en-GB" dirty="0"/>
              <a:t>Avoid exercise on day of assessment</a:t>
            </a:r>
          </a:p>
          <a:p>
            <a:r>
              <a:rPr lang="en-GB" dirty="0"/>
              <a:t>Wear loose-fitting clothing appropriate for exercise</a:t>
            </a:r>
          </a:p>
          <a:p>
            <a:r>
              <a:rPr lang="en-GB" dirty="0"/>
              <a:t>Bring a list of any medications they are taking</a:t>
            </a:r>
          </a:p>
          <a:p>
            <a:r>
              <a:rPr lang="en-GB" dirty="0"/>
              <a:t>Drink ample fluid in 24 hours prior to ensure adequate hydration</a:t>
            </a:r>
          </a:p>
        </p:txBody>
      </p:sp>
    </p:spTree>
    <p:extLst>
      <p:ext uri="{BB962C8B-B14F-4D97-AF65-F5344CB8AC3E}">
        <p14:creationId xmlns:p14="http://schemas.microsoft.com/office/powerpoint/2010/main" val="943676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Test sequence (ACSM, 2008)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85763" indent="-385763">
              <a:buFont typeface="+mj-lt"/>
              <a:buAutoNum type="arabicPeriod"/>
            </a:pPr>
            <a:r>
              <a:rPr lang="en-GB" dirty="0"/>
              <a:t>Informed consent</a:t>
            </a:r>
          </a:p>
          <a:p>
            <a:pPr marL="385763" indent="-385763">
              <a:buFont typeface="+mj-lt"/>
              <a:buAutoNum type="arabicPeriod"/>
            </a:pPr>
            <a:r>
              <a:rPr lang="en-GB" dirty="0"/>
              <a:t>Pre-exercise evaluation</a:t>
            </a:r>
          </a:p>
          <a:p>
            <a:pPr marL="385763" indent="-385763">
              <a:buFont typeface="+mj-lt"/>
              <a:buAutoNum type="arabicPeriod"/>
            </a:pPr>
            <a:r>
              <a:rPr lang="en-GB" dirty="0"/>
              <a:t>Resting measurements (e.g. HR, BP)</a:t>
            </a:r>
          </a:p>
          <a:p>
            <a:pPr marL="385763" indent="-385763">
              <a:buFont typeface="+mj-lt"/>
              <a:buAutoNum type="arabicPeriod"/>
            </a:pPr>
            <a:r>
              <a:rPr lang="en-GB" dirty="0"/>
              <a:t>Circumference measurements and body composition</a:t>
            </a:r>
          </a:p>
          <a:p>
            <a:pPr marL="385763" indent="-385763">
              <a:buFont typeface="+mj-lt"/>
              <a:buAutoNum type="arabicPeriod"/>
            </a:pPr>
            <a:r>
              <a:rPr lang="en-GB" dirty="0"/>
              <a:t>Cardio-respiratory fitness</a:t>
            </a:r>
          </a:p>
          <a:p>
            <a:pPr marL="385763" indent="-385763">
              <a:buFont typeface="+mj-lt"/>
              <a:buAutoNum type="arabicPeriod"/>
            </a:pPr>
            <a:r>
              <a:rPr lang="en-GB" dirty="0"/>
              <a:t>Muscular fitness</a:t>
            </a:r>
          </a:p>
          <a:p>
            <a:pPr marL="385763" indent="-385763">
              <a:buFont typeface="+mj-lt"/>
              <a:buAutoNum type="arabicPeriod"/>
            </a:pPr>
            <a:r>
              <a:rPr lang="en-GB" dirty="0"/>
              <a:t>Flexibility</a:t>
            </a:r>
          </a:p>
        </p:txBody>
      </p:sp>
    </p:spTree>
    <p:extLst>
      <p:ext uri="{BB962C8B-B14F-4D97-AF65-F5344CB8AC3E}">
        <p14:creationId xmlns:p14="http://schemas.microsoft.com/office/powerpoint/2010/main" val="2098441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1267-6973-DB4F-AE6F-63614F630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927" y="1565564"/>
            <a:ext cx="8229600" cy="3917032"/>
          </a:xfrm>
        </p:spPr>
        <p:txBody>
          <a:bodyPr/>
          <a:lstStyle/>
          <a:p>
            <a:r>
              <a:rPr lang="en-US" dirty="0"/>
              <a:t>Consider strategies for arousal (e.g. Motivational music, warm-up) or relaxation (e.g. Calming music, imagery, breathing exercises) if required.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25129A7-3B1C-B447-971C-A2E7DBD87D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General Principles for Exercise Testing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288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31EE1-FDFA-5748-815B-91FDC4324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When should a participant gain medical clearance prior to testing?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22E78-7243-7D47-A17B-E5248A715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 Q  or other pre-testing measures indicate  presence of risk factors.</a:t>
            </a:r>
          </a:p>
          <a:p>
            <a:r>
              <a:rPr lang="en-US" dirty="0"/>
              <a:t>ACSM algorithm should be used (ACSM’s Guidelines for Exercise Testing and Prescription, 2018)</a:t>
            </a:r>
          </a:p>
        </p:txBody>
      </p:sp>
    </p:spTree>
    <p:extLst>
      <p:ext uri="{BB962C8B-B14F-4D97-AF65-F5344CB8AC3E}">
        <p14:creationId xmlns:p14="http://schemas.microsoft.com/office/powerpoint/2010/main" val="1370589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4BAB32-27BA-8F41-B3C7-5409B10465E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-99392"/>
            <a:ext cx="3529013" cy="581183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98E5E1-5D26-2A48-BE26-27169E5C7ABD}"/>
              </a:ext>
            </a:extLst>
          </p:cNvPr>
          <p:cNvSpPr txBox="1"/>
          <p:nvPr/>
        </p:nvSpPr>
        <p:spPr>
          <a:xfrm>
            <a:off x="6660232" y="1916832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See video on sports lab </a:t>
            </a:r>
            <a:r>
              <a:rPr lang="en-US" dirty="0" err="1"/>
              <a:t>moodle</a:t>
            </a:r>
            <a:r>
              <a:rPr lang="en-US" dirty="0"/>
              <a:t> page on ‘pre-participation screening’</a:t>
            </a:r>
          </a:p>
        </p:txBody>
      </p:sp>
    </p:spTree>
    <p:extLst>
      <p:ext uri="{BB962C8B-B14F-4D97-AF65-F5344CB8AC3E}">
        <p14:creationId xmlns:p14="http://schemas.microsoft.com/office/powerpoint/2010/main" val="2058882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C2828-5A60-7E43-8A18-025D5C278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we measure?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C65EF-2009-4D43-A171-36A6217621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Taken from Morrow et al (2016)</a:t>
            </a:r>
          </a:p>
        </p:txBody>
      </p:sp>
    </p:spTree>
    <p:extLst>
      <p:ext uri="{BB962C8B-B14F-4D97-AF65-F5344CB8AC3E}">
        <p14:creationId xmlns:p14="http://schemas.microsoft.com/office/powerpoint/2010/main" val="14843795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486D74F-EA30-B543-BF85-FEA55EE84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48" y="0"/>
            <a:ext cx="8096597" cy="523009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4" name="Ink 14">
                <a:extLst>
                  <a:ext uri="{FF2B5EF4-FFF2-40B4-BE49-F238E27FC236}">
                    <a16:creationId xmlns:a16="http://schemas.microsoft.com/office/drawing/2014/main" id="{8B5B0EBA-FFC7-2341-851C-CE4F94467DC8}"/>
                  </a:ext>
                </a:extLst>
              </p14:cNvPr>
              <p14:cNvContentPartPr/>
              <p14:nvPr/>
            </p14:nvContentPartPr>
            <p14:xfrm>
              <a:off x="8872542" y="3798287"/>
              <a:ext cx="360" cy="6120"/>
            </p14:xfrm>
          </p:contentPart>
        </mc:Choice>
        <mc:Fallback xmlns="">
          <p:pic>
            <p:nvPicPr>
              <p:cNvPr id="14" name="Ink 14">
                <a:extLst>
                  <a:ext uri="{FF2B5EF4-FFF2-40B4-BE49-F238E27FC236}">
                    <a16:creationId xmlns:a16="http://schemas.microsoft.com/office/drawing/2014/main" id="{8B5B0EBA-FFC7-2341-851C-CE4F94467DC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863182" y="3788927"/>
                <a:ext cx="19080" cy="24840"/>
              </a:xfrm>
              <a:prstGeom prst="rect">
                <a:avLst/>
              </a:prstGeom>
            </p:spPr>
          </p:pic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78605D00-F207-E14C-AE27-460235940B83}"/>
              </a:ext>
            </a:extLst>
          </p:cNvPr>
          <p:cNvSpPr txBox="1"/>
          <p:nvPr/>
        </p:nvSpPr>
        <p:spPr>
          <a:xfrm>
            <a:off x="519545" y="4860759"/>
            <a:ext cx="74583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Adapted from </a:t>
            </a:r>
            <a:r>
              <a:rPr lang="en-US" dirty="0" err="1"/>
              <a:t>Pettee-Gabriel</a:t>
            </a:r>
            <a:r>
              <a:rPr lang="en-US" dirty="0"/>
              <a:t>, Morrow, and Woolsey </a:t>
            </a:r>
            <a:r>
              <a:rPr lang="en-GB" dirty="0"/>
              <a:t>(</a:t>
            </a:r>
            <a:r>
              <a:rPr lang="en-US" dirty="0"/>
              <a:t>2012</a:t>
            </a:r>
            <a:r>
              <a:rPr lang="en-GB"/>
              <a:t>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5877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Must be interpreted and explained to the participant</a:t>
            </a:r>
          </a:p>
          <a:p>
            <a:r>
              <a:rPr lang="en-GB" dirty="0"/>
              <a:t>An opportunity to educate about their current health and fitness status.</a:t>
            </a:r>
          </a:p>
          <a:p>
            <a:r>
              <a:rPr lang="en-GB" dirty="0"/>
              <a:t>Allows development of short- and long-term goals</a:t>
            </a:r>
          </a:p>
          <a:p>
            <a:r>
              <a:rPr lang="en-GB" dirty="0"/>
              <a:t>Forms the basis for the exercise programme and subsequent evaluations (therefore must be stored safely and confidentially)</a:t>
            </a:r>
          </a:p>
        </p:txBody>
      </p:sp>
    </p:spTree>
    <p:extLst>
      <p:ext uri="{BB962C8B-B14F-4D97-AF65-F5344CB8AC3E}">
        <p14:creationId xmlns:p14="http://schemas.microsoft.com/office/powerpoint/2010/main" val="326970155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8039966a2f44929d0bef3cb2e66d0ad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0a3236c5ed4f32c16b2580252137c093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18201FB3-9FE8-43FF-91C2-36F66CFA5A09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303dbf9b-b85b-46a0-94f1-894078c07ecd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www.w3.org/2000/xmlns/"/>
    <ds:schemaRef ds:uri="303dbf9b-b85b-46a0-94f1-894078c07ec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143</TotalTime>
  <Words>580</Words>
  <Application>Microsoft Macintosh PowerPoint</Application>
  <PresentationFormat>On-screen Show (4:3)</PresentationFormat>
  <Paragraphs>61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Myriad Pro</vt:lpstr>
      <vt:lpstr>20140311PresentationUWTSDTemplate</vt:lpstr>
      <vt:lpstr>Introduction to Exercise Physiology Geraint Forster</vt:lpstr>
      <vt:lpstr>What is Exercise Physiology?</vt:lpstr>
      <vt:lpstr>Knowledge of Exercise Physiology can help us to:</vt:lpstr>
      <vt:lpstr>What does an exercise physiologist do?</vt:lpstr>
      <vt:lpstr>Why do we assess?</vt:lpstr>
      <vt:lpstr>Why do we assess? (Cont)</vt:lpstr>
      <vt:lpstr>Relationship between tests, measurement and evaluation (Morrow et al, 2016)</vt:lpstr>
      <vt:lpstr>General Principles for Exercise Testing</vt:lpstr>
      <vt:lpstr>Pre-test guidelines</vt:lpstr>
      <vt:lpstr>Pre-test participant instructions</vt:lpstr>
      <vt:lpstr>Test sequence (ACSM, 2008)</vt:lpstr>
      <vt:lpstr>General Principles for Exercise Testing</vt:lpstr>
      <vt:lpstr>When should a participant gain medical clearance prior to testing?</vt:lpstr>
      <vt:lpstr>PowerPoint Presentation</vt:lpstr>
      <vt:lpstr>What can we measure?</vt:lpstr>
      <vt:lpstr>PowerPoint Presentation</vt:lpstr>
      <vt:lpstr>Results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Geraint Forster</cp:lastModifiedBy>
  <cp:revision>12</cp:revision>
  <dcterms:created xsi:type="dcterms:W3CDTF">2015-04-14T15:21:28Z</dcterms:created>
  <dcterms:modified xsi:type="dcterms:W3CDTF">2021-01-21T13:49:59Z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