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9" r:id="rId3"/>
    <p:sldId id="260" r:id="rId4"/>
    <p:sldId id="261"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27296"/>
    <a:srgbClr val="99A5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FBBE7D-F484-F768-DE3C-25E0F8A8908D}" v="3580" dt="2025-10-12T21:11:18.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45ED46-F54C-46D2-B891-1D8C7524577A}" type="doc">
      <dgm:prSet loTypeId="urn:microsoft.com/office/officeart/2005/8/layout/vList2" loCatId="list" qsTypeId="urn:microsoft.com/office/officeart/2005/8/quickstyle/simple1" qsCatId="simple" csTypeId="urn:microsoft.com/office/officeart/2005/8/colors/accent3_3" csCatId="accent3"/>
      <dgm:spPr/>
      <dgm:t>
        <a:bodyPr/>
        <a:lstStyle/>
        <a:p>
          <a:endParaRPr lang="en-US"/>
        </a:p>
      </dgm:t>
    </dgm:pt>
    <dgm:pt modelId="{7B2E6CEF-DF8C-4BF0-8B88-161A2A86BA80}">
      <dgm:prSet/>
      <dgm:spPr/>
      <dgm:t>
        <a:bodyPr/>
        <a:lstStyle/>
        <a:p>
          <a:r>
            <a:rPr lang="en-GB"/>
            <a:t>In this presentation, I intend on discussing vygotsky's sociocultural theory and how it can further improve Amira's emotional, social, cognitive and physical well-being.</a:t>
          </a:r>
          <a:endParaRPr lang="en-US"/>
        </a:p>
      </dgm:t>
    </dgm:pt>
    <dgm:pt modelId="{3FA9CDD7-AFBC-4A23-9ABD-09E670B8B275}" type="parTrans" cxnId="{D68E7075-C500-4F4A-A862-8A52E6FD7F48}">
      <dgm:prSet/>
      <dgm:spPr/>
      <dgm:t>
        <a:bodyPr/>
        <a:lstStyle/>
        <a:p>
          <a:endParaRPr lang="en-US"/>
        </a:p>
      </dgm:t>
    </dgm:pt>
    <dgm:pt modelId="{7A88CD4D-5AB7-4A70-9078-891ECED51841}" type="sibTrans" cxnId="{D68E7075-C500-4F4A-A862-8A52E6FD7F48}">
      <dgm:prSet/>
      <dgm:spPr/>
      <dgm:t>
        <a:bodyPr/>
        <a:lstStyle/>
        <a:p>
          <a:endParaRPr lang="en-US"/>
        </a:p>
      </dgm:t>
    </dgm:pt>
    <dgm:pt modelId="{426E0441-C376-43A4-A7FA-B49285944B94}">
      <dgm:prSet/>
      <dgm:spPr/>
      <dgm:t>
        <a:bodyPr/>
        <a:lstStyle/>
        <a:p>
          <a:r>
            <a:rPr lang="en-GB"/>
            <a:t>Vygotsky theory emphasises the social interaction, language and supportive relationship as the foundation of learning and emotional support – exactly what Amira needs.</a:t>
          </a:r>
          <a:endParaRPr lang="en-US"/>
        </a:p>
      </dgm:t>
    </dgm:pt>
    <dgm:pt modelId="{EFB95E08-6DCD-4267-82B4-0D4EF97EBF67}" type="parTrans" cxnId="{F28DD605-41EB-4B63-8921-12C38D4DBC3A}">
      <dgm:prSet/>
      <dgm:spPr/>
      <dgm:t>
        <a:bodyPr/>
        <a:lstStyle/>
        <a:p>
          <a:endParaRPr lang="en-US"/>
        </a:p>
      </dgm:t>
    </dgm:pt>
    <dgm:pt modelId="{3611910E-BFB2-4D40-8C45-998CEA4C7486}" type="sibTrans" cxnId="{F28DD605-41EB-4B63-8921-12C38D4DBC3A}">
      <dgm:prSet/>
      <dgm:spPr/>
      <dgm:t>
        <a:bodyPr/>
        <a:lstStyle/>
        <a:p>
          <a:endParaRPr lang="en-US"/>
        </a:p>
      </dgm:t>
    </dgm:pt>
    <dgm:pt modelId="{747052FF-107D-451F-AE7E-FBA1EE2961E1}" type="pres">
      <dgm:prSet presAssocID="{DA45ED46-F54C-46D2-B891-1D8C7524577A}" presName="linear" presStyleCnt="0">
        <dgm:presLayoutVars>
          <dgm:animLvl val="lvl"/>
          <dgm:resizeHandles val="exact"/>
        </dgm:presLayoutVars>
      </dgm:prSet>
      <dgm:spPr/>
    </dgm:pt>
    <dgm:pt modelId="{FE2DC1AC-246F-4CA7-98C3-3D4ED21BBC1D}" type="pres">
      <dgm:prSet presAssocID="{7B2E6CEF-DF8C-4BF0-8B88-161A2A86BA80}" presName="parentText" presStyleLbl="node1" presStyleIdx="0" presStyleCnt="2">
        <dgm:presLayoutVars>
          <dgm:chMax val="0"/>
          <dgm:bulletEnabled val="1"/>
        </dgm:presLayoutVars>
      </dgm:prSet>
      <dgm:spPr/>
    </dgm:pt>
    <dgm:pt modelId="{9E5ABF7D-3118-4607-8D3F-296EAA66A039}" type="pres">
      <dgm:prSet presAssocID="{7A88CD4D-5AB7-4A70-9078-891ECED51841}" presName="spacer" presStyleCnt="0"/>
      <dgm:spPr/>
    </dgm:pt>
    <dgm:pt modelId="{00744347-6325-42D2-B2CE-38CF9D4036DC}" type="pres">
      <dgm:prSet presAssocID="{426E0441-C376-43A4-A7FA-B49285944B94}" presName="parentText" presStyleLbl="node1" presStyleIdx="1" presStyleCnt="2">
        <dgm:presLayoutVars>
          <dgm:chMax val="0"/>
          <dgm:bulletEnabled val="1"/>
        </dgm:presLayoutVars>
      </dgm:prSet>
      <dgm:spPr/>
    </dgm:pt>
  </dgm:ptLst>
  <dgm:cxnLst>
    <dgm:cxn modelId="{F28DD605-41EB-4B63-8921-12C38D4DBC3A}" srcId="{DA45ED46-F54C-46D2-B891-1D8C7524577A}" destId="{426E0441-C376-43A4-A7FA-B49285944B94}" srcOrd="1" destOrd="0" parTransId="{EFB95E08-6DCD-4267-82B4-0D4EF97EBF67}" sibTransId="{3611910E-BFB2-4D40-8C45-998CEA4C7486}"/>
    <dgm:cxn modelId="{9EAAD470-BB05-41C4-9DA9-036AAC53D33A}" type="presOf" srcId="{DA45ED46-F54C-46D2-B891-1D8C7524577A}" destId="{747052FF-107D-451F-AE7E-FBA1EE2961E1}" srcOrd="0" destOrd="0" presId="urn:microsoft.com/office/officeart/2005/8/layout/vList2"/>
    <dgm:cxn modelId="{D68E7075-C500-4F4A-A862-8A52E6FD7F48}" srcId="{DA45ED46-F54C-46D2-B891-1D8C7524577A}" destId="{7B2E6CEF-DF8C-4BF0-8B88-161A2A86BA80}" srcOrd="0" destOrd="0" parTransId="{3FA9CDD7-AFBC-4A23-9ABD-09E670B8B275}" sibTransId="{7A88CD4D-5AB7-4A70-9078-891ECED51841}"/>
    <dgm:cxn modelId="{45E761AC-B71C-4EF4-BAB5-5032E98FB1AF}" type="presOf" srcId="{426E0441-C376-43A4-A7FA-B49285944B94}" destId="{00744347-6325-42D2-B2CE-38CF9D4036DC}" srcOrd="0" destOrd="0" presId="urn:microsoft.com/office/officeart/2005/8/layout/vList2"/>
    <dgm:cxn modelId="{827729E8-FC46-411F-804B-CFED9151E932}" type="presOf" srcId="{7B2E6CEF-DF8C-4BF0-8B88-161A2A86BA80}" destId="{FE2DC1AC-246F-4CA7-98C3-3D4ED21BBC1D}" srcOrd="0" destOrd="0" presId="urn:microsoft.com/office/officeart/2005/8/layout/vList2"/>
    <dgm:cxn modelId="{261845D6-914A-44AC-9B93-C6E94A0C5865}" type="presParOf" srcId="{747052FF-107D-451F-AE7E-FBA1EE2961E1}" destId="{FE2DC1AC-246F-4CA7-98C3-3D4ED21BBC1D}" srcOrd="0" destOrd="0" presId="urn:microsoft.com/office/officeart/2005/8/layout/vList2"/>
    <dgm:cxn modelId="{B6EBD67F-2377-4183-A7EE-FA962E02FAC8}" type="presParOf" srcId="{747052FF-107D-451F-AE7E-FBA1EE2961E1}" destId="{9E5ABF7D-3118-4607-8D3F-296EAA66A039}" srcOrd="1" destOrd="0" presId="urn:microsoft.com/office/officeart/2005/8/layout/vList2"/>
    <dgm:cxn modelId="{091C23E6-F424-42B8-9DAC-507EF117231A}" type="presParOf" srcId="{747052FF-107D-451F-AE7E-FBA1EE2961E1}" destId="{00744347-6325-42D2-B2CE-38CF9D4036DC}"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DC1AC-246F-4CA7-98C3-3D4ED21BBC1D}">
      <dsp:nvSpPr>
        <dsp:cNvPr id="0" name=""/>
        <dsp:cNvSpPr/>
      </dsp:nvSpPr>
      <dsp:spPr>
        <a:xfrm>
          <a:off x="0" y="72746"/>
          <a:ext cx="6440121" cy="1641509"/>
        </a:xfrm>
        <a:prstGeom prst="roundRect">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this presentation, I intend on discussing vygotsky's sociocultural theory and how it can further improve Amira's emotional, social, cognitive and physical well-being.</a:t>
          </a:r>
          <a:endParaRPr lang="en-US" sz="2300" kern="1200"/>
        </a:p>
      </dsp:txBody>
      <dsp:txXfrm>
        <a:off x="80132" y="152878"/>
        <a:ext cx="6279857" cy="1481245"/>
      </dsp:txXfrm>
    </dsp:sp>
    <dsp:sp modelId="{00744347-6325-42D2-B2CE-38CF9D4036DC}">
      <dsp:nvSpPr>
        <dsp:cNvPr id="0" name=""/>
        <dsp:cNvSpPr/>
      </dsp:nvSpPr>
      <dsp:spPr>
        <a:xfrm>
          <a:off x="0" y="1780496"/>
          <a:ext cx="6440121" cy="1641509"/>
        </a:xfrm>
        <a:prstGeom prst="roundRect">
          <a:avLst/>
        </a:prstGeom>
        <a:solidFill>
          <a:schemeClr val="accent3">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Vygotsky theory emphasises the social interaction, language and supportive relationship as the foundation of learning and emotional support – exactly what Amira needs.</a:t>
          </a:r>
          <a:endParaRPr lang="en-US" sz="2300" kern="1200"/>
        </a:p>
      </dsp:txBody>
      <dsp:txXfrm>
        <a:off x="80132" y="1860628"/>
        <a:ext cx="6279857" cy="14812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1012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80130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85859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4251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861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6065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8061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7395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7366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0636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2825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10/12/2025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5207299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ictlogy.net/20120831-personal-learning-environments-and-the-revolution-of-vygotskys-zone-of-proximal-development/" TargetMode="External"/><Relationship Id="rId7" Type="http://schemas.openxmlformats.org/officeDocument/2006/relationships/diagramLayout" Target="../diagrams/layout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Data" Target="../diagrams/data1.xml"/><Relationship Id="rId5" Type="http://schemas.openxmlformats.org/officeDocument/2006/relationships/hyperlink" Target="https://courses.lumenlearning.com/suny-lifespandevelopment/chapter/vygotskys-sociocultural-theory-of-cognitive-development/" TargetMode="External"/><Relationship Id="rId10" Type="http://schemas.microsoft.com/office/2007/relationships/diagramDrawing" Target="../diagrams/drawing1.xml"/><Relationship Id="rId4" Type="http://schemas.openxmlformats.org/officeDocument/2006/relationships/image" Target="../media/image2.jpe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simplypsychology.org/vygotsky.html?utm_source=chatgpt.com" TargetMode="External"/><Relationship Id="rId7" Type="http://schemas.openxmlformats.org/officeDocument/2006/relationships/hyperlink" Target="https://www.lighthouse-learning.com/nature-vs-nurture-child-development-exploring-key-differences.html?utm_source=chatgpt.com" TargetMode="External"/><Relationship Id="rId2" Type="http://schemas.openxmlformats.org/officeDocument/2006/relationships/hyperlink" Target="https://www.earlyyears.tv/vygotsky-sociocultural-cognitive-development-zpd/?utm_source=chatgpt.com" TargetMode="External"/><Relationship Id="rId1" Type="http://schemas.openxmlformats.org/officeDocument/2006/relationships/slideLayout" Target="../slideLayouts/slideLayout7.xml"/><Relationship Id="rId6" Type="http://schemas.openxmlformats.org/officeDocument/2006/relationships/hyperlink" Target="https://www.kumon.co.uk/blog/the-importance-of-children-developing-good-communication-skills/?utm_source=chatgpt.com" TargetMode="External"/><Relationship Id="rId5" Type="http://schemas.openxmlformats.org/officeDocument/2006/relationships/hyperlink" Target="https://www.kidsfirstservices.com/first-insights/why-emotional-support-is-crucial-for-your-child-s-development?utm_source=chatgpt.com" TargetMode="External"/><Relationship Id="rId4" Type="http://schemas.openxmlformats.org/officeDocument/2006/relationships/hyperlink" Target="https://www.simplypsychology.org/zone-of-proximal-development.htm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7CAE51-B431-8AC4-8B4C-F45F83070D5C}"/>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4E5F5FC5-2AFB-C96D-BB94-7C1E2423C64F}"/>
              </a:ext>
            </a:extLst>
          </p:cNvPr>
          <p:cNvSpPr/>
          <p:nvPr/>
        </p:nvSpPr>
        <p:spPr>
          <a:xfrm>
            <a:off x="494897" y="2975053"/>
            <a:ext cx="7509626" cy="374928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A3A81960-BFA5-483A-23C6-2022C1982A61}"/>
              </a:ext>
            </a:extLst>
          </p:cNvPr>
          <p:cNvSpPr>
            <a:spLocks noGrp="1"/>
          </p:cNvSpPr>
          <p:nvPr>
            <p:ph type="ctrTitle"/>
          </p:nvPr>
        </p:nvSpPr>
        <p:spPr>
          <a:xfrm>
            <a:off x="352567" y="201139"/>
            <a:ext cx="5390867" cy="1113810"/>
          </a:xfrm>
        </p:spPr>
        <p:txBody>
          <a:bodyPr>
            <a:normAutofit/>
          </a:bodyPr>
          <a:lstStyle/>
          <a:p>
            <a:r>
              <a:rPr lang="en-GB" sz="3600" u="sng" dirty="0">
                <a:latin typeface="Calibri"/>
                <a:ea typeface="Calibri"/>
                <a:cs typeface="Calibri"/>
              </a:rPr>
              <a:t>Psychology in Health and Social care </a:t>
            </a:r>
          </a:p>
        </p:txBody>
      </p:sp>
      <p:sp>
        <p:nvSpPr>
          <p:cNvPr id="9" name="Rectangle: Rounded Corners 8">
            <a:extLst>
              <a:ext uri="{FF2B5EF4-FFF2-40B4-BE49-F238E27FC236}">
                <a16:creationId xmlns:a16="http://schemas.microsoft.com/office/drawing/2014/main" id="{2E0FAEEB-2FC9-961F-6BF8-7E7B2661BD27}"/>
              </a:ext>
            </a:extLst>
          </p:cNvPr>
          <p:cNvSpPr/>
          <p:nvPr/>
        </p:nvSpPr>
        <p:spPr>
          <a:xfrm>
            <a:off x="497826" y="1536279"/>
            <a:ext cx="4607677" cy="1097913"/>
          </a:xfrm>
          <a:prstGeom prst="round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382BCD6F-CC21-3AA2-1D0E-D017F1C7D511}"/>
              </a:ext>
            </a:extLst>
          </p:cNvPr>
          <p:cNvSpPr txBox="1"/>
          <p:nvPr/>
        </p:nvSpPr>
        <p:spPr>
          <a:xfrm>
            <a:off x="674387" y="1541433"/>
            <a:ext cx="431811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latin typeface="Elephant Pro"/>
              </a:rPr>
              <a:t>Introduction</a:t>
            </a:r>
          </a:p>
          <a:p>
            <a:r>
              <a:rPr lang="en-GB" dirty="0"/>
              <a:t>Jacqueline </a:t>
            </a:r>
            <a:r>
              <a:rPr lang="en-GB" err="1"/>
              <a:t>Boahemaa</a:t>
            </a:r>
            <a:r>
              <a:rPr lang="en-GB" dirty="0"/>
              <a:t> 2423869</a:t>
            </a:r>
          </a:p>
        </p:txBody>
      </p:sp>
      <p:pic>
        <p:nvPicPr>
          <p:cNvPr id="11" name="Picture 10" descr="A diagram of a student working at a problem solving course&#10;&#10;AI-generated content may be incorrect.">
            <a:extLst>
              <a:ext uri="{FF2B5EF4-FFF2-40B4-BE49-F238E27FC236}">
                <a16:creationId xmlns:a16="http://schemas.microsoft.com/office/drawing/2014/main" id="{23ADB481-44DC-4A6A-C4F6-FAF6E8C34EF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8925" y="196513"/>
            <a:ext cx="4189014" cy="3204493"/>
          </a:xfrm>
          <a:prstGeom prst="rect">
            <a:avLst/>
          </a:prstGeom>
          <a:ln>
            <a:noFill/>
          </a:ln>
          <a:effectLst>
            <a:softEdge rad="112500"/>
          </a:effectLst>
        </p:spPr>
      </p:pic>
      <p:pic>
        <p:nvPicPr>
          <p:cNvPr id="14" name="Picture 13" descr="A person in a suit and tie&#10;&#10;AI-generated content may be incorrect.">
            <a:extLst>
              <a:ext uri="{FF2B5EF4-FFF2-40B4-BE49-F238E27FC236}">
                <a16:creationId xmlns:a16="http://schemas.microsoft.com/office/drawing/2014/main" id="{57914DC8-4D79-3CEB-689E-E0550B0B505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86596" y="370433"/>
            <a:ext cx="1608667" cy="22182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22" name="TextBox 5">
            <a:extLst>
              <a:ext uri="{FF2B5EF4-FFF2-40B4-BE49-F238E27FC236}">
                <a16:creationId xmlns:a16="http://schemas.microsoft.com/office/drawing/2014/main" id="{8CF53FEE-3618-33ED-F7CC-042A98E35F58}"/>
              </a:ext>
            </a:extLst>
          </p:cNvPr>
          <p:cNvGraphicFramePr/>
          <p:nvPr>
            <p:extLst>
              <p:ext uri="{D42A27DB-BD31-4B8C-83A1-F6EECF244321}">
                <p14:modId xmlns:p14="http://schemas.microsoft.com/office/powerpoint/2010/main" val="2552488738"/>
              </p:ext>
            </p:extLst>
          </p:nvPr>
        </p:nvGraphicFramePr>
        <p:xfrm>
          <a:off x="944288" y="2969375"/>
          <a:ext cx="6440121" cy="349475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237530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96855-8A3B-D6BB-24DD-2E241B925746}"/>
              </a:ext>
            </a:extLst>
          </p:cNvPr>
          <p:cNvSpPr txBox="1"/>
          <p:nvPr/>
        </p:nvSpPr>
        <p:spPr>
          <a:xfrm>
            <a:off x="-5520" y="171169"/>
            <a:ext cx="71854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dirty="0"/>
              <a:t>What is Vygotsky's social cultural theory?</a:t>
            </a:r>
          </a:p>
        </p:txBody>
      </p:sp>
      <p:sp>
        <p:nvSpPr>
          <p:cNvPr id="5" name="TextBox 4">
            <a:extLst>
              <a:ext uri="{FF2B5EF4-FFF2-40B4-BE49-F238E27FC236}">
                <a16:creationId xmlns:a16="http://schemas.microsoft.com/office/drawing/2014/main" id="{182BE976-6230-5D6F-0E8A-403B589C724B}"/>
              </a:ext>
            </a:extLst>
          </p:cNvPr>
          <p:cNvSpPr txBox="1"/>
          <p:nvPr/>
        </p:nvSpPr>
        <p:spPr>
          <a:xfrm>
            <a:off x="-3149" y="892861"/>
            <a:ext cx="633190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Vygotsky's believed that children's learning and thinking are all shaped by social interaction and culture. This means that children learn best when they are getting help from other people such as teachers or carers.</a:t>
            </a:r>
          </a:p>
          <a:p>
            <a:endParaRPr lang="en-GB" dirty="0"/>
          </a:p>
          <a:p>
            <a:r>
              <a:rPr lang="en-GB" dirty="0"/>
              <a:t>Key concepts include</a:t>
            </a:r>
            <a:r>
              <a:rPr lang="en-GB" b="1" dirty="0">
                <a:latin typeface="Trebuchet MS"/>
              </a:rPr>
              <a:t> </a:t>
            </a:r>
            <a:r>
              <a:rPr lang="en-GB" b="1" u="sng" dirty="0">
                <a:latin typeface="Trebuchet MS"/>
              </a:rPr>
              <a:t>zone of proximal development</a:t>
            </a:r>
            <a:r>
              <a:rPr lang="en-GB" dirty="0"/>
              <a:t> (what a child can do on their own and what they can do with help.</a:t>
            </a:r>
            <a:r>
              <a:rPr lang="en-GB" dirty="0">
                <a:latin typeface="Aptos"/>
                <a:cs typeface="DokChampa"/>
              </a:rPr>
              <a:t> </a:t>
            </a:r>
            <a:r>
              <a:rPr lang="en-GB" dirty="0">
                <a:latin typeface="DokChampa"/>
                <a:cs typeface="DokChampa"/>
              </a:rPr>
              <a:t>This is relevant to early stages of development because young children are still learning how to do things for themselves. </a:t>
            </a:r>
          </a:p>
          <a:p>
            <a:endParaRPr lang="en-GB" dirty="0">
              <a:solidFill>
                <a:srgbClr val="000000"/>
              </a:solidFill>
              <a:latin typeface="DokChampa"/>
              <a:cs typeface="DokChampa"/>
            </a:endParaRPr>
          </a:p>
          <a:p>
            <a:r>
              <a:rPr lang="en-GB" b="1" dirty="0">
                <a:solidFill>
                  <a:srgbClr val="000000"/>
                </a:solidFill>
                <a:latin typeface="DokChampa"/>
                <a:cs typeface="DokChampa"/>
              </a:rPr>
              <a:t>Scaffolding</a:t>
            </a:r>
            <a:r>
              <a:rPr lang="en-GB" dirty="0">
                <a:solidFill>
                  <a:srgbClr val="000000"/>
                </a:solidFill>
                <a:latin typeface="DokChampa"/>
                <a:cs typeface="DokChampa"/>
              </a:rPr>
              <a:t>- This follows the idea of how support from adults and peers can help a child identify what they can do independently and what they can do on their own.</a:t>
            </a:r>
          </a:p>
          <a:p>
            <a:endParaRPr lang="en-GB" dirty="0">
              <a:solidFill>
                <a:srgbClr val="000000"/>
              </a:solidFill>
              <a:latin typeface="DokChampa"/>
              <a:cs typeface="DokChampa"/>
            </a:endParaRPr>
          </a:p>
          <a:p>
            <a:r>
              <a:rPr lang="en-GB" b="1" dirty="0">
                <a:solidFill>
                  <a:srgbClr val="000000"/>
                </a:solidFill>
                <a:latin typeface="DokChampa"/>
                <a:cs typeface="DokChampa"/>
              </a:rPr>
              <a:t>Language and communication- </a:t>
            </a:r>
            <a:r>
              <a:rPr lang="en-GB" dirty="0">
                <a:solidFill>
                  <a:srgbClr val="000000"/>
                </a:solidFill>
                <a:latin typeface="DokChampa"/>
                <a:cs typeface="DokChampa"/>
              </a:rPr>
              <a:t>Language is seen as the key tool for understanding and thinking as well as problem-solving and learning.</a:t>
            </a:r>
          </a:p>
          <a:p>
            <a:endParaRPr lang="en-GB" dirty="0">
              <a:solidFill>
                <a:srgbClr val="000000"/>
              </a:solidFill>
              <a:latin typeface="DokChampa"/>
              <a:cs typeface="DokChampa"/>
            </a:endParaRPr>
          </a:p>
          <a:p>
            <a:endParaRPr lang="en-GB" dirty="0">
              <a:solidFill>
                <a:srgbClr val="000000"/>
              </a:solidFill>
              <a:latin typeface="DokChampa"/>
              <a:cs typeface="DokChampa"/>
            </a:endParaRPr>
          </a:p>
        </p:txBody>
      </p:sp>
      <p:sp>
        <p:nvSpPr>
          <p:cNvPr id="4" name="Cloud 3">
            <a:extLst>
              <a:ext uri="{FF2B5EF4-FFF2-40B4-BE49-F238E27FC236}">
                <a16:creationId xmlns:a16="http://schemas.microsoft.com/office/drawing/2014/main" id="{B44DDEBA-3E5C-A071-CF0A-30E635E2AEE6}"/>
              </a:ext>
            </a:extLst>
          </p:cNvPr>
          <p:cNvSpPr/>
          <p:nvPr/>
        </p:nvSpPr>
        <p:spPr>
          <a:xfrm>
            <a:off x="6329035" y="173613"/>
            <a:ext cx="6566209" cy="3961573"/>
          </a:xfrm>
          <a:prstGeom prst="cloud">
            <a:avLst/>
          </a:prstGeom>
          <a:solidFill>
            <a:schemeClr val="tx2">
              <a:lumMod val="90000"/>
              <a:lumOff val="1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8995722-8B68-1464-1BC8-62549AE9A273}"/>
              </a:ext>
            </a:extLst>
          </p:cNvPr>
          <p:cNvSpPr txBox="1"/>
          <p:nvPr/>
        </p:nvSpPr>
        <p:spPr>
          <a:xfrm>
            <a:off x="6742633" y="692365"/>
            <a:ext cx="544799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600" dirty="0">
              <a:latin typeface="DokChampa"/>
              <a:cs typeface="DokChampa"/>
            </a:endParaRPr>
          </a:p>
          <a:p>
            <a:pPr algn="ctr"/>
            <a:r>
              <a:rPr lang="en-GB" sz="1600" dirty="0">
                <a:solidFill>
                  <a:schemeClr val="bg1"/>
                </a:solidFill>
                <a:latin typeface="DokChampa"/>
                <a:cs typeface="DokChampa"/>
              </a:rPr>
              <a:t>Amira's behaviours such as anxiousness and lack of verbal communication indicates that she hasn't yet learnt how to cope in a new social environment.</a:t>
            </a:r>
          </a:p>
          <a:p>
            <a:pPr algn="ctr"/>
            <a:endParaRPr lang="en-GB" sz="1600" dirty="0">
              <a:latin typeface="DokChampa"/>
              <a:cs typeface="DokChampa"/>
            </a:endParaRPr>
          </a:p>
          <a:p>
            <a:pPr algn="ctr"/>
            <a:r>
              <a:rPr lang="en-GB" sz="1600" dirty="0">
                <a:solidFill>
                  <a:schemeClr val="bg1"/>
                </a:solidFill>
                <a:latin typeface="DokChampa"/>
                <a:cs typeface="DokChampa"/>
              </a:rPr>
              <a:t>She hasn't yet built a strong relationship with other children or the adults.</a:t>
            </a:r>
          </a:p>
          <a:p>
            <a:pPr algn="ctr"/>
            <a:r>
              <a:rPr lang="en-GB" sz="1600" dirty="0">
                <a:solidFill>
                  <a:schemeClr val="bg1"/>
                </a:solidFill>
                <a:latin typeface="DokChampa"/>
                <a:cs typeface="DokChampa"/>
              </a:rPr>
              <a:t>Amira's learning and social skills can develop best when guided through the interactions of ZPD.</a:t>
            </a:r>
          </a:p>
          <a:p>
            <a:endParaRPr lang="en-GB" sz="1600" dirty="0"/>
          </a:p>
        </p:txBody>
      </p:sp>
    </p:spTree>
    <p:extLst>
      <p:ext uri="{BB962C8B-B14F-4D97-AF65-F5344CB8AC3E}">
        <p14:creationId xmlns:p14="http://schemas.microsoft.com/office/powerpoint/2010/main" val="93259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7D0A544-7F19-2FD8-9F1C-CAD1FDDD892E}"/>
              </a:ext>
            </a:extLst>
          </p:cNvPr>
          <p:cNvSpPr/>
          <p:nvPr/>
        </p:nvSpPr>
        <p:spPr>
          <a:xfrm>
            <a:off x="614436" y="609864"/>
            <a:ext cx="3326713" cy="5875845"/>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BAC2F0A3-FDFD-57D0-C9C0-B390B3465F2F}"/>
              </a:ext>
            </a:extLst>
          </p:cNvPr>
          <p:cNvSpPr/>
          <p:nvPr/>
        </p:nvSpPr>
        <p:spPr>
          <a:xfrm>
            <a:off x="4432483" y="612416"/>
            <a:ext cx="3333447" cy="5885540"/>
          </a:xfrm>
          <a:prstGeom prst="roundRect">
            <a:avLst/>
          </a:prstGeom>
          <a:solidFill>
            <a:srgbClr val="62729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u="sng" baseline="0" dirty="0">
                <a:solidFill>
                  <a:srgbClr val="FFFFFF"/>
                </a:solidFill>
                <a:latin typeface="Elephant Pro"/>
                <a:ea typeface="Segoe UI"/>
                <a:cs typeface="Segoe UI"/>
              </a:rPr>
              <a:t>Social</a:t>
            </a:r>
            <a:r>
              <a:rPr lang="en-GB" sz="1800" dirty="0">
                <a:latin typeface="Elephant Pro"/>
                <a:ea typeface="Segoe UI"/>
                <a:cs typeface="Segoe UI"/>
              </a:rPr>
              <a:t>​</a:t>
            </a:r>
            <a:endParaRPr lang="en-GB" dirty="0"/>
          </a:p>
          <a:p>
            <a:pPr algn="ctr"/>
            <a:r>
              <a:rPr lang="en-GB" sz="1800" baseline="0" dirty="0">
                <a:solidFill>
                  <a:srgbClr val="FFFFFF"/>
                </a:solidFill>
                <a:latin typeface="Aptos"/>
                <a:ea typeface="Segoe UI"/>
                <a:cs typeface="Segoe UI"/>
              </a:rPr>
              <a:t>I would encourage her to </a:t>
            </a:r>
            <a:r>
              <a:rPr lang="en-GB" dirty="0">
                <a:solidFill>
                  <a:srgbClr val="FFFFFF"/>
                </a:solidFill>
                <a:latin typeface="Aptos"/>
                <a:ea typeface="Segoe UI"/>
                <a:cs typeface="Segoe UI"/>
              </a:rPr>
              <a:t>play alongside</a:t>
            </a:r>
            <a:r>
              <a:rPr lang="en-GB" sz="1800" baseline="0" dirty="0">
                <a:solidFill>
                  <a:srgbClr val="FFFFFF"/>
                </a:solidFill>
                <a:latin typeface="Aptos"/>
                <a:ea typeface="Segoe UI"/>
                <a:cs typeface="Segoe UI"/>
              </a:rPr>
              <a:t> one or two children in a </a:t>
            </a:r>
            <a:r>
              <a:rPr lang="en-GB" dirty="0">
                <a:solidFill>
                  <a:srgbClr val="FFFFFF"/>
                </a:solidFill>
                <a:latin typeface="Aptos"/>
                <a:ea typeface="Segoe UI"/>
                <a:cs typeface="Segoe UI"/>
              </a:rPr>
              <a:t>small group</a:t>
            </a:r>
            <a:r>
              <a:rPr lang="en-GB" sz="1800" baseline="0" dirty="0">
                <a:solidFill>
                  <a:srgbClr val="FFFFFF"/>
                </a:solidFill>
                <a:latin typeface="Aptos"/>
                <a:ea typeface="Segoe UI"/>
                <a:cs typeface="Segoe UI"/>
              </a:rPr>
              <a:t>, this relates to Vygotsky's </a:t>
            </a:r>
            <a:r>
              <a:rPr lang="en-GB" dirty="0">
                <a:solidFill>
                  <a:srgbClr val="FFFFFF"/>
                </a:solidFill>
                <a:latin typeface="Aptos"/>
                <a:ea typeface="Segoe UI"/>
                <a:cs typeface="Segoe UI"/>
              </a:rPr>
              <a:t>theory as</a:t>
            </a:r>
            <a:r>
              <a:rPr lang="en-GB" sz="1800" baseline="0" dirty="0">
                <a:solidFill>
                  <a:srgbClr val="FFFFFF"/>
                </a:solidFill>
                <a:latin typeface="Aptos"/>
                <a:ea typeface="Segoe UI"/>
                <a:cs typeface="Segoe UI"/>
              </a:rPr>
              <a:t>  she will learn how to interact </a:t>
            </a:r>
            <a:r>
              <a:rPr lang="en-GB" dirty="0">
                <a:solidFill>
                  <a:srgbClr val="FFFFFF"/>
                </a:solidFill>
                <a:latin typeface="Aptos"/>
                <a:ea typeface="Segoe UI"/>
                <a:cs typeface="Segoe UI"/>
              </a:rPr>
              <a:t>with others</a:t>
            </a:r>
            <a:r>
              <a:rPr lang="en-GB" sz="1800" baseline="0" dirty="0">
                <a:solidFill>
                  <a:srgbClr val="FFFFFF"/>
                </a:solidFill>
                <a:latin typeface="Aptos"/>
                <a:ea typeface="Segoe UI"/>
                <a:cs typeface="Segoe UI"/>
              </a:rPr>
              <a:t>.</a:t>
            </a:r>
            <a:r>
              <a:rPr lang="en-US" sz="1800" dirty="0">
                <a:latin typeface="Aptos"/>
                <a:ea typeface="Segoe UI"/>
                <a:cs typeface="Segoe UI"/>
              </a:rPr>
              <a:t>​</a:t>
            </a:r>
            <a:endParaRPr lang="en-US"/>
          </a:p>
          <a:p>
            <a:pPr algn="ctr"/>
            <a:r>
              <a:rPr lang="en-US" dirty="0">
                <a:cs typeface="Segoe UI"/>
              </a:rPr>
              <a:t>When children play together, they share ideas and problem-solving skills,</a:t>
            </a:r>
          </a:p>
          <a:p>
            <a:pPr algn="ctr"/>
            <a:endParaRPr lang="en-US" dirty="0">
              <a:cs typeface="Segoe UI"/>
            </a:endParaRPr>
          </a:p>
          <a:p>
            <a:pPr algn="ctr"/>
            <a:r>
              <a:rPr lang="en-US" dirty="0">
                <a:cs typeface="Segoe UI"/>
              </a:rPr>
              <a:t>This relates to the Vygotsky's idea of zone proximal development  as by playing with other children learn new skills just beyond what she can do.</a:t>
            </a:r>
          </a:p>
          <a:p>
            <a:pPr algn="ctr"/>
            <a:endParaRPr lang="en-US" dirty="0">
              <a:cs typeface="Segoe UI"/>
            </a:endParaRPr>
          </a:p>
        </p:txBody>
      </p:sp>
      <p:sp>
        <p:nvSpPr>
          <p:cNvPr id="4" name="Rectangle: Rounded Corners 3">
            <a:extLst>
              <a:ext uri="{FF2B5EF4-FFF2-40B4-BE49-F238E27FC236}">
                <a16:creationId xmlns:a16="http://schemas.microsoft.com/office/drawing/2014/main" id="{E9D448D3-77C8-6D2D-D25A-99C4322119A3}"/>
              </a:ext>
            </a:extLst>
          </p:cNvPr>
          <p:cNvSpPr/>
          <p:nvPr/>
        </p:nvSpPr>
        <p:spPr>
          <a:xfrm>
            <a:off x="8242602" y="616045"/>
            <a:ext cx="3333446" cy="5861351"/>
          </a:xfrm>
          <a:prstGeom prst="roundRect">
            <a:avLst/>
          </a:prstGeom>
          <a:solidFill>
            <a:srgbClr val="99A5B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u="sng" dirty="0">
                <a:latin typeface="Elephant Pro"/>
              </a:rPr>
              <a:t>Communication</a:t>
            </a:r>
            <a:endParaRPr lang="en-GB" dirty="0">
              <a:solidFill>
                <a:srgbClr val="000000"/>
              </a:solidFill>
              <a:latin typeface="Elephant Pro"/>
            </a:endParaRPr>
          </a:p>
          <a:p>
            <a:pPr algn="ctr"/>
            <a:endParaRPr lang="en-GB" u="sng" dirty="0">
              <a:latin typeface="Elephant Pro"/>
            </a:endParaRPr>
          </a:p>
          <a:p>
            <a:pPr algn="ctr"/>
            <a:r>
              <a:rPr lang="en-GB" dirty="0"/>
              <a:t>To help Amira I would use simple language, gestures and use short sentences to help improve her understanding and speech.</a:t>
            </a:r>
            <a:endParaRPr lang="en-GB" u="sng">
              <a:solidFill>
                <a:srgbClr val="FFFFFF"/>
              </a:solidFill>
              <a:latin typeface="Elephant Pro"/>
            </a:endParaRPr>
          </a:p>
          <a:p>
            <a:pPr algn="ctr"/>
            <a:endParaRPr lang="en-GB" dirty="0"/>
          </a:p>
          <a:p>
            <a:pPr algn="ctr"/>
            <a:r>
              <a:rPr lang="en-GB" dirty="0"/>
              <a:t>According to Vygotsky's theory, social interaction is important for learning, as it allows children to share ideas, ask questions and learn new words which supports their language and thinking skills.</a:t>
            </a:r>
          </a:p>
          <a:p>
            <a:pPr algn="ctr"/>
            <a:endParaRPr lang="en-GB" dirty="0"/>
          </a:p>
        </p:txBody>
      </p:sp>
      <p:sp>
        <p:nvSpPr>
          <p:cNvPr id="5" name="TextBox 4">
            <a:extLst>
              <a:ext uri="{FF2B5EF4-FFF2-40B4-BE49-F238E27FC236}">
                <a16:creationId xmlns:a16="http://schemas.microsoft.com/office/drawing/2014/main" id="{CE30E945-67F8-E3D7-F3E0-1474187CBD92}"/>
              </a:ext>
            </a:extLst>
          </p:cNvPr>
          <p:cNvSpPr txBox="1"/>
          <p:nvPr/>
        </p:nvSpPr>
        <p:spPr>
          <a:xfrm>
            <a:off x="769253" y="1058731"/>
            <a:ext cx="315026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dirty="0">
                <a:solidFill>
                  <a:schemeClr val="bg1"/>
                </a:solidFill>
                <a:latin typeface="Elephant Pro"/>
              </a:rPr>
              <a:t> Emotional </a:t>
            </a:r>
            <a:endParaRPr lang="en-GB" dirty="0">
              <a:solidFill>
                <a:schemeClr val="bg1"/>
              </a:solidFill>
              <a:latin typeface="Elephant Pro"/>
            </a:endParaRPr>
          </a:p>
          <a:p>
            <a:pPr algn="ctr"/>
            <a:endParaRPr lang="en-GB" dirty="0">
              <a:solidFill>
                <a:schemeClr val="bg1"/>
              </a:solidFill>
            </a:endParaRPr>
          </a:p>
          <a:p>
            <a:r>
              <a:rPr lang="en-GB" dirty="0">
                <a:solidFill>
                  <a:schemeClr val="bg1"/>
                </a:solidFill>
              </a:rPr>
              <a:t>For emotional I would make sure she has a consistent routine and  she is always around a familiar adult she feels comfortable around.</a:t>
            </a:r>
            <a:endParaRPr lang="en-GB">
              <a:solidFill>
                <a:schemeClr val="bg1"/>
              </a:solidFill>
            </a:endParaRPr>
          </a:p>
          <a:p>
            <a:endParaRPr lang="en-GB" dirty="0">
              <a:solidFill>
                <a:schemeClr val="bg1"/>
              </a:solidFill>
            </a:endParaRPr>
          </a:p>
          <a:p>
            <a:r>
              <a:rPr lang="en-GB" dirty="0">
                <a:solidFill>
                  <a:schemeClr val="bg1"/>
                </a:solidFill>
              </a:rPr>
              <a:t>This will allow her to explore her environment, try new things and interact with others.</a:t>
            </a:r>
          </a:p>
          <a:p>
            <a:r>
              <a:rPr lang="en-GB" dirty="0">
                <a:solidFill>
                  <a:schemeClr val="bg1"/>
                </a:solidFill>
              </a:rPr>
              <a:t>It will also reduce her anxiety.</a:t>
            </a:r>
          </a:p>
        </p:txBody>
      </p:sp>
    </p:spTree>
    <p:extLst>
      <p:ext uri="{BB962C8B-B14F-4D97-AF65-F5344CB8AC3E}">
        <p14:creationId xmlns:p14="http://schemas.microsoft.com/office/powerpoint/2010/main" val="344170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831FC5B-C18A-62C0-4464-F08A47E0CD84}"/>
              </a:ext>
            </a:extLst>
          </p:cNvPr>
          <p:cNvGraphicFramePr>
            <a:graphicFrameLocks noGrp="1"/>
          </p:cNvGraphicFramePr>
          <p:nvPr>
            <p:extLst>
              <p:ext uri="{D42A27DB-BD31-4B8C-83A1-F6EECF244321}">
                <p14:modId xmlns:p14="http://schemas.microsoft.com/office/powerpoint/2010/main" val="874185167"/>
              </p:ext>
            </p:extLst>
          </p:nvPr>
        </p:nvGraphicFramePr>
        <p:xfrm>
          <a:off x="350761" y="858762"/>
          <a:ext cx="8833662" cy="3138985"/>
        </p:xfrm>
        <a:graphic>
          <a:graphicData uri="http://schemas.openxmlformats.org/drawingml/2006/table">
            <a:tbl>
              <a:tblPr firstRow="1" bandRow="1">
                <a:tableStyleId>{EB344D84-9AFB-497E-A393-DC336BA19D2E}</a:tableStyleId>
              </a:tblPr>
              <a:tblGrid>
                <a:gridCol w="4416831">
                  <a:extLst>
                    <a:ext uri="{9D8B030D-6E8A-4147-A177-3AD203B41FA5}">
                      <a16:colId xmlns:a16="http://schemas.microsoft.com/office/drawing/2014/main" val="807175953"/>
                    </a:ext>
                  </a:extLst>
                </a:gridCol>
                <a:gridCol w="4416831">
                  <a:extLst>
                    <a:ext uri="{9D8B030D-6E8A-4147-A177-3AD203B41FA5}">
                      <a16:colId xmlns:a16="http://schemas.microsoft.com/office/drawing/2014/main" val="2236359381"/>
                    </a:ext>
                  </a:extLst>
                </a:gridCol>
              </a:tblGrid>
              <a:tr h="3138985">
                <a:tc>
                  <a:txBody>
                    <a:bodyPr/>
                    <a:lstStyle/>
                    <a:p>
                      <a:r>
                        <a:rPr lang="en-GB" sz="1600" dirty="0"/>
                        <a:t>A child's environment is important when discussing their development as it influences their ability to grow and learn etc.</a:t>
                      </a:r>
                      <a:endParaRPr lang="en-US" sz="1600"/>
                    </a:p>
                    <a:p>
                      <a:pPr lvl="0">
                        <a:buNone/>
                      </a:pPr>
                      <a:r>
                        <a:rPr lang="en-GB" sz="1600" dirty="0"/>
                        <a:t>But if a child's environment is bad this can lead to the child feeling:</a:t>
                      </a:r>
                    </a:p>
                    <a:p>
                      <a:pPr marL="285750" lvl="0" indent="-285750">
                        <a:buFont typeface="Arial"/>
                        <a:buChar char="•"/>
                      </a:pPr>
                      <a:r>
                        <a:rPr lang="en-GB" sz="1600" dirty="0"/>
                        <a:t>Anxious</a:t>
                      </a:r>
                    </a:p>
                    <a:p>
                      <a:pPr marL="285750" lvl="0" indent="-285750">
                        <a:buFont typeface="Arial"/>
                        <a:buChar char="•"/>
                      </a:pPr>
                      <a:r>
                        <a:rPr lang="en-GB" sz="1600" dirty="0"/>
                        <a:t>Withdrawn</a:t>
                      </a:r>
                    </a:p>
                    <a:p>
                      <a:pPr marL="285750" lvl="0" indent="-285750">
                        <a:buFont typeface="Arial"/>
                        <a:buChar char="•"/>
                      </a:pPr>
                      <a:r>
                        <a:rPr lang="en-GB" sz="1600" dirty="0"/>
                        <a:t>Behavioural issues</a:t>
                      </a:r>
                    </a:p>
                    <a:p>
                      <a:pPr marL="285750" lvl="0" indent="-285750">
                        <a:buFont typeface="Arial"/>
                        <a:buChar char="•"/>
                      </a:pPr>
                      <a:r>
                        <a:rPr lang="en-GB" sz="1600" dirty="0"/>
                        <a:t>Anxiety</a:t>
                      </a:r>
                    </a:p>
                    <a:p>
                      <a:pPr lvl="0">
                        <a:buNone/>
                      </a:pPr>
                      <a:endParaRPr lang="en-GB" dirty="0"/>
                    </a:p>
                  </a:txBody>
                  <a:tcPr/>
                </a:tc>
                <a:tc>
                  <a:txBody>
                    <a:bodyPr/>
                    <a:lstStyle/>
                    <a:p>
                      <a:r>
                        <a:rPr lang="en-GB" sz="1800" dirty="0"/>
                        <a:t>A</a:t>
                      </a:r>
                      <a:r>
                        <a:rPr lang="en-GB" sz="1600" dirty="0"/>
                        <a:t>mira's nature such as tendencies to anxiety, and rate of language may influence how quickly she adapts.</a:t>
                      </a:r>
                    </a:p>
                    <a:p>
                      <a:pPr lvl="0">
                        <a:buNone/>
                      </a:pPr>
                      <a:endParaRPr lang="en-GB" sz="1600" dirty="0"/>
                    </a:p>
                    <a:p>
                      <a:pPr lvl="0">
                        <a:buNone/>
                      </a:pPr>
                      <a:r>
                        <a:rPr lang="en-GB" sz="1600" dirty="0"/>
                        <a:t>Things that might have influenced Amira's development: </a:t>
                      </a:r>
                    </a:p>
                    <a:p>
                      <a:pPr marL="285750" lvl="0" indent="-285750">
                        <a:buFont typeface="Arial"/>
                        <a:buChar char="•"/>
                      </a:pPr>
                      <a:r>
                        <a:rPr lang="en-GB" sz="1600" dirty="0"/>
                        <a:t>Genetics (inherited conditions)</a:t>
                      </a:r>
                    </a:p>
                    <a:p>
                      <a:pPr marL="285750" lvl="0" indent="-285750">
                        <a:buFont typeface="Arial"/>
                        <a:buChar char="•"/>
                      </a:pPr>
                      <a:r>
                        <a:rPr lang="en-GB" sz="1600" dirty="0"/>
                        <a:t>Health and nutrition</a:t>
                      </a:r>
                    </a:p>
                    <a:p>
                      <a:pPr marL="285750" lvl="0" indent="-285750">
                        <a:buFont typeface="Arial"/>
                        <a:buChar char="•"/>
                      </a:pPr>
                      <a:r>
                        <a:rPr lang="en-GB" sz="1600" dirty="0"/>
                        <a:t>Brain development.</a:t>
                      </a:r>
                    </a:p>
                    <a:p>
                      <a:pPr lvl="0">
                        <a:buNone/>
                      </a:pPr>
                      <a:endParaRPr lang="en-GB" dirty="0"/>
                    </a:p>
                  </a:txBody>
                  <a:tcPr/>
                </a:tc>
                <a:extLst>
                  <a:ext uri="{0D108BD9-81ED-4DB2-BD59-A6C34878D82A}">
                    <a16:rowId xmlns:a16="http://schemas.microsoft.com/office/drawing/2014/main" val="4219159293"/>
                  </a:ext>
                </a:extLst>
              </a:tr>
            </a:tbl>
          </a:graphicData>
        </a:graphic>
      </p:graphicFrame>
      <p:sp>
        <p:nvSpPr>
          <p:cNvPr id="4" name="TextBox 3">
            <a:extLst>
              <a:ext uri="{FF2B5EF4-FFF2-40B4-BE49-F238E27FC236}">
                <a16:creationId xmlns:a16="http://schemas.microsoft.com/office/drawing/2014/main" id="{3A783917-F6AA-95B7-F8BD-A601C64457C9}"/>
              </a:ext>
            </a:extLst>
          </p:cNvPr>
          <p:cNvSpPr txBox="1"/>
          <p:nvPr/>
        </p:nvSpPr>
        <p:spPr>
          <a:xfrm>
            <a:off x="404664" y="3202573"/>
            <a:ext cx="358420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bg1"/>
                </a:solidFill>
                <a:latin typeface="Comic Sans MS"/>
              </a:rPr>
              <a:t>By recognising nurture helps practitioners understand a child's progress at different stages.</a:t>
            </a:r>
          </a:p>
        </p:txBody>
      </p:sp>
      <p:sp>
        <p:nvSpPr>
          <p:cNvPr id="6" name="TextBox 5">
            <a:extLst>
              <a:ext uri="{FF2B5EF4-FFF2-40B4-BE49-F238E27FC236}">
                <a16:creationId xmlns:a16="http://schemas.microsoft.com/office/drawing/2014/main" id="{EB6FBA07-C26C-BB5E-A028-155015CB6A8A}"/>
              </a:ext>
            </a:extLst>
          </p:cNvPr>
          <p:cNvSpPr txBox="1"/>
          <p:nvPr/>
        </p:nvSpPr>
        <p:spPr>
          <a:xfrm>
            <a:off x="235182" y="327107"/>
            <a:ext cx="3583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Nurture (environment)</a:t>
            </a:r>
          </a:p>
        </p:txBody>
      </p:sp>
      <p:sp>
        <p:nvSpPr>
          <p:cNvPr id="7" name="TextBox 6">
            <a:extLst>
              <a:ext uri="{FF2B5EF4-FFF2-40B4-BE49-F238E27FC236}">
                <a16:creationId xmlns:a16="http://schemas.microsoft.com/office/drawing/2014/main" id="{957D9F2A-EA30-ACD7-F30C-3160C6131B3B}"/>
              </a:ext>
            </a:extLst>
          </p:cNvPr>
          <p:cNvSpPr txBox="1"/>
          <p:nvPr/>
        </p:nvSpPr>
        <p:spPr>
          <a:xfrm>
            <a:off x="10940368" y="2389472"/>
            <a:ext cx="1143533" cy="11776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BA94E6BB-8D9E-F8FA-C300-C40DA92098D6}"/>
              </a:ext>
            </a:extLst>
          </p:cNvPr>
          <p:cNvSpPr txBox="1"/>
          <p:nvPr/>
        </p:nvSpPr>
        <p:spPr>
          <a:xfrm>
            <a:off x="4783756" y="3238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Nature (biological)</a:t>
            </a:r>
          </a:p>
        </p:txBody>
      </p:sp>
      <p:sp>
        <p:nvSpPr>
          <p:cNvPr id="10" name="TextBox 9">
            <a:extLst>
              <a:ext uri="{FF2B5EF4-FFF2-40B4-BE49-F238E27FC236}">
                <a16:creationId xmlns:a16="http://schemas.microsoft.com/office/drawing/2014/main" id="{C007AD9A-B65D-39A6-E487-F67E94A42B7E}"/>
              </a:ext>
            </a:extLst>
          </p:cNvPr>
          <p:cNvSpPr txBox="1"/>
          <p:nvPr/>
        </p:nvSpPr>
        <p:spPr>
          <a:xfrm>
            <a:off x="358420" y="4216030"/>
            <a:ext cx="720258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Vygotsky's theory is highly relevant for early years education, as it supports play-based and social learning. It focuses on the important of communication and relationships in learning.</a:t>
            </a:r>
          </a:p>
          <a:p>
            <a:endParaRPr lang="en-GB" dirty="0"/>
          </a:p>
          <a:p>
            <a:r>
              <a:rPr lang="en-GB" dirty="0"/>
              <a:t>On the other hand, many might argue that it doesn’t focus much on the biological influences that may affect a children development, for example if a child was to have down </a:t>
            </a:r>
            <a:r>
              <a:rPr lang="en-GB" dirty="0" err="1"/>
              <a:t>syndrome.It</a:t>
            </a:r>
            <a:r>
              <a:rPr lang="en-GB" dirty="0"/>
              <a:t> also underestimates a </a:t>
            </a:r>
            <a:r>
              <a:rPr lang="en-GB" dirty="0" err="1"/>
              <a:t>childs</a:t>
            </a:r>
            <a:r>
              <a:rPr lang="en-GB" dirty="0"/>
              <a:t> ability to learn independently.</a:t>
            </a:r>
          </a:p>
        </p:txBody>
      </p:sp>
    </p:spTree>
    <p:extLst>
      <p:ext uri="{BB962C8B-B14F-4D97-AF65-F5344CB8AC3E}">
        <p14:creationId xmlns:p14="http://schemas.microsoft.com/office/powerpoint/2010/main" val="1083952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4E366F-550B-01BE-DBAD-AD8808A41B28}"/>
              </a:ext>
            </a:extLst>
          </p:cNvPr>
          <p:cNvSpPr txBox="1"/>
          <p:nvPr/>
        </p:nvSpPr>
        <p:spPr>
          <a:xfrm>
            <a:off x="675583" y="693749"/>
            <a:ext cx="6110221"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ea typeface="+mn-lt"/>
                <a:cs typeface="+mn-lt"/>
              </a:rPr>
              <a:t>Brodie, K. (2024)</a:t>
            </a:r>
            <a:r>
              <a:rPr lang="en-GB" sz="1400" dirty="0">
                <a:ea typeface="+mn-lt"/>
                <a:cs typeface="+mn-lt"/>
              </a:rPr>
              <a:t> </a:t>
            </a:r>
            <a:r>
              <a:rPr lang="en-GB" sz="1400" i="1" dirty="0">
                <a:ea typeface="+mn-lt"/>
                <a:cs typeface="+mn-lt"/>
              </a:rPr>
              <a:t>Vygotsky’s Sociocultural Theory and the Zone of Proximal Development</a:t>
            </a:r>
            <a:r>
              <a:rPr lang="en-GB" sz="1400" dirty="0">
                <a:ea typeface="+mn-lt"/>
                <a:cs typeface="+mn-lt"/>
              </a:rPr>
              <a:t>. Early Years TV. Available at: </a:t>
            </a:r>
            <a:r>
              <a:rPr lang="en-GB" sz="1400" dirty="0">
                <a:ea typeface="+mn-lt"/>
                <a:cs typeface="+mn-lt"/>
                <a:hlinkClick r:id="rId2"/>
              </a:rPr>
              <a:t>https://www.earlyyears.tv/vygotsky-sociocultural-cognitive-development-zpd/</a:t>
            </a:r>
            <a:r>
              <a:rPr lang="en-GB" sz="1400" dirty="0">
                <a:ea typeface="+mn-lt"/>
                <a:cs typeface="+mn-lt"/>
              </a:rPr>
              <a:t> [Accessed 4 Oct. 2025].</a:t>
            </a:r>
          </a:p>
          <a:p>
            <a:endParaRPr lang="en-GB" sz="1400" dirty="0"/>
          </a:p>
          <a:p>
            <a:r>
              <a:rPr lang="en-GB" sz="1400" dirty="0">
                <a:ea typeface="+mn-lt"/>
                <a:cs typeface="+mn-lt"/>
              </a:rPr>
              <a:t>McLeod, S. (2025) </a:t>
            </a:r>
            <a:r>
              <a:rPr lang="en-GB" sz="1400" i="1" dirty="0">
                <a:ea typeface="+mn-lt"/>
                <a:cs typeface="+mn-lt"/>
              </a:rPr>
              <a:t>Vygotsky’s Theory of Cognitive Development</a:t>
            </a:r>
            <a:r>
              <a:rPr lang="en-GB" sz="1400" dirty="0">
                <a:ea typeface="+mn-lt"/>
                <a:cs typeface="+mn-lt"/>
              </a:rPr>
              <a:t>. Simply Psychology. Available at: </a:t>
            </a:r>
            <a:r>
              <a:rPr lang="en-GB" sz="1400" dirty="0">
                <a:ea typeface="+mn-lt"/>
                <a:cs typeface="+mn-lt"/>
                <a:hlinkClick r:id="rId3"/>
              </a:rPr>
              <a:t>https://www.simplypsychology.org/vygotsky.html</a:t>
            </a:r>
            <a:r>
              <a:rPr lang="en-GB" sz="1400" dirty="0">
                <a:ea typeface="+mn-lt"/>
                <a:cs typeface="+mn-lt"/>
              </a:rPr>
              <a:t> [Accessed 4 Oct. 2025].</a:t>
            </a:r>
            <a:endParaRPr lang="en-GB" sz="1400" dirty="0"/>
          </a:p>
          <a:p>
            <a:r>
              <a:rPr lang="en-GB" sz="1400" dirty="0"/>
              <a:t> </a:t>
            </a:r>
            <a:endParaRPr lang="en-GB" sz="1400" dirty="0">
              <a:ea typeface="+mn-lt"/>
              <a:cs typeface="+mn-lt"/>
            </a:endParaRPr>
          </a:p>
          <a:p>
            <a:r>
              <a:rPr lang="en-GB" sz="1400" dirty="0">
                <a:ea typeface="+mn-lt"/>
                <a:cs typeface="+mn-lt"/>
              </a:rPr>
              <a:t>McLeod, S. (2025) </a:t>
            </a:r>
            <a:r>
              <a:rPr lang="en-GB" sz="1400" i="1" dirty="0">
                <a:ea typeface="+mn-lt"/>
                <a:cs typeface="+mn-lt"/>
              </a:rPr>
              <a:t>Zone of Proximal Development</a:t>
            </a:r>
            <a:r>
              <a:rPr lang="en-GB" sz="1400" dirty="0">
                <a:ea typeface="+mn-lt"/>
                <a:cs typeface="+mn-lt"/>
              </a:rPr>
              <a:t>. Simply Psychology. Available at: </a:t>
            </a:r>
            <a:r>
              <a:rPr lang="en-GB" sz="1400" dirty="0">
                <a:ea typeface="+mn-lt"/>
                <a:cs typeface="+mn-lt"/>
                <a:hlinkClick r:id="rId4"/>
              </a:rPr>
              <a:t>https://www.simplypsychology.org/zone-of-proximal-development.html</a:t>
            </a:r>
            <a:r>
              <a:rPr lang="en-GB" sz="1400" dirty="0">
                <a:ea typeface="+mn-lt"/>
                <a:cs typeface="+mn-lt"/>
              </a:rPr>
              <a:t> [Accessed  4 Oct. 2025].</a:t>
            </a:r>
            <a:endParaRPr lang="en-GB" sz="1400" dirty="0"/>
          </a:p>
          <a:p>
            <a:endParaRPr lang="en-GB" sz="1400" dirty="0"/>
          </a:p>
          <a:p>
            <a:r>
              <a:rPr lang="en-GB" sz="1400" dirty="0">
                <a:ea typeface="+mn-lt"/>
                <a:cs typeface="+mn-lt"/>
              </a:rPr>
              <a:t>Goldy (2025) </a:t>
            </a:r>
            <a:r>
              <a:rPr lang="en-GB" sz="1400" i="1" dirty="0">
                <a:ea typeface="+mn-lt"/>
                <a:cs typeface="+mn-lt"/>
              </a:rPr>
              <a:t>Why Emotional Support is Crucial for Your Child’s Development</a:t>
            </a:r>
            <a:r>
              <a:rPr lang="en-GB" sz="1400" dirty="0">
                <a:ea typeface="+mn-lt"/>
                <a:cs typeface="+mn-lt"/>
              </a:rPr>
              <a:t>. Kids First. Available at: </a:t>
            </a:r>
            <a:r>
              <a:rPr lang="en-GB" sz="1400" dirty="0">
                <a:ea typeface="+mn-lt"/>
                <a:cs typeface="+mn-lt"/>
                <a:hlinkClick r:id="rId5"/>
              </a:rPr>
              <a:t>https://www.kidsfirstservices.com/first-insights/why-emotional-support-is-crucial-for-your-child-s-development</a:t>
            </a:r>
            <a:r>
              <a:rPr lang="en-GB" sz="1400" dirty="0">
                <a:ea typeface="+mn-lt"/>
                <a:cs typeface="+mn-lt"/>
              </a:rPr>
              <a:t> (Accessed: 6 October 2025).</a:t>
            </a:r>
          </a:p>
          <a:p>
            <a:endParaRPr lang="en-GB" sz="1400" dirty="0">
              <a:ea typeface="+mn-lt"/>
              <a:cs typeface="+mn-lt"/>
            </a:endParaRPr>
          </a:p>
          <a:p>
            <a:r>
              <a:rPr lang="en-GB" sz="1400" dirty="0">
                <a:ea typeface="+mn-lt"/>
                <a:cs typeface="+mn-lt"/>
              </a:rPr>
              <a:t>Kumon UK (2021) </a:t>
            </a:r>
            <a:r>
              <a:rPr lang="en-GB" sz="1400" i="1" dirty="0">
                <a:ea typeface="+mn-lt"/>
                <a:cs typeface="+mn-lt"/>
              </a:rPr>
              <a:t>The Importance of Children Developing Good Communication Skills</a:t>
            </a:r>
            <a:r>
              <a:rPr lang="en-GB" sz="1400" dirty="0">
                <a:ea typeface="+mn-lt"/>
                <a:cs typeface="+mn-lt"/>
              </a:rPr>
              <a:t>. Available at: </a:t>
            </a:r>
            <a:r>
              <a:rPr lang="en-GB" sz="1400" dirty="0">
                <a:ea typeface="+mn-lt"/>
                <a:cs typeface="+mn-lt"/>
                <a:hlinkClick r:id="rId6"/>
              </a:rPr>
              <a:t>https://www.kumon.co.uk/blog/the-importance-of-children-developing-good-communication-skills/</a:t>
            </a:r>
            <a:r>
              <a:rPr lang="en-GB" sz="1400" dirty="0">
                <a:ea typeface="+mn-lt"/>
                <a:cs typeface="+mn-lt"/>
              </a:rPr>
              <a:t> (Accessed:  6 October 2025).</a:t>
            </a:r>
            <a:endParaRPr lang="en-GB" sz="1400" dirty="0"/>
          </a:p>
          <a:p>
            <a:endParaRPr lang="en-GB" dirty="0">
              <a:ea typeface="+mn-lt"/>
              <a:cs typeface="+mn-lt"/>
            </a:endParaRPr>
          </a:p>
          <a:p>
            <a:r>
              <a:rPr lang="en-GB" sz="1400" dirty="0">
                <a:ea typeface="+mn-lt"/>
                <a:cs typeface="+mn-lt"/>
              </a:rPr>
              <a:t>Lighthouse Learning (2025) </a:t>
            </a:r>
            <a:r>
              <a:rPr lang="en-GB" sz="1400" i="1" dirty="0">
                <a:ea typeface="+mn-lt"/>
                <a:cs typeface="+mn-lt"/>
              </a:rPr>
              <a:t>Nature vs Nurture Child Development: Exploring Key Differences</a:t>
            </a:r>
            <a:r>
              <a:rPr lang="en-GB" sz="1400" dirty="0">
                <a:ea typeface="+mn-lt"/>
                <a:cs typeface="+mn-lt"/>
              </a:rPr>
              <a:t>. Available at: </a:t>
            </a:r>
            <a:r>
              <a:rPr lang="en-GB" sz="1400" dirty="0">
                <a:ea typeface="+mn-lt"/>
                <a:cs typeface="+mn-lt"/>
                <a:hlinkClick r:id="rId7"/>
              </a:rPr>
              <a:t>https://www.lighthouse-learning.com/nature-vs-nurture-child-development-exploring-key-differences.html</a:t>
            </a:r>
            <a:r>
              <a:rPr lang="en-GB" sz="1400" dirty="0">
                <a:ea typeface="+mn-lt"/>
                <a:cs typeface="+mn-lt"/>
              </a:rPr>
              <a:t> (Accessed: 8 October 2025).</a:t>
            </a:r>
            <a:endParaRPr lang="en-GB" sz="1400" dirty="0"/>
          </a:p>
        </p:txBody>
      </p:sp>
      <p:sp>
        <p:nvSpPr>
          <p:cNvPr id="5" name="TextBox 4">
            <a:extLst>
              <a:ext uri="{FF2B5EF4-FFF2-40B4-BE49-F238E27FC236}">
                <a16:creationId xmlns:a16="http://schemas.microsoft.com/office/drawing/2014/main" id="{27162B2C-9D84-C678-3C74-15DEB178E017}"/>
              </a:ext>
            </a:extLst>
          </p:cNvPr>
          <p:cNvSpPr txBox="1"/>
          <p:nvPr/>
        </p:nvSpPr>
        <p:spPr>
          <a:xfrm>
            <a:off x="675584" y="318906"/>
            <a:ext cx="30721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References</a:t>
            </a:r>
          </a:p>
        </p:txBody>
      </p:sp>
    </p:spTree>
    <p:extLst>
      <p:ext uri="{BB962C8B-B14F-4D97-AF65-F5344CB8AC3E}">
        <p14:creationId xmlns:p14="http://schemas.microsoft.com/office/powerpoint/2010/main" val="16314443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Psychology in Health and Social care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852</cp:revision>
  <dcterms:created xsi:type="dcterms:W3CDTF">2025-10-04T18:06:13Z</dcterms:created>
  <dcterms:modified xsi:type="dcterms:W3CDTF">2025-10-12T21:23:07Z</dcterms:modified>
</cp:coreProperties>
</file>