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1"/>
  </p:sldMasterIdLst>
  <p:notesMasterIdLst>
    <p:notesMasterId r:id="rId23"/>
  </p:notesMasterIdLst>
  <p:sldIdLst>
    <p:sldId id="256" r:id="rId2"/>
    <p:sldId id="257" r:id="rId3"/>
    <p:sldId id="258" r:id="rId4"/>
    <p:sldId id="259" r:id="rId5"/>
    <p:sldId id="260" r:id="rId6"/>
    <p:sldId id="261" r:id="rId7"/>
    <p:sldId id="262" r:id="rId8"/>
    <p:sldId id="265" r:id="rId9"/>
    <p:sldId id="263" r:id="rId10"/>
    <p:sldId id="266" r:id="rId11"/>
    <p:sldId id="264" r:id="rId12"/>
    <p:sldId id="267" r:id="rId13"/>
    <p:sldId id="268" r:id="rId14"/>
    <p:sldId id="271" r:id="rId15"/>
    <p:sldId id="269" r:id="rId16"/>
    <p:sldId id="270"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56471" autoAdjust="0"/>
  </p:normalViewPr>
  <p:slideViewPr>
    <p:cSldViewPr snapToGrid="0">
      <p:cViewPr varScale="1">
        <p:scale>
          <a:sx n="46" d="100"/>
          <a:sy n="46" d="100"/>
        </p:scale>
        <p:origin x="209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rawing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6B780B-B92D-49C2-966A-D73DD4CA82D1}" type="doc">
      <dgm:prSet loTypeId="urn:microsoft.com/office/officeart/2005/8/layout/hierarchy1" loCatId="hierarchy" qsTypeId="urn:microsoft.com/office/officeart/2005/8/quickstyle/simple2" qsCatId="simple" csTypeId="urn:microsoft.com/office/officeart/2005/8/colors/accent0_3" csCatId="mainScheme" phldr="1"/>
      <dgm:spPr/>
      <dgm:t>
        <a:bodyPr/>
        <a:lstStyle/>
        <a:p>
          <a:endParaRPr lang="en-US"/>
        </a:p>
      </dgm:t>
    </dgm:pt>
    <dgm:pt modelId="{BD1F4CBC-9A29-4F47-8B22-D39D593CE2AD}">
      <dgm:prSet/>
      <dgm:spPr/>
      <dgm:t>
        <a:bodyPr/>
        <a:lstStyle/>
        <a:p>
          <a:r>
            <a:rPr lang="en-US" b="1" i="0" dirty="0"/>
            <a:t>Mission: </a:t>
          </a:r>
          <a:r>
            <a:rPr lang="en-US" b="0" i="0" dirty="0"/>
            <a:t>To be a leading global energy company, providing sustainable energy solutions to meet the world's growing demand for energy.</a:t>
          </a:r>
          <a:endParaRPr lang="en-US" dirty="0"/>
        </a:p>
      </dgm:t>
    </dgm:pt>
    <dgm:pt modelId="{46A6CF2B-C555-486C-B124-03F32DA767E0}" type="parTrans" cxnId="{0B2F048D-14C8-4232-958B-4B1CDA4B6182}">
      <dgm:prSet/>
      <dgm:spPr/>
      <dgm:t>
        <a:bodyPr/>
        <a:lstStyle/>
        <a:p>
          <a:endParaRPr lang="en-US"/>
        </a:p>
      </dgm:t>
    </dgm:pt>
    <dgm:pt modelId="{9A9E2710-6447-4430-AE4E-4FA0A0E7ABBF}" type="sibTrans" cxnId="{0B2F048D-14C8-4232-958B-4B1CDA4B6182}">
      <dgm:prSet/>
      <dgm:spPr/>
      <dgm:t>
        <a:bodyPr/>
        <a:lstStyle/>
        <a:p>
          <a:endParaRPr lang="en-US"/>
        </a:p>
      </dgm:t>
    </dgm:pt>
    <dgm:pt modelId="{CEBF2241-E639-4545-B942-34E97EF506B8}">
      <dgm:prSet/>
      <dgm:spPr/>
      <dgm:t>
        <a:bodyPr/>
        <a:lstStyle/>
        <a:p>
          <a:r>
            <a:rPr lang="en-US" b="1" i="0" dirty="0"/>
            <a:t>Vision: </a:t>
          </a:r>
          <a:r>
            <a:rPr lang="en-US" b="0" i="0" dirty="0"/>
            <a:t>To be a net-zero company by 2050 or sooner and to help the world reach net-zero (BP, 2023).</a:t>
          </a:r>
          <a:endParaRPr lang="en-US" dirty="0"/>
        </a:p>
      </dgm:t>
    </dgm:pt>
    <dgm:pt modelId="{E0165FEF-2D98-4540-9A7B-BCD4732B2E99}" type="parTrans" cxnId="{926A139F-340C-4205-8BDC-85501EC7CCDF}">
      <dgm:prSet/>
      <dgm:spPr/>
      <dgm:t>
        <a:bodyPr/>
        <a:lstStyle/>
        <a:p>
          <a:endParaRPr lang="en-US"/>
        </a:p>
      </dgm:t>
    </dgm:pt>
    <dgm:pt modelId="{40682515-4566-4149-AA6C-4F5D55BB31B1}" type="sibTrans" cxnId="{926A139F-340C-4205-8BDC-85501EC7CCDF}">
      <dgm:prSet/>
      <dgm:spPr/>
      <dgm:t>
        <a:bodyPr/>
        <a:lstStyle/>
        <a:p>
          <a:endParaRPr lang="en-US"/>
        </a:p>
      </dgm:t>
    </dgm:pt>
    <dgm:pt modelId="{5FFEFA08-F07B-48D3-9A27-E9A511068F42}" type="pres">
      <dgm:prSet presAssocID="{D86B780B-B92D-49C2-966A-D73DD4CA82D1}" presName="hierChild1" presStyleCnt="0">
        <dgm:presLayoutVars>
          <dgm:chPref val="1"/>
          <dgm:dir/>
          <dgm:animOne val="branch"/>
          <dgm:animLvl val="lvl"/>
          <dgm:resizeHandles/>
        </dgm:presLayoutVars>
      </dgm:prSet>
      <dgm:spPr/>
    </dgm:pt>
    <dgm:pt modelId="{AF4796C0-514C-4B5B-AA8B-897882379932}" type="pres">
      <dgm:prSet presAssocID="{BD1F4CBC-9A29-4F47-8B22-D39D593CE2AD}" presName="hierRoot1" presStyleCnt="0"/>
      <dgm:spPr/>
    </dgm:pt>
    <dgm:pt modelId="{98ED1D4B-061A-4084-A0F8-6C566E944D4F}" type="pres">
      <dgm:prSet presAssocID="{BD1F4CBC-9A29-4F47-8B22-D39D593CE2AD}" presName="composite" presStyleCnt="0"/>
      <dgm:spPr/>
    </dgm:pt>
    <dgm:pt modelId="{9DE55C7F-47C6-4B75-AF02-56C5C82154E5}" type="pres">
      <dgm:prSet presAssocID="{BD1F4CBC-9A29-4F47-8B22-D39D593CE2AD}" presName="background" presStyleLbl="node0" presStyleIdx="0" presStyleCnt="2"/>
      <dgm:spPr/>
    </dgm:pt>
    <dgm:pt modelId="{C7A9BA7C-DB06-40DF-AF5E-FFC2DBC45CB2}" type="pres">
      <dgm:prSet presAssocID="{BD1F4CBC-9A29-4F47-8B22-D39D593CE2AD}" presName="text" presStyleLbl="fgAcc0" presStyleIdx="0" presStyleCnt="2">
        <dgm:presLayoutVars>
          <dgm:chPref val="3"/>
        </dgm:presLayoutVars>
      </dgm:prSet>
      <dgm:spPr/>
    </dgm:pt>
    <dgm:pt modelId="{2D9D202D-6DBD-4CFB-9B70-D42CBF1FE3DB}" type="pres">
      <dgm:prSet presAssocID="{BD1F4CBC-9A29-4F47-8B22-D39D593CE2AD}" presName="hierChild2" presStyleCnt="0"/>
      <dgm:spPr/>
    </dgm:pt>
    <dgm:pt modelId="{B2621F7B-1C6F-4273-9C8B-87C739A88E70}" type="pres">
      <dgm:prSet presAssocID="{CEBF2241-E639-4545-B942-34E97EF506B8}" presName="hierRoot1" presStyleCnt="0"/>
      <dgm:spPr/>
    </dgm:pt>
    <dgm:pt modelId="{48675235-09BB-4212-86CC-F7D8AAD4F0CD}" type="pres">
      <dgm:prSet presAssocID="{CEBF2241-E639-4545-B942-34E97EF506B8}" presName="composite" presStyleCnt="0"/>
      <dgm:spPr/>
    </dgm:pt>
    <dgm:pt modelId="{4B0F6E55-DE3F-48E3-9A56-D565C3924BF4}" type="pres">
      <dgm:prSet presAssocID="{CEBF2241-E639-4545-B942-34E97EF506B8}" presName="background" presStyleLbl="node0" presStyleIdx="1" presStyleCnt="2"/>
      <dgm:spPr/>
    </dgm:pt>
    <dgm:pt modelId="{A5E1C77A-44E8-4665-8901-EE830728F020}" type="pres">
      <dgm:prSet presAssocID="{CEBF2241-E639-4545-B942-34E97EF506B8}" presName="text" presStyleLbl="fgAcc0" presStyleIdx="1" presStyleCnt="2">
        <dgm:presLayoutVars>
          <dgm:chPref val="3"/>
        </dgm:presLayoutVars>
      </dgm:prSet>
      <dgm:spPr/>
    </dgm:pt>
    <dgm:pt modelId="{BB32DDD2-F50D-4496-8290-8EDF358DFAAA}" type="pres">
      <dgm:prSet presAssocID="{CEBF2241-E639-4545-B942-34E97EF506B8}" presName="hierChild2" presStyleCnt="0"/>
      <dgm:spPr/>
    </dgm:pt>
  </dgm:ptLst>
  <dgm:cxnLst>
    <dgm:cxn modelId="{1B68D740-37D6-42EA-A627-211B44CB0F88}" type="presOf" srcId="{D86B780B-B92D-49C2-966A-D73DD4CA82D1}" destId="{5FFEFA08-F07B-48D3-9A27-E9A511068F42}" srcOrd="0" destOrd="0" presId="urn:microsoft.com/office/officeart/2005/8/layout/hierarchy1"/>
    <dgm:cxn modelId="{41BD8645-062B-4DAB-A4AA-4DF87E02BF7A}" type="presOf" srcId="{CEBF2241-E639-4545-B942-34E97EF506B8}" destId="{A5E1C77A-44E8-4665-8901-EE830728F020}" srcOrd="0" destOrd="0" presId="urn:microsoft.com/office/officeart/2005/8/layout/hierarchy1"/>
    <dgm:cxn modelId="{0B2F048D-14C8-4232-958B-4B1CDA4B6182}" srcId="{D86B780B-B92D-49C2-966A-D73DD4CA82D1}" destId="{BD1F4CBC-9A29-4F47-8B22-D39D593CE2AD}" srcOrd="0" destOrd="0" parTransId="{46A6CF2B-C555-486C-B124-03F32DA767E0}" sibTransId="{9A9E2710-6447-4430-AE4E-4FA0A0E7ABBF}"/>
    <dgm:cxn modelId="{F2089898-EACC-477A-8C52-DF0367F5A0E0}" type="presOf" srcId="{BD1F4CBC-9A29-4F47-8B22-D39D593CE2AD}" destId="{C7A9BA7C-DB06-40DF-AF5E-FFC2DBC45CB2}" srcOrd="0" destOrd="0" presId="urn:microsoft.com/office/officeart/2005/8/layout/hierarchy1"/>
    <dgm:cxn modelId="{926A139F-340C-4205-8BDC-85501EC7CCDF}" srcId="{D86B780B-B92D-49C2-966A-D73DD4CA82D1}" destId="{CEBF2241-E639-4545-B942-34E97EF506B8}" srcOrd="1" destOrd="0" parTransId="{E0165FEF-2D98-4540-9A7B-BCD4732B2E99}" sibTransId="{40682515-4566-4149-AA6C-4F5D55BB31B1}"/>
    <dgm:cxn modelId="{EA3AA8AB-DBD4-474E-8131-5509B70B557D}" type="presParOf" srcId="{5FFEFA08-F07B-48D3-9A27-E9A511068F42}" destId="{AF4796C0-514C-4B5B-AA8B-897882379932}" srcOrd="0" destOrd="0" presId="urn:microsoft.com/office/officeart/2005/8/layout/hierarchy1"/>
    <dgm:cxn modelId="{64E24E5C-B7B1-4532-8913-A5B32E6E0D35}" type="presParOf" srcId="{AF4796C0-514C-4B5B-AA8B-897882379932}" destId="{98ED1D4B-061A-4084-A0F8-6C566E944D4F}" srcOrd="0" destOrd="0" presId="urn:microsoft.com/office/officeart/2005/8/layout/hierarchy1"/>
    <dgm:cxn modelId="{E82C4D5F-AC5E-45AC-AFC8-0CB175C189EF}" type="presParOf" srcId="{98ED1D4B-061A-4084-A0F8-6C566E944D4F}" destId="{9DE55C7F-47C6-4B75-AF02-56C5C82154E5}" srcOrd="0" destOrd="0" presId="urn:microsoft.com/office/officeart/2005/8/layout/hierarchy1"/>
    <dgm:cxn modelId="{5C9C5C06-C471-4294-A174-203A56AF560C}" type="presParOf" srcId="{98ED1D4B-061A-4084-A0F8-6C566E944D4F}" destId="{C7A9BA7C-DB06-40DF-AF5E-FFC2DBC45CB2}" srcOrd="1" destOrd="0" presId="urn:microsoft.com/office/officeart/2005/8/layout/hierarchy1"/>
    <dgm:cxn modelId="{5F5580CA-D788-4AB2-B263-9E049133D244}" type="presParOf" srcId="{AF4796C0-514C-4B5B-AA8B-897882379932}" destId="{2D9D202D-6DBD-4CFB-9B70-D42CBF1FE3DB}" srcOrd="1" destOrd="0" presId="urn:microsoft.com/office/officeart/2005/8/layout/hierarchy1"/>
    <dgm:cxn modelId="{F27172AF-B940-4446-80B5-A704F96EF521}" type="presParOf" srcId="{5FFEFA08-F07B-48D3-9A27-E9A511068F42}" destId="{B2621F7B-1C6F-4273-9C8B-87C739A88E70}" srcOrd="1" destOrd="0" presId="urn:microsoft.com/office/officeart/2005/8/layout/hierarchy1"/>
    <dgm:cxn modelId="{DA82926E-DCA9-4799-B205-297601A65B18}" type="presParOf" srcId="{B2621F7B-1C6F-4273-9C8B-87C739A88E70}" destId="{48675235-09BB-4212-86CC-F7D8AAD4F0CD}" srcOrd="0" destOrd="0" presId="urn:microsoft.com/office/officeart/2005/8/layout/hierarchy1"/>
    <dgm:cxn modelId="{2E9A03E2-4EE8-4F41-B56C-6BA123740C02}" type="presParOf" srcId="{48675235-09BB-4212-86CC-F7D8AAD4F0CD}" destId="{4B0F6E55-DE3F-48E3-9A56-D565C3924BF4}" srcOrd="0" destOrd="0" presId="urn:microsoft.com/office/officeart/2005/8/layout/hierarchy1"/>
    <dgm:cxn modelId="{05DA1286-E634-4855-AFBF-989B73D2FEB2}" type="presParOf" srcId="{48675235-09BB-4212-86CC-F7D8AAD4F0CD}" destId="{A5E1C77A-44E8-4665-8901-EE830728F020}" srcOrd="1" destOrd="0" presId="urn:microsoft.com/office/officeart/2005/8/layout/hierarchy1"/>
    <dgm:cxn modelId="{18256043-CBCF-4D7F-AAB7-753300325C90}" type="presParOf" srcId="{B2621F7B-1C6F-4273-9C8B-87C739A88E70}" destId="{BB32DDD2-F50D-4496-8290-8EDF358DFAAA}"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2409A8-BD47-4D5B-A4A3-D505CA0BDA7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F272BD3-F9EA-454A-9B99-267D035D767D}">
      <dgm:prSet/>
      <dgm:spPr/>
      <dgm:t>
        <a:bodyPr/>
        <a:lstStyle/>
        <a:p>
          <a:r>
            <a:rPr lang="en-US"/>
            <a:t>Access to Resources</a:t>
          </a:r>
        </a:p>
      </dgm:t>
    </dgm:pt>
    <dgm:pt modelId="{07A00503-4B41-454C-B3D8-FFA1446616A3}" type="parTrans" cxnId="{79A2C0C6-64A4-42FE-96F9-51807831FC27}">
      <dgm:prSet/>
      <dgm:spPr/>
      <dgm:t>
        <a:bodyPr/>
        <a:lstStyle/>
        <a:p>
          <a:endParaRPr lang="en-US"/>
        </a:p>
      </dgm:t>
    </dgm:pt>
    <dgm:pt modelId="{2DF32938-6195-4F9C-989A-0AEB43FF2D54}" type="sibTrans" cxnId="{79A2C0C6-64A4-42FE-96F9-51807831FC27}">
      <dgm:prSet/>
      <dgm:spPr/>
      <dgm:t>
        <a:bodyPr/>
        <a:lstStyle/>
        <a:p>
          <a:endParaRPr lang="en-US"/>
        </a:p>
      </dgm:t>
    </dgm:pt>
    <dgm:pt modelId="{7A684BBE-7F6B-4DE5-B044-87024B6045A3}">
      <dgm:prSet/>
      <dgm:spPr/>
      <dgm:t>
        <a:bodyPr/>
        <a:lstStyle/>
        <a:p>
          <a:r>
            <a:rPr lang="en-US"/>
            <a:t>Transportation</a:t>
          </a:r>
        </a:p>
      </dgm:t>
    </dgm:pt>
    <dgm:pt modelId="{FF04B0C2-F6CC-4499-B298-2A20E398ECD3}" type="parTrans" cxnId="{F5C114F4-F324-4CAE-99B3-C81E62E89F28}">
      <dgm:prSet/>
      <dgm:spPr/>
      <dgm:t>
        <a:bodyPr/>
        <a:lstStyle/>
        <a:p>
          <a:endParaRPr lang="en-US"/>
        </a:p>
      </dgm:t>
    </dgm:pt>
    <dgm:pt modelId="{0FB97F69-0140-4909-AF35-BFC2A8C44564}" type="sibTrans" cxnId="{F5C114F4-F324-4CAE-99B3-C81E62E89F28}">
      <dgm:prSet/>
      <dgm:spPr/>
      <dgm:t>
        <a:bodyPr/>
        <a:lstStyle/>
        <a:p>
          <a:endParaRPr lang="en-US"/>
        </a:p>
      </dgm:t>
    </dgm:pt>
    <dgm:pt modelId="{FE5D3509-833D-42B7-8FDD-31759EE7EFB0}">
      <dgm:prSet/>
      <dgm:spPr/>
      <dgm:t>
        <a:bodyPr/>
        <a:lstStyle/>
        <a:p>
          <a:r>
            <a:rPr lang="en-US"/>
            <a:t>Price Volatility</a:t>
          </a:r>
        </a:p>
      </dgm:t>
    </dgm:pt>
    <dgm:pt modelId="{DB5C6827-7BD7-4F32-A61A-11124EC042B3}" type="parTrans" cxnId="{1739E44C-6FC3-4BB9-8A01-EC08187580C9}">
      <dgm:prSet/>
      <dgm:spPr/>
      <dgm:t>
        <a:bodyPr/>
        <a:lstStyle/>
        <a:p>
          <a:endParaRPr lang="en-US"/>
        </a:p>
      </dgm:t>
    </dgm:pt>
    <dgm:pt modelId="{AE01F6F7-D623-4809-894A-3D9B572DD767}" type="sibTrans" cxnId="{1739E44C-6FC3-4BB9-8A01-EC08187580C9}">
      <dgm:prSet/>
      <dgm:spPr/>
      <dgm:t>
        <a:bodyPr/>
        <a:lstStyle/>
        <a:p>
          <a:endParaRPr lang="en-US"/>
        </a:p>
      </dgm:t>
    </dgm:pt>
    <dgm:pt modelId="{5D4C4B83-12F6-4EFB-A6C4-076BEA55007C}">
      <dgm:prSet/>
      <dgm:spPr/>
      <dgm:t>
        <a:bodyPr/>
        <a:lstStyle/>
        <a:p>
          <a:r>
            <a:rPr lang="en-US"/>
            <a:t>Competition</a:t>
          </a:r>
        </a:p>
      </dgm:t>
    </dgm:pt>
    <dgm:pt modelId="{9D460D2F-3DB5-408B-8102-80E1EF8AB471}" type="parTrans" cxnId="{ACAC8533-DA00-433B-80E8-75DF3900EDCB}">
      <dgm:prSet/>
      <dgm:spPr/>
      <dgm:t>
        <a:bodyPr/>
        <a:lstStyle/>
        <a:p>
          <a:endParaRPr lang="en-US"/>
        </a:p>
      </dgm:t>
    </dgm:pt>
    <dgm:pt modelId="{B14FB53B-A15E-4B3F-A969-E5100ABDE09D}" type="sibTrans" cxnId="{ACAC8533-DA00-433B-80E8-75DF3900EDCB}">
      <dgm:prSet/>
      <dgm:spPr/>
      <dgm:t>
        <a:bodyPr/>
        <a:lstStyle/>
        <a:p>
          <a:endParaRPr lang="en-US"/>
        </a:p>
      </dgm:t>
    </dgm:pt>
    <dgm:pt modelId="{FC0EA2BA-673C-4D3F-8D56-480C1F11F88A}">
      <dgm:prSet/>
      <dgm:spPr/>
      <dgm:t>
        <a:bodyPr/>
        <a:lstStyle/>
        <a:p>
          <a:r>
            <a:rPr lang="en-US"/>
            <a:t>Geopolitical Risks</a:t>
          </a:r>
        </a:p>
      </dgm:t>
    </dgm:pt>
    <dgm:pt modelId="{1AAFDAC0-1CDC-458A-B375-B5387D36D37D}" type="parTrans" cxnId="{5F9322A8-4CB3-49FF-8652-FA97CCAAE4A8}">
      <dgm:prSet/>
      <dgm:spPr/>
      <dgm:t>
        <a:bodyPr/>
        <a:lstStyle/>
        <a:p>
          <a:endParaRPr lang="en-US"/>
        </a:p>
      </dgm:t>
    </dgm:pt>
    <dgm:pt modelId="{F283EE5D-2318-41D3-8EA1-5142F947C143}" type="sibTrans" cxnId="{5F9322A8-4CB3-49FF-8652-FA97CCAAE4A8}">
      <dgm:prSet/>
      <dgm:spPr/>
      <dgm:t>
        <a:bodyPr/>
        <a:lstStyle/>
        <a:p>
          <a:endParaRPr lang="en-US"/>
        </a:p>
      </dgm:t>
    </dgm:pt>
    <dgm:pt modelId="{5BF52633-623D-446F-9B67-F1C306894837}" type="pres">
      <dgm:prSet presAssocID="{3F2409A8-BD47-4D5B-A4A3-D505CA0BDA78}" presName="linear" presStyleCnt="0">
        <dgm:presLayoutVars>
          <dgm:animLvl val="lvl"/>
          <dgm:resizeHandles val="exact"/>
        </dgm:presLayoutVars>
      </dgm:prSet>
      <dgm:spPr/>
    </dgm:pt>
    <dgm:pt modelId="{FD3622D7-5908-4919-A371-E963FFD5BE5F}" type="pres">
      <dgm:prSet presAssocID="{6F272BD3-F9EA-454A-9B99-267D035D767D}" presName="parentText" presStyleLbl="node1" presStyleIdx="0" presStyleCnt="5">
        <dgm:presLayoutVars>
          <dgm:chMax val="0"/>
          <dgm:bulletEnabled val="1"/>
        </dgm:presLayoutVars>
      </dgm:prSet>
      <dgm:spPr/>
    </dgm:pt>
    <dgm:pt modelId="{58ED3770-27A9-423A-9995-58FC1C2EBA82}" type="pres">
      <dgm:prSet presAssocID="{2DF32938-6195-4F9C-989A-0AEB43FF2D54}" presName="spacer" presStyleCnt="0"/>
      <dgm:spPr/>
    </dgm:pt>
    <dgm:pt modelId="{3041C7A7-FBB1-4482-B7AF-F9F77CAB1100}" type="pres">
      <dgm:prSet presAssocID="{7A684BBE-7F6B-4DE5-B044-87024B6045A3}" presName="parentText" presStyleLbl="node1" presStyleIdx="1" presStyleCnt="5">
        <dgm:presLayoutVars>
          <dgm:chMax val="0"/>
          <dgm:bulletEnabled val="1"/>
        </dgm:presLayoutVars>
      </dgm:prSet>
      <dgm:spPr/>
    </dgm:pt>
    <dgm:pt modelId="{ED8A086F-640C-4863-AE73-CE99687E1453}" type="pres">
      <dgm:prSet presAssocID="{0FB97F69-0140-4909-AF35-BFC2A8C44564}" presName="spacer" presStyleCnt="0"/>
      <dgm:spPr/>
    </dgm:pt>
    <dgm:pt modelId="{71FF19A6-5E98-4DDB-A569-051DD12939C6}" type="pres">
      <dgm:prSet presAssocID="{FE5D3509-833D-42B7-8FDD-31759EE7EFB0}" presName="parentText" presStyleLbl="node1" presStyleIdx="2" presStyleCnt="5">
        <dgm:presLayoutVars>
          <dgm:chMax val="0"/>
          <dgm:bulletEnabled val="1"/>
        </dgm:presLayoutVars>
      </dgm:prSet>
      <dgm:spPr/>
    </dgm:pt>
    <dgm:pt modelId="{496F3FCD-34A9-412F-8828-2DEA5F8C989C}" type="pres">
      <dgm:prSet presAssocID="{AE01F6F7-D623-4809-894A-3D9B572DD767}" presName="spacer" presStyleCnt="0"/>
      <dgm:spPr/>
    </dgm:pt>
    <dgm:pt modelId="{7786F6B5-7646-44C5-B1CF-FE4E5D32F5AD}" type="pres">
      <dgm:prSet presAssocID="{5D4C4B83-12F6-4EFB-A6C4-076BEA55007C}" presName="parentText" presStyleLbl="node1" presStyleIdx="3" presStyleCnt="5">
        <dgm:presLayoutVars>
          <dgm:chMax val="0"/>
          <dgm:bulletEnabled val="1"/>
        </dgm:presLayoutVars>
      </dgm:prSet>
      <dgm:spPr/>
    </dgm:pt>
    <dgm:pt modelId="{76662050-67BC-44FA-9460-2193F433E70D}" type="pres">
      <dgm:prSet presAssocID="{B14FB53B-A15E-4B3F-A969-E5100ABDE09D}" presName="spacer" presStyleCnt="0"/>
      <dgm:spPr/>
    </dgm:pt>
    <dgm:pt modelId="{4AE353D6-9848-4850-9A70-C4D161DF222F}" type="pres">
      <dgm:prSet presAssocID="{FC0EA2BA-673C-4D3F-8D56-480C1F11F88A}" presName="parentText" presStyleLbl="node1" presStyleIdx="4" presStyleCnt="5">
        <dgm:presLayoutVars>
          <dgm:chMax val="0"/>
          <dgm:bulletEnabled val="1"/>
        </dgm:presLayoutVars>
      </dgm:prSet>
      <dgm:spPr/>
    </dgm:pt>
  </dgm:ptLst>
  <dgm:cxnLst>
    <dgm:cxn modelId="{ACAC8533-DA00-433B-80E8-75DF3900EDCB}" srcId="{3F2409A8-BD47-4D5B-A4A3-D505CA0BDA78}" destId="{5D4C4B83-12F6-4EFB-A6C4-076BEA55007C}" srcOrd="3" destOrd="0" parTransId="{9D460D2F-3DB5-408B-8102-80E1EF8AB471}" sibTransId="{B14FB53B-A15E-4B3F-A969-E5100ABDE09D}"/>
    <dgm:cxn modelId="{1739E44C-6FC3-4BB9-8A01-EC08187580C9}" srcId="{3F2409A8-BD47-4D5B-A4A3-D505CA0BDA78}" destId="{FE5D3509-833D-42B7-8FDD-31759EE7EFB0}" srcOrd="2" destOrd="0" parTransId="{DB5C6827-7BD7-4F32-A61A-11124EC042B3}" sibTransId="{AE01F6F7-D623-4809-894A-3D9B572DD767}"/>
    <dgm:cxn modelId="{B2103956-6ABC-4BC9-9686-5FA623DED728}" type="presOf" srcId="{5D4C4B83-12F6-4EFB-A6C4-076BEA55007C}" destId="{7786F6B5-7646-44C5-B1CF-FE4E5D32F5AD}" srcOrd="0" destOrd="0" presId="urn:microsoft.com/office/officeart/2005/8/layout/vList2"/>
    <dgm:cxn modelId="{5DE62B5A-1378-44CE-8A4E-8C8F0C5F103F}" type="presOf" srcId="{FE5D3509-833D-42B7-8FDD-31759EE7EFB0}" destId="{71FF19A6-5E98-4DDB-A569-051DD12939C6}" srcOrd="0" destOrd="0" presId="urn:microsoft.com/office/officeart/2005/8/layout/vList2"/>
    <dgm:cxn modelId="{4472847B-9265-4780-8432-F45E062CCC31}" type="presOf" srcId="{FC0EA2BA-673C-4D3F-8D56-480C1F11F88A}" destId="{4AE353D6-9848-4850-9A70-C4D161DF222F}" srcOrd="0" destOrd="0" presId="urn:microsoft.com/office/officeart/2005/8/layout/vList2"/>
    <dgm:cxn modelId="{447AB097-5C8A-4B2E-9B38-251EE0E6899D}" type="presOf" srcId="{7A684BBE-7F6B-4DE5-B044-87024B6045A3}" destId="{3041C7A7-FBB1-4482-B7AF-F9F77CAB1100}" srcOrd="0" destOrd="0" presId="urn:microsoft.com/office/officeart/2005/8/layout/vList2"/>
    <dgm:cxn modelId="{5F9322A8-4CB3-49FF-8652-FA97CCAAE4A8}" srcId="{3F2409A8-BD47-4D5B-A4A3-D505CA0BDA78}" destId="{FC0EA2BA-673C-4D3F-8D56-480C1F11F88A}" srcOrd="4" destOrd="0" parTransId="{1AAFDAC0-1CDC-458A-B375-B5387D36D37D}" sibTransId="{F283EE5D-2318-41D3-8EA1-5142F947C143}"/>
    <dgm:cxn modelId="{79A2C0C6-64A4-42FE-96F9-51807831FC27}" srcId="{3F2409A8-BD47-4D5B-A4A3-D505CA0BDA78}" destId="{6F272BD3-F9EA-454A-9B99-267D035D767D}" srcOrd="0" destOrd="0" parTransId="{07A00503-4B41-454C-B3D8-FFA1446616A3}" sibTransId="{2DF32938-6195-4F9C-989A-0AEB43FF2D54}"/>
    <dgm:cxn modelId="{BBA190CB-0858-4159-9619-BB647662E83B}" type="presOf" srcId="{3F2409A8-BD47-4D5B-A4A3-D505CA0BDA78}" destId="{5BF52633-623D-446F-9B67-F1C306894837}" srcOrd="0" destOrd="0" presId="urn:microsoft.com/office/officeart/2005/8/layout/vList2"/>
    <dgm:cxn modelId="{DAED7ADF-9053-483D-ACEB-43CB3B66AEA8}" type="presOf" srcId="{6F272BD3-F9EA-454A-9B99-267D035D767D}" destId="{FD3622D7-5908-4919-A371-E963FFD5BE5F}" srcOrd="0" destOrd="0" presId="urn:microsoft.com/office/officeart/2005/8/layout/vList2"/>
    <dgm:cxn modelId="{F5C114F4-F324-4CAE-99B3-C81E62E89F28}" srcId="{3F2409A8-BD47-4D5B-A4A3-D505CA0BDA78}" destId="{7A684BBE-7F6B-4DE5-B044-87024B6045A3}" srcOrd="1" destOrd="0" parTransId="{FF04B0C2-F6CC-4499-B298-2A20E398ECD3}" sibTransId="{0FB97F69-0140-4909-AF35-BFC2A8C44564}"/>
    <dgm:cxn modelId="{FC7E2FBF-68D1-499F-98AA-334D560FFBF9}" type="presParOf" srcId="{5BF52633-623D-446F-9B67-F1C306894837}" destId="{FD3622D7-5908-4919-A371-E963FFD5BE5F}" srcOrd="0" destOrd="0" presId="urn:microsoft.com/office/officeart/2005/8/layout/vList2"/>
    <dgm:cxn modelId="{0978AF46-B8F7-4E38-BCEF-DABC1304DB5D}" type="presParOf" srcId="{5BF52633-623D-446F-9B67-F1C306894837}" destId="{58ED3770-27A9-423A-9995-58FC1C2EBA82}" srcOrd="1" destOrd="0" presId="urn:microsoft.com/office/officeart/2005/8/layout/vList2"/>
    <dgm:cxn modelId="{B36F425A-3B35-4B50-AA86-99BF3395D2E4}" type="presParOf" srcId="{5BF52633-623D-446F-9B67-F1C306894837}" destId="{3041C7A7-FBB1-4482-B7AF-F9F77CAB1100}" srcOrd="2" destOrd="0" presId="urn:microsoft.com/office/officeart/2005/8/layout/vList2"/>
    <dgm:cxn modelId="{867EB78C-AF24-4A77-9A11-DB5B8FA058DA}" type="presParOf" srcId="{5BF52633-623D-446F-9B67-F1C306894837}" destId="{ED8A086F-640C-4863-AE73-CE99687E1453}" srcOrd="3" destOrd="0" presId="urn:microsoft.com/office/officeart/2005/8/layout/vList2"/>
    <dgm:cxn modelId="{BC195A64-C3E6-4FA2-8E22-8F730F91C3EC}" type="presParOf" srcId="{5BF52633-623D-446F-9B67-F1C306894837}" destId="{71FF19A6-5E98-4DDB-A569-051DD12939C6}" srcOrd="4" destOrd="0" presId="urn:microsoft.com/office/officeart/2005/8/layout/vList2"/>
    <dgm:cxn modelId="{46B66F10-E543-42B3-82C3-6B282A5ACC5D}" type="presParOf" srcId="{5BF52633-623D-446F-9B67-F1C306894837}" destId="{496F3FCD-34A9-412F-8828-2DEA5F8C989C}" srcOrd="5" destOrd="0" presId="urn:microsoft.com/office/officeart/2005/8/layout/vList2"/>
    <dgm:cxn modelId="{25817EE1-0BB0-4025-A371-EB65044E719D}" type="presParOf" srcId="{5BF52633-623D-446F-9B67-F1C306894837}" destId="{7786F6B5-7646-44C5-B1CF-FE4E5D32F5AD}" srcOrd="6" destOrd="0" presId="urn:microsoft.com/office/officeart/2005/8/layout/vList2"/>
    <dgm:cxn modelId="{93699370-8689-4092-A0B4-B26853C400EA}" type="presParOf" srcId="{5BF52633-623D-446F-9B67-F1C306894837}" destId="{76662050-67BC-44FA-9460-2193F433E70D}" srcOrd="7" destOrd="0" presId="urn:microsoft.com/office/officeart/2005/8/layout/vList2"/>
    <dgm:cxn modelId="{F43F8A34-55D2-4E40-892E-9CF397FF6950}" type="presParOf" srcId="{5BF52633-623D-446F-9B67-F1C306894837}" destId="{4AE353D6-9848-4850-9A70-C4D161DF222F}"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1D56FE0-86C7-49F0-8490-AC1784FB8DD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657DA39D-30F3-4B9B-A672-5928E872B8B5}">
      <dgm:prSet/>
      <dgm:spPr/>
      <dgm:t>
        <a:bodyPr/>
        <a:lstStyle/>
        <a:p>
          <a:r>
            <a:rPr lang="en-US"/>
            <a:t>Environmental Risks</a:t>
          </a:r>
        </a:p>
      </dgm:t>
    </dgm:pt>
    <dgm:pt modelId="{166366E2-EF85-4B77-9827-EC388DDCBBFF}" type="parTrans" cxnId="{E020EEF9-7AA4-40F9-9AE0-760A48746323}">
      <dgm:prSet/>
      <dgm:spPr/>
      <dgm:t>
        <a:bodyPr/>
        <a:lstStyle/>
        <a:p>
          <a:endParaRPr lang="en-US"/>
        </a:p>
      </dgm:t>
    </dgm:pt>
    <dgm:pt modelId="{62352F53-E30C-4EE6-9F14-EFF089507718}" type="sibTrans" cxnId="{E020EEF9-7AA4-40F9-9AE0-760A48746323}">
      <dgm:prSet/>
      <dgm:spPr/>
      <dgm:t>
        <a:bodyPr/>
        <a:lstStyle/>
        <a:p>
          <a:endParaRPr lang="en-US"/>
        </a:p>
      </dgm:t>
    </dgm:pt>
    <dgm:pt modelId="{DAA3809C-0114-4963-8546-3D2EDB09AB85}">
      <dgm:prSet/>
      <dgm:spPr/>
      <dgm:t>
        <a:bodyPr/>
        <a:lstStyle/>
        <a:p>
          <a:r>
            <a:rPr lang="en-US"/>
            <a:t>Safety Risks</a:t>
          </a:r>
        </a:p>
      </dgm:t>
    </dgm:pt>
    <dgm:pt modelId="{43FA627D-B4B0-4F83-AC26-97D59A90CE60}" type="parTrans" cxnId="{02E74D16-2B3B-48E9-B535-F6BD5F3A71D8}">
      <dgm:prSet/>
      <dgm:spPr/>
      <dgm:t>
        <a:bodyPr/>
        <a:lstStyle/>
        <a:p>
          <a:endParaRPr lang="en-US"/>
        </a:p>
      </dgm:t>
    </dgm:pt>
    <dgm:pt modelId="{763E70EB-D3B0-49A4-8DE4-E580BC2308FB}" type="sibTrans" cxnId="{02E74D16-2B3B-48E9-B535-F6BD5F3A71D8}">
      <dgm:prSet/>
      <dgm:spPr/>
      <dgm:t>
        <a:bodyPr/>
        <a:lstStyle/>
        <a:p>
          <a:endParaRPr lang="en-US"/>
        </a:p>
      </dgm:t>
    </dgm:pt>
    <dgm:pt modelId="{5CE56752-F144-4E9B-B5E4-FB40890413C6}">
      <dgm:prSet/>
      <dgm:spPr/>
      <dgm:t>
        <a:bodyPr/>
        <a:lstStyle/>
        <a:p>
          <a:r>
            <a:rPr lang="en-US"/>
            <a:t>Regulatory Compliance</a:t>
          </a:r>
        </a:p>
      </dgm:t>
    </dgm:pt>
    <dgm:pt modelId="{3A064ACD-5B7D-4A9C-A53A-5DA55937EF90}" type="parTrans" cxnId="{94CE6F29-573A-4143-A316-3E95BCB94C31}">
      <dgm:prSet/>
      <dgm:spPr/>
      <dgm:t>
        <a:bodyPr/>
        <a:lstStyle/>
        <a:p>
          <a:endParaRPr lang="en-US"/>
        </a:p>
      </dgm:t>
    </dgm:pt>
    <dgm:pt modelId="{2D0A0675-0317-472B-8AA6-7BCC4D3238DD}" type="sibTrans" cxnId="{94CE6F29-573A-4143-A316-3E95BCB94C31}">
      <dgm:prSet/>
      <dgm:spPr/>
      <dgm:t>
        <a:bodyPr/>
        <a:lstStyle/>
        <a:p>
          <a:endParaRPr lang="en-US"/>
        </a:p>
      </dgm:t>
    </dgm:pt>
    <dgm:pt modelId="{4B9A00F9-5E08-4DDF-83AC-0508CA07A073}">
      <dgm:prSet/>
      <dgm:spPr/>
      <dgm:t>
        <a:bodyPr/>
        <a:lstStyle/>
        <a:p>
          <a:r>
            <a:rPr lang="en-US"/>
            <a:t>Health and Safety</a:t>
          </a:r>
        </a:p>
      </dgm:t>
    </dgm:pt>
    <dgm:pt modelId="{78F54C5F-9503-4A96-A574-41A13E847E5C}" type="parTrans" cxnId="{4EE4016B-5604-428D-BB1B-8AF0B97C3568}">
      <dgm:prSet/>
      <dgm:spPr/>
      <dgm:t>
        <a:bodyPr/>
        <a:lstStyle/>
        <a:p>
          <a:endParaRPr lang="en-US"/>
        </a:p>
      </dgm:t>
    </dgm:pt>
    <dgm:pt modelId="{5682D1D5-B97F-4F18-9F52-81B6E317783D}" type="sibTrans" cxnId="{4EE4016B-5604-428D-BB1B-8AF0B97C3568}">
      <dgm:prSet/>
      <dgm:spPr/>
      <dgm:t>
        <a:bodyPr/>
        <a:lstStyle/>
        <a:p>
          <a:endParaRPr lang="en-US"/>
        </a:p>
      </dgm:t>
    </dgm:pt>
    <dgm:pt modelId="{90DDEB47-1934-475B-8A2C-7C1F15788DA5}">
      <dgm:prSet/>
      <dgm:spPr/>
      <dgm:t>
        <a:bodyPr/>
        <a:lstStyle/>
        <a:p>
          <a:r>
            <a:rPr lang="en-US"/>
            <a:t>Reputation Management</a:t>
          </a:r>
        </a:p>
      </dgm:t>
    </dgm:pt>
    <dgm:pt modelId="{2354916E-F517-45D9-A054-CD74F79EEA97}" type="parTrans" cxnId="{8972CF14-5531-4B3C-A3EA-162165E68966}">
      <dgm:prSet/>
      <dgm:spPr/>
      <dgm:t>
        <a:bodyPr/>
        <a:lstStyle/>
        <a:p>
          <a:endParaRPr lang="en-US"/>
        </a:p>
      </dgm:t>
    </dgm:pt>
    <dgm:pt modelId="{5409CCBF-C6C9-4F49-B154-8ABAE5B800BD}" type="sibTrans" cxnId="{8972CF14-5531-4B3C-A3EA-162165E68966}">
      <dgm:prSet/>
      <dgm:spPr/>
      <dgm:t>
        <a:bodyPr/>
        <a:lstStyle/>
        <a:p>
          <a:endParaRPr lang="en-US"/>
        </a:p>
      </dgm:t>
    </dgm:pt>
    <dgm:pt modelId="{BECD009B-34CE-4A53-A7F6-0E7A7DD70A7A}" type="pres">
      <dgm:prSet presAssocID="{11D56FE0-86C7-49F0-8490-AC1784FB8DDC}" presName="linear" presStyleCnt="0">
        <dgm:presLayoutVars>
          <dgm:animLvl val="lvl"/>
          <dgm:resizeHandles val="exact"/>
        </dgm:presLayoutVars>
      </dgm:prSet>
      <dgm:spPr/>
    </dgm:pt>
    <dgm:pt modelId="{F1145CD4-8867-4CDA-9AC1-DFD4CEF4D6A0}" type="pres">
      <dgm:prSet presAssocID="{657DA39D-30F3-4B9B-A672-5928E872B8B5}" presName="parentText" presStyleLbl="node1" presStyleIdx="0" presStyleCnt="5">
        <dgm:presLayoutVars>
          <dgm:chMax val="0"/>
          <dgm:bulletEnabled val="1"/>
        </dgm:presLayoutVars>
      </dgm:prSet>
      <dgm:spPr/>
    </dgm:pt>
    <dgm:pt modelId="{75C9433D-069F-4476-8B48-4099C0CFEB0D}" type="pres">
      <dgm:prSet presAssocID="{62352F53-E30C-4EE6-9F14-EFF089507718}" presName="spacer" presStyleCnt="0"/>
      <dgm:spPr/>
    </dgm:pt>
    <dgm:pt modelId="{529433C1-9120-49B5-8D1E-CDCBDC0C2C87}" type="pres">
      <dgm:prSet presAssocID="{DAA3809C-0114-4963-8546-3D2EDB09AB85}" presName="parentText" presStyleLbl="node1" presStyleIdx="1" presStyleCnt="5">
        <dgm:presLayoutVars>
          <dgm:chMax val="0"/>
          <dgm:bulletEnabled val="1"/>
        </dgm:presLayoutVars>
      </dgm:prSet>
      <dgm:spPr/>
    </dgm:pt>
    <dgm:pt modelId="{2C9F479B-DBFC-4B27-B7C9-58ACA85CE3F0}" type="pres">
      <dgm:prSet presAssocID="{763E70EB-D3B0-49A4-8DE4-E580BC2308FB}" presName="spacer" presStyleCnt="0"/>
      <dgm:spPr/>
    </dgm:pt>
    <dgm:pt modelId="{4EF7CA27-CC83-4DC1-BC7E-71A0A0FD1464}" type="pres">
      <dgm:prSet presAssocID="{5CE56752-F144-4E9B-B5E4-FB40890413C6}" presName="parentText" presStyleLbl="node1" presStyleIdx="2" presStyleCnt="5">
        <dgm:presLayoutVars>
          <dgm:chMax val="0"/>
          <dgm:bulletEnabled val="1"/>
        </dgm:presLayoutVars>
      </dgm:prSet>
      <dgm:spPr/>
    </dgm:pt>
    <dgm:pt modelId="{00B41138-4D66-431D-B86A-04C0F2F8CEF6}" type="pres">
      <dgm:prSet presAssocID="{2D0A0675-0317-472B-8AA6-7BCC4D3238DD}" presName="spacer" presStyleCnt="0"/>
      <dgm:spPr/>
    </dgm:pt>
    <dgm:pt modelId="{6A25BA37-024D-47B3-A11A-26BC817BC5EE}" type="pres">
      <dgm:prSet presAssocID="{4B9A00F9-5E08-4DDF-83AC-0508CA07A073}" presName="parentText" presStyleLbl="node1" presStyleIdx="3" presStyleCnt="5">
        <dgm:presLayoutVars>
          <dgm:chMax val="0"/>
          <dgm:bulletEnabled val="1"/>
        </dgm:presLayoutVars>
      </dgm:prSet>
      <dgm:spPr/>
    </dgm:pt>
    <dgm:pt modelId="{FC35B695-6BF8-4E37-8554-3268F89535FE}" type="pres">
      <dgm:prSet presAssocID="{5682D1D5-B97F-4F18-9F52-81B6E317783D}" presName="spacer" presStyleCnt="0"/>
      <dgm:spPr/>
    </dgm:pt>
    <dgm:pt modelId="{CE83FC67-D6A1-476C-89D7-A27BD8C479A4}" type="pres">
      <dgm:prSet presAssocID="{90DDEB47-1934-475B-8A2C-7C1F15788DA5}" presName="parentText" presStyleLbl="node1" presStyleIdx="4" presStyleCnt="5">
        <dgm:presLayoutVars>
          <dgm:chMax val="0"/>
          <dgm:bulletEnabled val="1"/>
        </dgm:presLayoutVars>
      </dgm:prSet>
      <dgm:spPr/>
    </dgm:pt>
  </dgm:ptLst>
  <dgm:cxnLst>
    <dgm:cxn modelId="{8972CF14-5531-4B3C-A3EA-162165E68966}" srcId="{11D56FE0-86C7-49F0-8490-AC1784FB8DDC}" destId="{90DDEB47-1934-475B-8A2C-7C1F15788DA5}" srcOrd="4" destOrd="0" parTransId="{2354916E-F517-45D9-A054-CD74F79EEA97}" sibTransId="{5409CCBF-C6C9-4F49-B154-8ABAE5B800BD}"/>
    <dgm:cxn modelId="{02E74D16-2B3B-48E9-B535-F6BD5F3A71D8}" srcId="{11D56FE0-86C7-49F0-8490-AC1784FB8DDC}" destId="{DAA3809C-0114-4963-8546-3D2EDB09AB85}" srcOrd="1" destOrd="0" parTransId="{43FA627D-B4B0-4F83-AC26-97D59A90CE60}" sibTransId="{763E70EB-D3B0-49A4-8DE4-E580BC2308FB}"/>
    <dgm:cxn modelId="{94CE6F29-573A-4143-A316-3E95BCB94C31}" srcId="{11D56FE0-86C7-49F0-8490-AC1784FB8DDC}" destId="{5CE56752-F144-4E9B-B5E4-FB40890413C6}" srcOrd="2" destOrd="0" parTransId="{3A064ACD-5B7D-4A9C-A53A-5DA55937EF90}" sibTransId="{2D0A0675-0317-472B-8AA6-7BCC4D3238DD}"/>
    <dgm:cxn modelId="{4EE4016B-5604-428D-BB1B-8AF0B97C3568}" srcId="{11D56FE0-86C7-49F0-8490-AC1784FB8DDC}" destId="{4B9A00F9-5E08-4DDF-83AC-0508CA07A073}" srcOrd="3" destOrd="0" parTransId="{78F54C5F-9503-4A96-A574-41A13E847E5C}" sibTransId="{5682D1D5-B97F-4F18-9F52-81B6E317783D}"/>
    <dgm:cxn modelId="{35150CA1-FAD7-42EC-9B9E-7AAAD71E6D10}" type="presOf" srcId="{657DA39D-30F3-4B9B-A672-5928E872B8B5}" destId="{F1145CD4-8867-4CDA-9AC1-DFD4CEF4D6A0}" srcOrd="0" destOrd="0" presId="urn:microsoft.com/office/officeart/2005/8/layout/vList2"/>
    <dgm:cxn modelId="{9AB2BEA9-EAA2-45AB-B2BD-6A86AF4E0A87}" type="presOf" srcId="{DAA3809C-0114-4963-8546-3D2EDB09AB85}" destId="{529433C1-9120-49B5-8D1E-CDCBDC0C2C87}" srcOrd="0" destOrd="0" presId="urn:microsoft.com/office/officeart/2005/8/layout/vList2"/>
    <dgm:cxn modelId="{73E7D6B1-785A-4FB9-AA11-AE83859B084E}" type="presOf" srcId="{5CE56752-F144-4E9B-B5E4-FB40890413C6}" destId="{4EF7CA27-CC83-4DC1-BC7E-71A0A0FD1464}" srcOrd="0" destOrd="0" presId="urn:microsoft.com/office/officeart/2005/8/layout/vList2"/>
    <dgm:cxn modelId="{D5C78CBA-B008-44F4-9DEC-7F3D7DEAE01F}" type="presOf" srcId="{4B9A00F9-5E08-4DDF-83AC-0508CA07A073}" destId="{6A25BA37-024D-47B3-A11A-26BC817BC5EE}" srcOrd="0" destOrd="0" presId="urn:microsoft.com/office/officeart/2005/8/layout/vList2"/>
    <dgm:cxn modelId="{CABB76C1-C8DD-40CF-80C8-3255DB3624FD}" type="presOf" srcId="{11D56FE0-86C7-49F0-8490-AC1784FB8DDC}" destId="{BECD009B-34CE-4A53-A7F6-0E7A7DD70A7A}" srcOrd="0" destOrd="0" presId="urn:microsoft.com/office/officeart/2005/8/layout/vList2"/>
    <dgm:cxn modelId="{F41349E9-D77B-47BD-BA78-B098AAE57F13}" type="presOf" srcId="{90DDEB47-1934-475B-8A2C-7C1F15788DA5}" destId="{CE83FC67-D6A1-476C-89D7-A27BD8C479A4}" srcOrd="0" destOrd="0" presId="urn:microsoft.com/office/officeart/2005/8/layout/vList2"/>
    <dgm:cxn modelId="{E020EEF9-7AA4-40F9-9AE0-760A48746323}" srcId="{11D56FE0-86C7-49F0-8490-AC1784FB8DDC}" destId="{657DA39D-30F3-4B9B-A672-5928E872B8B5}" srcOrd="0" destOrd="0" parTransId="{166366E2-EF85-4B77-9827-EC388DDCBBFF}" sibTransId="{62352F53-E30C-4EE6-9F14-EFF089507718}"/>
    <dgm:cxn modelId="{8B98D322-B43E-40D2-80DF-215A9F0ACCAE}" type="presParOf" srcId="{BECD009B-34CE-4A53-A7F6-0E7A7DD70A7A}" destId="{F1145CD4-8867-4CDA-9AC1-DFD4CEF4D6A0}" srcOrd="0" destOrd="0" presId="urn:microsoft.com/office/officeart/2005/8/layout/vList2"/>
    <dgm:cxn modelId="{78CCD72E-08A8-43C7-8D2B-51C2FF620F83}" type="presParOf" srcId="{BECD009B-34CE-4A53-A7F6-0E7A7DD70A7A}" destId="{75C9433D-069F-4476-8B48-4099C0CFEB0D}" srcOrd="1" destOrd="0" presId="urn:microsoft.com/office/officeart/2005/8/layout/vList2"/>
    <dgm:cxn modelId="{FBCD429B-2439-4C81-B7AF-68A2D7984A68}" type="presParOf" srcId="{BECD009B-34CE-4A53-A7F6-0E7A7DD70A7A}" destId="{529433C1-9120-49B5-8D1E-CDCBDC0C2C87}" srcOrd="2" destOrd="0" presId="urn:microsoft.com/office/officeart/2005/8/layout/vList2"/>
    <dgm:cxn modelId="{356AF93E-92ED-47A8-AE6C-757709B4EA61}" type="presParOf" srcId="{BECD009B-34CE-4A53-A7F6-0E7A7DD70A7A}" destId="{2C9F479B-DBFC-4B27-B7C9-58ACA85CE3F0}" srcOrd="3" destOrd="0" presId="urn:microsoft.com/office/officeart/2005/8/layout/vList2"/>
    <dgm:cxn modelId="{AA1EDF10-A837-4E6F-ABC2-FD88F49BB29B}" type="presParOf" srcId="{BECD009B-34CE-4A53-A7F6-0E7A7DD70A7A}" destId="{4EF7CA27-CC83-4DC1-BC7E-71A0A0FD1464}" srcOrd="4" destOrd="0" presId="urn:microsoft.com/office/officeart/2005/8/layout/vList2"/>
    <dgm:cxn modelId="{CAB41B7F-6722-4D85-9B8A-7D8B3869F885}" type="presParOf" srcId="{BECD009B-34CE-4A53-A7F6-0E7A7DD70A7A}" destId="{00B41138-4D66-431D-B86A-04C0F2F8CEF6}" srcOrd="5" destOrd="0" presId="urn:microsoft.com/office/officeart/2005/8/layout/vList2"/>
    <dgm:cxn modelId="{F5490CE9-9370-42B5-AF97-2FA0131AF235}" type="presParOf" srcId="{BECD009B-34CE-4A53-A7F6-0E7A7DD70A7A}" destId="{6A25BA37-024D-47B3-A11A-26BC817BC5EE}" srcOrd="6" destOrd="0" presId="urn:microsoft.com/office/officeart/2005/8/layout/vList2"/>
    <dgm:cxn modelId="{8B433F14-BBC2-405E-8C0D-F29C27BB3D92}" type="presParOf" srcId="{BECD009B-34CE-4A53-A7F6-0E7A7DD70A7A}" destId="{FC35B695-6BF8-4E37-8554-3268F89535FE}" srcOrd="7" destOrd="0" presId="urn:microsoft.com/office/officeart/2005/8/layout/vList2"/>
    <dgm:cxn modelId="{8AB2DAE3-90C5-4A08-B110-7CB6B038D0B0}" type="presParOf" srcId="{BECD009B-34CE-4A53-A7F6-0E7A7DD70A7A}" destId="{CE83FC67-D6A1-476C-89D7-A27BD8C479A4}"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9F206BE-6D8C-4BAE-A519-FD375B37D14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403045AE-C53B-4586-B487-77513AF06CBD}">
      <dgm:prSet/>
      <dgm:spPr/>
      <dgm:t>
        <a:bodyPr/>
        <a:lstStyle/>
        <a:p>
          <a:r>
            <a:rPr lang="en-US"/>
            <a:t>Increased Efficiency</a:t>
          </a:r>
        </a:p>
      </dgm:t>
    </dgm:pt>
    <dgm:pt modelId="{57818D38-D75B-4679-B5E6-57988167D453}" type="parTrans" cxnId="{AA9029BF-09C3-46D7-B386-04887646BE27}">
      <dgm:prSet/>
      <dgm:spPr/>
      <dgm:t>
        <a:bodyPr/>
        <a:lstStyle/>
        <a:p>
          <a:endParaRPr lang="en-US"/>
        </a:p>
      </dgm:t>
    </dgm:pt>
    <dgm:pt modelId="{448B8482-614E-4708-83ED-0A059FC28CFE}" type="sibTrans" cxnId="{AA9029BF-09C3-46D7-B386-04887646BE27}">
      <dgm:prSet/>
      <dgm:spPr/>
      <dgm:t>
        <a:bodyPr/>
        <a:lstStyle/>
        <a:p>
          <a:endParaRPr lang="en-US"/>
        </a:p>
      </dgm:t>
    </dgm:pt>
    <dgm:pt modelId="{7F829C1D-03D9-488D-B32F-0F557068F04C}">
      <dgm:prSet/>
      <dgm:spPr/>
      <dgm:t>
        <a:bodyPr/>
        <a:lstStyle/>
        <a:p>
          <a:r>
            <a:rPr lang="en-US"/>
            <a:t>Enhanced Safety</a:t>
          </a:r>
        </a:p>
      </dgm:t>
    </dgm:pt>
    <dgm:pt modelId="{85FB21EA-4BA2-4E78-9310-3CAEF0A2958E}" type="parTrans" cxnId="{D2556E4E-2008-4FC3-8437-754F72C891CC}">
      <dgm:prSet/>
      <dgm:spPr/>
      <dgm:t>
        <a:bodyPr/>
        <a:lstStyle/>
        <a:p>
          <a:endParaRPr lang="en-US"/>
        </a:p>
      </dgm:t>
    </dgm:pt>
    <dgm:pt modelId="{9C507995-A18C-4A36-9992-A60E4991D9CF}" type="sibTrans" cxnId="{D2556E4E-2008-4FC3-8437-754F72C891CC}">
      <dgm:prSet/>
      <dgm:spPr/>
      <dgm:t>
        <a:bodyPr/>
        <a:lstStyle/>
        <a:p>
          <a:endParaRPr lang="en-US"/>
        </a:p>
      </dgm:t>
    </dgm:pt>
    <dgm:pt modelId="{10E2DAC2-CAAC-4AEE-8F68-82B26E75975C}">
      <dgm:prSet/>
      <dgm:spPr/>
      <dgm:t>
        <a:bodyPr/>
        <a:lstStyle/>
        <a:p>
          <a:r>
            <a:rPr lang="en-US"/>
            <a:t>Improved Sustainability</a:t>
          </a:r>
        </a:p>
      </dgm:t>
    </dgm:pt>
    <dgm:pt modelId="{BA964A78-F37F-43A1-938D-3EEE87FB2664}" type="parTrans" cxnId="{4ABCE87D-43B7-490B-BE4A-E52B518732A9}">
      <dgm:prSet/>
      <dgm:spPr/>
      <dgm:t>
        <a:bodyPr/>
        <a:lstStyle/>
        <a:p>
          <a:endParaRPr lang="en-US"/>
        </a:p>
      </dgm:t>
    </dgm:pt>
    <dgm:pt modelId="{F6369B20-FC71-4F1A-808B-0E96528131FB}" type="sibTrans" cxnId="{4ABCE87D-43B7-490B-BE4A-E52B518732A9}">
      <dgm:prSet/>
      <dgm:spPr/>
      <dgm:t>
        <a:bodyPr/>
        <a:lstStyle/>
        <a:p>
          <a:endParaRPr lang="en-US"/>
        </a:p>
      </dgm:t>
    </dgm:pt>
    <dgm:pt modelId="{EC1BABE5-47AB-49B1-B27E-A0B2763C2C4A}">
      <dgm:prSet/>
      <dgm:spPr/>
      <dgm:t>
        <a:bodyPr/>
        <a:lstStyle/>
        <a:p>
          <a:r>
            <a:rPr lang="en-US"/>
            <a:t>Better Asset Management</a:t>
          </a:r>
        </a:p>
      </dgm:t>
    </dgm:pt>
    <dgm:pt modelId="{B10BFA43-0ED0-434B-9643-1A406ADBABC5}" type="parTrans" cxnId="{4033E4A7-B161-46A6-8B66-D12A0E728FCF}">
      <dgm:prSet/>
      <dgm:spPr/>
      <dgm:t>
        <a:bodyPr/>
        <a:lstStyle/>
        <a:p>
          <a:endParaRPr lang="en-US"/>
        </a:p>
      </dgm:t>
    </dgm:pt>
    <dgm:pt modelId="{0BD7186E-F112-4C96-8CEB-CAFAB43BCFC6}" type="sibTrans" cxnId="{4033E4A7-B161-46A6-8B66-D12A0E728FCF}">
      <dgm:prSet/>
      <dgm:spPr/>
      <dgm:t>
        <a:bodyPr/>
        <a:lstStyle/>
        <a:p>
          <a:endParaRPr lang="en-US"/>
        </a:p>
      </dgm:t>
    </dgm:pt>
    <dgm:pt modelId="{879EB9BC-34A4-476F-BED8-A08DBA880131}">
      <dgm:prSet/>
      <dgm:spPr/>
      <dgm:t>
        <a:bodyPr/>
        <a:lstStyle/>
        <a:p>
          <a:r>
            <a:rPr lang="en-US"/>
            <a:t>Improved Customer Service</a:t>
          </a:r>
        </a:p>
      </dgm:t>
    </dgm:pt>
    <dgm:pt modelId="{0533D800-D4B4-4241-B359-F9E3021322D5}" type="parTrans" cxnId="{C80D587C-7B67-4D6B-A87C-7EEA98AC07B1}">
      <dgm:prSet/>
      <dgm:spPr/>
      <dgm:t>
        <a:bodyPr/>
        <a:lstStyle/>
        <a:p>
          <a:endParaRPr lang="en-US"/>
        </a:p>
      </dgm:t>
    </dgm:pt>
    <dgm:pt modelId="{A13F17B4-F5F8-4BA4-9357-0DBF866557CF}" type="sibTrans" cxnId="{C80D587C-7B67-4D6B-A87C-7EEA98AC07B1}">
      <dgm:prSet/>
      <dgm:spPr/>
      <dgm:t>
        <a:bodyPr/>
        <a:lstStyle/>
        <a:p>
          <a:endParaRPr lang="en-US"/>
        </a:p>
      </dgm:t>
    </dgm:pt>
    <dgm:pt modelId="{8D6F7D84-6417-4017-ABC7-FF6BBE84E532}">
      <dgm:prSet/>
      <dgm:spPr/>
      <dgm:t>
        <a:bodyPr/>
        <a:lstStyle/>
        <a:p>
          <a:r>
            <a:rPr lang="en-US"/>
            <a:t>Improved Collaboration</a:t>
          </a:r>
        </a:p>
      </dgm:t>
    </dgm:pt>
    <dgm:pt modelId="{4D461F43-4A40-4D84-A834-250FD2D58A37}" type="parTrans" cxnId="{65AFF31D-A5B0-46BB-897F-F4B4DDD82B6F}">
      <dgm:prSet/>
      <dgm:spPr/>
      <dgm:t>
        <a:bodyPr/>
        <a:lstStyle/>
        <a:p>
          <a:endParaRPr lang="en-US"/>
        </a:p>
      </dgm:t>
    </dgm:pt>
    <dgm:pt modelId="{1ABFE8AE-BCBF-4ADC-A7CA-0EE2B2B4868E}" type="sibTrans" cxnId="{65AFF31D-A5B0-46BB-897F-F4B4DDD82B6F}">
      <dgm:prSet/>
      <dgm:spPr/>
      <dgm:t>
        <a:bodyPr/>
        <a:lstStyle/>
        <a:p>
          <a:endParaRPr lang="en-US"/>
        </a:p>
      </dgm:t>
    </dgm:pt>
    <dgm:pt modelId="{82686D7C-016D-4127-9678-B80CC59B9351}" type="pres">
      <dgm:prSet presAssocID="{19F206BE-6D8C-4BAE-A519-FD375B37D140}" presName="linear" presStyleCnt="0">
        <dgm:presLayoutVars>
          <dgm:animLvl val="lvl"/>
          <dgm:resizeHandles val="exact"/>
        </dgm:presLayoutVars>
      </dgm:prSet>
      <dgm:spPr/>
    </dgm:pt>
    <dgm:pt modelId="{6E91217C-D8F9-480F-B3C7-9C853F6821AC}" type="pres">
      <dgm:prSet presAssocID="{403045AE-C53B-4586-B487-77513AF06CBD}" presName="parentText" presStyleLbl="node1" presStyleIdx="0" presStyleCnt="6">
        <dgm:presLayoutVars>
          <dgm:chMax val="0"/>
          <dgm:bulletEnabled val="1"/>
        </dgm:presLayoutVars>
      </dgm:prSet>
      <dgm:spPr/>
    </dgm:pt>
    <dgm:pt modelId="{3F5696CD-F1FD-4C8C-B6F4-8BEB95A9CFD0}" type="pres">
      <dgm:prSet presAssocID="{448B8482-614E-4708-83ED-0A059FC28CFE}" presName="spacer" presStyleCnt="0"/>
      <dgm:spPr/>
    </dgm:pt>
    <dgm:pt modelId="{E0D47F43-98D6-49F9-A89A-631C1BA8EE99}" type="pres">
      <dgm:prSet presAssocID="{7F829C1D-03D9-488D-B32F-0F557068F04C}" presName="parentText" presStyleLbl="node1" presStyleIdx="1" presStyleCnt="6">
        <dgm:presLayoutVars>
          <dgm:chMax val="0"/>
          <dgm:bulletEnabled val="1"/>
        </dgm:presLayoutVars>
      </dgm:prSet>
      <dgm:spPr/>
    </dgm:pt>
    <dgm:pt modelId="{56ADA4AB-7EEE-4577-846C-F11AC8DC9323}" type="pres">
      <dgm:prSet presAssocID="{9C507995-A18C-4A36-9992-A60E4991D9CF}" presName="spacer" presStyleCnt="0"/>
      <dgm:spPr/>
    </dgm:pt>
    <dgm:pt modelId="{23FB22DD-F4A7-4816-8B46-060C425398C8}" type="pres">
      <dgm:prSet presAssocID="{10E2DAC2-CAAC-4AEE-8F68-82B26E75975C}" presName="parentText" presStyleLbl="node1" presStyleIdx="2" presStyleCnt="6">
        <dgm:presLayoutVars>
          <dgm:chMax val="0"/>
          <dgm:bulletEnabled val="1"/>
        </dgm:presLayoutVars>
      </dgm:prSet>
      <dgm:spPr/>
    </dgm:pt>
    <dgm:pt modelId="{10ACA6F7-1799-4F57-9833-731D6A219667}" type="pres">
      <dgm:prSet presAssocID="{F6369B20-FC71-4F1A-808B-0E96528131FB}" presName="spacer" presStyleCnt="0"/>
      <dgm:spPr/>
    </dgm:pt>
    <dgm:pt modelId="{CA04856D-DA53-4E77-9FC4-92ACCC802103}" type="pres">
      <dgm:prSet presAssocID="{EC1BABE5-47AB-49B1-B27E-A0B2763C2C4A}" presName="parentText" presStyleLbl="node1" presStyleIdx="3" presStyleCnt="6">
        <dgm:presLayoutVars>
          <dgm:chMax val="0"/>
          <dgm:bulletEnabled val="1"/>
        </dgm:presLayoutVars>
      </dgm:prSet>
      <dgm:spPr/>
    </dgm:pt>
    <dgm:pt modelId="{88ECED11-9C90-4A76-AF53-BCEEA448D794}" type="pres">
      <dgm:prSet presAssocID="{0BD7186E-F112-4C96-8CEB-CAFAB43BCFC6}" presName="spacer" presStyleCnt="0"/>
      <dgm:spPr/>
    </dgm:pt>
    <dgm:pt modelId="{FA5D34FD-8D43-40C7-961A-CD327B7BD0E5}" type="pres">
      <dgm:prSet presAssocID="{879EB9BC-34A4-476F-BED8-A08DBA880131}" presName="parentText" presStyleLbl="node1" presStyleIdx="4" presStyleCnt="6">
        <dgm:presLayoutVars>
          <dgm:chMax val="0"/>
          <dgm:bulletEnabled val="1"/>
        </dgm:presLayoutVars>
      </dgm:prSet>
      <dgm:spPr/>
    </dgm:pt>
    <dgm:pt modelId="{1132D832-506A-4E83-943F-8D37CD8A7EA2}" type="pres">
      <dgm:prSet presAssocID="{A13F17B4-F5F8-4BA4-9357-0DBF866557CF}" presName="spacer" presStyleCnt="0"/>
      <dgm:spPr/>
    </dgm:pt>
    <dgm:pt modelId="{0AF0FB4F-B372-4EAE-9191-EC81135A34A8}" type="pres">
      <dgm:prSet presAssocID="{8D6F7D84-6417-4017-ABC7-FF6BBE84E532}" presName="parentText" presStyleLbl="node1" presStyleIdx="5" presStyleCnt="6">
        <dgm:presLayoutVars>
          <dgm:chMax val="0"/>
          <dgm:bulletEnabled val="1"/>
        </dgm:presLayoutVars>
      </dgm:prSet>
      <dgm:spPr/>
    </dgm:pt>
  </dgm:ptLst>
  <dgm:cxnLst>
    <dgm:cxn modelId="{A7D54816-3BDF-42B5-BE50-E7C3335093EA}" type="presOf" srcId="{8D6F7D84-6417-4017-ABC7-FF6BBE84E532}" destId="{0AF0FB4F-B372-4EAE-9191-EC81135A34A8}" srcOrd="0" destOrd="0" presId="urn:microsoft.com/office/officeart/2005/8/layout/vList2"/>
    <dgm:cxn modelId="{65AFF31D-A5B0-46BB-897F-F4B4DDD82B6F}" srcId="{19F206BE-6D8C-4BAE-A519-FD375B37D140}" destId="{8D6F7D84-6417-4017-ABC7-FF6BBE84E532}" srcOrd="5" destOrd="0" parTransId="{4D461F43-4A40-4D84-A834-250FD2D58A37}" sibTransId="{1ABFE8AE-BCBF-4ADC-A7CA-0EE2B2B4868E}"/>
    <dgm:cxn modelId="{C94D8F1F-D27A-483C-8F80-23334FEA1136}" type="presOf" srcId="{10E2DAC2-CAAC-4AEE-8F68-82B26E75975C}" destId="{23FB22DD-F4A7-4816-8B46-060C425398C8}" srcOrd="0" destOrd="0" presId="urn:microsoft.com/office/officeart/2005/8/layout/vList2"/>
    <dgm:cxn modelId="{B86A2F21-C080-438C-9D60-376A9F090066}" type="presOf" srcId="{EC1BABE5-47AB-49B1-B27E-A0B2763C2C4A}" destId="{CA04856D-DA53-4E77-9FC4-92ACCC802103}" srcOrd="0" destOrd="0" presId="urn:microsoft.com/office/officeart/2005/8/layout/vList2"/>
    <dgm:cxn modelId="{D2556E4E-2008-4FC3-8437-754F72C891CC}" srcId="{19F206BE-6D8C-4BAE-A519-FD375B37D140}" destId="{7F829C1D-03D9-488D-B32F-0F557068F04C}" srcOrd="1" destOrd="0" parTransId="{85FB21EA-4BA2-4E78-9310-3CAEF0A2958E}" sibTransId="{9C507995-A18C-4A36-9992-A60E4991D9CF}"/>
    <dgm:cxn modelId="{0EFFCB6D-FF28-408B-9211-63BA37945BCE}" type="presOf" srcId="{7F829C1D-03D9-488D-B32F-0F557068F04C}" destId="{E0D47F43-98D6-49F9-A89A-631C1BA8EE99}" srcOrd="0" destOrd="0" presId="urn:microsoft.com/office/officeart/2005/8/layout/vList2"/>
    <dgm:cxn modelId="{06994371-1DD7-423B-90E4-02678BC60EEB}" type="presOf" srcId="{19F206BE-6D8C-4BAE-A519-FD375B37D140}" destId="{82686D7C-016D-4127-9678-B80CC59B9351}" srcOrd="0" destOrd="0" presId="urn:microsoft.com/office/officeart/2005/8/layout/vList2"/>
    <dgm:cxn modelId="{C80D587C-7B67-4D6B-A87C-7EEA98AC07B1}" srcId="{19F206BE-6D8C-4BAE-A519-FD375B37D140}" destId="{879EB9BC-34A4-476F-BED8-A08DBA880131}" srcOrd="4" destOrd="0" parTransId="{0533D800-D4B4-4241-B359-F9E3021322D5}" sibTransId="{A13F17B4-F5F8-4BA4-9357-0DBF866557CF}"/>
    <dgm:cxn modelId="{4ABCE87D-43B7-490B-BE4A-E52B518732A9}" srcId="{19F206BE-6D8C-4BAE-A519-FD375B37D140}" destId="{10E2DAC2-CAAC-4AEE-8F68-82B26E75975C}" srcOrd="2" destOrd="0" parTransId="{BA964A78-F37F-43A1-938D-3EEE87FB2664}" sibTransId="{F6369B20-FC71-4F1A-808B-0E96528131FB}"/>
    <dgm:cxn modelId="{4033E4A7-B161-46A6-8B66-D12A0E728FCF}" srcId="{19F206BE-6D8C-4BAE-A519-FD375B37D140}" destId="{EC1BABE5-47AB-49B1-B27E-A0B2763C2C4A}" srcOrd="3" destOrd="0" parTransId="{B10BFA43-0ED0-434B-9643-1A406ADBABC5}" sibTransId="{0BD7186E-F112-4C96-8CEB-CAFAB43BCFC6}"/>
    <dgm:cxn modelId="{AA9029BF-09C3-46D7-B386-04887646BE27}" srcId="{19F206BE-6D8C-4BAE-A519-FD375B37D140}" destId="{403045AE-C53B-4586-B487-77513AF06CBD}" srcOrd="0" destOrd="0" parTransId="{57818D38-D75B-4679-B5E6-57988167D453}" sibTransId="{448B8482-614E-4708-83ED-0A059FC28CFE}"/>
    <dgm:cxn modelId="{3F42BAE5-88D0-45C1-B571-5241BD0C318D}" type="presOf" srcId="{879EB9BC-34A4-476F-BED8-A08DBA880131}" destId="{FA5D34FD-8D43-40C7-961A-CD327B7BD0E5}" srcOrd="0" destOrd="0" presId="urn:microsoft.com/office/officeart/2005/8/layout/vList2"/>
    <dgm:cxn modelId="{3B0562F2-B3A6-45F9-AA83-8381DF447B31}" type="presOf" srcId="{403045AE-C53B-4586-B487-77513AF06CBD}" destId="{6E91217C-D8F9-480F-B3C7-9C853F6821AC}" srcOrd="0" destOrd="0" presId="urn:microsoft.com/office/officeart/2005/8/layout/vList2"/>
    <dgm:cxn modelId="{A1B569EE-1309-45AE-9D64-3D4A70382078}" type="presParOf" srcId="{82686D7C-016D-4127-9678-B80CC59B9351}" destId="{6E91217C-D8F9-480F-B3C7-9C853F6821AC}" srcOrd="0" destOrd="0" presId="urn:microsoft.com/office/officeart/2005/8/layout/vList2"/>
    <dgm:cxn modelId="{438B39D6-107A-4306-BA06-4815B1395C60}" type="presParOf" srcId="{82686D7C-016D-4127-9678-B80CC59B9351}" destId="{3F5696CD-F1FD-4C8C-B6F4-8BEB95A9CFD0}" srcOrd="1" destOrd="0" presId="urn:microsoft.com/office/officeart/2005/8/layout/vList2"/>
    <dgm:cxn modelId="{A6182746-DF70-4668-A0ED-39E8536B8852}" type="presParOf" srcId="{82686D7C-016D-4127-9678-B80CC59B9351}" destId="{E0D47F43-98D6-49F9-A89A-631C1BA8EE99}" srcOrd="2" destOrd="0" presId="urn:microsoft.com/office/officeart/2005/8/layout/vList2"/>
    <dgm:cxn modelId="{C29E10C3-5CC1-4B25-BCBD-6082A1D76120}" type="presParOf" srcId="{82686D7C-016D-4127-9678-B80CC59B9351}" destId="{56ADA4AB-7EEE-4577-846C-F11AC8DC9323}" srcOrd="3" destOrd="0" presId="urn:microsoft.com/office/officeart/2005/8/layout/vList2"/>
    <dgm:cxn modelId="{93AFB497-3EF2-48AF-96C6-321E31A3A644}" type="presParOf" srcId="{82686D7C-016D-4127-9678-B80CC59B9351}" destId="{23FB22DD-F4A7-4816-8B46-060C425398C8}" srcOrd="4" destOrd="0" presId="urn:microsoft.com/office/officeart/2005/8/layout/vList2"/>
    <dgm:cxn modelId="{A73A05C9-51F3-405C-9FCF-81B6A67AA338}" type="presParOf" srcId="{82686D7C-016D-4127-9678-B80CC59B9351}" destId="{10ACA6F7-1799-4F57-9833-731D6A219667}" srcOrd="5" destOrd="0" presId="urn:microsoft.com/office/officeart/2005/8/layout/vList2"/>
    <dgm:cxn modelId="{D8602F05-494C-414B-BF50-0677CF2C5A6B}" type="presParOf" srcId="{82686D7C-016D-4127-9678-B80CC59B9351}" destId="{CA04856D-DA53-4E77-9FC4-92ACCC802103}" srcOrd="6" destOrd="0" presId="urn:microsoft.com/office/officeart/2005/8/layout/vList2"/>
    <dgm:cxn modelId="{845DB582-7BDB-4983-A536-D2520DEDDCA2}" type="presParOf" srcId="{82686D7C-016D-4127-9678-B80CC59B9351}" destId="{88ECED11-9C90-4A76-AF53-BCEEA448D794}" srcOrd="7" destOrd="0" presId="urn:microsoft.com/office/officeart/2005/8/layout/vList2"/>
    <dgm:cxn modelId="{4CA76AEC-3778-445C-AB4B-FA58E0D13A59}" type="presParOf" srcId="{82686D7C-016D-4127-9678-B80CC59B9351}" destId="{FA5D34FD-8D43-40C7-961A-CD327B7BD0E5}" srcOrd="8" destOrd="0" presId="urn:microsoft.com/office/officeart/2005/8/layout/vList2"/>
    <dgm:cxn modelId="{96C33EFB-7A66-408B-AEAA-247CCF93EFA8}" type="presParOf" srcId="{82686D7C-016D-4127-9678-B80CC59B9351}" destId="{1132D832-506A-4E83-943F-8D37CD8A7EA2}" srcOrd="9" destOrd="0" presId="urn:microsoft.com/office/officeart/2005/8/layout/vList2"/>
    <dgm:cxn modelId="{C64331DD-5D92-409E-8315-C8D05AD748B1}" type="presParOf" srcId="{82686D7C-016D-4127-9678-B80CC59B9351}" destId="{0AF0FB4F-B372-4EAE-9191-EC81135A34A8}"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B1BADD4-D7DA-46F9-908F-A859BC0E9231}" type="doc">
      <dgm:prSet loTypeId="urn:microsoft.com/office/officeart/2005/8/layout/default" loCatId="list" qsTypeId="urn:microsoft.com/office/officeart/2005/8/quickstyle/simple4" qsCatId="simple" csTypeId="urn:microsoft.com/office/officeart/2005/8/colors/accent0_3" csCatId="mainScheme"/>
      <dgm:spPr/>
      <dgm:t>
        <a:bodyPr/>
        <a:lstStyle/>
        <a:p>
          <a:endParaRPr lang="en-US"/>
        </a:p>
      </dgm:t>
    </dgm:pt>
    <dgm:pt modelId="{833032A2-778F-40E3-BC15-971A936E0463}">
      <dgm:prSet/>
      <dgm:spPr/>
      <dgm:t>
        <a:bodyPr/>
        <a:lstStyle/>
        <a:p>
          <a:r>
            <a:rPr lang="en-US"/>
            <a:t>Job Losses</a:t>
          </a:r>
        </a:p>
      </dgm:t>
    </dgm:pt>
    <dgm:pt modelId="{F13ADC66-C907-4728-AF30-499A265F2CA0}" type="parTrans" cxnId="{EB74C320-3750-445E-A177-CACDC951AE84}">
      <dgm:prSet/>
      <dgm:spPr/>
      <dgm:t>
        <a:bodyPr/>
        <a:lstStyle/>
        <a:p>
          <a:endParaRPr lang="en-US"/>
        </a:p>
      </dgm:t>
    </dgm:pt>
    <dgm:pt modelId="{61582024-5C7C-4D63-B941-ADC9597BFFAC}" type="sibTrans" cxnId="{EB74C320-3750-445E-A177-CACDC951AE84}">
      <dgm:prSet/>
      <dgm:spPr/>
      <dgm:t>
        <a:bodyPr/>
        <a:lstStyle/>
        <a:p>
          <a:endParaRPr lang="en-US"/>
        </a:p>
      </dgm:t>
    </dgm:pt>
    <dgm:pt modelId="{2290ACF4-E1F2-4C31-BC82-63D4786E9ED9}">
      <dgm:prSet/>
      <dgm:spPr/>
      <dgm:t>
        <a:bodyPr/>
        <a:lstStyle/>
        <a:p>
          <a:r>
            <a:rPr lang="en-US"/>
            <a:t>Cybersecurity Risks</a:t>
          </a:r>
        </a:p>
      </dgm:t>
    </dgm:pt>
    <dgm:pt modelId="{5112E2B8-958A-4475-A5F9-680F135D2769}" type="parTrans" cxnId="{C4E04AAE-49AD-4A0A-93F5-0FC5055D0C27}">
      <dgm:prSet/>
      <dgm:spPr/>
      <dgm:t>
        <a:bodyPr/>
        <a:lstStyle/>
        <a:p>
          <a:endParaRPr lang="en-US"/>
        </a:p>
      </dgm:t>
    </dgm:pt>
    <dgm:pt modelId="{F294CD14-F498-41CE-974F-39033B6FBB47}" type="sibTrans" cxnId="{C4E04AAE-49AD-4A0A-93F5-0FC5055D0C27}">
      <dgm:prSet/>
      <dgm:spPr/>
      <dgm:t>
        <a:bodyPr/>
        <a:lstStyle/>
        <a:p>
          <a:endParaRPr lang="en-US"/>
        </a:p>
      </dgm:t>
    </dgm:pt>
    <dgm:pt modelId="{717A627B-8960-4696-9B90-0F5070F4737C}">
      <dgm:prSet/>
      <dgm:spPr/>
      <dgm:t>
        <a:bodyPr/>
        <a:lstStyle/>
        <a:p>
          <a:r>
            <a:rPr lang="en-US"/>
            <a:t>Environmental Risks</a:t>
          </a:r>
        </a:p>
      </dgm:t>
    </dgm:pt>
    <dgm:pt modelId="{9A538817-6C09-43CE-9C03-93894E0E577C}" type="parTrans" cxnId="{B3FF5F18-19F5-481B-BD7C-D3B2E6D79F9D}">
      <dgm:prSet/>
      <dgm:spPr/>
      <dgm:t>
        <a:bodyPr/>
        <a:lstStyle/>
        <a:p>
          <a:endParaRPr lang="en-US"/>
        </a:p>
      </dgm:t>
    </dgm:pt>
    <dgm:pt modelId="{2DB48412-2F52-4694-87A5-11D4DFF448DF}" type="sibTrans" cxnId="{B3FF5F18-19F5-481B-BD7C-D3B2E6D79F9D}">
      <dgm:prSet/>
      <dgm:spPr/>
      <dgm:t>
        <a:bodyPr/>
        <a:lstStyle/>
        <a:p>
          <a:endParaRPr lang="en-US"/>
        </a:p>
      </dgm:t>
    </dgm:pt>
    <dgm:pt modelId="{F4940A8A-A314-46CE-B035-D9F4D0F86AFE}">
      <dgm:prSet/>
      <dgm:spPr/>
      <dgm:t>
        <a:bodyPr/>
        <a:lstStyle/>
        <a:p>
          <a:r>
            <a:rPr lang="en-US"/>
            <a:t>High Costs</a:t>
          </a:r>
        </a:p>
      </dgm:t>
    </dgm:pt>
    <dgm:pt modelId="{81A02425-B6E7-4754-AB81-D126448B8939}" type="parTrans" cxnId="{444F3ADD-EF10-4940-9433-8517A9FDBE5D}">
      <dgm:prSet/>
      <dgm:spPr/>
      <dgm:t>
        <a:bodyPr/>
        <a:lstStyle/>
        <a:p>
          <a:endParaRPr lang="en-US"/>
        </a:p>
      </dgm:t>
    </dgm:pt>
    <dgm:pt modelId="{4A9FD480-379A-40AC-8411-71B886E2FCCF}" type="sibTrans" cxnId="{444F3ADD-EF10-4940-9433-8517A9FDBE5D}">
      <dgm:prSet/>
      <dgm:spPr/>
      <dgm:t>
        <a:bodyPr/>
        <a:lstStyle/>
        <a:p>
          <a:endParaRPr lang="en-US"/>
        </a:p>
      </dgm:t>
    </dgm:pt>
    <dgm:pt modelId="{4BFE8998-94CA-467A-AAF2-351900167FBA}">
      <dgm:prSet/>
      <dgm:spPr/>
      <dgm:t>
        <a:bodyPr/>
        <a:lstStyle/>
        <a:p>
          <a:r>
            <a:rPr lang="en-US"/>
            <a:t>Reliance on Technology</a:t>
          </a:r>
        </a:p>
      </dgm:t>
    </dgm:pt>
    <dgm:pt modelId="{3D7069BC-7E98-4ECB-A140-C670FDC6B446}" type="parTrans" cxnId="{2F86B88C-672D-4A73-9E4F-80BBD1889457}">
      <dgm:prSet/>
      <dgm:spPr/>
      <dgm:t>
        <a:bodyPr/>
        <a:lstStyle/>
        <a:p>
          <a:endParaRPr lang="en-US"/>
        </a:p>
      </dgm:t>
    </dgm:pt>
    <dgm:pt modelId="{C3BEDC50-F24E-4736-A423-BA9CBD7E5145}" type="sibTrans" cxnId="{2F86B88C-672D-4A73-9E4F-80BBD1889457}">
      <dgm:prSet/>
      <dgm:spPr/>
      <dgm:t>
        <a:bodyPr/>
        <a:lstStyle/>
        <a:p>
          <a:endParaRPr lang="en-US"/>
        </a:p>
      </dgm:t>
    </dgm:pt>
    <dgm:pt modelId="{C9FA33F8-99C3-4853-ABBE-BB20F0A5366A}" type="pres">
      <dgm:prSet presAssocID="{FB1BADD4-D7DA-46F9-908F-A859BC0E9231}" presName="diagram" presStyleCnt="0">
        <dgm:presLayoutVars>
          <dgm:dir/>
          <dgm:resizeHandles val="exact"/>
        </dgm:presLayoutVars>
      </dgm:prSet>
      <dgm:spPr/>
    </dgm:pt>
    <dgm:pt modelId="{8DF520D2-7B2E-49F5-AA73-1C5198AFA92F}" type="pres">
      <dgm:prSet presAssocID="{833032A2-778F-40E3-BC15-971A936E0463}" presName="node" presStyleLbl="node1" presStyleIdx="0" presStyleCnt="5">
        <dgm:presLayoutVars>
          <dgm:bulletEnabled val="1"/>
        </dgm:presLayoutVars>
      </dgm:prSet>
      <dgm:spPr/>
    </dgm:pt>
    <dgm:pt modelId="{1FCAA7F6-CF4A-4EDB-AA94-536C383B2157}" type="pres">
      <dgm:prSet presAssocID="{61582024-5C7C-4D63-B941-ADC9597BFFAC}" presName="sibTrans" presStyleCnt="0"/>
      <dgm:spPr/>
    </dgm:pt>
    <dgm:pt modelId="{7F249A55-4BAF-4975-ABF7-00B92308F4D5}" type="pres">
      <dgm:prSet presAssocID="{2290ACF4-E1F2-4C31-BC82-63D4786E9ED9}" presName="node" presStyleLbl="node1" presStyleIdx="1" presStyleCnt="5">
        <dgm:presLayoutVars>
          <dgm:bulletEnabled val="1"/>
        </dgm:presLayoutVars>
      </dgm:prSet>
      <dgm:spPr/>
    </dgm:pt>
    <dgm:pt modelId="{08A484EC-C2E1-4B9B-8220-96E2D4F6B30E}" type="pres">
      <dgm:prSet presAssocID="{F294CD14-F498-41CE-974F-39033B6FBB47}" presName="sibTrans" presStyleCnt="0"/>
      <dgm:spPr/>
    </dgm:pt>
    <dgm:pt modelId="{09B10969-F659-4AC1-8603-C6C6B27EA1B1}" type="pres">
      <dgm:prSet presAssocID="{717A627B-8960-4696-9B90-0F5070F4737C}" presName="node" presStyleLbl="node1" presStyleIdx="2" presStyleCnt="5">
        <dgm:presLayoutVars>
          <dgm:bulletEnabled val="1"/>
        </dgm:presLayoutVars>
      </dgm:prSet>
      <dgm:spPr/>
    </dgm:pt>
    <dgm:pt modelId="{1CCC6458-914F-482D-B88E-164E443AFCA2}" type="pres">
      <dgm:prSet presAssocID="{2DB48412-2F52-4694-87A5-11D4DFF448DF}" presName="sibTrans" presStyleCnt="0"/>
      <dgm:spPr/>
    </dgm:pt>
    <dgm:pt modelId="{60FC3B73-367B-43A3-8D63-6FA20EA7BCD3}" type="pres">
      <dgm:prSet presAssocID="{F4940A8A-A314-46CE-B035-D9F4D0F86AFE}" presName="node" presStyleLbl="node1" presStyleIdx="3" presStyleCnt="5">
        <dgm:presLayoutVars>
          <dgm:bulletEnabled val="1"/>
        </dgm:presLayoutVars>
      </dgm:prSet>
      <dgm:spPr/>
    </dgm:pt>
    <dgm:pt modelId="{E02958AD-6CBC-4029-9599-D6F3B6E13510}" type="pres">
      <dgm:prSet presAssocID="{4A9FD480-379A-40AC-8411-71B886E2FCCF}" presName="sibTrans" presStyleCnt="0"/>
      <dgm:spPr/>
    </dgm:pt>
    <dgm:pt modelId="{B3F11D77-C415-4760-B168-F0B39E37F018}" type="pres">
      <dgm:prSet presAssocID="{4BFE8998-94CA-467A-AAF2-351900167FBA}" presName="node" presStyleLbl="node1" presStyleIdx="4" presStyleCnt="5">
        <dgm:presLayoutVars>
          <dgm:bulletEnabled val="1"/>
        </dgm:presLayoutVars>
      </dgm:prSet>
      <dgm:spPr/>
    </dgm:pt>
  </dgm:ptLst>
  <dgm:cxnLst>
    <dgm:cxn modelId="{826CB50A-9465-42D4-B3EA-8E308B29A24C}" type="presOf" srcId="{2290ACF4-E1F2-4C31-BC82-63D4786E9ED9}" destId="{7F249A55-4BAF-4975-ABF7-00B92308F4D5}" srcOrd="0" destOrd="0" presId="urn:microsoft.com/office/officeart/2005/8/layout/default"/>
    <dgm:cxn modelId="{B3FF5F18-19F5-481B-BD7C-D3B2E6D79F9D}" srcId="{FB1BADD4-D7DA-46F9-908F-A859BC0E9231}" destId="{717A627B-8960-4696-9B90-0F5070F4737C}" srcOrd="2" destOrd="0" parTransId="{9A538817-6C09-43CE-9C03-93894E0E577C}" sibTransId="{2DB48412-2F52-4694-87A5-11D4DFF448DF}"/>
    <dgm:cxn modelId="{EB74C320-3750-445E-A177-CACDC951AE84}" srcId="{FB1BADD4-D7DA-46F9-908F-A859BC0E9231}" destId="{833032A2-778F-40E3-BC15-971A936E0463}" srcOrd="0" destOrd="0" parTransId="{F13ADC66-C907-4728-AF30-499A265F2CA0}" sibTransId="{61582024-5C7C-4D63-B941-ADC9597BFFAC}"/>
    <dgm:cxn modelId="{B258D633-22B7-4BBD-96A9-42D8A8941C88}" type="presOf" srcId="{FB1BADD4-D7DA-46F9-908F-A859BC0E9231}" destId="{C9FA33F8-99C3-4853-ABBE-BB20F0A5366A}" srcOrd="0" destOrd="0" presId="urn:microsoft.com/office/officeart/2005/8/layout/default"/>
    <dgm:cxn modelId="{DF486238-893A-4F0D-A5BF-491A3836D91A}" type="presOf" srcId="{717A627B-8960-4696-9B90-0F5070F4737C}" destId="{09B10969-F659-4AC1-8603-C6C6B27EA1B1}" srcOrd="0" destOrd="0" presId="urn:microsoft.com/office/officeart/2005/8/layout/default"/>
    <dgm:cxn modelId="{238BA354-15E4-452B-8A78-F5875D1F331D}" type="presOf" srcId="{833032A2-778F-40E3-BC15-971A936E0463}" destId="{8DF520D2-7B2E-49F5-AA73-1C5198AFA92F}" srcOrd="0" destOrd="0" presId="urn:microsoft.com/office/officeart/2005/8/layout/default"/>
    <dgm:cxn modelId="{1D55CE62-C194-4FCD-BE3E-C7B22AB129E5}" type="presOf" srcId="{F4940A8A-A314-46CE-B035-D9F4D0F86AFE}" destId="{60FC3B73-367B-43A3-8D63-6FA20EA7BCD3}" srcOrd="0" destOrd="0" presId="urn:microsoft.com/office/officeart/2005/8/layout/default"/>
    <dgm:cxn modelId="{2F86B88C-672D-4A73-9E4F-80BBD1889457}" srcId="{FB1BADD4-D7DA-46F9-908F-A859BC0E9231}" destId="{4BFE8998-94CA-467A-AAF2-351900167FBA}" srcOrd="4" destOrd="0" parTransId="{3D7069BC-7E98-4ECB-A140-C670FDC6B446}" sibTransId="{C3BEDC50-F24E-4736-A423-BA9CBD7E5145}"/>
    <dgm:cxn modelId="{C4E04AAE-49AD-4A0A-93F5-0FC5055D0C27}" srcId="{FB1BADD4-D7DA-46F9-908F-A859BC0E9231}" destId="{2290ACF4-E1F2-4C31-BC82-63D4786E9ED9}" srcOrd="1" destOrd="0" parTransId="{5112E2B8-958A-4475-A5F9-680F135D2769}" sibTransId="{F294CD14-F498-41CE-974F-39033B6FBB47}"/>
    <dgm:cxn modelId="{D30A7ADA-41C7-4780-A5EF-457C20E2EEFF}" type="presOf" srcId="{4BFE8998-94CA-467A-AAF2-351900167FBA}" destId="{B3F11D77-C415-4760-B168-F0B39E37F018}" srcOrd="0" destOrd="0" presId="urn:microsoft.com/office/officeart/2005/8/layout/default"/>
    <dgm:cxn modelId="{444F3ADD-EF10-4940-9433-8517A9FDBE5D}" srcId="{FB1BADD4-D7DA-46F9-908F-A859BC0E9231}" destId="{F4940A8A-A314-46CE-B035-D9F4D0F86AFE}" srcOrd="3" destOrd="0" parTransId="{81A02425-B6E7-4754-AB81-D126448B8939}" sibTransId="{4A9FD480-379A-40AC-8411-71B886E2FCCF}"/>
    <dgm:cxn modelId="{DC89EFB1-C831-42B1-8BDD-2AE4BEB16880}" type="presParOf" srcId="{C9FA33F8-99C3-4853-ABBE-BB20F0A5366A}" destId="{8DF520D2-7B2E-49F5-AA73-1C5198AFA92F}" srcOrd="0" destOrd="0" presId="urn:microsoft.com/office/officeart/2005/8/layout/default"/>
    <dgm:cxn modelId="{4139155C-F65E-4891-B19F-729EF62C9E83}" type="presParOf" srcId="{C9FA33F8-99C3-4853-ABBE-BB20F0A5366A}" destId="{1FCAA7F6-CF4A-4EDB-AA94-536C383B2157}" srcOrd="1" destOrd="0" presId="urn:microsoft.com/office/officeart/2005/8/layout/default"/>
    <dgm:cxn modelId="{45BF2ADD-135B-4AEE-B53B-DDB63B60DEDE}" type="presParOf" srcId="{C9FA33F8-99C3-4853-ABBE-BB20F0A5366A}" destId="{7F249A55-4BAF-4975-ABF7-00B92308F4D5}" srcOrd="2" destOrd="0" presId="urn:microsoft.com/office/officeart/2005/8/layout/default"/>
    <dgm:cxn modelId="{351A1785-F285-4518-A152-FD9D836F9DDD}" type="presParOf" srcId="{C9FA33F8-99C3-4853-ABBE-BB20F0A5366A}" destId="{08A484EC-C2E1-4B9B-8220-96E2D4F6B30E}" srcOrd="3" destOrd="0" presId="urn:microsoft.com/office/officeart/2005/8/layout/default"/>
    <dgm:cxn modelId="{408BB12B-58AF-45D2-B36E-7B6A89370650}" type="presParOf" srcId="{C9FA33F8-99C3-4853-ABBE-BB20F0A5366A}" destId="{09B10969-F659-4AC1-8603-C6C6B27EA1B1}" srcOrd="4" destOrd="0" presId="urn:microsoft.com/office/officeart/2005/8/layout/default"/>
    <dgm:cxn modelId="{0A93C891-C99E-4D62-BE97-5286AFB5A0B9}" type="presParOf" srcId="{C9FA33F8-99C3-4853-ABBE-BB20F0A5366A}" destId="{1CCC6458-914F-482D-B88E-164E443AFCA2}" srcOrd="5" destOrd="0" presId="urn:microsoft.com/office/officeart/2005/8/layout/default"/>
    <dgm:cxn modelId="{C270EE16-D9A0-459D-A89B-5F31F6E2881E}" type="presParOf" srcId="{C9FA33F8-99C3-4853-ABBE-BB20F0A5366A}" destId="{60FC3B73-367B-43A3-8D63-6FA20EA7BCD3}" srcOrd="6" destOrd="0" presId="urn:microsoft.com/office/officeart/2005/8/layout/default"/>
    <dgm:cxn modelId="{3E5826C7-F9B9-42A8-A871-D9016229DFB0}" type="presParOf" srcId="{C9FA33F8-99C3-4853-ABBE-BB20F0A5366A}" destId="{E02958AD-6CBC-4029-9599-D6F3B6E13510}" srcOrd="7" destOrd="0" presId="urn:microsoft.com/office/officeart/2005/8/layout/default"/>
    <dgm:cxn modelId="{2F4AB715-935A-44A0-B79A-7BB10BC83334}" type="presParOf" srcId="{C9FA33F8-99C3-4853-ABBE-BB20F0A5366A}" destId="{B3F11D77-C415-4760-B168-F0B39E37F018}"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65D7B08-5D3D-4DDB-9DA1-974333A3D59E}" type="doc">
      <dgm:prSet loTypeId="urn:microsoft.com/office/officeart/2018/2/layout/IconLabelList" loCatId="icon" qsTypeId="urn:microsoft.com/office/officeart/2005/8/quickstyle/simple1" qsCatId="simple" csTypeId="urn:microsoft.com/office/officeart/2018/5/colors/Iconchunking_neutralbg_accent3_2" csCatId="accent3" phldr="1"/>
      <dgm:spPr/>
      <dgm:t>
        <a:bodyPr/>
        <a:lstStyle/>
        <a:p>
          <a:endParaRPr lang="en-US"/>
        </a:p>
      </dgm:t>
    </dgm:pt>
    <dgm:pt modelId="{1E5167AE-86D8-4800-8515-5BB88D205ED8}">
      <dgm:prSet/>
      <dgm:spPr/>
      <dgm:t>
        <a:bodyPr/>
        <a:lstStyle/>
        <a:p>
          <a:pPr>
            <a:lnSpc>
              <a:spcPct val="100000"/>
            </a:lnSpc>
          </a:pPr>
          <a:r>
            <a:rPr lang="en-US" dirty="0">
              <a:solidFill>
                <a:schemeClr val="bg1"/>
              </a:solidFill>
            </a:rPr>
            <a:t>Complexity</a:t>
          </a:r>
        </a:p>
      </dgm:t>
    </dgm:pt>
    <dgm:pt modelId="{ACD975B9-A06C-47CD-9A03-547B2B37892A}" type="parTrans" cxnId="{31A93782-7EE2-4B4D-96A7-2C86D9557ED5}">
      <dgm:prSet/>
      <dgm:spPr/>
      <dgm:t>
        <a:bodyPr/>
        <a:lstStyle/>
        <a:p>
          <a:endParaRPr lang="en-US"/>
        </a:p>
      </dgm:t>
    </dgm:pt>
    <dgm:pt modelId="{E7AD9201-20F6-44E6-9F20-2C3184CC1218}" type="sibTrans" cxnId="{31A93782-7EE2-4B4D-96A7-2C86D9557ED5}">
      <dgm:prSet/>
      <dgm:spPr/>
      <dgm:t>
        <a:bodyPr/>
        <a:lstStyle/>
        <a:p>
          <a:endParaRPr lang="en-US"/>
        </a:p>
      </dgm:t>
    </dgm:pt>
    <dgm:pt modelId="{9F3D0995-80BD-4A0E-A735-523182BC64A8}">
      <dgm:prSet/>
      <dgm:spPr/>
      <dgm:t>
        <a:bodyPr/>
        <a:lstStyle/>
        <a:p>
          <a:pPr>
            <a:lnSpc>
              <a:spcPct val="100000"/>
            </a:lnSpc>
          </a:pPr>
          <a:r>
            <a:rPr lang="en-US" dirty="0">
              <a:solidFill>
                <a:schemeClr val="bg1"/>
              </a:solidFill>
            </a:rPr>
            <a:t>Automation</a:t>
          </a:r>
        </a:p>
      </dgm:t>
    </dgm:pt>
    <dgm:pt modelId="{66B74D93-C678-4E8D-8A8D-76B660E2DCE9}" type="parTrans" cxnId="{9A49ED79-498D-45E4-988D-5B28D3A9E1C4}">
      <dgm:prSet/>
      <dgm:spPr/>
      <dgm:t>
        <a:bodyPr/>
        <a:lstStyle/>
        <a:p>
          <a:endParaRPr lang="en-US"/>
        </a:p>
      </dgm:t>
    </dgm:pt>
    <dgm:pt modelId="{DC23672A-216A-4726-BF1E-667A1EF594E7}" type="sibTrans" cxnId="{9A49ED79-498D-45E4-988D-5B28D3A9E1C4}">
      <dgm:prSet/>
      <dgm:spPr/>
      <dgm:t>
        <a:bodyPr/>
        <a:lstStyle/>
        <a:p>
          <a:endParaRPr lang="en-US"/>
        </a:p>
      </dgm:t>
    </dgm:pt>
    <dgm:pt modelId="{5EF3D1B8-6B45-4CA6-A08C-6942830B08CD}">
      <dgm:prSet/>
      <dgm:spPr/>
      <dgm:t>
        <a:bodyPr/>
        <a:lstStyle/>
        <a:p>
          <a:pPr>
            <a:lnSpc>
              <a:spcPct val="100000"/>
            </a:lnSpc>
          </a:pPr>
          <a:r>
            <a:rPr lang="en-US" dirty="0">
              <a:solidFill>
                <a:schemeClr val="bg1"/>
              </a:solidFill>
            </a:rPr>
            <a:t>Speed</a:t>
          </a:r>
        </a:p>
      </dgm:t>
    </dgm:pt>
    <dgm:pt modelId="{FAF610DB-74DE-4F26-8ADD-A8B94168F6AC}" type="parTrans" cxnId="{720C72C8-EECC-4312-BCD2-C2250097DEEB}">
      <dgm:prSet/>
      <dgm:spPr/>
      <dgm:t>
        <a:bodyPr/>
        <a:lstStyle/>
        <a:p>
          <a:endParaRPr lang="en-US"/>
        </a:p>
      </dgm:t>
    </dgm:pt>
    <dgm:pt modelId="{C6A29B29-9C46-4302-8BA5-C802B9BDEFC5}" type="sibTrans" cxnId="{720C72C8-EECC-4312-BCD2-C2250097DEEB}">
      <dgm:prSet/>
      <dgm:spPr/>
      <dgm:t>
        <a:bodyPr/>
        <a:lstStyle/>
        <a:p>
          <a:endParaRPr lang="en-US"/>
        </a:p>
      </dgm:t>
    </dgm:pt>
    <dgm:pt modelId="{7B3930FB-87CA-47F2-9C51-A6D42FAEB87B}">
      <dgm:prSet/>
      <dgm:spPr/>
      <dgm:t>
        <a:bodyPr/>
        <a:lstStyle/>
        <a:p>
          <a:pPr>
            <a:lnSpc>
              <a:spcPct val="100000"/>
            </a:lnSpc>
          </a:pPr>
          <a:r>
            <a:rPr lang="en-US" dirty="0">
              <a:solidFill>
                <a:schemeClr val="bg1"/>
              </a:solidFill>
            </a:rPr>
            <a:t>Connectivity</a:t>
          </a:r>
        </a:p>
      </dgm:t>
    </dgm:pt>
    <dgm:pt modelId="{FCF15736-07F3-4B17-81A5-B7D34052455F}" type="parTrans" cxnId="{A393C942-0EC5-4B83-9DCA-C37795923B7D}">
      <dgm:prSet/>
      <dgm:spPr/>
      <dgm:t>
        <a:bodyPr/>
        <a:lstStyle/>
        <a:p>
          <a:endParaRPr lang="en-US"/>
        </a:p>
      </dgm:t>
    </dgm:pt>
    <dgm:pt modelId="{14F136AA-54D7-4CE4-8046-7D4A82A49E4F}" type="sibTrans" cxnId="{A393C942-0EC5-4B83-9DCA-C37795923B7D}">
      <dgm:prSet/>
      <dgm:spPr/>
      <dgm:t>
        <a:bodyPr/>
        <a:lstStyle/>
        <a:p>
          <a:endParaRPr lang="en-US"/>
        </a:p>
      </dgm:t>
    </dgm:pt>
    <dgm:pt modelId="{C6DAAEA5-8F95-4466-8449-CF005AF40680}">
      <dgm:prSet/>
      <dgm:spPr/>
      <dgm:t>
        <a:bodyPr/>
        <a:lstStyle/>
        <a:p>
          <a:pPr>
            <a:lnSpc>
              <a:spcPct val="100000"/>
            </a:lnSpc>
          </a:pPr>
          <a:r>
            <a:rPr lang="en-US" dirty="0">
              <a:solidFill>
                <a:schemeClr val="bg1"/>
              </a:solidFill>
            </a:rPr>
            <a:t>Flexibility</a:t>
          </a:r>
        </a:p>
      </dgm:t>
    </dgm:pt>
    <dgm:pt modelId="{D230F1F2-1FE0-4260-94E8-083333791D88}" type="parTrans" cxnId="{FBEC54F8-5B13-4653-A4F0-942939C90411}">
      <dgm:prSet/>
      <dgm:spPr/>
      <dgm:t>
        <a:bodyPr/>
        <a:lstStyle/>
        <a:p>
          <a:endParaRPr lang="en-US"/>
        </a:p>
      </dgm:t>
    </dgm:pt>
    <dgm:pt modelId="{6D689865-252C-415E-81DF-69E2DD58E480}" type="sibTrans" cxnId="{FBEC54F8-5B13-4653-A4F0-942939C90411}">
      <dgm:prSet/>
      <dgm:spPr/>
      <dgm:t>
        <a:bodyPr/>
        <a:lstStyle/>
        <a:p>
          <a:endParaRPr lang="en-US"/>
        </a:p>
      </dgm:t>
    </dgm:pt>
    <dgm:pt modelId="{4B0D681D-41B5-4B38-8FA8-2789A73B5CF9}" type="pres">
      <dgm:prSet presAssocID="{465D7B08-5D3D-4DDB-9DA1-974333A3D59E}" presName="root" presStyleCnt="0">
        <dgm:presLayoutVars>
          <dgm:dir/>
          <dgm:resizeHandles val="exact"/>
        </dgm:presLayoutVars>
      </dgm:prSet>
      <dgm:spPr/>
    </dgm:pt>
    <dgm:pt modelId="{0EF50955-F6AB-416E-87B3-7D7217F53E1E}" type="pres">
      <dgm:prSet presAssocID="{1E5167AE-86D8-4800-8515-5BB88D205ED8}" presName="compNode" presStyleCnt="0"/>
      <dgm:spPr/>
    </dgm:pt>
    <dgm:pt modelId="{59495648-DED3-43F6-A83C-7BC3C562BBDB}" type="pres">
      <dgm:prSet presAssocID="{1E5167AE-86D8-4800-8515-5BB88D205ED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208321E4-F734-4971-B2ED-B77DCC482F19}" type="pres">
      <dgm:prSet presAssocID="{1E5167AE-86D8-4800-8515-5BB88D205ED8}" presName="spaceRect" presStyleCnt="0"/>
      <dgm:spPr/>
    </dgm:pt>
    <dgm:pt modelId="{62ED05E5-C12E-415B-AFB9-568DDA5AAA76}" type="pres">
      <dgm:prSet presAssocID="{1E5167AE-86D8-4800-8515-5BB88D205ED8}" presName="textRect" presStyleLbl="revTx" presStyleIdx="0" presStyleCnt="5">
        <dgm:presLayoutVars>
          <dgm:chMax val="1"/>
          <dgm:chPref val="1"/>
        </dgm:presLayoutVars>
      </dgm:prSet>
      <dgm:spPr/>
    </dgm:pt>
    <dgm:pt modelId="{A6DCAEC2-39C0-4F7C-B8E5-78A7644CB32D}" type="pres">
      <dgm:prSet presAssocID="{E7AD9201-20F6-44E6-9F20-2C3184CC1218}" presName="sibTrans" presStyleCnt="0"/>
      <dgm:spPr/>
    </dgm:pt>
    <dgm:pt modelId="{32136CFC-59E6-433C-9685-88D2FE58A84C}" type="pres">
      <dgm:prSet presAssocID="{9F3D0995-80BD-4A0E-A735-523182BC64A8}" presName="compNode" presStyleCnt="0"/>
      <dgm:spPr/>
    </dgm:pt>
    <dgm:pt modelId="{0C6E765C-FE7C-4D5D-8456-D565613EE20E}" type="pres">
      <dgm:prSet presAssocID="{9F3D0995-80BD-4A0E-A735-523182BC64A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738A961B-96C0-43E3-838C-BFC1F5672D13}" type="pres">
      <dgm:prSet presAssocID="{9F3D0995-80BD-4A0E-A735-523182BC64A8}" presName="spaceRect" presStyleCnt="0"/>
      <dgm:spPr/>
    </dgm:pt>
    <dgm:pt modelId="{1E88EF8E-6A81-429A-9469-2AA84E1BF5FF}" type="pres">
      <dgm:prSet presAssocID="{9F3D0995-80BD-4A0E-A735-523182BC64A8}" presName="textRect" presStyleLbl="revTx" presStyleIdx="1" presStyleCnt="5">
        <dgm:presLayoutVars>
          <dgm:chMax val="1"/>
          <dgm:chPref val="1"/>
        </dgm:presLayoutVars>
      </dgm:prSet>
      <dgm:spPr/>
    </dgm:pt>
    <dgm:pt modelId="{38E3CF8F-A672-4E12-8303-FFBA2104D5BA}" type="pres">
      <dgm:prSet presAssocID="{DC23672A-216A-4726-BF1E-667A1EF594E7}" presName="sibTrans" presStyleCnt="0"/>
      <dgm:spPr/>
    </dgm:pt>
    <dgm:pt modelId="{82D249BB-9013-4363-A20C-174C55F5E002}" type="pres">
      <dgm:prSet presAssocID="{5EF3D1B8-6B45-4CA6-A08C-6942830B08CD}" presName="compNode" presStyleCnt="0"/>
      <dgm:spPr/>
    </dgm:pt>
    <dgm:pt modelId="{C8780C68-896F-4F80-B44B-9BDE79330EF4}" type="pres">
      <dgm:prSet presAssocID="{5EF3D1B8-6B45-4CA6-A08C-6942830B08C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opwatch"/>
        </a:ext>
      </dgm:extLst>
    </dgm:pt>
    <dgm:pt modelId="{F0CF23EF-A411-42BB-B804-D4FE3E6E51F0}" type="pres">
      <dgm:prSet presAssocID="{5EF3D1B8-6B45-4CA6-A08C-6942830B08CD}" presName="spaceRect" presStyleCnt="0"/>
      <dgm:spPr/>
    </dgm:pt>
    <dgm:pt modelId="{7D4EDA78-8599-42F9-A7D9-932F3C938ABF}" type="pres">
      <dgm:prSet presAssocID="{5EF3D1B8-6B45-4CA6-A08C-6942830B08CD}" presName="textRect" presStyleLbl="revTx" presStyleIdx="2" presStyleCnt="5">
        <dgm:presLayoutVars>
          <dgm:chMax val="1"/>
          <dgm:chPref val="1"/>
        </dgm:presLayoutVars>
      </dgm:prSet>
      <dgm:spPr/>
    </dgm:pt>
    <dgm:pt modelId="{C173C436-4D37-4892-98AA-55EC6BCABE56}" type="pres">
      <dgm:prSet presAssocID="{C6A29B29-9C46-4302-8BA5-C802B9BDEFC5}" presName="sibTrans" presStyleCnt="0"/>
      <dgm:spPr/>
    </dgm:pt>
    <dgm:pt modelId="{5D485105-243B-4421-9595-392340FACA49}" type="pres">
      <dgm:prSet presAssocID="{7B3930FB-87CA-47F2-9C51-A6D42FAEB87B}" presName="compNode" presStyleCnt="0"/>
      <dgm:spPr/>
    </dgm:pt>
    <dgm:pt modelId="{04A34754-6215-4536-A16C-946713F10D10}" type="pres">
      <dgm:prSet presAssocID="{7B3930FB-87CA-47F2-9C51-A6D42FAEB87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i-Fi"/>
        </a:ext>
      </dgm:extLst>
    </dgm:pt>
    <dgm:pt modelId="{AA015147-8B87-4536-8580-F9453A49BB64}" type="pres">
      <dgm:prSet presAssocID="{7B3930FB-87CA-47F2-9C51-A6D42FAEB87B}" presName="spaceRect" presStyleCnt="0"/>
      <dgm:spPr/>
    </dgm:pt>
    <dgm:pt modelId="{3FFA3C1C-0FE4-4103-85CB-1B1357C0DAD8}" type="pres">
      <dgm:prSet presAssocID="{7B3930FB-87CA-47F2-9C51-A6D42FAEB87B}" presName="textRect" presStyleLbl="revTx" presStyleIdx="3" presStyleCnt="5">
        <dgm:presLayoutVars>
          <dgm:chMax val="1"/>
          <dgm:chPref val="1"/>
        </dgm:presLayoutVars>
      </dgm:prSet>
      <dgm:spPr/>
    </dgm:pt>
    <dgm:pt modelId="{549F58A5-B5E0-4FD1-9F94-F2F864BECF05}" type="pres">
      <dgm:prSet presAssocID="{14F136AA-54D7-4CE4-8046-7D4A82A49E4F}" presName="sibTrans" presStyleCnt="0"/>
      <dgm:spPr/>
    </dgm:pt>
    <dgm:pt modelId="{D061F1C8-4095-433C-94FA-3C1BE5D1F379}" type="pres">
      <dgm:prSet presAssocID="{C6DAAEA5-8F95-4466-8449-CF005AF40680}" presName="compNode" presStyleCnt="0"/>
      <dgm:spPr/>
    </dgm:pt>
    <dgm:pt modelId="{3A2CA302-5195-409E-91AF-426AE906E0FC}" type="pres">
      <dgm:prSet presAssocID="{C6DAAEA5-8F95-4466-8449-CF005AF4068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Run"/>
        </a:ext>
      </dgm:extLst>
    </dgm:pt>
    <dgm:pt modelId="{06DBB22A-4E27-40D9-A97A-92C596D25130}" type="pres">
      <dgm:prSet presAssocID="{C6DAAEA5-8F95-4466-8449-CF005AF40680}" presName="spaceRect" presStyleCnt="0"/>
      <dgm:spPr/>
    </dgm:pt>
    <dgm:pt modelId="{7395EEC6-85A6-4903-9B11-DFD76516713E}" type="pres">
      <dgm:prSet presAssocID="{C6DAAEA5-8F95-4466-8449-CF005AF40680}" presName="textRect" presStyleLbl="revTx" presStyleIdx="4" presStyleCnt="5">
        <dgm:presLayoutVars>
          <dgm:chMax val="1"/>
          <dgm:chPref val="1"/>
        </dgm:presLayoutVars>
      </dgm:prSet>
      <dgm:spPr/>
    </dgm:pt>
  </dgm:ptLst>
  <dgm:cxnLst>
    <dgm:cxn modelId="{39F0A110-2349-4D37-9DA8-2AE00F9C357E}" type="presOf" srcId="{9F3D0995-80BD-4A0E-A735-523182BC64A8}" destId="{1E88EF8E-6A81-429A-9469-2AA84E1BF5FF}" srcOrd="0" destOrd="0" presId="urn:microsoft.com/office/officeart/2018/2/layout/IconLabelList"/>
    <dgm:cxn modelId="{63961324-7692-48B0-8383-57B990F0D14C}" type="presOf" srcId="{5EF3D1B8-6B45-4CA6-A08C-6942830B08CD}" destId="{7D4EDA78-8599-42F9-A7D9-932F3C938ABF}" srcOrd="0" destOrd="0" presId="urn:microsoft.com/office/officeart/2018/2/layout/IconLabelList"/>
    <dgm:cxn modelId="{3AAB632B-A040-4DBA-B2D5-3F1D29ABB686}" type="presOf" srcId="{C6DAAEA5-8F95-4466-8449-CF005AF40680}" destId="{7395EEC6-85A6-4903-9B11-DFD76516713E}" srcOrd="0" destOrd="0" presId="urn:microsoft.com/office/officeart/2018/2/layout/IconLabelList"/>
    <dgm:cxn modelId="{16D5EA2C-5946-4C2F-B4C5-49A1CFC97CA9}" type="presOf" srcId="{465D7B08-5D3D-4DDB-9DA1-974333A3D59E}" destId="{4B0D681D-41B5-4B38-8FA8-2789A73B5CF9}" srcOrd="0" destOrd="0" presId="urn:microsoft.com/office/officeart/2018/2/layout/IconLabelList"/>
    <dgm:cxn modelId="{14ECD830-1AD6-4CF9-AF20-7ED8F4CB313D}" type="presOf" srcId="{1E5167AE-86D8-4800-8515-5BB88D205ED8}" destId="{62ED05E5-C12E-415B-AFB9-568DDA5AAA76}" srcOrd="0" destOrd="0" presId="urn:microsoft.com/office/officeart/2018/2/layout/IconLabelList"/>
    <dgm:cxn modelId="{A393C942-0EC5-4B83-9DCA-C37795923B7D}" srcId="{465D7B08-5D3D-4DDB-9DA1-974333A3D59E}" destId="{7B3930FB-87CA-47F2-9C51-A6D42FAEB87B}" srcOrd="3" destOrd="0" parTransId="{FCF15736-07F3-4B17-81A5-B7D34052455F}" sibTransId="{14F136AA-54D7-4CE4-8046-7D4A82A49E4F}"/>
    <dgm:cxn modelId="{0EB69359-C9B8-4F4D-B763-1A28BBC315D3}" type="presOf" srcId="{7B3930FB-87CA-47F2-9C51-A6D42FAEB87B}" destId="{3FFA3C1C-0FE4-4103-85CB-1B1357C0DAD8}" srcOrd="0" destOrd="0" presId="urn:microsoft.com/office/officeart/2018/2/layout/IconLabelList"/>
    <dgm:cxn modelId="{9A49ED79-498D-45E4-988D-5B28D3A9E1C4}" srcId="{465D7B08-5D3D-4DDB-9DA1-974333A3D59E}" destId="{9F3D0995-80BD-4A0E-A735-523182BC64A8}" srcOrd="1" destOrd="0" parTransId="{66B74D93-C678-4E8D-8A8D-76B660E2DCE9}" sibTransId="{DC23672A-216A-4726-BF1E-667A1EF594E7}"/>
    <dgm:cxn modelId="{31A93782-7EE2-4B4D-96A7-2C86D9557ED5}" srcId="{465D7B08-5D3D-4DDB-9DA1-974333A3D59E}" destId="{1E5167AE-86D8-4800-8515-5BB88D205ED8}" srcOrd="0" destOrd="0" parTransId="{ACD975B9-A06C-47CD-9A03-547B2B37892A}" sibTransId="{E7AD9201-20F6-44E6-9F20-2C3184CC1218}"/>
    <dgm:cxn modelId="{720C72C8-EECC-4312-BCD2-C2250097DEEB}" srcId="{465D7B08-5D3D-4DDB-9DA1-974333A3D59E}" destId="{5EF3D1B8-6B45-4CA6-A08C-6942830B08CD}" srcOrd="2" destOrd="0" parTransId="{FAF610DB-74DE-4F26-8ADD-A8B94168F6AC}" sibTransId="{C6A29B29-9C46-4302-8BA5-C802B9BDEFC5}"/>
    <dgm:cxn modelId="{FBEC54F8-5B13-4653-A4F0-942939C90411}" srcId="{465D7B08-5D3D-4DDB-9DA1-974333A3D59E}" destId="{C6DAAEA5-8F95-4466-8449-CF005AF40680}" srcOrd="4" destOrd="0" parTransId="{D230F1F2-1FE0-4260-94E8-083333791D88}" sibTransId="{6D689865-252C-415E-81DF-69E2DD58E480}"/>
    <dgm:cxn modelId="{053EAE8C-5BBB-42C0-8555-E157AD417605}" type="presParOf" srcId="{4B0D681D-41B5-4B38-8FA8-2789A73B5CF9}" destId="{0EF50955-F6AB-416E-87B3-7D7217F53E1E}" srcOrd="0" destOrd="0" presId="urn:microsoft.com/office/officeart/2018/2/layout/IconLabelList"/>
    <dgm:cxn modelId="{4844D5E8-6400-4FD4-B439-C01E760CD950}" type="presParOf" srcId="{0EF50955-F6AB-416E-87B3-7D7217F53E1E}" destId="{59495648-DED3-43F6-A83C-7BC3C562BBDB}" srcOrd="0" destOrd="0" presId="urn:microsoft.com/office/officeart/2018/2/layout/IconLabelList"/>
    <dgm:cxn modelId="{4CE95ADB-3294-4EE7-AD08-9092A41FC406}" type="presParOf" srcId="{0EF50955-F6AB-416E-87B3-7D7217F53E1E}" destId="{208321E4-F734-4971-B2ED-B77DCC482F19}" srcOrd="1" destOrd="0" presId="urn:microsoft.com/office/officeart/2018/2/layout/IconLabelList"/>
    <dgm:cxn modelId="{138AA738-6B99-4481-A25E-06147B26C768}" type="presParOf" srcId="{0EF50955-F6AB-416E-87B3-7D7217F53E1E}" destId="{62ED05E5-C12E-415B-AFB9-568DDA5AAA76}" srcOrd="2" destOrd="0" presId="urn:microsoft.com/office/officeart/2018/2/layout/IconLabelList"/>
    <dgm:cxn modelId="{461EA049-19BA-4968-8912-10C99D911BA3}" type="presParOf" srcId="{4B0D681D-41B5-4B38-8FA8-2789A73B5CF9}" destId="{A6DCAEC2-39C0-4F7C-B8E5-78A7644CB32D}" srcOrd="1" destOrd="0" presId="urn:microsoft.com/office/officeart/2018/2/layout/IconLabelList"/>
    <dgm:cxn modelId="{C8D9A50D-9A57-4AEE-9D7D-5D1583623283}" type="presParOf" srcId="{4B0D681D-41B5-4B38-8FA8-2789A73B5CF9}" destId="{32136CFC-59E6-433C-9685-88D2FE58A84C}" srcOrd="2" destOrd="0" presId="urn:microsoft.com/office/officeart/2018/2/layout/IconLabelList"/>
    <dgm:cxn modelId="{03F19AA1-B3C2-4EC6-9DB0-3FF62807C02A}" type="presParOf" srcId="{32136CFC-59E6-433C-9685-88D2FE58A84C}" destId="{0C6E765C-FE7C-4D5D-8456-D565613EE20E}" srcOrd="0" destOrd="0" presId="urn:microsoft.com/office/officeart/2018/2/layout/IconLabelList"/>
    <dgm:cxn modelId="{362F1C2B-0B04-4BFF-B66D-1C6827B25CF0}" type="presParOf" srcId="{32136CFC-59E6-433C-9685-88D2FE58A84C}" destId="{738A961B-96C0-43E3-838C-BFC1F5672D13}" srcOrd="1" destOrd="0" presId="urn:microsoft.com/office/officeart/2018/2/layout/IconLabelList"/>
    <dgm:cxn modelId="{92C14F3A-935A-49DB-B0E4-9FA6EDC0A81A}" type="presParOf" srcId="{32136CFC-59E6-433C-9685-88D2FE58A84C}" destId="{1E88EF8E-6A81-429A-9469-2AA84E1BF5FF}" srcOrd="2" destOrd="0" presId="urn:microsoft.com/office/officeart/2018/2/layout/IconLabelList"/>
    <dgm:cxn modelId="{96E65150-ADA6-4F22-B540-9DEECE694855}" type="presParOf" srcId="{4B0D681D-41B5-4B38-8FA8-2789A73B5CF9}" destId="{38E3CF8F-A672-4E12-8303-FFBA2104D5BA}" srcOrd="3" destOrd="0" presId="urn:microsoft.com/office/officeart/2018/2/layout/IconLabelList"/>
    <dgm:cxn modelId="{BF69AED0-52ED-4FFF-87FA-9CA1691A5FFC}" type="presParOf" srcId="{4B0D681D-41B5-4B38-8FA8-2789A73B5CF9}" destId="{82D249BB-9013-4363-A20C-174C55F5E002}" srcOrd="4" destOrd="0" presId="urn:microsoft.com/office/officeart/2018/2/layout/IconLabelList"/>
    <dgm:cxn modelId="{5073102E-BBF3-4D89-B321-BD52B8E1120A}" type="presParOf" srcId="{82D249BB-9013-4363-A20C-174C55F5E002}" destId="{C8780C68-896F-4F80-B44B-9BDE79330EF4}" srcOrd="0" destOrd="0" presId="urn:microsoft.com/office/officeart/2018/2/layout/IconLabelList"/>
    <dgm:cxn modelId="{9885918D-C072-4569-BDD1-82C10F4DD507}" type="presParOf" srcId="{82D249BB-9013-4363-A20C-174C55F5E002}" destId="{F0CF23EF-A411-42BB-B804-D4FE3E6E51F0}" srcOrd="1" destOrd="0" presId="urn:microsoft.com/office/officeart/2018/2/layout/IconLabelList"/>
    <dgm:cxn modelId="{8FF83A0E-04B0-462E-AF24-0A47D8E36077}" type="presParOf" srcId="{82D249BB-9013-4363-A20C-174C55F5E002}" destId="{7D4EDA78-8599-42F9-A7D9-932F3C938ABF}" srcOrd="2" destOrd="0" presId="urn:microsoft.com/office/officeart/2018/2/layout/IconLabelList"/>
    <dgm:cxn modelId="{C2AB30BF-AA1B-48D0-97A9-29DB3F9F4D8B}" type="presParOf" srcId="{4B0D681D-41B5-4B38-8FA8-2789A73B5CF9}" destId="{C173C436-4D37-4892-98AA-55EC6BCABE56}" srcOrd="5" destOrd="0" presId="urn:microsoft.com/office/officeart/2018/2/layout/IconLabelList"/>
    <dgm:cxn modelId="{CC8D81AE-E1DF-4786-B22B-D851C0674FE0}" type="presParOf" srcId="{4B0D681D-41B5-4B38-8FA8-2789A73B5CF9}" destId="{5D485105-243B-4421-9595-392340FACA49}" srcOrd="6" destOrd="0" presId="urn:microsoft.com/office/officeart/2018/2/layout/IconLabelList"/>
    <dgm:cxn modelId="{5C1D3230-8AEA-4146-9768-E135BF2582EC}" type="presParOf" srcId="{5D485105-243B-4421-9595-392340FACA49}" destId="{04A34754-6215-4536-A16C-946713F10D10}" srcOrd="0" destOrd="0" presId="urn:microsoft.com/office/officeart/2018/2/layout/IconLabelList"/>
    <dgm:cxn modelId="{0058D9F3-0D33-4E96-B52B-FE62F147AE2B}" type="presParOf" srcId="{5D485105-243B-4421-9595-392340FACA49}" destId="{AA015147-8B87-4536-8580-F9453A49BB64}" srcOrd="1" destOrd="0" presId="urn:microsoft.com/office/officeart/2018/2/layout/IconLabelList"/>
    <dgm:cxn modelId="{3CBF62FD-5CB7-47E4-B66D-D50142C1597B}" type="presParOf" srcId="{5D485105-243B-4421-9595-392340FACA49}" destId="{3FFA3C1C-0FE4-4103-85CB-1B1357C0DAD8}" srcOrd="2" destOrd="0" presId="urn:microsoft.com/office/officeart/2018/2/layout/IconLabelList"/>
    <dgm:cxn modelId="{3F9A7D13-458F-4C10-BA2A-130129E507CF}" type="presParOf" srcId="{4B0D681D-41B5-4B38-8FA8-2789A73B5CF9}" destId="{549F58A5-B5E0-4FD1-9F94-F2F864BECF05}" srcOrd="7" destOrd="0" presId="urn:microsoft.com/office/officeart/2018/2/layout/IconLabelList"/>
    <dgm:cxn modelId="{B363E6D5-0DD0-49EF-B1B2-49ACF363B278}" type="presParOf" srcId="{4B0D681D-41B5-4B38-8FA8-2789A73B5CF9}" destId="{D061F1C8-4095-433C-94FA-3C1BE5D1F379}" srcOrd="8" destOrd="0" presId="urn:microsoft.com/office/officeart/2018/2/layout/IconLabelList"/>
    <dgm:cxn modelId="{86E0401A-9C4E-4221-B0BC-DCB5A873B0B0}" type="presParOf" srcId="{D061F1C8-4095-433C-94FA-3C1BE5D1F379}" destId="{3A2CA302-5195-409E-91AF-426AE906E0FC}" srcOrd="0" destOrd="0" presId="urn:microsoft.com/office/officeart/2018/2/layout/IconLabelList"/>
    <dgm:cxn modelId="{D365E0F5-45EC-449C-95A5-4B9424D9F8A2}" type="presParOf" srcId="{D061F1C8-4095-433C-94FA-3C1BE5D1F379}" destId="{06DBB22A-4E27-40D9-A97A-92C596D25130}" srcOrd="1" destOrd="0" presId="urn:microsoft.com/office/officeart/2018/2/layout/IconLabelList"/>
    <dgm:cxn modelId="{BE391611-EB6D-44C1-B620-A63120F540FF}" type="presParOf" srcId="{D061F1C8-4095-433C-94FA-3C1BE5D1F379}" destId="{7395EEC6-85A6-4903-9B11-DFD76516713E}"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A4E73F5-3640-493E-811F-E07A751AC15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A6F6EAC-740E-4A64-A8F9-393E6BF97DB8}">
      <dgm:prSet/>
      <dgm:spPr/>
      <dgm:t>
        <a:bodyPr/>
        <a:lstStyle/>
        <a:p>
          <a:r>
            <a:rPr lang="en-US"/>
            <a:t>Increased Efficiency</a:t>
          </a:r>
        </a:p>
      </dgm:t>
    </dgm:pt>
    <dgm:pt modelId="{1CD3A5F6-82CD-4759-AC1A-80C59E5944DA}" type="parTrans" cxnId="{426B48BF-5214-4DA2-AE9E-35EE112B22DE}">
      <dgm:prSet/>
      <dgm:spPr/>
      <dgm:t>
        <a:bodyPr/>
        <a:lstStyle/>
        <a:p>
          <a:endParaRPr lang="en-US"/>
        </a:p>
      </dgm:t>
    </dgm:pt>
    <dgm:pt modelId="{74485106-E100-45B5-9ED4-446E1CC816B2}" type="sibTrans" cxnId="{426B48BF-5214-4DA2-AE9E-35EE112B22DE}">
      <dgm:prSet/>
      <dgm:spPr/>
      <dgm:t>
        <a:bodyPr/>
        <a:lstStyle/>
        <a:p>
          <a:endParaRPr lang="en-US"/>
        </a:p>
      </dgm:t>
    </dgm:pt>
    <dgm:pt modelId="{494A2A6C-C5F4-44DB-97C1-EC184E1AA26A}">
      <dgm:prSet/>
      <dgm:spPr/>
      <dgm:t>
        <a:bodyPr/>
        <a:lstStyle/>
        <a:p>
          <a:r>
            <a:rPr lang="en-US"/>
            <a:t>Improved Safety</a:t>
          </a:r>
        </a:p>
      </dgm:t>
    </dgm:pt>
    <dgm:pt modelId="{18A8A2A8-7FE2-402C-9C82-C6A05B1942EF}" type="parTrans" cxnId="{BE26C6D6-A17E-48D7-B6B5-DF8CFA4345B0}">
      <dgm:prSet/>
      <dgm:spPr/>
      <dgm:t>
        <a:bodyPr/>
        <a:lstStyle/>
        <a:p>
          <a:endParaRPr lang="en-US"/>
        </a:p>
      </dgm:t>
    </dgm:pt>
    <dgm:pt modelId="{6B6E7721-41B8-479E-AEDD-D1474DA1788A}" type="sibTrans" cxnId="{BE26C6D6-A17E-48D7-B6B5-DF8CFA4345B0}">
      <dgm:prSet/>
      <dgm:spPr/>
      <dgm:t>
        <a:bodyPr/>
        <a:lstStyle/>
        <a:p>
          <a:endParaRPr lang="en-US"/>
        </a:p>
      </dgm:t>
    </dgm:pt>
    <dgm:pt modelId="{ECB878BD-74CB-41B2-AE89-976BD31F0C76}">
      <dgm:prSet/>
      <dgm:spPr/>
      <dgm:t>
        <a:bodyPr/>
        <a:lstStyle/>
        <a:p>
          <a:r>
            <a:rPr lang="en-US"/>
            <a:t>Improved Sustainability</a:t>
          </a:r>
        </a:p>
      </dgm:t>
    </dgm:pt>
    <dgm:pt modelId="{7C85B76B-3571-495A-B061-648E5D973333}" type="parTrans" cxnId="{A7C6F6AE-5058-4E7C-97FD-7FE684A24898}">
      <dgm:prSet/>
      <dgm:spPr/>
      <dgm:t>
        <a:bodyPr/>
        <a:lstStyle/>
        <a:p>
          <a:endParaRPr lang="en-US"/>
        </a:p>
      </dgm:t>
    </dgm:pt>
    <dgm:pt modelId="{C90B0A88-97CF-41B3-BF77-C23F20706216}" type="sibTrans" cxnId="{A7C6F6AE-5058-4E7C-97FD-7FE684A24898}">
      <dgm:prSet/>
      <dgm:spPr/>
      <dgm:t>
        <a:bodyPr/>
        <a:lstStyle/>
        <a:p>
          <a:endParaRPr lang="en-US"/>
        </a:p>
      </dgm:t>
    </dgm:pt>
    <dgm:pt modelId="{7B300857-89AB-498B-B14B-2F5BB645397E}">
      <dgm:prSet/>
      <dgm:spPr/>
      <dgm:t>
        <a:bodyPr/>
        <a:lstStyle/>
        <a:p>
          <a:r>
            <a:rPr lang="en-US"/>
            <a:t>Better Asset Management</a:t>
          </a:r>
        </a:p>
      </dgm:t>
    </dgm:pt>
    <dgm:pt modelId="{B6C3E03E-11E5-4865-B39A-A25530E70E42}" type="parTrans" cxnId="{6E75BBC3-AE1C-43C6-9F58-EBF0F6396360}">
      <dgm:prSet/>
      <dgm:spPr/>
      <dgm:t>
        <a:bodyPr/>
        <a:lstStyle/>
        <a:p>
          <a:endParaRPr lang="en-US"/>
        </a:p>
      </dgm:t>
    </dgm:pt>
    <dgm:pt modelId="{4B7EB65E-E582-4937-924C-35CF57E05092}" type="sibTrans" cxnId="{6E75BBC3-AE1C-43C6-9F58-EBF0F6396360}">
      <dgm:prSet/>
      <dgm:spPr/>
      <dgm:t>
        <a:bodyPr/>
        <a:lstStyle/>
        <a:p>
          <a:endParaRPr lang="en-US"/>
        </a:p>
      </dgm:t>
    </dgm:pt>
    <dgm:pt modelId="{CEA40731-1E23-48D4-9FD8-5F8C0D6C9F9D}">
      <dgm:prSet/>
      <dgm:spPr/>
      <dgm:t>
        <a:bodyPr/>
        <a:lstStyle/>
        <a:p>
          <a:r>
            <a:rPr lang="en-US"/>
            <a:t>Improved Customer Experience</a:t>
          </a:r>
        </a:p>
      </dgm:t>
    </dgm:pt>
    <dgm:pt modelId="{B79F7721-B5CF-4224-8B0A-DF5FAA9605AF}" type="parTrans" cxnId="{2A3941A4-0744-483A-B388-343888F809A5}">
      <dgm:prSet/>
      <dgm:spPr/>
      <dgm:t>
        <a:bodyPr/>
        <a:lstStyle/>
        <a:p>
          <a:endParaRPr lang="en-US"/>
        </a:p>
      </dgm:t>
    </dgm:pt>
    <dgm:pt modelId="{AA36CAA6-21E1-43F6-A4EF-D4D04F781354}" type="sibTrans" cxnId="{2A3941A4-0744-483A-B388-343888F809A5}">
      <dgm:prSet/>
      <dgm:spPr/>
      <dgm:t>
        <a:bodyPr/>
        <a:lstStyle/>
        <a:p>
          <a:endParaRPr lang="en-US"/>
        </a:p>
      </dgm:t>
    </dgm:pt>
    <dgm:pt modelId="{EEB37551-D64D-47DD-9E80-36CE4EF68764}" type="pres">
      <dgm:prSet presAssocID="{AA4E73F5-3640-493E-811F-E07A751AC156}" presName="linear" presStyleCnt="0">
        <dgm:presLayoutVars>
          <dgm:animLvl val="lvl"/>
          <dgm:resizeHandles val="exact"/>
        </dgm:presLayoutVars>
      </dgm:prSet>
      <dgm:spPr/>
    </dgm:pt>
    <dgm:pt modelId="{94D20C4A-7C47-4411-8BE1-430041E8121A}" type="pres">
      <dgm:prSet presAssocID="{BA6F6EAC-740E-4A64-A8F9-393E6BF97DB8}" presName="parentText" presStyleLbl="node1" presStyleIdx="0" presStyleCnt="5">
        <dgm:presLayoutVars>
          <dgm:chMax val="0"/>
          <dgm:bulletEnabled val="1"/>
        </dgm:presLayoutVars>
      </dgm:prSet>
      <dgm:spPr/>
    </dgm:pt>
    <dgm:pt modelId="{6D21F39F-5048-4ECE-875D-169D8DA626B5}" type="pres">
      <dgm:prSet presAssocID="{74485106-E100-45B5-9ED4-446E1CC816B2}" presName="spacer" presStyleCnt="0"/>
      <dgm:spPr/>
    </dgm:pt>
    <dgm:pt modelId="{BACAADD7-20A9-4253-99C4-5D1B2789E01C}" type="pres">
      <dgm:prSet presAssocID="{494A2A6C-C5F4-44DB-97C1-EC184E1AA26A}" presName="parentText" presStyleLbl="node1" presStyleIdx="1" presStyleCnt="5">
        <dgm:presLayoutVars>
          <dgm:chMax val="0"/>
          <dgm:bulletEnabled val="1"/>
        </dgm:presLayoutVars>
      </dgm:prSet>
      <dgm:spPr/>
    </dgm:pt>
    <dgm:pt modelId="{EF2AACE7-10F4-4C2E-BEE1-C2A33B13C657}" type="pres">
      <dgm:prSet presAssocID="{6B6E7721-41B8-479E-AEDD-D1474DA1788A}" presName="spacer" presStyleCnt="0"/>
      <dgm:spPr/>
    </dgm:pt>
    <dgm:pt modelId="{14E93F09-6EFB-4611-97AD-2B1DFF3495BC}" type="pres">
      <dgm:prSet presAssocID="{ECB878BD-74CB-41B2-AE89-976BD31F0C76}" presName="parentText" presStyleLbl="node1" presStyleIdx="2" presStyleCnt="5">
        <dgm:presLayoutVars>
          <dgm:chMax val="0"/>
          <dgm:bulletEnabled val="1"/>
        </dgm:presLayoutVars>
      </dgm:prSet>
      <dgm:spPr/>
    </dgm:pt>
    <dgm:pt modelId="{BD8C622F-8B29-42D8-A2B2-58A77067451C}" type="pres">
      <dgm:prSet presAssocID="{C90B0A88-97CF-41B3-BF77-C23F20706216}" presName="spacer" presStyleCnt="0"/>
      <dgm:spPr/>
    </dgm:pt>
    <dgm:pt modelId="{BCC48E11-CBA3-4434-9A02-465749CC582A}" type="pres">
      <dgm:prSet presAssocID="{7B300857-89AB-498B-B14B-2F5BB645397E}" presName="parentText" presStyleLbl="node1" presStyleIdx="3" presStyleCnt="5">
        <dgm:presLayoutVars>
          <dgm:chMax val="0"/>
          <dgm:bulletEnabled val="1"/>
        </dgm:presLayoutVars>
      </dgm:prSet>
      <dgm:spPr/>
    </dgm:pt>
    <dgm:pt modelId="{87328BED-F6C1-4D55-A0CC-4A89177188F5}" type="pres">
      <dgm:prSet presAssocID="{4B7EB65E-E582-4937-924C-35CF57E05092}" presName="spacer" presStyleCnt="0"/>
      <dgm:spPr/>
    </dgm:pt>
    <dgm:pt modelId="{3D0C4739-9339-45BB-BBC1-A7805417E99F}" type="pres">
      <dgm:prSet presAssocID="{CEA40731-1E23-48D4-9FD8-5F8C0D6C9F9D}" presName="parentText" presStyleLbl="node1" presStyleIdx="4" presStyleCnt="5">
        <dgm:presLayoutVars>
          <dgm:chMax val="0"/>
          <dgm:bulletEnabled val="1"/>
        </dgm:presLayoutVars>
      </dgm:prSet>
      <dgm:spPr/>
    </dgm:pt>
  </dgm:ptLst>
  <dgm:cxnLst>
    <dgm:cxn modelId="{F477B00B-D500-4767-B765-64208BC02D83}" type="presOf" srcId="{ECB878BD-74CB-41B2-AE89-976BD31F0C76}" destId="{14E93F09-6EFB-4611-97AD-2B1DFF3495BC}" srcOrd="0" destOrd="0" presId="urn:microsoft.com/office/officeart/2005/8/layout/vList2"/>
    <dgm:cxn modelId="{2C84334D-D933-4079-9C0C-E99BA2FF10A8}" type="presOf" srcId="{AA4E73F5-3640-493E-811F-E07A751AC156}" destId="{EEB37551-D64D-47DD-9E80-36CE4EF68764}" srcOrd="0" destOrd="0" presId="urn:microsoft.com/office/officeart/2005/8/layout/vList2"/>
    <dgm:cxn modelId="{1A099368-BCE7-4E35-B24B-660B4EA84A23}" type="presOf" srcId="{7B300857-89AB-498B-B14B-2F5BB645397E}" destId="{BCC48E11-CBA3-4434-9A02-465749CC582A}" srcOrd="0" destOrd="0" presId="urn:microsoft.com/office/officeart/2005/8/layout/vList2"/>
    <dgm:cxn modelId="{2A3941A4-0744-483A-B388-343888F809A5}" srcId="{AA4E73F5-3640-493E-811F-E07A751AC156}" destId="{CEA40731-1E23-48D4-9FD8-5F8C0D6C9F9D}" srcOrd="4" destOrd="0" parTransId="{B79F7721-B5CF-4224-8B0A-DF5FAA9605AF}" sibTransId="{AA36CAA6-21E1-43F6-A4EF-D4D04F781354}"/>
    <dgm:cxn modelId="{1D1840A9-7502-4A8A-974D-F05D8E01ED71}" type="presOf" srcId="{CEA40731-1E23-48D4-9FD8-5F8C0D6C9F9D}" destId="{3D0C4739-9339-45BB-BBC1-A7805417E99F}" srcOrd="0" destOrd="0" presId="urn:microsoft.com/office/officeart/2005/8/layout/vList2"/>
    <dgm:cxn modelId="{A7C6F6AE-5058-4E7C-97FD-7FE684A24898}" srcId="{AA4E73F5-3640-493E-811F-E07A751AC156}" destId="{ECB878BD-74CB-41B2-AE89-976BD31F0C76}" srcOrd="2" destOrd="0" parTransId="{7C85B76B-3571-495A-B061-648E5D973333}" sibTransId="{C90B0A88-97CF-41B3-BF77-C23F20706216}"/>
    <dgm:cxn modelId="{426B48BF-5214-4DA2-AE9E-35EE112B22DE}" srcId="{AA4E73F5-3640-493E-811F-E07A751AC156}" destId="{BA6F6EAC-740E-4A64-A8F9-393E6BF97DB8}" srcOrd="0" destOrd="0" parTransId="{1CD3A5F6-82CD-4759-AC1A-80C59E5944DA}" sibTransId="{74485106-E100-45B5-9ED4-446E1CC816B2}"/>
    <dgm:cxn modelId="{6E75BBC3-AE1C-43C6-9F58-EBF0F6396360}" srcId="{AA4E73F5-3640-493E-811F-E07A751AC156}" destId="{7B300857-89AB-498B-B14B-2F5BB645397E}" srcOrd="3" destOrd="0" parTransId="{B6C3E03E-11E5-4865-B39A-A25530E70E42}" sibTransId="{4B7EB65E-E582-4937-924C-35CF57E05092}"/>
    <dgm:cxn modelId="{BE26C6D6-A17E-48D7-B6B5-DF8CFA4345B0}" srcId="{AA4E73F5-3640-493E-811F-E07A751AC156}" destId="{494A2A6C-C5F4-44DB-97C1-EC184E1AA26A}" srcOrd="1" destOrd="0" parTransId="{18A8A2A8-7FE2-402C-9C82-C6A05B1942EF}" sibTransId="{6B6E7721-41B8-479E-AEDD-D1474DA1788A}"/>
    <dgm:cxn modelId="{9144F1F5-0FA1-41FB-BD79-8EE9AEE8ED77}" type="presOf" srcId="{BA6F6EAC-740E-4A64-A8F9-393E6BF97DB8}" destId="{94D20C4A-7C47-4411-8BE1-430041E8121A}" srcOrd="0" destOrd="0" presId="urn:microsoft.com/office/officeart/2005/8/layout/vList2"/>
    <dgm:cxn modelId="{93EE4DFE-94AB-4497-9FBE-F9D5D7D205C9}" type="presOf" srcId="{494A2A6C-C5F4-44DB-97C1-EC184E1AA26A}" destId="{BACAADD7-20A9-4253-99C4-5D1B2789E01C}" srcOrd="0" destOrd="0" presId="urn:microsoft.com/office/officeart/2005/8/layout/vList2"/>
    <dgm:cxn modelId="{32DF73FF-44A9-4DE4-8076-D006B12D499D}" type="presParOf" srcId="{EEB37551-D64D-47DD-9E80-36CE4EF68764}" destId="{94D20C4A-7C47-4411-8BE1-430041E8121A}" srcOrd="0" destOrd="0" presId="urn:microsoft.com/office/officeart/2005/8/layout/vList2"/>
    <dgm:cxn modelId="{F396AB31-39D4-48A9-92B5-CDCC7DD58096}" type="presParOf" srcId="{EEB37551-D64D-47DD-9E80-36CE4EF68764}" destId="{6D21F39F-5048-4ECE-875D-169D8DA626B5}" srcOrd="1" destOrd="0" presId="urn:microsoft.com/office/officeart/2005/8/layout/vList2"/>
    <dgm:cxn modelId="{8E0FAE6C-AF70-4B75-A4F9-696691D98883}" type="presParOf" srcId="{EEB37551-D64D-47DD-9E80-36CE4EF68764}" destId="{BACAADD7-20A9-4253-99C4-5D1B2789E01C}" srcOrd="2" destOrd="0" presId="urn:microsoft.com/office/officeart/2005/8/layout/vList2"/>
    <dgm:cxn modelId="{3F544D29-61CC-42D7-A546-0D96AEA74DC7}" type="presParOf" srcId="{EEB37551-D64D-47DD-9E80-36CE4EF68764}" destId="{EF2AACE7-10F4-4C2E-BEE1-C2A33B13C657}" srcOrd="3" destOrd="0" presId="urn:microsoft.com/office/officeart/2005/8/layout/vList2"/>
    <dgm:cxn modelId="{7EBA79F9-97AF-4FA1-B9DC-BE1EA3B2D35A}" type="presParOf" srcId="{EEB37551-D64D-47DD-9E80-36CE4EF68764}" destId="{14E93F09-6EFB-4611-97AD-2B1DFF3495BC}" srcOrd="4" destOrd="0" presId="urn:microsoft.com/office/officeart/2005/8/layout/vList2"/>
    <dgm:cxn modelId="{941805C9-F018-45C1-8E36-6958F6690A1E}" type="presParOf" srcId="{EEB37551-D64D-47DD-9E80-36CE4EF68764}" destId="{BD8C622F-8B29-42D8-A2B2-58A77067451C}" srcOrd="5" destOrd="0" presId="urn:microsoft.com/office/officeart/2005/8/layout/vList2"/>
    <dgm:cxn modelId="{016A2268-8D34-4505-8FEC-F14C7C7A480E}" type="presParOf" srcId="{EEB37551-D64D-47DD-9E80-36CE4EF68764}" destId="{BCC48E11-CBA3-4434-9A02-465749CC582A}" srcOrd="6" destOrd="0" presId="urn:microsoft.com/office/officeart/2005/8/layout/vList2"/>
    <dgm:cxn modelId="{4FB601E3-B5D0-4B73-9EEF-B460D225668B}" type="presParOf" srcId="{EEB37551-D64D-47DD-9E80-36CE4EF68764}" destId="{87328BED-F6C1-4D55-A0CC-4A89177188F5}" srcOrd="7" destOrd="0" presId="urn:microsoft.com/office/officeart/2005/8/layout/vList2"/>
    <dgm:cxn modelId="{F5663EC8-CCC0-480D-8838-369EF39FCA83}" type="presParOf" srcId="{EEB37551-D64D-47DD-9E80-36CE4EF68764}" destId="{3D0C4739-9339-45BB-BBC1-A7805417E99F}"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E55C7F-47C6-4B75-AF02-56C5C82154E5}">
      <dsp:nvSpPr>
        <dsp:cNvPr id="0" name=""/>
        <dsp:cNvSpPr/>
      </dsp:nvSpPr>
      <dsp:spPr>
        <a:xfrm>
          <a:off x="1205" y="452951"/>
          <a:ext cx="4230197" cy="2686175"/>
        </a:xfrm>
        <a:prstGeom prst="roundRect">
          <a:avLst>
            <a:gd name="adj" fmla="val 10000"/>
          </a:avLst>
        </a:prstGeom>
        <a:solidFill>
          <a:schemeClr val="dk2">
            <a:hueOff val="0"/>
            <a:satOff val="0"/>
            <a:lumOff val="0"/>
            <a:alphaOff val="0"/>
          </a:schemeClr>
        </a:solidFill>
        <a:ln w="53975" cap="flat" cmpd="dbl"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C7A9BA7C-DB06-40DF-AF5E-FFC2DBC45CB2}">
      <dsp:nvSpPr>
        <dsp:cNvPr id="0" name=""/>
        <dsp:cNvSpPr/>
      </dsp:nvSpPr>
      <dsp:spPr>
        <a:xfrm>
          <a:off x="471227" y="899472"/>
          <a:ext cx="4230197" cy="2686175"/>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b="1" i="0" kern="1200" dirty="0"/>
            <a:t>Mission: </a:t>
          </a:r>
          <a:r>
            <a:rPr lang="en-US" sz="2700" b="0" i="0" kern="1200" dirty="0"/>
            <a:t>To be a leading global energy company, providing sustainable energy solutions to meet the world's growing demand for energy.</a:t>
          </a:r>
          <a:endParaRPr lang="en-US" sz="2700" kern="1200" dirty="0"/>
        </a:p>
      </dsp:txBody>
      <dsp:txXfrm>
        <a:off x="549902" y="978147"/>
        <a:ext cx="4072847" cy="2528825"/>
      </dsp:txXfrm>
    </dsp:sp>
    <dsp:sp modelId="{4B0F6E55-DE3F-48E3-9A56-D565C3924BF4}">
      <dsp:nvSpPr>
        <dsp:cNvPr id="0" name=""/>
        <dsp:cNvSpPr/>
      </dsp:nvSpPr>
      <dsp:spPr>
        <a:xfrm>
          <a:off x="5171446" y="452951"/>
          <a:ext cx="4230197" cy="2686175"/>
        </a:xfrm>
        <a:prstGeom prst="roundRect">
          <a:avLst>
            <a:gd name="adj" fmla="val 10000"/>
          </a:avLst>
        </a:prstGeom>
        <a:solidFill>
          <a:schemeClr val="dk2">
            <a:hueOff val="0"/>
            <a:satOff val="0"/>
            <a:lumOff val="0"/>
            <a:alphaOff val="0"/>
          </a:schemeClr>
        </a:solidFill>
        <a:ln w="53975" cap="flat" cmpd="dbl"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A5E1C77A-44E8-4665-8901-EE830728F020}">
      <dsp:nvSpPr>
        <dsp:cNvPr id="0" name=""/>
        <dsp:cNvSpPr/>
      </dsp:nvSpPr>
      <dsp:spPr>
        <a:xfrm>
          <a:off x="5641468" y="899472"/>
          <a:ext cx="4230197" cy="2686175"/>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b="1" i="0" kern="1200" dirty="0"/>
            <a:t>Vision: </a:t>
          </a:r>
          <a:r>
            <a:rPr lang="en-US" sz="2700" b="0" i="0" kern="1200" dirty="0"/>
            <a:t>To be a net-zero company by 2050 or sooner and to help the world reach net-zero (BP, 2023).</a:t>
          </a:r>
          <a:endParaRPr lang="en-US" sz="2700" kern="1200" dirty="0"/>
        </a:p>
      </dsp:txBody>
      <dsp:txXfrm>
        <a:off x="5720143" y="978147"/>
        <a:ext cx="4072847" cy="25288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3622D7-5908-4919-A371-E963FFD5BE5F}">
      <dsp:nvSpPr>
        <dsp:cNvPr id="0" name=""/>
        <dsp:cNvSpPr/>
      </dsp:nvSpPr>
      <dsp:spPr>
        <a:xfrm>
          <a:off x="0" y="47625"/>
          <a:ext cx="9872871" cy="71954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Access to Resources</a:t>
          </a:r>
        </a:p>
      </dsp:txBody>
      <dsp:txXfrm>
        <a:off x="35125" y="82750"/>
        <a:ext cx="9802621" cy="649299"/>
      </dsp:txXfrm>
    </dsp:sp>
    <dsp:sp modelId="{3041C7A7-FBB1-4482-B7AF-F9F77CAB1100}">
      <dsp:nvSpPr>
        <dsp:cNvPr id="0" name=""/>
        <dsp:cNvSpPr/>
      </dsp:nvSpPr>
      <dsp:spPr>
        <a:xfrm>
          <a:off x="0" y="853575"/>
          <a:ext cx="9872871" cy="719549"/>
        </a:xfrm>
        <a:prstGeom prst="roundRect">
          <a:avLst/>
        </a:prstGeom>
        <a:solidFill>
          <a:schemeClr val="accent2">
            <a:hueOff val="-330843"/>
            <a:satOff val="373"/>
            <a:lumOff val="882"/>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Transportation</a:t>
          </a:r>
        </a:p>
      </dsp:txBody>
      <dsp:txXfrm>
        <a:off x="35125" y="888700"/>
        <a:ext cx="9802621" cy="649299"/>
      </dsp:txXfrm>
    </dsp:sp>
    <dsp:sp modelId="{71FF19A6-5E98-4DDB-A569-051DD12939C6}">
      <dsp:nvSpPr>
        <dsp:cNvPr id="0" name=""/>
        <dsp:cNvSpPr/>
      </dsp:nvSpPr>
      <dsp:spPr>
        <a:xfrm>
          <a:off x="0" y="1659524"/>
          <a:ext cx="9872871" cy="719549"/>
        </a:xfrm>
        <a:prstGeom prst="roundRect">
          <a:avLst/>
        </a:prstGeom>
        <a:solidFill>
          <a:schemeClr val="accent2">
            <a:hueOff val="-661686"/>
            <a:satOff val="746"/>
            <a:lumOff val="1765"/>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Price Volatility</a:t>
          </a:r>
        </a:p>
      </dsp:txBody>
      <dsp:txXfrm>
        <a:off x="35125" y="1694649"/>
        <a:ext cx="9802621" cy="649299"/>
      </dsp:txXfrm>
    </dsp:sp>
    <dsp:sp modelId="{7786F6B5-7646-44C5-B1CF-FE4E5D32F5AD}">
      <dsp:nvSpPr>
        <dsp:cNvPr id="0" name=""/>
        <dsp:cNvSpPr/>
      </dsp:nvSpPr>
      <dsp:spPr>
        <a:xfrm>
          <a:off x="0" y="2465475"/>
          <a:ext cx="9872871" cy="719549"/>
        </a:xfrm>
        <a:prstGeom prst="roundRect">
          <a:avLst/>
        </a:prstGeom>
        <a:solidFill>
          <a:schemeClr val="accent2">
            <a:hueOff val="-992530"/>
            <a:satOff val="1119"/>
            <a:lumOff val="264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Competition</a:t>
          </a:r>
        </a:p>
      </dsp:txBody>
      <dsp:txXfrm>
        <a:off x="35125" y="2500600"/>
        <a:ext cx="9802621" cy="649299"/>
      </dsp:txXfrm>
    </dsp:sp>
    <dsp:sp modelId="{4AE353D6-9848-4850-9A70-C4D161DF222F}">
      <dsp:nvSpPr>
        <dsp:cNvPr id="0" name=""/>
        <dsp:cNvSpPr/>
      </dsp:nvSpPr>
      <dsp:spPr>
        <a:xfrm>
          <a:off x="0" y="3271425"/>
          <a:ext cx="9872871" cy="719549"/>
        </a:xfrm>
        <a:prstGeom prst="roundRect">
          <a:avLst/>
        </a:prstGeom>
        <a:solidFill>
          <a:schemeClr val="accent2">
            <a:hueOff val="-1323373"/>
            <a:satOff val="1492"/>
            <a:lumOff val="353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Geopolitical Risks</a:t>
          </a:r>
        </a:p>
      </dsp:txBody>
      <dsp:txXfrm>
        <a:off x="35125" y="3306550"/>
        <a:ext cx="9802621" cy="6492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145CD4-8867-4CDA-9AC1-DFD4CEF4D6A0}">
      <dsp:nvSpPr>
        <dsp:cNvPr id="0" name=""/>
        <dsp:cNvSpPr/>
      </dsp:nvSpPr>
      <dsp:spPr>
        <a:xfrm>
          <a:off x="0" y="47625"/>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Environmental Risks</a:t>
          </a:r>
        </a:p>
      </dsp:txBody>
      <dsp:txXfrm>
        <a:off x="35125" y="82750"/>
        <a:ext cx="9802621" cy="649299"/>
      </dsp:txXfrm>
    </dsp:sp>
    <dsp:sp modelId="{529433C1-9120-49B5-8D1E-CDCBDC0C2C87}">
      <dsp:nvSpPr>
        <dsp:cNvPr id="0" name=""/>
        <dsp:cNvSpPr/>
      </dsp:nvSpPr>
      <dsp:spPr>
        <a:xfrm>
          <a:off x="0" y="853575"/>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Safety Risks</a:t>
          </a:r>
        </a:p>
      </dsp:txBody>
      <dsp:txXfrm>
        <a:off x="35125" y="888700"/>
        <a:ext cx="9802621" cy="649299"/>
      </dsp:txXfrm>
    </dsp:sp>
    <dsp:sp modelId="{4EF7CA27-CC83-4DC1-BC7E-71A0A0FD1464}">
      <dsp:nvSpPr>
        <dsp:cNvPr id="0" name=""/>
        <dsp:cNvSpPr/>
      </dsp:nvSpPr>
      <dsp:spPr>
        <a:xfrm>
          <a:off x="0" y="1659524"/>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Regulatory Compliance</a:t>
          </a:r>
        </a:p>
      </dsp:txBody>
      <dsp:txXfrm>
        <a:off x="35125" y="1694649"/>
        <a:ext cx="9802621" cy="649299"/>
      </dsp:txXfrm>
    </dsp:sp>
    <dsp:sp modelId="{6A25BA37-024D-47B3-A11A-26BC817BC5EE}">
      <dsp:nvSpPr>
        <dsp:cNvPr id="0" name=""/>
        <dsp:cNvSpPr/>
      </dsp:nvSpPr>
      <dsp:spPr>
        <a:xfrm>
          <a:off x="0" y="2465475"/>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Health and Safety</a:t>
          </a:r>
        </a:p>
      </dsp:txBody>
      <dsp:txXfrm>
        <a:off x="35125" y="2500600"/>
        <a:ext cx="9802621" cy="649299"/>
      </dsp:txXfrm>
    </dsp:sp>
    <dsp:sp modelId="{CE83FC67-D6A1-476C-89D7-A27BD8C479A4}">
      <dsp:nvSpPr>
        <dsp:cNvPr id="0" name=""/>
        <dsp:cNvSpPr/>
      </dsp:nvSpPr>
      <dsp:spPr>
        <a:xfrm>
          <a:off x="0" y="3271425"/>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Reputation Management</a:t>
          </a:r>
        </a:p>
      </dsp:txBody>
      <dsp:txXfrm>
        <a:off x="35125" y="3306550"/>
        <a:ext cx="9802621" cy="6492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91217C-D8F9-480F-B3C7-9C853F6821AC}">
      <dsp:nvSpPr>
        <dsp:cNvPr id="0" name=""/>
        <dsp:cNvSpPr/>
      </dsp:nvSpPr>
      <dsp:spPr>
        <a:xfrm>
          <a:off x="0" y="40425"/>
          <a:ext cx="9872871" cy="599625"/>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Increased Efficiency</a:t>
          </a:r>
        </a:p>
      </dsp:txBody>
      <dsp:txXfrm>
        <a:off x="29271" y="69696"/>
        <a:ext cx="9814329" cy="541083"/>
      </dsp:txXfrm>
    </dsp:sp>
    <dsp:sp modelId="{E0D47F43-98D6-49F9-A89A-631C1BA8EE99}">
      <dsp:nvSpPr>
        <dsp:cNvPr id="0" name=""/>
        <dsp:cNvSpPr/>
      </dsp:nvSpPr>
      <dsp:spPr>
        <a:xfrm>
          <a:off x="0" y="712050"/>
          <a:ext cx="9872871" cy="599625"/>
        </a:xfrm>
        <a:prstGeom prst="roundRect">
          <a:avLst/>
        </a:prstGeom>
        <a:solidFill>
          <a:schemeClr val="accent5">
            <a:hueOff val="471357"/>
            <a:satOff val="-2254"/>
            <a:lumOff val="2471"/>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Enhanced Safety</a:t>
          </a:r>
        </a:p>
      </dsp:txBody>
      <dsp:txXfrm>
        <a:off x="29271" y="741321"/>
        <a:ext cx="9814329" cy="541083"/>
      </dsp:txXfrm>
    </dsp:sp>
    <dsp:sp modelId="{23FB22DD-F4A7-4816-8B46-060C425398C8}">
      <dsp:nvSpPr>
        <dsp:cNvPr id="0" name=""/>
        <dsp:cNvSpPr/>
      </dsp:nvSpPr>
      <dsp:spPr>
        <a:xfrm>
          <a:off x="0" y="1383675"/>
          <a:ext cx="9872871" cy="599625"/>
        </a:xfrm>
        <a:prstGeom prst="roundRect">
          <a:avLst/>
        </a:prstGeom>
        <a:solidFill>
          <a:schemeClr val="accent5">
            <a:hueOff val="942713"/>
            <a:satOff val="-4508"/>
            <a:lumOff val="4941"/>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Improved Sustainability</a:t>
          </a:r>
        </a:p>
      </dsp:txBody>
      <dsp:txXfrm>
        <a:off x="29271" y="1412946"/>
        <a:ext cx="9814329" cy="541083"/>
      </dsp:txXfrm>
    </dsp:sp>
    <dsp:sp modelId="{CA04856D-DA53-4E77-9FC4-92ACCC802103}">
      <dsp:nvSpPr>
        <dsp:cNvPr id="0" name=""/>
        <dsp:cNvSpPr/>
      </dsp:nvSpPr>
      <dsp:spPr>
        <a:xfrm>
          <a:off x="0" y="2055300"/>
          <a:ext cx="9872871" cy="599625"/>
        </a:xfrm>
        <a:prstGeom prst="roundRect">
          <a:avLst/>
        </a:prstGeom>
        <a:solidFill>
          <a:schemeClr val="accent5">
            <a:hueOff val="1414070"/>
            <a:satOff val="-6762"/>
            <a:lumOff val="7412"/>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Better Asset Management</a:t>
          </a:r>
        </a:p>
      </dsp:txBody>
      <dsp:txXfrm>
        <a:off x="29271" y="2084571"/>
        <a:ext cx="9814329" cy="541083"/>
      </dsp:txXfrm>
    </dsp:sp>
    <dsp:sp modelId="{FA5D34FD-8D43-40C7-961A-CD327B7BD0E5}">
      <dsp:nvSpPr>
        <dsp:cNvPr id="0" name=""/>
        <dsp:cNvSpPr/>
      </dsp:nvSpPr>
      <dsp:spPr>
        <a:xfrm>
          <a:off x="0" y="2726925"/>
          <a:ext cx="9872871" cy="599625"/>
        </a:xfrm>
        <a:prstGeom prst="roundRect">
          <a:avLst/>
        </a:prstGeom>
        <a:solidFill>
          <a:schemeClr val="accent5">
            <a:hueOff val="1885427"/>
            <a:satOff val="-9016"/>
            <a:lumOff val="9882"/>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Improved Customer Service</a:t>
          </a:r>
        </a:p>
      </dsp:txBody>
      <dsp:txXfrm>
        <a:off x="29271" y="2756196"/>
        <a:ext cx="9814329" cy="541083"/>
      </dsp:txXfrm>
    </dsp:sp>
    <dsp:sp modelId="{0AF0FB4F-B372-4EAE-9191-EC81135A34A8}">
      <dsp:nvSpPr>
        <dsp:cNvPr id="0" name=""/>
        <dsp:cNvSpPr/>
      </dsp:nvSpPr>
      <dsp:spPr>
        <a:xfrm>
          <a:off x="0" y="3398550"/>
          <a:ext cx="9872871" cy="599625"/>
        </a:xfrm>
        <a:prstGeom prst="roundRect">
          <a:avLst/>
        </a:prstGeom>
        <a:solidFill>
          <a:schemeClr val="accent5">
            <a:hueOff val="2356783"/>
            <a:satOff val="-11270"/>
            <a:lumOff val="12353"/>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Improved Collaboration</a:t>
          </a:r>
        </a:p>
      </dsp:txBody>
      <dsp:txXfrm>
        <a:off x="29271" y="3427821"/>
        <a:ext cx="9814329" cy="5410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F520D2-7B2E-49F5-AA73-1C5198AFA92F}">
      <dsp:nvSpPr>
        <dsp:cNvPr id="0" name=""/>
        <dsp:cNvSpPr/>
      </dsp:nvSpPr>
      <dsp:spPr>
        <a:xfrm>
          <a:off x="0" y="13873"/>
          <a:ext cx="3085272" cy="1851163"/>
        </a:xfrm>
        <a:prstGeom prst="rect">
          <a:avLst/>
        </a:prstGeom>
        <a:gradFill rotWithShape="0">
          <a:gsLst>
            <a:gs pos="0">
              <a:schemeClr val="dk2">
                <a:hueOff val="0"/>
                <a:satOff val="0"/>
                <a:lumOff val="0"/>
                <a:alphaOff val="0"/>
              </a:schemeClr>
            </a:gs>
            <a:gs pos="90000">
              <a:schemeClr val="dk2">
                <a:hueOff val="0"/>
                <a:satOff val="0"/>
                <a:lumOff val="0"/>
                <a:alphaOff val="0"/>
                <a:shade val="100000"/>
                <a:satMod val="105000"/>
              </a:schemeClr>
            </a:gs>
            <a:gs pos="100000">
              <a:schemeClr val="dk2">
                <a:hueOff val="0"/>
                <a:satOff val="0"/>
                <a:lumOff val="0"/>
                <a:alphaOff val="0"/>
                <a:shade val="80000"/>
                <a:satMod val="120000"/>
              </a:schemeClr>
            </a:gs>
          </a:gsLst>
          <a:path path="circle">
            <a:fillToRect l="100000" t="100000" r="100000" b="100000"/>
          </a:path>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t>Job Losses</a:t>
          </a:r>
        </a:p>
      </dsp:txBody>
      <dsp:txXfrm>
        <a:off x="0" y="13873"/>
        <a:ext cx="3085272" cy="1851163"/>
      </dsp:txXfrm>
    </dsp:sp>
    <dsp:sp modelId="{7F249A55-4BAF-4975-ABF7-00B92308F4D5}">
      <dsp:nvSpPr>
        <dsp:cNvPr id="0" name=""/>
        <dsp:cNvSpPr/>
      </dsp:nvSpPr>
      <dsp:spPr>
        <a:xfrm>
          <a:off x="3393799" y="13873"/>
          <a:ext cx="3085272" cy="1851163"/>
        </a:xfrm>
        <a:prstGeom prst="rect">
          <a:avLst/>
        </a:prstGeom>
        <a:gradFill rotWithShape="0">
          <a:gsLst>
            <a:gs pos="0">
              <a:schemeClr val="dk2">
                <a:hueOff val="0"/>
                <a:satOff val="0"/>
                <a:lumOff val="0"/>
                <a:alphaOff val="0"/>
              </a:schemeClr>
            </a:gs>
            <a:gs pos="90000">
              <a:schemeClr val="dk2">
                <a:hueOff val="0"/>
                <a:satOff val="0"/>
                <a:lumOff val="0"/>
                <a:alphaOff val="0"/>
                <a:shade val="100000"/>
                <a:satMod val="105000"/>
              </a:schemeClr>
            </a:gs>
            <a:gs pos="100000">
              <a:schemeClr val="dk2">
                <a:hueOff val="0"/>
                <a:satOff val="0"/>
                <a:lumOff val="0"/>
                <a:alphaOff val="0"/>
                <a:shade val="80000"/>
                <a:satMod val="120000"/>
              </a:schemeClr>
            </a:gs>
          </a:gsLst>
          <a:path path="circle">
            <a:fillToRect l="100000" t="100000" r="100000" b="100000"/>
          </a:path>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t>Cybersecurity Risks</a:t>
          </a:r>
        </a:p>
      </dsp:txBody>
      <dsp:txXfrm>
        <a:off x="3393799" y="13873"/>
        <a:ext cx="3085272" cy="1851163"/>
      </dsp:txXfrm>
    </dsp:sp>
    <dsp:sp modelId="{09B10969-F659-4AC1-8603-C6C6B27EA1B1}">
      <dsp:nvSpPr>
        <dsp:cNvPr id="0" name=""/>
        <dsp:cNvSpPr/>
      </dsp:nvSpPr>
      <dsp:spPr>
        <a:xfrm>
          <a:off x="6787598" y="13873"/>
          <a:ext cx="3085272" cy="1851163"/>
        </a:xfrm>
        <a:prstGeom prst="rect">
          <a:avLst/>
        </a:prstGeom>
        <a:gradFill rotWithShape="0">
          <a:gsLst>
            <a:gs pos="0">
              <a:schemeClr val="dk2">
                <a:hueOff val="0"/>
                <a:satOff val="0"/>
                <a:lumOff val="0"/>
                <a:alphaOff val="0"/>
              </a:schemeClr>
            </a:gs>
            <a:gs pos="90000">
              <a:schemeClr val="dk2">
                <a:hueOff val="0"/>
                <a:satOff val="0"/>
                <a:lumOff val="0"/>
                <a:alphaOff val="0"/>
                <a:shade val="100000"/>
                <a:satMod val="105000"/>
              </a:schemeClr>
            </a:gs>
            <a:gs pos="100000">
              <a:schemeClr val="dk2">
                <a:hueOff val="0"/>
                <a:satOff val="0"/>
                <a:lumOff val="0"/>
                <a:alphaOff val="0"/>
                <a:shade val="80000"/>
                <a:satMod val="120000"/>
              </a:schemeClr>
            </a:gs>
          </a:gsLst>
          <a:path path="circle">
            <a:fillToRect l="100000" t="100000" r="100000" b="100000"/>
          </a:path>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t>Environmental Risks</a:t>
          </a:r>
        </a:p>
      </dsp:txBody>
      <dsp:txXfrm>
        <a:off x="6787598" y="13873"/>
        <a:ext cx="3085272" cy="1851163"/>
      </dsp:txXfrm>
    </dsp:sp>
    <dsp:sp modelId="{60FC3B73-367B-43A3-8D63-6FA20EA7BCD3}">
      <dsp:nvSpPr>
        <dsp:cNvPr id="0" name=""/>
        <dsp:cNvSpPr/>
      </dsp:nvSpPr>
      <dsp:spPr>
        <a:xfrm>
          <a:off x="1696899" y="2173563"/>
          <a:ext cx="3085272" cy="1851163"/>
        </a:xfrm>
        <a:prstGeom prst="rect">
          <a:avLst/>
        </a:prstGeom>
        <a:gradFill rotWithShape="0">
          <a:gsLst>
            <a:gs pos="0">
              <a:schemeClr val="dk2">
                <a:hueOff val="0"/>
                <a:satOff val="0"/>
                <a:lumOff val="0"/>
                <a:alphaOff val="0"/>
              </a:schemeClr>
            </a:gs>
            <a:gs pos="90000">
              <a:schemeClr val="dk2">
                <a:hueOff val="0"/>
                <a:satOff val="0"/>
                <a:lumOff val="0"/>
                <a:alphaOff val="0"/>
                <a:shade val="100000"/>
                <a:satMod val="105000"/>
              </a:schemeClr>
            </a:gs>
            <a:gs pos="100000">
              <a:schemeClr val="dk2">
                <a:hueOff val="0"/>
                <a:satOff val="0"/>
                <a:lumOff val="0"/>
                <a:alphaOff val="0"/>
                <a:shade val="80000"/>
                <a:satMod val="120000"/>
              </a:schemeClr>
            </a:gs>
          </a:gsLst>
          <a:path path="circle">
            <a:fillToRect l="100000" t="100000" r="100000" b="100000"/>
          </a:path>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t>High Costs</a:t>
          </a:r>
        </a:p>
      </dsp:txBody>
      <dsp:txXfrm>
        <a:off x="1696899" y="2173563"/>
        <a:ext cx="3085272" cy="1851163"/>
      </dsp:txXfrm>
    </dsp:sp>
    <dsp:sp modelId="{B3F11D77-C415-4760-B168-F0B39E37F018}">
      <dsp:nvSpPr>
        <dsp:cNvPr id="0" name=""/>
        <dsp:cNvSpPr/>
      </dsp:nvSpPr>
      <dsp:spPr>
        <a:xfrm>
          <a:off x="5090699" y="2173563"/>
          <a:ext cx="3085272" cy="1851163"/>
        </a:xfrm>
        <a:prstGeom prst="rect">
          <a:avLst/>
        </a:prstGeom>
        <a:gradFill rotWithShape="0">
          <a:gsLst>
            <a:gs pos="0">
              <a:schemeClr val="dk2">
                <a:hueOff val="0"/>
                <a:satOff val="0"/>
                <a:lumOff val="0"/>
                <a:alphaOff val="0"/>
              </a:schemeClr>
            </a:gs>
            <a:gs pos="90000">
              <a:schemeClr val="dk2">
                <a:hueOff val="0"/>
                <a:satOff val="0"/>
                <a:lumOff val="0"/>
                <a:alphaOff val="0"/>
                <a:shade val="100000"/>
                <a:satMod val="105000"/>
              </a:schemeClr>
            </a:gs>
            <a:gs pos="100000">
              <a:schemeClr val="dk2">
                <a:hueOff val="0"/>
                <a:satOff val="0"/>
                <a:lumOff val="0"/>
                <a:alphaOff val="0"/>
                <a:shade val="80000"/>
                <a:satMod val="120000"/>
              </a:schemeClr>
            </a:gs>
          </a:gsLst>
          <a:path path="circle">
            <a:fillToRect l="100000" t="100000" r="100000" b="100000"/>
          </a:path>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t>Reliance on Technology</a:t>
          </a:r>
        </a:p>
      </dsp:txBody>
      <dsp:txXfrm>
        <a:off x="5090699" y="2173563"/>
        <a:ext cx="3085272" cy="18511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495648-DED3-43F6-A83C-7BC3C562BBDB}">
      <dsp:nvSpPr>
        <dsp:cNvPr id="0" name=""/>
        <dsp:cNvSpPr/>
      </dsp:nvSpPr>
      <dsp:spPr>
        <a:xfrm>
          <a:off x="477963" y="1153522"/>
          <a:ext cx="779150" cy="7791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2ED05E5-C12E-415B-AFB9-568DDA5AAA76}">
      <dsp:nvSpPr>
        <dsp:cNvPr id="0" name=""/>
        <dsp:cNvSpPr/>
      </dsp:nvSpPr>
      <dsp:spPr>
        <a:xfrm>
          <a:off x="1816" y="2192499"/>
          <a:ext cx="1731445" cy="6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US" sz="2400" kern="1200" dirty="0">
              <a:solidFill>
                <a:schemeClr val="bg1"/>
              </a:solidFill>
            </a:rPr>
            <a:t>Complexity</a:t>
          </a:r>
        </a:p>
      </dsp:txBody>
      <dsp:txXfrm>
        <a:off x="1816" y="2192499"/>
        <a:ext cx="1731445" cy="692578"/>
      </dsp:txXfrm>
    </dsp:sp>
    <dsp:sp modelId="{0C6E765C-FE7C-4D5D-8456-D565613EE20E}">
      <dsp:nvSpPr>
        <dsp:cNvPr id="0" name=""/>
        <dsp:cNvSpPr/>
      </dsp:nvSpPr>
      <dsp:spPr>
        <a:xfrm>
          <a:off x="2512412" y="1153522"/>
          <a:ext cx="779150" cy="7791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E88EF8E-6A81-429A-9469-2AA84E1BF5FF}">
      <dsp:nvSpPr>
        <dsp:cNvPr id="0" name=""/>
        <dsp:cNvSpPr/>
      </dsp:nvSpPr>
      <dsp:spPr>
        <a:xfrm>
          <a:off x="2036264" y="2192499"/>
          <a:ext cx="1731445" cy="6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US" sz="2400" kern="1200" dirty="0">
              <a:solidFill>
                <a:schemeClr val="bg1"/>
              </a:solidFill>
            </a:rPr>
            <a:t>Automation</a:t>
          </a:r>
        </a:p>
      </dsp:txBody>
      <dsp:txXfrm>
        <a:off x="2036264" y="2192499"/>
        <a:ext cx="1731445" cy="692578"/>
      </dsp:txXfrm>
    </dsp:sp>
    <dsp:sp modelId="{C8780C68-896F-4F80-B44B-9BDE79330EF4}">
      <dsp:nvSpPr>
        <dsp:cNvPr id="0" name=""/>
        <dsp:cNvSpPr/>
      </dsp:nvSpPr>
      <dsp:spPr>
        <a:xfrm>
          <a:off x="4546860" y="1153522"/>
          <a:ext cx="779150" cy="77915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D4EDA78-8599-42F9-A7D9-932F3C938ABF}">
      <dsp:nvSpPr>
        <dsp:cNvPr id="0" name=""/>
        <dsp:cNvSpPr/>
      </dsp:nvSpPr>
      <dsp:spPr>
        <a:xfrm>
          <a:off x="4070712" y="2192499"/>
          <a:ext cx="1731445" cy="6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US" sz="2400" kern="1200" dirty="0">
              <a:solidFill>
                <a:schemeClr val="bg1"/>
              </a:solidFill>
            </a:rPr>
            <a:t>Speed</a:t>
          </a:r>
        </a:p>
      </dsp:txBody>
      <dsp:txXfrm>
        <a:off x="4070712" y="2192499"/>
        <a:ext cx="1731445" cy="692578"/>
      </dsp:txXfrm>
    </dsp:sp>
    <dsp:sp modelId="{04A34754-6215-4536-A16C-946713F10D10}">
      <dsp:nvSpPr>
        <dsp:cNvPr id="0" name=""/>
        <dsp:cNvSpPr/>
      </dsp:nvSpPr>
      <dsp:spPr>
        <a:xfrm>
          <a:off x="6581308" y="1153522"/>
          <a:ext cx="779150" cy="77915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FFA3C1C-0FE4-4103-85CB-1B1357C0DAD8}">
      <dsp:nvSpPr>
        <dsp:cNvPr id="0" name=""/>
        <dsp:cNvSpPr/>
      </dsp:nvSpPr>
      <dsp:spPr>
        <a:xfrm>
          <a:off x="6105161" y="2192499"/>
          <a:ext cx="1731445" cy="6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US" sz="2400" kern="1200" dirty="0">
              <a:solidFill>
                <a:schemeClr val="bg1"/>
              </a:solidFill>
            </a:rPr>
            <a:t>Connectivity</a:t>
          </a:r>
        </a:p>
      </dsp:txBody>
      <dsp:txXfrm>
        <a:off x="6105161" y="2192499"/>
        <a:ext cx="1731445" cy="692578"/>
      </dsp:txXfrm>
    </dsp:sp>
    <dsp:sp modelId="{3A2CA302-5195-409E-91AF-426AE906E0FC}">
      <dsp:nvSpPr>
        <dsp:cNvPr id="0" name=""/>
        <dsp:cNvSpPr/>
      </dsp:nvSpPr>
      <dsp:spPr>
        <a:xfrm>
          <a:off x="8615756" y="1153522"/>
          <a:ext cx="779150" cy="77915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95EEC6-85A6-4903-9B11-DFD76516713E}">
      <dsp:nvSpPr>
        <dsp:cNvPr id="0" name=""/>
        <dsp:cNvSpPr/>
      </dsp:nvSpPr>
      <dsp:spPr>
        <a:xfrm>
          <a:off x="8139609" y="2192499"/>
          <a:ext cx="1731445" cy="6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US" sz="2400" kern="1200" dirty="0">
              <a:solidFill>
                <a:schemeClr val="bg1"/>
              </a:solidFill>
            </a:rPr>
            <a:t>Flexibility</a:t>
          </a:r>
        </a:p>
      </dsp:txBody>
      <dsp:txXfrm>
        <a:off x="8139609" y="2192499"/>
        <a:ext cx="1731445" cy="6925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20C4A-7C47-4411-8BE1-430041E8121A}">
      <dsp:nvSpPr>
        <dsp:cNvPr id="0" name=""/>
        <dsp:cNvSpPr/>
      </dsp:nvSpPr>
      <dsp:spPr>
        <a:xfrm>
          <a:off x="0" y="47625"/>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Increased Efficiency</a:t>
          </a:r>
        </a:p>
      </dsp:txBody>
      <dsp:txXfrm>
        <a:off x="35125" y="82750"/>
        <a:ext cx="9802621" cy="649299"/>
      </dsp:txXfrm>
    </dsp:sp>
    <dsp:sp modelId="{BACAADD7-20A9-4253-99C4-5D1B2789E01C}">
      <dsp:nvSpPr>
        <dsp:cNvPr id="0" name=""/>
        <dsp:cNvSpPr/>
      </dsp:nvSpPr>
      <dsp:spPr>
        <a:xfrm>
          <a:off x="0" y="853575"/>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Improved Safety</a:t>
          </a:r>
        </a:p>
      </dsp:txBody>
      <dsp:txXfrm>
        <a:off x="35125" y="888700"/>
        <a:ext cx="9802621" cy="649299"/>
      </dsp:txXfrm>
    </dsp:sp>
    <dsp:sp modelId="{14E93F09-6EFB-4611-97AD-2B1DFF3495BC}">
      <dsp:nvSpPr>
        <dsp:cNvPr id="0" name=""/>
        <dsp:cNvSpPr/>
      </dsp:nvSpPr>
      <dsp:spPr>
        <a:xfrm>
          <a:off x="0" y="1659524"/>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Improved Sustainability</a:t>
          </a:r>
        </a:p>
      </dsp:txBody>
      <dsp:txXfrm>
        <a:off x="35125" y="1694649"/>
        <a:ext cx="9802621" cy="649299"/>
      </dsp:txXfrm>
    </dsp:sp>
    <dsp:sp modelId="{BCC48E11-CBA3-4434-9A02-465749CC582A}">
      <dsp:nvSpPr>
        <dsp:cNvPr id="0" name=""/>
        <dsp:cNvSpPr/>
      </dsp:nvSpPr>
      <dsp:spPr>
        <a:xfrm>
          <a:off x="0" y="2465475"/>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Better Asset Management</a:t>
          </a:r>
        </a:p>
      </dsp:txBody>
      <dsp:txXfrm>
        <a:off x="35125" y="2500600"/>
        <a:ext cx="9802621" cy="649299"/>
      </dsp:txXfrm>
    </dsp:sp>
    <dsp:sp modelId="{3D0C4739-9339-45BB-BBC1-A7805417E99F}">
      <dsp:nvSpPr>
        <dsp:cNvPr id="0" name=""/>
        <dsp:cNvSpPr/>
      </dsp:nvSpPr>
      <dsp:spPr>
        <a:xfrm>
          <a:off x="0" y="3271425"/>
          <a:ext cx="9872871" cy="7195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Improved Customer Experience</a:t>
          </a:r>
        </a:p>
      </dsp:txBody>
      <dsp:txXfrm>
        <a:off x="35125" y="3306550"/>
        <a:ext cx="9802621" cy="64929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83AA38-B08A-43B4-A86B-542A6AE07EEA}" type="datetimeFigureOut">
              <a:rPr lang="en-US" smtClean="0"/>
              <a:t>5/3/23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C5E827-7ADF-452B-865B-E733766761A7}" type="slidenum">
              <a:rPr lang="en-US" smtClean="0"/>
              <a:t>‹#›</a:t>
            </a:fld>
            <a:endParaRPr lang="en-US"/>
          </a:p>
        </p:txBody>
      </p:sp>
    </p:spTree>
    <p:extLst>
      <p:ext uri="{BB962C8B-B14F-4D97-AF65-F5344CB8AC3E}">
        <p14:creationId xmlns:p14="http://schemas.microsoft.com/office/powerpoint/2010/main" val="1689307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4C5E827-7ADF-452B-865B-E733766761A7}" type="slidenum">
              <a:rPr lang="en-US" smtClean="0"/>
              <a:t>3</a:t>
            </a:fld>
            <a:endParaRPr lang="en-US"/>
          </a:p>
        </p:txBody>
      </p:sp>
    </p:spTree>
    <p:extLst>
      <p:ext uri="{BB962C8B-B14F-4D97-AF65-F5344CB8AC3E}">
        <p14:creationId xmlns:p14="http://schemas.microsoft.com/office/powerpoint/2010/main" val="2782594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overall aim of British Petroleum (BP) is to be a leading global energy company, providing sustainable energy solutions to meet the world's growing demand for energy. BP's objectives can be summarized as follows:</a:t>
            </a:r>
          </a:p>
          <a:p>
            <a:endParaRPr lang="en-US" dirty="0"/>
          </a:p>
          <a:p>
            <a:r>
              <a:rPr lang="en-US" dirty="0"/>
              <a:t>BP aims to operate its facilities safely and reliably to protect its employees, the environment, and the communities in which it operates.</a:t>
            </a:r>
          </a:p>
          <a:p>
            <a:r>
              <a:rPr lang="en-US" dirty="0"/>
              <a:t>The company aims to provide reliable and affordable energy solutions to meet the world's growing demand for energy while reducing its carbon footprint and supporting the transition to a low-carbon future.</a:t>
            </a:r>
          </a:p>
          <a:p>
            <a:r>
              <a:rPr lang="en-US" dirty="0"/>
              <a:t>BP aims to generate sustainable returns for its shareholders by maximizing the value of its assets, improving its financial performance, and managing its costs effectively.</a:t>
            </a:r>
          </a:p>
          <a:p>
            <a:r>
              <a:rPr lang="en-US" dirty="0"/>
              <a:t>It aims to create a diverse and inclusive workplace where everyone feels valued and respected, and where employees can develop their skills and careers (BP, 2023).</a:t>
            </a:r>
          </a:p>
          <a:p>
            <a:r>
              <a:rPr lang="en-US" dirty="0"/>
              <a:t>The company aims to be a responsible corporate citizen and support the communities in which it operates by investing in local projects and initiatives that promote social and economic development.</a:t>
            </a:r>
          </a:p>
        </p:txBody>
      </p:sp>
      <p:sp>
        <p:nvSpPr>
          <p:cNvPr id="4" name="Slide Number Placeholder 3"/>
          <p:cNvSpPr>
            <a:spLocks noGrp="1"/>
          </p:cNvSpPr>
          <p:nvPr>
            <p:ph type="sldNum" sz="quarter" idx="5"/>
          </p:nvPr>
        </p:nvSpPr>
        <p:spPr/>
        <p:txBody>
          <a:bodyPr/>
          <a:lstStyle/>
          <a:p>
            <a:fld id="{84C5E827-7ADF-452B-865B-E733766761A7}" type="slidenum">
              <a:rPr lang="en-US" smtClean="0"/>
              <a:t>4</a:t>
            </a:fld>
            <a:endParaRPr lang="en-US"/>
          </a:p>
        </p:txBody>
      </p:sp>
    </p:spTree>
    <p:extLst>
      <p:ext uri="{BB962C8B-B14F-4D97-AF65-F5344CB8AC3E}">
        <p14:creationId xmlns:p14="http://schemas.microsoft.com/office/powerpoint/2010/main" val="1630728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scope of British Petroleum (BP) is vast and encompasses various purposes that are aligned with its overall aim and objectives. Some of the main purposes of BP are as follows:</a:t>
            </a:r>
          </a:p>
          <a:p>
            <a:endParaRPr lang="en-US" dirty="0"/>
          </a:p>
          <a:p>
            <a:r>
              <a:rPr lang="en-US" dirty="0"/>
              <a:t>Worldwide oil and gas reserve exploration, production, and development are activities carried out by BP (Gao and Gray, 2019). Finding, removing, and producing hydrocarbons from onshore and offshore fields are part of its upstream activities.</a:t>
            </a:r>
          </a:p>
          <a:p>
            <a:r>
              <a:rPr lang="en-US" dirty="0"/>
              <a:t>In addition to producing a variety of refined petroleum products, such as petrol, diesel, and aviation fuels, BP also refines crude oil. Additionally, a network of retail and commercial channels is used for marketing and sales of these goods.</a:t>
            </a:r>
          </a:p>
          <a:p>
            <a:r>
              <a:rPr lang="en-US" dirty="0"/>
              <a:t>In an effort to lessen its carbon footprint and aid in the transition to a low-carbon future, BP has recently increased its emphasis on renewable energy sources like wind, solar, and biofuels.</a:t>
            </a:r>
          </a:p>
          <a:p>
            <a:r>
              <a:rPr lang="en-US" dirty="0"/>
              <a:t>To enhance operations, cut costs, and perform better in terms of safety and the environment, BP makes significant investments in technology and innovation. In order to develop cutting-edge technologies and solutions, it also works with other businesses, academic institutions, and start-ups.</a:t>
            </a:r>
          </a:p>
          <a:p>
            <a:r>
              <a:rPr lang="en-US" dirty="0"/>
              <a:t>BP aspires to have a positive influence on the communities in which it operates and is aware of its responsibilities as a corporate citizen. It supports initiatives for education and training, makes investments in social and economic development, and encourages inclusion and diversity in its workforce.</a:t>
            </a:r>
          </a:p>
          <a:p>
            <a:r>
              <a:rPr lang="en-US" dirty="0"/>
              <a:t>To pursue common objectives and have a bigger impact, BP works in collaboration with other businesses, governments, and </a:t>
            </a:r>
            <a:r>
              <a:rPr lang="en-US" dirty="0" err="1"/>
              <a:t>organisations</a:t>
            </a:r>
            <a:r>
              <a:rPr lang="en-US" dirty="0"/>
              <a:t>. These collaborations include everything from joint ventures and alliances to research projects and business associations.</a:t>
            </a:r>
          </a:p>
        </p:txBody>
      </p:sp>
      <p:sp>
        <p:nvSpPr>
          <p:cNvPr id="4" name="Slide Number Placeholder 3"/>
          <p:cNvSpPr>
            <a:spLocks noGrp="1"/>
          </p:cNvSpPr>
          <p:nvPr>
            <p:ph type="sldNum" sz="quarter" idx="5"/>
          </p:nvPr>
        </p:nvSpPr>
        <p:spPr/>
        <p:txBody>
          <a:bodyPr/>
          <a:lstStyle/>
          <a:p>
            <a:fld id="{84C5E827-7ADF-452B-865B-E733766761A7}" type="slidenum">
              <a:rPr lang="en-US" smtClean="0"/>
              <a:t>5</a:t>
            </a:fld>
            <a:endParaRPr lang="en-US"/>
          </a:p>
        </p:txBody>
      </p:sp>
    </p:spTree>
    <p:extLst>
      <p:ext uri="{BB962C8B-B14F-4D97-AF65-F5344CB8AC3E}">
        <p14:creationId xmlns:p14="http://schemas.microsoft.com/office/powerpoint/2010/main" val="3398938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mission statement of BP </a:t>
            </a:r>
            <a:r>
              <a:rPr lang="en-US" dirty="0" err="1"/>
              <a:t>emphasises</a:t>
            </a:r>
            <a:r>
              <a:rPr lang="en-US" dirty="0"/>
              <a:t> the company's desire to dominate the global energy market by offering sustainable energy solutions that support the move to a low-carbon future. The company is committed to reducing its carbon footprint and helping the world achieve net-zero emissions, as stated in its vision statement.</a:t>
            </a:r>
          </a:p>
        </p:txBody>
      </p:sp>
      <p:sp>
        <p:nvSpPr>
          <p:cNvPr id="4" name="Slide Number Placeholder 3"/>
          <p:cNvSpPr>
            <a:spLocks noGrp="1"/>
          </p:cNvSpPr>
          <p:nvPr>
            <p:ph type="sldNum" sz="quarter" idx="5"/>
          </p:nvPr>
        </p:nvSpPr>
        <p:spPr/>
        <p:txBody>
          <a:bodyPr/>
          <a:lstStyle/>
          <a:p>
            <a:fld id="{84C5E827-7ADF-452B-865B-E733766761A7}" type="slidenum">
              <a:rPr lang="en-US" smtClean="0"/>
              <a:t>6</a:t>
            </a:fld>
            <a:endParaRPr lang="en-US"/>
          </a:p>
        </p:txBody>
      </p:sp>
    </p:spTree>
    <p:extLst>
      <p:ext uri="{BB962C8B-B14F-4D97-AF65-F5344CB8AC3E}">
        <p14:creationId xmlns:p14="http://schemas.microsoft.com/office/powerpoint/2010/main" val="40622438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current status and services of British Petroleum (BP) can be summarized as follows:</a:t>
            </a:r>
          </a:p>
          <a:p>
            <a:endParaRPr lang="en-US" dirty="0"/>
          </a:p>
          <a:p>
            <a:r>
              <a:rPr lang="en-US" dirty="0"/>
              <a:t>With operations in more than 70 nations, BP is one of the biggest international producers of oil and gas (BP, 2020). Exploration, development, and production of oil and gas reserves are part of its upstream activities.</a:t>
            </a:r>
          </a:p>
          <a:p>
            <a:r>
              <a:rPr lang="en-US" dirty="0"/>
              <a:t>In addition to producing a variety of refined petroleum products, such as petrol, diesel, and aviation fuels, BP also refines crude oil.</a:t>
            </a:r>
          </a:p>
          <a:p>
            <a:r>
              <a:rPr lang="en-US" dirty="0"/>
              <a:t>Additionally, a network of retail and commercial channels is used for marketing and sales of these goods.</a:t>
            </a:r>
          </a:p>
          <a:p>
            <a:r>
              <a:rPr lang="en-US" dirty="0"/>
              <a:t>As part of its commitment to lessen its carbon footprint and support the transition to a low-carbon future, BP has been increasing its focus on renewable energy sources, such as wind, solar, and bio-fuels.</a:t>
            </a:r>
          </a:p>
          <a:p>
            <a:r>
              <a:rPr lang="en-US" dirty="0"/>
              <a:t>To capture and store carbon emissions from its operations and other industrial sources, BP is investing in CCUS technologies.</a:t>
            </a:r>
          </a:p>
          <a:p>
            <a:r>
              <a:rPr lang="en-US" dirty="0"/>
              <a:t>BP manufactures and sells chemicals and lubricants for the industry.</a:t>
            </a:r>
          </a:p>
        </p:txBody>
      </p:sp>
      <p:sp>
        <p:nvSpPr>
          <p:cNvPr id="4" name="Slide Number Placeholder 3"/>
          <p:cNvSpPr>
            <a:spLocks noGrp="1"/>
          </p:cNvSpPr>
          <p:nvPr>
            <p:ph type="sldNum" sz="quarter" idx="5"/>
          </p:nvPr>
        </p:nvSpPr>
        <p:spPr/>
        <p:txBody>
          <a:bodyPr/>
          <a:lstStyle/>
          <a:p>
            <a:fld id="{84C5E827-7ADF-452B-865B-E733766761A7}" type="slidenum">
              <a:rPr lang="en-US" smtClean="0"/>
              <a:t>7</a:t>
            </a:fld>
            <a:endParaRPr lang="en-US"/>
          </a:p>
        </p:txBody>
      </p:sp>
    </p:spTree>
    <p:extLst>
      <p:ext uri="{BB962C8B-B14F-4D97-AF65-F5344CB8AC3E}">
        <p14:creationId xmlns:p14="http://schemas.microsoft.com/office/powerpoint/2010/main" val="3036082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Aside from the previously mentioned services, the current services of British Petroleum also include: </a:t>
            </a:r>
          </a:p>
          <a:p>
            <a:endParaRPr lang="en-US" dirty="0"/>
          </a:p>
          <a:p>
            <a:r>
              <a:rPr lang="en-US" dirty="0"/>
              <a:t>A network of convenience stores run by BP, including BP Connect, Wild Bean Cafe, and BP Shop, are located all over the world.</a:t>
            </a:r>
          </a:p>
          <a:p>
            <a:r>
              <a:rPr lang="en-US" dirty="0"/>
              <a:t>Worldwide, BP serves customers in the commercial, military, and general aviation sectors with aviation fuel and related services.</a:t>
            </a:r>
          </a:p>
          <a:p>
            <a:r>
              <a:rPr lang="en-US" dirty="0"/>
              <a:t>For the transportation of crude oil, finished goods, and liquefied natural gas (LNG), BP manages a sizable fleet of ships.</a:t>
            </a:r>
          </a:p>
          <a:p>
            <a:r>
              <a:rPr lang="en-US" dirty="0"/>
              <a:t>With a broad portfolio of assets and contracts, BP is a significant player in the global oil and gas supply and trading markets.</a:t>
            </a:r>
          </a:p>
          <a:p>
            <a:endParaRPr lang="en-US" dirty="0"/>
          </a:p>
          <a:p>
            <a:r>
              <a:rPr lang="en-US" dirty="0"/>
              <a:t>Overall, BP's current status and services reflect its ongoing transformation into a more diversified and sustainable energy company, with a growing focus on renewable energy and low-carbon technologies.</a:t>
            </a:r>
          </a:p>
          <a:p>
            <a:endParaRPr lang="en-US" dirty="0"/>
          </a:p>
        </p:txBody>
      </p:sp>
      <p:sp>
        <p:nvSpPr>
          <p:cNvPr id="4" name="Slide Number Placeholder 3"/>
          <p:cNvSpPr>
            <a:spLocks noGrp="1"/>
          </p:cNvSpPr>
          <p:nvPr>
            <p:ph type="sldNum" sz="quarter" idx="5"/>
          </p:nvPr>
        </p:nvSpPr>
        <p:spPr/>
        <p:txBody>
          <a:bodyPr/>
          <a:lstStyle/>
          <a:p>
            <a:fld id="{84C5E827-7ADF-452B-865B-E733766761A7}" type="slidenum">
              <a:rPr lang="en-US" smtClean="0"/>
              <a:t>8</a:t>
            </a:fld>
            <a:endParaRPr lang="en-US"/>
          </a:p>
        </p:txBody>
      </p:sp>
    </p:spTree>
    <p:extLst>
      <p:ext uri="{BB962C8B-B14F-4D97-AF65-F5344CB8AC3E}">
        <p14:creationId xmlns:p14="http://schemas.microsoft.com/office/powerpoint/2010/main" val="41429258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challenges that British Petroleum (BP) faced before the implementation of modern technologies:</a:t>
            </a:r>
          </a:p>
          <a:p>
            <a:endParaRPr lang="en-US" dirty="0"/>
          </a:p>
          <a:p>
            <a:r>
              <a:rPr lang="en-US" dirty="0"/>
              <a:t>Access to oil and gas resources posed a significant problem for BP early on. The business had to spend money on drilling and exploration projects in hard-to-reach areas.</a:t>
            </a:r>
          </a:p>
          <a:p>
            <a:r>
              <a:rPr lang="en-US" dirty="0"/>
              <a:t>After gas and oil were extracted, transportation became difficult. BP was forced to build its own transportation network, including tankers, pipelines, and storage facilities.</a:t>
            </a:r>
          </a:p>
          <a:p>
            <a:r>
              <a:rPr lang="en-US" dirty="0"/>
              <a:t>Since the price of oil and gas fluctuated, it was challenging for BP to effectively plan and manage its operations.</a:t>
            </a:r>
          </a:p>
          <a:p>
            <a:r>
              <a:rPr lang="en-US" dirty="0"/>
              <a:t>Other oil and gas companies competed with BP in both the upstream and downstream markets.</a:t>
            </a:r>
          </a:p>
          <a:p>
            <a:r>
              <a:rPr lang="en-US" dirty="0"/>
              <a:t>BP's operations were frequently situated in areas with unstable governments, posing risks to its workers and assets.</a:t>
            </a:r>
          </a:p>
        </p:txBody>
      </p:sp>
      <p:sp>
        <p:nvSpPr>
          <p:cNvPr id="4" name="Slide Number Placeholder 3"/>
          <p:cNvSpPr>
            <a:spLocks noGrp="1"/>
          </p:cNvSpPr>
          <p:nvPr>
            <p:ph type="sldNum" sz="quarter" idx="5"/>
          </p:nvPr>
        </p:nvSpPr>
        <p:spPr/>
        <p:txBody>
          <a:bodyPr/>
          <a:lstStyle/>
          <a:p>
            <a:fld id="{84C5E827-7ADF-452B-865B-E733766761A7}" type="slidenum">
              <a:rPr lang="en-US" smtClean="0"/>
              <a:t>9</a:t>
            </a:fld>
            <a:endParaRPr lang="en-US"/>
          </a:p>
        </p:txBody>
      </p:sp>
    </p:spTree>
    <p:extLst>
      <p:ext uri="{BB962C8B-B14F-4D97-AF65-F5344CB8AC3E}">
        <p14:creationId xmlns:p14="http://schemas.microsoft.com/office/powerpoint/2010/main" val="14757719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top of the previously mentioned challenges, BP would also face the following challenges.</a:t>
            </a:r>
          </a:p>
          <a:p>
            <a:endParaRPr lang="en-US" dirty="0"/>
          </a:p>
          <a:p>
            <a:r>
              <a:rPr lang="en-US" dirty="0"/>
              <a:t>The reputation and financial performance of BP were constantly at risk from oil spills, leaks, and other environmental risks.</a:t>
            </a:r>
          </a:p>
          <a:p>
            <a:r>
              <a:rPr lang="en-US" dirty="0"/>
              <a:t>The safety risks associated with BP's operations included accidents, fires, and explosions.</a:t>
            </a:r>
          </a:p>
          <a:p>
            <a:r>
              <a:rPr lang="en-US" dirty="0"/>
              <a:t>It was necessary for BP to make significant investments in compliance programs and monitoring systems in order to comply with the various local, national, and international regulations that governed its operations.</a:t>
            </a:r>
          </a:p>
          <a:p>
            <a:r>
              <a:rPr lang="en-US" dirty="0"/>
              <a:t>The health and safety of BP's workers and contractors had to come first, necessitating ongoing training as well as spending on safety systems and equipment.</a:t>
            </a:r>
          </a:p>
          <a:p>
            <a:r>
              <a:rPr lang="en-US" dirty="0"/>
              <a:t>In order to keep its social license to operate, BP had to make investments in stakeholder engagement and public relations.</a:t>
            </a:r>
          </a:p>
        </p:txBody>
      </p:sp>
      <p:sp>
        <p:nvSpPr>
          <p:cNvPr id="4" name="Slide Number Placeholder 3"/>
          <p:cNvSpPr>
            <a:spLocks noGrp="1"/>
          </p:cNvSpPr>
          <p:nvPr>
            <p:ph type="sldNum" sz="quarter" idx="5"/>
          </p:nvPr>
        </p:nvSpPr>
        <p:spPr/>
        <p:txBody>
          <a:bodyPr/>
          <a:lstStyle/>
          <a:p>
            <a:fld id="{84C5E827-7ADF-452B-865B-E733766761A7}" type="slidenum">
              <a:rPr lang="en-US" smtClean="0"/>
              <a:t>10</a:t>
            </a:fld>
            <a:endParaRPr lang="en-US"/>
          </a:p>
        </p:txBody>
      </p:sp>
    </p:spTree>
    <p:extLst>
      <p:ext uri="{BB962C8B-B14F-4D97-AF65-F5344CB8AC3E}">
        <p14:creationId xmlns:p14="http://schemas.microsoft.com/office/powerpoint/2010/main" val="10021062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British Petroleum (BP) uses a variety of contemporary technologies in all areas of its business to increase productivity, cut expenses, and have a minimal negative impact on the environment. Here are a few instances:</a:t>
            </a:r>
          </a:p>
          <a:p>
            <a:r>
              <a:rPr lang="en-US" dirty="0"/>
              <a:t>To enhance oil and gas production and better understand underground reservoirs, BP is </a:t>
            </a:r>
            <a:r>
              <a:rPr lang="en-US" dirty="0" err="1"/>
              <a:t>utilising</a:t>
            </a:r>
            <a:r>
              <a:rPr lang="en-US" dirty="0"/>
              <a:t> cutting-edge seismic imaging technologies.</a:t>
            </a:r>
          </a:p>
          <a:p>
            <a:r>
              <a:rPr lang="en-US" dirty="0"/>
              <a:t>In order to </a:t>
            </a:r>
            <a:r>
              <a:rPr lang="en-US" dirty="0" err="1"/>
              <a:t>analyse</a:t>
            </a:r>
            <a:r>
              <a:rPr lang="en-US" dirty="0"/>
              <a:t> vast amounts of data and increase operational effectiveness throughout its operations, BP is using AI. For instance, BP uses machine learning to forecast equipment failures, </a:t>
            </a:r>
            <a:r>
              <a:rPr lang="en-US" dirty="0" err="1"/>
              <a:t>optimise</a:t>
            </a:r>
            <a:r>
              <a:rPr lang="en-US" dirty="0"/>
              <a:t> drilling operations, and cut energy use (Hsu and Robinson, 2017).</a:t>
            </a:r>
          </a:p>
          <a:p>
            <a:r>
              <a:rPr lang="en-US" dirty="0"/>
              <a:t>Automation and robotics technologies are being used by BP to increase operational efficiency and safety. Autonomous underwater vehicles (AUVs), such as those used by BP, can inspect and maintain structures and pipelines offshore.</a:t>
            </a:r>
          </a:p>
          <a:p>
            <a:r>
              <a:rPr lang="en-US" dirty="0"/>
              <a:t>IoT technologies are being used by BP to gather real-time data from sensors and devices across all of its operations. For instance, BP uses IoT sensors to track asset performance, monitor pipeline integrity, and control energy consumption.</a:t>
            </a:r>
          </a:p>
        </p:txBody>
      </p:sp>
      <p:sp>
        <p:nvSpPr>
          <p:cNvPr id="4" name="Slide Number Placeholder 3"/>
          <p:cNvSpPr>
            <a:spLocks noGrp="1"/>
          </p:cNvSpPr>
          <p:nvPr>
            <p:ph type="sldNum" sz="quarter" idx="5"/>
          </p:nvPr>
        </p:nvSpPr>
        <p:spPr/>
        <p:txBody>
          <a:bodyPr/>
          <a:lstStyle/>
          <a:p>
            <a:fld id="{84C5E827-7ADF-452B-865B-E733766761A7}" type="slidenum">
              <a:rPr lang="en-US" smtClean="0"/>
              <a:t>11</a:t>
            </a:fld>
            <a:endParaRPr lang="en-US"/>
          </a:p>
        </p:txBody>
      </p:sp>
    </p:spTree>
    <p:extLst>
      <p:ext uri="{BB962C8B-B14F-4D97-AF65-F5344CB8AC3E}">
        <p14:creationId xmlns:p14="http://schemas.microsoft.com/office/powerpoint/2010/main" val="15317970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BP is also using the following technologies: </a:t>
            </a:r>
          </a:p>
          <a:p>
            <a:endParaRPr lang="en-US" dirty="0"/>
          </a:p>
          <a:p>
            <a:r>
              <a:rPr lang="en-US" dirty="0"/>
              <a:t>With the help of digital twin technologies, BP is building virtual representations of its assets and business processes that can be used to increase efficiency, simulate events, and decrease downtime.</a:t>
            </a:r>
          </a:p>
          <a:p>
            <a:r>
              <a:rPr lang="en-US" dirty="0"/>
              <a:t>BP is </a:t>
            </a:r>
            <a:r>
              <a:rPr lang="en-US" dirty="0" err="1"/>
              <a:t>utilising</a:t>
            </a:r>
            <a:r>
              <a:rPr lang="en-US" dirty="0"/>
              <a:t> cloud computing to lower IT costs, enhance collaboration across its operations, and store and </a:t>
            </a:r>
            <a:r>
              <a:rPr lang="en-US" dirty="0" err="1"/>
              <a:t>analyse</a:t>
            </a:r>
            <a:r>
              <a:rPr lang="en-US" dirty="0"/>
              <a:t> massive amounts of data.</a:t>
            </a:r>
          </a:p>
          <a:p>
            <a:r>
              <a:rPr lang="en-US" dirty="0"/>
              <a:t>BP is looking into using blockchain technology to increase supply chain traceability and transparency as well as to make transactions more secure and effective </a:t>
            </a:r>
            <a:r>
              <a:rPr lang="fi-FI" dirty="0"/>
              <a:t>(Sundarakani, Ajaykumar and Gunasekaran, 2021)</a:t>
            </a:r>
            <a:r>
              <a:rPr lang="en-US" dirty="0"/>
              <a:t>.</a:t>
            </a:r>
          </a:p>
          <a:p>
            <a:r>
              <a:rPr lang="en-US" dirty="0"/>
              <a:t>To aid in its transition to a future with lower carbon emissions, BP is investing in a variety of renewable energy technologies, such as wind, solar, and biofuels.</a:t>
            </a:r>
          </a:p>
          <a:p>
            <a:endParaRPr lang="en-US" dirty="0"/>
          </a:p>
          <a:p>
            <a:r>
              <a:rPr lang="en-US" dirty="0"/>
              <a:t>Overall, in order to transform its business and become a more sustainable and effective energy company, BP is embracing a variety of contemporary technologies.</a:t>
            </a:r>
          </a:p>
        </p:txBody>
      </p:sp>
      <p:sp>
        <p:nvSpPr>
          <p:cNvPr id="4" name="Slide Number Placeholder 3"/>
          <p:cNvSpPr>
            <a:spLocks noGrp="1"/>
          </p:cNvSpPr>
          <p:nvPr>
            <p:ph type="sldNum" sz="quarter" idx="5"/>
          </p:nvPr>
        </p:nvSpPr>
        <p:spPr/>
        <p:txBody>
          <a:bodyPr/>
          <a:lstStyle/>
          <a:p>
            <a:fld id="{84C5E827-7ADF-452B-865B-E733766761A7}" type="slidenum">
              <a:rPr lang="en-US" smtClean="0"/>
              <a:t>12</a:t>
            </a:fld>
            <a:endParaRPr lang="en-US"/>
          </a:p>
        </p:txBody>
      </p:sp>
    </p:spTree>
    <p:extLst>
      <p:ext uri="{BB962C8B-B14F-4D97-AF65-F5344CB8AC3E}">
        <p14:creationId xmlns:p14="http://schemas.microsoft.com/office/powerpoint/2010/main" val="17682291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Modern technologies have had a number of positive impacts on British Petroleum (BP), including:</a:t>
            </a:r>
          </a:p>
          <a:p>
            <a:r>
              <a:rPr lang="en-US" dirty="0"/>
              <a:t>BP has been able to increase operational efficiency across all of its operations by utilizing cutting-edge technologies like artificial intelligence, robotics, and automation. Costs have gone down, productivity has increased, and decision-making has gone more quickly as a result.</a:t>
            </a:r>
          </a:p>
          <a:p>
            <a:r>
              <a:rPr lang="en-US" dirty="0"/>
              <a:t>Autonomous vehicles, drones, and real-time monitoring systems are just a few of the safety technologies that BP has put in place. These technologies have increased worker safety and decreased the likelihood of accidents (Campbell, Kinnear and </a:t>
            </a:r>
            <a:r>
              <a:rPr lang="en-US" dirty="0" err="1"/>
              <a:t>Thame</a:t>
            </a:r>
            <a:r>
              <a:rPr lang="en-US" dirty="0"/>
              <a:t>, 2015).</a:t>
            </a:r>
          </a:p>
          <a:p>
            <a:r>
              <a:rPr lang="en-US" dirty="0"/>
              <a:t>To lower emissions and boost energy efficiency, BP is making investments in data analytics and renewable energy technologies. BP is putting itself in a position for long-term success and lessening its environmental impact by making the transition to a lower-carbon future.</a:t>
            </a:r>
          </a:p>
          <a:p>
            <a:r>
              <a:rPr lang="en-US" dirty="0"/>
              <a:t>BP can create virtual representations of its operations and assets through the use of digital twin technology, improving asset management and maintenance. As a result, asset uptime has improved, and downtime has decreased, leading to cost savings and increased productivity.</a:t>
            </a:r>
          </a:p>
          <a:p>
            <a:r>
              <a:rPr lang="en-US" dirty="0"/>
              <a:t>Digital technologies that BP has implemented, like mobile apps and online ordering platforms, have enhanced the customer experience and raised customer satisfaction.</a:t>
            </a:r>
          </a:p>
          <a:p>
            <a:r>
              <a:rPr lang="en-US" dirty="0"/>
              <a:t>BP's teams are now able to collaborate more effectively and productively across various locations and time zones thanks to cloud computing and other technologies.</a:t>
            </a:r>
          </a:p>
        </p:txBody>
      </p:sp>
      <p:sp>
        <p:nvSpPr>
          <p:cNvPr id="4" name="Slide Number Placeholder 3"/>
          <p:cNvSpPr>
            <a:spLocks noGrp="1"/>
          </p:cNvSpPr>
          <p:nvPr>
            <p:ph type="sldNum" sz="quarter" idx="5"/>
          </p:nvPr>
        </p:nvSpPr>
        <p:spPr/>
        <p:txBody>
          <a:bodyPr/>
          <a:lstStyle/>
          <a:p>
            <a:fld id="{84C5E827-7ADF-452B-865B-E733766761A7}" type="slidenum">
              <a:rPr lang="en-US" smtClean="0"/>
              <a:t>13</a:t>
            </a:fld>
            <a:endParaRPr lang="en-US"/>
          </a:p>
        </p:txBody>
      </p:sp>
    </p:spTree>
    <p:extLst>
      <p:ext uri="{BB962C8B-B14F-4D97-AF65-F5344CB8AC3E}">
        <p14:creationId xmlns:p14="http://schemas.microsoft.com/office/powerpoint/2010/main" val="35776237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 modern technologies have had a number of positive impacts on British Petroleum (BP), there are also potential negative impacts to consider, including:</a:t>
            </a:r>
          </a:p>
          <a:p>
            <a:endParaRPr lang="en-US" dirty="0"/>
          </a:p>
          <a:p>
            <a:r>
              <a:rPr lang="en-US" dirty="0"/>
              <a:t>In some areas of BP's operations, particularly in manual </a:t>
            </a:r>
            <a:r>
              <a:rPr lang="en-US" dirty="0" err="1"/>
              <a:t>labour</a:t>
            </a:r>
            <a:r>
              <a:rPr lang="en-US" dirty="0"/>
              <a:t> positions, the increased use of automation and robotics could result in job losses. The local economies as well as the workers and their families may suffer as a result.</a:t>
            </a:r>
          </a:p>
          <a:p>
            <a:r>
              <a:rPr lang="en-US" dirty="0"/>
              <a:t>Data theft and cybersecurity breaches are more likely as BP depends more and more on digital technologies. This may lead to monetary losses, harm to one's reputation, and legal liability.</a:t>
            </a:r>
          </a:p>
          <a:p>
            <a:r>
              <a:rPr lang="en-US" dirty="0"/>
              <a:t>Although BP is investing in renewable energy technologies to lessen its environmental impact, its primary business of producing oil and gas still has </a:t>
            </a:r>
            <a:r>
              <a:rPr lang="en-US" dirty="0" err="1"/>
              <a:t>unfavourable</a:t>
            </a:r>
            <a:r>
              <a:rPr lang="en-US" dirty="0"/>
              <a:t> environmental effects. Modern technologies might mitigate these effects, but they could also have unintended effects, like higher carbon emissions from data </a:t>
            </a:r>
            <a:r>
              <a:rPr lang="en-US" dirty="0" err="1"/>
              <a:t>centres</a:t>
            </a:r>
            <a:r>
              <a:rPr lang="en-US" dirty="0"/>
              <a:t> and other technology infrastructure.</a:t>
            </a:r>
          </a:p>
          <a:p>
            <a:r>
              <a:rPr lang="en-US" dirty="0"/>
              <a:t>Modern technology implementation and upkeep can be expensive, and there is always a chance that the advantages won't outweigh the disadvantages.</a:t>
            </a:r>
          </a:p>
          <a:p>
            <a:r>
              <a:rPr lang="en-US" dirty="0"/>
              <a:t>There is a chance that as BP depends more on contemporary technologies, it could be exposed to disruptions like power outages, cyberattacks, and equipment breakdowns.</a:t>
            </a:r>
          </a:p>
        </p:txBody>
      </p:sp>
      <p:sp>
        <p:nvSpPr>
          <p:cNvPr id="4" name="Slide Number Placeholder 3"/>
          <p:cNvSpPr>
            <a:spLocks noGrp="1"/>
          </p:cNvSpPr>
          <p:nvPr>
            <p:ph type="sldNum" sz="quarter" idx="5"/>
          </p:nvPr>
        </p:nvSpPr>
        <p:spPr/>
        <p:txBody>
          <a:bodyPr/>
          <a:lstStyle/>
          <a:p>
            <a:fld id="{84C5E827-7ADF-452B-865B-E733766761A7}" type="slidenum">
              <a:rPr lang="en-US" smtClean="0"/>
              <a:t>14</a:t>
            </a:fld>
            <a:endParaRPr lang="en-US"/>
          </a:p>
        </p:txBody>
      </p:sp>
    </p:spTree>
    <p:extLst>
      <p:ext uri="{BB962C8B-B14F-4D97-AF65-F5344CB8AC3E}">
        <p14:creationId xmlns:p14="http://schemas.microsoft.com/office/powerpoint/2010/main" val="18574402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several differences between traditional and modern technology. Here are some key differences:</a:t>
            </a:r>
          </a:p>
          <a:p>
            <a:endParaRPr lang="en-US" dirty="0"/>
          </a:p>
          <a:p>
            <a:r>
              <a:rPr lang="en-US" dirty="0"/>
              <a:t>Since it frequently includes cutting-edge components like artificial intelligence, machine learning, and the Internet of Things (IoT), modern technology is frequently more complex than traditional technology.</a:t>
            </a:r>
          </a:p>
          <a:p>
            <a:r>
              <a:rPr lang="en-US" dirty="0"/>
              <a:t>Automation is a feature of modern technology that allows for the automatic completion of tasks and processes without the need for human involvement. On the other hand, traditional technology frequently necessitates more manual </a:t>
            </a:r>
            <a:r>
              <a:rPr lang="en-US" dirty="0" err="1"/>
              <a:t>labour</a:t>
            </a:r>
            <a:r>
              <a:rPr lang="en-US" dirty="0"/>
              <a:t>.</a:t>
            </a:r>
          </a:p>
          <a:p>
            <a:r>
              <a:rPr lang="en-US" dirty="0"/>
              <a:t>Because it frequently operates more quickly than older technology, modern technology makes it possible to complete tasks more quickly and effectively.</a:t>
            </a:r>
          </a:p>
          <a:p>
            <a:r>
              <a:rPr lang="en-US" dirty="0"/>
              <a:t>Modern technology is frequently more interconnected, allowing for real-time information sharing and communication between systems and devices. Traditional technology might be less interconnected or necessitate more manual information transfer (Gitlin, 2021)</a:t>
            </a:r>
          </a:p>
          <a:p>
            <a:r>
              <a:rPr lang="en-US" dirty="0"/>
              <a:t>Modern technology is frequently more adaptable and flexible, with the capacity to be modified and rearranged to meet particular needs. Technology from the past may be more rigid and challenging to change.</a:t>
            </a:r>
          </a:p>
          <a:p>
            <a:r>
              <a:rPr lang="en-US" dirty="0"/>
              <a:t>In general, modern technology is more sophisticated, automated, and fast, connected, and flexible than traditional technology. However, it might also cost more and take more skill to implement and maintain.</a:t>
            </a:r>
          </a:p>
        </p:txBody>
      </p:sp>
      <p:sp>
        <p:nvSpPr>
          <p:cNvPr id="4" name="Slide Number Placeholder 3"/>
          <p:cNvSpPr>
            <a:spLocks noGrp="1"/>
          </p:cNvSpPr>
          <p:nvPr>
            <p:ph type="sldNum" sz="quarter" idx="5"/>
          </p:nvPr>
        </p:nvSpPr>
        <p:spPr/>
        <p:txBody>
          <a:bodyPr/>
          <a:lstStyle/>
          <a:p>
            <a:fld id="{84C5E827-7ADF-452B-865B-E733766761A7}" type="slidenum">
              <a:rPr lang="en-US" smtClean="0"/>
              <a:t>15</a:t>
            </a:fld>
            <a:endParaRPr lang="en-US"/>
          </a:p>
        </p:txBody>
      </p:sp>
    </p:spTree>
    <p:extLst>
      <p:ext uri="{BB962C8B-B14F-4D97-AF65-F5344CB8AC3E}">
        <p14:creationId xmlns:p14="http://schemas.microsoft.com/office/powerpoint/2010/main" val="112624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Modern technology is important for British Petroleum (BP) for several reasons:</a:t>
            </a:r>
          </a:p>
          <a:p>
            <a:endParaRPr lang="en-US" dirty="0"/>
          </a:p>
          <a:p>
            <a:r>
              <a:rPr lang="en-US" dirty="0"/>
              <a:t>Automation, artificial intelligence, and data analytics are examples of contemporary technologies that can assist BP in streamlining its operations and making better use of its resources. This may lead to greater productivity, lower costs, and improved efficiency.</a:t>
            </a:r>
          </a:p>
          <a:p>
            <a:r>
              <a:rPr lang="en-US" dirty="0"/>
              <a:t>Modern technologies, including drones, real-time monitoring systems, and autonomous vehicles, can help BP operate in a high-risk sector while enhancing worker safety and lowering the likelihood of accidents.</a:t>
            </a:r>
          </a:p>
          <a:p>
            <a:r>
              <a:rPr lang="en-US" dirty="0"/>
              <a:t>BP is dedicated to lowering its carbon footprint and making the transition to a future with less carbon emissions. Modern technologies like data analytics, digital twin technology, and renewable energy sources can aid BP in achieving these objectives and turning it into a more sustainable energy provider.</a:t>
            </a:r>
          </a:p>
          <a:p>
            <a:r>
              <a:rPr lang="en-US" dirty="0"/>
              <a:t>BP manages a vast network of resources, including pipelines, refineries, and oil and gas wells. Modern tools like real-time monitoring systems and digital twin technology can assist BP in better managing and maintaining these assets, leading to increased uptime, decreased downtime, and cost savings.</a:t>
            </a:r>
          </a:p>
          <a:p>
            <a:r>
              <a:rPr lang="en-US" dirty="0"/>
              <a:t>Mobile apps, online ordering platforms, and social media are examples of contemporary technologies that can assist BP in enhancing the customer experience and raising customer satisfaction.</a:t>
            </a:r>
          </a:p>
        </p:txBody>
      </p:sp>
      <p:sp>
        <p:nvSpPr>
          <p:cNvPr id="4" name="Slide Number Placeholder 3"/>
          <p:cNvSpPr>
            <a:spLocks noGrp="1"/>
          </p:cNvSpPr>
          <p:nvPr>
            <p:ph type="sldNum" sz="quarter" idx="5"/>
          </p:nvPr>
        </p:nvSpPr>
        <p:spPr/>
        <p:txBody>
          <a:bodyPr/>
          <a:lstStyle/>
          <a:p>
            <a:fld id="{84C5E827-7ADF-452B-865B-E733766761A7}" type="slidenum">
              <a:rPr lang="en-US" smtClean="0"/>
              <a:t>16</a:t>
            </a:fld>
            <a:endParaRPr lang="en-US"/>
          </a:p>
        </p:txBody>
      </p:sp>
    </p:spTree>
    <p:extLst>
      <p:ext uri="{BB962C8B-B14F-4D97-AF65-F5344CB8AC3E}">
        <p14:creationId xmlns:p14="http://schemas.microsoft.com/office/powerpoint/2010/main" val="39828586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consequences of not using modern technology in British Petroleum (BP) could be significant and far-reaching. Here are some potential consequences:</a:t>
            </a:r>
          </a:p>
          <a:p>
            <a:endParaRPr lang="en-US" dirty="0"/>
          </a:p>
          <a:p>
            <a:r>
              <a:rPr lang="en-US" dirty="0"/>
              <a:t>Without contemporary technology, BP probably wouldn't be able to function as effectively as its rivals. Higher costs, lower productivity, and lower profitability might follow from this.</a:t>
            </a:r>
          </a:p>
          <a:p>
            <a:r>
              <a:rPr lang="en-US" dirty="0"/>
              <a:t>Because BP works in a high-risk sector, using outdated technology could make accidents and other safety-related incidents more likely. This could cause significant harm to employees, harm to the environment, and harm to the company's reputation.</a:t>
            </a:r>
          </a:p>
          <a:p>
            <a:r>
              <a:rPr lang="en-US" dirty="0"/>
              <a:t>BP would be less able to innovate and create new goods and services without modern technology. This might make it harder for it to compete in the rapidly changing energy market, which might lead to a loss of market share.</a:t>
            </a:r>
          </a:p>
          <a:p>
            <a:r>
              <a:rPr lang="en-US" dirty="0"/>
              <a:t>BP manages a vast network of resources, including pipelines, refineries, and oil and gas wells. Without modern technology, managing and maintaining these assets would be more challenging, which could lead to more downtime, more expensive maintenance, and a shorter asset lifespan.</a:t>
            </a:r>
          </a:p>
          <a:p>
            <a:r>
              <a:rPr lang="en-US" dirty="0"/>
              <a:t>By refusing to adopt contemporary technology, BP may find it more challenging to transition to a lower-carbon future. Without access to contemporary technologies for renewable energy, BP might find it difficult to cut its carbon footprint and achieve its sustainability goals.</a:t>
            </a:r>
          </a:p>
        </p:txBody>
      </p:sp>
      <p:sp>
        <p:nvSpPr>
          <p:cNvPr id="4" name="Slide Number Placeholder 3"/>
          <p:cNvSpPr>
            <a:spLocks noGrp="1"/>
          </p:cNvSpPr>
          <p:nvPr>
            <p:ph type="sldNum" sz="quarter" idx="5"/>
          </p:nvPr>
        </p:nvSpPr>
        <p:spPr/>
        <p:txBody>
          <a:bodyPr/>
          <a:lstStyle/>
          <a:p>
            <a:fld id="{84C5E827-7ADF-452B-865B-E733766761A7}" type="slidenum">
              <a:rPr lang="en-US" smtClean="0"/>
              <a:t>17</a:t>
            </a:fld>
            <a:endParaRPr lang="en-US"/>
          </a:p>
        </p:txBody>
      </p:sp>
    </p:spTree>
    <p:extLst>
      <p:ext uri="{BB962C8B-B14F-4D97-AF65-F5344CB8AC3E}">
        <p14:creationId xmlns:p14="http://schemas.microsoft.com/office/powerpoint/2010/main" val="352144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future prospects of using modern technologies at British Petroleum (BP) are promising. Here are some potential future developments:</a:t>
            </a:r>
          </a:p>
          <a:p>
            <a:endParaRPr lang="en-US" dirty="0"/>
          </a:p>
          <a:p>
            <a:r>
              <a:rPr lang="en-US" dirty="0"/>
              <a:t>BP is committed to transitioning to a lower-carbon future and the company ensures great innovations in renewable energy technologies such as solar, wind, and biofuels with the help of the available technologies. The company can explore the use of digital technologies like AI, data analytics, and IoT to improve its operations and efficiency. BP can expand its low-carbon businesses including EV charging, biofuels, and hydrogen. Safety is a top priority, and BP can continue to invest in new technologies to improve safety for its workers. Finally, BP can improve customer experience and satisfaction through the use of customer-facing technologies like mobile apps and social media.</a:t>
            </a:r>
          </a:p>
        </p:txBody>
      </p:sp>
      <p:sp>
        <p:nvSpPr>
          <p:cNvPr id="4" name="Slide Number Placeholder 3"/>
          <p:cNvSpPr>
            <a:spLocks noGrp="1"/>
          </p:cNvSpPr>
          <p:nvPr>
            <p:ph type="sldNum" sz="quarter" idx="5"/>
          </p:nvPr>
        </p:nvSpPr>
        <p:spPr/>
        <p:txBody>
          <a:bodyPr/>
          <a:lstStyle/>
          <a:p>
            <a:fld id="{84C5E827-7ADF-452B-865B-E733766761A7}" type="slidenum">
              <a:rPr lang="en-US" smtClean="0"/>
              <a:t>18</a:t>
            </a:fld>
            <a:endParaRPr lang="en-US"/>
          </a:p>
        </p:txBody>
      </p:sp>
    </p:spTree>
    <p:extLst>
      <p:ext uri="{BB962C8B-B14F-4D97-AF65-F5344CB8AC3E}">
        <p14:creationId xmlns:p14="http://schemas.microsoft.com/office/powerpoint/2010/main" val="377826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4C5E827-7ADF-452B-865B-E733766761A7}" type="slidenum">
              <a:rPr lang="en-US" smtClean="0"/>
              <a:t>20</a:t>
            </a:fld>
            <a:endParaRPr lang="en-US"/>
          </a:p>
        </p:txBody>
      </p:sp>
    </p:spTree>
    <p:extLst>
      <p:ext uri="{BB962C8B-B14F-4D97-AF65-F5344CB8AC3E}">
        <p14:creationId xmlns:p14="http://schemas.microsoft.com/office/powerpoint/2010/main" val="1931610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96DFF08F-DC6B-4601-B491-B0F83F6DD2DA}" type="datetimeFigureOut">
              <a:rPr lang="en-US" dirty="0"/>
              <a:t>5/3/23</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5/3/23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5/3/23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5/3/23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5/3/23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5/3/23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5/3/23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5/3/23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5/3/23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5/3/23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5/3/23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96DFF08F-DC6B-4601-B491-B0F83F6DD2DA}" type="datetimeFigureOut">
              <a:rPr lang="en-US" dirty="0"/>
              <a:pPr/>
              <a:t>5/3/23</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8.jpeg"/><Relationship Id="rId7"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8.jpeg"/><Relationship Id="rId7" Type="http://schemas.openxmlformats.org/officeDocument/2006/relationships/diagramColors" Target="../diagrams/colors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1.png"/><Relationship Id="rId7" Type="http://schemas.openxmlformats.org/officeDocument/2006/relationships/diagramColors" Target="../diagrams/colors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2.jpeg"/><Relationship Id="rId7" Type="http://schemas.openxmlformats.org/officeDocument/2006/relationships/diagramColors" Target="../diagrams/colors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5.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3.jpeg"/><Relationship Id="rId7" Type="http://schemas.openxmlformats.org/officeDocument/2006/relationships/diagramColors" Target="../diagrams/colors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6.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4.jpeg"/><Relationship Id="rId7" Type="http://schemas.openxmlformats.org/officeDocument/2006/relationships/diagramColors" Target="../diagrams/colors7.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E913A7-2CA0-4B64-A25F-C0648DBC3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lumMod val="75000"/>
            </a:schemeClr>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pic>
        <p:nvPicPr>
          <p:cNvPr id="5" name="Picture 4">
            <a:extLst>
              <a:ext uri="{FF2B5EF4-FFF2-40B4-BE49-F238E27FC236}">
                <a16:creationId xmlns:a16="http://schemas.microsoft.com/office/drawing/2014/main" id="{EB92DF3C-7338-0159-757E-35AC28274B14}"/>
              </a:ext>
            </a:extLst>
          </p:cNvPr>
          <p:cNvPicPr>
            <a:picLocks noChangeAspect="1"/>
          </p:cNvPicPr>
          <p:nvPr/>
        </p:nvPicPr>
        <p:blipFill rotWithShape="1">
          <a:blip r:embed="rId2">
            <a:duotone>
              <a:schemeClr val="accent1">
                <a:shade val="45000"/>
                <a:satMod val="135000"/>
              </a:schemeClr>
              <a:prstClr val="white"/>
            </a:duotone>
            <a:alphaModFix amt="60000"/>
          </a:blip>
          <a:srcRect l="3038" r="6" b="6"/>
          <a:stretch/>
        </p:blipFill>
        <p:spPr>
          <a:xfrm>
            <a:off x="20" y="-1"/>
            <a:ext cx="12191980" cy="6858001"/>
          </a:xfrm>
          <a:prstGeom prst="rect">
            <a:avLst/>
          </a:prstGeom>
        </p:spPr>
      </p:pic>
      <p:cxnSp>
        <p:nvCxnSpPr>
          <p:cNvPr id="11" name="Straight Connector 10">
            <a:extLst>
              <a:ext uri="{FF2B5EF4-FFF2-40B4-BE49-F238E27FC236}">
                <a16:creationId xmlns:a16="http://schemas.microsoft.com/office/drawing/2014/main" id="{F711F046-5997-46AF-8E8D-F3DE223E44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83E5F85C-576B-4095-B465-6B09F9E09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 y="246888"/>
            <a:ext cx="11724640" cy="6377939"/>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3" name="Subtitle 2">
            <a:extLst>
              <a:ext uri="{FF2B5EF4-FFF2-40B4-BE49-F238E27FC236}">
                <a16:creationId xmlns:a16="http://schemas.microsoft.com/office/drawing/2014/main" id="{823545BE-2A6F-2B05-6DEB-D83FA7D65A28}"/>
              </a:ext>
            </a:extLst>
          </p:cNvPr>
          <p:cNvSpPr>
            <a:spLocks noGrp="1"/>
          </p:cNvSpPr>
          <p:nvPr>
            <p:ph type="subTitle" idx="1"/>
          </p:nvPr>
        </p:nvSpPr>
        <p:spPr>
          <a:xfrm>
            <a:off x="1709530" y="3869634"/>
            <a:ext cx="8767860" cy="1388165"/>
          </a:xfrm>
        </p:spPr>
        <p:txBody>
          <a:bodyPr>
            <a:normAutofit/>
          </a:bodyPr>
          <a:lstStyle/>
          <a:p>
            <a:r>
              <a:rPr lang="en-US" dirty="0"/>
              <a:t>Student ID</a:t>
            </a:r>
            <a:r>
              <a:rPr lang="en-US"/>
              <a:t>: </a:t>
            </a:r>
            <a:r>
              <a:rPr lang="en-GB"/>
              <a:t>2120140</a:t>
            </a:r>
          </a:p>
          <a:p>
            <a:r>
              <a:rPr lang="en-GB"/>
              <a:t>Stacey sugarova </a:t>
            </a:r>
            <a:endParaRPr lang="en-US" dirty="0"/>
          </a:p>
          <a:p>
            <a:endParaRPr lang="en-US" dirty="0"/>
          </a:p>
          <a:p>
            <a:endParaRPr lang="en-US" dirty="0"/>
          </a:p>
        </p:txBody>
      </p:sp>
      <p:sp>
        <p:nvSpPr>
          <p:cNvPr id="6" name="Title 5">
            <a:extLst>
              <a:ext uri="{FF2B5EF4-FFF2-40B4-BE49-F238E27FC236}">
                <a16:creationId xmlns:a16="http://schemas.microsoft.com/office/drawing/2014/main" id="{23E7E6E4-E677-CCEF-BE37-076343583961}"/>
              </a:ext>
            </a:extLst>
          </p:cNvPr>
          <p:cNvSpPr>
            <a:spLocks noGrp="1"/>
          </p:cNvSpPr>
          <p:nvPr>
            <p:ph type="ctrTitle"/>
          </p:nvPr>
        </p:nvSpPr>
        <p:spPr/>
        <p:txBody>
          <a:bodyPr/>
          <a:lstStyle/>
          <a:p>
            <a:r>
              <a:rPr lang="en-GB"/>
              <a:t>Digital skills &amp; research methods</a:t>
            </a:r>
            <a:endParaRPr lang="en-US"/>
          </a:p>
        </p:txBody>
      </p:sp>
    </p:spTree>
    <p:extLst>
      <p:ext uri="{BB962C8B-B14F-4D97-AF65-F5344CB8AC3E}">
        <p14:creationId xmlns:p14="http://schemas.microsoft.com/office/powerpoint/2010/main" val="3010876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500"/>
                                  </p:stCondLst>
                                  <p:iterate>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 name="Picture 4" descr="Graph on document with pen">
            <a:extLst>
              <a:ext uri="{FF2B5EF4-FFF2-40B4-BE49-F238E27FC236}">
                <a16:creationId xmlns:a16="http://schemas.microsoft.com/office/drawing/2014/main" id="{82DDB2F6-00DD-C655-15E0-806F3FCF5915}"/>
              </a:ext>
            </a:extLst>
          </p:cNvPr>
          <p:cNvPicPr>
            <a:picLocks noChangeAspect="1"/>
          </p:cNvPicPr>
          <p:nvPr/>
        </p:nvPicPr>
        <p:blipFill rotWithShape="1">
          <a:blip r:embed="rId2"/>
          <a:srcRect t="983" r="-2" b="14619"/>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57FCEABF-719A-4C8C-8802-E1C13EE46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231140" y="243840"/>
            <a:ext cx="11724640" cy="6377939"/>
          </a:xfrm>
          <a:prstGeom prst="rect">
            <a:avLst/>
          </a:prstGeom>
          <a:solidFill>
            <a:schemeClr val="tx1">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7FCD0FC-2A32-1E05-906F-4EB9A8A30732}"/>
              </a:ext>
            </a:extLst>
          </p:cNvPr>
          <p:cNvSpPr>
            <a:spLocks noGrp="1"/>
          </p:cNvSpPr>
          <p:nvPr>
            <p:ph type="title"/>
          </p:nvPr>
        </p:nvSpPr>
        <p:spPr>
          <a:xfrm>
            <a:off x="1143000" y="609600"/>
            <a:ext cx="9875520" cy="1356360"/>
          </a:xfrm>
        </p:spPr>
        <p:txBody>
          <a:bodyPr>
            <a:normAutofit/>
          </a:bodyPr>
          <a:lstStyle/>
          <a:p>
            <a:r>
              <a:rPr lang="en-US">
                <a:solidFill>
                  <a:schemeClr val="bg1"/>
                </a:solidFill>
              </a:rPr>
              <a:t>Introduction</a:t>
            </a:r>
          </a:p>
        </p:txBody>
      </p:sp>
      <p:sp>
        <p:nvSpPr>
          <p:cNvPr id="3" name="Content Placeholder 2">
            <a:extLst>
              <a:ext uri="{FF2B5EF4-FFF2-40B4-BE49-F238E27FC236}">
                <a16:creationId xmlns:a16="http://schemas.microsoft.com/office/drawing/2014/main" id="{CB142179-9491-FFE2-B758-ECADAFA6A28F}"/>
              </a:ext>
            </a:extLst>
          </p:cNvPr>
          <p:cNvSpPr>
            <a:spLocks noGrp="1"/>
          </p:cNvSpPr>
          <p:nvPr>
            <p:ph idx="1"/>
          </p:nvPr>
        </p:nvSpPr>
        <p:spPr>
          <a:xfrm>
            <a:off x="1143000" y="2057400"/>
            <a:ext cx="9872871" cy="4038600"/>
          </a:xfrm>
        </p:spPr>
        <p:txBody>
          <a:bodyPr vert="horz" lIns="91440" tIns="45720" rIns="91440" bIns="45720" rtlCol="0" anchor="t">
            <a:normAutofit/>
          </a:bodyPr>
          <a:lstStyle/>
          <a:p>
            <a:pPr marL="45720" indent="0" algn="just">
              <a:buNone/>
            </a:pPr>
            <a:r>
              <a:rPr lang="en-US" dirty="0">
                <a:solidFill>
                  <a:schemeClr val="bg1"/>
                </a:solidFill>
              </a:rPr>
              <a:t>Technology has become an essential component of modern businesses in the fast-paced, digitally-driven world of today. It has altered how businesses run, communicate, and promote their goods and services. Businesses can now increase productivity, cut costs, and improve customer experience thanks to technology. In this presentation, I'll talk about how British Petroleum (BP), a global oil and gas corporation, has evolved its operations as a result of the use of technology. I will investigate the various technological developments BP has incorporated into its operations and assess how these have affected the company's productivity and performance.</a:t>
            </a:r>
          </a:p>
        </p:txBody>
      </p:sp>
    </p:spTree>
    <p:extLst>
      <p:ext uri="{BB962C8B-B14F-4D97-AF65-F5344CB8AC3E}">
        <p14:creationId xmlns:p14="http://schemas.microsoft.com/office/powerpoint/2010/main" val="3525713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Oil refinery against blue sky">
            <a:extLst>
              <a:ext uri="{FF2B5EF4-FFF2-40B4-BE49-F238E27FC236}">
                <a16:creationId xmlns:a16="http://schemas.microsoft.com/office/drawing/2014/main" id="{F3FD3BE9-2142-8BC1-8A37-8B65D8730FCA}"/>
              </a:ext>
            </a:extLst>
          </p:cNvPr>
          <p:cNvPicPr>
            <a:picLocks noChangeAspect="1"/>
          </p:cNvPicPr>
          <p:nvPr/>
        </p:nvPicPr>
        <p:blipFill rotWithShape="1">
          <a:blip r:embed="rId3">
            <a:duotone>
              <a:prstClr val="black"/>
              <a:schemeClr val="tx2">
                <a:tint val="45000"/>
                <a:satMod val="400000"/>
              </a:schemeClr>
            </a:duotone>
            <a:alphaModFix amt="35000"/>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DB95B3FD-C5A0-4CBA-115F-58F2A21B0170}"/>
              </a:ext>
            </a:extLst>
          </p:cNvPr>
          <p:cNvSpPr>
            <a:spLocks noGrp="1"/>
          </p:cNvSpPr>
          <p:nvPr>
            <p:ph type="title"/>
          </p:nvPr>
        </p:nvSpPr>
        <p:spPr>
          <a:xfrm>
            <a:off x="1143000" y="609600"/>
            <a:ext cx="9875520" cy="1356360"/>
          </a:xfrm>
        </p:spPr>
        <p:txBody>
          <a:bodyPr>
            <a:normAutofit/>
          </a:bodyPr>
          <a:lstStyle/>
          <a:p>
            <a:r>
              <a:rPr lang="en-US">
                <a:solidFill>
                  <a:schemeClr val="bg1"/>
                </a:solidFill>
              </a:rPr>
              <a:t>Brief history of British Petroleum</a:t>
            </a:r>
          </a:p>
        </p:txBody>
      </p:sp>
      <p:sp>
        <p:nvSpPr>
          <p:cNvPr id="3" name="Content Placeholder 2">
            <a:extLst>
              <a:ext uri="{FF2B5EF4-FFF2-40B4-BE49-F238E27FC236}">
                <a16:creationId xmlns:a16="http://schemas.microsoft.com/office/drawing/2014/main" id="{B90A977D-203B-C1DA-0F50-AE1426ECAAE1}"/>
              </a:ext>
            </a:extLst>
          </p:cNvPr>
          <p:cNvSpPr>
            <a:spLocks noGrp="1"/>
          </p:cNvSpPr>
          <p:nvPr>
            <p:ph idx="1"/>
          </p:nvPr>
        </p:nvSpPr>
        <p:spPr>
          <a:xfrm>
            <a:off x="1143000" y="2057400"/>
            <a:ext cx="9883603" cy="4564487"/>
          </a:xfrm>
        </p:spPr>
        <p:txBody>
          <a:bodyPr vert="horz" lIns="91440" tIns="45720" rIns="91440" bIns="45720" rtlCol="0">
            <a:normAutofit/>
          </a:bodyPr>
          <a:lstStyle/>
          <a:p>
            <a:pPr>
              <a:buFont typeface="Arial" panose="020B0604020202020204" pitchFamily="34" charset="0"/>
              <a:buChar char="•"/>
            </a:pPr>
            <a:r>
              <a:rPr lang="en-US" sz="1500" b="0" i="0" dirty="0">
                <a:solidFill>
                  <a:schemeClr val="bg1"/>
                </a:solidFill>
                <a:effectLst/>
                <a:latin typeface="Söhne"/>
              </a:rPr>
              <a:t>An international oil and gas corporation, British Petroleum (BP), is based in London, United Kingdom.</a:t>
            </a:r>
            <a:endParaRPr lang="en-US" sz="1500" dirty="0">
              <a:solidFill>
                <a:schemeClr val="bg1"/>
              </a:solidFill>
            </a:endParaRPr>
          </a:p>
          <a:p>
            <a:pPr>
              <a:buFont typeface="Arial" panose="020B0604020202020204" pitchFamily="34" charset="0"/>
              <a:buChar char="•"/>
            </a:pPr>
            <a:r>
              <a:rPr lang="en-US" sz="1500" b="0" i="0" dirty="0">
                <a:solidFill>
                  <a:schemeClr val="bg1"/>
                </a:solidFill>
                <a:effectLst/>
                <a:latin typeface="Söhne"/>
              </a:rPr>
              <a:t>The Anglo-Persian Oil Company (APOC), which was established in 1908, is where the company's history begins (Tharoor, 2010).</a:t>
            </a:r>
          </a:p>
          <a:p>
            <a:pPr>
              <a:buFont typeface="Arial" panose="020B0604020202020204" pitchFamily="34" charset="0"/>
              <a:buChar char="•"/>
            </a:pPr>
            <a:r>
              <a:rPr lang="en-US" sz="1500" b="0" i="0" dirty="0">
                <a:solidFill>
                  <a:schemeClr val="bg1"/>
                </a:solidFill>
                <a:effectLst/>
                <a:latin typeface="Söhne"/>
              </a:rPr>
              <a:t>In order to discover and extract oil in Persia (currently Iran), a British protectorate at the time, APOC was founded.</a:t>
            </a:r>
          </a:p>
          <a:p>
            <a:pPr>
              <a:buFont typeface="Arial" panose="020B0604020202020204" pitchFamily="34" charset="0"/>
              <a:buChar char="•"/>
            </a:pPr>
            <a:r>
              <a:rPr lang="en-US" sz="1500" b="0" i="0" dirty="0">
                <a:solidFill>
                  <a:schemeClr val="bg1"/>
                </a:solidFill>
                <a:effectLst/>
                <a:latin typeface="Söhne"/>
              </a:rPr>
              <a:t>After changing its name to the Anglo-Iranian Oil Company (AIOC) in 1935, the organization carried on business as usual in Iran until the Iranian Revolution of 1979 (Ebrahimi, 2016).</a:t>
            </a:r>
          </a:p>
          <a:p>
            <a:pPr>
              <a:buFont typeface="Arial" panose="020B0604020202020204" pitchFamily="34" charset="0"/>
              <a:buChar char="•"/>
            </a:pPr>
            <a:r>
              <a:rPr lang="en-US" sz="1500" b="0" i="0" dirty="0">
                <a:solidFill>
                  <a:schemeClr val="bg1"/>
                </a:solidFill>
                <a:effectLst/>
                <a:latin typeface="Söhne"/>
              </a:rPr>
              <a:t>AIOC was renamed British Petroleum Company (BP) in 1965 to better reflect its expanding global presence outside of Iran.</a:t>
            </a:r>
          </a:p>
          <a:p>
            <a:pPr>
              <a:buFont typeface="Arial" panose="020B0604020202020204" pitchFamily="34" charset="0"/>
              <a:buChar char="•"/>
            </a:pPr>
            <a:r>
              <a:rPr lang="en-US" sz="1500" b="0" i="0" dirty="0">
                <a:solidFill>
                  <a:schemeClr val="bg1"/>
                </a:solidFill>
                <a:effectLst/>
                <a:latin typeface="Söhne"/>
              </a:rPr>
              <a:t>Through mergers and acquisitions, BP has grown its business over the years. Examples include the purchases of Standard Oil of Ohio (</a:t>
            </a:r>
            <a:r>
              <a:rPr lang="en-US" sz="1500" b="0" i="0" dirty="0" err="1">
                <a:solidFill>
                  <a:schemeClr val="bg1"/>
                </a:solidFill>
                <a:effectLst/>
                <a:latin typeface="Söhne"/>
              </a:rPr>
              <a:t>Sohio</a:t>
            </a:r>
            <a:r>
              <a:rPr lang="en-US" sz="1500" b="0" i="0" dirty="0">
                <a:solidFill>
                  <a:schemeClr val="bg1"/>
                </a:solidFill>
                <a:effectLst/>
                <a:latin typeface="Söhne"/>
              </a:rPr>
              <a:t>) in 1987 and Amoco Corporation in 1998.</a:t>
            </a:r>
          </a:p>
          <a:p>
            <a:pPr>
              <a:buFont typeface="Arial" panose="020B0604020202020204" pitchFamily="34" charset="0"/>
              <a:buChar char="•"/>
            </a:pPr>
            <a:r>
              <a:rPr lang="en-US" sz="1500" b="0" i="0" dirty="0">
                <a:solidFill>
                  <a:schemeClr val="bg1"/>
                </a:solidFill>
                <a:effectLst/>
                <a:latin typeface="Söhne"/>
              </a:rPr>
              <a:t>When the Deepwater Horizon oil rig exploded in the Gulf of Mexico in 2010, BP was faced with a serious catastrophe that resulted in both economic and environmental harm (Matthews, 2023).</a:t>
            </a:r>
          </a:p>
          <a:p>
            <a:pPr>
              <a:buFont typeface="Arial" panose="020B0604020202020204" pitchFamily="34" charset="0"/>
              <a:buChar char="•"/>
            </a:pPr>
            <a:r>
              <a:rPr lang="en-US" sz="1500" b="0" i="0" dirty="0">
                <a:solidFill>
                  <a:schemeClr val="bg1"/>
                </a:solidFill>
                <a:effectLst/>
                <a:latin typeface="Söhne"/>
              </a:rPr>
              <a:t>Since that time, BP has concentrated on strengthening its safety and environmental records and shifting its attention to renewable energy sources.</a:t>
            </a:r>
          </a:p>
        </p:txBody>
      </p:sp>
    </p:spTree>
    <p:extLst>
      <p:ext uri="{BB962C8B-B14F-4D97-AF65-F5344CB8AC3E}">
        <p14:creationId xmlns:p14="http://schemas.microsoft.com/office/powerpoint/2010/main" val="961742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Puzzle pieces">
            <a:extLst>
              <a:ext uri="{FF2B5EF4-FFF2-40B4-BE49-F238E27FC236}">
                <a16:creationId xmlns:a16="http://schemas.microsoft.com/office/drawing/2014/main" id="{C6470110-E7C2-52ED-BA55-4055511389A2}"/>
              </a:ext>
            </a:extLst>
          </p:cNvPr>
          <p:cNvPicPr>
            <a:picLocks noChangeAspect="1"/>
          </p:cNvPicPr>
          <p:nvPr/>
        </p:nvPicPr>
        <p:blipFill rotWithShape="1">
          <a:blip r:embed="rId3">
            <a:duotone>
              <a:prstClr val="black"/>
              <a:schemeClr val="tx2">
                <a:tint val="45000"/>
                <a:satMod val="400000"/>
              </a:schemeClr>
            </a:duotone>
            <a:alphaModFix amt="35000"/>
          </a:blip>
          <a:srcRect t="4468" r="-2" b="10825"/>
          <a:stretch/>
        </p:blipFill>
        <p:spPr>
          <a:xfrm>
            <a:off x="20" y="10"/>
            <a:ext cx="12191980" cy="6857990"/>
          </a:xfrm>
          <a:prstGeom prst="rect">
            <a:avLst/>
          </a:prstGeom>
        </p:spPr>
      </p:pic>
      <p:sp>
        <p:nvSpPr>
          <p:cNvPr id="2" name="Title 1">
            <a:extLst>
              <a:ext uri="{FF2B5EF4-FFF2-40B4-BE49-F238E27FC236}">
                <a16:creationId xmlns:a16="http://schemas.microsoft.com/office/drawing/2014/main" id="{CBF9A8AE-AE50-B1FE-5D68-061CE2D0660F}"/>
              </a:ext>
            </a:extLst>
          </p:cNvPr>
          <p:cNvSpPr>
            <a:spLocks noGrp="1"/>
          </p:cNvSpPr>
          <p:nvPr>
            <p:ph type="title"/>
          </p:nvPr>
        </p:nvSpPr>
        <p:spPr>
          <a:xfrm>
            <a:off x="1143000" y="609600"/>
            <a:ext cx="9875520" cy="1356360"/>
          </a:xfrm>
        </p:spPr>
        <p:txBody>
          <a:bodyPr>
            <a:normAutofit/>
          </a:bodyPr>
          <a:lstStyle/>
          <a:p>
            <a:r>
              <a:rPr lang="en-US">
                <a:solidFill>
                  <a:schemeClr val="bg1"/>
                </a:solidFill>
              </a:rPr>
              <a:t>Aim and objectives of British Petroleum</a:t>
            </a:r>
          </a:p>
        </p:txBody>
      </p:sp>
      <p:sp>
        <p:nvSpPr>
          <p:cNvPr id="3" name="Content Placeholder 2">
            <a:extLst>
              <a:ext uri="{FF2B5EF4-FFF2-40B4-BE49-F238E27FC236}">
                <a16:creationId xmlns:a16="http://schemas.microsoft.com/office/drawing/2014/main" id="{0FDE4F5A-2F83-0CBF-0141-0AFA7DE48A2B}"/>
              </a:ext>
            </a:extLst>
          </p:cNvPr>
          <p:cNvSpPr>
            <a:spLocks noGrp="1"/>
          </p:cNvSpPr>
          <p:nvPr>
            <p:ph idx="1"/>
          </p:nvPr>
        </p:nvSpPr>
        <p:spPr>
          <a:xfrm>
            <a:off x="1143000" y="2057400"/>
            <a:ext cx="9872871" cy="4038600"/>
          </a:xfrm>
        </p:spPr>
        <p:txBody>
          <a:bodyPr>
            <a:normAutofit/>
          </a:bodyPr>
          <a:lstStyle/>
          <a:p>
            <a:r>
              <a:rPr lang="en-US">
                <a:solidFill>
                  <a:schemeClr val="bg1"/>
                </a:solidFill>
              </a:rPr>
              <a:t>To ensure safe and reliable operations</a:t>
            </a:r>
          </a:p>
          <a:p>
            <a:r>
              <a:rPr lang="en-US">
                <a:solidFill>
                  <a:schemeClr val="bg1"/>
                </a:solidFill>
              </a:rPr>
              <a:t>To meet the world's energy needs</a:t>
            </a:r>
          </a:p>
          <a:p>
            <a:r>
              <a:rPr lang="en-US">
                <a:solidFill>
                  <a:schemeClr val="bg1"/>
                </a:solidFill>
              </a:rPr>
              <a:t>To deliver value to shareholders</a:t>
            </a:r>
          </a:p>
          <a:p>
            <a:r>
              <a:rPr lang="en-US">
                <a:solidFill>
                  <a:schemeClr val="bg1"/>
                </a:solidFill>
              </a:rPr>
              <a:t>To foster a diverse and inclusive workplace</a:t>
            </a:r>
          </a:p>
          <a:p>
            <a:r>
              <a:rPr lang="en-US">
                <a:solidFill>
                  <a:schemeClr val="bg1"/>
                </a:solidFill>
              </a:rPr>
              <a:t>To support the communities in which it operates</a:t>
            </a:r>
          </a:p>
        </p:txBody>
      </p:sp>
    </p:spTree>
    <p:extLst>
      <p:ext uri="{BB962C8B-B14F-4D97-AF65-F5344CB8AC3E}">
        <p14:creationId xmlns:p14="http://schemas.microsoft.com/office/powerpoint/2010/main" val="1607942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Offshore production platform">
            <a:extLst>
              <a:ext uri="{FF2B5EF4-FFF2-40B4-BE49-F238E27FC236}">
                <a16:creationId xmlns:a16="http://schemas.microsoft.com/office/drawing/2014/main" id="{5F00E4B1-E0A8-3176-0D1E-5DF6B45DC357}"/>
              </a:ext>
            </a:extLst>
          </p:cNvPr>
          <p:cNvPicPr>
            <a:picLocks noChangeAspect="1"/>
          </p:cNvPicPr>
          <p:nvPr/>
        </p:nvPicPr>
        <p:blipFill rotWithShape="1">
          <a:blip r:embed="rId3">
            <a:duotone>
              <a:prstClr val="black"/>
              <a:schemeClr val="tx2">
                <a:tint val="45000"/>
                <a:satMod val="400000"/>
              </a:schemeClr>
            </a:duotone>
            <a:alphaModFix amt="35000"/>
          </a:blip>
          <a:srcRect t="20497"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75CC2404-5B67-587F-08EA-8B642BDDCC10}"/>
              </a:ext>
            </a:extLst>
          </p:cNvPr>
          <p:cNvSpPr>
            <a:spLocks noGrp="1"/>
          </p:cNvSpPr>
          <p:nvPr>
            <p:ph type="title"/>
          </p:nvPr>
        </p:nvSpPr>
        <p:spPr>
          <a:xfrm>
            <a:off x="1143000" y="609600"/>
            <a:ext cx="9875520" cy="1356360"/>
          </a:xfrm>
        </p:spPr>
        <p:txBody>
          <a:bodyPr>
            <a:normAutofit/>
          </a:bodyPr>
          <a:lstStyle/>
          <a:p>
            <a:r>
              <a:rPr lang="en-US">
                <a:solidFill>
                  <a:schemeClr val="bg1"/>
                </a:solidFill>
              </a:rPr>
              <a:t>Scope/Purposes of British petroleum</a:t>
            </a:r>
          </a:p>
        </p:txBody>
      </p:sp>
      <p:sp>
        <p:nvSpPr>
          <p:cNvPr id="3" name="Content Placeholder 2">
            <a:extLst>
              <a:ext uri="{FF2B5EF4-FFF2-40B4-BE49-F238E27FC236}">
                <a16:creationId xmlns:a16="http://schemas.microsoft.com/office/drawing/2014/main" id="{3A591DD5-79E4-2E86-1840-70A4C56851C3}"/>
              </a:ext>
            </a:extLst>
          </p:cNvPr>
          <p:cNvSpPr>
            <a:spLocks noGrp="1"/>
          </p:cNvSpPr>
          <p:nvPr>
            <p:ph idx="1"/>
          </p:nvPr>
        </p:nvSpPr>
        <p:spPr>
          <a:xfrm>
            <a:off x="1143000" y="2057400"/>
            <a:ext cx="9872871" cy="4038600"/>
          </a:xfrm>
        </p:spPr>
        <p:txBody>
          <a:bodyPr>
            <a:normAutofit/>
          </a:bodyPr>
          <a:lstStyle/>
          <a:p>
            <a:r>
              <a:rPr lang="en-US">
                <a:solidFill>
                  <a:schemeClr val="bg1"/>
                </a:solidFill>
              </a:rPr>
              <a:t>Exploration and Production</a:t>
            </a:r>
          </a:p>
          <a:p>
            <a:r>
              <a:rPr lang="en-US">
                <a:solidFill>
                  <a:schemeClr val="bg1"/>
                </a:solidFill>
              </a:rPr>
              <a:t>Refining and Marketing</a:t>
            </a:r>
          </a:p>
          <a:p>
            <a:r>
              <a:rPr lang="en-US">
                <a:solidFill>
                  <a:schemeClr val="bg1"/>
                </a:solidFill>
              </a:rPr>
              <a:t>Renewable Energy</a:t>
            </a:r>
          </a:p>
          <a:p>
            <a:r>
              <a:rPr lang="en-US">
                <a:solidFill>
                  <a:schemeClr val="bg1"/>
                </a:solidFill>
              </a:rPr>
              <a:t>Technology and Innovation</a:t>
            </a:r>
          </a:p>
          <a:p>
            <a:r>
              <a:rPr lang="en-US">
                <a:solidFill>
                  <a:schemeClr val="bg1"/>
                </a:solidFill>
              </a:rPr>
              <a:t>Corporate Social Responsibility</a:t>
            </a:r>
          </a:p>
          <a:p>
            <a:r>
              <a:rPr lang="en-US">
                <a:solidFill>
                  <a:schemeClr val="bg1"/>
                </a:solidFill>
              </a:rPr>
              <a:t>Partnerships and Collaborations</a:t>
            </a:r>
          </a:p>
        </p:txBody>
      </p:sp>
    </p:spTree>
    <p:extLst>
      <p:ext uri="{BB962C8B-B14F-4D97-AF65-F5344CB8AC3E}">
        <p14:creationId xmlns:p14="http://schemas.microsoft.com/office/powerpoint/2010/main" val="1643410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0" name="Rectangle 59">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5" name="Picture 55" descr="A picture containing sky, outdoor, day&#10;&#10;Description automatically generated">
            <a:extLst>
              <a:ext uri="{FF2B5EF4-FFF2-40B4-BE49-F238E27FC236}">
                <a16:creationId xmlns:a16="http://schemas.microsoft.com/office/drawing/2014/main" id="{EA9B4B82-9112-F388-1B50-DBA9944F82F1}"/>
              </a:ext>
            </a:extLst>
          </p:cNvPr>
          <p:cNvPicPr>
            <a:picLocks noChangeAspect="1"/>
          </p:cNvPicPr>
          <p:nvPr/>
        </p:nvPicPr>
        <p:blipFill rotWithShape="1">
          <a:blip r:embed="rId3">
            <a:duotone>
              <a:prstClr val="black"/>
              <a:schemeClr val="tx2">
                <a:tint val="45000"/>
                <a:satMod val="400000"/>
              </a:schemeClr>
            </a:duotone>
            <a:alphaModFix amt="35000"/>
          </a:blip>
          <a:srcRect t="10392" b="5021"/>
          <a:stretch/>
        </p:blipFill>
        <p:spPr>
          <a:xfrm>
            <a:off x="20" y="10"/>
            <a:ext cx="12191980" cy="6857990"/>
          </a:xfrm>
          <a:prstGeom prst="rect">
            <a:avLst/>
          </a:prstGeom>
        </p:spPr>
      </p:pic>
      <p:sp>
        <p:nvSpPr>
          <p:cNvPr id="2" name="Title 1">
            <a:extLst>
              <a:ext uri="{FF2B5EF4-FFF2-40B4-BE49-F238E27FC236}">
                <a16:creationId xmlns:a16="http://schemas.microsoft.com/office/drawing/2014/main" id="{7F67910F-D21C-5D16-D297-D5F766AE2527}"/>
              </a:ext>
            </a:extLst>
          </p:cNvPr>
          <p:cNvSpPr>
            <a:spLocks noGrp="1"/>
          </p:cNvSpPr>
          <p:nvPr>
            <p:ph type="title"/>
          </p:nvPr>
        </p:nvSpPr>
        <p:spPr>
          <a:xfrm>
            <a:off x="1143000" y="609600"/>
            <a:ext cx="9875520" cy="1356360"/>
          </a:xfrm>
        </p:spPr>
        <p:txBody>
          <a:bodyPr>
            <a:normAutofit/>
          </a:bodyPr>
          <a:lstStyle/>
          <a:p>
            <a:r>
              <a:rPr lang="en-US">
                <a:solidFill>
                  <a:schemeClr val="bg1"/>
                </a:solidFill>
              </a:rPr>
              <a:t>Mission and vision of British Petroleum</a:t>
            </a:r>
          </a:p>
        </p:txBody>
      </p:sp>
      <p:graphicFrame>
        <p:nvGraphicFramePr>
          <p:cNvPr id="5" name="Content Placeholder 2">
            <a:extLst>
              <a:ext uri="{FF2B5EF4-FFF2-40B4-BE49-F238E27FC236}">
                <a16:creationId xmlns:a16="http://schemas.microsoft.com/office/drawing/2014/main" id="{7724355D-B279-0C51-987C-8D11A34B71CC}"/>
              </a:ext>
            </a:extLst>
          </p:cNvPr>
          <p:cNvGraphicFramePr>
            <a:graphicFrameLocks noGrp="1"/>
          </p:cNvGraphicFramePr>
          <p:nvPr>
            <p:ph idx="1"/>
            <p:extLst>
              <p:ext uri="{D42A27DB-BD31-4B8C-83A1-F6EECF244321}">
                <p14:modId xmlns:p14="http://schemas.microsoft.com/office/powerpoint/2010/main" val="123229509"/>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45818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Thermal power station">
            <a:extLst>
              <a:ext uri="{FF2B5EF4-FFF2-40B4-BE49-F238E27FC236}">
                <a16:creationId xmlns:a16="http://schemas.microsoft.com/office/drawing/2014/main" id="{AC43FC89-4FD6-3C06-154F-90B882703CD7}"/>
              </a:ext>
            </a:extLst>
          </p:cNvPr>
          <p:cNvPicPr>
            <a:picLocks noChangeAspect="1"/>
          </p:cNvPicPr>
          <p:nvPr/>
        </p:nvPicPr>
        <p:blipFill rotWithShape="1">
          <a:blip r:embed="rId3">
            <a:duotone>
              <a:prstClr val="black"/>
              <a:schemeClr val="tx2">
                <a:tint val="45000"/>
                <a:satMod val="400000"/>
              </a:schemeClr>
            </a:duotone>
            <a:alphaModFix amt="35000"/>
          </a:blip>
          <a:srcRect t="24952"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AD7EBD23-A505-2812-6C30-DCDC54EAF240}"/>
              </a:ext>
            </a:extLst>
          </p:cNvPr>
          <p:cNvSpPr>
            <a:spLocks noGrp="1"/>
          </p:cNvSpPr>
          <p:nvPr>
            <p:ph type="title"/>
          </p:nvPr>
        </p:nvSpPr>
        <p:spPr>
          <a:xfrm>
            <a:off x="1143000" y="609600"/>
            <a:ext cx="9875520" cy="1356360"/>
          </a:xfrm>
        </p:spPr>
        <p:txBody>
          <a:bodyPr>
            <a:normAutofit/>
          </a:bodyPr>
          <a:lstStyle/>
          <a:p>
            <a:r>
              <a:rPr lang="en-US">
                <a:solidFill>
                  <a:schemeClr val="bg1"/>
                </a:solidFill>
              </a:rPr>
              <a:t>Current Status &amp; Services of British petroleum</a:t>
            </a:r>
          </a:p>
        </p:txBody>
      </p:sp>
      <p:sp>
        <p:nvSpPr>
          <p:cNvPr id="3" name="Content Placeholder 2">
            <a:extLst>
              <a:ext uri="{FF2B5EF4-FFF2-40B4-BE49-F238E27FC236}">
                <a16:creationId xmlns:a16="http://schemas.microsoft.com/office/drawing/2014/main" id="{78551AE5-45E8-953D-B070-F5E622BF4261}"/>
              </a:ext>
            </a:extLst>
          </p:cNvPr>
          <p:cNvSpPr>
            <a:spLocks noGrp="1"/>
          </p:cNvSpPr>
          <p:nvPr>
            <p:ph idx="1"/>
          </p:nvPr>
        </p:nvSpPr>
        <p:spPr>
          <a:xfrm>
            <a:off x="1143000" y="2057400"/>
            <a:ext cx="9872871" cy="4038600"/>
          </a:xfrm>
        </p:spPr>
        <p:txBody>
          <a:bodyPr>
            <a:normAutofit/>
          </a:bodyPr>
          <a:lstStyle/>
          <a:p>
            <a:r>
              <a:rPr lang="en-US">
                <a:solidFill>
                  <a:schemeClr val="bg1"/>
                </a:solidFill>
              </a:rPr>
              <a:t>Upstream Operations</a:t>
            </a:r>
          </a:p>
          <a:p>
            <a:r>
              <a:rPr lang="en-US">
                <a:solidFill>
                  <a:schemeClr val="bg1"/>
                </a:solidFill>
              </a:rPr>
              <a:t>Downstream Operations</a:t>
            </a:r>
          </a:p>
          <a:p>
            <a:r>
              <a:rPr lang="en-US">
                <a:solidFill>
                  <a:schemeClr val="bg1"/>
                </a:solidFill>
              </a:rPr>
              <a:t>Renewable Energy</a:t>
            </a:r>
          </a:p>
          <a:p>
            <a:r>
              <a:rPr lang="en-US">
                <a:solidFill>
                  <a:schemeClr val="bg1"/>
                </a:solidFill>
              </a:rPr>
              <a:t>Carbon Capture, Utilization, and Storage (CCUS)</a:t>
            </a:r>
          </a:p>
          <a:p>
            <a:r>
              <a:rPr lang="en-US">
                <a:solidFill>
                  <a:schemeClr val="bg1"/>
                </a:solidFill>
              </a:rPr>
              <a:t>Lubricants and Chemicals</a:t>
            </a:r>
          </a:p>
        </p:txBody>
      </p:sp>
    </p:spTree>
    <p:extLst>
      <p:ext uri="{BB962C8B-B14F-4D97-AF65-F5344CB8AC3E}">
        <p14:creationId xmlns:p14="http://schemas.microsoft.com/office/powerpoint/2010/main" val="3540113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Oil refinery against blue sky">
            <a:extLst>
              <a:ext uri="{FF2B5EF4-FFF2-40B4-BE49-F238E27FC236}">
                <a16:creationId xmlns:a16="http://schemas.microsoft.com/office/drawing/2014/main" id="{C61D6ED3-9BDB-0509-63A3-C8DC16010056}"/>
              </a:ext>
            </a:extLst>
          </p:cNvPr>
          <p:cNvPicPr>
            <a:picLocks noChangeAspect="1"/>
          </p:cNvPicPr>
          <p:nvPr/>
        </p:nvPicPr>
        <p:blipFill rotWithShape="1">
          <a:blip r:embed="rId3">
            <a:duotone>
              <a:prstClr val="black"/>
              <a:schemeClr val="tx2">
                <a:tint val="45000"/>
                <a:satMod val="400000"/>
              </a:schemeClr>
            </a:duotone>
            <a:alphaModFix amt="35000"/>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AD7EBD23-A505-2812-6C30-DCDC54EAF240}"/>
              </a:ext>
            </a:extLst>
          </p:cNvPr>
          <p:cNvSpPr>
            <a:spLocks noGrp="1"/>
          </p:cNvSpPr>
          <p:nvPr>
            <p:ph type="title"/>
          </p:nvPr>
        </p:nvSpPr>
        <p:spPr>
          <a:xfrm>
            <a:off x="1143000" y="609600"/>
            <a:ext cx="9875520" cy="1356360"/>
          </a:xfrm>
        </p:spPr>
        <p:txBody>
          <a:bodyPr>
            <a:normAutofit/>
          </a:bodyPr>
          <a:lstStyle/>
          <a:p>
            <a:r>
              <a:rPr lang="en-US">
                <a:solidFill>
                  <a:schemeClr val="bg1"/>
                </a:solidFill>
              </a:rPr>
              <a:t>Current Status &amp; Services of British Petroleum</a:t>
            </a:r>
          </a:p>
        </p:txBody>
      </p:sp>
      <p:sp>
        <p:nvSpPr>
          <p:cNvPr id="3" name="Content Placeholder 2">
            <a:extLst>
              <a:ext uri="{FF2B5EF4-FFF2-40B4-BE49-F238E27FC236}">
                <a16:creationId xmlns:a16="http://schemas.microsoft.com/office/drawing/2014/main" id="{78551AE5-45E8-953D-B070-F5E622BF4261}"/>
              </a:ext>
            </a:extLst>
          </p:cNvPr>
          <p:cNvSpPr>
            <a:spLocks noGrp="1"/>
          </p:cNvSpPr>
          <p:nvPr>
            <p:ph idx="1"/>
          </p:nvPr>
        </p:nvSpPr>
        <p:spPr>
          <a:xfrm>
            <a:off x="1143000" y="2057400"/>
            <a:ext cx="9872871" cy="4038600"/>
          </a:xfrm>
        </p:spPr>
        <p:txBody>
          <a:bodyPr>
            <a:normAutofit/>
          </a:bodyPr>
          <a:lstStyle/>
          <a:p>
            <a:r>
              <a:rPr lang="en-US">
                <a:solidFill>
                  <a:schemeClr val="bg1"/>
                </a:solidFill>
              </a:rPr>
              <a:t>Convenience Retail</a:t>
            </a:r>
          </a:p>
          <a:p>
            <a:r>
              <a:rPr lang="en-US">
                <a:solidFill>
                  <a:schemeClr val="bg1"/>
                </a:solidFill>
              </a:rPr>
              <a:t>Aviation fuel</a:t>
            </a:r>
          </a:p>
          <a:p>
            <a:r>
              <a:rPr lang="en-US">
                <a:solidFill>
                  <a:schemeClr val="bg1"/>
                </a:solidFill>
              </a:rPr>
              <a:t>Shipping</a:t>
            </a:r>
          </a:p>
          <a:p>
            <a:r>
              <a:rPr lang="en-US">
                <a:solidFill>
                  <a:schemeClr val="bg1"/>
                </a:solidFill>
              </a:rPr>
              <a:t>Trading and Supply</a:t>
            </a:r>
          </a:p>
        </p:txBody>
      </p:sp>
    </p:spTree>
    <p:extLst>
      <p:ext uri="{BB962C8B-B14F-4D97-AF65-F5344CB8AC3E}">
        <p14:creationId xmlns:p14="http://schemas.microsoft.com/office/powerpoint/2010/main" val="3513259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26" name="Picture 25" descr="Silhouette of a construction site">
            <a:extLst>
              <a:ext uri="{FF2B5EF4-FFF2-40B4-BE49-F238E27FC236}">
                <a16:creationId xmlns:a16="http://schemas.microsoft.com/office/drawing/2014/main" id="{F73D46CA-5963-EAE0-47C9-57422BEBE381}"/>
              </a:ext>
            </a:extLst>
          </p:cNvPr>
          <p:cNvPicPr>
            <a:picLocks noChangeAspect="1"/>
          </p:cNvPicPr>
          <p:nvPr/>
        </p:nvPicPr>
        <p:blipFill rotWithShape="1">
          <a:blip r:embed="rId3">
            <a:duotone>
              <a:prstClr val="black"/>
              <a:schemeClr val="tx2">
                <a:tint val="45000"/>
                <a:satMod val="400000"/>
              </a:schemeClr>
            </a:duotone>
            <a:alphaModFix amt="35000"/>
          </a:blip>
          <a:srcRect t="4679" b="11051"/>
          <a:stretch/>
        </p:blipFill>
        <p:spPr>
          <a:xfrm>
            <a:off x="20" y="10"/>
            <a:ext cx="12191980" cy="6857990"/>
          </a:xfrm>
          <a:prstGeom prst="rect">
            <a:avLst/>
          </a:prstGeom>
        </p:spPr>
      </p:pic>
      <p:sp>
        <p:nvSpPr>
          <p:cNvPr id="2" name="Title 1">
            <a:extLst>
              <a:ext uri="{FF2B5EF4-FFF2-40B4-BE49-F238E27FC236}">
                <a16:creationId xmlns:a16="http://schemas.microsoft.com/office/drawing/2014/main" id="{1FA02DFA-F37A-098D-E033-3A0C878BB9FC}"/>
              </a:ext>
            </a:extLst>
          </p:cNvPr>
          <p:cNvSpPr>
            <a:spLocks noGrp="1"/>
          </p:cNvSpPr>
          <p:nvPr>
            <p:ph type="title"/>
          </p:nvPr>
        </p:nvSpPr>
        <p:spPr>
          <a:xfrm>
            <a:off x="1143000" y="609600"/>
            <a:ext cx="9875520" cy="1356360"/>
          </a:xfrm>
        </p:spPr>
        <p:txBody>
          <a:bodyPr>
            <a:normAutofit/>
          </a:bodyPr>
          <a:lstStyle/>
          <a:p>
            <a:r>
              <a:rPr lang="en-US">
                <a:solidFill>
                  <a:schemeClr val="bg1"/>
                </a:solidFill>
              </a:rPr>
              <a:t>Challenges at British Petroleum before Introducing Modern Technology</a:t>
            </a:r>
          </a:p>
        </p:txBody>
      </p:sp>
      <p:graphicFrame>
        <p:nvGraphicFramePr>
          <p:cNvPr id="11" name="Content Placeholder 2">
            <a:extLst>
              <a:ext uri="{FF2B5EF4-FFF2-40B4-BE49-F238E27FC236}">
                <a16:creationId xmlns:a16="http://schemas.microsoft.com/office/drawing/2014/main" id="{34087D32-75C5-06AA-6A7E-90A1D4B2F944}"/>
              </a:ext>
            </a:extLst>
          </p:cNvPr>
          <p:cNvGraphicFramePr>
            <a:graphicFrameLocks noGrp="1"/>
          </p:cNvGraphicFramePr>
          <p:nvPr>
            <p:ph idx="1"/>
            <p:extLst>
              <p:ext uri="{D42A27DB-BD31-4B8C-83A1-F6EECF244321}">
                <p14:modId xmlns:p14="http://schemas.microsoft.com/office/powerpoint/2010/main" val="4092348964"/>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65622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 name="Picture 4" descr="Silhouette of a construction site">
            <a:extLst>
              <a:ext uri="{FF2B5EF4-FFF2-40B4-BE49-F238E27FC236}">
                <a16:creationId xmlns:a16="http://schemas.microsoft.com/office/drawing/2014/main" id="{5A7D67DA-B53D-3D08-6BED-683A155277D1}"/>
              </a:ext>
            </a:extLst>
          </p:cNvPr>
          <p:cNvPicPr>
            <a:picLocks noChangeAspect="1"/>
          </p:cNvPicPr>
          <p:nvPr/>
        </p:nvPicPr>
        <p:blipFill rotWithShape="1">
          <a:blip r:embed="rId3"/>
          <a:srcRect t="4615" r="-2" b="10987"/>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57FCEABF-719A-4C8C-8802-E1C13EE46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231140" y="243840"/>
            <a:ext cx="11724640" cy="6377939"/>
          </a:xfrm>
          <a:prstGeom prst="rect">
            <a:avLst/>
          </a:prstGeom>
          <a:solidFill>
            <a:schemeClr val="tx1">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FA02DFA-F37A-098D-E033-3A0C878BB9FC}"/>
              </a:ext>
            </a:extLst>
          </p:cNvPr>
          <p:cNvSpPr>
            <a:spLocks noGrp="1"/>
          </p:cNvSpPr>
          <p:nvPr>
            <p:ph type="title"/>
          </p:nvPr>
        </p:nvSpPr>
        <p:spPr>
          <a:xfrm>
            <a:off x="1143000" y="609600"/>
            <a:ext cx="9875520" cy="1356360"/>
          </a:xfrm>
        </p:spPr>
        <p:txBody>
          <a:bodyPr>
            <a:normAutofit/>
          </a:bodyPr>
          <a:lstStyle/>
          <a:p>
            <a:r>
              <a:rPr lang="en-US">
                <a:solidFill>
                  <a:schemeClr val="bg1"/>
                </a:solidFill>
              </a:rPr>
              <a:t>Challenges at British Petroleum before Introducing Modern Technology</a:t>
            </a:r>
          </a:p>
        </p:txBody>
      </p:sp>
      <p:graphicFrame>
        <p:nvGraphicFramePr>
          <p:cNvPr id="11" name="Content Placeholder 2">
            <a:extLst>
              <a:ext uri="{FF2B5EF4-FFF2-40B4-BE49-F238E27FC236}">
                <a16:creationId xmlns:a16="http://schemas.microsoft.com/office/drawing/2014/main" id="{251D04D2-B89B-6526-23F5-39533885BBC2}"/>
              </a:ext>
            </a:extLst>
          </p:cNvPr>
          <p:cNvGraphicFramePr>
            <a:graphicFrameLocks noGrp="1"/>
          </p:cNvGraphicFramePr>
          <p:nvPr>
            <p:ph idx="1"/>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15211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CPU with binary numbers and blueprint">
            <a:extLst>
              <a:ext uri="{FF2B5EF4-FFF2-40B4-BE49-F238E27FC236}">
                <a16:creationId xmlns:a16="http://schemas.microsoft.com/office/drawing/2014/main" id="{E83E3D55-06AF-D495-54E9-0DD79CB169F1}"/>
              </a:ext>
            </a:extLst>
          </p:cNvPr>
          <p:cNvPicPr>
            <a:picLocks noChangeAspect="1"/>
          </p:cNvPicPr>
          <p:nvPr/>
        </p:nvPicPr>
        <p:blipFill rotWithShape="1">
          <a:blip r:embed="rId3">
            <a:duotone>
              <a:prstClr val="black"/>
              <a:schemeClr val="tx2">
                <a:tint val="45000"/>
                <a:satMod val="400000"/>
              </a:schemeClr>
            </a:duotone>
            <a:alphaModFix amt="35000"/>
          </a:blip>
          <a:srcRect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9CD45D85-71F5-309D-4890-83B601E52A18}"/>
              </a:ext>
            </a:extLst>
          </p:cNvPr>
          <p:cNvSpPr>
            <a:spLocks noGrp="1"/>
          </p:cNvSpPr>
          <p:nvPr>
            <p:ph type="title"/>
          </p:nvPr>
        </p:nvSpPr>
        <p:spPr>
          <a:xfrm>
            <a:off x="1143000" y="609600"/>
            <a:ext cx="9875520" cy="1356360"/>
          </a:xfrm>
        </p:spPr>
        <p:txBody>
          <a:bodyPr>
            <a:normAutofit/>
          </a:bodyPr>
          <a:lstStyle/>
          <a:p>
            <a:r>
              <a:rPr lang="en-US">
                <a:solidFill>
                  <a:schemeClr val="bg1"/>
                </a:solidFill>
              </a:rPr>
              <a:t>Modern technologies at British Petroleum</a:t>
            </a:r>
          </a:p>
        </p:txBody>
      </p:sp>
      <p:sp>
        <p:nvSpPr>
          <p:cNvPr id="3" name="Content Placeholder 2">
            <a:extLst>
              <a:ext uri="{FF2B5EF4-FFF2-40B4-BE49-F238E27FC236}">
                <a16:creationId xmlns:a16="http://schemas.microsoft.com/office/drawing/2014/main" id="{B3E97EDD-2222-53F8-8C93-689AC731A7E0}"/>
              </a:ext>
            </a:extLst>
          </p:cNvPr>
          <p:cNvSpPr>
            <a:spLocks noGrp="1"/>
          </p:cNvSpPr>
          <p:nvPr>
            <p:ph idx="1"/>
          </p:nvPr>
        </p:nvSpPr>
        <p:spPr>
          <a:xfrm>
            <a:off x="1143000" y="2057400"/>
            <a:ext cx="9872871" cy="4038600"/>
          </a:xfrm>
        </p:spPr>
        <p:txBody>
          <a:bodyPr>
            <a:normAutofit/>
          </a:bodyPr>
          <a:lstStyle/>
          <a:p>
            <a:r>
              <a:rPr lang="en-US">
                <a:solidFill>
                  <a:schemeClr val="bg1"/>
                </a:solidFill>
              </a:rPr>
              <a:t> Advanced Seismic Imaging</a:t>
            </a:r>
          </a:p>
          <a:p>
            <a:r>
              <a:rPr lang="en-US">
                <a:solidFill>
                  <a:schemeClr val="bg1"/>
                </a:solidFill>
              </a:rPr>
              <a:t>Artificial Intelligence (AI)</a:t>
            </a:r>
          </a:p>
          <a:p>
            <a:r>
              <a:rPr lang="en-US">
                <a:solidFill>
                  <a:schemeClr val="bg1"/>
                </a:solidFill>
              </a:rPr>
              <a:t>Robotics and Automation</a:t>
            </a:r>
          </a:p>
          <a:p>
            <a:r>
              <a:rPr lang="en-US">
                <a:solidFill>
                  <a:schemeClr val="bg1"/>
                </a:solidFill>
              </a:rPr>
              <a:t>Internet of Things (IoT)</a:t>
            </a:r>
          </a:p>
        </p:txBody>
      </p:sp>
    </p:spTree>
    <p:extLst>
      <p:ext uri="{BB962C8B-B14F-4D97-AF65-F5344CB8AC3E}">
        <p14:creationId xmlns:p14="http://schemas.microsoft.com/office/powerpoint/2010/main" val="32242683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Sphere of mesh and nodes">
            <a:extLst>
              <a:ext uri="{FF2B5EF4-FFF2-40B4-BE49-F238E27FC236}">
                <a16:creationId xmlns:a16="http://schemas.microsoft.com/office/drawing/2014/main" id="{0D5BE6B4-EFB5-A92F-65E0-7259A29DC965}"/>
              </a:ext>
            </a:extLst>
          </p:cNvPr>
          <p:cNvPicPr>
            <a:picLocks noChangeAspect="1"/>
          </p:cNvPicPr>
          <p:nvPr/>
        </p:nvPicPr>
        <p:blipFill rotWithShape="1">
          <a:blip r:embed="rId3">
            <a:duotone>
              <a:prstClr val="black"/>
              <a:schemeClr val="tx2">
                <a:tint val="45000"/>
                <a:satMod val="400000"/>
              </a:schemeClr>
            </a:duotone>
            <a:alphaModFix amt="35000"/>
          </a:blip>
          <a:srcRect t="4803" r="-2" b="20195"/>
          <a:stretch/>
        </p:blipFill>
        <p:spPr>
          <a:xfrm>
            <a:off x="20" y="10"/>
            <a:ext cx="12191980" cy="6857990"/>
          </a:xfrm>
          <a:prstGeom prst="rect">
            <a:avLst/>
          </a:prstGeom>
        </p:spPr>
      </p:pic>
      <p:sp>
        <p:nvSpPr>
          <p:cNvPr id="2" name="Title 1">
            <a:extLst>
              <a:ext uri="{FF2B5EF4-FFF2-40B4-BE49-F238E27FC236}">
                <a16:creationId xmlns:a16="http://schemas.microsoft.com/office/drawing/2014/main" id="{AEB9AC59-C135-4BD0-8457-AD584613366D}"/>
              </a:ext>
            </a:extLst>
          </p:cNvPr>
          <p:cNvSpPr>
            <a:spLocks noGrp="1"/>
          </p:cNvSpPr>
          <p:nvPr>
            <p:ph type="title"/>
          </p:nvPr>
        </p:nvSpPr>
        <p:spPr>
          <a:xfrm>
            <a:off x="1143000" y="609600"/>
            <a:ext cx="9875520" cy="1356360"/>
          </a:xfrm>
        </p:spPr>
        <p:txBody>
          <a:bodyPr>
            <a:normAutofit/>
          </a:bodyPr>
          <a:lstStyle/>
          <a:p>
            <a:r>
              <a:rPr lang="en-US">
                <a:solidFill>
                  <a:schemeClr val="bg1"/>
                </a:solidFill>
              </a:rPr>
              <a:t>Modern technologies at British Petroleum</a:t>
            </a:r>
          </a:p>
        </p:txBody>
      </p:sp>
      <p:sp>
        <p:nvSpPr>
          <p:cNvPr id="3" name="Content Placeholder 2">
            <a:extLst>
              <a:ext uri="{FF2B5EF4-FFF2-40B4-BE49-F238E27FC236}">
                <a16:creationId xmlns:a16="http://schemas.microsoft.com/office/drawing/2014/main" id="{6D82425A-E7BA-6DF2-D772-47A82F2973A7}"/>
              </a:ext>
            </a:extLst>
          </p:cNvPr>
          <p:cNvSpPr>
            <a:spLocks noGrp="1"/>
          </p:cNvSpPr>
          <p:nvPr>
            <p:ph idx="1"/>
          </p:nvPr>
        </p:nvSpPr>
        <p:spPr>
          <a:xfrm>
            <a:off x="1143000" y="2057400"/>
            <a:ext cx="9872871" cy="4038600"/>
          </a:xfrm>
        </p:spPr>
        <p:txBody>
          <a:bodyPr>
            <a:normAutofit/>
          </a:bodyPr>
          <a:lstStyle/>
          <a:p>
            <a:r>
              <a:rPr lang="en-US">
                <a:solidFill>
                  <a:schemeClr val="bg1"/>
                </a:solidFill>
              </a:rPr>
              <a:t>Digital Twin</a:t>
            </a:r>
          </a:p>
          <a:p>
            <a:r>
              <a:rPr lang="en-US">
                <a:solidFill>
                  <a:schemeClr val="bg1"/>
                </a:solidFill>
              </a:rPr>
              <a:t>Cloud Computing</a:t>
            </a:r>
          </a:p>
          <a:p>
            <a:r>
              <a:rPr lang="en-US">
                <a:solidFill>
                  <a:schemeClr val="bg1"/>
                </a:solidFill>
              </a:rPr>
              <a:t>Blockchain</a:t>
            </a:r>
          </a:p>
          <a:p>
            <a:r>
              <a:rPr lang="en-US">
                <a:solidFill>
                  <a:schemeClr val="bg1"/>
                </a:solidFill>
              </a:rPr>
              <a:t>Renewable Energy Technologies</a:t>
            </a:r>
          </a:p>
        </p:txBody>
      </p:sp>
    </p:spTree>
    <p:extLst>
      <p:ext uri="{BB962C8B-B14F-4D97-AF65-F5344CB8AC3E}">
        <p14:creationId xmlns:p14="http://schemas.microsoft.com/office/powerpoint/2010/main" val="3517704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17DC0A38-3088-4D10-A8A9-A58BDD470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15" name="Picture 15" descr="A picture containing sky, outdoor, person, person&#10;&#10;Description automatically generated">
            <a:extLst>
              <a:ext uri="{FF2B5EF4-FFF2-40B4-BE49-F238E27FC236}">
                <a16:creationId xmlns:a16="http://schemas.microsoft.com/office/drawing/2014/main" id="{00F4C876-6F28-C56F-4D23-B34799175AE2}"/>
              </a:ext>
            </a:extLst>
          </p:cNvPr>
          <p:cNvPicPr>
            <a:picLocks noChangeAspect="1"/>
          </p:cNvPicPr>
          <p:nvPr/>
        </p:nvPicPr>
        <p:blipFill rotWithShape="1">
          <a:blip r:embed="rId3">
            <a:alphaModFix amt="35000"/>
          </a:blip>
          <a:srcRect t="17260" r="1" b="1"/>
          <a:stretch/>
        </p:blipFill>
        <p:spPr>
          <a:xfrm>
            <a:off x="231140" y="246888"/>
            <a:ext cx="11732261" cy="6382512"/>
          </a:xfrm>
          <a:prstGeom prst="rect">
            <a:avLst/>
          </a:prstGeom>
        </p:spPr>
      </p:pic>
      <p:sp>
        <p:nvSpPr>
          <p:cNvPr id="2" name="Title 1">
            <a:extLst>
              <a:ext uri="{FF2B5EF4-FFF2-40B4-BE49-F238E27FC236}">
                <a16:creationId xmlns:a16="http://schemas.microsoft.com/office/drawing/2014/main" id="{FFD2E60F-378A-98D8-E8B7-69F2A319ACB6}"/>
              </a:ext>
            </a:extLst>
          </p:cNvPr>
          <p:cNvSpPr>
            <a:spLocks noGrp="1"/>
          </p:cNvSpPr>
          <p:nvPr>
            <p:ph type="title"/>
          </p:nvPr>
        </p:nvSpPr>
        <p:spPr>
          <a:xfrm>
            <a:off x="1143000" y="609600"/>
            <a:ext cx="9875520" cy="1356360"/>
          </a:xfrm>
        </p:spPr>
        <p:txBody>
          <a:bodyPr>
            <a:normAutofit/>
          </a:bodyPr>
          <a:lstStyle/>
          <a:p>
            <a:r>
              <a:rPr lang="en-US">
                <a:solidFill>
                  <a:schemeClr val="bg1"/>
                </a:solidFill>
              </a:rPr>
              <a:t>The positive impacts of the modern technologies at British Petroleum</a:t>
            </a:r>
          </a:p>
        </p:txBody>
      </p:sp>
      <p:graphicFrame>
        <p:nvGraphicFramePr>
          <p:cNvPr id="11" name="Content Placeholder 2">
            <a:extLst>
              <a:ext uri="{FF2B5EF4-FFF2-40B4-BE49-F238E27FC236}">
                <a16:creationId xmlns:a16="http://schemas.microsoft.com/office/drawing/2014/main" id="{8D855391-E87E-1433-4E12-A0B39EA6EEE1}"/>
              </a:ext>
            </a:extLst>
          </p:cNvPr>
          <p:cNvGraphicFramePr>
            <a:graphicFrameLocks noGrp="1"/>
          </p:cNvGraphicFramePr>
          <p:nvPr>
            <p:ph idx="1"/>
            <p:extLst>
              <p:ext uri="{D42A27DB-BD31-4B8C-83A1-F6EECF244321}">
                <p14:modId xmlns:p14="http://schemas.microsoft.com/office/powerpoint/2010/main" val="3178776070"/>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62966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14" name="Picture 13" descr="Outdoor warehouse">
            <a:extLst>
              <a:ext uri="{FF2B5EF4-FFF2-40B4-BE49-F238E27FC236}">
                <a16:creationId xmlns:a16="http://schemas.microsoft.com/office/drawing/2014/main" id="{405ACE90-9DB1-A1F7-E54A-9028542FADA6}"/>
              </a:ext>
            </a:extLst>
          </p:cNvPr>
          <p:cNvPicPr>
            <a:picLocks noChangeAspect="1"/>
          </p:cNvPicPr>
          <p:nvPr/>
        </p:nvPicPr>
        <p:blipFill rotWithShape="1">
          <a:blip r:embed="rId3"/>
          <a:srcRect t="15413"/>
          <a:stretch/>
        </p:blipFill>
        <p:spPr>
          <a:xfrm>
            <a:off x="20" y="10"/>
            <a:ext cx="12191980" cy="6857990"/>
          </a:xfrm>
          <a:prstGeom prst="rect">
            <a:avLst/>
          </a:prstGeom>
        </p:spPr>
      </p:pic>
      <p:sp>
        <p:nvSpPr>
          <p:cNvPr id="19" name="Rectangle 18">
            <a:extLst>
              <a:ext uri="{FF2B5EF4-FFF2-40B4-BE49-F238E27FC236}">
                <a16:creationId xmlns:a16="http://schemas.microsoft.com/office/drawing/2014/main" id="{57FCEABF-719A-4C8C-8802-E1C13EE46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231140" y="243840"/>
            <a:ext cx="11724640" cy="6377939"/>
          </a:xfrm>
          <a:prstGeom prst="rect">
            <a:avLst/>
          </a:prstGeom>
          <a:solidFill>
            <a:schemeClr val="tx1">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FD2E60F-378A-98D8-E8B7-69F2A319ACB6}"/>
              </a:ext>
            </a:extLst>
          </p:cNvPr>
          <p:cNvSpPr>
            <a:spLocks noGrp="1"/>
          </p:cNvSpPr>
          <p:nvPr>
            <p:ph type="title"/>
          </p:nvPr>
        </p:nvSpPr>
        <p:spPr>
          <a:xfrm>
            <a:off x="1143000" y="609600"/>
            <a:ext cx="9875520" cy="1356360"/>
          </a:xfrm>
        </p:spPr>
        <p:txBody>
          <a:bodyPr>
            <a:normAutofit/>
          </a:bodyPr>
          <a:lstStyle/>
          <a:p>
            <a:r>
              <a:rPr lang="en-US">
                <a:solidFill>
                  <a:schemeClr val="bg1"/>
                </a:solidFill>
              </a:rPr>
              <a:t>The negative impacts of the modern technologies at British Petroleum</a:t>
            </a:r>
          </a:p>
        </p:txBody>
      </p:sp>
      <p:graphicFrame>
        <p:nvGraphicFramePr>
          <p:cNvPr id="12" name="Content Placeholder 2">
            <a:extLst>
              <a:ext uri="{FF2B5EF4-FFF2-40B4-BE49-F238E27FC236}">
                <a16:creationId xmlns:a16="http://schemas.microsoft.com/office/drawing/2014/main" id="{84EB1877-E451-4B39-144A-F7F43CFBF69B}"/>
              </a:ext>
            </a:extLst>
          </p:cNvPr>
          <p:cNvGraphicFramePr>
            <a:graphicFrameLocks noGrp="1"/>
          </p:cNvGraphicFramePr>
          <p:nvPr>
            <p:ph idx="1"/>
            <p:extLst>
              <p:ext uri="{D42A27DB-BD31-4B8C-83A1-F6EECF244321}">
                <p14:modId xmlns:p14="http://schemas.microsoft.com/office/powerpoint/2010/main" val="931759299"/>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57868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16" name="Picture 16" descr="A picture containing sky, outdoor, transport, crane&#10;&#10;Description automatically generated">
            <a:extLst>
              <a:ext uri="{FF2B5EF4-FFF2-40B4-BE49-F238E27FC236}">
                <a16:creationId xmlns:a16="http://schemas.microsoft.com/office/drawing/2014/main" id="{A14200B5-E3CE-88F0-7F42-DB2C53DEB6F8}"/>
              </a:ext>
            </a:extLst>
          </p:cNvPr>
          <p:cNvPicPr>
            <a:picLocks noChangeAspect="1"/>
          </p:cNvPicPr>
          <p:nvPr/>
        </p:nvPicPr>
        <p:blipFill rotWithShape="1">
          <a:blip r:embed="rId3">
            <a:duotone>
              <a:prstClr val="black"/>
              <a:schemeClr val="tx2">
                <a:tint val="45000"/>
                <a:satMod val="400000"/>
              </a:schemeClr>
            </a:duotone>
            <a:alphaModFix amt="35000"/>
          </a:blip>
          <a:srcRect t="10675" b="5056"/>
          <a:stretch/>
        </p:blipFill>
        <p:spPr>
          <a:xfrm>
            <a:off x="20" y="10"/>
            <a:ext cx="12191980" cy="6857990"/>
          </a:xfrm>
          <a:prstGeom prst="rect">
            <a:avLst/>
          </a:prstGeom>
        </p:spPr>
      </p:pic>
      <p:sp>
        <p:nvSpPr>
          <p:cNvPr id="2" name="Title 1">
            <a:extLst>
              <a:ext uri="{FF2B5EF4-FFF2-40B4-BE49-F238E27FC236}">
                <a16:creationId xmlns:a16="http://schemas.microsoft.com/office/drawing/2014/main" id="{83407C5C-EC3C-F5D6-D0FE-8B39CD151D68}"/>
              </a:ext>
            </a:extLst>
          </p:cNvPr>
          <p:cNvSpPr>
            <a:spLocks noGrp="1"/>
          </p:cNvSpPr>
          <p:nvPr>
            <p:ph type="title"/>
          </p:nvPr>
        </p:nvSpPr>
        <p:spPr>
          <a:xfrm>
            <a:off x="1143000" y="609600"/>
            <a:ext cx="9875520" cy="1356360"/>
          </a:xfrm>
        </p:spPr>
        <p:txBody>
          <a:bodyPr>
            <a:normAutofit/>
          </a:bodyPr>
          <a:lstStyle/>
          <a:p>
            <a:r>
              <a:rPr lang="en-US">
                <a:solidFill>
                  <a:schemeClr val="bg1"/>
                </a:solidFill>
              </a:rPr>
              <a:t>Differences between traditional technologies and modern technologies</a:t>
            </a:r>
          </a:p>
        </p:txBody>
      </p:sp>
      <p:graphicFrame>
        <p:nvGraphicFramePr>
          <p:cNvPr id="5" name="Content Placeholder 2">
            <a:extLst>
              <a:ext uri="{FF2B5EF4-FFF2-40B4-BE49-F238E27FC236}">
                <a16:creationId xmlns:a16="http://schemas.microsoft.com/office/drawing/2014/main" id="{4A57DE45-52DE-CEC6-F731-5238A689EFC2}"/>
              </a:ext>
            </a:extLst>
          </p:cNvPr>
          <p:cNvGraphicFramePr>
            <a:graphicFrameLocks noGrp="1"/>
          </p:cNvGraphicFramePr>
          <p:nvPr>
            <p:ph idx="1"/>
            <p:extLst>
              <p:ext uri="{D42A27DB-BD31-4B8C-83A1-F6EECF244321}">
                <p14:modId xmlns:p14="http://schemas.microsoft.com/office/powerpoint/2010/main" val="3541680411"/>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03239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Working space background">
            <a:extLst>
              <a:ext uri="{FF2B5EF4-FFF2-40B4-BE49-F238E27FC236}">
                <a16:creationId xmlns:a16="http://schemas.microsoft.com/office/drawing/2014/main" id="{715F0943-FA58-7BB4-87E4-6E7A8E4D30B9}"/>
              </a:ext>
            </a:extLst>
          </p:cNvPr>
          <p:cNvPicPr>
            <a:picLocks noChangeAspect="1"/>
          </p:cNvPicPr>
          <p:nvPr/>
        </p:nvPicPr>
        <p:blipFill rotWithShape="1">
          <a:blip r:embed="rId3">
            <a:duotone>
              <a:prstClr val="black"/>
              <a:schemeClr val="tx2">
                <a:tint val="45000"/>
                <a:satMod val="400000"/>
              </a:schemeClr>
            </a:duotone>
            <a:alphaModFix amt="35000"/>
          </a:blip>
          <a:srcRect t="7905" r="-2" b="7698"/>
          <a:stretch/>
        </p:blipFill>
        <p:spPr>
          <a:xfrm>
            <a:off x="20" y="10"/>
            <a:ext cx="12191980" cy="6857990"/>
          </a:xfrm>
          <a:prstGeom prst="rect">
            <a:avLst/>
          </a:prstGeom>
        </p:spPr>
      </p:pic>
      <p:sp>
        <p:nvSpPr>
          <p:cNvPr id="2" name="Title 1">
            <a:extLst>
              <a:ext uri="{FF2B5EF4-FFF2-40B4-BE49-F238E27FC236}">
                <a16:creationId xmlns:a16="http://schemas.microsoft.com/office/drawing/2014/main" id="{AD6277DA-5B80-6493-2B88-6BAF38486FE2}"/>
              </a:ext>
            </a:extLst>
          </p:cNvPr>
          <p:cNvSpPr>
            <a:spLocks noGrp="1"/>
          </p:cNvSpPr>
          <p:nvPr>
            <p:ph type="title"/>
          </p:nvPr>
        </p:nvSpPr>
        <p:spPr>
          <a:xfrm>
            <a:off x="1143000" y="609600"/>
            <a:ext cx="9875520" cy="1356360"/>
          </a:xfrm>
        </p:spPr>
        <p:txBody>
          <a:bodyPr>
            <a:normAutofit/>
          </a:bodyPr>
          <a:lstStyle/>
          <a:p>
            <a:r>
              <a:rPr lang="en-US">
                <a:solidFill>
                  <a:schemeClr val="bg1"/>
                </a:solidFill>
              </a:rPr>
              <a:t>Why modern technology is important for British Petroleum</a:t>
            </a:r>
          </a:p>
        </p:txBody>
      </p:sp>
      <p:graphicFrame>
        <p:nvGraphicFramePr>
          <p:cNvPr id="11" name="Content Placeholder 2">
            <a:extLst>
              <a:ext uri="{FF2B5EF4-FFF2-40B4-BE49-F238E27FC236}">
                <a16:creationId xmlns:a16="http://schemas.microsoft.com/office/drawing/2014/main" id="{AA3E4BF4-09F3-8FD3-8B00-2EF9379E3B75}"/>
              </a:ext>
            </a:extLst>
          </p:cNvPr>
          <p:cNvGraphicFramePr>
            <a:graphicFrameLocks noGrp="1"/>
          </p:cNvGraphicFramePr>
          <p:nvPr>
            <p:ph idx="1"/>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95202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Graph">
            <a:extLst>
              <a:ext uri="{FF2B5EF4-FFF2-40B4-BE49-F238E27FC236}">
                <a16:creationId xmlns:a16="http://schemas.microsoft.com/office/drawing/2014/main" id="{5C2404B6-C1A8-151C-398D-9670C4467CF1}"/>
              </a:ext>
            </a:extLst>
          </p:cNvPr>
          <p:cNvPicPr>
            <a:picLocks noChangeAspect="1"/>
          </p:cNvPicPr>
          <p:nvPr/>
        </p:nvPicPr>
        <p:blipFill rotWithShape="1">
          <a:blip r:embed="rId3">
            <a:duotone>
              <a:prstClr val="black"/>
              <a:schemeClr val="tx2">
                <a:tint val="45000"/>
                <a:satMod val="400000"/>
              </a:schemeClr>
            </a:duotone>
            <a:alphaModFix amt="35000"/>
          </a:blip>
          <a:srcRect t="6172" r="-2" b="3826"/>
          <a:stretch/>
        </p:blipFill>
        <p:spPr>
          <a:xfrm>
            <a:off x="20" y="10"/>
            <a:ext cx="12191980" cy="6857990"/>
          </a:xfrm>
          <a:prstGeom prst="rect">
            <a:avLst/>
          </a:prstGeom>
        </p:spPr>
      </p:pic>
      <p:sp>
        <p:nvSpPr>
          <p:cNvPr id="2" name="Title 1">
            <a:extLst>
              <a:ext uri="{FF2B5EF4-FFF2-40B4-BE49-F238E27FC236}">
                <a16:creationId xmlns:a16="http://schemas.microsoft.com/office/drawing/2014/main" id="{039B1417-E322-E6F0-C694-10053FD23A3D}"/>
              </a:ext>
            </a:extLst>
          </p:cNvPr>
          <p:cNvSpPr>
            <a:spLocks noGrp="1"/>
          </p:cNvSpPr>
          <p:nvPr>
            <p:ph type="title"/>
          </p:nvPr>
        </p:nvSpPr>
        <p:spPr>
          <a:xfrm>
            <a:off x="1143000" y="609600"/>
            <a:ext cx="9875520" cy="1356360"/>
          </a:xfrm>
        </p:spPr>
        <p:txBody>
          <a:bodyPr>
            <a:normAutofit/>
          </a:bodyPr>
          <a:lstStyle/>
          <a:p>
            <a:r>
              <a:rPr lang="en-US">
                <a:solidFill>
                  <a:schemeClr val="bg1"/>
                </a:solidFill>
              </a:rPr>
              <a:t>Consequences of not using modern technology in British Petroleum</a:t>
            </a:r>
          </a:p>
        </p:txBody>
      </p:sp>
      <p:sp>
        <p:nvSpPr>
          <p:cNvPr id="3" name="Content Placeholder 2">
            <a:extLst>
              <a:ext uri="{FF2B5EF4-FFF2-40B4-BE49-F238E27FC236}">
                <a16:creationId xmlns:a16="http://schemas.microsoft.com/office/drawing/2014/main" id="{00FB56CA-672A-F435-50CB-5413EE382510}"/>
              </a:ext>
            </a:extLst>
          </p:cNvPr>
          <p:cNvSpPr>
            <a:spLocks noGrp="1"/>
          </p:cNvSpPr>
          <p:nvPr>
            <p:ph idx="1"/>
          </p:nvPr>
        </p:nvSpPr>
        <p:spPr>
          <a:xfrm>
            <a:off x="1143000" y="2057400"/>
            <a:ext cx="9872871" cy="4038600"/>
          </a:xfrm>
        </p:spPr>
        <p:txBody>
          <a:bodyPr>
            <a:normAutofit/>
          </a:bodyPr>
          <a:lstStyle/>
          <a:p>
            <a:r>
              <a:rPr lang="en-US">
                <a:solidFill>
                  <a:schemeClr val="bg1"/>
                </a:solidFill>
              </a:rPr>
              <a:t>Reduced Efficiency</a:t>
            </a:r>
          </a:p>
          <a:p>
            <a:r>
              <a:rPr lang="en-US">
                <a:solidFill>
                  <a:schemeClr val="bg1"/>
                </a:solidFill>
              </a:rPr>
              <a:t>Increased Risk</a:t>
            </a:r>
          </a:p>
          <a:p>
            <a:r>
              <a:rPr lang="en-US">
                <a:solidFill>
                  <a:schemeClr val="bg1"/>
                </a:solidFill>
              </a:rPr>
              <a:t>Limited Innovation</a:t>
            </a:r>
          </a:p>
          <a:p>
            <a:r>
              <a:rPr lang="en-US">
                <a:solidFill>
                  <a:schemeClr val="bg1"/>
                </a:solidFill>
              </a:rPr>
              <a:t>Poor Asset Management</a:t>
            </a:r>
          </a:p>
          <a:p>
            <a:r>
              <a:rPr lang="en-US">
                <a:solidFill>
                  <a:schemeClr val="bg1"/>
                </a:solidFill>
              </a:rPr>
              <a:t>Limited Sustainability</a:t>
            </a:r>
          </a:p>
        </p:txBody>
      </p:sp>
    </p:spTree>
    <p:extLst>
      <p:ext uri="{BB962C8B-B14F-4D97-AF65-F5344CB8AC3E}">
        <p14:creationId xmlns:p14="http://schemas.microsoft.com/office/powerpoint/2010/main" val="3643076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5" descr="A picture containing sky, outdoor&#10;&#10;Description automatically generated">
            <a:extLst>
              <a:ext uri="{FF2B5EF4-FFF2-40B4-BE49-F238E27FC236}">
                <a16:creationId xmlns:a16="http://schemas.microsoft.com/office/drawing/2014/main" id="{27D25EF9-CCB1-91DA-80FD-64B271B70D86}"/>
              </a:ext>
            </a:extLst>
          </p:cNvPr>
          <p:cNvPicPr>
            <a:picLocks noChangeAspect="1"/>
          </p:cNvPicPr>
          <p:nvPr/>
        </p:nvPicPr>
        <p:blipFill rotWithShape="1">
          <a:blip r:embed="rId3">
            <a:duotone>
              <a:prstClr val="black"/>
              <a:schemeClr val="tx2">
                <a:tint val="45000"/>
                <a:satMod val="400000"/>
              </a:schemeClr>
            </a:duotone>
            <a:alphaModFix amt="35000"/>
          </a:blip>
          <a:srcRect b="3434"/>
          <a:stretch/>
        </p:blipFill>
        <p:spPr>
          <a:xfrm>
            <a:off x="20" y="10"/>
            <a:ext cx="12191980" cy="6857990"/>
          </a:xfrm>
          <a:prstGeom prst="rect">
            <a:avLst/>
          </a:prstGeom>
        </p:spPr>
      </p:pic>
      <p:sp>
        <p:nvSpPr>
          <p:cNvPr id="2" name="Title 1">
            <a:extLst>
              <a:ext uri="{FF2B5EF4-FFF2-40B4-BE49-F238E27FC236}">
                <a16:creationId xmlns:a16="http://schemas.microsoft.com/office/drawing/2014/main" id="{F614A818-38CD-3BE1-E6FC-DF645D4FF8F8}"/>
              </a:ext>
            </a:extLst>
          </p:cNvPr>
          <p:cNvSpPr>
            <a:spLocks noGrp="1"/>
          </p:cNvSpPr>
          <p:nvPr>
            <p:ph type="title"/>
          </p:nvPr>
        </p:nvSpPr>
        <p:spPr>
          <a:xfrm>
            <a:off x="1143000" y="609600"/>
            <a:ext cx="9875520" cy="1356360"/>
          </a:xfrm>
        </p:spPr>
        <p:txBody>
          <a:bodyPr>
            <a:normAutofit/>
          </a:bodyPr>
          <a:lstStyle/>
          <a:p>
            <a:r>
              <a:rPr lang="en-US">
                <a:solidFill>
                  <a:schemeClr val="bg1"/>
                </a:solidFill>
              </a:rPr>
              <a:t>The future prospects of using modern technologies at British Petroleum</a:t>
            </a:r>
          </a:p>
        </p:txBody>
      </p:sp>
      <p:sp>
        <p:nvSpPr>
          <p:cNvPr id="3" name="Content Placeholder 2">
            <a:extLst>
              <a:ext uri="{FF2B5EF4-FFF2-40B4-BE49-F238E27FC236}">
                <a16:creationId xmlns:a16="http://schemas.microsoft.com/office/drawing/2014/main" id="{CECF1D66-7171-1EDC-55D4-5AF70240C3CB}"/>
              </a:ext>
            </a:extLst>
          </p:cNvPr>
          <p:cNvSpPr>
            <a:spLocks noGrp="1"/>
          </p:cNvSpPr>
          <p:nvPr>
            <p:ph idx="1"/>
          </p:nvPr>
        </p:nvSpPr>
        <p:spPr>
          <a:xfrm>
            <a:off x="1143000" y="2057400"/>
            <a:ext cx="9872871" cy="4038600"/>
          </a:xfrm>
        </p:spPr>
        <p:txBody>
          <a:bodyPr>
            <a:normAutofit/>
          </a:bodyPr>
          <a:lstStyle/>
          <a:p>
            <a:r>
              <a:rPr lang="en-US">
                <a:solidFill>
                  <a:schemeClr val="bg1"/>
                </a:solidFill>
              </a:rPr>
              <a:t>Continued Investment in Renewables</a:t>
            </a:r>
          </a:p>
          <a:p>
            <a:r>
              <a:rPr lang="en-US">
                <a:solidFill>
                  <a:schemeClr val="bg1"/>
                </a:solidFill>
              </a:rPr>
              <a:t>Advancements in Digital Technologies</a:t>
            </a:r>
          </a:p>
          <a:p>
            <a:r>
              <a:rPr lang="en-US">
                <a:solidFill>
                  <a:schemeClr val="bg1"/>
                </a:solidFill>
              </a:rPr>
              <a:t>Expansion of Low-Carbon Businesses</a:t>
            </a:r>
          </a:p>
          <a:p>
            <a:r>
              <a:rPr lang="en-US">
                <a:solidFill>
                  <a:schemeClr val="bg1"/>
                </a:solidFill>
              </a:rPr>
              <a:t>Continued Focus on Safety</a:t>
            </a:r>
          </a:p>
          <a:p>
            <a:r>
              <a:rPr lang="en-US">
                <a:solidFill>
                  <a:schemeClr val="bg1"/>
                </a:solidFill>
              </a:rPr>
              <a:t>Customer-Facing Technologies</a:t>
            </a:r>
          </a:p>
        </p:txBody>
      </p:sp>
    </p:spTree>
    <p:extLst>
      <p:ext uri="{BB962C8B-B14F-4D97-AF65-F5344CB8AC3E}">
        <p14:creationId xmlns:p14="http://schemas.microsoft.com/office/powerpoint/2010/main" val="29856259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6" name="Rectangle 13">
            <a:extLst>
              <a:ext uri="{FF2B5EF4-FFF2-40B4-BE49-F238E27FC236}">
                <a16:creationId xmlns:a16="http://schemas.microsoft.com/office/drawing/2014/main" id="{17DC0A38-3088-4D10-A8A9-A58BDD470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6" name="Picture 6" descr="A picture containing text, sign&#10;&#10;Description automatically generated">
            <a:extLst>
              <a:ext uri="{FF2B5EF4-FFF2-40B4-BE49-F238E27FC236}">
                <a16:creationId xmlns:a16="http://schemas.microsoft.com/office/drawing/2014/main" id="{2058008A-D9C8-5363-EA28-834B5B807271}"/>
              </a:ext>
            </a:extLst>
          </p:cNvPr>
          <p:cNvPicPr>
            <a:picLocks noChangeAspect="1"/>
          </p:cNvPicPr>
          <p:nvPr/>
        </p:nvPicPr>
        <p:blipFill rotWithShape="1">
          <a:blip r:embed="rId2">
            <a:alphaModFix amt="35000"/>
          </a:blip>
          <a:srcRect r="1" b="3288"/>
          <a:stretch/>
        </p:blipFill>
        <p:spPr>
          <a:xfrm>
            <a:off x="231140" y="246888"/>
            <a:ext cx="11732261" cy="6382512"/>
          </a:xfrm>
          <a:prstGeom prst="rect">
            <a:avLst/>
          </a:prstGeom>
        </p:spPr>
      </p:pic>
      <p:sp>
        <p:nvSpPr>
          <p:cNvPr id="2" name="Title 1">
            <a:extLst>
              <a:ext uri="{FF2B5EF4-FFF2-40B4-BE49-F238E27FC236}">
                <a16:creationId xmlns:a16="http://schemas.microsoft.com/office/drawing/2014/main" id="{33EE8002-95E2-4226-CF44-D43CD4C65F3F}"/>
              </a:ext>
            </a:extLst>
          </p:cNvPr>
          <p:cNvSpPr>
            <a:spLocks noGrp="1"/>
          </p:cNvSpPr>
          <p:nvPr>
            <p:ph type="title"/>
          </p:nvPr>
        </p:nvSpPr>
        <p:spPr>
          <a:xfrm>
            <a:off x="3772436" y="609600"/>
            <a:ext cx="7246084" cy="1356360"/>
          </a:xfrm>
        </p:spPr>
        <p:txBody>
          <a:bodyPr>
            <a:normAutofit/>
          </a:bodyPr>
          <a:lstStyle/>
          <a:p>
            <a:r>
              <a:rPr lang="en-US">
                <a:solidFill>
                  <a:schemeClr val="bg1"/>
                </a:solidFill>
              </a:rPr>
              <a:t>Conclusion</a:t>
            </a:r>
          </a:p>
        </p:txBody>
      </p:sp>
      <p:sp>
        <p:nvSpPr>
          <p:cNvPr id="3" name="Content Placeholder 2">
            <a:extLst>
              <a:ext uri="{FF2B5EF4-FFF2-40B4-BE49-F238E27FC236}">
                <a16:creationId xmlns:a16="http://schemas.microsoft.com/office/drawing/2014/main" id="{350754E2-AF59-0C5D-8319-B40A122C873F}"/>
              </a:ext>
            </a:extLst>
          </p:cNvPr>
          <p:cNvSpPr>
            <a:spLocks noGrp="1"/>
          </p:cNvSpPr>
          <p:nvPr>
            <p:ph idx="1"/>
          </p:nvPr>
        </p:nvSpPr>
        <p:spPr>
          <a:xfrm>
            <a:off x="3675845" y="2057400"/>
            <a:ext cx="7350758" cy="2364347"/>
          </a:xfrm>
          <a:solidFill>
            <a:schemeClr val="tx2">
              <a:lumMod val="50000"/>
            </a:schemeClr>
          </a:solidFill>
        </p:spPr>
        <p:txBody>
          <a:bodyPr vert="horz" lIns="91440" tIns="45720" rIns="91440" bIns="45720" rtlCol="0" anchor="t">
            <a:normAutofit lnSpcReduction="10000"/>
          </a:bodyPr>
          <a:lstStyle/>
          <a:p>
            <a:pPr marL="45720" indent="0" algn="just">
              <a:buNone/>
            </a:pPr>
            <a:r>
              <a:rPr lang="en-US" dirty="0">
                <a:solidFill>
                  <a:schemeClr val="bg1"/>
                </a:solidFill>
              </a:rPr>
              <a:t>Technology is transforming the operations of British Petroleum in many great ways. In the upcoming days, the company is likely to get benefitted in a range of ways as discussed in the presentation. To effectively enjoy the benefits of modern technologies, the company needs to be aware of the limitations and challenges of the technologies. With the right focus and proper investment, the company can make the best out of the available technologies.</a:t>
            </a:r>
          </a:p>
        </p:txBody>
      </p:sp>
    </p:spTree>
    <p:extLst>
      <p:ext uri="{BB962C8B-B14F-4D97-AF65-F5344CB8AC3E}">
        <p14:creationId xmlns:p14="http://schemas.microsoft.com/office/powerpoint/2010/main" val="34560233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135777-4113-40E0-9CAE-CC223A245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descr="Files in folders">
            <a:extLst>
              <a:ext uri="{FF2B5EF4-FFF2-40B4-BE49-F238E27FC236}">
                <a16:creationId xmlns:a16="http://schemas.microsoft.com/office/drawing/2014/main" id="{950A0A17-7AF8-0048-7116-A1FE21214A83}"/>
              </a:ext>
            </a:extLst>
          </p:cNvPr>
          <p:cNvPicPr>
            <a:picLocks noChangeAspect="1"/>
          </p:cNvPicPr>
          <p:nvPr/>
        </p:nvPicPr>
        <p:blipFill rotWithShape="1">
          <a:blip r:embed="rId3">
            <a:duotone>
              <a:prstClr val="black"/>
              <a:schemeClr val="tx2">
                <a:tint val="45000"/>
                <a:satMod val="400000"/>
              </a:schemeClr>
            </a:duotone>
            <a:alphaModFix amt="35000"/>
          </a:blip>
          <a:srcRect t="6426" r="-2" b="9177"/>
          <a:stretch/>
        </p:blipFill>
        <p:spPr>
          <a:xfrm>
            <a:off x="20" y="10"/>
            <a:ext cx="12191980" cy="6857990"/>
          </a:xfrm>
          <a:prstGeom prst="rect">
            <a:avLst/>
          </a:prstGeom>
        </p:spPr>
      </p:pic>
      <p:sp>
        <p:nvSpPr>
          <p:cNvPr id="2" name="Title 1">
            <a:extLst>
              <a:ext uri="{FF2B5EF4-FFF2-40B4-BE49-F238E27FC236}">
                <a16:creationId xmlns:a16="http://schemas.microsoft.com/office/drawing/2014/main" id="{F582C7F7-1F3C-6370-B823-2FAB6A71CBEC}"/>
              </a:ext>
            </a:extLst>
          </p:cNvPr>
          <p:cNvSpPr>
            <a:spLocks noGrp="1"/>
          </p:cNvSpPr>
          <p:nvPr>
            <p:ph type="title"/>
          </p:nvPr>
        </p:nvSpPr>
        <p:spPr>
          <a:xfrm>
            <a:off x="1143000" y="244699"/>
            <a:ext cx="9864788" cy="991459"/>
          </a:xfrm>
        </p:spPr>
        <p:txBody>
          <a:bodyPr>
            <a:normAutofit/>
          </a:bodyPr>
          <a:lstStyle/>
          <a:p>
            <a:r>
              <a:rPr lang="en-US">
                <a:solidFill>
                  <a:schemeClr val="bg1"/>
                </a:solidFill>
              </a:rPr>
              <a:t>References</a:t>
            </a:r>
          </a:p>
        </p:txBody>
      </p:sp>
      <p:sp>
        <p:nvSpPr>
          <p:cNvPr id="3" name="Content Placeholder 2">
            <a:extLst>
              <a:ext uri="{FF2B5EF4-FFF2-40B4-BE49-F238E27FC236}">
                <a16:creationId xmlns:a16="http://schemas.microsoft.com/office/drawing/2014/main" id="{8B88533F-B743-E3EE-499B-3F6A061A5E8C}"/>
              </a:ext>
            </a:extLst>
          </p:cNvPr>
          <p:cNvSpPr>
            <a:spLocks noGrp="1"/>
          </p:cNvSpPr>
          <p:nvPr>
            <p:ph idx="1"/>
          </p:nvPr>
        </p:nvSpPr>
        <p:spPr>
          <a:xfrm>
            <a:off x="230747" y="1231006"/>
            <a:ext cx="11729575" cy="5390881"/>
          </a:xfrm>
        </p:spPr>
        <p:txBody>
          <a:bodyPr>
            <a:normAutofit fontScale="47500" lnSpcReduction="20000"/>
          </a:bodyPr>
          <a:lstStyle/>
          <a:p>
            <a:pPr>
              <a:lnSpc>
                <a:spcPct val="150000"/>
              </a:lnSpc>
            </a:pPr>
            <a:r>
              <a:rPr lang="en-US" sz="2400" dirty="0">
                <a:solidFill>
                  <a:schemeClr val="bg1"/>
                </a:solidFill>
                <a:effectLst/>
                <a:latin typeface="Times New Roman" panose="02020603050405020304" pitchFamily="18" charset="0"/>
              </a:rPr>
              <a:t>BP (2020). </a:t>
            </a:r>
            <a:r>
              <a:rPr lang="en-US" sz="2400" i="1" dirty="0">
                <a:solidFill>
                  <a:schemeClr val="bg1"/>
                </a:solidFill>
                <a:effectLst/>
                <a:latin typeface="Times New Roman" panose="02020603050405020304" pitchFamily="18" charset="0"/>
              </a:rPr>
              <a:t>Growing the business and advancing the energy transition Advancing energy to improve people’s lives Contents</a:t>
            </a:r>
            <a:r>
              <a:rPr lang="en-US" sz="2400" dirty="0">
                <a:solidFill>
                  <a:schemeClr val="bg1"/>
                </a:solidFill>
                <a:effectLst/>
                <a:latin typeface="Times New Roman" panose="02020603050405020304" pitchFamily="18" charset="0"/>
              </a:rPr>
              <a:t>. [online] Available at: https://www.bp.com/content/dam/bp/business-sites/en/global/corporate/pdfs/investors/bp-annual-report-and-form-20f-2018.pdf.</a:t>
            </a:r>
          </a:p>
          <a:p>
            <a:pPr>
              <a:lnSpc>
                <a:spcPct val="150000"/>
              </a:lnSpc>
            </a:pPr>
            <a:r>
              <a:rPr lang="en-US" sz="2400" dirty="0">
                <a:solidFill>
                  <a:schemeClr val="bg1"/>
                </a:solidFill>
                <a:effectLst/>
                <a:latin typeface="Times New Roman" panose="02020603050405020304" pitchFamily="18" charset="0"/>
              </a:rPr>
              <a:t>BP (2023). </a:t>
            </a:r>
            <a:r>
              <a:rPr lang="en-US" sz="2400" i="1" dirty="0">
                <a:solidFill>
                  <a:schemeClr val="bg1"/>
                </a:solidFill>
                <a:effectLst/>
                <a:latin typeface="Times New Roman" panose="02020603050405020304" pitchFamily="18" charset="0"/>
              </a:rPr>
              <a:t>Our beliefs and code of conduct | Who we are | Home</a:t>
            </a:r>
            <a:r>
              <a:rPr lang="en-US" sz="2400" dirty="0">
                <a:solidFill>
                  <a:schemeClr val="bg1"/>
                </a:solidFill>
                <a:effectLst/>
                <a:latin typeface="Times New Roman" panose="02020603050405020304" pitchFamily="18" charset="0"/>
              </a:rPr>
              <a:t>. [online] bp global. Available at: https://www.bp.com/en/global/corporate/who-we-are/our-beliefs-and-code-of-conduct.html.</a:t>
            </a:r>
          </a:p>
          <a:p>
            <a:pPr>
              <a:lnSpc>
                <a:spcPct val="150000"/>
              </a:lnSpc>
            </a:pPr>
            <a:r>
              <a:rPr lang="en-US" sz="2400" dirty="0">
                <a:solidFill>
                  <a:schemeClr val="bg1"/>
                </a:solidFill>
                <a:effectLst/>
                <a:latin typeface="Times New Roman" panose="02020603050405020304" pitchFamily="18" charset="0"/>
              </a:rPr>
              <a:t>Campbell, K.S., Kinnear, S. and </a:t>
            </a:r>
            <a:r>
              <a:rPr lang="en-US" sz="2400" dirty="0" err="1">
                <a:solidFill>
                  <a:schemeClr val="bg1"/>
                </a:solidFill>
                <a:effectLst/>
                <a:latin typeface="Times New Roman" panose="02020603050405020304" pitchFamily="18" charset="0"/>
              </a:rPr>
              <a:t>Thame</a:t>
            </a:r>
            <a:r>
              <a:rPr lang="en-US" sz="2400" dirty="0">
                <a:solidFill>
                  <a:schemeClr val="bg1"/>
                </a:solidFill>
                <a:effectLst/>
                <a:latin typeface="Times New Roman" panose="02020603050405020304" pitchFamily="18" charset="0"/>
              </a:rPr>
              <a:t>, A.N. (2015). AUV technology for seabed characterization and geohazards assessment. </a:t>
            </a:r>
            <a:r>
              <a:rPr lang="en-US" sz="2400" i="1" dirty="0">
                <a:solidFill>
                  <a:schemeClr val="bg1"/>
                </a:solidFill>
                <a:effectLst/>
                <a:latin typeface="Times New Roman" panose="02020603050405020304" pitchFamily="18" charset="0"/>
              </a:rPr>
              <a:t>The leading edge</a:t>
            </a:r>
            <a:r>
              <a:rPr lang="en-US" sz="2400" dirty="0">
                <a:solidFill>
                  <a:schemeClr val="bg1"/>
                </a:solidFill>
                <a:effectLst/>
                <a:latin typeface="Times New Roman" panose="02020603050405020304" pitchFamily="18" charset="0"/>
              </a:rPr>
              <a:t>, 34(2), pp.170–178. </a:t>
            </a:r>
            <a:r>
              <a:rPr lang="en-US" sz="2400" dirty="0" err="1">
                <a:solidFill>
                  <a:schemeClr val="bg1"/>
                </a:solidFill>
                <a:effectLst/>
                <a:latin typeface="Times New Roman" panose="02020603050405020304" pitchFamily="18" charset="0"/>
              </a:rPr>
              <a:t>doi:https</a:t>
            </a:r>
            <a:r>
              <a:rPr lang="en-US" sz="2400" dirty="0">
                <a:solidFill>
                  <a:schemeClr val="bg1"/>
                </a:solidFill>
                <a:effectLst/>
                <a:latin typeface="Times New Roman" panose="02020603050405020304" pitchFamily="18" charset="0"/>
              </a:rPr>
              <a:t>://doi.org/10.1190/tle34020170.1.</a:t>
            </a:r>
          </a:p>
          <a:p>
            <a:pPr>
              <a:lnSpc>
                <a:spcPct val="150000"/>
              </a:lnSpc>
            </a:pPr>
            <a:r>
              <a:rPr lang="en-US" sz="2400" dirty="0">
                <a:solidFill>
                  <a:schemeClr val="bg1"/>
                </a:solidFill>
                <a:effectLst/>
                <a:latin typeface="Times New Roman" panose="02020603050405020304" pitchFamily="18" charset="0"/>
              </a:rPr>
              <a:t>Ebrahimi, M. (2016). British Interest in Iran’s Oil: Prelude to Conflict. </a:t>
            </a:r>
            <a:r>
              <a:rPr lang="en-US" sz="2400" i="1" dirty="0" err="1">
                <a:solidFill>
                  <a:schemeClr val="bg1"/>
                </a:solidFill>
                <a:effectLst/>
                <a:latin typeface="Times New Roman" panose="02020603050405020304" pitchFamily="18" charset="0"/>
              </a:rPr>
              <a:t>SpringerBriefs</a:t>
            </a:r>
            <a:r>
              <a:rPr lang="en-US" sz="2400" i="1" dirty="0">
                <a:solidFill>
                  <a:schemeClr val="bg1"/>
                </a:solidFill>
                <a:effectLst/>
                <a:latin typeface="Times New Roman" panose="02020603050405020304" pitchFamily="18" charset="0"/>
              </a:rPr>
              <a:t> in environment, security, development and peace</a:t>
            </a:r>
            <a:r>
              <a:rPr lang="en-US" sz="2400" dirty="0">
                <a:solidFill>
                  <a:schemeClr val="bg1"/>
                </a:solidFill>
                <a:effectLst/>
                <a:latin typeface="Times New Roman" panose="02020603050405020304" pitchFamily="18" charset="0"/>
              </a:rPr>
              <a:t>. </a:t>
            </a:r>
            <a:r>
              <a:rPr lang="en-US" sz="2400" dirty="0" err="1">
                <a:solidFill>
                  <a:schemeClr val="bg1"/>
                </a:solidFill>
                <a:effectLst/>
                <a:latin typeface="Times New Roman" panose="02020603050405020304" pitchFamily="18" charset="0"/>
              </a:rPr>
              <a:t>doi:https</a:t>
            </a:r>
            <a:r>
              <a:rPr lang="en-US" sz="2400" dirty="0">
                <a:solidFill>
                  <a:schemeClr val="bg1"/>
                </a:solidFill>
                <a:effectLst/>
                <a:latin typeface="Times New Roman" panose="02020603050405020304" pitchFamily="18" charset="0"/>
              </a:rPr>
              <a:t>://doi.org/10.1007/978-3-319-31098-5_1.</a:t>
            </a:r>
          </a:p>
          <a:p>
            <a:pPr>
              <a:lnSpc>
                <a:spcPct val="150000"/>
              </a:lnSpc>
            </a:pPr>
            <a:r>
              <a:rPr lang="en-US" sz="2400" dirty="0">
                <a:solidFill>
                  <a:schemeClr val="bg1"/>
                </a:solidFill>
                <a:effectLst/>
                <a:latin typeface="Times New Roman" panose="02020603050405020304" pitchFamily="18" charset="0"/>
              </a:rPr>
              <a:t>Gao, C. and Gray, K.E. (2019). A workflow for infill well design: Wellbore stability analysis through a coupled geomechanics and reservoir simulator. </a:t>
            </a:r>
            <a:r>
              <a:rPr lang="en-US" sz="2400" i="1" dirty="0">
                <a:solidFill>
                  <a:schemeClr val="bg1"/>
                </a:solidFill>
                <a:effectLst/>
                <a:latin typeface="Times New Roman" panose="02020603050405020304" pitchFamily="18" charset="0"/>
              </a:rPr>
              <a:t>Journal of Petroleum Science and Engineering</a:t>
            </a:r>
            <a:r>
              <a:rPr lang="en-US" sz="2400" dirty="0">
                <a:solidFill>
                  <a:schemeClr val="bg1"/>
                </a:solidFill>
                <a:effectLst/>
                <a:latin typeface="Times New Roman" panose="02020603050405020304" pitchFamily="18" charset="0"/>
              </a:rPr>
              <a:t>, 176, pp.279–290. </a:t>
            </a:r>
            <a:r>
              <a:rPr lang="en-US" sz="2400" dirty="0" err="1">
                <a:solidFill>
                  <a:schemeClr val="bg1"/>
                </a:solidFill>
                <a:effectLst/>
                <a:latin typeface="Times New Roman" panose="02020603050405020304" pitchFamily="18" charset="0"/>
              </a:rPr>
              <a:t>doi:https</a:t>
            </a:r>
            <a:r>
              <a:rPr lang="en-US" sz="2400" dirty="0">
                <a:solidFill>
                  <a:schemeClr val="bg1"/>
                </a:solidFill>
                <a:effectLst/>
                <a:latin typeface="Times New Roman" panose="02020603050405020304" pitchFamily="18" charset="0"/>
              </a:rPr>
              <a:t>://doi.org/10.1016/j.petrol.2018.12.077.</a:t>
            </a:r>
          </a:p>
          <a:p>
            <a:pPr>
              <a:lnSpc>
                <a:spcPct val="150000"/>
              </a:lnSpc>
            </a:pPr>
            <a:r>
              <a:rPr lang="en-US" sz="2400" dirty="0">
                <a:solidFill>
                  <a:schemeClr val="bg1"/>
                </a:solidFill>
                <a:effectLst/>
                <a:latin typeface="Times New Roman" panose="02020603050405020304" pitchFamily="18" charset="0"/>
              </a:rPr>
              <a:t>Gitlin, M. (2021). </a:t>
            </a:r>
            <a:r>
              <a:rPr lang="en-US" sz="2400" i="1" dirty="0">
                <a:solidFill>
                  <a:schemeClr val="bg1"/>
                </a:solidFill>
                <a:effectLst/>
                <a:latin typeface="Times New Roman" panose="02020603050405020304" pitchFamily="18" charset="0"/>
              </a:rPr>
              <a:t>The Birth of Modern Tech</a:t>
            </a:r>
            <a:r>
              <a:rPr lang="en-US" sz="2400" dirty="0">
                <a:solidFill>
                  <a:schemeClr val="bg1"/>
                </a:solidFill>
                <a:effectLst/>
                <a:latin typeface="Times New Roman" panose="02020603050405020304" pitchFamily="18" charset="0"/>
              </a:rPr>
              <a:t>. 21st Century Skills Library: A.</a:t>
            </a:r>
          </a:p>
          <a:p>
            <a:pPr>
              <a:lnSpc>
                <a:spcPct val="150000"/>
              </a:lnSpc>
            </a:pPr>
            <a:r>
              <a:rPr lang="en-US" sz="2400" dirty="0">
                <a:solidFill>
                  <a:schemeClr val="bg1"/>
                </a:solidFill>
                <a:effectLst/>
                <a:latin typeface="Times New Roman" panose="02020603050405020304" pitchFamily="18" charset="0"/>
              </a:rPr>
              <a:t>Hsu, C.S. and Robinson, P. (2017). </a:t>
            </a:r>
            <a:r>
              <a:rPr lang="en-US" sz="2400" i="1" dirty="0">
                <a:solidFill>
                  <a:schemeClr val="bg1"/>
                </a:solidFill>
                <a:effectLst/>
                <a:latin typeface="Times New Roman" panose="02020603050405020304" pitchFamily="18" charset="0"/>
              </a:rPr>
              <a:t>Springer Handbook of Petroleum Technology</a:t>
            </a:r>
            <a:r>
              <a:rPr lang="en-US" sz="2400" dirty="0">
                <a:solidFill>
                  <a:schemeClr val="bg1"/>
                </a:solidFill>
                <a:effectLst/>
                <a:latin typeface="Times New Roman" panose="02020603050405020304" pitchFamily="18" charset="0"/>
              </a:rPr>
              <a:t>. </a:t>
            </a:r>
            <a:r>
              <a:rPr lang="en-US" sz="2400" i="1" dirty="0">
                <a:solidFill>
                  <a:schemeClr val="bg1"/>
                </a:solidFill>
                <a:effectLst/>
                <a:latin typeface="Times New Roman" panose="02020603050405020304" pitchFamily="18" charset="0"/>
              </a:rPr>
              <a:t>Springer handbooks</a:t>
            </a:r>
            <a:r>
              <a:rPr lang="en-US" sz="2400" dirty="0">
                <a:solidFill>
                  <a:schemeClr val="bg1"/>
                </a:solidFill>
                <a:effectLst/>
                <a:latin typeface="Times New Roman" panose="02020603050405020304" pitchFamily="18" charset="0"/>
              </a:rPr>
              <a:t>. Springer International Publishing. </a:t>
            </a:r>
            <a:r>
              <a:rPr lang="en-US" sz="2400" dirty="0" err="1">
                <a:solidFill>
                  <a:schemeClr val="bg1"/>
                </a:solidFill>
                <a:effectLst/>
                <a:latin typeface="Times New Roman" panose="02020603050405020304" pitchFamily="18" charset="0"/>
              </a:rPr>
              <a:t>doi:https</a:t>
            </a:r>
            <a:r>
              <a:rPr lang="en-US" sz="2400" dirty="0">
                <a:solidFill>
                  <a:schemeClr val="bg1"/>
                </a:solidFill>
                <a:effectLst/>
                <a:latin typeface="Times New Roman" panose="02020603050405020304" pitchFamily="18" charset="0"/>
              </a:rPr>
              <a:t>://doi.org/10.1007/978-3-319-49347-3.</a:t>
            </a:r>
          </a:p>
          <a:p>
            <a:pPr>
              <a:lnSpc>
                <a:spcPct val="150000"/>
              </a:lnSpc>
            </a:pPr>
            <a:r>
              <a:rPr lang="en-US" sz="2400" dirty="0">
                <a:solidFill>
                  <a:schemeClr val="bg1"/>
                </a:solidFill>
                <a:effectLst/>
                <a:latin typeface="Times New Roman" panose="02020603050405020304" pitchFamily="18" charset="0"/>
              </a:rPr>
              <a:t>Matthews, J. (2023). </a:t>
            </a:r>
            <a:r>
              <a:rPr lang="en-US" sz="2400" i="1" dirty="0">
                <a:solidFill>
                  <a:schemeClr val="bg1"/>
                </a:solidFill>
                <a:effectLst/>
                <a:latin typeface="Times New Roman" panose="02020603050405020304" pitchFamily="18" charset="0"/>
              </a:rPr>
              <a:t>How did 2010 Deepwater Horizon oil spill impact marine life?</a:t>
            </a:r>
            <a:r>
              <a:rPr lang="en-US" sz="2400" dirty="0">
                <a:solidFill>
                  <a:schemeClr val="bg1"/>
                </a:solidFill>
                <a:effectLst/>
                <a:latin typeface="Times New Roman" panose="02020603050405020304" pitchFamily="18" charset="0"/>
              </a:rPr>
              <a:t> [online] FOX 13 News. Available at: https://www.fox13news.com/news/how-did-2010-deepwater-horizon-oil-spill-impact-marine-life [Accessed 1 May 2023].</a:t>
            </a:r>
          </a:p>
          <a:p>
            <a:pPr>
              <a:lnSpc>
                <a:spcPct val="150000"/>
              </a:lnSpc>
            </a:pPr>
            <a:r>
              <a:rPr lang="en-US" sz="2400" dirty="0" err="1">
                <a:solidFill>
                  <a:schemeClr val="bg1"/>
                </a:solidFill>
                <a:effectLst/>
                <a:latin typeface="Times New Roman" panose="02020603050405020304" pitchFamily="18" charset="0"/>
              </a:rPr>
              <a:t>Sundarakani</a:t>
            </a:r>
            <a:r>
              <a:rPr lang="en-US" sz="2400" dirty="0">
                <a:solidFill>
                  <a:schemeClr val="bg1"/>
                </a:solidFill>
                <a:effectLst/>
                <a:latin typeface="Times New Roman" panose="02020603050405020304" pitchFamily="18" charset="0"/>
              </a:rPr>
              <a:t>, B., </a:t>
            </a:r>
            <a:r>
              <a:rPr lang="en-US" sz="2400" dirty="0" err="1">
                <a:solidFill>
                  <a:schemeClr val="bg1"/>
                </a:solidFill>
                <a:effectLst/>
                <a:latin typeface="Times New Roman" panose="02020603050405020304" pitchFamily="18" charset="0"/>
              </a:rPr>
              <a:t>Ajaykumar</a:t>
            </a:r>
            <a:r>
              <a:rPr lang="en-US" sz="2400" dirty="0">
                <a:solidFill>
                  <a:schemeClr val="bg1"/>
                </a:solidFill>
                <a:effectLst/>
                <a:latin typeface="Times New Roman" panose="02020603050405020304" pitchFamily="18" charset="0"/>
              </a:rPr>
              <a:t>, A. and Gunasekaran, A. (2021). Big Data Driven Supply Chain Design and Applications for Blockchain: An Action Research using Case Study approach. </a:t>
            </a:r>
            <a:r>
              <a:rPr lang="en-US" sz="2400" i="1" dirty="0">
                <a:solidFill>
                  <a:schemeClr val="bg1"/>
                </a:solidFill>
                <a:effectLst/>
                <a:latin typeface="Times New Roman" panose="02020603050405020304" pitchFamily="18" charset="0"/>
              </a:rPr>
              <a:t>Omega</a:t>
            </a:r>
            <a:r>
              <a:rPr lang="en-US" sz="2400" dirty="0">
                <a:solidFill>
                  <a:schemeClr val="bg1"/>
                </a:solidFill>
                <a:effectLst/>
                <a:latin typeface="Times New Roman" panose="02020603050405020304" pitchFamily="18" charset="0"/>
              </a:rPr>
              <a:t>, p.102452. </a:t>
            </a:r>
            <a:r>
              <a:rPr lang="en-US" sz="2400" dirty="0" err="1">
                <a:solidFill>
                  <a:schemeClr val="bg1"/>
                </a:solidFill>
                <a:effectLst/>
                <a:latin typeface="Times New Roman" panose="02020603050405020304" pitchFamily="18" charset="0"/>
              </a:rPr>
              <a:t>doi:https</a:t>
            </a:r>
            <a:r>
              <a:rPr lang="en-US" sz="2400" dirty="0">
                <a:solidFill>
                  <a:schemeClr val="bg1"/>
                </a:solidFill>
                <a:effectLst/>
                <a:latin typeface="Times New Roman" panose="02020603050405020304" pitchFamily="18" charset="0"/>
              </a:rPr>
              <a:t>://doi.org/10.1016/j.omega.2021.102452.</a:t>
            </a:r>
          </a:p>
          <a:p>
            <a:pPr>
              <a:lnSpc>
                <a:spcPct val="150000"/>
              </a:lnSpc>
            </a:pPr>
            <a:r>
              <a:rPr lang="en-US" sz="2400" dirty="0">
                <a:solidFill>
                  <a:schemeClr val="bg1"/>
                </a:solidFill>
                <a:effectLst/>
                <a:latin typeface="Times New Roman" panose="02020603050405020304" pitchFamily="18" charset="0"/>
              </a:rPr>
              <a:t>Tharoor, I. (2010). </a:t>
            </a:r>
            <a:r>
              <a:rPr lang="en-US" sz="2400" i="1" dirty="0">
                <a:solidFill>
                  <a:schemeClr val="bg1"/>
                </a:solidFill>
                <a:effectLst/>
                <a:latin typeface="Times New Roman" panose="02020603050405020304" pitchFamily="18" charset="0"/>
              </a:rPr>
              <a:t>A Brief History of BP - TIME</a:t>
            </a:r>
            <a:r>
              <a:rPr lang="en-US" sz="2400" dirty="0">
                <a:solidFill>
                  <a:schemeClr val="bg1"/>
                </a:solidFill>
                <a:effectLst/>
                <a:latin typeface="Times New Roman" panose="02020603050405020304" pitchFamily="18" charset="0"/>
              </a:rPr>
              <a:t>. [online] web.archive.org. Available at: https://web.archive.org/web/20100710075234/http://www.time.com/time/business/article/0%2C8599%2C1993361%2C00.html.</a:t>
            </a:r>
          </a:p>
        </p:txBody>
      </p:sp>
    </p:spTree>
    <p:extLst>
      <p:ext uri="{BB962C8B-B14F-4D97-AF65-F5344CB8AC3E}">
        <p14:creationId xmlns:p14="http://schemas.microsoft.com/office/powerpoint/2010/main" val="4208977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C0DD7BF-8F3D-4D34-A37A-85563D3D6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A82C64D9-D855-4343-BB40-3E465EFFA0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106D061A-80BB-4A08-8350-176FFFDCC3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0AE913A7-2CA0-4B64-A25F-C0648DBC3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lumMod val="75000"/>
            </a:schemeClr>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pic>
        <p:nvPicPr>
          <p:cNvPr id="4" name="Picture 3" descr="Infinite question marks in 3D rendering">
            <a:extLst>
              <a:ext uri="{FF2B5EF4-FFF2-40B4-BE49-F238E27FC236}">
                <a16:creationId xmlns:a16="http://schemas.microsoft.com/office/drawing/2014/main" id="{0D4F5F2D-6F67-8F02-A71A-55E10E2D98E0}"/>
              </a:ext>
            </a:extLst>
          </p:cNvPr>
          <p:cNvPicPr>
            <a:picLocks noChangeAspect="1"/>
          </p:cNvPicPr>
          <p:nvPr/>
        </p:nvPicPr>
        <p:blipFill rotWithShape="1">
          <a:blip r:embed="rId2">
            <a:duotone>
              <a:schemeClr val="accent1">
                <a:shade val="45000"/>
                <a:satMod val="135000"/>
              </a:schemeClr>
              <a:prstClr val="white"/>
            </a:duotone>
            <a:alphaModFix amt="60000"/>
          </a:blip>
          <a:srcRect t="15179" r="-2" b="424"/>
          <a:stretch/>
        </p:blipFill>
        <p:spPr>
          <a:xfrm>
            <a:off x="20" y="-1"/>
            <a:ext cx="12191980" cy="6858001"/>
          </a:xfrm>
          <a:prstGeom prst="rect">
            <a:avLst/>
          </a:prstGeom>
        </p:spPr>
      </p:pic>
      <p:cxnSp>
        <p:nvCxnSpPr>
          <p:cNvPr id="16" name="Straight Connector 15">
            <a:extLst>
              <a:ext uri="{FF2B5EF4-FFF2-40B4-BE49-F238E27FC236}">
                <a16:creationId xmlns:a16="http://schemas.microsoft.com/office/drawing/2014/main" id="{F711F046-5997-46AF-8E8D-F3DE223E44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83E5F85C-576B-4095-B465-6B09F9E09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 y="246888"/>
            <a:ext cx="11724640" cy="6377939"/>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0ED6998-A26A-B102-8016-FF2F81FE7B72}"/>
              </a:ext>
            </a:extLst>
          </p:cNvPr>
          <p:cNvSpPr>
            <a:spLocks noGrp="1"/>
          </p:cNvSpPr>
          <p:nvPr>
            <p:ph type="title"/>
          </p:nvPr>
        </p:nvSpPr>
        <p:spPr>
          <a:xfrm>
            <a:off x="1109980" y="882376"/>
            <a:ext cx="9966960" cy="2926080"/>
          </a:xfrm>
        </p:spPr>
        <p:txBody>
          <a:bodyPr vert="horz" lIns="91440" tIns="45720" rIns="91440" bIns="45720" rtlCol="0" anchor="b">
            <a:normAutofit/>
          </a:bodyPr>
          <a:lstStyle/>
          <a:p>
            <a:pPr algn="ctr">
              <a:lnSpc>
                <a:spcPct val="85000"/>
              </a:lnSpc>
            </a:pPr>
            <a:r>
              <a:rPr lang="en-US" sz="7200" b="1" cap="all">
                <a:solidFill>
                  <a:srgbClr val="FFFFFF"/>
                </a:solidFill>
              </a:rPr>
              <a:t>Question and answer</a:t>
            </a:r>
          </a:p>
        </p:txBody>
      </p:sp>
    </p:spTree>
    <p:extLst>
      <p:ext uri="{BB962C8B-B14F-4D97-AF65-F5344CB8AC3E}">
        <p14:creationId xmlns:p14="http://schemas.microsoft.com/office/powerpoint/2010/main" val="87359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78</TotalTime>
  <Words>4018</Words>
  <Application>Microsoft Office PowerPoint</Application>
  <PresentationFormat>Widescreen</PresentationFormat>
  <Paragraphs>230</Paragraphs>
  <Slides>21</Slides>
  <Notes>17</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Basis</vt:lpstr>
      <vt:lpstr>Digital skills &amp; research methods</vt:lpstr>
      <vt:lpstr>Introduction</vt:lpstr>
      <vt:lpstr>Brief history of British Petroleum</vt:lpstr>
      <vt:lpstr>Aim and objectives of British Petroleum</vt:lpstr>
      <vt:lpstr>Scope/Purposes of British petroleum</vt:lpstr>
      <vt:lpstr>Mission and vision of British Petroleum</vt:lpstr>
      <vt:lpstr>Current Status &amp; Services of British petroleum</vt:lpstr>
      <vt:lpstr>Current Status &amp; Services of British Petroleum</vt:lpstr>
      <vt:lpstr>Challenges at British Petroleum before Introducing Modern Technology</vt:lpstr>
      <vt:lpstr>Challenges at British Petroleum before Introducing Modern Technology</vt:lpstr>
      <vt:lpstr>Modern technologies at British Petroleum</vt:lpstr>
      <vt:lpstr>Modern technologies at British Petroleum</vt:lpstr>
      <vt:lpstr>The positive impacts of the modern technologies at British Petroleum</vt:lpstr>
      <vt:lpstr>The negative impacts of the modern technologies at British Petroleum</vt:lpstr>
      <vt:lpstr>Differences between traditional technologies and modern technologies</vt:lpstr>
      <vt:lpstr>Why modern technology is important for British Petroleum</vt:lpstr>
      <vt:lpstr>Consequences of not using modern technology in British Petroleum</vt:lpstr>
      <vt:lpstr>The future prospects of using modern technologies at British Petroleum</vt:lpstr>
      <vt:lpstr>Conclusion</vt:lpstr>
      <vt:lpstr>References</vt:lpstr>
      <vt:lpstr>Question and answer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Active User</dc:creator>
  <cp:lastModifiedBy>Stacey Sugarova (2120140)</cp:lastModifiedBy>
  <cp:revision>100</cp:revision>
  <dcterms:created xsi:type="dcterms:W3CDTF">2023-05-01T07:48:52Z</dcterms:created>
  <dcterms:modified xsi:type="dcterms:W3CDTF">2023-05-03T21:10:56Z</dcterms:modified>
</cp:coreProperties>
</file>