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64"/>
    <p:restoredTop sz="94619"/>
  </p:normalViewPr>
  <p:slideViewPr>
    <p:cSldViewPr snapToGrid="0">
      <p:cViewPr varScale="1">
        <p:scale>
          <a:sx n="93" d="100"/>
          <a:sy n="93" d="100"/>
        </p:scale>
        <p:origin x="1128" y="208"/>
      </p:cViewPr>
      <p:guideLst>
        <p:guide orient="horz" pos="2160"/>
        <p:guide pos="2880"/>
      </p:guideLst>
    </p:cSldViewPr>
  </p:slideViewPr>
  <p:notesTextViewPr>
    <p:cViewPr>
      <p:scale>
        <a:sx n="1" d="1"/>
        <a:sy n="1" d="1"/>
      </p:scale>
      <p:origin x="0" y="-1392"/>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Introduction: Deconstructing Heard’s Leadership Philosophy</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The quote from Edith Heard (2022) reflects a contemporary change in the way that managers manage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Heard believes that the way to do this should be horizontally, as opposed to top-down power structures that have people just following orders. She puts a strong emphasis on active listening and empathy, seeing her team as partners with whom she collaborates, not employees who work for her. This collaborative approach is reflected in her background of being raised in a multilingual and multicultural setting. This is a view that is challenging the classical management frameworks which are based on a strict vertical hierarchy. </a:t>
            </a:r>
            <a:endParaRPr lang="en-BD" sz="1100" b="0" i="0" u="none" strike="noStrike" cap="none" dirty="0">
              <a:solidFill>
                <a:srgbClr val="000000"/>
              </a:solidFill>
              <a:effectLst/>
              <a:latin typeface="Arial"/>
              <a:ea typeface="Arial"/>
              <a:cs typeface="Arial"/>
              <a:sym typeface="Arial"/>
            </a:endParaRPr>
          </a:p>
        </p:txBody>
      </p:sp>
      <p:sp>
        <p:nvSpPr>
          <p:cNvPr id="127" name="Google Shape;12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Theoretical Framework 1: Goleman’s Emotional Intelligence Domain</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The term emotional intelligence requires assessment in the light of Heard's approach, especially in the context of the ideas </a:t>
            </a:r>
            <a:r>
              <a:rPr lang="en-US" sz="1100" b="0" i="0" u="none" strike="noStrike" cap="none" dirty="0" err="1">
                <a:solidFill>
                  <a:srgbClr val="000000"/>
                </a:solidFill>
                <a:effectLst/>
                <a:latin typeface="Arial"/>
                <a:ea typeface="Arial"/>
                <a:cs typeface="Arial"/>
                <a:sym typeface="Arial"/>
              </a:rPr>
              <a:t>popularised</a:t>
            </a:r>
            <a:r>
              <a:rPr lang="en-US" sz="1100" b="0" i="0" u="none" strike="noStrike" cap="none" dirty="0">
                <a:solidFill>
                  <a:srgbClr val="000000"/>
                </a:solidFill>
                <a:effectLst/>
                <a:latin typeface="Arial"/>
                <a:ea typeface="Arial"/>
                <a:cs typeface="Arial"/>
                <a:sym typeface="Arial"/>
              </a:rPr>
              <a:t> by Daniel Goleman. Emotional intelligence encompasses several important aspects such as self-awareness, empathy, and relationship management. Heard's knack for listening to people to connect with them first is so deeply tied to these ideas. Traditional leadership models have tended to concentrate on the individual characteristics of the leader or the power of the leader. Nevertheless, over time, the concept of thinking has shifted to relational and emotionally intelligent skills (</a:t>
            </a:r>
            <a:r>
              <a:rPr lang="en-US" sz="1100" b="0" i="0" u="none" strike="noStrike" cap="none" dirty="0" err="1">
                <a:solidFill>
                  <a:srgbClr val="000000"/>
                </a:solidFill>
                <a:effectLst/>
                <a:latin typeface="Arial"/>
                <a:ea typeface="Arial"/>
                <a:cs typeface="Arial"/>
                <a:sym typeface="Arial"/>
              </a:rPr>
              <a:t>Benmira</a:t>
            </a:r>
            <a:r>
              <a:rPr lang="en-US" sz="1100" b="0" i="0" u="none" strike="noStrike" cap="none" dirty="0">
                <a:solidFill>
                  <a:srgbClr val="000000"/>
                </a:solidFill>
                <a:effectLst/>
                <a:latin typeface="Arial"/>
                <a:ea typeface="Arial"/>
                <a:cs typeface="Arial"/>
                <a:sym typeface="Arial"/>
              </a:rPr>
              <a:t> and Agboola, 2021). Empathy is no longer viewed as a "soft" personality attribute. Instead, it is an essential structural ability that is essential in order to manage a flat and cooperative team.</a:t>
            </a:r>
            <a:endParaRPr lang="en-BD" sz="1100" b="0" i="0" u="none" strike="noStrike" cap="none" dirty="0">
              <a:solidFill>
                <a:srgbClr val="000000"/>
              </a:solidFill>
              <a:effectLst/>
              <a:latin typeface="Arial"/>
              <a:ea typeface="Arial"/>
              <a:cs typeface="Arial"/>
              <a:sym typeface="Arial"/>
            </a:endParaRPr>
          </a:p>
        </p:txBody>
      </p:sp>
      <p:sp>
        <p:nvSpPr>
          <p:cNvPr id="143" name="Google Shape;14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Business Example 1: EI in UK Healthcare Operations</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One of the best examples of where emotional intelligence is being put into practice is in UK National Health Services (NHS) hospitals. Poor communication is frequently a problem in healthcare units with strict, old-fashioned authority structures, where employees are reluctant to voice their opinions. Studies indicate that when managers lack empathy, nurses and junior doctors are likely to report their errors or to withhold their ideas (Montgomery et al., 2023). Rather than these barriers being broken down by leaders of the NHS, they are broken down by leaders who have a horizontal style and are high in emotional intelligence. </a:t>
            </a:r>
            <a:endParaRPr lang="en-BD" sz="1100" b="0" i="0" u="none" strike="noStrike" cap="none" dirty="0">
              <a:solidFill>
                <a:srgbClr val="000000"/>
              </a:solidFill>
              <a:effectLst/>
              <a:latin typeface="Arial"/>
              <a:ea typeface="Arial"/>
              <a:cs typeface="Arial"/>
              <a:sym typeface="Arial"/>
            </a:endParaRPr>
          </a:p>
        </p:txBody>
      </p:sp>
      <p:sp>
        <p:nvSpPr>
          <p:cNvPr id="159" name="Google Shape;15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Theoretical Framework 2: Earley and Ang’s Cultural Intelligence (CQ)</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In addition to emotional skills, leaders must also possess cultural intelligence to manage the diverse working environment in today's context. Cultural intelligence comes in three parts: cognitive, motivational and </a:t>
            </a:r>
            <a:r>
              <a:rPr lang="en-US" sz="1100" b="0" i="0" u="none" strike="noStrike" cap="none" dirty="0" err="1">
                <a:solidFill>
                  <a:srgbClr val="000000"/>
                </a:solidFill>
                <a:effectLst/>
                <a:latin typeface="Arial"/>
                <a:ea typeface="Arial"/>
                <a:cs typeface="Arial"/>
                <a:sym typeface="Arial"/>
              </a:rPr>
              <a:t>behavioural</a:t>
            </a:r>
            <a:r>
              <a:rPr lang="en-US" sz="1100" b="0" i="0" u="none" strike="noStrike" cap="none" dirty="0">
                <a:solidFill>
                  <a:srgbClr val="000000"/>
                </a:solidFill>
                <a:effectLst/>
                <a:latin typeface="Arial"/>
                <a:ea typeface="Arial"/>
                <a:cs typeface="Arial"/>
                <a:sym typeface="Arial"/>
              </a:rPr>
              <a:t>. Heard explicitly links this to her early life experiences of feeling lost in translation. Leaders in business management cannot be able to apply one business management style to all the people as different cultures have different perceptions of authority and cooperation. (Bush, 2020) Managers cultivate cultural intelligence which results in adaptive capabilities. It enables them to tune their everyday communication patterns to those of their staff, ensuring there is no confusion and ensuring that diverse teams are not left misaligned.</a:t>
            </a:r>
            <a:endParaRPr lang="en-BD" sz="1100" b="0" i="0" u="none" strike="noStrike" cap="none" dirty="0">
              <a:solidFill>
                <a:srgbClr val="000000"/>
              </a:solidFill>
              <a:effectLst/>
              <a:latin typeface="Arial"/>
              <a:ea typeface="Arial"/>
              <a:cs typeface="Arial"/>
              <a:sym typeface="Arial"/>
            </a:endParaRPr>
          </a:p>
        </p:txBody>
      </p:sp>
      <p:sp>
        <p:nvSpPr>
          <p:cNvPr id="175" name="Google Shape;17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Business Example 2: Cross-Border Collaboration in European R&amp;D</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International companies, such as AstraZeneca, with large presence in the UK, demonstrate the need for intercultural knowledge. Nationalistic silos can develop if there is a lack of cultural awareness within a manager's team, thereby delaying research projects. Research has also shown that wise leadership in a relational manner has a significant impact on knowledge management and a general enhancement in the overall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innovation performance (Ding et al, 2019). A culturally intelligent leader facilitates scientists from various countries to work together openly, thereby accelerating key drug discovery processes.</a:t>
            </a:r>
            <a:endParaRPr lang="en-BD" sz="1100" b="0" i="0" u="none" strike="noStrike" cap="none" dirty="0">
              <a:solidFill>
                <a:srgbClr val="000000"/>
              </a:solidFill>
              <a:effectLst/>
              <a:latin typeface="Arial"/>
              <a:ea typeface="Arial"/>
              <a:cs typeface="Arial"/>
              <a:sym typeface="Arial"/>
            </a:endParaRPr>
          </a:p>
        </p:txBody>
      </p:sp>
      <p:sp>
        <p:nvSpPr>
          <p:cNvPr id="191" name="Google Shape;19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Leadership in the Digitalised and Distributed Workplace</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With the shift to hybrid and remote work, the modern workplace has undergone significant transformation. With primarily digital communication between teams, it is much more difficult to work horizontally. Managers find it more difficult to gauge body language and are less attuned to employee emotions when working remotely. Leaders need to be more diligent in demonstrating empathy and cultural awareness, especially using digital tools which may make interactions appear transactional (</a:t>
            </a:r>
            <a:r>
              <a:rPr lang="en-US" sz="1100" b="0" i="0" u="none" strike="noStrike" cap="none" dirty="0" err="1">
                <a:solidFill>
                  <a:srgbClr val="000000"/>
                </a:solidFill>
                <a:effectLst/>
                <a:latin typeface="Arial"/>
                <a:ea typeface="Arial"/>
                <a:cs typeface="Arial"/>
                <a:sym typeface="Arial"/>
              </a:rPr>
              <a:t>Cortellazzo</a:t>
            </a:r>
            <a:r>
              <a:rPr lang="en-US" sz="1100" b="0" i="0" u="none" strike="noStrike" cap="none" dirty="0">
                <a:solidFill>
                  <a:srgbClr val="000000"/>
                </a:solidFill>
                <a:effectLst/>
                <a:latin typeface="Arial"/>
                <a:ea typeface="Arial"/>
                <a:cs typeface="Arial"/>
                <a:sym typeface="Arial"/>
              </a:rPr>
              <a:t>, Bruni and Zampieri, 2019). In the absence of intentional action, remote employees can quickly become isolated and the level of leadership deteriorates to become a cold and ineffective form of top-down management.</a:t>
            </a:r>
            <a:endParaRPr lang="en-BD" sz="1100" b="0" i="0" u="none" strike="noStrike" cap="none" dirty="0">
              <a:solidFill>
                <a:srgbClr val="000000"/>
              </a:solidFill>
              <a:effectLst/>
              <a:latin typeface="Arial"/>
              <a:ea typeface="Arial"/>
              <a:cs typeface="Arial"/>
              <a:sym typeface="Arial"/>
            </a:endParaRPr>
          </a:p>
        </p:txBody>
      </p:sp>
      <p:sp>
        <p:nvSpPr>
          <p:cNvPr id="207" name="Google Shape;20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Business Example 3: Tech Sector Transformation in the UK</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It's clear that digital transformation is not a simple task for banking institutions in the UK such as HSBC, as they upgrade their technology systems. These are large companies that undergo restructuring, and when leaders use autocratic approaches, they tend to encounter a lot of pushback from tech teams. Characteristics of leaders are crucial for the success of digital transformation strategies, including open communication and adaptability (Porfírio et al., 2021). Managers who communicate with flatness and empathy deal with this friction of working remotely far better. They respond to their developers and are able to clear up any technical miscommunications efficiently, helping to keep complex digital projects on course.</a:t>
            </a:r>
            <a:endParaRPr lang="en-BD" sz="1100" b="0" i="0" u="none" strike="noStrike" cap="none" dirty="0">
              <a:solidFill>
                <a:srgbClr val="000000"/>
              </a:solidFill>
              <a:effectLst/>
              <a:latin typeface="Arial"/>
              <a:ea typeface="Arial"/>
              <a:cs typeface="Arial"/>
              <a:sym typeface="Arial"/>
            </a:endParaRPr>
          </a:p>
        </p:txBody>
      </p:sp>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Crisis Management and the Power of Co-Creation</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During a crisis, when something is really important, the leaders are lured into giving total control and strict orders from above. Highly intelligent leaders know, however, that horizontal problem-solving is a more effective approach during stressful times. A delicate balance between maintaining an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and enabling its employees to co-create solutions is needed in crisis management (McMullin and </a:t>
            </a:r>
            <a:r>
              <a:rPr lang="en-US" sz="1100" b="0" i="0" u="none" strike="noStrike" cap="none" dirty="0" err="1">
                <a:solidFill>
                  <a:srgbClr val="000000"/>
                </a:solidFill>
                <a:effectLst/>
                <a:latin typeface="Arial"/>
                <a:ea typeface="Arial"/>
                <a:cs typeface="Arial"/>
                <a:sym typeface="Arial"/>
              </a:rPr>
              <a:t>Raggo</a:t>
            </a:r>
            <a:r>
              <a:rPr lang="en-US" sz="1100" b="0" i="0" u="none" strike="noStrike" cap="none" dirty="0">
                <a:solidFill>
                  <a:srgbClr val="000000"/>
                </a:solidFill>
                <a:effectLst/>
                <a:latin typeface="Arial"/>
                <a:ea typeface="Arial"/>
                <a:cs typeface="Arial"/>
                <a:sym typeface="Arial"/>
              </a:rPr>
              <a:t>, 2020). </a:t>
            </a:r>
            <a:endParaRPr lang="en-BD" sz="1100" b="0" i="0" u="none" strike="noStrike" cap="none" dirty="0">
              <a:solidFill>
                <a:srgbClr val="000000"/>
              </a:solidFill>
              <a:effectLst/>
              <a:latin typeface="Arial"/>
              <a:ea typeface="Arial"/>
              <a:cs typeface="Arial"/>
              <a:sym typeface="Arial"/>
            </a:endParaRPr>
          </a:p>
        </p:txBody>
      </p:sp>
      <p:sp>
        <p:nvSpPr>
          <p:cNvPr id="239" name="Google Shape;23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Business Example 4: Public Sector and Educational Governance</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The study of educational governance in the UK is relevant as schools are constrained by budgets, fast-changing demographics. The traditional, isolated management approach is not effective in the complex community environment. Research on public institutions indicates that school management teams need to adjust roles to the evolving social needs (Naidoo, 2019). Effective school leaders and trust boards involve teachers and parents from diverse backgrounds in an inclusive, horizontal approach. These education managers move beyond the command-and-control approach, cultivating greater confidence in the community and improving their school's performance.</a:t>
            </a:r>
            <a:endParaRPr lang="en-BD" sz="1100" b="0" i="0" u="none" strike="noStrike" cap="none" dirty="0">
              <a:solidFill>
                <a:srgbClr val="000000"/>
              </a:solidFill>
              <a:effectLst/>
              <a:latin typeface="Arial"/>
              <a:ea typeface="Arial"/>
              <a:cs typeface="Arial"/>
              <a:sym typeface="Arial"/>
            </a:endParaRPr>
          </a:p>
        </p:txBody>
      </p:sp>
      <p:sp>
        <p:nvSpPr>
          <p:cNvPr id="255" name="Google Shape;25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Conclusion: Synthesis and Future Leadership Requirements</a:t>
            </a:r>
            <a:endParaRPr lang="en-BD" sz="1100" b="1" i="0" u="none" strike="noStrike" cap="none" dirty="0">
              <a:solidFill>
                <a:srgbClr val="000000"/>
              </a:solidFill>
              <a:effectLst/>
              <a:latin typeface="Arial"/>
              <a:ea typeface="Arial"/>
              <a:cs typeface="Arial"/>
              <a:sym typeface="Arial"/>
            </a:endParaRPr>
          </a:p>
          <a:p>
            <a:r>
              <a:rPr lang="en-US" sz="1100" b="0" i="0" u="none" strike="noStrike" cap="none" dirty="0">
                <a:solidFill>
                  <a:srgbClr val="000000"/>
                </a:solidFill>
                <a:effectLst/>
                <a:latin typeface="Arial"/>
                <a:ea typeface="Arial"/>
                <a:cs typeface="Arial"/>
                <a:sym typeface="Arial"/>
              </a:rPr>
              <a:t>To sum up, Edith Heard's philosophy of working with people, not making them work for you is very practical. Empathy and horizontal management are essential strategic assets to manage contemporary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With increased diversity and </a:t>
            </a:r>
            <a:r>
              <a:rPr lang="en-US" sz="1100" b="0" i="0" u="none" strike="noStrike" cap="none" dirty="0" err="1">
                <a:solidFill>
                  <a:srgbClr val="000000"/>
                </a:solidFill>
                <a:effectLst/>
                <a:latin typeface="Arial"/>
                <a:ea typeface="Arial"/>
                <a:cs typeface="Arial"/>
                <a:sym typeface="Arial"/>
              </a:rPr>
              <a:t>digitalisation</a:t>
            </a:r>
            <a:r>
              <a:rPr lang="en-US" sz="1100" b="0" i="0" u="none" strike="noStrike" cap="none" dirty="0">
                <a:solidFill>
                  <a:srgbClr val="000000"/>
                </a:solidFill>
                <a:effectLst/>
                <a:latin typeface="Arial"/>
                <a:ea typeface="Arial"/>
                <a:cs typeface="Arial"/>
                <a:sym typeface="Arial"/>
              </a:rPr>
              <a:t> in the business world, managers are no longer able to work solely within the traditional vertical structure. To be sure,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need to seek out and develop leaders for emotional and cultural intelligence. In essence, these skills enable businesses to create resilient, inclusive, and collaborative work environments that are prepared to face future challenges.</a:t>
            </a:r>
            <a:endParaRPr lang="en-BD" sz="1100" b="0" i="0" u="none" strike="noStrike" cap="none" dirty="0">
              <a:solidFill>
                <a:srgbClr val="000000"/>
              </a:solidFill>
              <a:effectLst/>
              <a:latin typeface="Arial"/>
              <a:ea typeface="Arial"/>
              <a:cs typeface="Arial"/>
              <a:sym typeface="Arial"/>
            </a:endParaRPr>
          </a:p>
        </p:txBody>
      </p:sp>
      <p:sp>
        <p:nvSpPr>
          <p:cNvPr id="271" name="Google Shape;27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References</a:t>
            </a:r>
            <a:endParaRPr lang="en-BD" sz="1100" b="1" i="0" u="none" strike="noStrike" cap="none" dirty="0">
              <a:solidFill>
                <a:srgbClr val="000000"/>
              </a:solidFill>
              <a:effectLst/>
              <a:latin typeface="Arial"/>
              <a:ea typeface="Arial"/>
              <a:cs typeface="Arial"/>
              <a:sym typeface="Arial"/>
            </a:endParaRPr>
          </a:p>
          <a:p>
            <a:r>
              <a:rPr lang="en-BD" sz="1100" b="0" i="0" u="none" strike="noStrike" cap="none" dirty="0">
                <a:solidFill>
                  <a:srgbClr val="000000"/>
                </a:solidFill>
                <a:effectLst/>
                <a:latin typeface="Arial"/>
                <a:ea typeface="Arial"/>
                <a:cs typeface="Arial"/>
                <a:sym typeface="Arial"/>
              </a:rPr>
              <a:t>Benmira, S. and Agboola, M. (2021) 'Evolution of leadership theory', </a:t>
            </a:r>
            <a:r>
              <a:rPr lang="en-BD" sz="1100" b="0" i="1" u="none" strike="noStrike" cap="none" dirty="0">
                <a:solidFill>
                  <a:srgbClr val="000000"/>
                </a:solidFill>
                <a:effectLst/>
                <a:latin typeface="Arial"/>
                <a:ea typeface="Arial"/>
                <a:cs typeface="Arial"/>
                <a:sym typeface="Arial"/>
              </a:rPr>
              <a:t>BMJ Leader</a:t>
            </a:r>
            <a:r>
              <a:rPr lang="en-BD" sz="1100" b="0" i="0" u="none" strike="noStrike" cap="none" dirty="0">
                <a:solidFill>
                  <a:srgbClr val="000000"/>
                </a:solidFill>
                <a:effectLst/>
                <a:latin typeface="Arial"/>
                <a:ea typeface="Arial"/>
                <a:cs typeface="Arial"/>
                <a:sym typeface="Arial"/>
              </a:rPr>
              <a:t>, 5(1), pp. 3-5.</a:t>
            </a:r>
          </a:p>
          <a:p>
            <a:r>
              <a:rPr lang="en-BD" sz="1100" b="0" i="0" u="none" strike="noStrike" cap="none" dirty="0">
                <a:solidFill>
                  <a:srgbClr val="000000"/>
                </a:solidFill>
                <a:effectLst/>
                <a:latin typeface="Arial"/>
                <a:ea typeface="Arial"/>
                <a:cs typeface="Arial"/>
                <a:sym typeface="Arial"/>
              </a:rPr>
              <a:t>Bush, T. (2020) </a:t>
            </a:r>
            <a:r>
              <a:rPr lang="en-BD" sz="1100" b="0" i="1" u="none" strike="noStrike" cap="none" dirty="0">
                <a:solidFill>
                  <a:srgbClr val="000000"/>
                </a:solidFill>
                <a:effectLst/>
                <a:latin typeface="Arial"/>
                <a:ea typeface="Arial"/>
                <a:cs typeface="Arial"/>
                <a:sym typeface="Arial"/>
              </a:rPr>
              <a:t>Theories of educational leadership and management</a:t>
            </a:r>
            <a:r>
              <a:rPr lang="en-BD" sz="1100" b="0" i="0" u="none" strike="noStrike" cap="none" dirty="0">
                <a:solidFill>
                  <a:srgbClr val="000000"/>
                </a:solidFill>
                <a:effectLst/>
                <a:latin typeface="Arial"/>
                <a:ea typeface="Arial"/>
                <a:cs typeface="Arial"/>
                <a:sym typeface="Arial"/>
              </a:rPr>
              <a:t>. 5th edn. London: SAGE Publications.</a:t>
            </a:r>
          </a:p>
          <a:p>
            <a:r>
              <a:rPr lang="en-BD" sz="1100" b="0" i="0" u="none" strike="noStrike" cap="none" dirty="0">
                <a:solidFill>
                  <a:srgbClr val="000000"/>
                </a:solidFill>
                <a:effectLst/>
                <a:latin typeface="Arial"/>
                <a:ea typeface="Arial"/>
                <a:cs typeface="Arial"/>
                <a:sym typeface="Arial"/>
              </a:rPr>
              <a:t>Cortellazzo, L., Bruni, E. and Zampieri, R. (2019) 'The role of leadership in a digitalized world: A review', </a:t>
            </a:r>
            <a:r>
              <a:rPr lang="en-BD" sz="1100" b="0" i="1" u="none" strike="noStrike" cap="none" dirty="0">
                <a:solidFill>
                  <a:srgbClr val="000000"/>
                </a:solidFill>
                <a:effectLst/>
                <a:latin typeface="Arial"/>
                <a:ea typeface="Arial"/>
                <a:cs typeface="Arial"/>
                <a:sym typeface="Arial"/>
              </a:rPr>
              <a:t>Frontiers in Psychology</a:t>
            </a:r>
            <a:r>
              <a:rPr lang="en-BD" sz="1100" b="0" i="0" u="none" strike="noStrike" cap="none" dirty="0">
                <a:solidFill>
                  <a:srgbClr val="000000"/>
                </a:solidFill>
                <a:effectLst/>
                <a:latin typeface="Arial"/>
                <a:ea typeface="Arial"/>
                <a:cs typeface="Arial"/>
                <a:sym typeface="Arial"/>
              </a:rPr>
              <a:t>, 10, p. 456340.</a:t>
            </a:r>
          </a:p>
          <a:p>
            <a:r>
              <a:rPr lang="en-BD" sz="1100" b="0" i="0" u="none" strike="noStrike" cap="none" dirty="0">
                <a:solidFill>
                  <a:srgbClr val="000000"/>
                </a:solidFill>
                <a:effectLst/>
                <a:latin typeface="Arial"/>
                <a:ea typeface="Arial"/>
                <a:cs typeface="Arial"/>
                <a:sym typeface="Arial"/>
              </a:rPr>
              <a:t>Ding, W., Choi, E. and Aoyama, A. (2019) 'Relational study of wise (phronetic) leadership, knowledge management capability, and innovation performance', </a:t>
            </a:r>
            <a:r>
              <a:rPr lang="en-BD" sz="1100" b="0" i="1" u="none" strike="noStrike" cap="none" dirty="0">
                <a:solidFill>
                  <a:srgbClr val="000000"/>
                </a:solidFill>
                <a:effectLst/>
                <a:latin typeface="Arial"/>
                <a:ea typeface="Arial"/>
                <a:cs typeface="Arial"/>
                <a:sym typeface="Arial"/>
              </a:rPr>
              <a:t>Pacific Management Review</a:t>
            </a:r>
            <a:r>
              <a:rPr lang="en-BD" sz="1100" b="0" i="0" u="none" strike="noStrike" cap="none" dirty="0">
                <a:solidFill>
                  <a:srgbClr val="000000"/>
                </a:solidFill>
                <a:effectLst/>
                <a:latin typeface="Arial"/>
                <a:ea typeface="Arial"/>
                <a:cs typeface="Arial"/>
                <a:sym typeface="Arial"/>
              </a:rPr>
              <a:t>, 24(4), pp. 310-317.</a:t>
            </a:r>
          </a:p>
          <a:p>
            <a:r>
              <a:rPr lang="en-BD" sz="1100" b="0" i="0" u="none" strike="noStrike" cap="none" dirty="0">
                <a:solidFill>
                  <a:srgbClr val="000000"/>
                </a:solidFill>
                <a:effectLst/>
                <a:latin typeface="Arial"/>
                <a:ea typeface="Arial"/>
                <a:cs typeface="Arial"/>
                <a:sym typeface="Arial"/>
              </a:rPr>
              <a:t>Harris, A. and Jones, M. (2020) 'COVID 19–school leadership in disruptive times', </a:t>
            </a:r>
            <a:r>
              <a:rPr lang="en-BD" sz="1100" b="0" i="1" u="none" strike="noStrike" cap="none" dirty="0">
                <a:solidFill>
                  <a:srgbClr val="000000"/>
                </a:solidFill>
                <a:effectLst/>
                <a:latin typeface="Arial"/>
                <a:ea typeface="Arial"/>
                <a:cs typeface="Arial"/>
                <a:sym typeface="Arial"/>
              </a:rPr>
              <a:t>School Leadership &amp; Management</a:t>
            </a:r>
            <a:r>
              <a:rPr lang="en-BD" sz="1100" b="0" i="0" u="none" strike="noStrike" cap="none" dirty="0">
                <a:solidFill>
                  <a:srgbClr val="000000"/>
                </a:solidFill>
                <a:effectLst/>
                <a:latin typeface="Arial"/>
                <a:ea typeface="Arial"/>
                <a:cs typeface="Arial"/>
                <a:sym typeface="Arial"/>
              </a:rPr>
              <a:t>, 40(4), pp. 243-247.</a:t>
            </a:r>
          </a:p>
          <a:p>
            <a:r>
              <a:rPr lang="en-BD" sz="1100" b="0" i="0" u="none" strike="noStrike" cap="none" dirty="0">
                <a:solidFill>
                  <a:srgbClr val="000000"/>
                </a:solidFill>
                <a:effectLst/>
                <a:latin typeface="Arial"/>
                <a:ea typeface="Arial"/>
                <a:cs typeface="Arial"/>
                <a:sym typeface="Arial"/>
              </a:rPr>
              <a:t>McMullin, C. and Raggo, P. (2020) 'Leadership and governance in times of crisis: A balancing act for nonprofit boards', </a:t>
            </a:r>
            <a:r>
              <a:rPr lang="en-BD" sz="1100" b="0" i="1" u="none" strike="noStrike" cap="none" dirty="0">
                <a:solidFill>
                  <a:srgbClr val="000000"/>
                </a:solidFill>
                <a:effectLst/>
                <a:latin typeface="Arial"/>
                <a:ea typeface="Arial"/>
                <a:cs typeface="Arial"/>
                <a:sym typeface="Arial"/>
              </a:rPr>
              <a:t>Nonprofit and Voluntary Sector Quarterly</a:t>
            </a:r>
            <a:r>
              <a:rPr lang="en-BD" sz="1100" b="0" i="0" u="none" strike="noStrike" cap="none" dirty="0">
                <a:solidFill>
                  <a:srgbClr val="000000"/>
                </a:solidFill>
                <a:effectLst/>
                <a:latin typeface="Arial"/>
                <a:ea typeface="Arial"/>
                <a:cs typeface="Arial"/>
                <a:sym typeface="Arial"/>
              </a:rPr>
              <a:t>, 49(6), pp. 1182-1190.</a:t>
            </a:r>
          </a:p>
          <a:p>
            <a:r>
              <a:rPr lang="en-BD" sz="1100" b="0" i="0" u="none" strike="noStrike" cap="none" dirty="0">
                <a:solidFill>
                  <a:srgbClr val="000000"/>
                </a:solidFill>
                <a:effectLst/>
                <a:latin typeface="Arial"/>
                <a:ea typeface="Arial"/>
                <a:cs typeface="Arial"/>
                <a:sym typeface="Arial"/>
              </a:rPr>
              <a:t>Montgomery, A., Lainidi, O., Johnson, J., Creese, J., Baathe, F., Baban, A., Bhattacharjee, A., Carter, M., Dellve, L., Doherty, E. and Jendeby, M.K. (2023) 'Employee silence in health care: Charting new avenues for leadership and management', </a:t>
            </a:r>
            <a:r>
              <a:rPr lang="en-BD" sz="1100" b="0" i="1" u="none" strike="noStrike" cap="none" dirty="0">
                <a:solidFill>
                  <a:srgbClr val="000000"/>
                </a:solidFill>
                <a:effectLst/>
                <a:latin typeface="Arial"/>
                <a:ea typeface="Arial"/>
                <a:cs typeface="Arial"/>
                <a:sym typeface="Arial"/>
              </a:rPr>
              <a:t>Health Care Management Review</a:t>
            </a:r>
            <a:r>
              <a:rPr lang="en-BD" sz="1100" b="0" i="0" u="none" strike="noStrike" cap="none" dirty="0">
                <a:solidFill>
                  <a:srgbClr val="000000"/>
                </a:solidFill>
                <a:effectLst/>
                <a:latin typeface="Arial"/>
                <a:ea typeface="Arial"/>
                <a:cs typeface="Arial"/>
                <a:sym typeface="Arial"/>
              </a:rPr>
              <a:t>, 48(1), pp. 52-60.</a:t>
            </a:r>
          </a:p>
          <a:p>
            <a:r>
              <a:rPr lang="en-BD" sz="1100" b="0" i="0" u="none" strike="noStrike" cap="none" dirty="0">
                <a:solidFill>
                  <a:srgbClr val="000000"/>
                </a:solidFill>
                <a:effectLst/>
                <a:latin typeface="Arial"/>
                <a:ea typeface="Arial"/>
                <a:cs typeface="Arial"/>
                <a:sym typeface="Arial"/>
              </a:rPr>
              <a:t>Naidoo, P. (2019) 'Perceptions of teachers and school management teams of the leadership roles of public school principals', </a:t>
            </a:r>
            <a:r>
              <a:rPr lang="en-BD" sz="1100" b="0" i="1" u="none" strike="noStrike" cap="none" dirty="0">
                <a:solidFill>
                  <a:srgbClr val="000000"/>
                </a:solidFill>
                <a:effectLst/>
                <a:latin typeface="Arial"/>
                <a:ea typeface="Arial"/>
                <a:cs typeface="Arial"/>
                <a:sym typeface="Arial"/>
              </a:rPr>
              <a:t>Journal of Education</a:t>
            </a:r>
            <a:r>
              <a:rPr lang="en-BD" sz="1100" b="0" i="0" u="none" strike="noStrike" cap="none" dirty="0">
                <a:solidFill>
                  <a:srgbClr val="000000"/>
                </a:solidFill>
                <a:effectLst/>
                <a:latin typeface="Arial"/>
                <a:ea typeface="Arial"/>
                <a:cs typeface="Arial"/>
                <a:sym typeface="Arial"/>
              </a:rPr>
              <a:t>, 39(2), pp. 1-14.</a:t>
            </a:r>
          </a:p>
          <a:p>
            <a:r>
              <a:rPr lang="en-BD" sz="1100" b="0" i="0" u="none" strike="noStrike" cap="none" dirty="0">
                <a:solidFill>
                  <a:srgbClr val="000000"/>
                </a:solidFill>
                <a:effectLst/>
                <a:latin typeface="Arial"/>
                <a:ea typeface="Arial"/>
                <a:cs typeface="Arial"/>
                <a:sym typeface="Arial"/>
              </a:rPr>
              <a:t>Porfírio, J.A., Carrilho, T., Felício, J.A. and Jardim, J. (2021) 'Leadership characteristics and digital transformation', </a:t>
            </a:r>
            <a:r>
              <a:rPr lang="en-BD" sz="1100" b="0" i="1" u="none" strike="noStrike" cap="none" dirty="0">
                <a:solidFill>
                  <a:srgbClr val="000000"/>
                </a:solidFill>
                <a:effectLst/>
                <a:latin typeface="Arial"/>
                <a:ea typeface="Arial"/>
                <a:cs typeface="Arial"/>
                <a:sym typeface="Arial"/>
              </a:rPr>
              <a:t>Journal of Business Research</a:t>
            </a:r>
            <a:r>
              <a:rPr lang="en-BD" sz="1100" b="0" i="0" u="none" strike="noStrike" cap="none" dirty="0">
                <a:solidFill>
                  <a:srgbClr val="000000"/>
                </a:solidFill>
                <a:effectLst/>
                <a:latin typeface="Arial"/>
                <a:ea typeface="Arial"/>
                <a:cs typeface="Arial"/>
                <a:sym typeface="Arial"/>
              </a:rPr>
              <a:t>, 124, pp. 610-619.</a:t>
            </a:r>
          </a:p>
          <a:p>
            <a:r>
              <a:rPr lang="en-BD" sz="1100" b="0" i="0" u="none" strike="noStrike" cap="none" dirty="0">
                <a:solidFill>
                  <a:srgbClr val="000000"/>
                </a:solidFill>
                <a:effectLst/>
                <a:latin typeface="Arial"/>
                <a:ea typeface="Arial"/>
                <a:cs typeface="Arial"/>
                <a:sym typeface="Arial"/>
              </a:rPr>
              <a:t>Schermerhorn Jr, J.R., Bachrach, D.G. and Wright, B. (2020) </a:t>
            </a:r>
            <a:r>
              <a:rPr lang="en-BD" sz="1100" b="0" i="1" u="none" strike="noStrike" cap="none" dirty="0">
                <a:solidFill>
                  <a:srgbClr val="000000"/>
                </a:solidFill>
                <a:effectLst/>
                <a:latin typeface="Arial"/>
                <a:ea typeface="Arial"/>
                <a:cs typeface="Arial"/>
                <a:sym typeface="Arial"/>
              </a:rPr>
              <a:t>Management</a:t>
            </a:r>
            <a:r>
              <a:rPr lang="en-BD" sz="1100" b="0" i="0" u="none" strike="noStrike" cap="none" dirty="0">
                <a:solidFill>
                  <a:srgbClr val="000000"/>
                </a:solidFill>
                <a:effectLst/>
                <a:latin typeface="Arial"/>
                <a:ea typeface="Arial"/>
                <a:cs typeface="Arial"/>
                <a:sym typeface="Arial"/>
              </a:rPr>
              <a:t>. 14th edn. </a:t>
            </a:r>
            <a:r>
              <a:rPr lang="en-BD" sz="1100" b="0" i="0" u="none" strike="noStrike" cap="none">
                <a:solidFill>
                  <a:srgbClr val="000000"/>
                </a:solidFill>
                <a:effectLst/>
                <a:latin typeface="Arial"/>
                <a:ea typeface="Arial"/>
                <a:cs typeface="Arial"/>
                <a:sym typeface="Arial"/>
              </a:rPr>
              <a:t>Hoboken: John Wiley &amp; Sons.</a:t>
            </a:r>
          </a:p>
        </p:txBody>
      </p:sp>
      <p:sp>
        <p:nvSpPr>
          <p:cNvPr id="287" name="Google Shape;28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83"/>
        <p:cNvGrpSpPr/>
        <p:nvPr/>
      </p:nvGrpSpPr>
      <p:grpSpPr>
        <a:xfrm>
          <a:off x="0" y="0"/>
          <a:ext cx="0" cy="0"/>
          <a:chOff x="0" y="0"/>
          <a:chExt cx="0" cy="0"/>
        </a:xfrm>
      </p:grpSpPr>
      <p:pic>
        <p:nvPicPr>
          <p:cNvPr id="84" name="Google Shape;84;p13"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85" name="Google Shape;85;p13" descr="image.png"/>
          <p:cNvPicPr preferRelativeResize="0"/>
          <p:nvPr/>
        </p:nvPicPr>
        <p:blipFill rotWithShape="1">
          <a:blip r:embed="rId4">
            <a:alphaModFix/>
          </a:blip>
          <a:srcRect/>
          <a:stretch/>
        </p:blipFill>
        <p:spPr>
          <a:xfrm>
            <a:off x="1809750" y="1260765"/>
            <a:ext cx="8572500" cy="4862944"/>
          </a:xfrm>
          <a:prstGeom prst="rect">
            <a:avLst/>
          </a:prstGeom>
          <a:noFill/>
          <a:ln>
            <a:noFill/>
          </a:ln>
        </p:spPr>
      </p:pic>
      <p:sp>
        <p:nvSpPr>
          <p:cNvPr id="86" name="Google Shape;86;p13"/>
          <p:cNvSpPr txBox="1"/>
          <p:nvPr/>
        </p:nvSpPr>
        <p:spPr>
          <a:xfrm>
            <a:off x="2035492" y="2030243"/>
            <a:ext cx="8121015" cy="3323987"/>
          </a:xfrm>
          <a:prstGeom prst="rect">
            <a:avLst/>
          </a:prstGeom>
          <a:noFill/>
          <a:ln>
            <a:noFill/>
          </a:ln>
        </p:spPr>
        <p:txBody>
          <a:bodyPr spcFirstLastPara="1" wrap="square" lIns="0" tIns="0" rIns="0" bIns="0" anchor="t" anchorCtr="0">
            <a:spAutoFit/>
          </a:bodyPr>
          <a:lstStyle/>
          <a:p>
            <a:pPr lvl="0" algn="ctr">
              <a:lnSpc>
                <a:spcPct val="120000"/>
              </a:lnSpc>
            </a:pPr>
            <a:r>
              <a:rPr lang="en-US" sz="1800" b="1" dirty="0"/>
              <a:t>Module Code and Name:</a:t>
            </a:r>
          </a:p>
          <a:p>
            <a:pPr lvl="0" algn="ctr">
              <a:lnSpc>
                <a:spcPct val="120000"/>
              </a:lnSpc>
            </a:pPr>
            <a:r>
              <a:rPr lang="en-US" sz="1800" b="1" dirty="0"/>
              <a:t>LCBB6022</a:t>
            </a:r>
          </a:p>
          <a:p>
            <a:pPr lvl="0" algn="ctr">
              <a:lnSpc>
                <a:spcPct val="120000"/>
              </a:lnSpc>
            </a:pPr>
            <a:r>
              <a:rPr lang="en-US" sz="1800" b="1" dirty="0"/>
              <a:t>Leadership and Management Theory and Practice</a:t>
            </a:r>
          </a:p>
          <a:p>
            <a:pPr lvl="0" algn="ctr">
              <a:lnSpc>
                <a:spcPct val="120000"/>
              </a:lnSpc>
            </a:pPr>
            <a:r>
              <a:rPr lang="en-US" sz="1800" b="1" dirty="0"/>
              <a:t>Component 1:</a:t>
            </a:r>
          </a:p>
          <a:p>
            <a:pPr lvl="0" algn="ctr">
              <a:lnSpc>
                <a:spcPct val="120000"/>
              </a:lnSpc>
            </a:pPr>
            <a:r>
              <a:rPr lang="en-US" sz="1800" b="1" dirty="0"/>
              <a:t>Practical: Individual Presentation</a:t>
            </a:r>
          </a:p>
          <a:p>
            <a:pPr lvl="0" algn="ctr">
              <a:lnSpc>
                <a:spcPct val="120000"/>
              </a:lnSpc>
            </a:pPr>
            <a:r>
              <a:rPr lang="en-US" sz="1800" b="1" dirty="0"/>
              <a:t>Presentation Title:</a:t>
            </a:r>
          </a:p>
          <a:p>
            <a:pPr lvl="0" algn="ctr">
              <a:lnSpc>
                <a:spcPct val="120000"/>
              </a:lnSpc>
            </a:pPr>
            <a:r>
              <a:rPr lang="en-US" sz="1800" b="1" dirty="0"/>
              <a:t>An Analysis of Emotional and Cultural Intelligence in Contemporary Leadership Frameworks Within Multi-Cultural and Collaborative Environments</a:t>
            </a:r>
          </a:p>
          <a:p>
            <a:pPr lvl="0" algn="ctr">
              <a:lnSpc>
                <a:spcPct val="120000"/>
              </a:lnSpc>
            </a:pPr>
            <a:endParaRPr lang="en-US" sz="18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91"/>
        <p:cNvGrpSpPr/>
        <p:nvPr/>
      </p:nvGrpSpPr>
      <p:grpSpPr>
        <a:xfrm>
          <a:off x="0" y="0"/>
          <a:ext cx="0" cy="0"/>
          <a:chOff x="0" y="0"/>
          <a:chExt cx="0" cy="0"/>
        </a:xfrm>
      </p:grpSpPr>
      <p:pic>
        <p:nvPicPr>
          <p:cNvPr id="92" name="Google Shape;92;p14" descr="image.png"/>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23" name="Google Shape;123;p14"/>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Table of Contents</a:t>
            </a:r>
            <a:endParaRPr/>
          </a:p>
        </p:txBody>
      </p:sp>
      <p:sp>
        <p:nvSpPr>
          <p:cNvPr id="124" name="Google Shape;124;p14"/>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 name="Google Shape;132;p15">
            <a:extLst>
              <a:ext uri="{FF2B5EF4-FFF2-40B4-BE49-F238E27FC236}">
                <a16:creationId xmlns:a16="http://schemas.microsoft.com/office/drawing/2014/main" id="{404E8618-7223-FE33-723C-DE1D61307715}"/>
              </a:ext>
            </a:extLst>
          </p:cNvPr>
          <p:cNvSpPr txBox="1"/>
          <p:nvPr/>
        </p:nvSpPr>
        <p:spPr>
          <a:xfrm>
            <a:off x="578644" y="1293668"/>
            <a:ext cx="10061647" cy="4570482"/>
          </a:xfrm>
          <a:prstGeom prst="rect">
            <a:avLst/>
          </a:prstGeom>
          <a:noFill/>
          <a:ln>
            <a:noFill/>
          </a:ln>
        </p:spPr>
        <p:txBody>
          <a:bodyPr spcFirstLastPara="1" wrap="square" lIns="0" tIns="0" rIns="0" bIns="0" anchor="t" anchorCtr="0">
            <a:spAutoFit/>
          </a:bodyPr>
          <a:lstStyle/>
          <a:p>
            <a:pPr lvl="0" algn="just">
              <a:lnSpc>
                <a:spcPct val="150000"/>
              </a:lnSpc>
            </a:pPr>
            <a:r>
              <a:rPr lang="en-US" sz="1800" dirty="0"/>
              <a:t>Introduction: Deconstructing Heard’s Leadership Philosophy	</a:t>
            </a:r>
          </a:p>
          <a:p>
            <a:pPr lvl="0" algn="just">
              <a:lnSpc>
                <a:spcPct val="150000"/>
              </a:lnSpc>
            </a:pPr>
            <a:r>
              <a:rPr lang="en-US" sz="1800" dirty="0"/>
              <a:t>Theoretical Framework 1: Goleman’s Emotional Intelligence Domain	</a:t>
            </a:r>
          </a:p>
          <a:p>
            <a:pPr lvl="0" algn="just">
              <a:lnSpc>
                <a:spcPct val="150000"/>
              </a:lnSpc>
            </a:pPr>
            <a:r>
              <a:rPr lang="en-US" sz="1800" dirty="0"/>
              <a:t>Business Example 1: EI in UK Healthcare Operations	</a:t>
            </a:r>
          </a:p>
          <a:p>
            <a:pPr lvl="0" algn="just">
              <a:lnSpc>
                <a:spcPct val="150000"/>
              </a:lnSpc>
            </a:pPr>
            <a:r>
              <a:rPr lang="en-US" sz="1800" dirty="0"/>
              <a:t>Theoretical Framework 2: Earley and Ang’s Cultural Intelligence (CQ)	</a:t>
            </a:r>
          </a:p>
          <a:p>
            <a:pPr lvl="0" algn="just">
              <a:lnSpc>
                <a:spcPct val="150000"/>
              </a:lnSpc>
            </a:pPr>
            <a:r>
              <a:rPr lang="en-US" sz="1800" dirty="0"/>
              <a:t>Business Example 2: Cross-Border Collaboration in European R&amp;D	</a:t>
            </a:r>
          </a:p>
          <a:p>
            <a:pPr lvl="0" algn="just">
              <a:lnSpc>
                <a:spcPct val="150000"/>
              </a:lnSpc>
            </a:pPr>
            <a:r>
              <a:rPr lang="en-US" sz="1800" dirty="0"/>
              <a:t>Leadership in the </a:t>
            </a:r>
            <a:r>
              <a:rPr lang="en-US" sz="1800" dirty="0" err="1"/>
              <a:t>Digitalised</a:t>
            </a:r>
            <a:r>
              <a:rPr lang="en-US" sz="1800" dirty="0"/>
              <a:t> and Distributed Workplace	</a:t>
            </a:r>
          </a:p>
          <a:p>
            <a:pPr lvl="0" algn="just">
              <a:lnSpc>
                <a:spcPct val="150000"/>
              </a:lnSpc>
            </a:pPr>
            <a:r>
              <a:rPr lang="en-US" sz="1800" dirty="0"/>
              <a:t>Business Example 3: Tech Sector Transformation in the UK	</a:t>
            </a:r>
          </a:p>
          <a:p>
            <a:pPr lvl="0" algn="just">
              <a:lnSpc>
                <a:spcPct val="150000"/>
              </a:lnSpc>
            </a:pPr>
            <a:r>
              <a:rPr lang="en-US" sz="1800" dirty="0"/>
              <a:t>Crisis Management and the Power of Co-Creation	</a:t>
            </a:r>
          </a:p>
          <a:p>
            <a:pPr lvl="0" algn="just">
              <a:lnSpc>
                <a:spcPct val="150000"/>
              </a:lnSpc>
            </a:pPr>
            <a:r>
              <a:rPr lang="en-US" sz="1800" dirty="0"/>
              <a:t>Business Example 4: Public Sector and Educational Governance	</a:t>
            </a:r>
          </a:p>
          <a:p>
            <a:pPr lvl="0" algn="just">
              <a:lnSpc>
                <a:spcPct val="150000"/>
              </a:lnSpc>
            </a:pPr>
            <a:r>
              <a:rPr lang="en-US" sz="1800" dirty="0"/>
              <a:t>Conclusion: Synthesis and Future Leadership Requirements	</a:t>
            </a:r>
          </a:p>
          <a:p>
            <a:pPr lvl="0" algn="just">
              <a:lnSpc>
                <a:spcPct val="150000"/>
              </a:lnSpc>
            </a:pPr>
            <a:r>
              <a:rPr lang="en-US" sz="1800" dirty="0"/>
              <a:t>References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128"/>
        <p:cNvGrpSpPr/>
        <p:nvPr/>
      </p:nvGrpSpPr>
      <p:grpSpPr>
        <a:xfrm>
          <a:off x="0" y="0"/>
          <a:ext cx="0" cy="0"/>
          <a:chOff x="0" y="0"/>
          <a:chExt cx="0" cy="0"/>
        </a:xfrm>
      </p:grpSpPr>
      <p:pic>
        <p:nvPicPr>
          <p:cNvPr id="129" name="Google Shape;129;p15"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130" name="Google Shape;130;p15" descr="image.png"/>
          <p:cNvPicPr preferRelativeResize="0"/>
          <p:nvPr/>
        </p:nvPicPr>
        <p:blipFill rotWithShape="1">
          <a:blip r:embed="rId4">
            <a:alphaModFix/>
          </a:blip>
          <a:srcRect/>
          <a:stretch/>
        </p:blipFill>
        <p:spPr>
          <a:xfrm>
            <a:off x="7127081" y="2099369"/>
            <a:ext cx="4493418" cy="3143250"/>
          </a:xfrm>
          <a:prstGeom prst="rect">
            <a:avLst/>
          </a:prstGeom>
          <a:noFill/>
          <a:ln>
            <a:noFill/>
          </a:ln>
        </p:spPr>
      </p:pic>
      <p:sp>
        <p:nvSpPr>
          <p:cNvPr id="131" name="Google Shape;131;p15"/>
          <p:cNvSpPr txBox="1"/>
          <p:nvPr/>
        </p:nvSpPr>
        <p:spPr>
          <a:xfrm>
            <a:off x="7287071" y="5385494"/>
            <a:ext cx="4173289" cy="420115"/>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dirty="0">
                <a:solidFill>
                  <a:srgbClr val="000000"/>
                </a:solidFill>
                <a:latin typeface="Arial"/>
                <a:ea typeface="Arial"/>
                <a:cs typeface="Arial"/>
                <a:sym typeface="Arial"/>
              </a:rPr>
              <a:t> Fig: Collaborative workplace aligning flat horizontal leadership patterns </a:t>
            </a:r>
            <a:r>
              <a:rPr lang="en-US" sz="1050" i="1" dirty="0"/>
              <a:t>(Montgomery et al., 2023)</a:t>
            </a:r>
            <a:endParaRPr dirty="0"/>
          </a:p>
        </p:txBody>
      </p:sp>
      <p:sp>
        <p:nvSpPr>
          <p:cNvPr id="132" name="Google Shape;132;p15"/>
          <p:cNvSpPr txBox="1"/>
          <p:nvPr/>
        </p:nvSpPr>
        <p:spPr>
          <a:xfrm>
            <a:off x="857250" y="2762250"/>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dirty="0">
                <a:solidFill>
                  <a:srgbClr val="000000"/>
                </a:solidFill>
                <a:latin typeface="Arial"/>
                <a:ea typeface="Arial"/>
                <a:cs typeface="Arial"/>
                <a:sym typeface="Arial"/>
              </a:rPr>
              <a:t>Modern management structures are moving away from traditional vertical power dynamics in </a:t>
            </a:r>
            <a:r>
              <a:rPr lang="en-US" sz="1500" b="0" i="0" u="none" strike="noStrike" cap="none" dirty="0" err="1">
                <a:solidFill>
                  <a:srgbClr val="000000"/>
                </a:solidFill>
                <a:latin typeface="Arial"/>
                <a:ea typeface="Arial"/>
                <a:cs typeface="Arial"/>
                <a:sym typeface="Arial"/>
              </a:rPr>
              <a:t>favour</a:t>
            </a:r>
            <a:r>
              <a:rPr lang="en-US" sz="1500" b="0" i="0" u="none" strike="noStrike" cap="none" dirty="0">
                <a:solidFill>
                  <a:srgbClr val="000000"/>
                </a:solidFill>
                <a:latin typeface="Arial"/>
                <a:ea typeface="Arial"/>
                <a:cs typeface="Arial"/>
                <a:sym typeface="Arial"/>
              </a:rPr>
              <a:t> of flat horizontal arrangements.</a:t>
            </a:r>
            <a:endParaRPr dirty="0"/>
          </a:p>
        </p:txBody>
      </p:sp>
      <p:sp>
        <p:nvSpPr>
          <p:cNvPr id="133" name="Google Shape;133;p15"/>
          <p:cNvSpPr txBox="1"/>
          <p:nvPr/>
        </p:nvSpPr>
        <p:spPr>
          <a:xfrm>
            <a:off x="857250" y="3543300"/>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True collaboration relies heavily on active listening and deep empathy to view staff as partners rather than subordinates.</a:t>
            </a:r>
            <a:endParaRPr/>
          </a:p>
        </p:txBody>
      </p:sp>
      <p:sp>
        <p:nvSpPr>
          <p:cNvPr id="134" name="Google Shape;134;p15"/>
          <p:cNvSpPr txBox="1"/>
          <p:nvPr/>
        </p:nvSpPr>
        <p:spPr>
          <a:xfrm>
            <a:off x="857250" y="4324350"/>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Diverse and multilingual upbringings naturally foster a mindset geared toward collaborative cross-border leadership.</a:t>
            </a:r>
            <a:endParaRPr/>
          </a:p>
        </p:txBody>
      </p:sp>
      <p:pic>
        <p:nvPicPr>
          <p:cNvPr id="135" name="Google Shape;135;p15" descr="image.png"/>
          <p:cNvPicPr preferRelativeResize="0"/>
          <p:nvPr/>
        </p:nvPicPr>
        <p:blipFill rotWithShape="1">
          <a:blip r:embed="rId5">
            <a:alphaModFix/>
          </a:blip>
          <a:srcRect/>
          <a:stretch/>
        </p:blipFill>
        <p:spPr>
          <a:xfrm>
            <a:off x="7146131" y="2118419"/>
            <a:ext cx="4455318" cy="3105150"/>
          </a:xfrm>
          <a:prstGeom prst="rect">
            <a:avLst/>
          </a:prstGeom>
          <a:noFill/>
          <a:ln>
            <a:noFill/>
          </a:ln>
        </p:spPr>
      </p:pic>
      <p:sp>
        <p:nvSpPr>
          <p:cNvPr id="136" name="Google Shape;136;p15"/>
          <p:cNvSpPr txBox="1"/>
          <p:nvPr/>
        </p:nvSpPr>
        <p:spPr>
          <a:xfrm>
            <a:off x="571500" y="2743200"/>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37" name="Google Shape;137;p15"/>
          <p:cNvSpPr txBox="1"/>
          <p:nvPr/>
        </p:nvSpPr>
        <p:spPr>
          <a:xfrm>
            <a:off x="571500" y="3524250"/>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38" name="Google Shape;138;p15"/>
          <p:cNvSpPr txBox="1"/>
          <p:nvPr/>
        </p:nvSpPr>
        <p:spPr>
          <a:xfrm>
            <a:off x="571500" y="4305300"/>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39" name="Google Shape;139;p15"/>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dirty="0">
                <a:solidFill>
                  <a:srgbClr val="000000"/>
                </a:solidFill>
                <a:latin typeface="Arial"/>
                <a:ea typeface="Arial"/>
                <a:cs typeface="Arial"/>
                <a:sym typeface="Arial"/>
              </a:rPr>
              <a:t>Introduction: Deconstructing Heard’s Leadership Philosophy</a:t>
            </a:r>
            <a:endParaRPr dirty="0"/>
          </a:p>
        </p:txBody>
      </p:sp>
      <p:sp>
        <p:nvSpPr>
          <p:cNvPr id="140" name="Google Shape;140;p15"/>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144"/>
        <p:cNvGrpSpPr/>
        <p:nvPr/>
      </p:nvGrpSpPr>
      <p:grpSpPr>
        <a:xfrm>
          <a:off x="0" y="0"/>
          <a:ext cx="0" cy="0"/>
          <a:chOff x="0" y="0"/>
          <a:chExt cx="0" cy="0"/>
        </a:xfrm>
      </p:grpSpPr>
      <p:pic>
        <p:nvPicPr>
          <p:cNvPr id="145" name="Google Shape;145;p16"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146" name="Google Shape;146;p16" descr="image.png"/>
          <p:cNvPicPr preferRelativeResize="0"/>
          <p:nvPr/>
        </p:nvPicPr>
        <p:blipFill rotWithShape="1">
          <a:blip r:embed="rId4">
            <a:alphaModFix/>
          </a:blip>
          <a:srcRect/>
          <a:stretch/>
        </p:blipFill>
        <p:spPr>
          <a:xfrm>
            <a:off x="7127081" y="2099369"/>
            <a:ext cx="4493418" cy="3143250"/>
          </a:xfrm>
          <a:prstGeom prst="rect">
            <a:avLst/>
          </a:prstGeom>
          <a:noFill/>
          <a:ln>
            <a:noFill/>
          </a:ln>
        </p:spPr>
      </p:pic>
      <p:sp>
        <p:nvSpPr>
          <p:cNvPr id="147" name="Google Shape;147;p16"/>
          <p:cNvSpPr txBox="1"/>
          <p:nvPr/>
        </p:nvSpPr>
        <p:spPr>
          <a:xfrm>
            <a:off x="7263854" y="5385494"/>
            <a:ext cx="4219872" cy="173235"/>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a:solidFill>
                  <a:srgbClr val="000000"/>
                </a:solidFill>
                <a:latin typeface="Arial"/>
                <a:ea typeface="Arial"/>
                <a:cs typeface="Arial"/>
                <a:sym typeface="Arial"/>
              </a:rPr>
              <a:t> Fig: Relational communication framework (Benmira and Agboola, 2021) </a:t>
            </a:r>
            <a:endParaRPr/>
          </a:p>
        </p:txBody>
      </p:sp>
      <p:sp>
        <p:nvSpPr>
          <p:cNvPr id="148" name="Google Shape;148;p16"/>
          <p:cNvSpPr txBox="1"/>
          <p:nvPr/>
        </p:nvSpPr>
        <p:spPr>
          <a:xfrm>
            <a:off x="857250" y="261937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Modern management has shifted from rigid leader-centric authority toward relational and emotionally intelligent skills (Benmira and Agboola, 2021).</a:t>
            </a:r>
            <a:endParaRPr/>
          </a:p>
        </p:txBody>
      </p:sp>
      <p:sp>
        <p:nvSpPr>
          <p:cNvPr id="149" name="Google Shape;149;p16"/>
          <p:cNvSpPr txBox="1"/>
          <p:nvPr/>
        </p:nvSpPr>
        <p:spPr>
          <a:xfrm>
            <a:off x="857250" y="3686175"/>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Empathy serves as a critical structural skill necessary for flat team dynamics rather than just being dismissed as a soft trait.</a:t>
            </a:r>
            <a:endParaRPr/>
          </a:p>
        </p:txBody>
      </p:sp>
      <p:sp>
        <p:nvSpPr>
          <p:cNvPr id="150" name="Google Shape;150;p16"/>
          <p:cNvSpPr txBox="1"/>
          <p:nvPr/>
        </p:nvSpPr>
        <p:spPr>
          <a:xfrm>
            <a:off x="857250" y="4467225"/>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Successful flat management requires a baseline of self-awareness alongside empathy and active relationship management.</a:t>
            </a:r>
            <a:endParaRPr/>
          </a:p>
        </p:txBody>
      </p:sp>
      <p:pic>
        <p:nvPicPr>
          <p:cNvPr id="151" name="Google Shape;151;p16" descr="image.png"/>
          <p:cNvPicPr preferRelativeResize="0"/>
          <p:nvPr/>
        </p:nvPicPr>
        <p:blipFill rotWithShape="1">
          <a:blip r:embed="rId5">
            <a:alphaModFix/>
          </a:blip>
          <a:srcRect/>
          <a:stretch/>
        </p:blipFill>
        <p:spPr>
          <a:xfrm>
            <a:off x="7146131" y="2118419"/>
            <a:ext cx="4455318" cy="3105150"/>
          </a:xfrm>
          <a:prstGeom prst="rect">
            <a:avLst/>
          </a:prstGeom>
          <a:noFill/>
          <a:ln>
            <a:noFill/>
          </a:ln>
        </p:spPr>
      </p:pic>
      <p:sp>
        <p:nvSpPr>
          <p:cNvPr id="152" name="Google Shape;152;p16"/>
          <p:cNvSpPr txBox="1"/>
          <p:nvPr/>
        </p:nvSpPr>
        <p:spPr>
          <a:xfrm>
            <a:off x="571500" y="260032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53" name="Google Shape;153;p16"/>
          <p:cNvSpPr txBox="1"/>
          <p:nvPr/>
        </p:nvSpPr>
        <p:spPr>
          <a:xfrm>
            <a:off x="571500" y="366712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54" name="Google Shape;154;p16"/>
          <p:cNvSpPr txBox="1"/>
          <p:nvPr/>
        </p:nvSpPr>
        <p:spPr>
          <a:xfrm>
            <a:off x="571500" y="44481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55" name="Google Shape;155;p16"/>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Theoretical Framework 1: Goleman’s Emotional Intelligence Domain</a:t>
            </a:r>
            <a:endParaRPr/>
          </a:p>
        </p:txBody>
      </p:sp>
      <p:sp>
        <p:nvSpPr>
          <p:cNvPr id="156" name="Google Shape;156;p16"/>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160"/>
        <p:cNvGrpSpPr/>
        <p:nvPr/>
      </p:nvGrpSpPr>
      <p:grpSpPr>
        <a:xfrm>
          <a:off x="0" y="0"/>
          <a:ext cx="0" cy="0"/>
          <a:chOff x="0" y="0"/>
          <a:chExt cx="0" cy="0"/>
        </a:xfrm>
      </p:grpSpPr>
      <p:pic>
        <p:nvPicPr>
          <p:cNvPr id="161" name="Google Shape;161;p17"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162" name="Google Shape;162;p17" descr="image.png"/>
          <p:cNvPicPr preferRelativeResize="0"/>
          <p:nvPr/>
        </p:nvPicPr>
        <p:blipFill rotWithShape="1">
          <a:blip r:embed="rId4">
            <a:alphaModFix/>
          </a:blip>
          <a:srcRect/>
          <a:stretch/>
        </p:blipFill>
        <p:spPr>
          <a:xfrm>
            <a:off x="7127081" y="2012751"/>
            <a:ext cx="4493418" cy="3143250"/>
          </a:xfrm>
          <a:prstGeom prst="rect">
            <a:avLst/>
          </a:prstGeom>
          <a:noFill/>
          <a:ln>
            <a:noFill/>
          </a:ln>
        </p:spPr>
      </p:pic>
      <p:sp>
        <p:nvSpPr>
          <p:cNvPr id="163" name="Google Shape;163;p17"/>
          <p:cNvSpPr txBox="1"/>
          <p:nvPr/>
        </p:nvSpPr>
        <p:spPr>
          <a:xfrm>
            <a:off x="7127081" y="5298876"/>
            <a:ext cx="4493418" cy="346471"/>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a:solidFill>
                  <a:srgbClr val="000000"/>
                </a:solidFill>
                <a:latin typeface="Arial"/>
                <a:ea typeface="Arial"/>
                <a:cs typeface="Arial"/>
                <a:sym typeface="Arial"/>
              </a:rPr>
              <a:t> Fig: NHS horizontal healthcare teams ensuring patient safety (Montgomery et al., 2023) </a:t>
            </a:r>
            <a:endParaRPr/>
          </a:p>
        </p:txBody>
      </p:sp>
      <p:sp>
        <p:nvSpPr>
          <p:cNvPr id="164" name="Google Shape;164;p17"/>
          <p:cNvSpPr txBox="1"/>
          <p:nvPr/>
        </p:nvSpPr>
        <p:spPr>
          <a:xfrm>
            <a:off x="857250" y="23336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Strict vertical hierarchies in healthcare units often stifle communication and make junior staff reluctant to speak up (Montgomery et al., 2023).</a:t>
            </a:r>
            <a:endParaRPr/>
          </a:p>
        </p:txBody>
      </p:sp>
      <p:sp>
        <p:nvSpPr>
          <p:cNvPr id="165" name="Google Shape;165;p17"/>
          <p:cNvSpPr txBox="1"/>
          <p:nvPr/>
        </p:nvSpPr>
        <p:spPr>
          <a:xfrm>
            <a:off x="857250" y="34004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A distinct lack of managerial empathy directly causes nurses and junior doctors to withhold ideas or hide errors (Montgomery et al., 2023).</a:t>
            </a:r>
            <a:endParaRPr/>
          </a:p>
        </p:txBody>
      </p:sp>
      <p:sp>
        <p:nvSpPr>
          <p:cNvPr id="166" name="Google Shape;166;p17"/>
          <p:cNvSpPr txBox="1"/>
          <p:nvPr/>
        </p:nvSpPr>
        <p:spPr>
          <a:xfrm>
            <a:off x="857250" y="44672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High emotional intelligence and horizontal leadership break down these cultural barriers to improve psychological safety within the NHS (Montgomery et al., 2023).</a:t>
            </a:r>
            <a:endParaRPr/>
          </a:p>
        </p:txBody>
      </p:sp>
      <p:pic>
        <p:nvPicPr>
          <p:cNvPr id="167" name="Google Shape;167;p17" descr="image.png"/>
          <p:cNvPicPr preferRelativeResize="0"/>
          <p:nvPr/>
        </p:nvPicPr>
        <p:blipFill rotWithShape="1">
          <a:blip r:embed="rId5">
            <a:alphaModFix/>
          </a:blip>
          <a:srcRect/>
          <a:stretch/>
        </p:blipFill>
        <p:spPr>
          <a:xfrm>
            <a:off x="7146131" y="2031801"/>
            <a:ext cx="4455318" cy="3105150"/>
          </a:xfrm>
          <a:prstGeom prst="rect">
            <a:avLst/>
          </a:prstGeom>
          <a:noFill/>
          <a:ln>
            <a:noFill/>
          </a:ln>
        </p:spPr>
      </p:pic>
      <p:sp>
        <p:nvSpPr>
          <p:cNvPr id="168" name="Google Shape;168;p17"/>
          <p:cNvSpPr txBox="1"/>
          <p:nvPr/>
        </p:nvSpPr>
        <p:spPr>
          <a:xfrm>
            <a:off x="571500" y="23145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69" name="Google Shape;169;p17"/>
          <p:cNvSpPr txBox="1"/>
          <p:nvPr/>
        </p:nvSpPr>
        <p:spPr>
          <a:xfrm>
            <a:off x="571500" y="33813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70" name="Google Shape;170;p17"/>
          <p:cNvSpPr txBox="1"/>
          <p:nvPr/>
        </p:nvSpPr>
        <p:spPr>
          <a:xfrm>
            <a:off x="571500" y="44481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71" name="Google Shape;171;p17"/>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Business Example 1: EI in UK Healthcare Operations</a:t>
            </a:r>
            <a:endParaRPr/>
          </a:p>
        </p:txBody>
      </p:sp>
      <p:sp>
        <p:nvSpPr>
          <p:cNvPr id="172" name="Google Shape;172;p17"/>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176"/>
        <p:cNvGrpSpPr/>
        <p:nvPr/>
      </p:nvGrpSpPr>
      <p:grpSpPr>
        <a:xfrm>
          <a:off x="0" y="0"/>
          <a:ext cx="0" cy="0"/>
          <a:chOff x="0" y="0"/>
          <a:chExt cx="0" cy="0"/>
        </a:xfrm>
      </p:grpSpPr>
      <p:pic>
        <p:nvPicPr>
          <p:cNvPr id="177" name="Google Shape;177;p18"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178" name="Google Shape;178;p18" descr="image.png"/>
          <p:cNvPicPr preferRelativeResize="0"/>
          <p:nvPr/>
        </p:nvPicPr>
        <p:blipFill rotWithShape="1">
          <a:blip r:embed="rId4">
            <a:alphaModFix/>
          </a:blip>
          <a:srcRect/>
          <a:stretch/>
        </p:blipFill>
        <p:spPr>
          <a:xfrm>
            <a:off x="7127081" y="2099369"/>
            <a:ext cx="4493418" cy="3143250"/>
          </a:xfrm>
          <a:prstGeom prst="rect">
            <a:avLst/>
          </a:prstGeom>
          <a:noFill/>
          <a:ln>
            <a:noFill/>
          </a:ln>
        </p:spPr>
      </p:pic>
      <p:sp>
        <p:nvSpPr>
          <p:cNvPr id="179" name="Google Shape;179;p18"/>
          <p:cNvSpPr txBox="1"/>
          <p:nvPr/>
        </p:nvSpPr>
        <p:spPr>
          <a:xfrm>
            <a:off x="7168604" y="5385494"/>
            <a:ext cx="4410223" cy="173235"/>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a:solidFill>
                  <a:srgbClr val="000000"/>
                </a:solidFill>
                <a:latin typeface="Arial"/>
                <a:ea typeface="Arial"/>
                <a:cs typeface="Arial"/>
                <a:sym typeface="Arial"/>
              </a:rPr>
              <a:t> Fig: Cross-border interactions using high Cultural Intelligence (Bush, 2020) </a:t>
            </a:r>
            <a:endParaRPr/>
          </a:p>
        </p:txBody>
      </p:sp>
      <p:sp>
        <p:nvSpPr>
          <p:cNvPr id="180" name="Google Shape;180;p18"/>
          <p:cNvSpPr txBox="1"/>
          <p:nvPr/>
        </p:nvSpPr>
        <p:spPr>
          <a:xfrm>
            <a:off x="857250" y="261937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Navigating modern workplace diversity requires a balance of cognitive and motivational alongside behavioural intelligence (Earley and Ang, cited in text).</a:t>
            </a:r>
            <a:endParaRPr/>
          </a:p>
        </p:txBody>
      </p:sp>
      <p:sp>
        <p:nvSpPr>
          <p:cNvPr id="181" name="Google Shape;181;p18"/>
          <p:cNvSpPr txBox="1"/>
          <p:nvPr/>
        </p:nvSpPr>
        <p:spPr>
          <a:xfrm>
            <a:off x="857250" y="3686175"/>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A single leadership style fails because different cultures hold entirely unique perceptions of authority and cooperation (Bush, 2020).</a:t>
            </a:r>
            <a:endParaRPr/>
          </a:p>
        </p:txBody>
      </p:sp>
      <p:sp>
        <p:nvSpPr>
          <p:cNvPr id="182" name="Google Shape;182;p18"/>
          <p:cNvSpPr txBox="1"/>
          <p:nvPr/>
        </p:nvSpPr>
        <p:spPr>
          <a:xfrm>
            <a:off x="857250" y="4467225"/>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Cultivating cultural intelligence allows managers to alter daily communication to ensure that teams do not feel lost in translation.</a:t>
            </a:r>
            <a:endParaRPr/>
          </a:p>
        </p:txBody>
      </p:sp>
      <p:pic>
        <p:nvPicPr>
          <p:cNvPr id="183" name="Google Shape;183;p18" descr="image.png"/>
          <p:cNvPicPr preferRelativeResize="0"/>
          <p:nvPr/>
        </p:nvPicPr>
        <p:blipFill rotWithShape="1">
          <a:blip r:embed="rId5">
            <a:alphaModFix/>
          </a:blip>
          <a:srcRect/>
          <a:stretch/>
        </p:blipFill>
        <p:spPr>
          <a:xfrm>
            <a:off x="7146131" y="2118419"/>
            <a:ext cx="4455318" cy="3105150"/>
          </a:xfrm>
          <a:prstGeom prst="rect">
            <a:avLst/>
          </a:prstGeom>
          <a:noFill/>
          <a:ln>
            <a:noFill/>
          </a:ln>
        </p:spPr>
      </p:pic>
      <p:sp>
        <p:nvSpPr>
          <p:cNvPr id="184" name="Google Shape;184;p18"/>
          <p:cNvSpPr txBox="1"/>
          <p:nvPr/>
        </p:nvSpPr>
        <p:spPr>
          <a:xfrm>
            <a:off x="571500" y="260032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85" name="Google Shape;185;p18"/>
          <p:cNvSpPr txBox="1"/>
          <p:nvPr/>
        </p:nvSpPr>
        <p:spPr>
          <a:xfrm>
            <a:off x="571500" y="366712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86" name="Google Shape;186;p18"/>
          <p:cNvSpPr txBox="1"/>
          <p:nvPr/>
        </p:nvSpPr>
        <p:spPr>
          <a:xfrm>
            <a:off x="571500" y="44481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187" name="Google Shape;187;p18"/>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Theoretical Framework 2: Earley and Ang’s Cultural Intelligence (CQ)</a:t>
            </a:r>
            <a:endParaRPr/>
          </a:p>
        </p:txBody>
      </p:sp>
      <p:sp>
        <p:nvSpPr>
          <p:cNvPr id="188" name="Google Shape;188;p18"/>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192"/>
        <p:cNvGrpSpPr/>
        <p:nvPr/>
      </p:nvGrpSpPr>
      <p:grpSpPr>
        <a:xfrm>
          <a:off x="0" y="0"/>
          <a:ext cx="0" cy="0"/>
          <a:chOff x="0" y="0"/>
          <a:chExt cx="0" cy="0"/>
        </a:xfrm>
      </p:grpSpPr>
      <p:pic>
        <p:nvPicPr>
          <p:cNvPr id="193" name="Google Shape;193;p19"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194" name="Google Shape;194;p19" descr="image.png"/>
          <p:cNvPicPr preferRelativeResize="0"/>
          <p:nvPr/>
        </p:nvPicPr>
        <p:blipFill rotWithShape="1">
          <a:blip r:embed="rId4">
            <a:alphaModFix/>
          </a:blip>
          <a:srcRect/>
          <a:stretch/>
        </p:blipFill>
        <p:spPr>
          <a:xfrm>
            <a:off x="7127081" y="2012751"/>
            <a:ext cx="4493418" cy="3143250"/>
          </a:xfrm>
          <a:prstGeom prst="rect">
            <a:avLst/>
          </a:prstGeom>
          <a:noFill/>
          <a:ln>
            <a:noFill/>
          </a:ln>
        </p:spPr>
      </p:pic>
      <p:sp>
        <p:nvSpPr>
          <p:cNvPr id="195" name="Google Shape;195;p19"/>
          <p:cNvSpPr txBox="1"/>
          <p:nvPr/>
        </p:nvSpPr>
        <p:spPr>
          <a:xfrm>
            <a:off x="7127081" y="5298876"/>
            <a:ext cx="4493418" cy="346471"/>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a:solidFill>
                  <a:srgbClr val="000000"/>
                </a:solidFill>
                <a:latin typeface="Arial"/>
                <a:ea typeface="Arial"/>
                <a:cs typeface="Arial"/>
                <a:sym typeface="Arial"/>
              </a:rPr>
              <a:t> Fig: Relational networks in global pharmaceutical laboratories (Ding et al., 2019) </a:t>
            </a:r>
            <a:endParaRPr/>
          </a:p>
        </p:txBody>
      </p:sp>
      <p:sp>
        <p:nvSpPr>
          <p:cNvPr id="196" name="Google Shape;196;p19"/>
          <p:cNvSpPr txBox="1"/>
          <p:nvPr/>
        </p:nvSpPr>
        <p:spPr>
          <a:xfrm>
            <a:off x="857250" y="23336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A lack of cultural awareness within international firms like AstraZeneca creates nationalistic silos that stall vital research projects.</a:t>
            </a:r>
            <a:endParaRPr/>
          </a:p>
        </p:txBody>
      </p:sp>
      <p:sp>
        <p:nvSpPr>
          <p:cNvPr id="197" name="Google Shape;197;p19"/>
          <p:cNvSpPr txBox="1"/>
          <p:nvPr/>
        </p:nvSpPr>
        <p:spPr>
          <a:xfrm>
            <a:off x="857250" y="34004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Relational leadership directly enhances knowledge management and boosts overall organisational innovation performance (Ding et al., 2019).</a:t>
            </a:r>
            <a:endParaRPr/>
          </a:p>
        </p:txBody>
      </p:sp>
      <p:sp>
        <p:nvSpPr>
          <p:cNvPr id="198" name="Google Shape;198;p19"/>
          <p:cNvSpPr txBox="1"/>
          <p:nvPr/>
        </p:nvSpPr>
        <p:spPr>
          <a:xfrm>
            <a:off x="857250" y="44672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Culturally intelligent leaders enable global scientists to collaborate openly to significantly speed up crucial drug discovery processes (Ding et al., 2019).</a:t>
            </a:r>
            <a:endParaRPr/>
          </a:p>
        </p:txBody>
      </p:sp>
      <p:pic>
        <p:nvPicPr>
          <p:cNvPr id="199" name="Google Shape;199;p19" descr="image.png"/>
          <p:cNvPicPr preferRelativeResize="0"/>
          <p:nvPr/>
        </p:nvPicPr>
        <p:blipFill rotWithShape="1">
          <a:blip r:embed="rId5">
            <a:alphaModFix/>
          </a:blip>
          <a:srcRect/>
          <a:stretch/>
        </p:blipFill>
        <p:spPr>
          <a:xfrm>
            <a:off x="7146131" y="2031801"/>
            <a:ext cx="4455318" cy="3105150"/>
          </a:xfrm>
          <a:prstGeom prst="rect">
            <a:avLst/>
          </a:prstGeom>
          <a:noFill/>
          <a:ln>
            <a:noFill/>
          </a:ln>
        </p:spPr>
      </p:pic>
      <p:sp>
        <p:nvSpPr>
          <p:cNvPr id="200" name="Google Shape;200;p19"/>
          <p:cNvSpPr txBox="1"/>
          <p:nvPr/>
        </p:nvSpPr>
        <p:spPr>
          <a:xfrm>
            <a:off x="571500" y="23145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01" name="Google Shape;201;p19"/>
          <p:cNvSpPr txBox="1"/>
          <p:nvPr/>
        </p:nvSpPr>
        <p:spPr>
          <a:xfrm>
            <a:off x="571500" y="33813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02" name="Google Shape;202;p19"/>
          <p:cNvSpPr txBox="1"/>
          <p:nvPr/>
        </p:nvSpPr>
        <p:spPr>
          <a:xfrm>
            <a:off x="571500" y="44481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03" name="Google Shape;203;p19"/>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Business Example 2: Cross-Border Collaboration in European R&amp;D</a:t>
            </a:r>
            <a:endParaRPr/>
          </a:p>
        </p:txBody>
      </p:sp>
      <p:sp>
        <p:nvSpPr>
          <p:cNvPr id="204" name="Google Shape;204;p19"/>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208"/>
        <p:cNvGrpSpPr/>
        <p:nvPr/>
      </p:nvGrpSpPr>
      <p:grpSpPr>
        <a:xfrm>
          <a:off x="0" y="0"/>
          <a:ext cx="0" cy="0"/>
          <a:chOff x="0" y="0"/>
          <a:chExt cx="0" cy="0"/>
        </a:xfrm>
      </p:grpSpPr>
      <p:pic>
        <p:nvPicPr>
          <p:cNvPr id="209" name="Google Shape;209;p20"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210" name="Google Shape;210;p20" descr="image.png"/>
          <p:cNvPicPr preferRelativeResize="0"/>
          <p:nvPr/>
        </p:nvPicPr>
        <p:blipFill rotWithShape="1">
          <a:blip r:embed="rId4">
            <a:alphaModFix/>
          </a:blip>
          <a:srcRect/>
          <a:stretch/>
        </p:blipFill>
        <p:spPr>
          <a:xfrm>
            <a:off x="7127081" y="2012751"/>
            <a:ext cx="4493418" cy="3143250"/>
          </a:xfrm>
          <a:prstGeom prst="rect">
            <a:avLst/>
          </a:prstGeom>
          <a:noFill/>
          <a:ln>
            <a:noFill/>
          </a:ln>
        </p:spPr>
      </p:pic>
      <p:sp>
        <p:nvSpPr>
          <p:cNvPr id="211" name="Google Shape;211;p20"/>
          <p:cNvSpPr txBox="1"/>
          <p:nvPr/>
        </p:nvSpPr>
        <p:spPr>
          <a:xfrm>
            <a:off x="7127081" y="5298876"/>
            <a:ext cx="4493418" cy="346471"/>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a:solidFill>
                  <a:srgbClr val="000000"/>
                </a:solidFill>
                <a:latin typeface="Arial"/>
                <a:ea typeface="Arial"/>
                <a:cs typeface="Arial"/>
                <a:sym typeface="Arial"/>
              </a:rPr>
              <a:t> Fig: Empathy and visual cues in hybrid workplace setups (Cortellazzo, Bruni and Zampieri, 2019) </a:t>
            </a:r>
            <a:endParaRPr/>
          </a:p>
        </p:txBody>
      </p:sp>
      <p:sp>
        <p:nvSpPr>
          <p:cNvPr id="212" name="Google Shape;212;p20"/>
          <p:cNvSpPr txBox="1"/>
          <p:nvPr/>
        </p:nvSpPr>
        <p:spPr>
          <a:xfrm>
            <a:off x="857250" y="23336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Remote and hybrid work layouts make horizontal management much harder due to the loss of body language and immediate emotional cues.</a:t>
            </a:r>
            <a:endParaRPr/>
          </a:p>
        </p:txBody>
      </p:sp>
      <p:sp>
        <p:nvSpPr>
          <p:cNvPr id="213" name="Google Shape;213;p20"/>
          <p:cNvSpPr txBox="1"/>
          <p:nvPr/>
        </p:nvSpPr>
        <p:spPr>
          <a:xfrm>
            <a:off x="857250" y="34004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Digital communication channels risk making professional interactions feel cold and purely transactional without deliberate effort (Cortellazzo, Bruni and Zampieri, 2019).</a:t>
            </a:r>
            <a:endParaRPr/>
          </a:p>
        </p:txBody>
      </p:sp>
      <p:sp>
        <p:nvSpPr>
          <p:cNvPr id="214" name="Google Shape;214;p20"/>
          <p:cNvSpPr txBox="1"/>
          <p:nvPr/>
        </p:nvSpPr>
        <p:spPr>
          <a:xfrm>
            <a:off x="857250" y="44672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Digital managers must work twice as hard to express empathy to prevent distributed teams from slipping back into top-down management (Cortellazzo, Bruni and Zampieri, 2019).</a:t>
            </a:r>
            <a:endParaRPr/>
          </a:p>
        </p:txBody>
      </p:sp>
      <p:pic>
        <p:nvPicPr>
          <p:cNvPr id="215" name="Google Shape;215;p20" descr="image.png"/>
          <p:cNvPicPr preferRelativeResize="0"/>
          <p:nvPr/>
        </p:nvPicPr>
        <p:blipFill rotWithShape="1">
          <a:blip r:embed="rId5">
            <a:alphaModFix/>
          </a:blip>
          <a:srcRect/>
          <a:stretch/>
        </p:blipFill>
        <p:spPr>
          <a:xfrm>
            <a:off x="7146131" y="2031801"/>
            <a:ext cx="4455318" cy="3105150"/>
          </a:xfrm>
          <a:prstGeom prst="rect">
            <a:avLst/>
          </a:prstGeom>
          <a:noFill/>
          <a:ln>
            <a:noFill/>
          </a:ln>
        </p:spPr>
      </p:pic>
      <p:sp>
        <p:nvSpPr>
          <p:cNvPr id="216" name="Google Shape;216;p20"/>
          <p:cNvSpPr txBox="1"/>
          <p:nvPr/>
        </p:nvSpPr>
        <p:spPr>
          <a:xfrm>
            <a:off x="571500" y="23145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17" name="Google Shape;217;p20"/>
          <p:cNvSpPr txBox="1"/>
          <p:nvPr/>
        </p:nvSpPr>
        <p:spPr>
          <a:xfrm>
            <a:off x="571500" y="33813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18" name="Google Shape;218;p20"/>
          <p:cNvSpPr txBox="1"/>
          <p:nvPr/>
        </p:nvSpPr>
        <p:spPr>
          <a:xfrm>
            <a:off x="571500" y="44481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19" name="Google Shape;219;p20"/>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Leadership in the Digitalised and Distributed Workplace</a:t>
            </a:r>
            <a:endParaRPr/>
          </a:p>
        </p:txBody>
      </p:sp>
      <p:sp>
        <p:nvSpPr>
          <p:cNvPr id="220" name="Google Shape;220;p20"/>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224"/>
        <p:cNvGrpSpPr/>
        <p:nvPr/>
      </p:nvGrpSpPr>
      <p:grpSpPr>
        <a:xfrm>
          <a:off x="0" y="0"/>
          <a:ext cx="0" cy="0"/>
          <a:chOff x="0" y="0"/>
          <a:chExt cx="0" cy="0"/>
        </a:xfrm>
      </p:grpSpPr>
      <p:pic>
        <p:nvPicPr>
          <p:cNvPr id="225" name="Google Shape;225;p21"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226" name="Google Shape;226;p21" descr="image.png"/>
          <p:cNvPicPr preferRelativeResize="0"/>
          <p:nvPr/>
        </p:nvPicPr>
        <p:blipFill rotWithShape="1">
          <a:blip r:embed="rId4">
            <a:alphaModFix/>
          </a:blip>
          <a:srcRect/>
          <a:stretch/>
        </p:blipFill>
        <p:spPr>
          <a:xfrm>
            <a:off x="7127081" y="2012751"/>
            <a:ext cx="4493418" cy="3143250"/>
          </a:xfrm>
          <a:prstGeom prst="rect">
            <a:avLst/>
          </a:prstGeom>
          <a:noFill/>
          <a:ln>
            <a:noFill/>
          </a:ln>
        </p:spPr>
      </p:pic>
      <p:sp>
        <p:nvSpPr>
          <p:cNvPr id="227" name="Google Shape;227;p21"/>
          <p:cNvSpPr txBox="1"/>
          <p:nvPr/>
        </p:nvSpPr>
        <p:spPr>
          <a:xfrm>
            <a:off x="7127081" y="5298876"/>
            <a:ext cx="4493418" cy="346471"/>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a:solidFill>
                  <a:srgbClr val="000000"/>
                </a:solidFill>
                <a:latin typeface="Arial"/>
                <a:ea typeface="Arial"/>
                <a:cs typeface="Arial"/>
                <a:sym typeface="Arial"/>
              </a:rPr>
              <a:t> Fig: Syncing agile engineering sprints through collaborative leadership (Porfírio et al., 2021) </a:t>
            </a:r>
            <a:endParaRPr/>
          </a:p>
        </p:txBody>
      </p:sp>
      <p:sp>
        <p:nvSpPr>
          <p:cNvPr id="228" name="Google Shape;228;p21"/>
          <p:cNvSpPr txBox="1"/>
          <p:nvPr/>
        </p:nvSpPr>
        <p:spPr>
          <a:xfrm>
            <a:off x="857250" y="23336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Large UK banking institutions like HSBC face intense pushback from technical teams during digital restructures if autocratic approaches are used.</a:t>
            </a:r>
            <a:endParaRPr/>
          </a:p>
        </p:txBody>
      </p:sp>
      <p:sp>
        <p:nvSpPr>
          <p:cNvPr id="229" name="Google Shape;229;p21"/>
          <p:cNvSpPr txBox="1"/>
          <p:nvPr/>
        </p:nvSpPr>
        <p:spPr>
          <a:xfrm>
            <a:off x="857250" y="34004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The success of major digital transformation strategies hinges on core leader traits including openness and adaptability (Porfírio et al., 2021).</a:t>
            </a:r>
            <a:endParaRPr/>
          </a:p>
        </p:txBody>
      </p:sp>
      <p:sp>
        <p:nvSpPr>
          <p:cNvPr id="230" name="Google Shape;230;p21"/>
          <p:cNvSpPr txBox="1"/>
          <p:nvPr/>
        </p:nvSpPr>
        <p:spPr>
          <a:xfrm>
            <a:off x="857250" y="446722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Empathetic and flat managers resolve technical miscommunications quickly to keep complex remote developer projects on schedule (Porfírio et al., 2021).</a:t>
            </a:r>
            <a:endParaRPr/>
          </a:p>
        </p:txBody>
      </p:sp>
      <p:pic>
        <p:nvPicPr>
          <p:cNvPr id="231" name="Google Shape;231;p21" descr="image.png"/>
          <p:cNvPicPr preferRelativeResize="0"/>
          <p:nvPr/>
        </p:nvPicPr>
        <p:blipFill rotWithShape="1">
          <a:blip r:embed="rId5">
            <a:alphaModFix/>
          </a:blip>
          <a:srcRect/>
          <a:stretch/>
        </p:blipFill>
        <p:spPr>
          <a:xfrm>
            <a:off x="7146131" y="2031801"/>
            <a:ext cx="4455318" cy="3105150"/>
          </a:xfrm>
          <a:prstGeom prst="rect">
            <a:avLst/>
          </a:prstGeom>
          <a:noFill/>
          <a:ln>
            <a:noFill/>
          </a:ln>
        </p:spPr>
      </p:pic>
      <p:sp>
        <p:nvSpPr>
          <p:cNvPr id="232" name="Google Shape;232;p21"/>
          <p:cNvSpPr txBox="1"/>
          <p:nvPr/>
        </p:nvSpPr>
        <p:spPr>
          <a:xfrm>
            <a:off x="571500" y="23145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33" name="Google Shape;233;p21"/>
          <p:cNvSpPr txBox="1"/>
          <p:nvPr/>
        </p:nvSpPr>
        <p:spPr>
          <a:xfrm>
            <a:off x="571500" y="33813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34" name="Google Shape;234;p21"/>
          <p:cNvSpPr txBox="1"/>
          <p:nvPr/>
        </p:nvSpPr>
        <p:spPr>
          <a:xfrm>
            <a:off x="571500" y="44481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35" name="Google Shape;235;p21"/>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Business Example 3: Tech Sector Transformation in the UK</a:t>
            </a:r>
            <a:endParaRPr/>
          </a:p>
        </p:txBody>
      </p:sp>
      <p:sp>
        <p:nvSpPr>
          <p:cNvPr id="236" name="Google Shape;236;p21"/>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240"/>
        <p:cNvGrpSpPr/>
        <p:nvPr/>
      </p:nvGrpSpPr>
      <p:grpSpPr>
        <a:xfrm>
          <a:off x="0" y="0"/>
          <a:ext cx="0" cy="0"/>
          <a:chOff x="0" y="0"/>
          <a:chExt cx="0" cy="0"/>
        </a:xfrm>
      </p:grpSpPr>
      <p:pic>
        <p:nvPicPr>
          <p:cNvPr id="241" name="Google Shape;241;p22"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242" name="Google Shape;242;p22" descr="image.png"/>
          <p:cNvPicPr preferRelativeResize="0"/>
          <p:nvPr/>
        </p:nvPicPr>
        <p:blipFill rotWithShape="1">
          <a:blip r:embed="rId4">
            <a:alphaModFix/>
          </a:blip>
          <a:srcRect/>
          <a:stretch/>
        </p:blipFill>
        <p:spPr>
          <a:xfrm>
            <a:off x="7127081" y="2012751"/>
            <a:ext cx="4493418" cy="3143250"/>
          </a:xfrm>
          <a:prstGeom prst="rect">
            <a:avLst/>
          </a:prstGeom>
          <a:noFill/>
          <a:ln>
            <a:noFill/>
          </a:ln>
        </p:spPr>
      </p:pic>
      <p:sp>
        <p:nvSpPr>
          <p:cNvPr id="243" name="Google Shape;243;p22"/>
          <p:cNvSpPr txBox="1"/>
          <p:nvPr/>
        </p:nvSpPr>
        <p:spPr>
          <a:xfrm>
            <a:off x="7127081" y="5298876"/>
            <a:ext cx="4493418" cy="346471"/>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dirty="0">
                <a:solidFill>
                  <a:srgbClr val="000000"/>
                </a:solidFill>
                <a:latin typeface="Arial"/>
                <a:ea typeface="Arial"/>
                <a:cs typeface="Arial"/>
                <a:sym typeface="Arial"/>
              </a:rPr>
              <a:t> Fig: Collaborative decision-making during systemic crises (McMullin and </a:t>
            </a:r>
            <a:r>
              <a:rPr lang="en-US" sz="1050" b="0" i="1" u="none" strike="noStrike" cap="none" dirty="0" err="1">
                <a:solidFill>
                  <a:srgbClr val="000000"/>
                </a:solidFill>
                <a:latin typeface="Arial"/>
                <a:ea typeface="Arial"/>
                <a:cs typeface="Arial"/>
                <a:sym typeface="Arial"/>
              </a:rPr>
              <a:t>Raggo</a:t>
            </a:r>
            <a:r>
              <a:rPr lang="en-US" sz="1050" b="0" i="1" u="none" strike="noStrike" cap="none" dirty="0">
                <a:solidFill>
                  <a:srgbClr val="000000"/>
                </a:solidFill>
                <a:latin typeface="Arial"/>
                <a:ea typeface="Arial"/>
                <a:cs typeface="Arial"/>
                <a:sym typeface="Arial"/>
              </a:rPr>
              <a:t>, 2020) </a:t>
            </a:r>
            <a:endParaRPr dirty="0"/>
          </a:p>
        </p:txBody>
      </p:sp>
      <p:sp>
        <p:nvSpPr>
          <p:cNvPr id="244" name="Google Shape;244;p22"/>
          <p:cNvSpPr txBox="1"/>
          <p:nvPr/>
        </p:nvSpPr>
        <p:spPr>
          <a:xfrm>
            <a:off x="857250" y="2476500"/>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Crises tempt leaders to revert to strict top-down orders yet horizontal problem-solving yields far better outcomes during stressful times.</a:t>
            </a:r>
            <a:endParaRPr/>
          </a:p>
        </p:txBody>
      </p:sp>
      <p:sp>
        <p:nvSpPr>
          <p:cNvPr id="245" name="Google Shape;245;p22"/>
          <p:cNvSpPr txBox="1"/>
          <p:nvPr/>
        </p:nvSpPr>
        <p:spPr>
          <a:xfrm>
            <a:off x="857250" y="3257550"/>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High-stress scenarios require managers to find a delicate balance between maintaining operational stability and enabling employee empowerment (McMullin and Raggo, 2020).</a:t>
            </a:r>
            <a:endParaRPr/>
          </a:p>
        </p:txBody>
      </p:sp>
      <p:sp>
        <p:nvSpPr>
          <p:cNvPr id="246" name="Google Shape;246;p22"/>
          <p:cNvSpPr txBox="1"/>
          <p:nvPr/>
        </p:nvSpPr>
        <p:spPr>
          <a:xfrm>
            <a:off x="857250" y="4324350"/>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Involving teams in horizontal problem-solving builds more resilient solutions during turbulent periods through the power of co-creation (McMullin and Raggo, 2020).</a:t>
            </a:r>
            <a:endParaRPr/>
          </a:p>
        </p:txBody>
      </p:sp>
      <p:sp>
        <p:nvSpPr>
          <p:cNvPr id="248" name="Google Shape;248;p22"/>
          <p:cNvSpPr txBox="1"/>
          <p:nvPr/>
        </p:nvSpPr>
        <p:spPr>
          <a:xfrm>
            <a:off x="571500" y="2457450"/>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49" name="Google Shape;249;p22"/>
          <p:cNvSpPr txBox="1"/>
          <p:nvPr/>
        </p:nvSpPr>
        <p:spPr>
          <a:xfrm>
            <a:off x="571500" y="3238500"/>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50" name="Google Shape;250;p22"/>
          <p:cNvSpPr txBox="1"/>
          <p:nvPr/>
        </p:nvSpPr>
        <p:spPr>
          <a:xfrm>
            <a:off x="571500" y="4305300"/>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51" name="Google Shape;251;p22"/>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Crisis Management and the Power of Co-Creation</a:t>
            </a:r>
            <a:endParaRPr/>
          </a:p>
        </p:txBody>
      </p:sp>
      <p:sp>
        <p:nvSpPr>
          <p:cNvPr id="252" name="Google Shape;252;p22"/>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2" name="Picture 1" descr="Group Decision Making Techniques | Hourly">
            <a:extLst>
              <a:ext uri="{FF2B5EF4-FFF2-40B4-BE49-F238E27FC236}">
                <a16:creationId xmlns:a16="http://schemas.microsoft.com/office/drawing/2014/main" id="{80A67775-7739-8317-2CD3-EA061C13290C}"/>
              </a:ext>
            </a:extLst>
          </p:cNvPr>
          <p:cNvPicPr>
            <a:picLocks noChangeAspect="1"/>
          </p:cNvPicPr>
          <p:nvPr/>
        </p:nvPicPr>
        <p:blipFill>
          <a:blip r:embed="rId5"/>
          <a:stretch>
            <a:fillRect/>
          </a:stretch>
        </p:blipFill>
        <p:spPr>
          <a:xfrm>
            <a:off x="7127081" y="2012751"/>
            <a:ext cx="4493418" cy="314325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256"/>
        <p:cNvGrpSpPr/>
        <p:nvPr/>
      </p:nvGrpSpPr>
      <p:grpSpPr>
        <a:xfrm>
          <a:off x="0" y="0"/>
          <a:ext cx="0" cy="0"/>
          <a:chOff x="0" y="0"/>
          <a:chExt cx="0" cy="0"/>
        </a:xfrm>
      </p:grpSpPr>
      <p:pic>
        <p:nvPicPr>
          <p:cNvPr id="257" name="Google Shape;257;p23" descr="image.png"/>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59" name="Google Shape;259;p23"/>
          <p:cNvSpPr txBox="1"/>
          <p:nvPr/>
        </p:nvSpPr>
        <p:spPr>
          <a:xfrm>
            <a:off x="7127081" y="5298876"/>
            <a:ext cx="4493418" cy="346471"/>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dirty="0">
                <a:solidFill>
                  <a:srgbClr val="000000"/>
                </a:solidFill>
                <a:latin typeface="Arial"/>
                <a:ea typeface="Arial"/>
                <a:cs typeface="Arial"/>
                <a:sym typeface="Arial"/>
              </a:rPr>
              <a:t> Fig: Horizontal school and community governance integration (Naidoo, 2019) </a:t>
            </a:r>
            <a:endParaRPr dirty="0"/>
          </a:p>
        </p:txBody>
      </p:sp>
      <p:sp>
        <p:nvSpPr>
          <p:cNvPr id="260" name="Google Shape;260;p23"/>
          <p:cNvSpPr txBox="1"/>
          <p:nvPr/>
        </p:nvSpPr>
        <p:spPr>
          <a:xfrm>
            <a:off x="857250" y="2619375"/>
            <a:ext cx="5793581" cy="571500"/>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Isolated traditional management styles fail to address the complex community needs of modern budget-constrained UK schools.</a:t>
            </a:r>
            <a:endParaRPr/>
          </a:p>
        </p:txBody>
      </p:sp>
      <p:sp>
        <p:nvSpPr>
          <p:cNvPr id="261" name="Google Shape;261;p23"/>
          <p:cNvSpPr txBox="1"/>
          <p:nvPr/>
        </p:nvSpPr>
        <p:spPr>
          <a:xfrm>
            <a:off x="857250" y="3400425"/>
            <a:ext cx="5793581" cy="571500"/>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School management teams must dynamically adjust their roles to meet shifting social and community demands (Naidoo, 2019).</a:t>
            </a:r>
            <a:endParaRPr/>
          </a:p>
        </p:txBody>
      </p:sp>
      <p:sp>
        <p:nvSpPr>
          <p:cNvPr id="262" name="Google Shape;262;p23"/>
          <p:cNvSpPr txBox="1"/>
          <p:nvPr/>
        </p:nvSpPr>
        <p:spPr>
          <a:xfrm>
            <a:off x="857250" y="4181475"/>
            <a:ext cx="5793581" cy="857250"/>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Engaging diverse parents and teachers in an inclusive horizontal framework builds community confidence and improves overall school performance (Naidoo, 2019).</a:t>
            </a:r>
            <a:endParaRPr/>
          </a:p>
        </p:txBody>
      </p:sp>
      <p:sp>
        <p:nvSpPr>
          <p:cNvPr id="264" name="Google Shape;264;p23"/>
          <p:cNvSpPr txBox="1"/>
          <p:nvPr/>
        </p:nvSpPr>
        <p:spPr>
          <a:xfrm>
            <a:off x="571500" y="2600325"/>
            <a:ext cx="95250" cy="228600"/>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65" name="Google Shape;265;p23"/>
          <p:cNvSpPr txBox="1"/>
          <p:nvPr/>
        </p:nvSpPr>
        <p:spPr>
          <a:xfrm>
            <a:off x="571500" y="3381375"/>
            <a:ext cx="95250" cy="228600"/>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66" name="Google Shape;266;p23"/>
          <p:cNvSpPr txBox="1"/>
          <p:nvPr/>
        </p:nvSpPr>
        <p:spPr>
          <a:xfrm>
            <a:off x="571500" y="4162425"/>
            <a:ext cx="95250" cy="228600"/>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67" name="Google Shape;267;p23"/>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Business Example 4: Public Sector and Educational Governance</a:t>
            </a:r>
            <a:endParaRPr/>
          </a:p>
        </p:txBody>
      </p:sp>
      <p:sp>
        <p:nvSpPr>
          <p:cNvPr id="268" name="Google Shape;268;p23"/>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2" name="Picture 1" descr="WP4: Community Governance">
            <a:extLst>
              <a:ext uri="{FF2B5EF4-FFF2-40B4-BE49-F238E27FC236}">
                <a16:creationId xmlns:a16="http://schemas.microsoft.com/office/drawing/2014/main" id="{0C3ACFDB-DF88-D2A7-80CF-2B3083B0224C}"/>
              </a:ext>
            </a:extLst>
          </p:cNvPr>
          <p:cNvPicPr>
            <a:picLocks noChangeAspect="1"/>
          </p:cNvPicPr>
          <p:nvPr/>
        </p:nvPicPr>
        <p:blipFill>
          <a:blip r:embed="rId4"/>
          <a:stretch>
            <a:fillRect/>
          </a:stretch>
        </p:blipFill>
        <p:spPr>
          <a:xfrm>
            <a:off x="7811690" y="1876425"/>
            <a:ext cx="3124200" cy="31623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272"/>
        <p:cNvGrpSpPr/>
        <p:nvPr/>
      </p:nvGrpSpPr>
      <p:grpSpPr>
        <a:xfrm>
          <a:off x="0" y="0"/>
          <a:ext cx="0" cy="0"/>
          <a:chOff x="0" y="0"/>
          <a:chExt cx="0" cy="0"/>
        </a:xfrm>
      </p:grpSpPr>
      <p:pic>
        <p:nvPicPr>
          <p:cNvPr id="273" name="Google Shape;273;p24"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274" name="Google Shape;274;p24" descr="image.png"/>
          <p:cNvPicPr preferRelativeResize="0"/>
          <p:nvPr/>
        </p:nvPicPr>
        <p:blipFill rotWithShape="1">
          <a:blip r:embed="rId4">
            <a:alphaModFix/>
          </a:blip>
          <a:srcRect/>
          <a:stretch/>
        </p:blipFill>
        <p:spPr>
          <a:xfrm>
            <a:off x="7127081" y="2099369"/>
            <a:ext cx="4493418" cy="3143250"/>
          </a:xfrm>
          <a:prstGeom prst="rect">
            <a:avLst/>
          </a:prstGeom>
          <a:noFill/>
          <a:ln>
            <a:noFill/>
          </a:ln>
        </p:spPr>
      </p:pic>
      <p:sp>
        <p:nvSpPr>
          <p:cNvPr id="275" name="Google Shape;275;p24"/>
          <p:cNvSpPr txBox="1"/>
          <p:nvPr/>
        </p:nvSpPr>
        <p:spPr>
          <a:xfrm>
            <a:off x="7268616" y="5385494"/>
            <a:ext cx="4210198" cy="420115"/>
          </a:xfrm>
          <a:prstGeom prst="rect">
            <a:avLst/>
          </a:prstGeom>
          <a:noFill/>
          <a:ln>
            <a:noFill/>
          </a:ln>
        </p:spPr>
        <p:txBody>
          <a:bodyPr spcFirstLastPara="1" wrap="square" lIns="0" tIns="0" rIns="0" bIns="0" anchor="t" anchorCtr="0">
            <a:spAutoFit/>
          </a:bodyPr>
          <a:lstStyle/>
          <a:p>
            <a:pPr marL="0" marR="0" lvl="0" indent="0" algn="ctr" rtl="0">
              <a:lnSpc>
                <a:spcPct val="129904"/>
              </a:lnSpc>
              <a:spcBef>
                <a:spcPts val="0"/>
              </a:spcBef>
              <a:spcAft>
                <a:spcPts val="0"/>
              </a:spcAft>
              <a:buNone/>
            </a:pPr>
            <a:r>
              <a:rPr lang="en-US" sz="1050" b="0" i="1" u="none" strike="noStrike" cap="none" dirty="0">
                <a:solidFill>
                  <a:srgbClr val="000000"/>
                </a:solidFill>
                <a:latin typeface="Arial"/>
                <a:ea typeface="Arial"/>
                <a:cs typeface="Arial"/>
                <a:sym typeface="Arial"/>
              </a:rPr>
              <a:t> Fig: Strategic transformation towards relational leadership development </a:t>
            </a:r>
            <a:r>
              <a:rPr lang="en-US" sz="1050" i="1" dirty="0"/>
              <a:t>(Bush, 2020)</a:t>
            </a:r>
            <a:endParaRPr dirty="0"/>
          </a:p>
        </p:txBody>
      </p:sp>
      <p:sp>
        <p:nvSpPr>
          <p:cNvPr id="276" name="Google Shape;276;p24"/>
          <p:cNvSpPr txBox="1"/>
          <p:nvPr/>
        </p:nvSpPr>
        <p:spPr>
          <a:xfrm>
            <a:off x="857250" y="2619375"/>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dirty="0">
                <a:solidFill>
                  <a:srgbClr val="000000"/>
                </a:solidFill>
                <a:latin typeface="Arial"/>
                <a:ea typeface="Arial"/>
                <a:cs typeface="Arial"/>
                <a:sym typeface="Arial"/>
              </a:rPr>
              <a:t>Horizontal management and empathy are now vital strategic assets for navigating modern and complex </a:t>
            </a:r>
            <a:r>
              <a:rPr lang="en-US" sz="1500" b="0" i="0" u="none" strike="noStrike" cap="none" dirty="0" err="1">
                <a:solidFill>
                  <a:srgbClr val="000000"/>
                </a:solidFill>
                <a:latin typeface="Arial"/>
                <a:ea typeface="Arial"/>
                <a:cs typeface="Arial"/>
                <a:sym typeface="Arial"/>
              </a:rPr>
              <a:t>organisations</a:t>
            </a:r>
            <a:r>
              <a:rPr lang="en-US" sz="1500" b="0" i="0" u="none" strike="noStrike" cap="none" dirty="0">
                <a:solidFill>
                  <a:srgbClr val="000000"/>
                </a:solidFill>
                <a:latin typeface="Arial"/>
                <a:ea typeface="Arial"/>
                <a:cs typeface="Arial"/>
                <a:sym typeface="Arial"/>
              </a:rPr>
              <a:t>.</a:t>
            </a:r>
            <a:endParaRPr dirty="0"/>
          </a:p>
        </p:txBody>
      </p:sp>
      <p:sp>
        <p:nvSpPr>
          <p:cNvPr id="277" name="Google Shape;277;p24"/>
          <p:cNvSpPr txBox="1"/>
          <p:nvPr/>
        </p:nvSpPr>
        <p:spPr>
          <a:xfrm>
            <a:off x="857250" y="3400425"/>
            <a:ext cx="5793581" cy="692497"/>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Rising global diversity and digital workplaces mean strict vertical hierarchies are no longer sustainable or effective for managers.</a:t>
            </a:r>
            <a:endParaRPr/>
          </a:p>
        </p:txBody>
      </p:sp>
      <p:sp>
        <p:nvSpPr>
          <p:cNvPr id="278" name="Google Shape;278;p24"/>
          <p:cNvSpPr txBox="1"/>
          <p:nvPr/>
        </p:nvSpPr>
        <p:spPr>
          <a:xfrm>
            <a:off x="857250" y="4181475"/>
            <a:ext cx="5793581" cy="103874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500" b="0" i="0" u="none" strike="noStrike" cap="none">
                <a:solidFill>
                  <a:srgbClr val="000000"/>
                </a:solidFill>
                <a:latin typeface="Arial"/>
                <a:ea typeface="Arial"/>
                <a:cs typeface="Arial"/>
                <a:sym typeface="Arial"/>
              </a:rPr>
              <a:t>Organisations must actively recruit and develop leaders for emotional and cultural intelligence to build resilient and collaborative environments.</a:t>
            </a:r>
            <a:endParaRPr/>
          </a:p>
        </p:txBody>
      </p:sp>
      <p:pic>
        <p:nvPicPr>
          <p:cNvPr id="279" name="Google Shape;279;p24" descr="image.png"/>
          <p:cNvPicPr preferRelativeResize="0"/>
          <p:nvPr/>
        </p:nvPicPr>
        <p:blipFill rotWithShape="1">
          <a:blip r:embed="rId5">
            <a:alphaModFix/>
          </a:blip>
          <a:srcRect/>
          <a:stretch/>
        </p:blipFill>
        <p:spPr>
          <a:xfrm>
            <a:off x="7146131" y="2118419"/>
            <a:ext cx="4455318" cy="3105150"/>
          </a:xfrm>
          <a:prstGeom prst="rect">
            <a:avLst/>
          </a:prstGeom>
          <a:noFill/>
          <a:ln>
            <a:noFill/>
          </a:ln>
        </p:spPr>
      </p:pic>
      <p:sp>
        <p:nvSpPr>
          <p:cNvPr id="280" name="Google Shape;280;p24"/>
          <p:cNvSpPr txBox="1"/>
          <p:nvPr/>
        </p:nvSpPr>
        <p:spPr>
          <a:xfrm>
            <a:off x="571500" y="260032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81" name="Google Shape;281;p24"/>
          <p:cNvSpPr txBox="1"/>
          <p:nvPr/>
        </p:nvSpPr>
        <p:spPr>
          <a:xfrm>
            <a:off x="571500" y="338137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82" name="Google Shape;282;p24"/>
          <p:cNvSpPr txBox="1"/>
          <p:nvPr/>
        </p:nvSpPr>
        <p:spPr>
          <a:xfrm>
            <a:off x="571500" y="4162425"/>
            <a:ext cx="95250" cy="276999"/>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00000"/>
                </a:solidFill>
                <a:latin typeface="Arial"/>
                <a:ea typeface="Arial"/>
                <a:cs typeface="Arial"/>
                <a:sym typeface="Arial"/>
              </a:rPr>
              <a:t>■</a:t>
            </a:r>
            <a:endParaRPr/>
          </a:p>
        </p:txBody>
      </p:sp>
      <p:sp>
        <p:nvSpPr>
          <p:cNvPr id="283" name="Google Shape;283;p24"/>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a:solidFill>
                  <a:srgbClr val="000000"/>
                </a:solidFill>
                <a:latin typeface="Arial"/>
                <a:ea typeface="Arial"/>
                <a:cs typeface="Arial"/>
                <a:sym typeface="Arial"/>
              </a:rPr>
              <a:t>Conclusion: Synthesis and Future Leadership Requirements</a:t>
            </a:r>
            <a:endParaRPr/>
          </a:p>
        </p:txBody>
      </p:sp>
      <p:sp>
        <p:nvSpPr>
          <p:cNvPr id="284" name="Google Shape;284;p24"/>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DF4F1"/>
        </a:solidFill>
        <a:effectLst/>
      </p:bgPr>
    </p:bg>
    <p:spTree>
      <p:nvGrpSpPr>
        <p:cNvPr id="1" name="Shape 288"/>
        <p:cNvGrpSpPr/>
        <p:nvPr/>
      </p:nvGrpSpPr>
      <p:grpSpPr>
        <a:xfrm>
          <a:off x="0" y="0"/>
          <a:ext cx="0" cy="0"/>
          <a:chOff x="0" y="0"/>
          <a:chExt cx="0" cy="0"/>
        </a:xfrm>
      </p:grpSpPr>
      <p:pic>
        <p:nvPicPr>
          <p:cNvPr id="289" name="Google Shape;289;p25" descr="image.png"/>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323" name="Google Shape;323;p25"/>
          <p:cNvSpPr txBox="1"/>
          <p:nvPr/>
        </p:nvSpPr>
        <p:spPr>
          <a:xfrm>
            <a:off x="571500" y="571500"/>
            <a:ext cx="11601450" cy="3714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400" b="1" i="0" u="none" strike="noStrike" cap="none" dirty="0">
                <a:solidFill>
                  <a:srgbClr val="000000"/>
                </a:solidFill>
                <a:latin typeface="Arial"/>
                <a:ea typeface="Arial"/>
                <a:cs typeface="Arial"/>
                <a:sym typeface="Arial"/>
              </a:rPr>
              <a:t>References</a:t>
            </a:r>
            <a:endParaRPr dirty="0"/>
          </a:p>
        </p:txBody>
      </p:sp>
      <p:sp>
        <p:nvSpPr>
          <p:cNvPr id="324" name="Google Shape;324;p25"/>
          <p:cNvSpPr/>
          <p:nvPr/>
        </p:nvSpPr>
        <p:spPr>
          <a:xfrm>
            <a:off x="571500" y="1019175"/>
            <a:ext cx="11049000" cy="1905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 name="Google Shape;276;p24">
            <a:extLst>
              <a:ext uri="{FF2B5EF4-FFF2-40B4-BE49-F238E27FC236}">
                <a16:creationId xmlns:a16="http://schemas.microsoft.com/office/drawing/2014/main" id="{5572B8D0-3185-DD27-610A-4501CCC2B7A6}"/>
              </a:ext>
            </a:extLst>
          </p:cNvPr>
          <p:cNvSpPr txBox="1"/>
          <p:nvPr/>
        </p:nvSpPr>
        <p:spPr>
          <a:xfrm>
            <a:off x="571500" y="1168226"/>
            <a:ext cx="11049000" cy="5816977"/>
          </a:xfrm>
          <a:prstGeom prst="rect">
            <a:avLst/>
          </a:prstGeom>
          <a:noFill/>
          <a:ln>
            <a:noFill/>
          </a:ln>
        </p:spPr>
        <p:txBody>
          <a:bodyPr spcFirstLastPara="1" wrap="square" lIns="0" tIns="0" rIns="0" bIns="0" anchor="t" anchorCtr="0">
            <a:spAutoFit/>
          </a:bodyPr>
          <a:lstStyle/>
          <a:p>
            <a:pPr lvl="0" algn="just">
              <a:lnSpc>
                <a:spcPct val="150000"/>
              </a:lnSpc>
            </a:pPr>
            <a:r>
              <a:rPr lang="en-US" dirty="0" err="1"/>
              <a:t>Benmira</a:t>
            </a:r>
            <a:r>
              <a:rPr lang="en-US" dirty="0"/>
              <a:t>, S. and Agboola, M. (2021) 'Evolution of leadership theory', BMJ Leader, 5(1), pp. 3-5.</a:t>
            </a:r>
          </a:p>
          <a:p>
            <a:pPr lvl="0" algn="just">
              <a:lnSpc>
                <a:spcPct val="150000"/>
              </a:lnSpc>
            </a:pPr>
            <a:r>
              <a:rPr lang="en-US" dirty="0"/>
              <a:t>Bush, T. (2020) Theories of educational leadership and management. 5th </a:t>
            </a:r>
            <a:r>
              <a:rPr lang="en-US" dirty="0" err="1"/>
              <a:t>edn</a:t>
            </a:r>
            <a:r>
              <a:rPr lang="en-US" dirty="0"/>
              <a:t>. London: SAGE Publications.</a:t>
            </a:r>
          </a:p>
          <a:p>
            <a:pPr lvl="0" algn="just">
              <a:lnSpc>
                <a:spcPct val="150000"/>
              </a:lnSpc>
            </a:pPr>
            <a:r>
              <a:rPr lang="en-US" dirty="0" err="1"/>
              <a:t>Cortellazzo</a:t>
            </a:r>
            <a:r>
              <a:rPr lang="en-US" dirty="0"/>
              <a:t>, L., Bruni, E. and Zampieri, R. (2019) 'The role of leadership in a digitalized world: A review', Frontiers in Psychology, 10, p. 456340.</a:t>
            </a:r>
          </a:p>
          <a:p>
            <a:pPr lvl="0" algn="just">
              <a:lnSpc>
                <a:spcPct val="150000"/>
              </a:lnSpc>
            </a:pPr>
            <a:r>
              <a:rPr lang="en-US" dirty="0"/>
              <a:t>Ding, W., Choi, E. and Aoyama, A. (2019) 'Relational study of wise (</a:t>
            </a:r>
            <a:r>
              <a:rPr lang="en-US" dirty="0" err="1"/>
              <a:t>phronetic</a:t>
            </a:r>
            <a:r>
              <a:rPr lang="en-US" dirty="0"/>
              <a:t>) leadership, knowledge management capability, and innovation performance', Pacific Management Review, 24(4), pp. 310-317.</a:t>
            </a:r>
          </a:p>
          <a:p>
            <a:pPr lvl="0" algn="just">
              <a:lnSpc>
                <a:spcPct val="150000"/>
              </a:lnSpc>
            </a:pPr>
            <a:r>
              <a:rPr lang="en-US" dirty="0"/>
              <a:t>Harris, A. and Jones, M. (2020) 'COVID 19–school leadership in disruptive times', School Leadership &amp; Management, 40(4), pp. 243-247.</a:t>
            </a:r>
          </a:p>
          <a:p>
            <a:pPr lvl="0" algn="just">
              <a:lnSpc>
                <a:spcPct val="150000"/>
              </a:lnSpc>
            </a:pPr>
            <a:r>
              <a:rPr lang="en-US" dirty="0"/>
              <a:t>McMullin, C. and </a:t>
            </a:r>
            <a:r>
              <a:rPr lang="en-US" dirty="0" err="1"/>
              <a:t>Raggo</a:t>
            </a:r>
            <a:r>
              <a:rPr lang="en-US" dirty="0"/>
              <a:t>, P. (2020) 'Leadership and governance in times of crisis: A balancing act for nonprofit boards', Nonprofit and Voluntary Sector Quarterly, 49(6), pp. 1182-1190.</a:t>
            </a:r>
          </a:p>
          <a:p>
            <a:pPr lvl="0" algn="just">
              <a:lnSpc>
                <a:spcPct val="150000"/>
              </a:lnSpc>
            </a:pPr>
            <a:r>
              <a:rPr lang="en-US" dirty="0"/>
              <a:t>Montgomery, A., </a:t>
            </a:r>
            <a:r>
              <a:rPr lang="en-US" dirty="0" err="1"/>
              <a:t>Lainidi</a:t>
            </a:r>
            <a:r>
              <a:rPr lang="en-US" dirty="0"/>
              <a:t>, O., Johnson, J., Creese, J., </a:t>
            </a:r>
            <a:r>
              <a:rPr lang="en-US" dirty="0" err="1"/>
              <a:t>Baathe</a:t>
            </a:r>
            <a:r>
              <a:rPr lang="en-US" dirty="0"/>
              <a:t>, F., Baban, A., Bhattacharjee, A., Carter, M., </a:t>
            </a:r>
            <a:r>
              <a:rPr lang="en-US" dirty="0" err="1"/>
              <a:t>Dellve</a:t>
            </a:r>
            <a:r>
              <a:rPr lang="en-US" dirty="0"/>
              <a:t>, L., Doherty, E. and </a:t>
            </a:r>
            <a:r>
              <a:rPr lang="en-US" dirty="0" err="1"/>
              <a:t>Jendeby</a:t>
            </a:r>
            <a:r>
              <a:rPr lang="en-US" dirty="0"/>
              <a:t>, M.K. (2023) 'Employee silence in health care: Charting new avenues for leadership and management', Health Care Management Review, 48(1), pp. 52-60.</a:t>
            </a:r>
          </a:p>
          <a:p>
            <a:pPr lvl="0" algn="just">
              <a:lnSpc>
                <a:spcPct val="150000"/>
              </a:lnSpc>
            </a:pPr>
            <a:r>
              <a:rPr lang="en-US" dirty="0"/>
              <a:t>Naidoo, P. (2019) 'Perceptions of teachers and school management teams of the leadership roles of public school principals', Journal of Education, 39(2), pp. 1-14.</a:t>
            </a:r>
          </a:p>
          <a:p>
            <a:pPr lvl="0" algn="just">
              <a:lnSpc>
                <a:spcPct val="150000"/>
              </a:lnSpc>
            </a:pPr>
            <a:r>
              <a:rPr lang="en-US" dirty="0"/>
              <a:t>Porfírio, J.A., Carrilho, T., Felício, J.A. and Jardim, J. (2021) 'Leadership characteristics and digital transformation', Journal of Business Research, 124, pp. 610-619.</a:t>
            </a:r>
          </a:p>
          <a:p>
            <a:pPr lvl="0" algn="just">
              <a:lnSpc>
                <a:spcPct val="150000"/>
              </a:lnSpc>
            </a:pPr>
            <a:r>
              <a:rPr lang="en-US" dirty="0"/>
              <a:t>Schermerhorn Jr, J.R., Bachrach, D.G. and Wright, B. (2020) Management. 14th </a:t>
            </a:r>
            <a:r>
              <a:rPr lang="en-US" dirty="0" err="1"/>
              <a:t>edn</a:t>
            </a:r>
            <a:r>
              <a:rPr lang="en-US" dirty="0"/>
              <a:t>. Hoboken: John Wiley &amp; Sons.</a:t>
            </a:r>
          </a:p>
          <a:p>
            <a:pPr lvl="0" algn="just">
              <a:lnSpc>
                <a:spcPct val="150000"/>
              </a:lnSpc>
            </a:pP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2986</Words>
  <Application>Microsoft Macintosh PowerPoint</Application>
  <PresentationFormat>Widescreen</PresentationFormat>
  <Paragraphs>141</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MyPC</cp:lastModifiedBy>
  <cp:revision>2</cp:revision>
  <dcterms:modified xsi:type="dcterms:W3CDTF">2026-07-11T10:13:26Z</dcterms:modified>
</cp:coreProperties>
</file>