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34"/>
    <p:restoredTop sz="87606"/>
  </p:normalViewPr>
  <p:slideViewPr>
    <p:cSldViewPr snapToGrid="0" snapToObjects="1">
      <p:cViewPr varScale="1">
        <p:scale>
          <a:sx n="127" d="100"/>
          <a:sy n="127" d="100"/>
        </p:scale>
        <p:origin x="184" y="4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title>
      <c:tx>
        <c:rich>
          <a:bodyPr/>
          <a:lstStyle/>
          <a:p>
            <a:pPr>
              <a:defRPr sz="1000" b="0" i="0" u="none" strike="noStrike">
                <a:solidFill>
                  <a:srgbClr val="1A1A1A"/>
                </a:solidFill>
                <a:latin typeface="Arial"/>
              </a:defRPr>
            </a:pPr>
            <a:r>
              <a:rPr lang="en-GB" sz="1000" b="0" i="0" u="none" strike="noStrike">
                <a:solidFill>
                  <a:srgbClr val="1A1A1A"/>
                </a:solidFill>
                <a:latin typeface="Arial"/>
              </a:rPr>
              <a:t>In-Store Sales Decline (Indexed: 100 = Baseline)</a:t>
            </a:r>
          </a:p>
        </c:rich>
      </c:tx>
      <c:overlay val="0"/>
    </c:title>
    <c:autoTitleDeleted val="0"/>
    <c:plotArea>
      <c:layout/>
      <c:barChart>
        <c:barDir val="col"/>
        <c:grouping val="clustered"/>
        <c:varyColors val="0"/>
        <c:ser>
          <c:idx val="0"/>
          <c:order val="0"/>
          <c:tx>
            <c:strRef>
              <c:f>Sheet1!$B$1</c:f>
              <c:strCache>
                <c:ptCount val="1"/>
                <c:pt idx="0">
                  <c:v>In-Store Sales Index</c:v>
                </c:pt>
              </c:strCache>
            </c:strRef>
          </c:tx>
          <c:spPr>
            <a:solidFill>
              <a:srgbClr val="C62828"/>
            </a:solidFill>
            <a:effectLst/>
          </c:spPr>
          <c:invertIfNegative val="0"/>
          <c:cat>
            <c:strRef>
              <c:f>Sheet1!$A$2:$A$9</c:f>
              <c:strCache>
                <c:ptCount val="8"/>
                <c:pt idx="0">
                  <c:v>Year 1 Q1</c:v>
                </c:pt>
                <c:pt idx="1">
                  <c:v>Year 1 Q2</c:v>
                </c:pt>
                <c:pt idx="2">
                  <c:v>Year 1 Q3</c:v>
                </c:pt>
                <c:pt idx="3">
                  <c:v>Year 1 Q4</c:v>
                </c:pt>
                <c:pt idx="4">
                  <c:v>Year 2 Q1</c:v>
                </c:pt>
                <c:pt idx="5">
                  <c:v>Year 2 Q2</c:v>
                </c:pt>
                <c:pt idx="6">
                  <c:v>Year 2 Q3</c:v>
                </c:pt>
                <c:pt idx="7">
                  <c:v>Year 2 Q4</c:v>
                </c:pt>
              </c:strCache>
            </c:strRef>
          </c:cat>
          <c:val>
            <c:numRef>
              <c:f>Sheet1!$B$2:$B$9</c:f>
              <c:numCache>
                <c:formatCode>General</c:formatCode>
                <c:ptCount val="8"/>
                <c:pt idx="0">
                  <c:v>100</c:v>
                </c:pt>
                <c:pt idx="1">
                  <c:v>98</c:v>
                </c:pt>
                <c:pt idx="2">
                  <c:v>95</c:v>
                </c:pt>
                <c:pt idx="3">
                  <c:v>90</c:v>
                </c:pt>
                <c:pt idx="4">
                  <c:v>85</c:v>
                </c:pt>
                <c:pt idx="5">
                  <c:v>80</c:v>
                </c:pt>
                <c:pt idx="6">
                  <c:v>75</c:v>
                </c:pt>
                <c:pt idx="7">
                  <c:v>70</c:v>
                </c:pt>
              </c:numCache>
            </c:numRef>
          </c:val>
          <c:extLst>
            <c:ext xmlns:c16="http://schemas.microsoft.com/office/drawing/2014/chart" uri="{C3380CC4-5D6E-409C-BE32-E72D297353CC}">
              <c16:uniqueId val="{00000000-B62A-864D-B834-2936B8428211}"/>
            </c:ext>
          </c:extLst>
        </c:ser>
        <c:dLbls>
          <c:showLegendKey val="0"/>
          <c:showVal val="0"/>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800" b="0" i="0" u="none" strike="noStrike">
                <a:solidFill>
                  <a:srgbClr val="666666"/>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E0E0E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800" b="0" i="0" u="none" strike="noStrike">
                <a:solidFill>
                  <a:srgbClr val="666666"/>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FFFFFF"/>
    </a:solid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title>
      <c:tx>
        <c:rich>
          <a:bodyPr/>
          <a:lstStyle/>
          <a:p>
            <a:pPr>
              <a:defRPr sz="900" b="0" i="0" u="none" strike="noStrike">
                <a:solidFill>
                  <a:srgbClr val="1A1A1A"/>
                </a:solidFill>
                <a:latin typeface="Arial"/>
              </a:defRPr>
            </a:pPr>
            <a:r>
              <a:rPr lang="en-GB" sz="900" b="0" i="0" u="none" strike="noStrike">
                <a:solidFill>
                  <a:srgbClr val="1A1A1A"/>
                </a:solidFill>
                <a:latin typeface="Arial"/>
              </a:rPr>
              <a:t>Current Revenue Split (%)</a:t>
            </a:r>
          </a:p>
        </c:rich>
      </c:tx>
      <c:overlay val="0"/>
    </c:title>
    <c:autoTitleDeleted val="0"/>
    <c:plotArea>
      <c:layout/>
      <c:pieChart>
        <c:varyColors val="1"/>
        <c:ser>
          <c:idx val="0"/>
          <c:order val="0"/>
          <c:tx>
            <c:strRef>
              <c:f>Sheet1!$B$1</c:f>
              <c:strCache>
                <c:ptCount val="1"/>
                <c:pt idx="0">
                  <c:v>Revenue</c:v>
                </c:pt>
              </c:strCache>
            </c:strRef>
          </c:tx>
          <c:spPr>
            <a:solidFill>
              <a:schemeClr val="accent1"/>
            </a:solidFill>
            <a:ln w="9525" cap="flat">
              <a:solidFill>
                <a:srgbClr val="F9F9F9"/>
              </a:solidFill>
              <a:prstDash val="solid"/>
              <a:round/>
            </a:ln>
            <a:effectLst/>
          </c:spPr>
          <c:dPt>
            <c:idx val="0"/>
            <c:bubble3D val="0"/>
            <c:spPr>
              <a:solidFill>
                <a:srgbClr val="C62828"/>
              </a:solidFill>
              <a:effectLst/>
            </c:spPr>
            <c:extLst>
              <c:ext xmlns:c16="http://schemas.microsoft.com/office/drawing/2014/chart" uri="{C3380CC4-5D6E-409C-BE32-E72D297353CC}">
                <c16:uniqueId val="{00000001-763E-D046-9DC6-360C79C8D990}"/>
              </c:ext>
            </c:extLst>
          </c:dPt>
          <c:dPt>
            <c:idx val="1"/>
            <c:bubble3D val="0"/>
            <c:spPr>
              <a:solidFill>
                <a:srgbClr val="4CAF50"/>
              </a:solidFill>
              <a:effectLst/>
            </c:spPr>
            <c:extLst>
              <c:ext xmlns:c16="http://schemas.microsoft.com/office/drawing/2014/chart" uri="{C3380CC4-5D6E-409C-BE32-E72D297353CC}">
                <c16:uniqueId val="{00000003-763E-D046-9DC6-360C79C8D990}"/>
              </c:ext>
            </c:extLst>
          </c:dPt>
          <c:dPt>
            <c:idx val="2"/>
            <c:bubble3D val="0"/>
            <c:spPr>
              <a:solidFill>
                <a:srgbClr val="1565C0"/>
              </a:solidFill>
              <a:effectLst/>
            </c:spPr>
            <c:extLst>
              <c:ext xmlns:c16="http://schemas.microsoft.com/office/drawing/2014/chart" uri="{C3380CC4-5D6E-409C-BE32-E72D297353CC}">
                <c16:uniqueId val="{00000005-763E-D046-9DC6-360C79C8D990}"/>
              </c:ext>
            </c:extLst>
          </c:dPt>
          <c:dLbls>
            <c:dLbl>
              <c:idx val="0"/>
              <c:numFmt formatCode="0%" sourceLinked="0"/>
              <c:spPr/>
              <c:txPr>
                <a:bodyPr/>
                <a:lstStyle/>
                <a:p>
                  <a:pPr>
                    <a:defRPr sz="800" b="0" i="0" u="none" strike="noStrike">
                      <a:solidFill>
                        <a:srgbClr val="000000"/>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763E-D046-9DC6-360C79C8D990}"/>
                </c:ext>
              </c:extLst>
            </c:dLbl>
            <c:dLbl>
              <c:idx val="1"/>
              <c:numFmt formatCode="0%" sourceLinked="0"/>
              <c:spPr/>
              <c:txPr>
                <a:bodyPr/>
                <a:lstStyle/>
                <a:p>
                  <a:pPr>
                    <a:defRPr sz="800" b="0" i="0" u="none" strike="noStrike">
                      <a:solidFill>
                        <a:srgbClr val="000000"/>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763E-D046-9DC6-360C79C8D990}"/>
                </c:ext>
              </c:extLst>
            </c:dLbl>
            <c:dLbl>
              <c:idx val="2"/>
              <c:numFmt formatCode="0%" sourceLinked="0"/>
              <c:spPr/>
              <c:txPr>
                <a:bodyPr/>
                <a:lstStyle/>
                <a:p>
                  <a:pPr>
                    <a:defRPr sz="800" b="0" i="0" u="none" strike="noStrike">
                      <a:solidFill>
                        <a:srgbClr val="000000"/>
                      </a:solidFill>
                      <a:latin typeface="Arial"/>
                    </a:defRPr>
                  </a:pPr>
                  <a:endParaRPr lang="en-US"/>
                </a:p>
              </c:txPr>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763E-D046-9DC6-360C79C8D990}"/>
                </c:ext>
              </c:extLst>
            </c:dLbl>
            <c:numFmt formatCode="0%" sourceLinked="0"/>
            <c:spPr>
              <a:noFill/>
              <a:ln>
                <a:noFill/>
              </a:ln>
              <a:effectLst/>
            </c:spPr>
            <c:txPr>
              <a:bodyPr/>
              <a:lstStyle/>
              <a:p>
                <a:pPr>
                  <a:defRPr sz="1800" b="0" i="0" u="none" strike="noStrike">
                    <a:solidFill>
                      <a:srgbClr val="000000"/>
                    </a:solidFill>
                    <a:latin typeface="Arial"/>
                  </a:defRPr>
                </a:pPr>
                <a:endParaRPr lang="en-US"/>
              </a:p>
            </c:txPr>
            <c:dLblPos val="ctr"/>
            <c:showLegendKey val="0"/>
            <c:showVal val="0"/>
            <c:showCatName val="1"/>
            <c:showSerName val="0"/>
            <c:showPercent val="1"/>
            <c:showBubbleSize val="0"/>
            <c:showLeaderLines val="0"/>
            <c:extLst>
              <c:ext xmlns:c15="http://schemas.microsoft.com/office/drawing/2012/chart" uri="{CE6537A1-D6FC-4f65-9D91-7224C49458BB}"/>
            </c:extLst>
          </c:dLbls>
          <c:cat>
            <c:strRef>
              <c:f>Sheet1!$A$2:$A$4</c:f>
              <c:strCache>
                <c:ptCount val="3"/>
                <c:pt idx="0">
                  <c:v>In-Store</c:v>
                </c:pt>
                <c:pt idx="1">
                  <c:v>Online</c:v>
                </c:pt>
                <c:pt idx="2">
                  <c:v>Corporate/Weddings</c:v>
                </c:pt>
              </c:strCache>
            </c:strRef>
          </c:cat>
          <c:val>
            <c:numRef>
              <c:f>Sheet1!$B$2:$B$4</c:f>
              <c:numCache>
                <c:formatCode>General</c:formatCode>
                <c:ptCount val="3"/>
                <c:pt idx="0">
                  <c:v>45</c:v>
                </c:pt>
                <c:pt idx="1">
                  <c:v>20</c:v>
                </c:pt>
                <c:pt idx="2">
                  <c:v>35</c:v>
                </c:pt>
              </c:numCache>
            </c:numRef>
          </c:val>
          <c:extLst>
            <c:ext xmlns:c16="http://schemas.microsoft.com/office/drawing/2014/chart" uri="{C3380CC4-5D6E-409C-BE32-E72D297353CC}">
              <c16:uniqueId val="{00000006-763E-D046-9DC6-360C79C8D990}"/>
            </c:ext>
          </c:extLst>
        </c:ser>
        <c:dLbls>
          <c:showLegendKey val="0"/>
          <c:showVal val="0"/>
          <c:showCatName val="0"/>
          <c:showSerName val="0"/>
          <c:showPercent val="0"/>
          <c:showBubbleSize val="0"/>
          <c:showLeaderLines val="0"/>
        </c:dLbls>
        <c:firstSliceAng val="0"/>
      </c:pieChart>
      <c:spPr>
        <a:noFill/>
        <a:ln>
          <a:noFill/>
        </a:ln>
        <a:effectLst/>
      </c:spPr>
    </c:plotArea>
    <c:legend>
      <c:legendPos val="r"/>
      <c:overlay val="0"/>
      <c:txPr>
        <a:bodyPr/>
        <a:lstStyle/>
        <a:p>
          <a:pPr>
            <a:defRPr sz="700"/>
          </a:pPr>
          <a:endParaRPr lang="en-US"/>
        </a:p>
      </c:txPr>
    </c:legend>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0007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chart" Target="../charts/chart1.xml"/><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5E20"/>
        </a:solidFill>
        <a:effectLst/>
      </p:bgPr>
    </p:bg>
    <p:spTree>
      <p:nvGrpSpPr>
        <p:cNvPr id="1" name=""/>
        <p:cNvGrpSpPr/>
        <p:nvPr/>
      </p:nvGrpSpPr>
      <p:grpSpPr>
        <a:xfrm>
          <a:off x="0" y="0"/>
          <a:ext cx="0" cy="0"/>
          <a:chOff x="0" y="0"/>
          <a:chExt cx="0" cy="0"/>
        </a:xfrm>
      </p:grpSpPr>
      <p:sp>
        <p:nvSpPr>
          <p:cNvPr id="2" name="Shape 0"/>
          <p:cNvSpPr/>
          <p:nvPr/>
        </p:nvSpPr>
        <p:spPr>
          <a:xfrm>
            <a:off x="0" y="4389120"/>
            <a:ext cx="9144000" cy="754380"/>
          </a:xfrm>
          <a:prstGeom prst="rect">
            <a:avLst/>
          </a:prstGeom>
          <a:solidFill>
            <a:srgbClr val="4CAF50">
              <a:alpha val="60000"/>
            </a:srgbClr>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60520" y="411480"/>
            <a:ext cx="822960" cy="822960"/>
          </a:xfrm>
          <a:prstGeom prst="rect">
            <a:avLst/>
          </a:prstGeom>
        </p:spPr>
      </p:pic>
      <p:sp>
        <p:nvSpPr>
          <p:cNvPr id="4" name="Text 1"/>
          <p:cNvSpPr/>
          <p:nvPr/>
        </p:nvSpPr>
        <p:spPr>
          <a:xfrm>
            <a:off x="457200" y="1371600"/>
            <a:ext cx="8229600" cy="731520"/>
          </a:xfrm>
          <a:prstGeom prst="rect">
            <a:avLst/>
          </a:prstGeom>
          <a:noFill/>
          <a:ln/>
        </p:spPr>
        <p:txBody>
          <a:bodyPr wrap="square" rtlCol="0" anchor="ctr"/>
          <a:lstStyle/>
          <a:p>
            <a:pPr marL="0" indent="0" algn="ctr">
              <a:buNone/>
            </a:pPr>
            <a:r>
              <a:rPr lang="en-US" sz="3600" b="1" kern="0" spc="400" dirty="0">
                <a:solidFill>
                  <a:srgbClr val="FFFFFF"/>
                </a:solidFill>
                <a:latin typeface="Georgia" pitchFamily="34" charset="0"/>
                <a:ea typeface="Georgia" pitchFamily="34" charset="-122"/>
                <a:cs typeface="Georgia" pitchFamily="34" charset="-120"/>
              </a:rPr>
              <a:t>GREEN HAVEN FLORISTS</a:t>
            </a:r>
            <a:endParaRPr lang="en-US" sz="3600" dirty="0"/>
          </a:p>
        </p:txBody>
      </p:sp>
      <p:sp>
        <p:nvSpPr>
          <p:cNvPr id="5" name="Text 2"/>
          <p:cNvSpPr/>
          <p:nvPr/>
        </p:nvSpPr>
        <p:spPr>
          <a:xfrm>
            <a:off x="457200" y="2103120"/>
            <a:ext cx="8229600" cy="457200"/>
          </a:xfrm>
          <a:prstGeom prst="rect">
            <a:avLst/>
          </a:prstGeom>
          <a:noFill/>
          <a:ln/>
        </p:spPr>
        <p:txBody>
          <a:bodyPr wrap="square" rtlCol="0" anchor="ctr"/>
          <a:lstStyle/>
          <a:p>
            <a:pPr marL="0" indent="0" algn="ctr">
              <a:buNone/>
            </a:pPr>
            <a:r>
              <a:rPr lang="en-US" sz="1800" i="1" dirty="0">
                <a:solidFill>
                  <a:srgbClr val="A5D6A7"/>
                </a:solidFill>
                <a:latin typeface="Calibri" pitchFamily="34" charset="0"/>
                <a:ea typeface="Calibri" pitchFamily="34" charset="-122"/>
                <a:cs typeface="Calibri" pitchFamily="34" charset="-120"/>
              </a:rPr>
              <a:t>Business Analysis Presentation</a:t>
            </a:r>
            <a:endParaRPr lang="en-US" sz="1800" dirty="0"/>
          </a:p>
        </p:txBody>
      </p:sp>
      <p:sp>
        <p:nvSpPr>
          <p:cNvPr id="6" name="Text 3"/>
          <p:cNvSpPr/>
          <p:nvPr/>
        </p:nvSpPr>
        <p:spPr>
          <a:xfrm>
            <a:off x="1371600" y="2743200"/>
            <a:ext cx="2560320" cy="246888"/>
          </a:xfrm>
          <a:prstGeom prst="rect">
            <a:avLst/>
          </a:prstGeom>
          <a:noFill/>
          <a:ln/>
        </p:spPr>
        <p:txBody>
          <a:bodyPr wrap="square" lIns="0" tIns="0" rIns="0" bIns="0" rtlCol="0" anchor="ctr"/>
          <a:lstStyle/>
          <a:p>
            <a:pPr marL="0" indent="0" algn="r">
              <a:buNone/>
            </a:pPr>
            <a:r>
              <a:rPr lang="en-US" sz="1100" b="1" dirty="0">
                <a:solidFill>
                  <a:srgbClr val="A5D6A7"/>
                </a:solidFill>
                <a:latin typeface="Calibri" pitchFamily="34" charset="0"/>
                <a:ea typeface="Calibri" pitchFamily="34" charset="-122"/>
                <a:cs typeface="Calibri" pitchFamily="34" charset="-120"/>
              </a:rPr>
              <a:t>Student Name:</a:t>
            </a:r>
            <a:endParaRPr lang="en-US" sz="1100" dirty="0"/>
          </a:p>
        </p:txBody>
      </p:sp>
      <p:sp>
        <p:nvSpPr>
          <p:cNvPr id="7" name="Text 4"/>
          <p:cNvSpPr/>
          <p:nvPr/>
        </p:nvSpPr>
        <p:spPr>
          <a:xfrm>
            <a:off x="4114800" y="2743200"/>
            <a:ext cx="3840480" cy="246888"/>
          </a:xfrm>
          <a:prstGeom prst="rect">
            <a:avLst/>
          </a:prstGeom>
          <a:noFill/>
          <a:ln/>
        </p:spPr>
        <p:txBody>
          <a:bodyPr wrap="square" lIns="0" tIns="76200" rIns="0" bIns="0" rtlCol="0" anchor="ctr"/>
          <a:lstStyle/>
          <a:p>
            <a:pPr marL="0" indent="0" algn="l">
              <a:buNone/>
            </a:pPr>
            <a:r>
              <a:rPr lang="en-US" sz="1100" dirty="0">
                <a:solidFill>
                  <a:srgbClr val="FFFFFF"/>
                </a:solidFill>
                <a:latin typeface="Calibri" pitchFamily="34" charset="0"/>
                <a:ea typeface="Calibri" pitchFamily="34" charset="-122"/>
                <a:cs typeface="Calibri" pitchFamily="34" charset="-120"/>
              </a:rPr>
              <a:t>MARIO-ALBERTO  GHEORGHE</a:t>
            </a:r>
            <a:endParaRPr lang="en-US" sz="1100" dirty="0"/>
          </a:p>
        </p:txBody>
      </p:sp>
      <p:sp>
        <p:nvSpPr>
          <p:cNvPr id="8" name="Text 5"/>
          <p:cNvSpPr/>
          <p:nvPr/>
        </p:nvSpPr>
        <p:spPr>
          <a:xfrm>
            <a:off x="1371600" y="2990088"/>
            <a:ext cx="2560320" cy="246888"/>
          </a:xfrm>
          <a:prstGeom prst="rect">
            <a:avLst/>
          </a:prstGeom>
          <a:noFill/>
          <a:ln/>
        </p:spPr>
        <p:txBody>
          <a:bodyPr wrap="square" lIns="0" tIns="0" rIns="0" bIns="0" rtlCol="0" anchor="ctr"/>
          <a:lstStyle/>
          <a:p>
            <a:pPr marL="0" indent="0" algn="r">
              <a:buNone/>
            </a:pPr>
            <a:r>
              <a:rPr lang="en-US" sz="1100" b="1" dirty="0">
                <a:solidFill>
                  <a:srgbClr val="A5D6A7"/>
                </a:solidFill>
                <a:latin typeface="Calibri" pitchFamily="34" charset="0"/>
                <a:ea typeface="Calibri" pitchFamily="34" charset="-122"/>
                <a:cs typeface="Calibri" pitchFamily="34" charset="-120"/>
              </a:rPr>
              <a:t>Student ID:</a:t>
            </a:r>
            <a:endParaRPr lang="en-US" sz="1100" dirty="0"/>
          </a:p>
        </p:txBody>
      </p:sp>
      <p:sp>
        <p:nvSpPr>
          <p:cNvPr id="9" name="Text 6"/>
          <p:cNvSpPr/>
          <p:nvPr/>
        </p:nvSpPr>
        <p:spPr>
          <a:xfrm>
            <a:off x="4114800" y="2990088"/>
            <a:ext cx="3840480" cy="246888"/>
          </a:xfrm>
          <a:prstGeom prst="rect">
            <a:avLst/>
          </a:prstGeom>
          <a:noFill/>
          <a:ln/>
        </p:spPr>
        <p:txBody>
          <a:bodyPr wrap="square" lIns="0" tIns="76200" rIns="0" bIns="0" rtlCol="0" anchor="ctr"/>
          <a:lstStyle/>
          <a:p>
            <a:pPr marL="0" indent="0" algn="l">
              <a:buNone/>
            </a:pPr>
            <a:r>
              <a:rPr lang="en-US" sz="1100" dirty="0">
                <a:solidFill>
                  <a:srgbClr val="FFFFFF"/>
                </a:solidFill>
                <a:latin typeface="Calibri" pitchFamily="34" charset="0"/>
                <a:ea typeface="Calibri" pitchFamily="34" charset="-122"/>
                <a:cs typeface="Calibri" pitchFamily="34" charset="-120"/>
              </a:rPr>
              <a:t>2510294</a:t>
            </a:r>
            <a:endParaRPr lang="en-US" sz="1100" dirty="0"/>
          </a:p>
        </p:txBody>
      </p:sp>
      <p:sp>
        <p:nvSpPr>
          <p:cNvPr id="10" name="Text 7"/>
          <p:cNvSpPr/>
          <p:nvPr/>
        </p:nvSpPr>
        <p:spPr>
          <a:xfrm>
            <a:off x="1371600" y="3236976"/>
            <a:ext cx="2560320" cy="246888"/>
          </a:xfrm>
          <a:prstGeom prst="rect">
            <a:avLst/>
          </a:prstGeom>
          <a:noFill/>
          <a:ln/>
        </p:spPr>
        <p:txBody>
          <a:bodyPr wrap="square" lIns="0" tIns="0" rIns="0" bIns="0" rtlCol="0" anchor="ctr"/>
          <a:lstStyle/>
          <a:p>
            <a:pPr marL="0" indent="0" algn="r">
              <a:buNone/>
            </a:pPr>
            <a:r>
              <a:rPr lang="en-US" sz="1100" b="1" dirty="0">
                <a:solidFill>
                  <a:srgbClr val="A5D6A7"/>
                </a:solidFill>
                <a:latin typeface="Calibri" pitchFamily="34" charset="0"/>
                <a:ea typeface="Calibri" pitchFamily="34" charset="-122"/>
                <a:cs typeface="Calibri" pitchFamily="34" charset="-120"/>
              </a:rPr>
              <a:t>Module Code:</a:t>
            </a:r>
            <a:endParaRPr lang="en-US" sz="1100" dirty="0"/>
          </a:p>
        </p:txBody>
      </p:sp>
      <p:sp>
        <p:nvSpPr>
          <p:cNvPr id="11" name="Text 8"/>
          <p:cNvSpPr/>
          <p:nvPr/>
        </p:nvSpPr>
        <p:spPr>
          <a:xfrm>
            <a:off x="4114800" y="3236976"/>
            <a:ext cx="3840480" cy="246888"/>
          </a:xfrm>
          <a:prstGeom prst="rect">
            <a:avLst/>
          </a:prstGeom>
          <a:noFill/>
          <a:ln/>
        </p:spPr>
        <p:txBody>
          <a:bodyPr wrap="square" lIns="0" tIns="76200" rIns="0" bIns="0" rtlCol="0" anchor="ctr"/>
          <a:lstStyle/>
          <a:p>
            <a:pPr marL="0" indent="0" algn="l">
              <a:buNone/>
            </a:pPr>
            <a:r>
              <a:rPr lang="en-US" sz="1100" dirty="0">
                <a:solidFill>
                  <a:srgbClr val="FFFFFF"/>
                </a:solidFill>
                <a:latin typeface="Calibri" pitchFamily="34" charset="0"/>
                <a:ea typeface="Calibri" pitchFamily="34" charset="-122"/>
                <a:cs typeface="Calibri" pitchFamily="34" charset="-120"/>
              </a:rPr>
              <a:t>LCLM 4004</a:t>
            </a:r>
            <a:endParaRPr lang="en-US" sz="1100" dirty="0"/>
          </a:p>
        </p:txBody>
      </p:sp>
      <p:sp>
        <p:nvSpPr>
          <p:cNvPr id="12" name="Text 9"/>
          <p:cNvSpPr/>
          <p:nvPr/>
        </p:nvSpPr>
        <p:spPr>
          <a:xfrm>
            <a:off x="1371600" y="3483864"/>
            <a:ext cx="2560320" cy="246888"/>
          </a:xfrm>
          <a:prstGeom prst="rect">
            <a:avLst/>
          </a:prstGeom>
          <a:noFill/>
          <a:ln/>
        </p:spPr>
        <p:txBody>
          <a:bodyPr wrap="square" lIns="0" tIns="0" rIns="0" bIns="0" rtlCol="0" anchor="ctr"/>
          <a:lstStyle/>
          <a:p>
            <a:pPr marL="0" indent="0" algn="r">
              <a:buNone/>
            </a:pPr>
            <a:r>
              <a:rPr lang="en-US" sz="1100" b="1" dirty="0">
                <a:solidFill>
                  <a:srgbClr val="A5D6A7"/>
                </a:solidFill>
                <a:latin typeface="Calibri" pitchFamily="34" charset="0"/>
                <a:ea typeface="Calibri" pitchFamily="34" charset="-122"/>
                <a:cs typeface="Calibri" pitchFamily="34" charset="-120"/>
              </a:rPr>
              <a:t>Module Name:</a:t>
            </a:r>
            <a:endParaRPr lang="en-US" sz="1100" dirty="0"/>
          </a:p>
        </p:txBody>
      </p:sp>
      <p:sp>
        <p:nvSpPr>
          <p:cNvPr id="13" name="Text 10"/>
          <p:cNvSpPr/>
          <p:nvPr/>
        </p:nvSpPr>
        <p:spPr>
          <a:xfrm>
            <a:off x="4114800" y="3483864"/>
            <a:ext cx="3840480" cy="246888"/>
          </a:xfrm>
          <a:prstGeom prst="rect">
            <a:avLst/>
          </a:prstGeom>
          <a:noFill/>
          <a:ln/>
        </p:spPr>
        <p:txBody>
          <a:bodyPr wrap="square" lIns="0" tIns="76200" rIns="0" bIns="0" rtlCol="0" anchor="ctr"/>
          <a:lstStyle/>
          <a:p>
            <a:pPr marL="0" indent="0" algn="l">
              <a:buNone/>
            </a:pPr>
            <a:r>
              <a:rPr lang="en-US" sz="1100" dirty="0">
                <a:solidFill>
                  <a:srgbClr val="FFFFFF"/>
                </a:solidFill>
                <a:latin typeface="Calibri" pitchFamily="34" charset="0"/>
                <a:ea typeface="Calibri" pitchFamily="34" charset="-122"/>
                <a:cs typeface="Calibri" pitchFamily="34" charset="-120"/>
              </a:rPr>
              <a:t>Problem Solving and Decision-Making</a:t>
            </a:r>
            <a:endParaRPr lang="en-US" sz="1100" dirty="0"/>
          </a:p>
        </p:txBody>
      </p:sp>
      <p:sp>
        <p:nvSpPr>
          <p:cNvPr id="15" name="Text 12"/>
          <p:cNvSpPr/>
          <p:nvPr/>
        </p:nvSpPr>
        <p:spPr>
          <a:xfrm>
            <a:off x="4114800" y="3730752"/>
            <a:ext cx="3840480" cy="246888"/>
          </a:xfrm>
          <a:prstGeom prst="rect">
            <a:avLst/>
          </a:prstGeom>
          <a:noFill/>
          <a:ln/>
        </p:spPr>
        <p:txBody>
          <a:bodyPr wrap="square" lIns="0" tIns="76200" rIns="0" bIns="0" rtlCol="0" anchor="ctr"/>
          <a:lstStyle/>
          <a:p>
            <a:pPr marL="0" indent="0" algn="l">
              <a:buNone/>
            </a:pPr>
            <a:endParaRPr lang="en-US" sz="1100" dirty="0"/>
          </a:p>
        </p:txBody>
      </p:sp>
      <p:sp>
        <p:nvSpPr>
          <p:cNvPr id="16" name="Text 13"/>
          <p:cNvSpPr/>
          <p:nvPr/>
        </p:nvSpPr>
        <p:spPr>
          <a:xfrm>
            <a:off x="1371600" y="3977640"/>
            <a:ext cx="2560320" cy="246888"/>
          </a:xfrm>
          <a:prstGeom prst="rect">
            <a:avLst/>
          </a:prstGeom>
          <a:noFill/>
          <a:ln/>
        </p:spPr>
        <p:txBody>
          <a:bodyPr wrap="square" lIns="0" tIns="0" rIns="0" bIns="0" rtlCol="0" anchor="ctr"/>
          <a:lstStyle/>
          <a:p>
            <a:pPr marL="0" indent="0" algn="r">
              <a:buNone/>
            </a:pPr>
            <a:r>
              <a:rPr lang="en-US" sz="1100" b="1" dirty="0">
                <a:solidFill>
                  <a:srgbClr val="A5D6A7"/>
                </a:solidFill>
                <a:latin typeface="Calibri" pitchFamily="34" charset="0"/>
                <a:ea typeface="Calibri" pitchFamily="34" charset="-122"/>
                <a:cs typeface="Calibri" pitchFamily="34" charset="-120"/>
              </a:rPr>
              <a:t>Component:</a:t>
            </a:r>
            <a:endParaRPr lang="en-US" sz="1100" dirty="0"/>
          </a:p>
        </p:txBody>
      </p:sp>
      <p:sp>
        <p:nvSpPr>
          <p:cNvPr id="17" name="Text 14"/>
          <p:cNvSpPr/>
          <p:nvPr/>
        </p:nvSpPr>
        <p:spPr>
          <a:xfrm>
            <a:off x="4114800" y="3977640"/>
            <a:ext cx="3840480" cy="246888"/>
          </a:xfrm>
          <a:prstGeom prst="rect">
            <a:avLst/>
          </a:prstGeom>
          <a:noFill/>
          <a:ln/>
        </p:spPr>
        <p:txBody>
          <a:bodyPr wrap="square" lIns="0" tIns="76200" rIns="0" bIns="0" rtlCol="0" anchor="ctr"/>
          <a:lstStyle/>
          <a:p>
            <a:pPr marL="0" indent="0" algn="l">
              <a:buNone/>
            </a:pPr>
            <a:r>
              <a:rPr lang="en-US" sz="1100" dirty="0">
                <a:solidFill>
                  <a:srgbClr val="FFFFFF"/>
                </a:solidFill>
                <a:latin typeface="Calibri" pitchFamily="34" charset="0"/>
                <a:ea typeface="Calibri" pitchFamily="34" charset="-122"/>
                <a:cs typeface="Calibri" pitchFamily="34" charset="-120"/>
              </a:rPr>
              <a:t>Component 1 – Green Haven Florists</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PRESENTATION OVERVIEW</a:t>
            </a:r>
            <a:endParaRPr lang="en-US" sz="2600" dirty="0"/>
          </a:p>
        </p:txBody>
      </p:sp>
      <p:sp>
        <p:nvSpPr>
          <p:cNvPr id="4" name="Shape 2"/>
          <p:cNvSpPr/>
          <p:nvPr/>
        </p:nvSpPr>
        <p:spPr>
          <a:xfrm>
            <a:off x="594360" y="118872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5" name="Shape 3"/>
          <p:cNvSpPr/>
          <p:nvPr/>
        </p:nvSpPr>
        <p:spPr>
          <a:xfrm>
            <a:off x="594360" y="1188720"/>
            <a:ext cx="64008" cy="1691640"/>
          </a:xfrm>
          <a:prstGeom prst="rect">
            <a:avLst/>
          </a:prstGeom>
          <a:solidFill>
            <a:srgbClr val="4CAF50"/>
          </a:solidFill>
          <a:ln/>
        </p:spPr>
        <p:txBody>
          <a:bodyPr/>
          <a:lstStyle/>
          <a:p>
            <a:endParaRPr lang="en-US"/>
          </a:p>
        </p:txBody>
      </p:sp>
      <p:sp>
        <p:nvSpPr>
          <p:cNvPr id="6" name="Shape 4"/>
          <p:cNvSpPr/>
          <p:nvPr/>
        </p:nvSpPr>
        <p:spPr>
          <a:xfrm>
            <a:off x="777240" y="1371600"/>
            <a:ext cx="502920" cy="502920"/>
          </a:xfrm>
          <a:prstGeom prst="ellipse">
            <a:avLst/>
          </a:prstGeom>
          <a:solidFill>
            <a:srgbClr val="1B5E20"/>
          </a:solidFill>
          <a:ln/>
        </p:spPr>
        <p:txBody>
          <a:bodyPr/>
          <a:lstStyle/>
          <a:p>
            <a:endParaRPr lang="en-US"/>
          </a:p>
        </p:txBody>
      </p:sp>
      <p:sp>
        <p:nvSpPr>
          <p:cNvPr id="7" name="Text 5"/>
          <p:cNvSpPr/>
          <p:nvPr/>
        </p:nvSpPr>
        <p:spPr>
          <a:xfrm>
            <a:off x="777240" y="137160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01</a:t>
            </a:r>
            <a:endParaRPr lang="en-US" sz="1600" dirty="0"/>
          </a:p>
        </p:txBody>
      </p:sp>
      <p:sp>
        <p:nvSpPr>
          <p:cNvPr id="8" name="Text 6"/>
          <p:cNvSpPr/>
          <p:nvPr/>
        </p:nvSpPr>
        <p:spPr>
          <a:xfrm>
            <a:off x="777240" y="196596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Introduction &amp; Context</a:t>
            </a:r>
            <a:endParaRPr lang="en-US" sz="1300" dirty="0"/>
          </a:p>
        </p:txBody>
      </p:sp>
      <p:sp>
        <p:nvSpPr>
          <p:cNvPr id="9" name="Text 7"/>
          <p:cNvSpPr/>
          <p:nvPr/>
        </p:nvSpPr>
        <p:spPr>
          <a:xfrm>
            <a:off x="777240" y="233172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Overview of Green Haven Florists</a:t>
            </a:r>
            <a:endParaRPr lang="en-US" sz="1000" dirty="0"/>
          </a:p>
        </p:txBody>
      </p:sp>
      <p:sp>
        <p:nvSpPr>
          <p:cNvPr id="10" name="Shape 8"/>
          <p:cNvSpPr/>
          <p:nvPr/>
        </p:nvSpPr>
        <p:spPr>
          <a:xfrm>
            <a:off x="3383280" y="118872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1" name="Shape 9"/>
          <p:cNvSpPr/>
          <p:nvPr/>
        </p:nvSpPr>
        <p:spPr>
          <a:xfrm>
            <a:off x="3383280" y="1188720"/>
            <a:ext cx="64008" cy="1691640"/>
          </a:xfrm>
          <a:prstGeom prst="rect">
            <a:avLst/>
          </a:prstGeom>
          <a:solidFill>
            <a:srgbClr val="4CAF50"/>
          </a:solidFill>
          <a:ln/>
        </p:spPr>
        <p:txBody>
          <a:bodyPr/>
          <a:lstStyle/>
          <a:p>
            <a:endParaRPr lang="en-US"/>
          </a:p>
        </p:txBody>
      </p:sp>
      <p:sp>
        <p:nvSpPr>
          <p:cNvPr id="12" name="Shape 10"/>
          <p:cNvSpPr/>
          <p:nvPr/>
        </p:nvSpPr>
        <p:spPr>
          <a:xfrm>
            <a:off x="3566160" y="1371600"/>
            <a:ext cx="502920" cy="502920"/>
          </a:xfrm>
          <a:prstGeom prst="ellipse">
            <a:avLst/>
          </a:prstGeom>
          <a:solidFill>
            <a:srgbClr val="1B5E20"/>
          </a:solidFill>
          <a:ln/>
        </p:spPr>
        <p:txBody>
          <a:bodyPr/>
          <a:lstStyle/>
          <a:p>
            <a:endParaRPr lang="en-US"/>
          </a:p>
        </p:txBody>
      </p:sp>
      <p:sp>
        <p:nvSpPr>
          <p:cNvPr id="13" name="Text 11"/>
          <p:cNvSpPr/>
          <p:nvPr/>
        </p:nvSpPr>
        <p:spPr>
          <a:xfrm>
            <a:off x="3566160" y="137160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02</a:t>
            </a:r>
            <a:endParaRPr lang="en-US" sz="1600" dirty="0"/>
          </a:p>
        </p:txBody>
      </p:sp>
      <p:sp>
        <p:nvSpPr>
          <p:cNvPr id="14" name="Text 12"/>
          <p:cNvSpPr/>
          <p:nvPr/>
        </p:nvSpPr>
        <p:spPr>
          <a:xfrm>
            <a:off x="3566160" y="196596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Nature &amp; Scope of Issues</a:t>
            </a:r>
            <a:endParaRPr lang="en-US" sz="1300" dirty="0"/>
          </a:p>
        </p:txBody>
      </p:sp>
      <p:sp>
        <p:nvSpPr>
          <p:cNvPr id="15" name="Text 13"/>
          <p:cNvSpPr/>
          <p:nvPr/>
        </p:nvSpPr>
        <p:spPr>
          <a:xfrm>
            <a:off x="3566160" y="233172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Analysing the 30% sales decline</a:t>
            </a:r>
            <a:endParaRPr lang="en-US" sz="1000" dirty="0"/>
          </a:p>
        </p:txBody>
      </p:sp>
      <p:sp>
        <p:nvSpPr>
          <p:cNvPr id="16" name="Shape 14"/>
          <p:cNvSpPr/>
          <p:nvPr/>
        </p:nvSpPr>
        <p:spPr>
          <a:xfrm>
            <a:off x="6172200" y="118872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7" name="Shape 15"/>
          <p:cNvSpPr/>
          <p:nvPr/>
        </p:nvSpPr>
        <p:spPr>
          <a:xfrm>
            <a:off x="6172200" y="1188720"/>
            <a:ext cx="64008" cy="1691640"/>
          </a:xfrm>
          <a:prstGeom prst="rect">
            <a:avLst/>
          </a:prstGeom>
          <a:solidFill>
            <a:srgbClr val="4CAF50"/>
          </a:solidFill>
          <a:ln/>
        </p:spPr>
        <p:txBody>
          <a:bodyPr/>
          <a:lstStyle/>
          <a:p>
            <a:endParaRPr lang="en-US"/>
          </a:p>
        </p:txBody>
      </p:sp>
      <p:sp>
        <p:nvSpPr>
          <p:cNvPr id="18" name="Shape 16"/>
          <p:cNvSpPr/>
          <p:nvPr/>
        </p:nvSpPr>
        <p:spPr>
          <a:xfrm>
            <a:off x="6355080" y="1371600"/>
            <a:ext cx="502920" cy="502920"/>
          </a:xfrm>
          <a:prstGeom prst="ellipse">
            <a:avLst/>
          </a:prstGeom>
          <a:solidFill>
            <a:srgbClr val="1B5E20"/>
          </a:solidFill>
          <a:ln/>
        </p:spPr>
        <p:txBody>
          <a:bodyPr/>
          <a:lstStyle/>
          <a:p>
            <a:endParaRPr lang="en-US"/>
          </a:p>
        </p:txBody>
      </p:sp>
      <p:sp>
        <p:nvSpPr>
          <p:cNvPr id="19" name="Text 17"/>
          <p:cNvSpPr/>
          <p:nvPr/>
        </p:nvSpPr>
        <p:spPr>
          <a:xfrm>
            <a:off x="6355080" y="137160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03</a:t>
            </a:r>
            <a:endParaRPr lang="en-US" sz="1600" dirty="0"/>
          </a:p>
        </p:txBody>
      </p:sp>
      <p:sp>
        <p:nvSpPr>
          <p:cNvPr id="20" name="Text 18"/>
          <p:cNvSpPr/>
          <p:nvPr/>
        </p:nvSpPr>
        <p:spPr>
          <a:xfrm>
            <a:off x="6355080" y="196596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5W2H Analysis</a:t>
            </a:r>
            <a:endParaRPr lang="en-US" sz="1300" dirty="0"/>
          </a:p>
        </p:txBody>
      </p:sp>
      <p:sp>
        <p:nvSpPr>
          <p:cNvPr id="21" name="Text 19"/>
          <p:cNvSpPr/>
          <p:nvPr/>
        </p:nvSpPr>
        <p:spPr>
          <a:xfrm>
            <a:off x="6355080" y="233172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Structured root-cause identification</a:t>
            </a:r>
            <a:endParaRPr lang="en-US" sz="1000" dirty="0"/>
          </a:p>
        </p:txBody>
      </p:sp>
      <p:sp>
        <p:nvSpPr>
          <p:cNvPr id="22" name="Shape 20"/>
          <p:cNvSpPr/>
          <p:nvPr/>
        </p:nvSpPr>
        <p:spPr>
          <a:xfrm>
            <a:off x="594360" y="306324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23" name="Shape 21"/>
          <p:cNvSpPr/>
          <p:nvPr/>
        </p:nvSpPr>
        <p:spPr>
          <a:xfrm>
            <a:off x="594360" y="3063240"/>
            <a:ext cx="64008" cy="1691640"/>
          </a:xfrm>
          <a:prstGeom prst="rect">
            <a:avLst/>
          </a:prstGeom>
          <a:solidFill>
            <a:srgbClr val="4CAF50"/>
          </a:solidFill>
          <a:ln/>
        </p:spPr>
        <p:txBody>
          <a:bodyPr/>
          <a:lstStyle/>
          <a:p>
            <a:endParaRPr lang="en-US"/>
          </a:p>
        </p:txBody>
      </p:sp>
      <p:sp>
        <p:nvSpPr>
          <p:cNvPr id="24" name="Shape 22"/>
          <p:cNvSpPr/>
          <p:nvPr/>
        </p:nvSpPr>
        <p:spPr>
          <a:xfrm>
            <a:off x="777240" y="3246120"/>
            <a:ext cx="502920" cy="502920"/>
          </a:xfrm>
          <a:prstGeom prst="ellipse">
            <a:avLst/>
          </a:prstGeom>
          <a:solidFill>
            <a:srgbClr val="1B5E20"/>
          </a:solidFill>
          <a:ln/>
        </p:spPr>
        <p:txBody>
          <a:bodyPr/>
          <a:lstStyle/>
          <a:p>
            <a:endParaRPr lang="en-US"/>
          </a:p>
        </p:txBody>
      </p:sp>
      <p:sp>
        <p:nvSpPr>
          <p:cNvPr id="25" name="Text 23"/>
          <p:cNvSpPr/>
          <p:nvPr/>
        </p:nvSpPr>
        <p:spPr>
          <a:xfrm>
            <a:off x="777240" y="324612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04</a:t>
            </a:r>
            <a:endParaRPr lang="en-US" sz="1600" dirty="0"/>
          </a:p>
        </p:txBody>
      </p:sp>
      <p:sp>
        <p:nvSpPr>
          <p:cNvPr id="26" name="Text 24"/>
          <p:cNvSpPr/>
          <p:nvPr/>
        </p:nvSpPr>
        <p:spPr>
          <a:xfrm>
            <a:off x="777240" y="384048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PESTEL Analysis</a:t>
            </a:r>
            <a:endParaRPr lang="en-US" sz="1300" dirty="0"/>
          </a:p>
        </p:txBody>
      </p:sp>
      <p:sp>
        <p:nvSpPr>
          <p:cNvPr id="27" name="Text 25"/>
          <p:cNvSpPr/>
          <p:nvPr/>
        </p:nvSpPr>
        <p:spPr>
          <a:xfrm>
            <a:off x="777240" y="420624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External macro-environmental factors</a:t>
            </a:r>
            <a:endParaRPr lang="en-US" sz="1000" dirty="0"/>
          </a:p>
        </p:txBody>
      </p:sp>
      <p:sp>
        <p:nvSpPr>
          <p:cNvPr id="28" name="Shape 26"/>
          <p:cNvSpPr/>
          <p:nvPr/>
        </p:nvSpPr>
        <p:spPr>
          <a:xfrm>
            <a:off x="3383280" y="306324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29" name="Shape 27"/>
          <p:cNvSpPr/>
          <p:nvPr/>
        </p:nvSpPr>
        <p:spPr>
          <a:xfrm>
            <a:off x="3383280" y="3063240"/>
            <a:ext cx="64008" cy="1691640"/>
          </a:xfrm>
          <a:prstGeom prst="rect">
            <a:avLst/>
          </a:prstGeom>
          <a:solidFill>
            <a:srgbClr val="4CAF50"/>
          </a:solidFill>
          <a:ln/>
        </p:spPr>
        <p:txBody>
          <a:bodyPr/>
          <a:lstStyle/>
          <a:p>
            <a:endParaRPr lang="en-US"/>
          </a:p>
        </p:txBody>
      </p:sp>
      <p:sp>
        <p:nvSpPr>
          <p:cNvPr id="30" name="Shape 28"/>
          <p:cNvSpPr/>
          <p:nvPr/>
        </p:nvSpPr>
        <p:spPr>
          <a:xfrm>
            <a:off x="3566160" y="3246120"/>
            <a:ext cx="502920" cy="502920"/>
          </a:xfrm>
          <a:prstGeom prst="ellipse">
            <a:avLst/>
          </a:prstGeom>
          <a:solidFill>
            <a:srgbClr val="1B5E20"/>
          </a:solidFill>
          <a:ln/>
        </p:spPr>
        <p:txBody>
          <a:bodyPr/>
          <a:lstStyle/>
          <a:p>
            <a:endParaRPr lang="en-US"/>
          </a:p>
        </p:txBody>
      </p:sp>
      <p:sp>
        <p:nvSpPr>
          <p:cNvPr id="31" name="Text 29"/>
          <p:cNvSpPr/>
          <p:nvPr/>
        </p:nvSpPr>
        <p:spPr>
          <a:xfrm>
            <a:off x="3566160" y="324612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05</a:t>
            </a:r>
            <a:endParaRPr lang="en-US" sz="1600" dirty="0"/>
          </a:p>
        </p:txBody>
      </p:sp>
      <p:sp>
        <p:nvSpPr>
          <p:cNvPr id="32" name="Text 30"/>
          <p:cNvSpPr/>
          <p:nvPr/>
        </p:nvSpPr>
        <p:spPr>
          <a:xfrm>
            <a:off x="3566160" y="384048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Fishbone Diagram</a:t>
            </a:r>
            <a:endParaRPr lang="en-US" sz="1300" dirty="0"/>
          </a:p>
        </p:txBody>
      </p:sp>
      <p:sp>
        <p:nvSpPr>
          <p:cNvPr id="33" name="Text 31"/>
          <p:cNvSpPr/>
          <p:nvPr/>
        </p:nvSpPr>
        <p:spPr>
          <a:xfrm>
            <a:off x="3566160" y="420624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Cause-and-effect analysis</a:t>
            </a:r>
            <a:endParaRPr lang="en-US" sz="1000" dirty="0"/>
          </a:p>
        </p:txBody>
      </p:sp>
      <p:sp>
        <p:nvSpPr>
          <p:cNvPr id="34" name="Shape 32"/>
          <p:cNvSpPr/>
          <p:nvPr/>
        </p:nvSpPr>
        <p:spPr>
          <a:xfrm>
            <a:off x="6172200" y="3063240"/>
            <a:ext cx="2651760" cy="169164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35" name="Shape 33"/>
          <p:cNvSpPr/>
          <p:nvPr/>
        </p:nvSpPr>
        <p:spPr>
          <a:xfrm>
            <a:off x="6172200" y="3063240"/>
            <a:ext cx="64008" cy="1691640"/>
          </a:xfrm>
          <a:prstGeom prst="rect">
            <a:avLst/>
          </a:prstGeom>
          <a:solidFill>
            <a:srgbClr val="4CAF50"/>
          </a:solidFill>
          <a:ln/>
        </p:spPr>
        <p:txBody>
          <a:bodyPr/>
          <a:lstStyle/>
          <a:p>
            <a:endParaRPr lang="en-US"/>
          </a:p>
        </p:txBody>
      </p:sp>
      <p:sp>
        <p:nvSpPr>
          <p:cNvPr id="36" name="Shape 34"/>
          <p:cNvSpPr/>
          <p:nvPr/>
        </p:nvSpPr>
        <p:spPr>
          <a:xfrm>
            <a:off x="6355080" y="3246120"/>
            <a:ext cx="502920" cy="502920"/>
          </a:xfrm>
          <a:prstGeom prst="ellipse">
            <a:avLst/>
          </a:prstGeom>
          <a:solidFill>
            <a:srgbClr val="1B5E20"/>
          </a:solidFill>
          <a:ln/>
        </p:spPr>
        <p:txBody>
          <a:bodyPr/>
          <a:lstStyle/>
          <a:p>
            <a:endParaRPr lang="en-US"/>
          </a:p>
        </p:txBody>
      </p:sp>
      <p:sp>
        <p:nvSpPr>
          <p:cNvPr id="37" name="Text 35"/>
          <p:cNvSpPr/>
          <p:nvPr/>
        </p:nvSpPr>
        <p:spPr>
          <a:xfrm>
            <a:off x="6355080" y="3246120"/>
            <a:ext cx="502920" cy="50292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06</a:t>
            </a:r>
            <a:endParaRPr lang="en-US" sz="1600" dirty="0"/>
          </a:p>
        </p:txBody>
      </p:sp>
      <p:sp>
        <p:nvSpPr>
          <p:cNvPr id="38" name="Text 36"/>
          <p:cNvSpPr/>
          <p:nvPr/>
        </p:nvSpPr>
        <p:spPr>
          <a:xfrm>
            <a:off x="6355080" y="3840480"/>
            <a:ext cx="22860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Key Findings &amp; References</a:t>
            </a:r>
            <a:endParaRPr lang="en-US" sz="1300" dirty="0"/>
          </a:p>
        </p:txBody>
      </p:sp>
      <p:sp>
        <p:nvSpPr>
          <p:cNvPr id="39" name="Text 37"/>
          <p:cNvSpPr/>
          <p:nvPr/>
        </p:nvSpPr>
        <p:spPr>
          <a:xfrm>
            <a:off x="6355080" y="4206240"/>
            <a:ext cx="2286000" cy="411480"/>
          </a:xfrm>
          <a:prstGeom prst="rect">
            <a:avLst/>
          </a:prstGeom>
          <a:noFill/>
          <a:ln/>
        </p:spPr>
        <p:txBody>
          <a:bodyPr wrap="square" lIns="0" tIns="0" rIns="0" bIns="0" rtlCol="0" anchor="ctr"/>
          <a:lstStyle/>
          <a:p>
            <a:pPr marL="0" indent="0">
              <a:buNone/>
            </a:pPr>
            <a:r>
              <a:rPr lang="en-US" sz="1000" dirty="0">
                <a:solidFill>
                  <a:srgbClr val="666666"/>
                </a:solidFill>
                <a:latin typeface="Calibri" pitchFamily="34" charset="0"/>
                <a:ea typeface="Calibri" pitchFamily="34" charset="-122"/>
                <a:cs typeface="Calibri" pitchFamily="34" charset="-120"/>
              </a:rPr>
              <a:t>Summary and source list</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GREEN HAVEN FLORISTS – CONTEXT</a:t>
            </a:r>
            <a:endParaRPr lang="en-US" sz="2600" dirty="0"/>
          </a:p>
        </p:txBody>
      </p:sp>
      <p:sp>
        <p:nvSpPr>
          <p:cNvPr id="4" name="Shape 2"/>
          <p:cNvSpPr/>
          <p:nvPr/>
        </p:nvSpPr>
        <p:spPr>
          <a:xfrm>
            <a:off x="457200" y="1143000"/>
            <a:ext cx="393192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5" name="Shape 3"/>
          <p:cNvSpPr/>
          <p:nvPr/>
        </p:nvSpPr>
        <p:spPr>
          <a:xfrm>
            <a:off x="640080" y="1325880"/>
            <a:ext cx="640080" cy="640080"/>
          </a:xfrm>
          <a:prstGeom prst="ellipse">
            <a:avLst/>
          </a:prstGeom>
          <a:solidFill>
            <a:srgbClr val="1B5E20"/>
          </a:solidFill>
          <a:ln/>
        </p:spPr>
        <p:txBody>
          <a:bodyPr/>
          <a:lstStyle/>
          <a:p>
            <a:endParaRPr lang="en-US"/>
          </a:p>
        </p:txBody>
      </p:sp>
      <p:pic>
        <p:nvPicPr>
          <p:cNvPr id="6" name="Image 0" descr="preencoded.png"/>
          <p:cNvPicPr>
            <a:picLocks noChangeAspect="1"/>
          </p:cNvPicPr>
          <p:nvPr/>
        </p:nvPicPr>
        <p:blipFill>
          <a:blip r:embed="rId3"/>
          <a:stretch>
            <a:fillRect/>
          </a:stretch>
        </p:blipFill>
        <p:spPr>
          <a:xfrm>
            <a:off x="749808" y="1435608"/>
            <a:ext cx="420624" cy="420624"/>
          </a:xfrm>
          <a:prstGeom prst="rect">
            <a:avLst/>
          </a:prstGeom>
        </p:spPr>
      </p:pic>
      <p:sp>
        <p:nvSpPr>
          <p:cNvPr id="7" name="Text 4"/>
          <p:cNvSpPr/>
          <p:nvPr/>
        </p:nvSpPr>
        <p:spPr>
          <a:xfrm>
            <a:off x="1463040" y="1234440"/>
            <a:ext cx="27432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Founded 2016</a:t>
            </a:r>
            <a:endParaRPr lang="en-US" sz="1300" dirty="0"/>
          </a:p>
        </p:txBody>
      </p:sp>
      <p:sp>
        <p:nvSpPr>
          <p:cNvPr id="8" name="Text 5"/>
          <p:cNvSpPr/>
          <p:nvPr/>
        </p:nvSpPr>
        <p:spPr>
          <a:xfrm>
            <a:off x="1463040" y="1600200"/>
            <a:ext cx="2743200" cy="502920"/>
          </a:xfrm>
          <a:prstGeom prst="rect">
            <a:avLst/>
          </a:prstGeom>
          <a:noFill/>
          <a:ln/>
        </p:spPr>
        <p:txBody>
          <a:bodyPr wrap="square" lIns="0" tIns="0" rIns="0" bIns="0" rtlCol="0" anchor="ctr"/>
          <a:lstStyle/>
          <a:p>
            <a:pPr marL="0" indent="0">
              <a:buNone/>
            </a:pPr>
            <a:r>
              <a:rPr lang="en-US" sz="1000" dirty="0">
                <a:solidFill>
                  <a:srgbClr val="333333"/>
                </a:solidFill>
                <a:latin typeface="Calibri" pitchFamily="34" charset="0"/>
                <a:ea typeface="Calibri" pitchFamily="34" charset="-122"/>
                <a:cs typeface="Calibri" pitchFamily="34" charset="-120"/>
              </a:rPr>
              <a:t>Independent flower shop in Norwich, UK, by Liam &amp; Priya Patel</a:t>
            </a:r>
            <a:endParaRPr lang="en-US" sz="1000" dirty="0"/>
          </a:p>
        </p:txBody>
      </p:sp>
      <p:sp>
        <p:nvSpPr>
          <p:cNvPr id="9" name="Shape 6"/>
          <p:cNvSpPr/>
          <p:nvPr/>
        </p:nvSpPr>
        <p:spPr>
          <a:xfrm>
            <a:off x="457200" y="2377440"/>
            <a:ext cx="393192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0" name="Shape 7"/>
          <p:cNvSpPr/>
          <p:nvPr/>
        </p:nvSpPr>
        <p:spPr>
          <a:xfrm>
            <a:off x="640080" y="2560320"/>
            <a:ext cx="640080" cy="640080"/>
          </a:xfrm>
          <a:prstGeom prst="ellipse">
            <a:avLst/>
          </a:prstGeom>
          <a:solidFill>
            <a:srgbClr val="1B5E20"/>
          </a:solidFill>
          <a:ln/>
        </p:spPr>
        <p:txBody>
          <a:bodyPr/>
          <a:lstStyle/>
          <a:p>
            <a:endParaRPr lang="en-US"/>
          </a:p>
        </p:txBody>
      </p:sp>
      <p:pic>
        <p:nvPicPr>
          <p:cNvPr id="11" name="Image 1" descr="preencoded.png"/>
          <p:cNvPicPr>
            <a:picLocks noChangeAspect="1"/>
          </p:cNvPicPr>
          <p:nvPr/>
        </p:nvPicPr>
        <p:blipFill>
          <a:blip r:embed="rId4"/>
          <a:stretch>
            <a:fillRect/>
          </a:stretch>
        </p:blipFill>
        <p:spPr>
          <a:xfrm>
            <a:off x="749808" y="2670048"/>
            <a:ext cx="420624" cy="420624"/>
          </a:xfrm>
          <a:prstGeom prst="rect">
            <a:avLst/>
          </a:prstGeom>
        </p:spPr>
      </p:pic>
      <p:sp>
        <p:nvSpPr>
          <p:cNvPr id="12" name="Text 8"/>
          <p:cNvSpPr/>
          <p:nvPr/>
        </p:nvSpPr>
        <p:spPr>
          <a:xfrm>
            <a:off x="1463040" y="2468880"/>
            <a:ext cx="27432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Eco-Friendly Ethos</a:t>
            </a:r>
            <a:endParaRPr lang="en-US" sz="1300" dirty="0"/>
          </a:p>
        </p:txBody>
      </p:sp>
      <p:sp>
        <p:nvSpPr>
          <p:cNvPr id="13" name="Text 9"/>
          <p:cNvSpPr/>
          <p:nvPr/>
        </p:nvSpPr>
        <p:spPr>
          <a:xfrm>
            <a:off x="1463040" y="2834640"/>
            <a:ext cx="2743200" cy="502920"/>
          </a:xfrm>
          <a:prstGeom prst="rect">
            <a:avLst/>
          </a:prstGeom>
          <a:noFill/>
          <a:ln/>
        </p:spPr>
        <p:txBody>
          <a:bodyPr wrap="square" lIns="0" tIns="0" rIns="0" bIns="0" rtlCol="0" anchor="ctr"/>
          <a:lstStyle/>
          <a:p>
            <a:pPr marL="0" indent="0">
              <a:buNone/>
            </a:pPr>
            <a:r>
              <a:rPr lang="en-US" sz="1000" dirty="0">
                <a:solidFill>
                  <a:srgbClr val="333333"/>
                </a:solidFill>
                <a:latin typeface="Calibri" pitchFamily="34" charset="0"/>
                <a:ea typeface="Calibri" pitchFamily="34" charset="-122"/>
                <a:cs typeface="Calibri" pitchFamily="34" charset="-120"/>
              </a:rPr>
              <a:t>Biodegradable packaging, locally sourced blooms, sustainable practices</a:t>
            </a:r>
            <a:endParaRPr lang="en-US" sz="1000" dirty="0"/>
          </a:p>
        </p:txBody>
      </p:sp>
      <p:sp>
        <p:nvSpPr>
          <p:cNvPr id="14" name="Shape 10"/>
          <p:cNvSpPr/>
          <p:nvPr/>
        </p:nvSpPr>
        <p:spPr>
          <a:xfrm>
            <a:off x="457200" y="3611880"/>
            <a:ext cx="393192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5" name="Shape 11"/>
          <p:cNvSpPr/>
          <p:nvPr/>
        </p:nvSpPr>
        <p:spPr>
          <a:xfrm>
            <a:off x="640080" y="3794760"/>
            <a:ext cx="640080" cy="640080"/>
          </a:xfrm>
          <a:prstGeom prst="ellipse">
            <a:avLst/>
          </a:prstGeom>
          <a:solidFill>
            <a:srgbClr val="1B5E20"/>
          </a:solidFill>
          <a:ln/>
        </p:spPr>
        <p:txBody>
          <a:bodyPr/>
          <a:lstStyle/>
          <a:p>
            <a:endParaRPr lang="en-US"/>
          </a:p>
        </p:txBody>
      </p:sp>
      <p:pic>
        <p:nvPicPr>
          <p:cNvPr id="16" name="Image 2" descr="preencoded.png"/>
          <p:cNvPicPr>
            <a:picLocks noChangeAspect="1"/>
          </p:cNvPicPr>
          <p:nvPr/>
        </p:nvPicPr>
        <p:blipFill>
          <a:blip r:embed="rId5"/>
          <a:stretch>
            <a:fillRect/>
          </a:stretch>
        </p:blipFill>
        <p:spPr>
          <a:xfrm>
            <a:off x="749808" y="3904488"/>
            <a:ext cx="420624" cy="420624"/>
          </a:xfrm>
          <a:prstGeom prst="rect">
            <a:avLst/>
          </a:prstGeom>
        </p:spPr>
      </p:pic>
      <p:sp>
        <p:nvSpPr>
          <p:cNvPr id="17" name="Text 12"/>
          <p:cNvSpPr/>
          <p:nvPr/>
        </p:nvSpPr>
        <p:spPr>
          <a:xfrm>
            <a:off x="1463040" y="3703320"/>
            <a:ext cx="2743200" cy="365760"/>
          </a:xfrm>
          <a:prstGeom prst="rect">
            <a:avLst/>
          </a:prstGeom>
          <a:noFill/>
          <a:ln/>
        </p:spPr>
        <p:txBody>
          <a:bodyPr wrap="square" lIns="0" tIns="0" rIns="0" bIns="0" rtlCol="0" anchor="ctr"/>
          <a:lstStyle/>
          <a:p>
            <a:pPr marL="0" indent="0">
              <a:buNone/>
            </a:pPr>
            <a:r>
              <a:rPr lang="en-US" sz="1300" b="1" dirty="0">
                <a:solidFill>
                  <a:srgbClr val="1B5E20"/>
                </a:solidFill>
                <a:latin typeface="Georgia" pitchFamily="34" charset="0"/>
                <a:ea typeface="Georgia" pitchFamily="34" charset="-122"/>
                <a:cs typeface="Georgia" pitchFamily="34" charset="-120"/>
              </a:rPr>
              <a:t>Diverse Clientele</a:t>
            </a:r>
            <a:endParaRPr lang="en-US" sz="1300" dirty="0"/>
          </a:p>
        </p:txBody>
      </p:sp>
      <p:sp>
        <p:nvSpPr>
          <p:cNvPr id="18" name="Text 13"/>
          <p:cNvSpPr/>
          <p:nvPr/>
        </p:nvSpPr>
        <p:spPr>
          <a:xfrm>
            <a:off x="1463040" y="4069080"/>
            <a:ext cx="2743200" cy="502920"/>
          </a:xfrm>
          <a:prstGeom prst="rect">
            <a:avLst/>
          </a:prstGeom>
          <a:noFill/>
          <a:ln/>
        </p:spPr>
        <p:txBody>
          <a:bodyPr wrap="square" lIns="0" tIns="0" rIns="0" bIns="0" rtlCol="0" anchor="ctr"/>
          <a:lstStyle/>
          <a:p>
            <a:pPr marL="0" indent="0">
              <a:buNone/>
            </a:pPr>
            <a:r>
              <a:rPr lang="en-US" sz="1000" dirty="0">
                <a:solidFill>
                  <a:srgbClr val="333333"/>
                </a:solidFill>
                <a:latin typeface="Calibri" pitchFamily="34" charset="0"/>
                <a:ea typeface="Calibri" pitchFamily="34" charset="-122"/>
                <a:cs typeface="Calibri" pitchFamily="34" charset="-120"/>
              </a:rPr>
              <a:t>Walk-in customers, corporate clients, and wedding services</a:t>
            </a:r>
            <a:endParaRPr lang="en-US" sz="1000" dirty="0"/>
          </a:p>
        </p:txBody>
      </p:sp>
      <p:sp>
        <p:nvSpPr>
          <p:cNvPr id="19" name="Shape 14"/>
          <p:cNvSpPr/>
          <p:nvPr/>
        </p:nvSpPr>
        <p:spPr>
          <a:xfrm>
            <a:off x="4754880" y="1143000"/>
            <a:ext cx="3931920" cy="3520440"/>
          </a:xfrm>
          <a:prstGeom prst="rect">
            <a:avLst/>
          </a:prstGeom>
          <a:solidFill>
            <a:srgbClr val="E8F5E9"/>
          </a:solidFill>
          <a:ln/>
          <a:effectLst>
            <a:outerShdw blurRad="50800" dist="25400" dir="8100000" algn="bl" rotWithShape="0">
              <a:srgbClr val="000000">
                <a:alpha val="12000"/>
              </a:srgbClr>
            </a:outerShdw>
          </a:effectLst>
        </p:spPr>
        <p:txBody>
          <a:bodyPr/>
          <a:lstStyle/>
          <a:p>
            <a:endParaRPr lang="en-US"/>
          </a:p>
        </p:txBody>
      </p:sp>
      <p:sp>
        <p:nvSpPr>
          <p:cNvPr id="20" name="Text 15"/>
          <p:cNvSpPr/>
          <p:nvPr/>
        </p:nvSpPr>
        <p:spPr>
          <a:xfrm>
            <a:off x="4937760" y="1234440"/>
            <a:ext cx="3566160" cy="365760"/>
          </a:xfrm>
          <a:prstGeom prst="rect">
            <a:avLst/>
          </a:prstGeom>
          <a:noFill/>
          <a:ln/>
        </p:spPr>
        <p:txBody>
          <a:bodyPr wrap="square" lIns="0" tIns="0" rIns="0" bIns="0" rtlCol="0" anchor="ctr"/>
          <a:lstStyle/>
          <a:p>
            <a:pPr marL="0" indent="0" algn="ctr">
              <a:buNone/>
            </a:pPr>
            <a:r>
              <a:rPr lang="en-US" sz="1300" b="1" dirty="0">
                <a:solidFill>
                  <a:srgbClr val="1B5E20"/>
                </a:solidFill>
                <a:latin typeface="Georgia" pitchFamily="34" charset="0"/>
                <a:ea typeface="Georgia" pitchFamily="34" charset="-122"/>
                <a:cs typeface="Georgia" pitchFamily="34" charset="-120"/>
              </a:rPr>
              <a:t>KEY BUSINESS PROFILE</a:t>
            </a:r>
            <a:endParaRPr lang="en-US" sz="1300" dirty="0"/>
          </a:p>
        </p:txBody>
      </p:sp>
      <p:graphicFrame>
        <p:nvGraphicFramePr>
          <p:cNvPr id="21" name="Table 0"/>
          <p:cNvGraphicFramePr>
            <a:graphicFrameLocks noGrp="1"/>
          </p:cNvGraphicFramePr>
          <p:nvPr>
            <p:extLst>
              <p:ext uri="{D42A27DB-BD31-4B8C-83A1-F6EECF244321}">
                <p14:modId xmlns:p14="http://schemas.microsoft.com/office/powerpoint/2010/main" val="1579011935"/>
              </p:ext>
            </p:extLst>
          </p:nvPr>
        </p:nvGraphicFramePr>
        <p:xfrm>
          <a:off x="5029200" y="1691640"/>
          <a:ext cx="3474720" cy="2084832"/>
        </p:xfrm>
        <a:graphic>
          <a:graphicData uri="http://schemas.openxmlformats.org/drawingml/2006/table">
            <a:tbl>
              <a:tblPr/>
              <a:tblGrid>
                <a:gridCol w="1097280">
                  <a:extLst>
                    <a:ext uri="{9D8B030D-6E8A-4147-A177-3AD203B41FA5}">
                      <a16:colId xmlns:a16="http://schemas.microsoft.com/office/drawing/2014/main" val="20000"/>
                    </a:ext>
                  </a:extLst>
                </a:gridCol>
                <a:gridCol w="2377440">
                  <a:extLst>
                    <a:ext uri="{9D8B030D-6E8A-4147-A177-3AD203B41FA5}">
                      <a16:colId xmlns:a16="http://schemas.microsoft.com/office/drawing/2014/main" val="20001"/>
                    </a:ext>
                  </a:extLst>
                </a:gridCol>
              </a:tblGrid>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Location</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Norwich High Street, UK</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Founders</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Liam &amp; Priya Patel</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Est.</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2016</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USP</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Bespoke arrangements, eco-friendly</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Services</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Walk-in, corporate, weddings</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47472">
                <a:tc>
                  <a:txBody>
                    <a:bodyPr/>
                    <a:lstStyle/>
                    <a:p>
                      <a:pPr marL="0" indent="0">
                        <a:buNone/>
                      </a:pPr>
                      <a:r>
                        <a:rPr lang="en-US" sz="1000" b="1" dirty="0">
                          <a:solidFill>
                            <a:srgbClr val="1B5E20"/>
                          </a:solidFill>
                          <a:latin typeface="Calibri" pitchFamily="34" charset="0"/>
                          <a:ea typeface="Calibri" pitchFamily="34" charset="-122"/>
                          <a:cs typeface="Calibri" pitchFamily="34" charset="-120"/>
                        </a:rPr>
                        <a:t>Values</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8E6C9"/>
                    </a:solidFill>
                  </a:tcPr>
                </a:tc>
                <a:tc>
                  <a:txBody>
                    <a:bodyPr/>
                    <a:lstStyle/>
                    <a:p>
                      <a:pPr marL="0" indent="0">
                        <a:buNone/>
                      </a:pPr>
                      <a:r>
                        <a:rPr lang="en-US" sz="1000" dirty="0">
                          <a:solidFill>
                            <a:srgbClr val="333333"/>
                          </a:solidFill>
                          <a:latin typeface="Calibri" pitchFamily="34" charset="0"/>
                          <a:ea typeface="Calibri" pitchFamily="34" charset="-122"/>
                          <a:cs typeface="Calibri" pitchFamily="34" charset="-120"/>
                        </a:rPr>
                        <a:t>Sustainability, community ties</a:t>
                      </a:r>
                      <a:endParaRPr lang="en-US" sz="1000" dirty="0">
                        <a:latin typeface="Calibri" charset="0"/>
                        <a:ea typeface="Calibri" charset="0"/>
                        <a:cs typeface="Calibri" charset="0"/>
                      </a:endParaRPr>
                    </a:p>
                  </a:txBody>
                  <a:tcPr marL="50800" marR="508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22" name="Text 16"/>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 Green Haven Florists Case Study Brief (2025)</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NATURE &amp; SCOPE OF ISSUES</a:t>
            </a:r>
            <a:endParaRPr lang="en-US" sz="2600" dirty="0"/>
          </a:p>
        </p:txBody>
      </p:sp>
      <p:graphicFrame>
        <p:nvGraphicFramePr>
          <p:cNvPr id="4" name="Chart 0"/>
          <p:cNvGraphicFramePr/>
          <p:nvPr/>
        </p:nvGraphicFramePr>
        <p:xfrm>
          <a:off x="365760" y="100584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Shape 2"/>
          <p:cNvSpPr/>
          <p:nvPr/>
        </p:nvSpPr>
        <p:spPr>
          <a:xfrm>
            <a:off x="5212080" y="1051560"/>
            <a:ext cx="3566160" cy="8229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pic>
        <p:nvPicPr>
          <p:cNvPr id="6" name="Image 0" descr="preencoded.png"/>
          <p:cNvPicPr>
            <a:picLocks noChangeAspect="1"/>
          </p:cNvPicPr>
          <p:nvPr/>
        </p:nvPicPr>
        <p:blipFill>
          <a:blip r:embed="rId4"/>
          <a:stretch>
            <a:fillRect/>
          </a:stretch>
        </p:blipFill>
        <p:spPr>
          <a:xfrm>
            <a:off x="5349240" y="1234440"/>
            <a:ext cx="411480" cy="411480"/>
          </a:xfrm>
          <a:prstGeom prst="rect">
            <a:avLst/>
          </a:prstGeom>
        </p:spPr>
      </p:pic>
      <p:sp>
        <p:nvSpPr>
          <p:cNvPr id="7" name="Text 3"/>
          <p:cNvSpPr/>
          <p:nvPr/>
        </p:nvSpPr>
        <p:spPr>
          <a:xfrm>
            <a:off x="5943600" y="1097280"/>
            <a:ext cx="2651760" cy="320040"/>
          </a:xfrm>
          <a:prstGeom prst="rect">
            <a:avLst/>
          </a:prstGeom>
          <a:noFill/>
          <a:ln/>
        </p:spPr>
        <p:txBody>
          <a:bodyPr wrap="square" lIns="0" tIns="0" rIns="0" bIns="0" rtlCol="0" anchor="ctr"/>
          <a:lstStyle/>
          <a:p>
            <a:pPr marL="0" indent="0">
              <a:buNone/>
            </a:pPr>
            <a:r>
              <a:rPr lang="en-US" sz="1200" b="1" dirty="0">
                <a:solidFill>
                  <a:srgbClr val="C62828"/>
                </a:solidFill>
                <a:latin typeface="Georgia" pitchFamily="34" charset="0"/>
                <a:ea typeface="Georgia" pitchFamily="34" charset="-122"/>
                <a:cs typeface="Georgia" pitchFamily="34" charset="-120"/>
              </a:rPr>
              <a:t>30% Decline</a:t>
            </a:r>
            <a:endParaRPr lang="en-US" sz="1200" dirty="0"/>
          </a:p>
        </p:txBody>
      </p:sp>
      <p:sp>
        <p:nvSpPr>
          <p:cNvPr id="8" name="Text 4"/>
          <p:cNvSpPr/>
          <p:nvPr/>
        </p:nvSpPr>
        <p:spPr>
          <a:xfrm>
            <a:off x="5943600" y="1417320"/>
            <a:ext cx="2651760" cy="365760"/>
          </a:xfrm>
          <a:prstGeom prst="rect">
            <a:avLst/>
          </a:prstGeom>
          <a:noFill/>
          <a:ln/>
        </p:spPr>
        <p:txBody>
          <a:bodyPr wrap="square" lIns="0" tIns="0" rIns="0" bIns="0" rtlCol="0" anchor="ctr"/>
          <a:lstStyle/>
          <a:p>
            <a:pPr marL="0" indent="0">
              <a:buNone/>
            </a:pPr>
            <a:r>
              <a:rPr lang="en-US" sz="900" dirty="0">
                <a:solidFill>
                  <a:srgbClr val="333333"/>
                </a:solidFill>
                <a:latin typeface="Calibri" pitchFamily="34" charset="0"/>
                <a:ea typeface="Calibri" pitchFamily="34" charset="-122"/>
                <a:cs typeface="Calibri" pitchFamily="34" charset="-120"/>
              </a:rPr>
              <a:t>In-store sales dropped 30% over 12 months</a:t>
            </a:r>
            <a:endParaRPr lang="en-US" sz="900" dirty="0"/>
          </a:p>
        </p:txBody>
      </p:sp>
      <p:sp>
        <p:nvSpPr>
          <p:cNvPr id="9" name="Shape 5"/>
          <p:cNvSpPr/>
          <p:nvPr/>
        </p:nvSpPr>
        <p:spPr>
          <a:xfrm>
            <a:off x="5212080" y="2011680"/>
            <a:ext cx="3566160" cy="8229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pic>
        <p:nvPicPr>
          <p:cNvPr id="10" name="Image 1" descr="preencoded.png"/>
          <p:cNvPicPr>
            <a:picLocks noChangeAspect="1"/>
          </p:cNvPicPr>
          <p:nvPr/>
        </p:nvPicPr>
        <p:blipFill>
          <a:blip r:embed="rId5"/>
          <a:stretch>
            <a:fillRect/>
          </a:stretch>
        </p:blipFill>
        <p:spPr>
          <a:xfrm>
            <a:off x="5349240" y="2194560"/>
            <a:ext cx="411480" cy="411480"/>
          </a:xfrm>
          <a:prstGeom prst="rect">
            <a:avLst/>
          </a:prstGeom>
        </p:spPr>
      </p:pic>
      <p:sp>
        <p:nvSpPr>
          <p:cNvPr id="11" name="Text 6"/>
          <p:cNvSpPr/>
          <p:nvPr/>
        </p:nvSpPr>
        <p:spPr>
          <a:xfrm>
            <a:off x="5943600" y="2057400"/>
            <a:ext cx="2651760" cy="320040"/>
          </a:xfrm>
          <a:prstGeom prst="rect">
            <a:avLst/>
          </a:prstGeom>
          <a:noFill/>
          <a:ln/>
        </p:spPr>
        <p:txBody>
          <a:bodyPr wrap="square" lIns="0" tIns="0" rIns="0" bIns="0" rtlCol="0" anchor="ctr"/>
          <a:lstStyle/>
          <a:p>
            <a:pPr marL="0" indent="0">
              <a:buNone/>
            </a:pPr>
            <a:r>
              <a:rPr lang="en-US" sz="1200" b="1" dirty="0">
                <a:solidFill>
                  <a:srgbClr val="C62828"/>
                </a:solidFill>
                <a:latin typeface="Georgia" pitchFamily="34" charset="0"/>
                <a:ea typeface="Georgia" pitchFamily="34" charset="-122"/>
                <a:cs typeface="Georgia" pitchFamily="34" charset="-120"/>
              </a:rPr>
              <a:t>Rising Costs</a:t>
            </a:r>
            <a:endParaRPr lang="en-US" sz="1200" dirty="0"/>
          </a:p>
        </p:txBody>
      </p:sp>
      <p:sp>
        <p:nvSpPr>
          <p:cNvPr id="12" name="Text 7"/>
          <p:cNvSpPr/>
          <p:nvPr/>
        </p:nvSpPr>
        <p:spPr>
          <a:xfrm>
            <a:off x="5943600" y="2377440"/>
            <a:ext cx="2651760" cy="365760"/>
          </a:xfrm>
          <a:prstGeom prst="rect">
            <a:avLst/>
          </a:prstGeom>
          <a:noFill/>
          <a:ln/>
        </p:spPr>
        <p:txBody>
          <a:bodyPr wrap="square" lIns="0" tIns="0" rIns="0" bIns="0" rtlCol="0" anchor="ctr"/>
          <a:lstStyle/>
          <a:p>
            <a:pPr marL="0" indent="0">
              <a:buNone/>
            </a:pPr>
            <a:r>
              <a:rPr lang="en-US" sz="900" dirty="0">
                <a:solidFill>
                  <a:srgbClr val="333333"/>
                </a:solidFill>
                <a:latin typeface="Calibri" pitchFamily="34" charset="0"/>
                <a:ea typeface="Calibri" pitchFamily="34" charset="-122"/>
                <a:cs typeface="Calibri" pitchFamily="34" charset="-120"/>
              </a:rPr>
              <a:t>Supply chain disruptions; imported flower prices surging</a:t>
            </a:r>
            <a:endParaRPr lang="en-US" sz="900" dirty="0"/>
          </a:p>
        </p:txBody>
      </p:sp>
      <p:sp>
        <p:nvSpPr>
          <p:cNvPr id="13" name="Shape 8"/>
          <p:cNvSpPr/>
          <p:nvPr/>
        </p:nvSpPr>
        <p:spPr>
          <a:xfrm>
            <a:off x="5212080" y="2971800"/>
            <a:ext cx="3566160" cy="8229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pic>
        <p:nvPicPr>
          <p:cNvPr id="14" name="Image 2" descr="preencoded.png"/>
          <p:cNvPicPr>
            <a:picLocks noChangeAspect="1"/>
          </p:cNvPicPr>
          <p:nvPr/>
        </p:nvPicPr>
        <p:blipFill>
          <a:blip r:embed="rId6"/>
          <a:stretch>
            <a:fillRect/>
          </a:stretch>
        </p:blipFill>
        <p:spPr>
          <a:xfrm>
            <a:off x="5349240" y="3154680"/>
            <a:ext cx="411480" cy="411480"/>
          </a:xfrm>
          <a:prstGeom prst="rect">
            <a:avLst/>
          </a:prstGeom>
        </p:spPr>
      </p:pic>
      <p:sp>
        <p:nvSpPr>
          <p:cNvPr id="15" name="Text 9"/>
          <p:cNvSpPr/>
          <p:nvPr/>
        </p:nvSpPr>
        <p:spPr>
          <a:xfrm>
            <a:off x="5943600" y="3017520"/>
            <a:ext cx="2651760" cy="320040"/>
          </a:xfrm>
          <a:prstGeom prst="rect">
            <a:avLst/>
          </a:prstGeom>
          <a:noFill/>
          <a:ln/>
        </p:spPr>
        <p:txBody>
          <a:bodyPr wrap="square" lIns="0" tIns="0" rIns="0" bIns="0" rtlCol="0" anchor="ctr"/>
          <a:lstStyle/>
          <a:p>
            <a:pPr marL="0" indent="0">
              <a:buNone/>
            </a:pPr>
            <a:r>
              <a:rPr lang="en-US" sz="1200" b="1" dirty="0">
                <a:solidFill>
                  <a:srgbClr val="C62828"/>
                </a:solidFill>
                <a:latin typeface="Georgia" pitchFamily="34" charset="0"/>
                <a:ea typeface="Georgia" pitchFamily="34" charset="-122"/>
                <a:cs typeface="Georgia" pitchFamily="34" charset="-120"/>
              </a:rPr>
              <a:t>New Competitors</a:t>
            </a:r>
            <a:endParaRPr lang="en-US" sz="1200" dirty="0"/>
          </a:p>
        </p:txBody>
      </p:sp>
      <p:sp>
        <p:nvSpPr>
          <p:cNvPr id="16" name="Text 10"/>
          <p:cNvSpPr/>
          <p:nvPr/>
        </p:nvSpPr>
        <p:spPr>
          <a:xfrm>
            <a:off x="5943600" y="3337560"/>
            <a:ext cx="2651760" cy="365760"/>
          </a:xfrm>
          <a:prstGeom prst="rect">
            <a:avLst/>
          </a:prstGeom>
          <a:noFill/>
          <a:ln/>
        </p:spPr>
        <p:txBody>
          <a:bodyPr wrap="square" lIns="0" tIns="0" rIns="0" bIns="0" rtlCol="0" anchor="ctr"/>
          <a:lstStyle/>
          <a:p>
            <a:pPr marL="0" indent="0">
              <a:buNone/>
            </a:pPr>
            <a:r>
              <a:rPr lang="en-US" sz="900" dirty="0">
                <a:solidFill>
                  <a:srgbClr val="333333"/>
                </a:solidFill>
                <a:latin typeface="Calibri" pitchFamily="34" charset="0"/>
                <a:ea typeface="Calibri" pitchFamily="34" charset="-122"/>
                <a:cs typeface="Calibri" pitchFamily="34" charset="-120"/>
              </a:rPr>
              <a:t>Instagram-savvy boutique + national chain with aggressive pricing</a:t>
            </a:r>
            <a:endParaRPr lang="en-US" sz="900" dirty="0"/>
          </a:p>
        </p:txBody>
      </p:sp>
      <p:sp>
        <p:nvSpPr>
          <p:cNvPr id="17" name="Shape 11"/>
          <p:cNvSpPr/>
          <p:nvPr/>
        </p:nvSpPr>
        <p:spPr>
          <a:xfrm>
            <a:off x="5212080" y="3931920"/>
            <a:ext cx="3566160" cy="8229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pic>
        <p:nvPicPr>
          <p:cNvPr id="18" name="Image 3" descr="preencoded.png"/>
          <p:cNvPicPr>
            <a:picLocks noChangeAspect="1"/>
          </p:cNvPicPr>
          <p:nvPr/>
        </p:nvPicPr>
        <p:blipFill>
          <a:blip r:embed="rId7"/>
          <a:stretch>
            <a:fillRect/>
          </a:stretch>
        </p:blipFill>
        <p:spPr>
          <a:xfrm>
            <a:off x="5349240" y="4114800"/>
            <a:ext cx="411480" cy="411480"/>
          </a:xfrm>
          <a:prstGeom prst="rect">
            <a:avLst/>
          </a:prstGeom>
        </p:spPr>
      </p:pic>
      <p:sp>
        <p:nvSpPr>
          <p:cNvPr id="19" name="Text 12"/>
          <p:cNvSpPr/>
          <p:nvPr/>
        </p:nvSpPr>
        <p:spPr>
          <a:xfrm>
            <a:off x="5943600" y="3977640"/>
            <a:ext cx="2651760" cy="320040"/>
          </a:xfrm>
          <a:prstGeom prst="rect">
            <a:avLst/>
          </a:prstGeom>
          <a:noFill/>
          <a:ln/>
        </p:spPr>
        <p:txBody>
          <a:bodyPr wrap="square" lIns="0" tIns="0" rIns="0" bIns="0" rtlCol="0" anchor="ctr"/>
          <a:lstStyle/>
          <a:p>
            <a:pPr marL="0" indent="0">
              <a:buNone/>
            </a:pPr>
            <a:r>
              <a:rPr lang="en-US" sz="1200" b="1" dirty="0">
                <a:solidFill>
                  <a:srgbClr val="C62828"/>
                </a:solidFill>
                <a:latin typeface="Georgia" pitchFamily="34" charset="0"/>
                <a:ea typeface="Georgia" pitchFamily="34" charset="-122"/>
                <a:cs typeface="Georgia" pitchFamily="34" charset="-120"/>
              </a:rPr>
              <a:t>Digital Gap</a:t>
            </a:r>
            <a:endParaRPr lang="en-US" sz="1200" dirty="0"/>
          </a:p>
        </p:txBody>
      </p:sp>
      <p:sp>
        <p:nvSpPr>
          <p:cNvPr id="20" name="Text 13"/>
          <p:cNvSpPr/>
          <p:nvPr/>
        </p:nvSpPr>
        <p:spPr>
          <a:xfrm>
            <a:off x="5943600" y="4297680"/>
            <a:ext cx="2651760" cy="365760"/>
          </a:xfrm>
          <a:prstGeom prst="rect">
            <a:avLst/>
          </a:prstGeom>
          <a:noFill/>
          <a:ln/>
        </p:spPr>
        <p:txBody>
          <a:bodyPr wrap="square" lIns="0" tIns="0" rIns="0" bIns="0" rtlCol="0" anchor="ctr"/>
          <a:lstStyle/>
          <a:p>
            <a:pPr marL="0" indent="0">
              <a:buNone/>
            </a:pPr>
            <a:r>
              <a:rPr lang="en-US" sz="900" dirty="0">
                <a:solidFill>
                  <a:srgbClr val="333333"/>
                </a:solidFill>
                <a:latin typeface="Calibri" pitchFamily="34" charset="0"/>
                <a:ea typeface="Calibri" pitchFamily="34" charset="-122"/>
                <a:cs typeface="Calibri" pitchFamily="34" charset="-120"/>
              </a:rPr>
              <a:t>Outdated website; limited digital marketing &amp; delivery options</a:t>
            </a:r>
            <a:endParaRPr lang="en-US" sz="900" dirty="0"/>
          </a:p>
        </p:txBody>
      </p:sp>
      <p:graphicFrame>
        <p:nvGraphicFramePr>
          <p:cNvPr id="21" name="Chart 1"/>
          <p:cNvGraphicFramePr/>
          <p:nvPr/>
        </p:nvGraphicFramePr>
        <p:xfrm>
          <a:off x="365760" y="3794760"/>
          <a:ext cx="2560320" cy="1234440"/>
        </p:xfrm>
        <a:graphic>
          <a:graphicData uri="http://schemas.openxmlformats.org/drawingml/2006/chart">
            <c:chart xmlns:c="http://schemas.openxmlformats.org/drawingml/2006/chart" xmlns:r="http://schemas.openxmlformats.org/officeDocument/2006/relationships" r:id="rId8"/>
          </a:graphicData>
        </a:graphic>
      </p:graphicFrame>
      <p:sp>
        <p:nvSpPr>
          <p:cNvPr id="22" name="Text 14"/>
          <p:cNvSpPr/>
          <p:nvPr/>
        </p:nvSpPr>
        <p:spPr>
          <a:xfrm>
            <a:off x="457200" y="484632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Case Study Brief (2025); ONS Retail Sales Data (2024); British Florist Association Report (2024)</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5W2H ROOT CAUSE ANALYSIS</a:t>
            </a:r>
            <a:endParaRPr lang="en-US" sz="2600" dirty="0"/>
          </a:p>
        </p:txBody>
      </p:sp>
      <p:graphicFrame>
        <p:nvGraphicFramePr>
          <p:cNvPr id="6" name="Table 0"/>
          <p:cNvGraphicFramePr>
            <a:graphicFrameLocks noGrp="1"/>
          </p:cNvGraphicFramePr>
          <p:nvPr>
            <p:extLst>
              <p:ext uri="{D42A27DB-BD31-4B8C-83A1-F6EECF244321}">
                <p14:modId xmlns:p14="http://schemas.microsoft.com/office/powerpoint/2010/main" val="2314999777"/>
              </p:ext>
            </p:extLst>
          </p:nvPr>
        </p:nvGraphicFramePr>
        <p:xfrm>
          <a:off x="274320" y="1051560"/>
          <a:ext cx="8577072" cy="2011680"/>
        </p:xfrm>
        <a:graphic>
          <a:graphicData uri="http://schemas.openxmlformats.org/drawingml/2006/table">
            <a:tbl>
              <a:tblPr/>
              <a:tblGrid>
                <a:gridCol w="1225296">
                  <a:extLst>
                    <a:ext uri="{9D8B030D-6E8A-4147-A177-3AD203B41FA5}">
                      <a16:colId xmlns:a16="http://schemas.microsoft.com/office/drawing/2014/main" val="20000"/>
                    </a:ext>
                  </a:extLst>
                </a:gridCol>
                <a:gridCol w="1225296">
                  <a:extLst>
                    <a:ext uri="{9D8B030D-6E8A-4147-A177-3AD203B41FA5}">
                      <a16:colId xmlns:a16="http://schemas.microsoft.com/office/drawing/2014/main" val="20001"/>
                    </a:ext>
                  </a:extLst>
                </a:gridCol>
                <a:gridCol w="1225296">
                  <a:extLst>
                    <a:ext uri="{9D8B030D-6E8A-4147-A177-3AD203B41FA5}">
                      <a16:colId xmlns:a16="http://schemas.microsoft.com/office/drawing/2014/main" val="20002"/>
                    </a:ext>
                  </a:extLst>
                </a:gridCol>
                <a:gridCol w="1225296">
                  <a:extLst>
                    <a:ext uri="{9D8B030D-6E8A-4147-A177-3AD203B41FA5}">
                      <a16:colId xmlns:a16="http://schemas.microsoft.com/office/drawing/2014/main" val="20003"/>
                    </a:ext>
                  </a:extLst>
                </a:gridCol>
                <a:gridCol w="1225296">
                  <a:extLst>
                    <a:ext uri="{9D8B030D-6E8A-4147-A177-3AD203B41FA5}">
                      <a16:colId xmlns:a16="http://schemas.microsoft.com/office/drawing/2014/main" val="20004"/>
                    </a:ext>
                  </a:extLst>
                </a:gridCol>
                <a:gridCol w="1225296">
                  <a:extLst>
                    <a:ext uri="{9D8B030D-6E8A-4147-A177-3AD203B41FA5}">
                      <a16:colId xmlns:a16="http://schemas.microsoft.com/office/drawing/2014/main" val="20005"/>
                    </a:ext>
                  </a:extLst>
                </a:gridCol>
                <a:gridCol w="1225296">
                  <a:extLst>
                    <a:ext uri="{9D8B030D-6E8A-4147-A177-3AD203B41FA5}">
                      <a16:colId xmlns:a16="http://schemas.microsoft.com/office/drawing/2014/main" val="20006"/>
                    </a:ext>
                  </a:extLst>
                </a:gridCol>
              </a:tblGrid>
              <a:tr h="36576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What?</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62828"/>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Where?</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65100"/>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When?</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9A825"/>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Who?</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2E7D32"/>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Why?</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1565C0"/>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How?</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6A1B9A"/>
                    </a:solidFill>
                  </a:tcPr>
                </a:tc>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How Much?</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00695C"/>
                    </a:solidFill>
                  </a:tcPr>
                </a:tc>
                <a:extLst>
                  <a:ext uri="{0D108BD9-81ED-4DB2-BD59-A6C34878D82A}">
                    <a16:rowId xmlns:a16="http://schemas.microsoft.com/office/drawing/2014/main" val="10000"/>
                  </a:ext>
                </a:extLst>
              </a:tr>
              <a:tr h="1645920">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30% less money made in stores, fewer people walking in, and not being able to compete with online stores</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Green Haven Florists, Norwich High Street, UK—a place where there is less activity on the high street</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Over the past 12 months (2024–2025), accelerating since nearby business closures</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Founders Liam &amp; Priya Patel; existing walk-in and corporate customers; new online-savvy competitors</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Shift to online shopping; rising costs of imported flowers; outdated website; new competitor entries; limited digital marketing</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Customers migrating to online platforms offering convenience and discounts; competitors leveraging social media and aggressive pricing</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tc>
                  <a:txBody>
                    <a:bodyPr/>
                    <a:lstStyle/>
                    <a:p>
                      <a:pPr marL="0" indent="0">
                        <a:buNone/>
                      </a:pPr>
                      <a:r>
                        <a:rPr lang="en-US" sz="800" dirty="0">
                          <a:solidFill>
                            <a:srgbClr val="1A1A1A"/>
                          </a:solidFill>
                          <a:latin typeface="Calibri" pitchFamily="34" charset="0"/>
                          <a:ea typeface="Calibri" pitchFamily="34" charset="-122"/>
                          <a:cs typeface="Calibri" pitchFamily="34" charset="-120"/>
                        </a:rPr>
                        <a:t>30% revenue loss in-store; rising material/packaging costs; sustainability premium increasing; marketing budget insufficient</a:t>
                      </a:r>
                      <a:endParaRPr lang="en-US" sz="8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bl>
          </a:graphicData>
        </a:graphic>
      </p:graphicFrame>
      <p:sp>
        <p:nvSpPr>
          <p:cNvPr id="5" name="Text 2"/>
          <p:cNvSpPr/>
          <p:nvPr/>
        </p:nvSpPr>
        <p:spPr>
          <a:xfrm>
            <a:off x="457200" y="3749040"/>
            <a:ext cx="8229600" cy="457200"/>
          </a:xfrm>
          <a:prstGeom prst="rect">
            <a:avLst/>
          </a:prstGeom>
          <a:noFill/>
          <a:ln/>
        </p:spPr>
        <p:txBody>
          <a:bodyPr wrap="square" rtlCol="0" anchor="ctr"/>
          <a:lstStyle/>
          <a:p>
            <a:pPr marL="0" indent="0">
              <a:buNone/>
            </a:pPr>
            <a:r>
              <a:rPr lang="en-US" sz="1000" i="1" dirty="0">
                <a:solidFill>
                  <a:srgbClr val="333333"/>
                </a:solidFill>
                <a:latin typeface="Calibri" pitchFamily="34" charset="0"/>
                <a:ea typeface="Calibri" pitchFamily="34" charset="-122"/>
                <a:cs typeface="Calibri" pitchFamily="34" charset="-120"/>
              </a:rPr>
              <a:t>The 5W2H framework (Ohno, 1988) systematically identifies the root cause, context, and impact of the decline in Green Haven’s in-store sales.</a:t>
            </a:r>
            <a:endParaRPr lang="en-US" sz="1000" dirty="0"/>
          </a:p>
        </p:txBody>
      </p:sp>
      <p:sp>
        <p:nvSpPr>
          <p:cNvPr id="4" name="Text 3"/>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Ohno, T. (1988) Toyota Production System. Productivity Press; Case Study Brief (2025)</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PESTEL FRAMEWORK – OVERVIEW</a:t>
            </a:r>
            <a:endParaRPr lang="en-US" sz="2600" dirty="0"/>
          </a:p>
        </p:txBody>
      </p:sp>
      <p:sp>
        <p:nvSpPr>
          <p:cNvPr id="4" name="Shape 2"/>
          <p:cNvSpPr/>
          <p:nvPr/>
        </p:nvSpPr>
        <p:spPr>
          <a:xfrm>
            <a:off x="457200" y="1097280"/>
            <a:ext cx="3931920" cy="361188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5" name="Shape 3"/>
          <p:cNvSpPr/>
          <p:nvPr/>
        </p:nvSpPr>
        <p:spPr>
          <a:xfrm>
            <a:off x="457200" y="1097280"/>
            <a:ext cx="3931920" cy="457200"/>
          </a:xfrm>
          <a:prstGeom prst="rect">
            <a:avLst/>
          </a:prstGeom>
          <a:solidFill>
            <a:srgbClr val="1B5E20"/>
          </a:solidFill>
          <a:ln/>
        </p:spPr>
        <p:txBody>
          <a:bodyPr/>
          <a:lstStyle/>
          <a:p>
            <a:endParaRPr lang="en-US"/>
          </a:p>
        </p:txBody>
      </p:sp>
      <p:sp>
        <p:nvSpPr>
          <p:cNvPr id="6" name="Text 4"/>
          <p:cNvSpPr/>
          <p:nvPr/>
        </p:nvSpPr>
        <p:spPr>
          <a:xfrm>
            <a:off x="640080" y="1097280"/>
            <a:ext cx="3566160" cy="457200"/>
          </a:xfrm>
          <a:prstGeom prst="rect">
            <a:avLst/>
          </a:prstGeom>
          <a:noFill/>
          <a:ln/>
        </p:spPr>
        <p:txBody>
          <a:bodyPr wrap="square" rtlCol="0" anchor="ctr"/>
          <a:lstStyle/>
          <a:p>
            <a:pPr marL="0" indent="0">
              <a:buNone/>
            </a:pPr>
            <a:r>
              <a:rPr lang="en-US" sz="1400" b="1" dirty="0">
                <a:solidFill>
                  <a:srgbClr val="FFFFFF"/>
                </a:solidFill>
                <a:latin typeface="Georgia" pitchFamily="34" charset="0"/>
                <a:ea typeface="Georgia" pitchFamily="34" charset="-122"/>
                <a:cs typeface="Georgia" pitchFamily="34" charset="-120"/>
              </a:rPr>
              <a:t>What is PESTEL?</a:t>
            </a:r>
            <a:endParaRPr lang="en-US" sz="1400" dirty="0"/>
          </a:p>
        </p:txBody>
      </p:sp>
      <p:sp>
        <p:nvSpPr>
          <p:cNvPr id="7" name="Text 5"/>
          <p:cNvSpPr/>
          <p:nvPr/>
        </p:nvSpPr>
        <p:spPr>
          <a:xfrm>
            <a:off x="640080" y="1691640"/>
            <a:ext cx="3566160" cy="2743200"/>
          </a:xfrm>
          <a:prstGeom prst="rect">
            <a:avLst/>
          </a:prstGeom>
          <a:noFill/>
          <a:ln/>
        </p:spPr>
        <p:txBody>
          <a:bodyPr wrap="square" rtlCol="0" anchor="t"/>
          <a:lstStyle/>
          <a:p>
            <a:pPr marL="0" indent="0">
              <a:buNone/>
            </a:pPr>
            <a:r>
              <a:rPr lang="en-US" sz="1000" dirty="0">
                <a:solidFill>
                  <a:srgbClr val="333333"/>
                </a:solidFill>
                <a:latin typeface="Calibri" pitchFamily="34" charset="0"/>
                <a:ea typeface="Calibri" pitchFamily="34" charset="-122"/>
                <a:cs typeface="Calibri" pitchFamily="34" charset="-120"/>
              </a:rPr>
              <a:t>PESTEL is a macro-environmental analysis framework that identifies </a:t>
            </a:r>
            <a:r>
              <a:rPr lang="en-US" sz="1000" b="1" dirty="0">
                <a:solidFill>
                  <a:srgbClr val="1B5E20"/>
                </a:solidFill>
                <a:latin typeface="Calibri" pitchFamily="34" charset="0"/>
                <a:ea typeface="Calibri" pitchFamily="34" charset="-122"/>
                <a:cs typeface="Calibri" pitchFamily="34" charset="-120"/>
              </a:rPr>
              <a:t>Political, Economic, Social, Technological, Environmental, and Legal</a:t>
            </a:r>
            <a:r>
              <a:rPr lang="en-US" sz="1000" dirty="0">
                <a:solidFill>
                  <a:srgbClr val="333333"/>
                </a:solidFill>
                <a:latin typeface="Calibri" pitchFamily="34" charset="0"/>
                <a:ea typeface="Calibri" pitchFamily="34" charset="-122"/>
                <a:cs typeface="Calibri" pitchFamily="34" charset="-120"/>
              </a:rPr>
              <a:t> factors affecting an organisation (Aguilar, 1967).</a:t>
            </a:r>
            <a:endParaRPr lang="en-US" sz="1000" dirty="0"/>
          </a:p>
          <a:p>
            <a:pPr marL="0" indent="0">
              <a:buNone/>
            </a:pPr>
            <a:endParaRPr lang="en-US" sz="1000" dirty="0"/>
          </a:p>
          <a:p>
            <a:pPr marL="0" indent="0">
              <a:buNone/>
            </a:pPr>
            <a:r>
              <a:rPr lang="en-US" sz="1100" b="1" dirty="0">
                <a:solidFill>
                  <a:srgbClr val="1B5E20"/>
                </a:solidFill>
                <a:latin typeface="Georgia" pitchFamily="34" charset="0"/>
                <a:ea typeface="Georgia" pitchFamily="34" charset="-122"/>
                <a:cs typeface="Georgia" pitchFamily="34" charset="-120"/>
              </a:rPr>
              <a:t>Why use it?</a:t>
            </a:r>
            <a:endParaRPr lang="en-US" sz="1000" dirty="0"/>
          </a:p>
          <a:p>
            <a:pPr marL="0" indent="0">
              <a:buNone/>
            </a:pPr>
            <a:r>
              <a:rPr lang="en-US" sz="1000" dirty="0">
                <a:solidFill>
                  <a:srgbClr val="333333"/>
                </a:solidFill>
                <a:latin typeface="Calibri" pitchFamily="34" charset="0"/>
                <a:ea typeface="Calibri" pitchFamily="34" charset="-122"/>
                <a:cs typeface="Calibri" pitchFamily="34" charset="-120"/>
              </a:rPr>
              <a:t>Provides a comprehensive external audit, identifies threats and opportunities, and supports strategic planning.</a:t>
            </a:r>
            <a:endParaRPr lang="en-US" sz="1000" dirty="0"/>
          </a:p>
          <a:p>
            <a:pPr marL="0" indent="0">
              <a:buNone/>
            </a:pPr>
            <a:endParaRPr lang="en-US" sz="1000" dirty="0"/>
          </a:p>
          <a:p>
            <a:pPr marL="0" indent="0">
              <a:buNone/>
            </a:pPr>
            <a:r>
              <a:rPr lang="en-US" sz="1100" b="1" dirty="0">
                <a:solidFill>
                  <a:srgbClr val="1B5E20"/>
                </a:solidFill>
                <a:latin typeface="Georgia" pitchFamily="34" charset="0"/>
                <a:ea typeface="Georgia" pitchFamily="34" charset="-122"/>
                <a:cs typeface="Georgia" pitchFamily="34" charset="-120"/>
              </a:rPr>
              <a:t>Where is it used?</a:t>
            </a:r>
            <a:endParaRPr lang="en-US" sz="1000" dirty="0"/>
          </a:p>
          <a:p>
            <a:pPr marL="0" indent="0">
              <a:buNone/>
            </a:pPr>
            <a:r>
              <a:rPr lang="en-US" sz="1000" dirty="0">
                <a:solidFill>
                  <a:srgbClr val="333333"/>
                </a:solidFill>
                <a:latin typeface="Calibri" pitchFamily="34" charset="0"/>
                <a:ea typeface="Calibri" pitchFamily="34" charset="-122"/>
                <a:cs typeface="Calibri" pitchFamily="34" charset="-120"/>
              </a:rPr>
              <a:t>Strategic management, market entry decisions, business planning, and risk assessment across all industries.</a:t>
            </a:r>
            <a:endParaRPr lang="en-US" sz="1000" dirty="0"/>
          </a:p>
        </p:txBody>
      </p:sp>
      <p:sp>
        <p:nvSpPr>
          <p:cNvPr id="8" name="Shape 6"/>
          <p:cNvSpPr/>
          <p:nvPr/>
        </p:nvSpPr>
        <p:spPr>
          <a:xfrm>
            <a:off x="4754880" y="1097280"/>
            <a:ext cx="3931920" cy="361188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graphicFrame>
        <p:nvGraphicFramePr>
          <p:cNvPr id="9" name="Table 0"/>
          <p:cNvGraphicFramePr>
            <a:graphicFrameLocks noGrp="1"/>
          </p:cNvGraphicFramePr>
          <p:nvPr>
            <p:extLst>
              <p:ext uri="{D42A27DB-BD31-4B8C-83A1-F6EECF244321}">
                <p14:modId xmlns:p14="http://schemas.microsoft.com/office/powerpoint/2010/main" val="1579011935"/>
              </p:ext>
            </p:extLst>
          </p:nvPr>
        </p:nvGraphicFramePr>
        <p:xfrm>
          <a:off x="4892040" y="1234440"/>
          <a:ext cx="3657600" cy="2880360"/>
        </p:xfrm>
        <a:graphic>
          <a:graphicData uri="http://schemas.openxmlformats.org/drawingml/2006/table">
            <a:tbl>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tblGrid>
              <a:tr h="365760">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Benefits</a:t>
                      </a:r>
                      <a:endParaRPr lang="en-US" sz="1100" dirty="0">
                        <a:latin typeface="Calibri" charset="0"/>
                        <a:ea typeface="Calibri" charset="0"/>
                        <a:cs typeface="Calibri" charset="0"/>
                      </a:endParaRPr>
                    </a:p>
                  </a:txBody>
                  <a:tcPr marL="38100" marR="381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2E7D32"/>
                    </a:solidFill>
                  </a:tcPr>
                </a:tc>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Limitations</a:t>
                      </a:r>
                      <a:endParaRPr lang="en-US" sz="1100" dirty="0">
                        <a:latin typeface="Calibri" charset="0"/>
                        <a:ea typeface="Calibri" charset="0"/>
                        <a:cs typeface="Calibri" charset="0"/>
                      </a:endParaRPr>
                    </a:p>
                  </a:txBody>
                  <a:tcPr marL="38100" marR="381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62828"/>
                    </a:solidFill>
                  </a:tcPr>
                </a:tc>
                <a:extLst>
                  <a:ext uri="{0D108BD9-81ED-4DB2-BD59-A6C34878D82A}">
                    <a16:rowId xmlns:a16="http://schemas.microsoft.com/office/drawing/2014/main" val="10000"/>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Comprehensive external view</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Can oversimplify complex factors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1"/>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Identifies opportunities &amp; threats early</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Static snapshot; doesn’t capture dynamic changes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2"/>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Easy to understand and apply</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Subjective interpretation of factors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3"/>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Supports proactive strategy</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Does not address internal issues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4"/>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Widely accepted in academia and practice</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Overlap between categories (e.g., environmental &amp; legal)</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5"/>
                  </a:ext>
                </a:extLst>
              </a:tr>
            </a:tbl>
          </a:graphicData>
        </a:graphic>
      </p:graphicFrame>
      <p:sp>
        <p:nvSpPr>
          <p:cNvPr id="10" name="Text 7"/>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Aguilar, F.J. (1967) Scanning the Business Environment. Macmillan; Yüksel, I. (2012) J. of International Social Research, 5(21)</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PESTEL ANALYSIS – GREEN HAVEN FLORISTS</a:t>
            </a:r>
            <a:endParaRPr lang="en-US" sz="2400" dirty="0"/>
          </a:p>
        </p:txBody>
      </p:sp>
      <p:graphicFrame>
        <p:nvGraphicFramePr>
          <p:cNvPr id="8" name="Table 0"/>
          <p:cNvGraphicFramePr>
            <a:graphicFrameLocks noGrp="1"/>
          </p:cNvGraphicFramePr>
          <p:nvPr>
            <p:extLst>
              <p:ext uri="{D42A27DB-BD31-4B8C-83A1-F6EECF244321}">
                <p14:modId xmlns:p14="http://schemas.microsoft.com/office/powerpoint/2010/main" val="124093646"/>
              </p:ext>
            </p:extLst>
          </p:nvPr>
        </p:nvGraphicFramePr>
        <p:xfrm>
          <a:off x="274320" y="1005840"/>
          <a:ext cx="8595360" cy="3611880"/>
        </p:xfrm>
        <a:graphic>
          <a:graphicData uri="http://schemas.openxmlformats.org/drawingml/2006/table">
            <a:tbl>
              <a:tblPr/>
              <a:tblGrid>
                <a:gridCol w="1371600">
                  <a:extLst>
                    <a:ext uri="{9D8B030D-6E8A-4147-A177-3AD203B41FA5}">
                      <a16:colId xmlns:a16="http://schemas.microsoft.com/office/drawing/2014/main" val="20000"/>
                    </a:ext>
                  </a:extLst>
                </a:gridCol>
                <a:gridCol w="7223760">
                  <a:extLst>
                    <a:ext uri="{9D8B030D-6E8A-4147-A177-3AD203B41FA5}">
                      <a16:colId xmlns:a16="http://schemas.microsoft.com/office/drawing/2014/main" val="20001"/>
                    </a:ext>
                  </a:extLst>
                </a:gridCol>
              </a:tblGrid>
              <a:tr h="320040">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Factor</a:t>
                      </a:r>
                      <a:endParaRPr lang="en-US" sz="11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1B5E20"/>
                    </a:solidFill>
                  </a:tcPr>
                </a:tc>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Impact on Green Haven Florists</a:t>
                      </a:r>
                      <a:endParaRPr lang="en-US" sz="11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1B5E20"/>
                    </a:solidFill>
                  </a:tcPr>
                </a:tc>
                <a:extLst>
                  <a:ext uri="{0D108BD9-81ED-4DB2-BD59-A6C34878D82A}">
                    <a16:rowId xmlns:a16="http://schemas.microsoft.com/office/drawing/2014/main" val="10000"/>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Political</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62828"/>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Small businesses getting help from the government (like handouts); trade rules after Brexit that affect flower imports from the EU; and high street </a:t>
                      </a:r>
                      <a:r>
                        <a:rPr lang="en-US" sz="900" dirty="0" err="1">
                          <a:solidFill>
                            <a:srgbClr val="1A1A1A"/>
                          </a:solidFill>
                          <a:latin typeface="Calibri" pitchFamily="34" charset="0"/>
                          <a:ea typeface="Calibri" pitchFamily="34" charset="-122"/>
                          <a:cs typeface="Calibri" pitchFamily="34" charset="-120"/>
                        </a:rPr>
                        <a:t>revitalisation</a:t>
                      </a:r>
                      <a:r>
                        <a:rPr lang="en-US" sz="900" dirty="0">
                          <a:solidFill>
                            <a:srgbClr val="1A1A1A"/>
                          </a:solidFill>
                          <a:latin typeface="Calibri" pitchFamily="34" charset="0"/>
                          <a:ea typeface="Calibri" pitchFamily="34" charset="-122"/>
                          <a:cs typeface="Calibri" pitchFamily="34" charset="-120"/>
                        </a:rPr>
                        <a:t> plans run by local governments</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Economic</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65100"/>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The UK's rising cost of living is causing people to spend less on extras, and the rising cost of foreign flowers like orchids and tulips and the rising cost of energy and rent for high street shops are all contributing to this.</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Social</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9A825"/>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Growing consumer preference for online shopping; rising demand for sustainable and ethical products; shift in gifting habits toward experiences over physical gifts</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Technological</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2E7D32"/>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An old e-commerce site is losing potential customers; rivals are using social media marketing (Instagram); AI-driven </a:t>
                      </a:r>
                      <a:r>
                        <a:rPr lang="en-US" sz="900" dirty="0" err="1">
                          <a:solidFill>
                            <a:srgbClr val="1A1A1A"/>
                          </a:solidFill>
                          <a:latin typeface="Calibri" pitchFamily="34" charset="0"/>
                          <a:ea typeface="Calibri" pitchFamily="34" charset="-122"/>
                          <a:cs typeface="Calibri" pitchFamily="34" charset="-120"/>
                        </a:rPr>
                        <a:t>personalisation</a:t>
                      </a:r>
                      <a:r>
                        <a:rPr lang="en-US" sz="900" dirty="0">
                          <a:solidFill>
                            <a:srgbClr val="1A1A1A"/>
                          </a:solidFill>
                          <a:latin typeface="Calibri" pitchFamily="34" charset="0"/>
                          <a:ea typeface="Calibri" pitchFamily="34" charset="-122"/>
                          <a:cs typeface="Calibri" pitchFamily="34" charset="-120"/>
                        </a:rPr>
                        <a:t> in online shopping is changing what people expect.</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Environmental</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1565C0"/>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Higher costs for biodegradable packaging; climate change disrupting flower supply chains; customer demand for carbon-neutral deliveries and local sourcing</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48640">
                <a:tc>
                  <a:txBody>
                    <a:bodyPr/>
                    <a:lstStyle/>
                    <a:p>
                      <a:pPr marL="0" indent="0" algn="ctr">
                        <a:buNone/>
                      </a:pPr>
                      <a:r>
                        <a:rPr lang="en-US" sz="1000" b="1" dirty="0">
                          <a:solidFill>
                            <a:srgbClr val="FFFFFF"/>
                          </a:solidFill>
                          <a:latin typeface="Calibri" pitchFamily="34" charset="0"/>
                          <a:ea typeface="Calibri" pitchFamily="34" charset="-122"/>
                          <a:cs typeface="Calibri" pitchFamily="34" charset="-120"/>
                        </a:rPr>
                        <a:t>Legal</a:t>
                      </a:r>
                      <a:endParaRPr lang="en-US" sz="1000" dirty="0">
                        <a:latin typeface="Calibri" charset="0"/>
                        <a:ea typeface="Calibri" charset="0"/>
                        <a:cs typeface="Calibri" charset="0"/>
                      </a:endParaRPr>
                    </a:p>
                  </a:txBody>
                  <a:tcPr marL="38100" marR="38100" marT="25400" marB="25400" anchor="ctr">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6A1B9A"/>
                    </a:solidFill>
                  </a:tcPr>
                </a:tc>
                <a:tc>
                  <a:txBody>
                    <a:bodyPr/>
                    <a:lstStyle/>
                    <a:p>
                      <a:pPr marL="0" indent="0">
                        <a:buNone/>
                      </a:pPr>
                      <a:r>
                        <a:rPr lang="en-US" sz="900" dirty="0">
                          <a:solidFill>
                            <a:srgbClr val="1A1A1A"/>
                          </a:solidFill>
                          <a:latin typeface="Calibri" pitchFamily="34" charset="0"/>
                          <a:ea typeface="Calibri" pitchFamily="34" charset="-122"/>
                          <a:cs typeface="Calibri" pitchFamily="34" charset="-120"/>
                        </a:rPr>
                        <a:t>Consumer rights regulations for online sales; employment law for small businesses; environmental packaging regulations (UK Environment Act 2021)</a:t>
                      </a:r>
                      <a:endParaRPr lang="en-US" sz="900" dirty="0">
                        <a:latin typeface="Calibri" charset="0"/>
                        <a:ea typeface="Calibri" charset="0"/>
                        <a:cs typeface="Calibri" charset="0"/>
                      </a:endParaRPr>
                    </a:p>
                  </a:txBody>
                  <a:tcPr marL="50800" marR="508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Text 2"/>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ONS (2024); UK Parliament Business Report (2024); Aguilar (1967); Case Study Brief (2025)</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FISHBONE DIAGRAM – OVERVIEW</a:t>
            </a:r>
            <a:endParaRPr lang="en-US" sz="2600" dirty="0"/>
          </a:p>
        </p:txBody>
      </p:sp>
      <p:sp>
        <p:nvSpPr>
          <p:cNvPr id="4" name="Shape 2"/>
          <p:cNvSpPr/>
          <p:nvPr/>
        </p:nvSpPr>
        <p:spPr>
          <a:xfrm>
            <a:off x="457200" y="1097280"/>
            <a:ext cx="3931920" cy="361188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5" name="Shape 3"/>
          <p:cNvSpPr/>
          <p:nvPr/>
        </p:nvSpPr>
        <p:spPr>
          <a:xfrm>
            <a:off x="457200" y="1097280"/>
            <a:ext cx="3931920" cy="457200"/>
          </a:xfrm>
          <a:prstGeom prst="rect">
            <a:avLst/>
          </a:prstGeom>
          <a:solidFill>
            <a:srgbClr val="1B5E20"/>
          </a:solidFill>
          <a:ln/>
        </p:spPr>
        <p:txBody>
          <a:bodyPr/>
          <a:lstStyle/>
          <a:p>
            <a:endParaRPr lang="en-US"/>
          </a:p>
        </p:txBody>
      </p:sp>
      <p:sp>
        <p:nvSpPr>
          <p:cNvPr id="6" name="Text 4"/>
          <p:cNvSpPr/>
          <p:nvPr/>
        </p:nvSpPr>
        <p:spPr>
          <a:xfrm>
            <a:off x="640080" y="1097280"/>
            <a:ext cx="3566160" cy="457200"/>
          </a:xfrm>
          <a:prstGeom prst="rect">
            <a:avLst/>
          </a:prstGeom>
          <a:noFill/>
          <a:ln/>
        </p:spPr>
        <p:txBody>
          <a:bodyPr wrap="square" rtlCol="0" anchor="ctr"/>
          <a:lstStyle/>
          <a:p>
            <a:pPr marL="0" indent="0">
              <a:buNone/>
            </a:pPr>
            <a:r>
              <a:rPr lang="en-US" sz="1400" b="1" dirty="0">
                <a:solidFill>
                  <a:srgbClr val="FFFFFF"/>
                </a:solidFill>
                <a:latin typeface="Georgia" pitchFamily="34" charset="0"/>
                <a:ea typeface="Georgia" pitchFamily="34" charset="-122"/>
                <a:cs typeface="Georgia" pitchFamily="34" charset="-120"/>
              </a:rPr>
              <a:t>What is a Fishbone Diagram?</a:t>
            </a:r>
            <a:endParaRPr lang="en-US" sz="1400" dirty="0"/>
          </a:p>
        </p:txBody>
      </p:sp>
      <p:sp>
        <p:nvSpPr>
          <p:cNvPr id="7" name="Text 5"/>
          <p:cNvSpPr/>
          <p:nvPr/>
        </p:nvSpPr>
        <p:spPr>
          <a:xfrm>
            <a:off x="640080" y="1691640"/>
            <a:ext cx="3566160" cy="2743200"/>
          </a:xfrm>
          <a:prstGeom prst="rect">
            <a:avLst/>
          </a:prstGeom>
          <a:noFill/>
          <a:ln/>
        </p:spPr>
        <p:txBody>
          <a:bodyPr wrap="square" rtlCol="0" anchor="t"/>
          <a:lstStyle/>
          <a:p>
            <a:pPr marL="0" indent="0">
              <a:buNone/>
            </a:pPr>
            <a:r>
              <a:rPr lang="en-US" sz="1000" dirty="0">
                <a:solidFill>
                  <a:srgbClr val="333333"/>
                </a:solidFill>
                <a:latin typeface="Calibri" pitchFamily="34" charset="0"/>
                <a:ea typeface="Calibri" pitchFamily="34" charset="-122"/>
                <a:cs typeface="Calibri" pitchFamily="34" charset="-120"/>
              </a:rPr>
              <a:t>Also called an Ishikawa or Cause-and-Effect diagram, this tool visually maps the </a:t>
            </a:r>
            <a:r>
              <a:rPr lang="en-US" sz="1000" b="1" dirty="0">
                <a:solidFill>
                  <a:srgbClr val="1B5E20"/>
                </a:solidFill>
                <a:latin typeface="Calibri" pitchFamily="34" charset="0"/>
                <a:ea typeface="Calibri" pitchFamily="34" charset="-122"/>
                <a:cs typeface="Calibri" pitchFamily="34" charset="-120"/>
              </a:rPr>
              <a:t>root causes</a:t>
            </a:r>
            <a:r>
              <a:rPr lang="en-US" sz="1000" dirty="0">
                <a:solidFill>
                  <a:srgbClr val="333333"/>
                </a:solidFill>
                <a:latin typeface="Calibri" pitchFamily="34" charset="0"/>
                <a:ea typeface="Calibri" pitchFamily="34" charset="-122"/>
                <a:cs typeface="Calibri" pitchFamily="34" charset="-120"/>
              </a:rPr>
              <a:t> of a specific problem across multiple categories (Ishikawa, 1968).</a:t>
            </a:r>
            <a:endParaRPr lang="en-US" sz="1000" dirty="0"/>
          </a:p>
          <a:p>
            <a:pPr marL="0" indent="0">
              <a:buNone/>
            </a:pPr>
            <a:endParaRPr lang="en-US" sz="1000" dirty="0"/>
          </a:p>
          <a:p>
            <a:pPr marL="0" indent="0">
              <a:buNone/>
            </a:pPr>
            <a:r>
              <a:rPr lang="en-US" sz="1100" b="1" dirty="0">
                <a:solidFill>
                  <a:srgbClr val="1B5E20"/>
                </a:solidFill>
                <a:latin typeface="Georgia" pitchFamily="34" charset="0"/>
                <a:ea typeface="Georgia" pitchFamily="34" charset="-122"/>
                <a:cs typeface="Georgia" pitchFamily="34" charset="-120"/>
              </a:rPr>
              <a:t>Why use it?</a:t>
            </a:r>
            <a:endParaRPr lang="en-US" sz="1000" dirty="0"/>
          </a:p>
          <a:p>
            <a:pPr marL="0" indent="0">
              <a:buNone/>
            </a:pPr>
            <a:r>
              <a:rPr lang="en-US" sz="1000" dirty="0">
                <a:solidFill>
                  <a:srgbClr val="333333"/>
                </a:solidFill>
                <a:latin typeface="Calibri" pitchFamily="34" charset="0"/>
                <a:ea typeface="Calibri" pitchFamily="34" charset="-122"/>
                <a:cs typeface="Calibri" pitchFamily="34" charset="-120"/>
              </a:rPr>
              <a:t>It helps teams brainstorm all possible causes, organises them logically, and moves beyond surface-level symptoms to deeper root causes.</a:t>
            </a:r>
            <a:endParaRPr lang="en-US" sz="1000" dirty="0"/>
          </a:p>
          <a:p>
            <a:pPr marL="0" indent="0">
              <a:buNone/>
            </a:pPr>
            <a:endParaRPr lang="en-US" sz="1000" dirty="0"/>
          </a:p>
          <a:p>
            <a:pPr marL="0" indent="0">
              <a:buNone/>
            </a:pPr>
            <a:r>
              <a:rPr lang="en-US" sz="1100" b="1" dirty="0">
                <a:solidFill>
                  <a:srgbClr val="1B5E20"/>
                </a:solidFill>
                <a:latin typeface="Georgia" pitchFamily="34" charset="0"/>
                <a:ea typeface="Georgia" pitchFamily="34" charset="-122"/>
                <a:cs typeface="Georgia" pitchFamily="34" charset="-120"/>
              </a:rPr>
              <a:t>Categories used:</a:t>
            </a:r>
            <a:endParaRPr lang="en-US" sz="1000" dirty="0"/>
          </a:p>
          <a:p>
            <a:pPr marL="0" indent="0">
              <a:buNone/>
            </a:pPr>
            <a:r>
              <a:rPr lang="en-US" sz="1000" dirty="0">
                <a:solidFill>
                  <a:srgbClr val="333333"/>
                </a:solidFill>
                <a:latin typeface="Calibri" pitchFamily="34" charset="0"/>
                <a:ea typeface="Calibri" pitchFamily="34" charset="-122"/>
                <a:cs typeface="Calibri" pitchFamily="34" charset="-120"/>
              </a:rPr>
              <a:t>Methods, Machines (Technology), People, Materials, Measurement, and Environment.</a:t>
            </a:r>
            <a:endParaRPr lang="en-US" sz="1000" dirty="0"/>
          </a:p>
        </p:txBody>
      </p:sp>
      <p:sp>
        <p:nvSpPr>
          <p:cNvPr id="8" name="Shape 6"/>
          <p:cNvSpPr/>
          <p:nvPr/>
        </p:nvSpPr>
        <p:spPr>
          <a:xfrm>
            <a:off x="4754880" y="1097280"/>
            <a:ext cx="3931920" cy="361188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graphicFrame>
        <p:nvGraphicFramePr>
          <p:cNvPr id="9" name="Table 0"/>
          <p:cNvGraphicFramePr>
            <a:graphicFrameLocks noGrp="1"/>
          </p:cNvGraphicFramePr>
          <p:nvPr>
            <p:extLst>
              <p:ext uri="{D42A27DB-BD31-4B8C-83A1-F6EECF244321}">
                <p14:modId xmlns:p14="http://schemas.microsoft.com/office/powerpoint/2010/main" val="1579011935"/>
              </p:ext>
            </p:extLst>
          </p:nvPr>
        </p:nvGraphicFramePr>
        <p:xfrm>
          <a:off x="4892040" y="1234440"/>
          <a:ext cx="3657600" cy="2880360"/>
        </p:xfrm>
        <a:graphic>
          <a:graphicData uri="http://schemas.openxmlformats.org/drawingml/2006/table">
            <a:tbl>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tblGrid>
              <a:tr h="365760">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Benefits</a:t>
                      </a:r>
                      <a:endParaRPr lang="en-US" sz="1100" dirty="0">
                        <a:latin typeface="Calibri" charset="0"/>
                        <a:ea typeface="Calibri" charset="0"/>
                        <a:cs typeface="Calibri" charset="0"/>
                      </a:endParaRPr>
                    </a:p>
                  </a:txBody>
                  <a:tcPr marL="38100" marR="381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2E7D32"/>
                    </a:solidFill>
                  </a:tcPr>
                </a:tc>
                <a:tc>
                  <a:txBody>
                    <a:bodyPr/>
                    <a:lstStyle/>
                    <a:p>
                      <a:pPr marL="0" indent="0" algn="ctr">
                        <a:buNone/>
                      </a:pPr>
                      <a:r>
                        <a:rPr lang="en-US" sz="1100" b="1" dirty="0">
                          <a:solidFill>
                            <a:srgbClr val="FFFFFF"/>
                          </a:solidFill>
                          <a:latin typeface="Calibri" pitchFamily="34" charset="0"/>
                          <a:ea typeface="Calibri" pitchFamily="34" charset="-122"/>
                          <a:cs typeface="Calibri" pitchFamily="34" charset="-120"/>
                        </a:rPr>
                        <a:t>Limitations</a:t>
                      </a:r>
                      <a:endParaRPr lang="en-US" sz="1100" dirty="0">
                        <a:latin typeface="Calibri" charset="0"/>
                        <a:ea typeface="Calibri" charset="0"/>
                        <a:cs typeface="Calibri" charset="0"/>
                      </a:endParaRPr>
                    </a:p>
                  </a:txBody>
                  <a:tcPr marL="38100" marR="38100" marT="25400" marB="254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C62828"/>
                    </a:solidFill>
                  </a:tcPr>
                </a:tc>
                <a:extLst>
                  <a:ext uri="{0D108BD9-81ED-4DB2-BD59-A6C34878D82A}">
                    <a16:rowId xmlns:a16="http://schemas.microsoft.com/office/drawing/2014/main" val="10000"/>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Visual and intuitive</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Can become overly complex</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1"/>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Encourages team brainstorming</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Does not prioritise causes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2"/>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Identifies root causes systematically</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May miss interrelationships between causes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3"/>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Applicable to any industry</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Requires experienced facilitation</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4"/>
                  </a:ext>
                </a:extLst>
              </a:tr>
              <a:tr h="502920">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Low cost and easy to create</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E8F5E9"/>
                    </a:solidFill>
                  </a:tcPr>
                </a:tc>
                <a:tc>
                  <a:txBody>
                    <a:bodyPr/>
                    <a:lstStyle/>
                    <a:p>
                      <a:pPr marL="0" indent="0">
                        <a:buNone/>
                      </a:pPr>
                      <a:r>
                        <a:rPr lang="en-US" sz="900" dirty="0">
                          <a:solidFill>
                            <a:srgbClr val="333333"/>
                          </a:solidFill>
                          <a:latin typeface="Calibri" pitchFamily="34" charset="0"/>
                          <a:ea typeface="Calibri" pitchFamily="34" charset="-122"/>
                          <a:cs typeface="Calibri" pitchFamily="34" charset="-120"/>
                        </a:rPr>
                        <a:t>Subjective grouping of causes</a:t>
                      </a:r>
                      <a:endParaRPr lang="en-US" sz="900" dirty="0">
                        <a:latin typeface="Calibri" charset="0"/>
                        <a:ea typeface="Calibri" charset="0"/>
                        <a:cs typeface="Calibri" charset="0"/>
                      </a:endParaRPr>
                    </a:p>
                  </a:txBody>
                  <a:tcPr marL="38100" marR="38100" marT="38100" marB="38100">
                    <a:lnL w="6350" cap="flat" cmpd="sng" algn="ctr">
                      <a:solidFill>
                        <a:srgbClr val="E0E0E0"/>
                      </a:solidFill>
                      <a:prstDash val="solid"/>
                      <a:round/>
                      <a:headEnd type="none" w="med" len="med"/>
                      <a:tailEnd type="none" w="med" len="med"/>
                    </a:lnL>
                    <a:lnR w="6350" cap="flat" cmpd="sng" algn="ctr">
                      <a:solidFill>
                        <a:srgbClr val="E0E0E0"/>
                      </a:solidFill>
                      <a:prstDash val="solid"/>
                      <a:round/>
                      <a:headEnd type="none" w="med" len="med"/>
                      <a:tailEnd type="none" w="med" len="med"/>
                    </a:lnR>
                    <a:lnT w="6350" cap="flat" cmpd="sng" algn="ctr">
                      <a:solidFill>
                        <a:srgbClr val="E0E0E0"/>
                      </a:solidFill>
                      <a:prstDash val="solid"/>
                      <a:round/>
                      <a:headEnd type="none" w="med" len="med"/>
                      <a:tailEnd type="none" w="med" len="med"/>
                    </a:lnT>
                    <a:lnB w="6350" cap="flat" cmpd="sng" algn="ctr">
                      <a:solidFill>
                        <a:srgbClr val="E0E0E0"/>
                      </a:solidFill>
                      <a:prstDash val="solid"/>
                      <a:round/>
                      <a:headEnd type="none" w="med" len="med"/>
                      <a:tailEnd type="none" w="med" len="med"/>
                    </a:lnB>
                    <a:solidFill>
                      <a:srgbClr val="FFEBEE"/>
                    </a:solidFill>
                  </a:tcPr>
                </a:tc>
                <a:extLst>
                  <a:ext uri="{0D108BD9-81ED-4DB2-BD59-A6C34878D82A}">
                    <a16:rowId xmlns:a16="http://schemas.microsoft.com/office/drawing/2014/main" val="10005"/>
                  </a:ext>
                </a:extLst>
              </a:tr>
            </a:tbl>
          </a:graphicData>
        </a:graphic>
      </p:graphicFrame>
      <p:sp>
        <p:nvSpPr>
          <p:cNvPr id="10" name="Text 7"/>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Ishikawa, K. (1968) Guide to Quality Control. JUSE; Basu, R. (2004) Implementing Quality. Thomson</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400" b="1" dirty="0">
                <a:solidFill>
                  <a:srgbClr val="FFFFFF"/>
                </a:solidFill>
                <a:latin typeface="Georgia" pitchFamily="34" charset="0"/>
                <a:ea typeface="Georgia" pitchFamily="34" charset="-122"/>
                <a:cs typeface="Georgia" pitchFamily="34" charset="-120"/>
              </a:rPr>
              <a:t>FISHBONE DIAGRAM – GREEN HAVEN FLORISTS</a:t>
            </a:r>
            <a:endParaRPr lang="en-US" sz="2400" dirty="0"/>
          </a:p>
        </p:txBody>
      </p:sp>
      <p:sp>
        <p:nvSpPr>
          <p:cNvPr id="4" name="Shape 2"/>
          <p:cNvSpPr/>
          <p:nvPr/>
        </p:nvSpPr>
        <p:spPr>
          <a:xfrm>
            <a:off x="274320" y="2880360"/>
            <a:ext cx="6949440" cy="0"/>
          </a:xfrm>
          <a:prstGeom prst="line">
            <a:avLst/>
          </a:prstGeom>
          <a:noFill/>
          <a:ln w="38100">
            <a:solidFill>
              <a:srgbClr val="1B5E20"/>
            </a:solidFill>
            <a:prstDash val="solid"/>
          </a:ln>
        </p:spPr>
        <p:txBody>
          <a:bodyPr/>
          <a:lstStyle/>
          <a:p>
            <a:endParaRPr lang="en-US"/>
          </a:p>
        </p:txBody>
      </p:sp>
      <p:sp>
        <p:nvSpPr>
          <p:cNvPr id="5" name="Shape 3"/>
          <p:cNvSpPr/>
          <p:nvPr/>
        </p:nvSpPr>
        <p:spPr>
          <a:xfrm>
            <a:off x="6858000" y="2286000"/>
            <a:ext cx="2011680" cy="1188720"/>
          </a:xfrm>
          <a:prstGeom prst="rect">
            <a:avLst/>
          </a:prstGeom>
          <a:solidFill>
            <a:srgbClr val="C62828"/>
          </a:solidFill>
          <a:ln/>
          <a:effectLst>
            <a:outerShdw blurRad="50800" dist="25400" dir="8100000" algn="bl" rotWithShape="0">
              <a:srgbClr val="000000">
                <a:alpha val="12000"/>
              </a:srgbClr>
            </a:outerShdw>
          </a:effectLst>
        </p:spPr>
        <p:txBody>
          <a:bodyPr/>
          <a:lstStyle/>
          <a:p>
            <a:endParaRPr lang="en-US"/>
          </a:p>
        </p:txBody>
      </p:sp>
      <p:sp>
        <p:nvSpPr>
          <p:cNvPr id="6" name="Text 4"/>
          <p:cNvSpPr/>
          <p:nvPr/>
        </p:nvSpPr>
        <p:spPr>
          <a:xfrm>
            <a:off x="6858000" y="2286000"/>
            <a:ext cx="2011680" cy="1188720"/>
          </a:xfrm>
          <a:prstGeom prst="rect">
            <a:avLst/>
          </a:prstGeom>
          <a:noFill/>
          <a:ln/>
        </p:spPr>
        <p:txBody>
          <a:bodyPr wrap="square" rtlCol="0" anchor="ctr"/>
          <a:lstStyle/>
          <a:p>
            <a:pPr marL="0" indent="0" algn="ctr">
              <a:buNone/>
            </a:pPr>
            <a:r>
              <a:rPr lang="en-US" sz="1200" b="1" dirty="0">
                <a:solidFill>
                  <a:srgbClr val="FFFFFF"/>
                </a:solidFill>
                <a:latin typeface="Georgia" pitchFamily="34" charset="0"/>
                <a:ea typeface="Georgia" pitchFamily="34" charset="-122"/>
                <a:cs typeface="Georgia" pitchFamily="34" charset="-120"/>
              </a:rPr>
              <a:t>30% Decline</a:t>
            </a:r>
            <a:endParaRPr lang="en-US" sz="1200" dirty="0"/>
          </a:p>
          <a:p>
            <a:pPr marL="0" indent="0" algn="ctr">
              <a:buNone/>
            </a:pPr>
            <a:r>
              <a:rPr lang="en-US" sz="1200" b="1" dirty="0">
                <a:solidFill>
                  <a:srgbClr val="FFFFFF"/>
                </a:solidFill>
                <a:latin typeface="Georgia" pitchFamily="34" charset="0"/>
                <a:ea typeface="Georgia" pitchFamily="34" charset="-122"/>
                <a:cs typeface="Georgia" pitchFamily="34" charset="-120"/>
              </a:rPr>
              <a:t>in In-Store</a:t>
            </a:r>
            <a:endParaRPr lang="en-US" sz="1200" dirty="0"/>
          </a:p>
          <a:p>
            <a:pPr marL="0" indent="0" algn="ctr">
              <a:buNone/>
            </a:pPr>
            <a:r>
              <a:rPr lang="en-US" sz="1200" b="1" dirty="0">
                <a:solidFill>
                  <a:srgbClr val="FFFFFF"/>
                </a:solidFill>
                <a:latin typeface="Georgia" pitchFamily="34" charset="0"/>
                <a:ea typeface="Georgia" pitchFamily="34" charset="-122"/>
                <a:cs typeface="Georgia" pitchFamily="34" charset="-120"/>
              </a:rPr>
              <a:t>Sales</a:t>
            </a:r>
            <a:endParaRPr lang="en-US" sz="1200" dirty="0"/>
          </a:p>
        </p:txBody>
      </p:sp>
      <p:sp>
        <p:nvSpPr>
          <p:cNvPr id="7" name="Shape 5"/>
          <p:cNvSpPr/>
          <p:nvPr/>
        </p:nvSpPr>
        <p:spPr>
          <a:xfrm>
            <a:off x="1508760" y="1783080"/>
            <a:ext cx="548640" cy="1097280"/>
          </a:xfrm>
          <a:prstGeom prst="line">
            <a:avLst/>
          </a:prstGeom>
          <a:noFill/>
          <a:ln w="19050">
            <a:solidFill>
              <a:srgbClr val="C62828"/>
            </a:solidFill>
            <a:prstDash val="solid"/>
          </a:ln>
        </p:spPr>
        <p:txBody>
          <a:bodyPr/>
          <a:lstStyle/>
          <a:p>
            <a:endParaRPr lang="en-US"/>
          </a:p>
        </p:txBody>
      </p:sp>
      <p:sp>
        <p:nvSpPr>
          <p:cNvPr id="8" name="Shape 6"/>
          <p:cNvSpPr/>
          <p:nvPr/>
        </p:nvSpPr>
        <p:spPr>
          <a:xfrm>
            <a:off x="731520" y="1417320"/>
            <a:ext cx="1554480" cy="320040"/>
          </a:xfrm>
          <a:prstGeom prst="rect">
            <a:avLst/>
          </a:prstGeom>
          <a:solidFill>
            <a:srgbClr val="C62828"/>
          </a:solidFill>
          <a:ln/>
        </p:spPr>
        <p:txBody>
          <a:bodyPr/>
          <a:lstStyle/>
          <a:p>
            <a:endParaRPr lang="en-US"/>
          </a:p>
        </p:txBody>
      </p:sp>
      <p:sp>
        <p:nvSpPr>
          <p:cNvPr id="9" name="Text 7"/>
          <p:cNvSpPr/>
          <p:nvPr/>
        </p:nvSpPr>
        <p:spPr>
          <a:xfrm>
            <a:off x="731520" y="141732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Methods</a:t>
            </a:r>
            <a:endParaRPr lang="en-US" sz="900" dirty="0"/>
          </a:p>
        </p:txBody>
      </p:sp>
      <p:sp>
        <p:nvSpPr>
          <p:cNvPr id="10" name="Text 8"/>
          <p:cNvSpPr/>
          <p:nvPr/>
        </p:nvSpPr>
        <p:spPr>
          <a:xfrm>
            <a:off x="685800" y="795528"/>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Word-of-mouth only</a:t>
            </a:r>
            <a:endParaRPr lang="en-US" sz="700" dirty="0"/>
          </a:p>
        </p:txBody>
      </p:sp>
      <p:sp>
        <p:nvSpPr>
          <p:cNvPr id="11" name="Text 9"/>
          <p:cNvSpPr/>
          <p:nvPr/>
        </p:nvSpPr>
        <p:spPr>
          <a:xfrm>
            <a:off x="685800" y="996696"/>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No subscription service</a:t>
            </a:r>
            <a:endParaRPr lang="en-US" sz="700" dirty="0"/>
          </a:p>
        </p:txBody>
      </p:sp>
      <p:sp>
        <p:nvSpPr>
          <p:cNvPr id="12" name="Text 10"/>
          <p:cNvSpPr/>
          <p:nvPr/>
        </p:nvSpPr>
        <p:spPr>
          <a:xfrm>
            <a:off x="685800" y="1197864"/>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Limited delivery options</a:t>
            </a:r>
            <a:endParaRPr lang="en-US" sz="700" dirty="0"/>
          </a:p>
        </p:txBody>
      </p:sp>
      <p:sp>
        <p:nvSpPr>
          <p:cNvPr id="13" name="Shape 11"/>
          <p:cNvSpPr/>
          <p:nvPr/>
        </p:nvSpPr>
        <p:spPr>
          <a:xfrm>
            <a:off x="3611880" y="1783080"/>
            <a:ext cx="548640" cy="1097280"/>
          </a:xfrm>
          <a:prstGeom prst="line">
            <a:avLst/>
          </a:prstGeom>
          <a:noFill/>
          <a:ln w="19050">
            <a:solidFill>
              <a:srgbClr val="E65100"/>
            </a:solidFill>
            <a:prstDash val="solid"/>
          </a:ln>
        </p:spPr>
        <p:txBody>
          <a:bodyPr/>
          <a:lstStyle/>
          <a:p>
            <a:endParaRPr lang="en-US"/>
          </a:p>
        </p:txBody>
      </p:sp>
      <p:sp>
        <p:nvSpPr>
          <p:cNvPr id="14" name="Shape 12"/>
          <p:cNvSpPr/>
          <p:nvPr/>
        </p:nvSpPr>
        <p:spPr>
          <a:xfrm>
            <a:off x="2834640" y="1417320"/>
            <a:ext cx="1554480" cy="320040"/>
          </a:xfrm>
          <a:prstGeom prst="rect">
            <a:avLst/>
          </a:prstGeom>
          <a:solidFill>
            <a:srgbClr val="E65100"/>
          </a:solidFill>
          <a:ln/>
        </p:spPr>
        <p:txBody>
          <a:bodyPr/>
          <a:lstStyle/>
          <a:p>
            <a:endParaRPr lang="en-US"/>
          </a:p>
        </p:txBody>
      </p:sp>
      <p:sp>
        <p:nvSpPr>
          <p:cNvPr id="15" name="Text 13"/>
          <p:cNvSpPr/>
          <p:nvPr/>
        </p:nvSpPr>
        <p:spPr>
          <a:xfrm>
            <a:off x="2834640" y="141732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Technology</a:t>
            </a:r>
            <a:endParaRPr lang="en-US" sz="900" dirty="0"/>
          </a:p>
        </p:txBody>
      </p:sp>
      <p:sp>
        <p:nvSpPr>
          <p:cNvPr id="16" name="Text 14"/>
          <p:cNvSpPr/>
          <p:nvPr/>
        </p:nvSpPr>
        <p:spPr>
          <a:xfrm>
            <a:off x="2788920" y="795528"/>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Outdated website/UX</a:t>
            </a:r>
            <a:endParaRPr lang="en-US" sz="700" dirty="0"/>
          </a:p>
        </p:txBody>
      </p:sp>
      <p:sp>
        <p:nvSpPr>
          <p:cNvPr id="17" name="Text 15"/>
          <p:cNvSpPr/>
          <p:nvPr/>
        </p:nvSpPr>
        <p:spPr>
          <a:xfrm>
            <a:off x="2788920" y="996696"/>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No social media strategy</a:t>
            </a:r>
            <a:endParaRPr lang="en-US" sz="700" dirty="0"/>
          </a:p>
        </p:txBody>
      </p:sp>
      <p:sp>
        <p:nvSpPr>
          <p:cNvPr id="18" name="Text 16"/>
          <p:cNvSpPr/>
          <p:nvPr/>
        </p:nvSpPr>
        <p:spPr>
          <a:xfrm>
            <a:off x="2788920" y="1197864"/>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No e-commerce analytics</a:t>
            </a:r>
            <a:endParaRPr lang="en-US" sz="700" dirty="0"/>
          </a:p>
        </p:txBody>
      </p:sp>
      <p:sp>
        <p:nvSpPr>
          <p:cNvPr id="19" name="Shape 17"/>
          <p:cNvSpPr/>
          <p:nvPr/>
        </p:nvSpPr>
        <p:spPr>
          <a:xfrm>
            <a:off x="5715000" y="1783080"/>
            <a:ext cx="548640" cy="1097280"/>
          </a:xfrm>
          <a:prstGeom prst="line">
            <a:avLst/>
          </a:prstGeom>
          <a:noFill/>
          <a:ln w="19050">
            <a:solidFill>
              <a:srgbClr val="6A1B9A"/>
            </a:solidFill>
            <a:prstDash val="solid"/>
          </a:ln>
        </p:spPr>
        <p:txBody>
          <a:bodyPr/>
          <a:lstStyle/>
          <a:p>
            <a:endParaRPr lang="en-US"/>
          </a:p>
        </p:txBody>
      </p:sp>
      <p:sp>
        <p:nvSpPr>
          <p:cNvPr id="20" name="Shape 18"/>
          <p:cNvSpPr/>
          <p:nvPr/>
        </p:nvSpPr>
        <p:spPr>
          <a:xfrm>
            <a:off x="4937760" y="1417320"/>
            <a:ext cx="1554480" cy="320040"/>
          </a:xfrm>
          <a:prstGeom prst="rect">
            <a:avLst/>
          </a:prstGeom>
          <a:solidFill>
            <a:srgbClr val="6A1B9A"/>
          </a:solidFill>
          <a:ln/>
        </p:spPr>
        <p:txBody>
          <a:bodyPr/>
          <a:lstStyle/>
          <a:p>
            <a:endParaRPr lang="en-US"/>
          </a:p>
        </p:txBody>
      </p:sp>
      <p:sp>
        <p:nvSpPr>
          <p:cNvPr id="21" name="Text 19"/>
          <p:cNvSpPr/>
          <p:nvPr/>
        </p:nvSpPr>
        <p:spPr>
          <a:xfrm>
            <a:off x="4937760" y="141732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People</a:t>
            </a:r>
            <a:endParaRPr lang="en-US" sz="900" dirty="0"/>
          </a:p>
        </p:txBody>
      </p:sp>
      <p:sp>
        <p:nvSpPr>
          <p:cNvPr id="22" name="Text 20"/>
          <p:cNvSpPr/>
          <p:nvPr/>
        </p:nvSpPr>
        <p:spPr>
          <a:xfrm>
            <a:off x="4892040" y="795528"/>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Limited digital skills</a:t>
            </a:r>
            <a:endParaRPr lang="en-US" sz="700" dirty="0"/>
          </a:p>
        </p:txBody>
      </p:sp>
      <p:sp>
        <p:nvSpPr>
          <p:cNvPr id="23" name="Text 21"/>
          <p:cNvSpPr/>
          <p:nvPr/>
        </p:nvSpPr>
        <p:spPr>
          <a:xfrm>
            <a:off x="4892040" y="996696"/>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Customer shift to online</a:t>
            </a:r>
            <a:endParaRPr lang="en-US" sz="700" dirty="0"/>
          </a:p>
        </p:txBody>
      </p:sp>
      <p:sp>
        <p:nvSpPr>
          <p:cNvPr id="24" name="Text 22"/>
          <p:cNvSpPr/>
          <p:nvPr/>
        </p:nvSpPr>
        <p:spPr>
          <a:xfrm>
            <a:off x="4892040" y="1197864"/>
            <a:ext cx="1645920" cy="201168"/>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Competitors’ strong branding</a:t>
            </a:r>
            <a:endParaRPr lang="en-US" sz="700" dirty="0"/>
          </a:p>
        </p:txBody>
      </p:sp>
      <p:sp>
        <p:nvSpPr>
          <p:cNvPr id="25" name="Shape 23"/>
          <p:cNvSpPr/>
          <p:nvPr/>
        </p:nvSpPr>
        <p:spPr>
          <a:xfrm flipV="1">
            <a:off x="1508760" y="2880360"/>
            <a:ext cx="548640" cy="914400"/>
          </a:xfrm>
          <a:prstGeom prst="line">
            <a:avLst/>
          </a:prstGeom>
          <a:noFill/>
          <a:ln w="19050">
            <a:solidFill>
              <a:srgbClr val="1565C0"/>
            </a:solidFill>
            <a:prstDash val="solid"/>
          </a:ln>
        </p:spPr>
        <p:txBody>
          <a:bodyPr/>
          <a:lstStyle/>
          <a:p>
            <a:endParaRPr lang="en-US"/>
          </a:p>
        </p:txBody>
      </p:sp>
      <p:sp>
        <p:nvSpPr>
          <p:cNvPr id="26" name="Shape 24"/>
          <p:cNvSpPr/>
          <p:nvPr/>
        </p:nvSpPr>
        <p:spPr>
          <a:xfrm>
            <a:off x="731520" y="3840480"/>
            <a:ext cx="1554480" cy="320040"/>
          </a:xfrm>
          <a:prstGeom prst="rect">
            <a:avLst/>
          </a:prstGeom>
          <a:solidFill>
            <a:srgbClr val="1565C0"/>
          </a:solidFill>
          <a:ln/>
        </p:spPr>
        <p:txBody>
          <a:bodyPr/>
          <a:lstStyle/>
          <a:p>
            <a:endParaRPr lang="en-US"/>
          </a:p>
        </p:txBody>
      </p:sp>
      <p:sp>
        <p:nvSpPr>
          <p:cNvPr id="27" name="Text 25"/>
          <p:cNvSpPr/>
          <p:nvPr/>
        </p:nvSpPr>
        <p:spPr>
          <a:xfrm>
            <a:off x="731520" y="384048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Materials</a:t>
            </a:r>
            <a:endParaRPr lang="en-US" sz="900" dirty="0"/>
          </a:p>
        </p:txBody>
      </p:sp>
      <p:sp>
        <p:nvSpPr>
          <p:cNvPr id="28" name="Text 26"/>
          <p:cNvSpPr/>
          <p:nvPr/>
        </p:nvSpPr>
        <p:spPr>
          <a:xfrm>
            <a:off x="685800" y="420624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Rising imported flower costs</a:t>
            </a:r>
            <a:endParaRPr lang="en-US" sz="700" dirty="0"/>
          </a:p>
        </p:txBody>
      </p:sp>
      <p:sp>
        <p:nvSpPr>
          <p:cNvPr id="29" name="Text 27"/>
          <p:cNvSpPr/>
          <p:nvPr/>
        </p:nvSpPr>
        <p:spPr>
          <a:xfrm>
            <a:off x="685800" y="438912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Expensive eco-packaging</a:t>
            </a:r>
            <a:endParaRPr lang="en-US" sz="700" dirty="0"/>
          </a:p>
        </p:txBody>
      </p:sp>
      <p:sp>
        <p:nvSpPr>
          <p:cNvPr id="30" name="Text 28"/>
          <p:cNvSpPr/>
          <p:nvPr/>
        </p:nvSpPr>
        <p:spPr>
          <a:xfrm>
            <a:off x="685800" y="457200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Supply chain disruptions</a:t>
            </a:r>
            <a:endParaRPr lang="en-US" sz="700" dirty="0"/>
          </a:p>
        </p:txBody>
      </p:sp>
      <p:sp>
        <p:nvSpPr>
          <p:cNvPr id="31" name="Shape 29"/>
          <p:cNvSpPr/>
          <p:nvPr/>
        </p:nvSpPr>
        <p:spPr>
          <a:xfrm flipV="1">
            <a:off x="3611880" y="2880360"/>
            <a:ext cx="548640" cy="914400"/>
          </a:xfrm>
          <a:prstGeom prst="line">
            <a:avLst/>
          </a:prstGeom>
          <a:noFill/>
          <a:ln w="19050">
            <a:solidFill>
              <a:srgbClr val="00695C"/>
            </a:solidFill>
            <a:prstDash val="solid"/>
          </a:ln>
        </p:spPr>
        <p:txBody>
          <a:bodyPr/>
          <a:lstStyle/>
          <a:p>
            <a:endParaRPr lang="en-US"/>
          </a:p>
        </p:txBody>
      </p:sp>
      <p:sp>
        <p:nvSpPr>
          <p:cNvPr id="32" name="Shape 30"/>
          <p:cNvSpPr/>
          <p:nvPr/>
        </p:nvSpPr>
        <p:spPr>
          <a:xfrm>
            <a:off x="2834640" y="3840480"/>
            <a:ext cx="1554480" cy="320040"/>
          </a:xfrm>
          <a:prstGeom prst="rect">
            <a:avLst/>
          </a:prstGeom>
          <a:solidFill>
            <a:srgbClr val="00695C"/>
          </a:solidFill>
          <a:ln/>
        </p:spPr>
        <p:txBody>
          <a:bodyPr/>
          <a:lstStyle/>
          <a:p>
            <a:endParaRPr lang="en-US"/>
          </a:p>
        </p:txBody>
      </p:sp>
      <p:sp>
        <p:nvSpPr>
          <p:cNvPr id="33" name="Text 31"/>
          <p:cNvSpPr/>
          <p:nvPr/>
        </p:nvSpPr>
        <p:spPr>
          <a:xfrm>
            <a:off x="2834640" y="384048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Measurement</a:t>
            </a:r>
            <a:endParaRPr lang="en-US" sz="900" dirty="0"/>
          </a:p>
        </p:txBody>
      </p:sp>
      <p:sp>
        <p:nvSpPr>
          <p:cNvPr id="34" name="Text 32"/>
          <p:cNvSpPr/>
          <p:nvPr/>
        </p:nvSpPr>
        <p:spPr>
          <a:xfrm>
            <a:off x="2788920" y="420624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No KPI tracking</a:t>
            </a:r>
            <a:endParaRPr lang="en-US" sz="700" dirty="0"/>
          </a:p>
        </p:txBody>
      </p:sp>
      <p:sp>
        <p:nvSpPr>
          <p:cNvPr id="35" name="Text 33"/>
          <p:cNvSpPr/>
          <p:nvPr/>
        </p:nvSpPr>
        <p:spPr>
          <a:xfrm>
            <a:off x="2788920" y="438912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No customer surveys</a:t>
            </a:r>
            <a:endParaRPr lang="en-US" sz="700" dirty="0"/>
          </a:p>
        </p:txBody>
      </p:sp>
      <p:sp>
        <p:nvSpPr>
          <p:cNvPr id="36" name="Text 34"/>
          <p:cNvSpPr/>
          <p:nvPr/>
        </p:nvSpPr>
        <p:spPr>
          <a:xfrm>
            <a:off x="2788920" y="457200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Unclear revenue data</a:t>
            </a:r>
            <a:endParaRPr lang="en-US" sz="700" dirty="0"/>
          </a:p>
        </p:txBody>
      </p:sp>
      <p:sp>
        <p:nvSpPr>
          <p:cNvPr id="37" name="Shape 35"/>
          <p:cNvSpPr/>
          <p:nvPr/>
        </p:nvSpPr>
        <p:spPr>
          <a:xfrm flipV="1">
            <a:off x="5715000" y="2880360"/>
            <a:ext cx="548640" cy="914400"/>
          </a:xfrm>
          <a:prstGeom prst="line">
            <a:avLst/>
          </a:prstGeom>
          <a:noFill/>
          <a:ln w="19050">
            <a:solidFill>
              <a:srgbClr val="4E342E"/>
            </a:solidFill>
            <a:prstDash val="solid"/>
          </a:ln>
        </p:spPr>
        <p:txBody>
          <a:bodyPr/>
          <a:lstStyle/>
          <a:p>
            <a:endParaRPr lang="en-US"/>
          </a:p>
        </p:txBody>
      </p:sp>
      <p:sp>
        <p:nvSpPr>
          <p:cNvPr id="38" name="Shape 36"/>
          <p:cNvSpPr/>
          <p:nvPr/>
        </p:nvSpPr>
        <p:spPr>
          <a:xfrm>
            <a:off x="4937760" y="3840480"/>
            <a:ext cx="1554480" cy="320040"/>
          </a:xfrm>
          <a:prstGeom prst="rect">
            <a:avLst/>
          </a:prstGeom>
          <a:solidFill>
            <a:srgbClr val="4E342E"/>
          </a:solidFill>
          <a:ln/>
        </p:spPr>
        <p:txBody>
          <a:bodyPr/>
          <a:lstStyle/>
          <a:p>
            <a:endParaRPr lang="en-US"/>
          </a:p>
        </p:txBody>
      </p:sp>
      <p:sp>
        <p:nvSpPr>
          <p:cNvPr id="39" name="Text 37"/>
          <p:cNvSpPr/>
          <p:nvPr/>
        </p:nvSpPr>
        <p:spPr>
          <a:xfrm>
            <a:off x="4937760" y="3840480"/>
            <a:ext cx="1554480" cy="320040"/>
          </a:xfrm>
          <a:prstGeom prst="rect">
            <a:avLst/>
          </a:prstGeom>
          <a:noFill/>
          <a:ln/>
        </p:spPr>
        <p:txBody>
          <a:bodyPr wrap="square"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Environment</a:t>
            </a:r>
            <a:endParaRPr lang="en-US" sz="900" dirty="0"/>
          </a:p>
        </p:txBody>
      </p:sp>
      <p:sp>
        <p:nvSpPr>
          <p:cNvPr id="40" name="Text 38"/>
          <p:cNvSpPr/>
          <p:nvPr/>
        </p:nvSpPr>
        <p:spPr>
          <a:xfrm>
            <a:off x="4892040" y="420624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High street decline</a:t>
            </a:r>
            <a:endParaRPr lang="en-US" sz="700" dirty="0"/>
          </a:p>
        </p:txBody>
      </p:sp>
      <p:sp>
        <p:nvSpPr>
          <p:cNvPr id="41" name="Text 39"/>
          <p:cNvSpPr/>
          <p:nvPr/>
        </p:nvSpPr>
        <p:spPr>
          <a:xfrm>
            <a:off x="4892040" y="438912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Nearby shop closures</a:t>
            </a:r>
            <a:endParaRPr lang="en-US" sz="700" dirty="0"/>
          </a:p>
        </p:txBody>
      </p:sp>
      <p:sp>
        <p:nvSpPr>
          <p:cNvPr id="42" name="Text 40"/>
          <p:cNvSpPr/>
          <p:nvPr/>
        </p:nvSpPr>
        <p:spPr>
          <a:xfrm>
            <a:off x="4892040" y="4572000"/>
            <a:ext cx="1645920" cy="182880"/>
          </a:xfrm>
          <a:prstGeom prst="rect">
            <a:avLst/>
          </a:prstGeom>
          <a:noFill/>
          <a:ln/>
        </p:spPr>
        <p:txBody>
          <a:bodyPr wrap="square" lIns="0" tIns="0" rIns="0" bIns="0" rtlCol="0" anchor="ctr"/>
          <a:lstStyle/>
          <a:p>
            <a:pPr marL="0" indent="0">
              <a:buNone/>
            </a:pPr>
            <a:r>
              <a:rPr lang="en-US" sz="700" dirty="0">
                <a:solidFill>
                  <a:srgbClr val="333333"/>
                </a:solidFill>
                <a:latin typeface="Calibri" pitchFamily="34" charset="0"/>
                <a:ea typeface="Calibri" pitchFamily="34" charset="-122"/>
                <a:cs typeface="Calibri" pitchFamily="34" charset="-120"/>
              </a:rPr>
              <a:t>• Cost-of-living crisis</a:t>
            </a:r>
            <a:endParaRPr lang="en-US" sz="700" dirty="0"/>
          </a:p>
        </p:txBody>
      </p:sp>
      <p:sp>
        <p:nvSpPr>
          <p:cNvPr id="43" name="Text 41"/>
          <p:cNvSpPr/>
          <p:nvPr/>
        </p:nvSpPr>
        <p:spPr>
          <a:xfrm>
            <a:off x="457200" y="4754880"/>
            <a:ext cx="8229600" cy="274320"/>
          </a:xfrm>
          <a:prstGeom prst="rect">
            <a:avLst/>
          </a:prstGeom>
          <a:noFill/>
          <a:ln/>
        </p:spPr>
        <p:txBody>
          <a:bodyPr wrap="square" rtlCol="0" anchor="ctr"/>
          <a:lstStyle/>
          <a:p>
            <a:pPr marL="0" indent="0">
              <a:buNone/>
            </a:pPr>
            <a:r>
              <a:rPr lang="en-US" sz="800" i="1" dirty="0">
                <a:solidFill>
                  <a:srgbClr val="666666"/>
                </a:solidFill>
                <a:latin typeface="Calibri" pitchFamily="34" charset="0"/>
                <a:ea typeface="Calibri" pitchFamily="34" charset="-122"/>
                <a:cs typeface="Calibri" pitchFamily="34" charset="-120"/>
              </a:rPr>
              <a:t>Sources: Ishikawa (1968); Case Study Brief (2025)</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KEY FINDINGS</a:t>
            </a:r>
            <a:endParaRPr lang="en-US" sz="2600" dirty="0"/>
          </a:p>
        </p:txBody>
      </p:sp>
      <p:sp>
        <p:nvSpPr>
          <p:cNvPr id="4" name="Shape 2"/>
          <p:cNvSpPr/>
          <p:nvPr/>
        </p:nvSpPr>
        <p:spPr>
          <a:xfrm>
            <a:off x="457200" y="109728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5" name="Shape 3"/>
          <p:cNvSpPr/>
          <p:nvPr/>
        </p:nvSpPr>
        <p:spPr>
          <a:xfrm>
            <a:off x="457200" y="1097280"/>
            <a:ext cx="64008" cy="1051560"/>
          </a:xfrm>
          <a:prstGeom prst="rect">
            <a:avLst/>
          </a:prstGeom>
          <a:solidFill>
            <a:srgbClr val="4CAF50"/>
          </a:solidFill>
          <a:ln/>
        </p:spPr>
        <p:txBody>
          <a:bodyPr/>
          <a:lstStyle/>
          <a:p>
            <a:endParaRPr lang="en-US"/>
          </a:p>
        </p:txBody>
      </p:sp>
      <p:sp>
        <p:nvSpPr>
          <p:cNvPr id="6" name="Shape 4"/>
          <p:cNvSpPr/>
          <p:nvPr/>
        </p:nvSpPr>
        <p:spPr>
          <a:xfrm>
            <a:off x="640080" y="1280160"/>
            <a:ext cx="457200" cy="457200"/>
          </a:xfrm>
          <a:prstGeom prst="ellipse">
            <a:avLst/>
          </a:prstGeom>
          <a:solidFill>
            <a:srgbClr val="1B5E20"/>
          </a:solidFill>
          <a:ln/>
        </p:spPr>
        <p:txBody>
          <a:bodyPr/>
          <a:lstStyle/>
          <a:p>
            <a:endParaRPr lang="en-US"/>
          </a:p>
        </p:txBody>
      </p:sp>
      <p:sp>
        <p:nvSpPr>
          <p:cNvPr id="7" name="Text 5"/>
          <p:cNvSpPr/>
          <p:nvPr/>
        </p:nvSpPr>
        <p:spPr>
          <a:xfrm>
            <a:off x="640080" y="128016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1</a:t>
            </a:r>
            <a:endParaRPr lang="en-US" sz="1600" dirty="0"/>
          </a:p>
        </p:txBody>
      </p:sp>
      <p:sp>
        <p:nvSpPr>
          <p:cNvPr id="8" name="Text 6"/>
          <p:cNvSpPr/>
          <p:nvPr/>
        </p:nvSpPr>
        <p:spPr>
          <a:xfrm>
            <a:off x="1234440" y="1188720"/>
            <a:ext cx="3063240" cy="868680"/>
          </a:xfrm>
          <a:prstGeom prst="rect">
            <a:avLst/>
          </a:prstGeom>
          <a:noFill/>
          <a:ln/>
        </p:spPr>
        <p:txBody>
          <a:bodyPr wrap="square" lIns="0" tIns="0" rIns="0" bIns="0" rtlCol="0" anchor="ctr"/>
          <a:lstStyle/>
          <a:p>
            <a:pPr marL="0" indent="0">
              <a:buNone/>
            </a:pPr>
            <a:r>
              <a:rPr lang="en-GB" sz="1000" b="0" i="0" u="none" strike="noStrike" dirty="0">
                <a:solidFill>
                  <a:srgbClr val="000000"/>
                </a:solidFill>
                <a:effectLst/>
                <a:latin typeface="-webkit-standard"/>
              </a:rPr>
              <a:t>Due to changes in the external market and operating gaps within the company, Green Haven's in-store sales have dropped by 30%.</a:t>
            </a:r>
            <a:endParaRPr lang="en-US" sz="950" dirty="0"/>
          </a:p>
        </p:txBody>
      </p:sp>
      <p:sp>
        <p:nvSpPr>
          <p:cNvPr id="9" name="Shape 7"/>
          <p:cNvSpPr/>
          <p:nvPr/>
        </p:nvSpPr>
        <p:spPr>
          <a:xfrm>
            <a:off x="4754880" y="109728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0" name="Shape 8"/>
          <p:cNvSpPr/>
          <p:nvPr/>
        </p:nvSpPr>
        <p:spPr>
          <a:xfrm>
            <a:off x="4754880" y="1097280"/>
            <a:ext cx="64008" cy="1051560"/>
          </a:xfrm>
          <a:prstGeom prst="rect">
            <a:avLst/>
          </a:prstGeom>
          <a:solidFill>
            <a:srgbClr val="4CAF50"/>
          </a:solidFill>
          <a:ln/>
        </p:spPr>
        <p:txBody>
          <a:bodyPr/>
          <a:lstStyle/>
          <a:p>
            <a:endParaRPr lang="en-US"/>
          </a:p>
        </p:txBody>
      </p:sp>
      <p:sp>
        <p:nvSpPr>
          <p:cNvPr id="11" name="Shape 9"/>
          <p:cNvSpPr/>
          <p:nvPr/>
        </p:nvSpPr>
        <p:spPr>
          <a:xfrm>
            <a:off x="4937760" y="1280160"/>
            <a:ext cx="457200" cy="457200"/>
          </a:xfrm>
          <a:prstGeom prst="ellipse">
            <a:avLst/>
          </a:prstGeom>
          <a:solidFill>
            <a:srgbClr val="1B5E20"/>
          </a:solidFill>
          <a:ln/>
        </p:spPr>
        <p:txBody>
          <a:bodyPr/>
          <a:lstStyle/>
          <a:p>
            <a:endParaRPr lang="en-US"/>
          </a:p>
        </p:txBody>
      </p:sp>
      <p:sp>
        <p:nvSpPr>
          <p:cNvPr id="12" name="Text 10"/>
          <p:cNvSpPr/>
          <p:nvPr/>
        </p:nvSpPr>
        <p:spPr>
          <a:xfrm>
            <a:off x="4937760" y="128016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2</a:t>
            </a:r>
            <a:endParaRPr lang="en-US" sz="1600" dirty="0"/>
          </a:p>
        </p:txBody>
      </p:sp>
      <p:sp>
        <p:nvSpPr>
          <p:cNvPr id="13" name="Text 11"/>
          <p:cNvSpPr/>
          <p:nvPr/>
        </p:nvSpPr>
        <p:spPr>
          <a:xfrm>
            <a:off x="5532120" y="1188720"/>
            <a:ext cx="3063240" cy="868680"/>
          </a:xfrm>
          <a:prstGeom prst="rect">
            <a:avLst/>
          </a:prstGeom>
          <a:noFill/>
          <a:ln/>
        </p:spPr>
        <p:txBody>
          <a:bodyPr wrap="square" lIns="0" tIns="0" rIns="0" bIns="0" rtlCol="0" anchor="ctr"/>
          <a:lstStyle/>
          <a:p>
            <a:pPr marL="0" indent="0">
              <a:buNone/>
            </a:pPr>
            <a:r>
              <a:rPr lang="en-GB" sz="1000" b="0" i="0" u="none" strike="noStrike" dirty="0">
                <a:solidFill>
                  <a:srgbClr val="000000"/>
                </a:solidFill>
                <a:effectLst/>
                <a:latin typeface="-webkit-standard"/>
              </a:rPr>
              <a:t>The position on the high street is becoming less useful as more people shop online and nearby stores close, reducing foot traffic.</a:t>
            </a:r>
            <a:endParaRPr lang="en-US" sz="950" dirty="0"/>
          </a:p>
        </p:txBody>
      </p:sp>
      <p:sp>
        <p:nvSpPr>
          <p:cNvPr id="14" name="Shape 12"/>
          <p:cNvSpPr/>
          <p:nvPr/>
        </p:nvSpPr>
        <p:spPr>
          <a:xfrm>
            <a:off x="457200" y="233172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15" name="Shape 13"/>
          <p:cNvSpPr/>
          <p:nvPr/>
        </p:nvSpPr>
        <p:spPr>
          <a:xfrm>
            <a:off x="457200" y="2331720"/>
            <a:ext cx="64008" cy="1051560"/>
          </a:xfrm>
          <a:prstGeom prst="rect">
            <a:avLst/>
          </a:prstGeom>
          <a:solidFill>
            <a:srgbClr val="4CAF50"/>
          </a:solidFill>
          <a:ln/>
        </p:spPr>
        <p:txBody>
          <a:bodyPr/>
          <a:lstStyle/>
          <a:p>
            <a:endParaRPr lang="en-US"/>
          </a:p>
        </p:txBody>
      </p:sp>
      <p:sp>
        <p:nvSpPr>
          <p:cNvPr id="16" name="Shape 14"/>
          <p:cNvSpPr/>
          <p:nvPr/>
        </p:nvSpPr>
        <p:spPr>
          <a:xfrm>
            <a:off x="640080" y="2514600"/>
            <a:ext cx="457200" cy="457200"/>
          </a:xfrm>
          <a:prstGeom prst="ellipse">
            <a:avLst/>
          </a:prstGeom>
          <a:solidFill>
            <a:srgbClr val="1B5E20"/>
          </a:solidFill>
          <a:ln/>
        </p:spPr>
        <p:txBody>
          <a:bodyPr/>
          <a:lstStyle/>
          <a:p>
            <a:endParaRPr lang="en-US"/>
          </a:p>
        </p:txBody>
      </p:sp>
      <p:sp>
        <p:nvSpPr>
          <p:cNvPr id="17" name="Text 15"/>
          <p:cNvSpPr/>
          <p:nvPr/>
        </p:nvSpPr>
        <p:spPr>
          <a:xfrm>
            <a:off x="640080" y="251460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3</a:t>
            </a:r>
            <a:endParaRPr lang="en-US" sz="1600" dirty="0"/>
          </a:p>
        </p:txBody>
      </p:sp>
      <p:sp>
        <p:nvSpPr>
          <p:cNvPr id="18" name="Text 16"/>
          <p:cNvSpPr/>
          <p:nvPr/>
        </p:nvSpPr>
        <p:spPr>
          <a:xfrm>
            <a:off x="1234440" y="2423160"/>
            <a:ext cx="3063240" cy="868680"/>
          </a:xfrm>
          <a:prstGeom prst="rect">
            <a:avLst/>
          </a:prstGeom>
          <a:noFill/>
          <a:ln/>
        </p:spPr>
        <p:txBody>
          <a:bodyPr wrap="square" lIns="0" tIns="0" rIns="0" bIns="0" rtlCol="0" anchor="ctr"/>
          <a:lstStyle/>
          <a:p>
            <a:pPr marL="0" indent="0">
              <a:buNone/>
            </a:pPr>
            <a:r>
              <a:rPr lang="en-GB" sz="1000" b="0" i="0" u="none" strike="noStrike" dirty="0">
                <a:solidFill>
                  <a:srgbClr val="000000"/>
                </a:solidFill>
                <a:effectLst/>
                <a:latin typeface="-webkit-standard"/>
              </a:rPr>
              <a:t>The rising prices of flowers from other countries and eco-friendly packaging are cutting into profits without bringing in more money.</a:t>
            </a:r>
            <a:endParaRPr lang="en-US" sz="950" dirty="0"/>
          </a:p>
        </p:txBody>
      </p:sp>
      <p:sp>
        <p:nvSpPr>
          <p:cNvPr id="19" name="Shape 17"/>
          <p:cNvSpPr/>
          <p:nvPr/>
        </p:nvSpPr>
        <p:spPr>
          <a:xfrm>
            <a:off x="4754880" y="233172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20" name="Shape 18"/>
          <p:cNvSpPr/>
          <p:nvPr/>
        </p:nvSpPr>
        <p:spPr>
          <a:xfrm>
            <a:off x="4754880" y="2331720"/>
            <a:ext cx="64008" cy="1051560"/>
          </a:xfrm>
          <a:prstGeom prst="rect">
            <a:avLst/>
          </a:prstGeom>
          <a:solidFill>
            <a:srgbClr val="4CAF50"/>
          </a:solidFill>
          <a:ln/>
        </p:spPr>
        <p:txBody>
          <a:bodyPr/>
          <a:lstStyle/>
          <a:p>
            <a:endParaRPr lang="en-US"/>
          </a:p>
        </p:txBody>
      </p:sp>
      <p:sp>
        <p:nvSpPr>
          <p:cNvPr id="21" name="Shape 19"/>
          <p:cNvSpPr/>
          <p:nvPr/>
        </p:nvSpPr>
        <p:spPr>
          <a:xfrm>
            <a:off x="4937760" y="2514600"/>
            <a:ext cx="457200" cy="457200"/>
          </a:xfrm>
          <a:prstGeom prst="ellipse">
            <a:avLst/>
          </a:prstGeom>
          <a:solidFill>
            <a:srgbClr val="1B5E20"/>
          </a:solidFill>
          <a:ln/>
        </p:spPr>
        <p:txBody>
          <a:bodyPr/>
          <a:lstStyle/>
          <a:p>
            <a:endParaRPr lang="en-US"/>
          </a:p>
        </p:txBody>
      </p:sp>
      <p:sp>
        <p:nvSpPr>
          <p:cNvPr id="22" name="Text 20"/>
          <p:cNvSpPr/>
          <p:nvPr/>
        </p:nvSpPr>
        <p:spPr>
          <a:xfrm>
            <a:off x="4937760" y="251460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4</a:t>
            </a:r>
            <a:endParaRPr lang="en-US" sz="1600" dirty="0"/>
          </a:p>
        </p:txBody>
      </p:sp>
      <p:sp>
        <p:nvSpPr>
          <p:cNvPr id="23" name="Text 21"/>
          <p:cNvSpPr/>
          <p:nvPr/>
        </p:nvSpPr>
        <p:spPr>
          <a:xfrm>
            <a:off x="5532120" y="2423160"/>
            <a:ext cx="3063240" cy="868680"/>
          </a:xfrm>
          <a:prstGeom prst="rect">
            <a:avLst/>
          </a:prstGeom>
          <a:noFill/>
          <a:ln/>
        </p:spPr>
        <p:txBody>
          <a:bodyPr wrap="square" lIns="0" tIns="0" rIns="0" bIns="0" rtlCol="0" anchor="ctr"/>
          <a:lstStyle/>
          <a:p>
            <a:pPr marL="0" indent="0">
              <a:buNone/>
            </a:pPr>
            <a:r>
              <a:rPr lang="en-GB" sz="1000" b="0" i="0" u="none" strike="noStrike" dirty="0">
                <a:solidFill>
                  <a:srgbClr val="000000"/>
                </a:solidFill>
                <a:effectLst/>
                <a:latin typeface="-webkit-standard"/>
              </a:rPr>
              <a:t>The company doesn't have a modern online footprint because its website is old, it doesn't offer subscriptions, and it doesn't do much social media marketing.</a:t>
            </a:r>
            <a:endParaRPr lang="en-US" sz="950" dirty="0"/>
          </a:p>
        </p:txBody>
      </p:sp>
      <p:sp>
        <p:nvSpPr>
          <p:cNvPr id="24" name="Shape 22"/>
          <p:cNvSpPr/>
          <p:nvPr/>
        </p:nvSpPr>
        <p:spPr>
          <a:xfrm>
            <a:off x="457200" y="356616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25" name="Shape 23"/>
          <p:cNvSpPr/>
          <p:nvPr/>
        </p:nvSpPr>
        <p:spPr>
          <a:xfrm>
            <a:off x="457200" y="3566160"/>
            <a:ext cx="64008" cy="1051560"/>
          </a:xfrm>
          <a:prstGeom prst="rect">
            <a:avLst/>
          </a:prstGeom>
          <a:solidFill>
            <a:srgbClr val="4CAF50"/>
          </a:solidFill>
          <a:ln/>
        </p:spPr>
        <p:txBody>
          <a:bodyPr/>
          <a:lstStyle/>
          <a:p>
            <a:endParaRPr lang="en-US"/>
          </a:p>
        </p:txBody>
      </p:sp>
      <p:sp>
        <p:nvSpPr>
          <p:cNvPr id="26" name="Shape 24"/>
          <p:cNvSpPr/>
          <p:nvPr/>
        </p:nvSpPr>
        <p:spPr>
          <a:xfrm>
            <a:off x="640080" y="3749040"/>
            <a:ext cx="457200" cy="457200"/>
          </a:xfrm>
          <a:prstGeom prst="ellipse">
            <a:avLst/>
          </a:prstGeom>
          <a:solidFill>
            <a:srgbClr val="1B5E20"/>
          </a:solidFill>
          <a:ln/>
        </p:spPr>
        <p:txBody>
          <a:bodyPr/>
          <a:lstStyle/>
          <a:p>
            <a:endParaRPr lang="en-US"/>
          </a:p>
        </p:txBody>
      </p:sp>
      <p:sp>
        <p:nvSpPr>
          <p:cNvPr id="27" name="Text 25"/>
          <p:cNvSpPr/>
          <p:nvPr/>
        </p:nvSpPr>
        <p:spPr>
          <a:xfrm>
            <a:off x="640080" y="374904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5</a:t>
            </a:r>
            <a:endParaRPr lang="en-US" sz="1600" dirty="0"/>
          </a:p>
        </p:txBody>
      </p:sp>
      <p:sp>
        <p:nvSpPr>
          <p:cNvPr id="28" name="Text 26"/>
          <p:cNvSpPr/>
          <p:nvPr/>
        </p:nvSpPr>
        <p:spPr>
          <a:xfrm>
            <a:off x="1234440" y="3657600"/>
            <a:ext cx="3063240" cy="868680"/>
          </a:xfrm>
          <a:prstGeom prst="rect">
            <a:avLst/>
          </a:prstGeom>
          <a:noFill/>
          <a:ln/>
        </p:spPr>
        <p:txBody>
          <a:bodyPr wrap="square" lIns="0" tIns="0" rIns="0" bIns="0" rtlCol="0" anchor="ctr"/>
          <a:lstStyle/>
          <a:p>
            <a:pPr marL="0" indent="0">
              <a:buNone/>
            </a:pPr>
            <a:r>
              <a:rPr lang="en-GB" sz="1000" b="0" i="0" u="none" strike="noStrike" dirty="0">
                <a:solidFill>
                  <a:srgbClr val="000000"/>
                </a:solidFill>
                <a:effectLst/>
                <a:latin typeface="-webkit-standard"/>
              </a:rPr>
              <a:t>Two new competitors—a small florist with a strong Instagram presence and a national company with low prices—make things more difficult.</a:t>
            </a:r>
            <a:endParaRPr lang="en-US" sz="950" dirty="0"/>
          </a:p>
        </p:txBody>
      </p:sp>
      <p:sp>
        <p:nvSpPr>
          <p:cNvPr id="29" name="Shape 27"/>
          <p:cNvSpPr/>
          <p:nvPr/>
        </p:nvSpPr>
        <p:spPr>
          <a:xfrm>
            <a:off x="4754880" y="3566160"/>
            <a:ext cx="4023360" cy="1051560"/>
          </a:xfrm>
          <a:prstGeom prst="rect">
            <a:avLst/>
          </a:prstGeom>
          <a:solidFill>
            <a:srgbClr val="FFFFFF"/>
          </a:solidFill>
          <a:ln/>
          <a:effectLst>
            <a:outerShdw blurRad="50800" dist="25400" dir="8100000" algn="bl" rotWithShape="0">
              <a:srgbClr val="000000">
                <a:alpha val="12000"/>
              </a:srgbClr>
            </a:outerShdw>
          </a:effectLst>
        </p:spPr>
        <p:txBody>
          <a:bodyPr/>
          <a:lstStyle/>
          <a:p>
            <a:endParaRPr lang="en-US"/>
          </a:p>
        </p:txBody>
      </p:sp>
      <p:sp>
        <p:nvSpPr>
          <p:cNvPr id="30" name="Shape 28"/>
          <p:cNvSpPr/>
          <p:nvPr/>
        </p:nvSpPr>
        <p:spPr>
          <a:xfrm>
            <a:off x="4754880" y="3566160"/>
            <a:ext cx="64008" cy="1051560"/>
          </a:xfrm>
          <a:prstGeom prst="rect">
            <a:avLst/>
          </a:prstGeom>
          <a:solidFill>
            <a:srgbClr val="4CAF50"/>
          </a:solidFill>
          <a:ln/>
        </p:spPr>
        <p:txBody>
          <a:bodyPr/>
          <a:lstStyle/>
          <a:p>
            <a:endParaRPr lang="en-US"/>
          </a:p>
        </p:txBody>
      </p:sp>
      <p:sp>
        <p:nvSpPr>
          <p:cNvPr id="31" name="Shape 29"/>
          <p:cNvSpPr/>
          <p:nvPr/>
        </p:nvSpPr>
        <p:spPr>
          <a:xfrm>
            <a:off x="4937760" y="3749040"/>
            <a:ext cx="457200" cy="457200"/>
          </a:xfrm>
          <a:prstGeom prst="ellipse">
            <a:avLst/>
          </a:prstGeom>
          <a:solidFill>
            <a:srgbClr val="1B5E20"/>
          </a:solidFill>
          <a:ln/>
        </p:spPr>
        <p:txBody>
          <a:bodyPr/>
          <a:lstStyle/>
          <a:p>
            <a:endParaRPr lang="en-US"/>
          </a:p>
        </p:txBody>
      </p:sp>
      <p:sp>
        <p:nvSpPr>
          <p:cNvPr id="32" name="Text 30"/>
          <p:cNvSpPr/>
          <p:nvPr/>
        </p:nvSpPr>
        <p:spPr>
          <a:xfrm>
            <a:off x="4937760" y="3749040"/>
            <a:ext cx="457200" cy="457200"/>
          </a:xfrm>
          <a:prstGeom prst="rect">
            <a:avLst/>
          </a:prstGeom>
          <a:noFill/>
          <a:ln/>
        </p:spPr>
        <p:txBody>
          <a:bodyPr wrap="square" rtlCol="0" anchor="ctr"/>
          <a:lstStyle/>
          <a:p>
            <a:pPr marL="0" indent="0" algn="ctr">
              <a:buNone/>
            </a:pPr>
            <a:r>
              <a:rPr lang="en-US" sz="1600" b="1" dirty="0">
                <a:solidFill>
                  <a:srgbClr val="FFFFFF"/>
                </a:solidFill>
                <a:latin typeface="Georgia" pitchFamily="34" charset="0"/>
                <a:ea typeface="Georgia" pitchFamily="34" charset="-122"/>
                <a:cs typeface="Georgia" pitchFamily="34" charset="-120"/>
              </a:rPr>
              <a:t>6</a:t>
            </a:r>
            <a:endParaRPr lang="en-US" sz="1600" dirty="0"/>
          </a:p>
        </p:txBody>
      </p:sp>
      <p:sp>
        <p:nvSpPr>
          <p:cNvPr id="33" name="Text 31"/>
          <p:cNvSpPr/>
          <p:nvPr/>
        </p:nvSpPr>
        <p:spPr>
          <a:xfrm>
            <a:off x="5532120" y="3657600"/>
            <a:ext cx="3063240" cy="868680"/>
          </a:xfrm>
          <a:prstGeom prst="rect">
            <a:avLst/>
          </a:prstGeom>
          <a:noFill/>
          <a:ln/>
        </p:spPr>
        <p:txBody>
          <a:bodyPr wrap="square" lIns="0" tIns="0" rIns="0" bIns="0" rtlCol="0" anchor="ctr"/>
          <a:lstStyle/>
          <a:p>
            <a:pPr marL="0" indent="0">
              <a:buNone/>
            </a:pPr>
            <a:r>
              <a:rPr lang="en-US" sz="950" dirty="0">
                <a:solidFill>
                  <a:srgbClr val="333333"/>
                </a:solidFill>
                <a:latin typeface="Calibri" pitchFamily="34" charset="0"/>
                <a:ea typeface="Calibri" pitchFamily="34" charset="-122"/>
                <a:cs typeface="Calibri" pitchFamily="34" charset="-120"/>
              </a:rPr>
              <a:t>PESTEL analysis reveals significant external threats (economic, technological, social) that require a strategic digital transformation.</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A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868680"/>
          </a:xfrm>
          <a:prstGeom prst="rect">
            <a:avLst/>
          </a:prstGeom>
          <a:solidFill>
            <a:srgbClr val="1B5E20"/>
          </a:solidFill>
          <a:ln/>
        </p:spPr>
        <p:txBody>
          <a:bodyPr/>
          <a:lstStyle/>
          <a:p>
            <a:endParaRPr lang="en-US"/>
          </a:p>
        </p:txBody>
      </p:sp>
      <p:sp>
        <p:nvSpPr>
          <p:cNvPr id="3" name="Text 1"/>
          <p:cNvSpPr/>
          <p:nvPr/>
        </p:nvSpPr>
        <p:spPr>
          <a:xfrm>
            <a:off x="548640" y="137160"/>
            <a:ext cx="8046720" cy="594360"/>
          </a:xfrm>
          <a:prstGeom prst="rect">
            <a:avLst/>
          </a:prstGeom>
          <a:noFill/>
          <a:ln/>
        </p:spPr>
        <p:txBody>
          <a:bodyPr wrap="square" rtlCol="0" anchor="ctr"/>
          <a:lstStyle/>
          <a:p>
            <a:pPr marL="0" indent="0">
              <a:buNone/>
            </a:pPr>
            <a:r>
              <a:rPr lang="en-US" sz="2600" b="1" dirty="0">
                <a:solidFill>
                  <a:srgbClr val="FFFFFF"/>
                </a:solidFill>
                <a:latin typeface="Georgia" pitchFamily="34" charset="0"/>
                <a:ea typeface="Georgia" pitchFamily="34" charset="-122"/>
                <a:cs typeface="Georgia" pitchFamily="34" charset="-120"/>
              </a:rPr>
              <a:t>REFERENCE LIST</a:t>
            </a:r>
            <a:endParaRPr lang="en-US" sz="2600" dirty="0"/>
          </a:p>
        </p:txBody>
      </p:sp>
      <p:sp>
        <p:nvSpPr>
          <p:cNvPr id="4" name="Text 2"/>
          <p:cNvSpPr/>
          <p:nvPr/>
        </p:nvSpPr>
        <p:spPr>
          <a:xfrm>
            <a:off x="548640" y="1051560"/>
            <a:ext cx="8046720" cy="3657600"/>
          </a:xfrm>
          <a:prstGeom prst="rect">
            <a:avLst/>
          </a:prstGeom>
          <a:noFill/>
          <a:ln/>
        </p:spPr>
        <p:txBody>
          <a:bodyPr wrap="square" rtlCol="0" anchor="t"/>
          <a:lstStyle/>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Aguilar, F.J. (1967) Scanning the Business Environment. New York: Macmillan.</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Basu, R. (2004) Implementing Quality: A Practical Guide to Tools and Techniques. London: Thomson.</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British Florist Association (2024) Annual Market Report 2024. London: BFA.</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Ishikawa, K. (1968) Guide to Quality Control. Tokyo: JUSE Press.</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Office for National Statistics (2024) Retail Sales Great Britain: December 2024. Available at: https://www.ons.gov.uk (Accessed: 10 February 2025).</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Ohno, T. (1988) Toyota Production System: Beyond Large-Scale Production. New York: Productivity Press.</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UK Parliament (2024) High Streets: The Future of Retail. House of Commons Library Research Briefing. London: HMSO.</a:t>
            </a:r>
            <a:endParaRPr lang="en-US" sz="1000" dirty="0"/>
          </a:p>
          <a:p>
            <a:pPr marL="0" indent="0">
              <a:spcAft>
                <a:spcPts val="800"/>
              </a:spcAft>
              <a:buNone/>
            </a:pPr>
            <a:r>
              <a:rPr lang="en-US" sz="1000" dirty="0">
                <a:solidFill>
                  <a:srgbClr val="333333"/>
                </a:solidFill>
                <a:latin typeface="Calibri" pitchFamily="34" charset="0"/>
                <a:ea typeface="Calibri" pitchFamily="34" charset="-122"/>
                <a:cs typeface="Calibri" pitchFamily="34" charset="-120"/>
              </a:rPr>
              <a:t>Yüksel, I. (2012) ‘Developing a Multi-Criteria Decision Making Model for PESTEL Analysis’, International Journal of Business and Management, 7(24), pp. 52–68.</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1B5E20"/>
        </a:solidFill>
        <a:effectLst/>
      </p:bgPr>
    </p:bg>
    <p:spTree>
      <p:nvGrpSpPr>
        <p:cNvPr id="1" name=""/>
        <p:cNvGrpSpPr/>
        <p:nvPr/>
      </p:nvGrpSpPr>
      <p:grpSpPr>
        <a:xfrm>
          <a:off x="0" y="0"/>
          <a:ext cx="0" cy="0"/>
          <a:chOff x="0" y="0"/>
          <a:chExt cx="0" cy="0"/>
        </a:xfrm>
      </p:grpSpPr>
      <p:sp>
        <p:nvSpPr>
          <p:cNvPr id="2" name="Shape 0"/>
          <p:cNvSpPr/>
          <p:nvPr/>
        </p:nvSpPr>
        <p:spPr>
          <a:xfrm>
            <a:off x="0" y="4389120"/>
            <a:ext cx="9144000" cy="754380"/>
          </a:xfrm>
          <a:prstGeom prst="rect">
            <a:avLst/>
          </a:prstGeom>
          <a:solidFill>
            <a:srgbClr val="4CAF50">
              <a:alpha val="60000"/>
            </a:srgbClr>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60520" y="1097280"/>
            <a:ext cx="822960" cy="822960"/>
          </a:xfrm>
          <a:prstGeom prst="rect">
            <a:avLst/>
          </a:prstGeom>
        </p:spPr>
      </p:pic>
      <p:sp>
        <p:nvSpPr>
          <p:cNvPr id="4" name="Text 1"/>
          <p:cNvSpPr/>
          <p:nvPr/>
        </p:nvSpPr>
        <p:spPr>
          <a:xfrm>
            <a:off x="457200" y="2103120"/>
            <a:ext cx="8229600" cy="822960"/>
          </a:xfrm>
          <a:prstGeom prst="rect">
            <a:avLst/>
          </a:prstGeom>
          <a:noFill/>
          <a:ln/>
        </p:spPr>
        <p:txBody>
          <a:bodyPr wrap="square" rtlCol="0" anchor="ctr"/>
          <a:lstStyle/>
          <a:p>
            <a:pPr marL="0" indent="0" algn="ctr">
              <a:buNone/>
            </a:pPr>
            <a:r>
              <a:rPr lang="en-US" sz="3600" b="1" dirty="0">
                <a:solidFill>
                  <a:srgbClr val="FFFFFF"/>
                </a:solidFill>
                <a:latin typeface="Georgia" pitchFamily="34" charset="0"/>
                <a:ea typeface="Georgia" pitchFamily="34" charset="-122"/>
                <a:cs typeface="Georgia" pitchFamily="34" charset="-120"/>
              </a:rPr>
              <a:t>Thank You for Listening</a:t>
            </a:r>
            <a:endParaRPr lang="en-US" sz="3600" dirty="0"/>
          </a:p>
        </p:txBody>
      </p:sp>
      <p:sp>
        <p:nvSpPr>
          <p:cNvPr id="5" name="Text 2"/>
          <p:cNvSpPr/>
          <p:nvPr/>
        </p:nvSpPr>
        <p:spPr>
          <a:xfrm>
            <a:off x="457200" y="3017520"/>
            <a:ext cx="8229600" cy="457200"/>
          </a:xfrm>
          <a:prstGeom prst="rect">
            <a:avLst/>
          </a:prstGeom>
          <a:noFill/>
          <a:ln/>
        </p:spPr>
        <p:txBody>
          <a:bodyPr wrap="square" rtlCol="0" anchor="ctr"/>
          <a:lstStyle/>
          <a:p>
            <a:pPr marL="0" indent="0" algn="ctr">
              <a:buNone/>
            </a:pPr>
            <a:r>
              <a:rPr lang="en-US" sz="1600" i="1" dirty="0">
                <a:solidFill>
                  <a:srgbClr val="A5D6A7"/>
                </a:solidFill>
                <a:latin typeface="Calibri" pitchFamily="34" charset="0"/>
                <a:ea typeface="Calibri" pitchFamily="34" charset="-122"/>
                <a:cs typeface="Calibri" pitchFamily="34" charset="-120"/>
              </a:rPr>
              <a:t>Green Haven Florists – Business Analysis</a:t>
            </a:r>
            <a:endParaRPr lang="en-US" sz="1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1B5E20"/>
        </a:solidFill>
        <a:effectLst/>
      </p:bgPr>
    </p:bg>
    <p:spTree>
      <p:nvGrpSpPr>
        <p:cNvPr id="1" name=""/>
        <p:cNvGrpSpPr/>
        <p:nvPr/>
      </p:nvGrpSpPr>
      <p:grpSpPr>
        <a:xfrm>
          <a:off x="0" y="0"/>
          <a:ext cx="0" cy="0"/>
          <a:chOff x="0" y="0"/>
          <a:chExt cx="0" cy="0"/>
        </a:xfrm>
      </p:grpSpPr>
      <p:sp>
        <p:nvSpPr>
          <p:cNvPr id="2" name="Shape 0"/>
          <p:cNvSpPr/>
          <p:nvPr/>
        </p:nvSpPr>
        <p:spPr>
          <a:xfrm>
            <a:off x="0" y="4389120"/>
            <a:ext cx="9144000" cy="754380"/>
          </a:xfrm>
          <a:prstGeom prst="rect">
            <a:avLst/>
          </a:prstGeom>
          <a:solidFill>
            <a:srgbClr val="4CAF50">
              <a:alpha val="60000"/>
            </a:srgbClr>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60520" y="1097280"/>
            <a:ext cx="822960" cy="822960"/>
          </a:xfrm>
          <a:prstGeom prst="rect">
            <a:avLst/>
          </a:prstGeom>
        </p:spPr>
      </p:pic>
      <p:sp>
        <p:nvSpPr>
          <p:cNvPr id="4" name="Text 1"/>
          <p:cNvSpPr/>
          <p:nvPr/>
        </p:nvSpPr>
        <p:spPr>
          <a:xfrm>
            <a:off x="457200" y="2103120"/>
            <a:ext cx="8229600" cy="822960"/>
          </a:xfrm>
          <a:prstGeom prst="rect">
            <a:avLst/>
          </a:prstGeom>
          <a:noFill/>
          <a:ln/>
        </p:spPr>
        <p:txBody>
          <a:bodyPr wrap="square" rtlCol="0" anchor="ctr"/>
          <a:lstStyle/>
          <a:p>
            <a:pPr marL="0" indent="0" algn="ctr">
              <a:buNone/>
            </a:pPr>
            <a:r>
              <a:rPr lang="en-US" sz="3600" b="1" dirty="0">
                <a:solidFill>
                  <a:srgbClr val="FFFFFF"/>
                </a:solidFill>
                <a:latin typeface="Georgia" pitchFamily="34" charset="0"/>
                <a:ea typeface="Georgia" pitchFamily="34" charset="-122"/>
                <a:cs typeface="Georgia" pitchFamily="34" charset="-120"/>
              </a:rPr>
              <a:t>Questions &amp; Answers</a:t>
            </a:r>
            <a:endParaRPr lang="en-US" sz="3600" dirty="0"/>
          </a:p>
        </p:txBody>
      </p:sp>
      <p:sp>
        <p:nvSpPr>
          <p:cNvPr id="5" name="Text 2"/>
          <p:cNvSpPr/>
          <p:nvPr/>
        </p:nvSpPr>
        <p:spPr>
          <a:xfrm>
            <a:off x="457200" y="3017520"/>
            <a:ext cx="8229600" cy="457200"/>
          </a:xfrm>
          <a:prstGeom prst="rect">
            <a:avLst/>
          </a:prstGeom>
          <a:noFill/>
          <a:ln/>
        </p:spPr>
        <p:txBody>
          <a:bodyPr wrap="square" rtlCol="0" anchor="ctr"/>
          <a:lstStyle/>
          <a:p>
            <a:pPr marL="0" indent="0" algn="ctr">
              <a:buNone/>
            </a:pPr>
            <a:r>
              <a:rPr lang="en-US" sz="1600" i="1" dirty="0">
                <a:solidFill>
                  <a:srgbClr val="A5D6A7"/>
                </a:solidFill>
                <a:latin typeface="Calibri" pitchFamily="34" charset="0"/>
                <a:ea typeface="Calibri" pitchFamily="34" charset="-122"/>
                <a:cs typeface="Calibri" pitchFamily="34" charset="-120"/>
              </a:rPr>
              <a:t>I welcome your questions and feedback.</a:t>
            </a:r>
            <a:endParaRPr lang="en-US" sz="1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TotalTime>
  <Words>1455</Words>
  <Application>Microsoft Office PowerPoint</Application>
  <PresentationFormat>On-screen Show (16:9)</PresentationFormat>
  <Paragraphs>212</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Haven Florists - Business Analysis</dc:title>
  <dc:subject>PptxGenJS Presentation</dc:subject>
  <dc:creator>Business Consultant</dc:creator>
  <cp:lastModifiedBy>Mario Alberto Gheorghe (2510294)</cp:lastModifiedBy>
  <cp:revision>3</cp:revision>
  <dcterms:created xsi:type="dcterms:W3CDTF">2026-02-13T07:23:56Z</dcterms:created>
  <dcterms:modified xsi:type="dcterms:W3CDTF">2026-02-13T18:01:36Z</dcterms:modified>
</cp:coreProperties>
</file>