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6858000" cy="9144000"/>
  <p:embeddedFontLst>
    <p:embeddedFont>
      <p:font typeface="Roboto" panose="02000000000000000000" pitchFamily="2"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8" roundtripDataSignature="AMtx7miyKha1cmQfC2DFXdkeLn7n52UCs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D159F90-E398-4BAB-AC8A-BAA2039A9726}">
  <a:tblStyle styleId="{1D159F90-E398-4BAB-AC8A-BAA2039A9726}" styleName="Table_0">
    <a:wholeTbl>
      <a:tcTxStyle b="off" i="off">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customschemas.google.com/relationships/presentationmetadata" Target="meta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3" name="Google Shape;83;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9" name="Google Shape;89;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The 21st century has been noticing several changes in context in the cost of living, extreme rises in the price of energy and so on. So in this context, the creation of solar refrigerators with water purifiers to be sold in rural areas will not only help in popularising the product in the UK but also lead to a positive change towards climatic conditions.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6" name="Google Shape;9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The first and foremost objective of a company is to earn profit. However, the present business environment based on contemporary laws has led to a prime focus on fulfilling the demand of the consumers. Therefore, in this context, the objective of the company is to create a renewal product to reduce the border of CFC or chlorofluorocarbons in the environment and thus provide the products in the rural areas of the UK at a cheaper price.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2" name="Google Shape;10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Competitive advantage is the core of an organisation's performance. It helps an organisation to be unique from its competitors thereby reaching for higher profit margins. The company can attain a competitive advantage in the market by analysing the competitors and therefore map them into an effective strategy group.</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8" name="Google Shape;10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Porter's five forces have been effective in understanding the competitive advantage of the business plan. It has been effective in understanding the intensity of competition in the industry, thereby leading to an assessment of the present position in the market.</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 name="Google Shape;115;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To implement the plan, it is important to understand the responsibilities and tasks of every team member and therefore communicate the required information throughout the chain of command. This further leads to the allocation of resources and reduces risk in the process.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 name="Google Shape;121;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Every business plan has its strengths and weaknesses. In context to the present business plan, it is imperative that there has to be a suitable plan to fulfil the requirements of the rural people as there are also competitors in the market. However, the perspective of the business plan has made an opportunity to improve the sale of the product in rural areas.</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8" name="Google Shape;128;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Organisations prefer to create data-back strategies to develop ideas and therefore align them with the objective. The present business plan is also based on the creation of a successful strategy to execute plans and fulfil the goals.</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2a7e507c6a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4" name="Google Shape;134;g2a7e507c6a3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rgbClr val="000000"/>
              </a:buClr>
              <a:buSzPts val="1100"/>
              <a:buFont typeface="Arial"/>
              <a:buNone/>
            </a:pPr>
            <a:r>
              <a:rPr lang="en"/>
              <a:t>The total investment cost will comprise of cost of equipment, Inventory management, production marketing for promotion, legal fees, research and development, labour cost, store rent and others leading to a total amount of 42500 pounds in context to the rural areas in the UK. The product is believed to be introduced at a price of 999 British pounds. Future service and setup costs are planned to be included in the same introductory price. The initial plan is to make the product available to all the people at Cornwall and slowly develop the market towards the whole of UK, once the product is determined successful and gains the attention of foreign investment.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a7e507c6a3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2" name="Google Shape;142;g2a7e507c6a3_0_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0" name="Google Shape;15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The illustrated Gantt chart has been effective in understanding the work plan of the business. It includes the timeline of establishing the business mission and vision, performing the spot analysis and conducting research on market conditions for a tenure of four weeks. Furthermore, the research will help in understanding and measuring the competitors. Following the development of the plan and fixing the budget with an implementation of the business operation and thereby measuring the initial profit would take a period of nine weeks. </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6" name="Google Shape;156;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2" name="Google Shape;162;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Financial support is extremely necessary for start-ups. Therefore, a loan would be taken from the British business bank which would help in reducing the tax burden and also fulfil the criteria of timely allocation of the resources.</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2cd37dd1982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0" name="Google Shape;170;g2cd37dd1982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It is extremely important to create risk mitigation strategies. As far as challenges associated with technology, funding, market, acceptance and maintenance of supply chain management is concerned. These challenges can hamper the profitability scale of the project and also reduce market acceptance leading to scepticism.</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6" name="Google Shape;17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In total, the entire business strategy plan could be completed within the timeframe of 17 weeks and later a loan would help in fulfilment of the business plan. Finding the target audience and evaluating the potential risk in the implementation of the business plan is of utmost importance for the implementation of the strategic plan. </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2" name="Google Shape;182;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8" name="Google Shape;188;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16"/>
          <p:cNvGrpSpPr/>
          <p:nvPr/>
        </p:nvGrpSpPr>
        <p:grpSpPr>
          <a:xfrm>
            <a:off x="6098378" y="5"/>
            <a:ext cx="3045625" cy="2030570"/>
            <a:chOff x="6098378" y="5"/>
            <a:chExt cx="3045625" cy="2030570"/>
          </a:xfrm>
        </p:grpSpPr>
        <p:sp>
          <p:nvSpPr>
            <p:cNvPr id="11" name="Google Shape;11;p16"/>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6"/>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6"/>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16"/>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 name="Google Shape;15;p16"/>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6" name="Google Shape;16;p16"/>
          <p:cNvSpPr txBox="1">
            <a:spLocks noGrp="1"/>
          </p:cNvSpPr>
          <p:nvPr>
            <p:ph type="ctrTitle"/>
          </p:nvPr>
        </p:nvSpPr>
        <p:spPr>
          <a:xfrm>
            <a:off x="598100" y="1775222"/>
            <a:ext cx="8222100" cy="8388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a:endParaRPr/>
          </a:p>
        </p:txBody>
      </p:sp>
      <p:sp>
        <p:nvSpPr>
          <p:cNvPr id="17" name="Google Shape;17;p16"/>
          <p:cNvSpPr txBox="1">
            <a:spLocks noGrp="1"/>
          </p:cNvSpPr>
          <p:nvPr>
            <p:ph type="subTitle" idx="1"/>
          </p:nvPr>
        </p:nvSpPr>
        <p:spPr>
          <a:xfrm>
            <a:off x="598088" y="2715913"/>
            <a:ext cx="8222100" cy="4329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100"/>
              <a:buNone/>
              <a:defRPr sz="2100">
                <a:solidFill>
                  <a:schemeClr val="lt1"/>
                </a:solidFill>
              </a:defRPr>
            </a:lvl1pPr>
            <a:lvl2pPr lvl="1" algn="l">
              <a:lnSpc>
                <a:spcPct val="100000"/>
              </a:lnSpc>
              <a:spcBef>
                <a:spcPts val="0"/>
              </a:spcBef>
              <a:spcAft>
                <a:spcPts val="0"/>
              </a:spcAft>
              <a:buClr>
                <a:schemeClr val="lt1"/>
              </a:buClr>
              <a:buSzPts val="2100"/>
              <a:buNone/>
              <a:defRPr sz="2100">
                <a:solidFill>
                  <a:schemeClr val="lt1"/>
                </a:solidFill>
              </a:defRPr>
            </a:lvl2pPr>
            <a:lvl3pPr lvl="2" algn="l">
              <a:lnSpc>
                <a:spcPct val="100000"/>
              </a:lnSpc>
              <a:spcBef>
                <a:spcPts val="0"/>
              </a:spcBef>
              <a:spcAft>
                <a:spcPts val="0"/>
              </a:spcAft>
              <a:buClr>
                <a:schemeClr val="lt1"/>
              </a:buClr>
              <a:buSzPts val="2100"/>
              <a:buNone/>
              <a:defRPr sz="2100">
                <a:solidFill>
                  <a:schemeClr val="lt1"/>
                </a:solidFill>
              </a:defRPr>
            </a:lvl3pPr>
            <a:lvl4pPr lvl="3" algn="l">
              <a:lnSpc>
                <a:spcPct val="100000"/>
              </a:lnSpc>
              <a:spcBef>
                <a:spcPts val="0"/>
              </a:spcBef>
              <a:spcAft>
                <a:spcPts val="0"/>
              </a:spcAft>
              <a:buClr>
                <a:schemeClr val="lt1"/>
              </a:buClr>
              <a:buSzPts val="2100"/>
              <a:buNone/>
              <a:defRPr sz="2100">
                <a:solidFill>
                  <a:schemeClr val="lt1"/>
                </a:solidFill>
              </a:defRPr>
            </a:lvl4pPr>
            <a:lvl5pPr lvl="4" algn="l">
              <a:lnSpc>
                <a:spcPct val="100000"/>
              </a:lnSpc>
              <a:spcBef>
                <a:spcPts val="0"/>
              </a:spcBef>
              <a:spcAft>
                <a:spcPts val="0"/>
              </a:spcAft>
              <a:buClr>
                <a:schemeClr val="lt1"/>
              </a:buClr>
              <a:buSzPts val="2100"/>
              <a:buNone/>
              <a:defRPr sz="2100">
                <a:solidFill>
                  <a:schemeClr val="lt1"/>
                </a:solidFill>
              </a:defRPr>
            </a:lvl5pPr>
            <a:lvl6pPr lvl="5" algn="l">
              <a:lnSpc>
                <a:spcPct val="100000"/>
              </a:lnSpc>
              <a:spcBef>
                <a:spcPts val="0"/>
              </a:spcBef>
              <a:spcAft>
                <a:spcPts val="0"/>
              </a:spcAft>
              <a:buClr>
                <a:schemeClr val="lt1"/>
              </a:buClr>
              <a:buSzPts val="2100"/>
              <a:buNone/>
              <a:defRPr sz="2100">
                <a:solidFill>
                  <a:schemeClr val="lt1"/>
                </a:solidFill>
              </a:defRPr>
            </a:lvl6pPr>
            <a:lvl7pPr lvl="6" algn="l">
              <a:lnSpc>
                <a:spcPct val="100000"/>
              </a:lnSpc>
              <a:spcBef>
                <a:spcPts val="0"/>
              </a:spcBef>
              <a:spcAft>
                <a:spcPts val="0"/>
              </a:spcAft>
              <a:buClr>
                <a:schemeClr val="lt1"/>
              </a:buClr>
              <a:buSzPts val="2100"/>
              <a:buNone/>
              <a:defRPr sz="2100">
                <a:solidFill>
                  <a:schemeClr val="lt1"/>
                </a:solidFill>
              </a:defRPr>
            </a:lvl7pPr>
            <a:lvl8pPr lvl="7" algn="l">
              <a:lnSpc>
                <a:spcPct val="100000"/>
              </a:lnSpc>
              <a:spcBef>
                <a:spcPts val="0"/>
              </a:spcBef>
              <a:spcAft>
                <a:spcPts val="0"/>
              </a:spcAft>
              <a:buClr>
                <a:schemeClr val="lt1"/>
              </a:buClr>
              <a:buSzPts val="2100"/>
              <a:buNone/>
              <a:defRPr sz="2100">
                <a:solidFill>
                  <a:schemeClr val="lt1"/>
                </a:solidFill>
              </a:defRPr>
            </a:lvl8pPr>
            <a:lvl9pPr lvl="8" algn="l">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16"/>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grpSp>
        <p:nvGrpSpPr>
          <p:cNvPr id="20" name="Google Shape;20;p17"/>
          <p:cNvGrpSpPr/>
          <p:nvPr/>
        </p:nvGrpSpPr>
        <p:grpSpPr>
          <a:xfrm>
            <a:off x="0" y="3903669"/>
            <a:ext cx="9144000" cy="1239925"/>
            <a:chOff x="0" y="3903669"/>
            <a:chExt cx="9144000" cy="1239925"/>
          </a:xfrm>
        </p:grpSpPr>
        <p:sp>
          <p:nvSpPr>
            <p:cNvPr id="21" name="Google Shape;21;p17"/>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17"/>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 name="Google Shape;23;p17"/>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7"/>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7"/>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6" name="Google Shape;26;p17"/>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7" name="Google Shape;27;p17"/>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28" name="Google Shape;28;p17"/>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29"/>
        <p:cNvGrpSpPr/>
        <p:nvPr/>
      </p:nvGrpSpPr>
      <p:grpSpPr>
        <a:xfrm>
          <a:off x="0" y="0"/>
          <a:ext cx="0" cy="0"/>
          <a:chOff x="0" y="0"/>
          <a:chExt cx="0" cy="0"/>
        </a:xfrm>
      </p:grpSpPr>
      <p:grpSp>
        <p:nvGrpSpPr>
          <p:cNvPr id="30" name="Google Shape;30;p18"/>
          <p:cNvGrpSpPr/>
          <p:nvPr/>
        </p:nvGrpSpPr>
        <p:grpSpPr>
          <a:xfrm>
            <a:off x="6098378" y="5"/>
            <a:ext cx="3045625" cy="2030570"/>
            <a:chOff x="6098378" y="5"/>
            <a:chExt cx="3045625" cy="2030570"/>
          </a:xfrm>
        </p:grpSpPr>
        <p:sp>
          <p:nvSpPr>
            <p:cNvPr id="31" name="Google Shape;31;p18"/>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18"/>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18"/>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18"/>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8"/>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6" name="Google Shape;36;p18"/>
          <p:cNvSpPr txBox="1">
            <a:spLocks noGrp="1"/>
          </p:cNvSpPr>
          <p:nvPr>
            <p:ph type="title"/>
          </p:nvPr>
        </p:nvSpPr>
        <p:spPr>
          <a:xfrm>
            <a:off x="598100" y="2152347"/>
            <a:ext cx="8222100" cy="838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a:endParaRPr/>
          </a:p>
        </p:txBody>
      </p:sp>
      <p:sp>
        <p:nvSpPr>
          <p:cNvPr id="37" name="Google Shape;37;p18"/>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19"/>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40" name="Google Shape;40;p19"/>
          <p:cNvSpPr txBox="1">
            <a:spLocks noGrp="1"/>
          </p:cNvSpPr>
          <p:nvPr>
            <p:ph type="body" idx="1"/>
          </p:nvPr>
        </p:nvSpPr>
        <p:spPr>
          <a:xfrm>
            <a:off x="311700" y="1229975"/>
            <a:ext cx="3999900" cy="33390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1" name="Google Shape;41;p19"/>
          <p:cNvSpPr txBox="1">
            <a:spLocks noGrp="1"/>
          </p:cNvSpPr>
          <p:nvPr>
            <p:ph type="body" idx="2"/>
          </p:nvPr>
        </p:nvSpPr>
        <p:spPr>
          <a:xfrm>
            <a:off x="4832400" y="1229975"/>
            <a:ext cx="3999900" cy="33390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2" name="Google Shape;42;p19"/>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20"/>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45" name="Google Shape;45;p20"/>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21"/>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48" name="Google Shape;48;p21"/>
          <p:cNvSpPr txBox="1">
            <a:spLocks noGrp="1"/>
          </p:cNvSpPr>
          <p:nvPr>
            <p:ph type="body" idx="1"/>
          </p:nvPr>
        </p:nvSpPr>
        <p:spPr>
          <a:xfrm>
            <a:off x="311700" y="1465804"/>
            <a:ext cx="2808000" cy="31032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9" name="Google Shape;49;p2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22"/>
          <p:cNvGrpSpPr/>
          <p:nvPr/>
        </p:nvGrpSpPr>
        <p:grpSpPr>
          <a:xfrm>
            <a:off x="6098378" y="5"/>
            <a:ext cx="3045625" cy="2030570"/>
            <a:chOff x="6098378" y="5"/>
            <a:chExt cx="3045625" cy="2030570"/>
          </a:xfrm>
        </p:grpSpPr>
        <p:sp>
          <p:nvSpPr>
            <p:cNvPr id="52" name="Google Shape;52;p22"/>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22"/>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22"/>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 name="Google Shape;55;p22"/>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22"/>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7" name="Google Shape;57;p22"/>
          <p:cNvSpPr txBox="1">
            <a:spLocks noGrp="1"/>
          </p:cNvSpPr>
          <p:nvPr>
            <p:ph type="title"/>
          </p:nvPr>
        </p:nvSpPr>
        <p:spPr>
          <a:xfrm>
            <a:off x="490250" y="526350"/>
            <a:ext cx="56187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58" name="Google Shape;58;p22"/>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23"/>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61" name="Google Shape;61;p23"/>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23"/>
          <p:cNvSpPr txBox="1">
            <a:spLocks noGrp="1"/>
          </p:cNvSpPr>
          <p:nvPr>
            <p:ph type="title"/>
          </p:nvPr>
        </p:nvSpPr>
        <p:spPr>
          <a:xfrm>
            <a:off x="265500" y="1151100"/>
            <a:ext cx="4045200" cy="1564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63" name="Google Shape;63;p23"/>
          <p:cNvSpPr txBox="1">
            <a:spLocks noGrp="1"/>
          </p:cNvSpPr>
          <p:nvPr>
            <p:ph type="subTitle" idx="1"/>
          </p:nvPr>
        </p:nvSpPr>
        <p:spPr>
          <a:xfrm>
            <a:off x="265500" y="2769001"/>
            <a:ext cx="4045200" cy="12693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23"/>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0"/>
              </a:spcBef>
              <a:spcAft>
                <a:spcPts val="0"/>
              </a:spcAft>
              <a:buClr>
                <a:schemeClr val="lt1"/>
              </a:buClr>
              <a:buSzPts val="1400"/>
              <a:buChar char="○"/>
              <a:defRPr>
                <a:solidFill>
                  <a:schemeClr val="lt1"/>
                </a:solidFill>
              </a:defRPr>
            </a:lvl2pPr>
            <a:lvl3pPr marL="1371600" lvl="2" indent="-317500" algn="l">
              <a:lnSpc>
                <a:spcPct val="115000"/>
              </a:lnSpc>
              <a:spcBef>
                <a:spcPts val="0"/>
              </a:spcBef>
              <a:spcAft>
                <a:spcPts val="0"/>
              </a:spcAft>
              <a:buClr>
                <a:schemeClr val="lt1"/>
              </a:buClr>
              <a:buSzPts val="1400"/>
              <a:buChar char="■"/>
              <a:defRPr>
                <a:solidFill>
                  <a:schemeClr val="lt1"/>
                </a:solidFill>
              </a:defRPr>
            </a:lvl3pPr>
            <a:lvl4pPr marL="1828800" lvl="3" indent="-317500" algn="l">
              <a:lnSpc>
                <a:spcPct val="115000"/>
              </a:lnSpc>
              <a:spcBef>
                <a:spcPts val="0"/>
              </a:spcBef>
              <a:spcAft>
                <a:spcPts val="0"/>
              </a:spcAft>
              <a:buClr>
                <a:schemeClr val="lt1"/>
              </a:buClr>
              <a:buSzPts val="1400"/>
              <a:buChar char="●"/>
              <a:defRPr>
                <a:solidFill>
                  <a:schemeClr val="lt1"/>
                </a:solidFill>
              </a:defRPr>
            </a:lvl4pPr>
            <a:lvl5pPr marL="2286000" lvl="4" indent="-317500" algn="l">
              <a:lnSpc>
                <a:spcPct val="115000"/>
              </a:lnSpc>
              <a:spcBef>
                <a:spcPts val="0"/>
              </a:spcBef>
              <a:spcAft>
                <a:spcPts val="0"/>
              </a:spcAft>
              <a:buClr>
                <a:schemeClr val="lt1"/>
              </a:buClr>
              <a:buSzPts val="1400"/>
              <a:buChar char="○"/>
              <a:defRPr>
                <a:solidFill>
                  <a:schemeClr val="lt1"/>
                </a:solidFill>
              </a:defRPr>
            </a:lvl5pPr>
            <a:lvl6pPr marL="2743200" lvl="5" indent="-317500" algn="l">
              <a:lnSpc>
                <a:spcPct val="115000"/>
              </a:lnSpc>
              <a:spcBef>
                <a:spcPts val="0"/>
              </a:spcBef>
              <a:spcAft>
                <a:spcPts val="0"/>
              </a:spcAft>
              <a:buClr>
                <a:schemeClr val="lt1"/>
              </a:buClr>
              <a:buSzPts val="1400"/>
              <a:buChar char="■"/>
              <a:defRPr>
                <a:solidFill>
                  <a:schemeClr val="lt1"/>
                </a:solidFill>
              </a:defRPr>
            </a:lvl6pPr>
            <a:lvl7pPr marL="3200400" lvl="6" indent="-317500" algn="l">
              <a:lnSpc>
                <a:spcPct val="115000"/>
              </a:lnSpc>
              <a:spcBef>
                <a:spcPts val="0"/>
              </a:spcBef>
              <a:spcAft>
                <a:spcPts val="0"/>
              </a:spcAft>
              <a:buClr>
                <a:schemeClr val="lt1"/>
              </a:buClr>
              <a:buSzPts val="1400"/>
              <a:buChar char="●"/>
              <a:defRPr>
                <a:solidFill>
                  <a:schemeClr val="lt1"/>
                </a:solidFill>
              </a:defRPr>
            </a:lvl7pPr>
            <a:lvl8pPr marL="3657600" lvl="7" indent="-317500" algn="l">
              <a:lnSpc>
                <a:spcPct val="115000"/>
              </a:lnSpc>
              <a:spcBef>
                <a:spcPts val="0"/>
              </a:spcBef>
              <a:spcAft>
                <a:spcPts val="0"/>
              </a:spcAft>
              <a:buClr>
                <a:schemeClr val="lt1"/>
              </a:buClr>
              <a:buSzPts val="1400"/>
              <a:buChar char="○"/>
              <a:defRPr>
                <a:solidFill>
                  <a:schemeClr val="lt1"/>
                </a:solidFill>
              </a:defRPr>
            </a:lvl8pPr>
            <a:lvl9pPr marL="4114800" lvl="8" indent="-317500" algn="l">
              <a:lnSpc>
                <a:spcPct val="115000"/>
              </a:lnSpc>
              <a:spcBef>
                <a:spcPts val="0"/>
              </a:spcBef>
              <a:spcAft>
                <a:spcPts val="0"/>
              </a:spcAft>
              <a:buClr>
                <a:schemeClr val="lt1"/>
              </a:buClr>
              <a:buSzPts val="1400"/>
              <a:buChar char="■"/>
              <a:defRPr>
                <a:solidFill>
                  <a:schemeClr val="lt1"/>
                </a:solidFill>
              </a:defRPr>
            </a:lvl9pPr>
          </a:lstStyle>
          <a:p>
            <a:endParaRPr/>
          </a:p>
        </p:txBody>
      </p:sp>
      <p:sp>
        <p:nvSpPr>
          <p:cNvPr id="65" name="Google Shape;65;p23"/>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24"/>
          <p:cNvSpPr txBox="1">
            <a:spLocks noGrp="1"/>
          </p:cNvSpPr>
          <p:nvPr>
            <p:ph type="body" idx="1"/>
          </p:nvPr>
        </p:nvSpPr>
        <p:spPr>
          <a:xfrm>
            <a:off x="319500" y="4230575"/>
            <a:ext cx="5998800" cy="5988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68" name="Google Shape;68;p24"/>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25"/>
          <p:cNvGrpSpPr/>
          <p:nvPr/>
        </p:nvGrpSpPr>
        <p:grpSpPr>
          <a:xfrm>
            <a:off x="6098378" y="5"/>
            <a:ext cx="3045625" cy="2030570"/>
            <a:chOff x="6098378" y="5"/>
            <a:chExt cx="3045625" cy="2030570"/>
          </a:xfrm>
        </p:grpSpPr>
        <p:sp>
          <p:nvSpPr>
            <p:cNvPr id="71" name="Google Shape;71;p25"/>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25"/>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25"/>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25"/>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25"/>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6" name="Google Shape;76;p25"/>
          <p:cNvSpPr txBox="1">
            <a:spLocks noGrp="1"/>
          </p:cNvSpPr>
          <p:nvPr>
            <p:ph type="title" hasCustomPrompt="1"/>
          </p:nvPr>
        </p:nvSpPr>
        <p:spPr>
          <a:xfrm>
            <a:off x="311700" y="1256050"/>
            <a:ext cx="8520600" cy="20307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2000"/>
              <a:buNone/>
              <a:defRPr sz="12000">
                <a:solidFill>
                  <a:schemeClr val="lt1"/>
                </a:solidFill>
              </a:defRPr>
            </a:lvl1pPr>
            <a:lvl2pPr lvl="1" algn="ctr">
              <a:lnSpc>
                <a:spcPct val="100000"/>
              </a:lnSpc>
              <a:spcBef>
                <a:spcPts val="0"/>
              </a:spcBef>
              <a:spcAft>
                <a:spcPts val="0"/>
              </a:spcAft>
              <a:buClr>
                <a:schemeClr val="lt1"/>
              </a:buClr>
              <a:buSzPts val="12000"/>
              <a:buNone/>
              <a:defRPr sz="12000">
                <a:solidFill>
                  <a:schemeClr val="lt1"/>
                </a:solidFill>
              </a:defRPr>
            </a:lvl2pPr>
            <a:lvl3pPr lvl="2" algn="ctr">
              <a:lnSpc>
                <a:spcPct val="100000"/>
              </a:lnSpc>
              <a:spcBef>
                <a:spcPts val="0"/>
              </a:spcBef>
              <a:spcAft>
                <a:spcPts val="0"/>
              </a:spcAft>
              <a:buClr>
                <a:schemeClr val="lt1"/>
              </a:buClr>
              <a:buSzPts val="12000"/>
              <a:buNone/>
              <a:defRPr sz="12000">
                <a:solidFill>
                  <a:schemeClr val="lt1"/>
                </a:solidFill>
              </a:defRPr>
            </a:lvl3pPr>
            <a:lvl4pPr lvl="3" algn="ctr">
              <a:lnSpc>
                <a:spcPct val="100000"/>
              </a:lnSpc>
              <a:spcBef>
                <a:spcPts val="0"/>
              </a:spcBef>
              <a:spcAft>
                <a:spcPts val="0"/>
              </a:spcAft>
              <a:buClr>
                <a:schemeClr val="lt1"/>
              </a:buClr>
              <a:buSzPts val="12000"/>
              <a:buNone/>
              <a:defRPr sz="12000">
                <a:solidFill>
                  <a:schemeClr val="lt1"/>
                </a:solidFill>
              </a:defRPr>
            </a:lvl4pPr>
            <a:lvl5pPr lvl="4" algn="ctr">
              <a:lnSpc>
                <a:spcPct val="100000"/>
              </a:lnSpc>
              <a:spcBef>
                <a:spcPts val="0"/>
              </a:spcBef>
              <a:spcAft>
                <a:spcPts val="0"/>
              </a:spcAft>
              <a:buClr>
                <a:schemeClr val="lt1"/>
              </a:buClr>
              <a:buSzPts val="12000"/>
              <a:buNone/>
              <a:defRPr sz="12000">
                <a:solidFill>
                  <a:schemeClr val="lt1"/>
                </a:solidFill>
              </a:defRPr>
            </a:lvl5pPr>
            <a:lvl6pPr lvl="5" algn="ctr">
              <a:lnSpc>
                <a:spcPct val="100000"/>
              </a:lnSpc>
              <a:spcBef>
                <a:spcPts val="0"/>
              </a:spcBef>
              <a:spcAft>
                <a:spcPts val="0"/>
              </a:spcAft>
              <a:buClr>
                <a:schemeClr val="lt1"/>
              </a:buClr>
              <a:buSzPts val="12000"/>
              <a:buNone/>
              <a:defRPr sz="12000">
                <a:solidFill>
                  <a:schemeClr val="lt1"/>
                </a:solidFill>
              </a:defRPr>
            </a:lvl6pPr>
            <a:lvl7pPr lvl="6" algn="ctr">
              <a:lnSpc>
                <a:spcPct val="100000"/>
              </a:lnSpc>
              <a:spcBef>
                <a:spcPts val="0"/>
              </a:spcBef>
              <a:spcAft>
                <a:spcPts val="0"/>
              </a:spcAft>
              <a:buClr>
                <a:schemeClr val="lt1"/>
              </a:buClr>
              <a:buSzPts val="12000"/>
              <a:buNone/>
              <a:defRPr sz="12000">
                <a:solidFill>
                  <a:schemeClr val="lt1"/>
                </a:solidFill>
              </a:defRPr>
            </a:lvl7pPr>
            <a:lvl8pPr lvl="7" algn="ctr">
              <a:lnSpc>
                <a:spcPct val="100000"/>
              </a:lnSpc>
              <a:spcBef>
                <a:spcPts val="0"/>
              </a:spcBef>
              <a:spcAft>
                <a:spcPts val="0"/>
              </a:spcAft>
              <a:buClr>
                <a:schemeClr val="lt1"/>
              </a:buClr>
              <a:buSzPts val="12000"/>
              <a:buNone/>
              <a:defRPr sz="12000">
                <a:solidFill>
                  <a:schemeClr val="lt1"/>
                </a:solidFill>
              </a:defRPr>
            </a:lvl8pPr>
            <a:lvl9pPr lvl="8" algn="ctr">
              <a:lnSpc>
                <a:spcPct val="100000"/>
              </a:lnSpc>
              <a:spcBef>
                <a:spcPts val="0"/>
              </a:spcBef>
              <a:spcAft>
                <a:spcPts val="0"/>
              </a:spcAft>
              <a:buClr>
                <a:schemeClr val="lt1"/>
              </a:buClr>
              <a:buSzPts val="12000"/>
              <a:buNone/>
              <a:defRPr sz="12000">
                <a:solidFill>
                  <a:schemeClr val="lt1"/>
                </a:solidFill>
              </a:defRPr>
            </a:lvl9pPr>
          </a:lstStyle>
          <a:p>
            <a:r>
              <a:t>xx%</a:t>
            </a:r>
          </a:p>
        </p:txBody>
      </p:sp>
      <p:sp>
        <p:nvSpPr>
          <p:cNvPr id="77" name="Google Shape;77;p25"/>
          <p:cNvSpPr txBox="1">
            <a:spLocks noGrp="1"/>
          </p:cNvSpPr>
          <p:nvPr>
            <p:ph type="body" idx="1"/>
          </p:nvPr>
        </p:nvSpPr>
        <p:spPr>
          <a:xfrm>
            <a:off x="311700" y="3369225"/>
            <a:ext cx="8520600" cy="12819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Clr>
                <a:schemeClr val="lt1"/>
              </a:buClr>
              <a:buSzPts val="1800"/>
              <a:buChar char="●"/>
              <a:defRPr>
                <a:solidFill>
                  <a:schemeClr val="lt1"/>
                </a:solidFill>
              </a:defRPr>
            </a:lvl1pPr>
            <a:lvl2pPr marL="914400" lvl="1" indent="-317500" algn="ctr">
              <a:lnSpc>
                <a:spcPct val="115000"/>
              </a:lnSpc>
              <a:spcBef>
                <a:spcPts val="0"/>
              </a:spcBef>
              <a:spcAft>
                <a:spcPts val="0"/>
              </a:spcAft>
              <a:buClr>
                <a:schemeClr val="lt1"/>
              </a:buClr>
              <a:buSzPts val="1400"/>
              <a:buChar char="○"/>
              <a:defRPr>
                <a:solidFill>
                  <a:schemeClr val="lt1"/>
                </a:solidFill>
              </a:defRPr>
            </a:lvl2pPr>
            <a:lvl3pPr marL="1371600" lvl="2" indent="-317500" algn="ctr">
              <a:lnSpc>
                <a:spcPct val="115000"/>
              </a:lnSpc>
              <a:spcBef>
                <a:spcPts val="0"/>
              </a:spcBef>
              <a:spcAft>
                <a:spcPts val="0"/>
              </a:spcAft>
              <a:buClr>
                <a:schemeClr val="lt1"/>
              </a:buClr>
              <a:buSzPts val="1400"/>
              <a:buChar char="■"/>
              <a:defRPr>
                <a:solidFill>
                  <a:schemeClr val="lt1"/>
                </a:solidFill>
              </a:defRPr>
            </a:lvl3pPr>
            <a:lvl4pPr marL="1828800" lvl="3" indent="-317500" algn="ctr">
              <a:lnSpc>
                <a:spcPct val="115000"/>
              </a:lnSpc>
              <a:spcBef>
                <a:spcPts val="0"/>
              </a:spcBef>
              <a:spcAft>
                <a:spcPts val="0"/>
              </a:spcAft>
              <a:buClr>
                <a:schemeClr val="lt1"/>
              </a:buClr>
              <a:buSzPts val="1400"/>
              <a:buChar char="●"/>
              <a:defRPr>
                <a:solidFill>
                  <a:schemeClr val="lt1"/>
                </a:solidFill>
              </a:defRPr>
            </a:lvl4pPr>
            <a:lvl5pPr marL="2286000" lvl="4" indent="-317500" algn="ctr">
              <a:lnSpc>
                <a:spcPct val="115000"/>
              </a:lnSpc>
              <a:spcBef>
                <a:spcPts val="0"/>
              </a:spcBef>
              <a:spcAft>
                <a:spcPts val="0"/>
              </a:spcAft>
              <a:buClr>
                <a:schemeClr val="lt1"/>
              </a:buClr>
              <a:buSzPts val="1400"/>
              <a:buChar char="○"/>
              <a:defRPr>
                <a:solidFill>
                  <a:schemeClr val="lt1"/>
                </a:solidFill>
              </a:defRPr>
            </a:lvl5pPr>
            <a:lvl6pPr marL="2743200" lvl="5" indent="-317500" algn="ctr">
              <a:lnSpc>
                <a:spcPct val="115000"/>
              </a:lnSpc>
              <a:spcBef>
                <a:spcPts val="0"/>
              </a:spcBef>
              <a:spcAft>
                <a:spcPts val="0"/>
              </a:spcAft>
              <a:buClr>
                <a:schemeClr val="lt1"/>
              </a:buClr>
              <a:buSzPts val="1400"/>
              <a:buChar char="■"/>
              <a:defRPr>
                <a:solidFill>
                  <a:schemeClr val="lt1"/>
                </a:solidFill>
              </a:defRPr>
            </a:lvl6pPr>
            <a:lvl7pPr marL="3200400" lvl="6" indent="-317500" algn="ctr">
              <a:lnSpc>
                <a:spcPct val="115000"/>
              </a:lnSpc>
              <a:spcBef>
                <a:spcPts val="0"/>
              </a:spcBef>
              <a:spcAft>
                <a:spcPts val="0"/>
              </a:spcAft>
              <a:buClr>
                <a:schemeClr val="lt1"/>
              </a:buClr>
              <a:buSzPts val="1400"/>
              <a:buChar char="●"/>
              <a:defRPr>
                <a:solidFill>
                  <a:schemeClr val="lt1"/>
                </a:solidFill>
              </a:defRPr>
            </a:lvl7pPr>
            <a:lvl8pPr marL="3657600" lvl="7" indent="-317500" algn="ctr">
              <a:lnSpc>
                <a:spcPct val="115000"/>
              </a:lnSpc>
              <a:spcBef>
                <a:spcPts val="0"/>
              </a:spcBef>
              <a:spcAft>
                <a:spcPts val="0"/>
              </a:spcAft>
              <a:buClr>
                <a:schemeClr val="lt1"/>
              </a:buClr>
              <a:buSzPts val="1400"/>
              <a:buChar char="○"/>
              <a:defRPr>
                <a:solidFill>
                  <a:schemeClr val="lt1"/>
                </a:solidFill>
              </a:defRPr>
            </a:lvl8pPr>
            <a:lvl9pPr marL="4114800" lvl="8" indent="-317500" algn="ctr">
              <a:lnSpc>
                <a:spcPct val="115000"/>
              </a:lnSpc>
              <a:spcBef>
                <a:spcPts val="0"/>
              </a:spcBef>
              <a:spcAft>
                <a:spcPts val="0"/>
              </a:spcAft>
              <a:buClr>
                <a:schemeClr val="lt1"/>
              </a:buClr>
              <a:buSzPts val="1400"/>
              <a:buChar char="■"/>
              <a:defRPr>
                <a:solidFill>
                  <a:schemeClr val="lt1"/>
                </a:solidFill>
              </a:defRPr>
            </a:lvl9pPr>
          </a:lstStyle>
          <a:p>
            <a:endParaRPr/>
          </a:p>
        </p:txBody>
      </p:sp>
      <p:sp>
        <p:nvSpPr>
          <p:cNvPr id="78" name="Google Shape;78;p25"/>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26"/>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5"/>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1pPr>
            <a:lvl2pPr marR="0" lvl="1"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2pPr>
            <a:lvl3pPr marR="0" lvl="2"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3pPr>
            <a:lvl4pPr marR="0" lvl="3"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4pPr>
            <a:lvl5pPr marR="0" lvl="4"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5pPr>
            <a:lvl6pPr marR="0" lvl="5"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6pPr>
            <a:lvl7pPr marR="0" lvl="6"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7pPr>
            <a:lvl8pPr marR="0" lvl="7"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8pPr>
            <a:lvl9pPr marR="0" lvl="8"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9pPr>
          </a:lstStyle>
          <a:p>
            <a:endParaRPr/>
          </a:p>
        </p:txBody>
      </p:sp>
      <p:sp>
        <p:nvSpPr>
          <p:cNvPr id="7" name="Google Shape;7;p15"/>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Roboto"/>
              <a:buChar char="●"/>
              <a:defRPr sz="1800" b="0" i="0" u="none" strike="noStrike" cap="none">
                <a:solidFill>
                  <a:schemeClr val="dk2"/>
                </a:solidFill>
                <a:latin typeface="Roboto"/>
                <a:ea typeface="Roboto"/>
                <a:cs typeface="Roboto"/>
                <a:sym typeface="Roboto"/>
              </a:defRPr>
            </a:lvl1pPr>
            <a:lvl2pPr marL="914400" marR="0" lvl="1"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2pPr>
            <a:lvl3pPr marL="1371600" marR="0" lvl="2"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3pPr>
            <a:lvl4pPr marL="1828800" marR="0" lvl="3"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4pPr>
            <a:lvl5pPr marL="2286000" marR="0" lvl="4"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5pPr>
            <a:lvl6pPr marL="2743200" marR="0" lvl="5"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6pPr>
            <a:lvl7pPr marL="3200400" marR="0" lvl="6"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7pPr>
            <a:lvl8pPr marL="3657600" marR="0" lvl="7"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8pPr>
            <a:lvl9pPr marL="4114800" marR="0" lvl="8"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9pPr>
          </a:lstStyle>
          <a:p>
            <a:endParaRPr/>
          </a:p>
        </p:txBody>
      </p:sp>
      <p:sp>
        <p:nvSpPr>
          <p:cNvPr id="8" name="Google Shape;8;p15"/>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
          <p:cNvSpPr txBox="1">
            <a:spLocks noGrp="1"/>
          </p:cNvSpPr>
          <p:nvPr>
            <p:ph type="ctrTitle"/>
          </p:nvPr>
        </p:nvSpPr>
        <p:spPr>
          <a:xfrm>
            <a:off x="709612" y="2355085"/>
            <a:ext cx="8222100" cy="838800"/>
          </a:xfrm>
          <a:prstGeom prst="rect">
            <a:avLst/>
          </a:prstGeom>
          <a:noFill/>
          <a:ln>
            <a:noFill/>
          </a:ln>
        </p:spPr>
        <p:txBody>
          <a:bodyPr spcFirstLastPara="1" wrap="square" lIns="91425" tIns="91425" rIns="91425" bIns="91425" anchor="b" anchorCtr="0">
            <a:normAutofit fontScale="90000"/>
          </a:bodyPr>
          <a:lstStyle/>
          <a:p>
            <a:pPr marL="0" lvl="0" indent="0" algn="l" rtl="0">
              <a:lnSpc>
                <a:spcPct val="100000"/>
              </a:lnSpc>
              <a:spcBef>
                <a:spcPts val="0"/>
              </a:spcBef>
              <a:spcAft>
                <a:spcPts val="0"/>
              </a:spcAft>
              <a:buSzPct val="111111"/>
              <a:buNone/>
            </a:pPr>
            <a:r>
              <a:rPr lang="en" dirty="0"/>
              <a:t>SOLAR REFRIGERATOR WITH WATER PURIFIER IN RURAL AREAS in the UK</a:t>
            </a:r>
            <a:endParaRPr dirty="0"/>
          </a:p>
        </p:txBody>
      </p:sp>
      <p:sp>
        <p:nvSpPr>
          <p:cNvPr id="86" name="Google Shape;86;p1"/>
          <p:cNvSpPr txBox="1">
            <a:spLocks noGrp="1"/>
          </p:cNvSpPr>
          <p:nvPr>
            <p:ph type="subTitle" idx="1"/>
          </p:nvPr>
        </p:nvSpPr>
        <p:spPr>
          <a:xfrm>
            <a:off x="352773" y="3280942"/>
            <a:ext cx="7059071" cy="1960131"/>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100"/>
              <a:buNone/>
            </a:pPr>
            <a:r>
              <a:rPr lang="en-IN" sz="1600" dirty="0"/>
              <a:t>Student Name: Muhammed Naeem </a:t>
            </a:r>
            <a:r>
              <a:rPr lang="en-IN" sz="1600" dirty="0" err="1"/>
              <a:t>Thumbath</a:t>
            </a:r>
            <a:r>
              <a:rPr lang="en-IN" sz="1600" dirty="0"/>
              <a:t>	</a:t>
            </a:r>
          </a:p>
          <a:p>
            <a:pPr marL="0" lvl="0" indent="0" algn="l" rtl="0">
              <a:lnSpc>
                <a:spcPct val="100000"/>
              </a:lnSpc>
              <a:spcBef>
                <a:spcPts val="0"/>
              </a:spcBef>
              <a:spcAft>
                <a:spcPts val="0"/>
              </a:spcAft>
              <a:buSzPts val="2100"/>
              <a:buNone/>
            </a:pPr>
            <a:r>
              <a:rPr lang="en-IN" sz="1600" dirty="0"/>
              <a:t>Student ID: 2241475</a:t>
            </a:r>
          </a:p>
          <a:p>
            <a:pPr marL="0" lvl="0" indent="0" algn="l" rtl="0">
              <a:lnSpc>
                <a:spcPct val="100000"/>
              </a:lnSpc>
              <a:spcBef>
                <a:spcPts val="0"/>
              </a:spcBef>
              <a:spcAft>
                <a:spcPts val="0"/>
              </a:spcAft>
              <a:buSzPts val="2100"/>
              <a:buNone/>
            </a:pPr>
            <a:r>
              <a:rPr lang="en-IN" sz="1600" dirty="0"/>
              <a:t>Module : Entrepreneurship</a:t>
            </a:r>
          </a:p>
          <a:p>
            <a:pPr marL="0" lvl="0" indent="0" algn="l" rtl="0">
              <a:lnSpc>
                <a:spcPct val="100000"/>
              </a:lnSpc>
              <a:spcBef>
                <a:spcPts val="0"/>
              </a:spcBef>
              <a:spcAft>
                <a:spcPts val="0"/>
              </a:spcAft>
              <a:buSzPts val="2100"/>
              <a:buNone/>
            </a:pPr>
            <a:r>
              <a:rPr lang="en-IN" sz="1600" dirty="0"/>
              <a:t>Module code : LCMB7004</a:t>
            </a:r>
          </a:p>
          <a:p>
            <a:pPr marL="0" lvl="0" indent="0" algn="l" rtl="0">
              <a:lnSpc>
                <a:spcPct val="100000"/>
              </a:lnSpc>
              <a:spcBef>
                <a:spcPts val="0"/>
              </a:spcBef>
              <a:spcAft>
                <a:spcPts val="0"/>
              </a:spcAft>
              <a:buSzPts val="2100"/>
              <a:buNone/>
            </a:pPr>
            <a:r>
              <a:rPr lang="en-IN" sz="1600" dirty="0"/>
              <a:t>Lecturer : Jayalakshmi Gopalkrishnan</a:t>
            </a:r>
          </a:p>
          <a:p>
            <a:pPr marL="0" lvl="0" indent="0" algn="l" rtl="0">
              <a:lnSpc>
                <a:spcPct val="100000"/>
              </a:lnSpc>
              <a:spcBef>
                <a:spcPts val="0"/>
              </a:spcBef>
              <a:spcAft>
                <a:spcPts val="0"/>
              </a:spcAft>
              <a:buSzPts val="2100"/>
              <a:buNone/>
            </a:pPr>
            <a:r>
              <a:rPr lang="en-IN" sz="1600" dirty="0"/>
              <a:t>Submission Date : 19/04/2024</a:t>
            </a:r>
          </a:p>
          <a:p>
            <a:pPr marL="0" lvl="0" indent="0" algn="l" rtl="0">
              <a:lnSpc>
                <a:spcPct val="100000"/>
              </a:lnSpc>
              <a:spcBef>
                <a:spcPts val="0"/>
              </a:spcBef>
              <a:spcAft>
                <a:spcPts val="0"/>
              </a:spcAft>
              <a:buSzPts val="2100"/>
              <a:buNone/>
            </a:pPr>
            <a:endParaRPr dirty="0"/>
          </a:p>
        </p:txBody>
      </p:sp>
      <p:pic>
        <p:nvPicPr>
          <p:cNvPr id="2" name="Picture 1" descr="A close-up of black text">
            <a:extLst>
              <a:ext uri="{FF2B5EF4-FFF2-40B4-BE49-F238E27FC236}">
                <a16:creationId xmlns:a16="http://schemas.microsoft.com/office/drawing/2014/main" id="{D34E90B0-3EAA-BD6F-0A9C-54950CBF633D}"/>
              </a:ext>
            </a:extLst>
          </p:cNvPr>
          <p:cNvPicPr>
            <a:picLocks noChangeAspect="1"/>
          </p:cNvPicPr>
          <p:nvPr/>
        </p:nvPicPr>
        <p:blipFill>
          <a:blip r:embed="rId3"/>
          <a:stretch>
            <a:fillRect/>
          </a:stretch>
        </p:blipFill>
        <p:spPr>
          <a:xfrm>
            <a:off x="2802282" y="310069"/>
            <a:ext cx="3534386" cy="141465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2"/>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a:t>Introduction</a:t>
            </a:r>
            <a:endParaRPr/>
          </a:p>
        </p:txBody>
      </p:sp>
      <p:sp>
        <p:nvSpPr>
          <p:cNvPr id="92" name="Google Shape;92;p2"/>
          <p:cNvSpPr txBox="1">
            <a:spLocks noGrp="1"/>
          </p:cNvSpPr>
          <p:nvPr>
            <p:ph type="body" idx="1"/>
          </p:nvPr>
        </p:nvSpPr>
        <p:spPr>
          <a:xfrm>
            <a:off x="311700" y="1229875"/>
            <a:ext cx="5249700" cy="3339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ct val="108107"/>
              <a:buNone/>
            </a:pPr>
            <a:r>
              <a:rPr lang="en"/>
              <a:t>●	Renewable resources such as solar energy are being used as a principal source of energy nowadays (National Grid Group, 2022).</a:t>
            </a:r>
            <a:endParaRPr/>
          </a:p>
          <a:p>
            <a:pPr marL="0" lvl="0" indent="0" algn="l" rtl="0">
              <a:lnSpc>
                <a:spcPct val="115000"/>
              </a:lnSpc>
              <a:spcBef>
                <a:spcPts val="1200"/>
              </a:spcBef>
              <a:spcAft>
                <a:spcPts val="0"/>
              </a:spcAft>
              <a:buSzPct val="108107"/>
              <a:buNone/>
            </a:pPr>
            <a:r>
              <a:rPr lang="en"/>
              <a:t>●	Solar refrigerators with a water purifier will help rural areas in the UK extensively. </a:t>
            </a:r>
            <a:endParaRPr/>
          </a:p>
          <a:p>
            <a:pPr marL="0" lvl="0" indent="0" algn="l" rtl="0">
              <a:lnSpc>
                <a:spcPct val="115000"/>
              </a:lnSpc>
              <a:spcBef>
                <a:spcPts val="1200"/>
              </a:spcBef>
              <a:spcAft>
                <a:spcPts val="0"/>
              </a:spcAft>
              <a:buSzPct val="108107"/>
              <a:buNone/>
            </a:pPr>
            <a:r>
              <a:rPr lang="en"/>
              <a:t>●	An increase in the prices of energy and the cost of living crisis has led to a demand for products utilised by harnessing solar energy (Butler, 2023).</a:t>
            </a:r>
            <a:endParaRPr/>
          </a:p>
          <a:p>
            <a:pPr marL="0" lvl="0" indent="0" algn="l" rtl="0">
              <a:lnSpc>
                <a:spcPct val="115000"/>
              </a:lnSpc>
              <a:spcBef>
                <a:spcPts val="1200"/>
              </a:spcBef>
              <a:spcAft>
                <a:spcPts val="0"/>
              </a:spcAft>
              <a:buSzPct val="108107"/>
              <a:buNone/>
            </a:pPr>
            <a:endParaRPr/>
          </a:p>
          <a:p>
            <a:pPr marL="0" lvl="0" indent="0" algn="l" rtl="0">
              <a:lnSpc>
                <a:spcPct val="115000"/>
              </a:lnSpc>
              <a:spcBef>
                <a:spcPts val="1200"/>
              </a:spcBef>
              <a:spcAft>
                <a:spcPts val="1200"/>
              </a:spcAft>
              <a:buSzPct val="108107"/>
              <a:buNone/>
            </a:pPr>
            <a:endParaRPr/>
          </a:p>
        </p:txBody>
      </p:sp>
      <p:pic>
        <p:nvPicPr>
          <p:cNvPr id="93" name="Google Shape;93;p2"/>
          <p:cNvPicPr preferRelativeResize="0"/>
          <p:nvPr/>
        </p:nvPicPr>
        <p:blipFill rotWithShape="1">
          <a:blip r:embed="rId3">
            <a:alphaModFix/>
          </a:blip>
          <a:srcRect/>
          <a:stretch/>
        </p:blipFill>
        <p:spPr>
          <a:xfrm>
            <a:off x="5229213" y="1476363"/>
            <a:ext cx="3914775" cy="36671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3"/>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a:t>Objectives of the company</a:t>
            </a:r>
            <a:endParaRPr/>
          </a:p>
        </p:txBody>
      </p:sp>
      <p:sp>
        <p:nvSpPr>
          <p:cNvPr id="99" name="Google Shape;99;p3"/>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
              <a:t>●	To reduce the problem of water crisis in rural areas</a:t>
            </a:r>
            <a:endParaRPr/>
          </a:p>
          <a:p>
            <a:pPr marL="0" lvl="0" indent="0" algn="l" rtl="0">
              <a:lnSpc>
                <a:spcPct val="115000"/>
              </a:lnSpc>
              <a:spcBef>
                <a:spcPts val="1200"/>
              </a:spcBef>
              <a:spcAft>
                <a:spcPts val="0"/>
              </a:spcAft>
              <a:buSzPts val="1800"/>
              <a:buNone/>
            </a:pPr>
            <a:r>
              <a:rPr lang="en"/>
              <a:t>●	To create an eco-friendly product </a:t>
            </a:r>
            <a:endParaRPr/>
          </a:p>
          <a:p>
            <a:pPr marL="0" lvl="0" indent="0" algn="l" rtl="0">
              <a:lnSpc>
                <a:spcPct val="115000"/>
              </a:lnSpc>
              <a:spcBef>
                <a:spcPts val="1200"/>
              </a:spcBef>
              <a:spcAft>
                <a:spcPts val="0"/>
              </a:spcAft>
              <a:buSzPts val="1800"/>
              <a:buNone/>
            </a:pPr>
            <a:r>
              <a:rPr lang="en"/>
              <a:t>●	To create an awareness in the market regarding the utilisation of renewable energy. </a:t>
            </a:r>
            <a:endParaRPr/>
          </a:p>
          <a:p>
            <a:pPr marL="0" lvl="0" indent="0" algn="l" rtl="0">
              <a:lnSpc>
                <a:spcPct val="115000"/>
              </a:lnSpc>
              <a:spcBef>
                <a:spcPts val="1200"/>
              </a:spcBef>
              <a:spcAft>
                <a:spcPts val="0"/>
              </a:spcAft>
              <a:buSzPts val="1800"/>
              <a:buNone/>
            </a:pPr>
            <a:endParaRPr/>
          </a:p>
          <a:p>
            <a:pPr marL="0" lvl="0" indent="0" algn="l" rtl="0">
              <a:lnSpc>
                <a:spcPct val="115000"/>
              </a:lnSpc>
              <a:spcBef>
                <a:spcPts val="1200"/>
              </a:spcBef>
              <a:spcAft>
                <a:spcPts val="1200"/>
              </a:spcAft>
              <a:buSzPts val="1800"/>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4"/>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a:t>Strategies to achieve competitive advantage</a:t>
            </a:r>
            <a:endParaRPr/>
          </a:p>
        </p:txBody>
      </p:sp>
      <p:sp>
        <p:nvSpPr>
          <p:cNvPr id="105" name="Google Shape;105;p4"/>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
              <a:t>●	Identifying other businesses belonging to the same group.</a:t>
            </a:r>
            <a:endParaRPr/>
          </a:p>
          <a:p>
            <a:pPr marL="0" lvl="0" indent="0" algn="l" rtl="0">
              <a:lnSpc>
                <a:spcPct val="115000"/>
              </a:lnSpc>
              <a:spcBef>
                <a:spcPts val="1200"/>
              </a:spcBef>
              <a:spcAft>
                <a:spcPts val="0"/>
              </a:spcAft>
              <a:buSzPts val="1800"/>
              <a:buNone/>
            </a:pPr>
            <a:r>
              <a:rPr lang="en"/>
              <a:t>●	Assessing the strengths and weaknesses of the organisation (Kabeyi, 2019).</a:t>
            </a:r>
            <a:endParaRPr/>
          </a:p>
          <a:p>
            <a:pPr marL="0" lvl="0" indent="0" algn="l" rtl="0">
              <a:lnSpc>
                <a:spcPct val="115000"/>
              </a:lnSpc>
              <a:spcBef>
                <a:spcPts val="1200"/>
              </a:spcBef>
              <a:spcAft>
                <a:spcPts val="1200"/>
              </a:spcAft>
              <a:buSzPts val="1800"/>
              <a:buNone/>
            </a:pPr>
            <a:r>
              <a:rPr lang="en"/>
              <a:t>●	Understanding the current position of the organisation in the market.</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5"/>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a:t>Porter's 5 Forces</a:t>
            </a:r>
            <a:endParaRPr/>
          </a:p>
        </p:txBody>
      </p:sp>
      <p:sp>
        <p:nvSpPr>
          <p:cNvPr id="111" name="Google Shape;111;p5"/>
          <p:cNvSpPr txBox="1">
            <a:spLocks noGrp="1"/>
          </p:cNvSpPr>
          <p:nvPr>
            <p:ph type="body" idx="1"/>
          </p:nvPr>
        </p:nvSpPr>
        <p:spPr>
          <a:xfrm>
            <a:off x="0" y="1229875"/>
            <a:ext cx="3868500" cy="3813979"/>
          </a:xfrm>
          <a:prstGeom prst="rect">
            <a:avLst/>
          </a:prstGeom>
          <a:noFill/>
          <a:ln>
            <a:noFill/>
          </a:ln>
        </p:spPr>
        <p:txBody>
          <a:bodyPr spcFirstLastPara="1" wrap="square" lIns="91425" tIns="91425" rIns="91425" bIns="91425" anchor="t" anchorCtr="0">
            <a:normAutofit fontScale="92500" lnSpcReduction="20000"/>
          </a:bodyPr>
          <a:lstStyle/>
          <a:p>
            <a:pPr marL="0" lvl="0" indent="0" algn="l" rtl="0">
              <a:lnSpc>
                <a:spcPct val="115000"/>
              </a:lnSpc>
              <a:spcBef>
                <a:spcPts val="0"/>
              </a:spcBef>
              <a:spcAft>
                <a:spcPts val="0"/>
              </a:spcAft>
              <a:buSzPct val="108107"/>
              <a:buNone/>
            </a:pPr>
            <a:r>
              <a:rPr lang="en"/>
              <a:t>●	There are companies in the UK selling solar refrigerators and freezers (Murphy, 2023). </a:t>
            </a:r>
            <a:endParaRPr/>
          </a:p>
          <a:p>
            <a:pPr marL="0" lvl="0" indent="0" algn="l" rtl="0">
              <a:lnSpc>
                <a:spcPct val="115000"/>
              </a:lnSpc>
              <a:spcBef>
                <a:spcPts val="1200"/>
              </a:spcBef>
              <a:spcAft>
                <a:spcPts val="0"/>
              </a:spcAft>
              <a:buSzPct val="108107"/>
              <a:buNone/>
            </a:pPr>
            <a:r>
              <a:rPr lang="en"/>
              <a:t>●	The threat of new entrants is low as the production includes higher time and cost. whereby the business plan attains a cost advantage. </a:t>
            </a:r>
            <a:endParaRPr/>
          </a:p>
          <a:p>
            <a:pPr marL="0" lvl="0" indent="0" algn="l" rtl="0">
              <a:lnSpc>
                <a:spcPct val="115000"/>
              </a:lnSpc>
              <a:spcBef>
                <a:spcPts val="1200"/>
              </a:spcBef>
              <a:spcAft>
                <a:spcPts val="0"/>
              </a:spcAft>
              <a:buSzPct val="108107"/>
              <a:buNone/>
            </a:pPr>
            <a:r>
              <a:rPr lang="en"/>
              <a:t>●	The number of suppliers is low, influencing the bargaining power. </a:t>
            </a:r>
            <a:endParaRPr/>
          </a:p>
          <a:p>
            <a:pPr marL="0" lvl="0" indent="0" algn="l" rtl="0">
              <a:lnSpc>
                <a:spcPct val="115000"/>
              </a:lnSpc>
              <a:spcBef>
                <a:spcPts val="1200"/>
              </a:spcBef>
              <a:spcAft>
                <a:spcPts val="1200"/>
              </a:spcAft>
              <a:buSzPct val="108107"/>
              <a:buNone/>
            </a:pPr>
            <a:r>
              <a:rPr lang="en"/>
              <a:t>●	The bargaining power of buyers is higher due to an increasing number of customers.</a:t>
            </a:r>
            <a:endParaRPr/>
          </a:p>
        </p:txBody>
      </p:sp>
      <p:pic>
        <p:nvPicPr>
          <p:cNvPr id="112" name="Google Shape;112;p5"/>
          <p:cNvPicPr preferRelativeResize="0"/>
          <p:nvPr/>
        </p:nvPicPr>
        <p:blipFill rotWithShape="1">
          <a:blip r:embed="rId3">
            <a:alphaModFix/>
          </a:blip>
          <a:srcRect/>
          <a:stretch/>
        </p:blipFill>
        <p:spPr>
          <a:xfrm>
            <a:off x="3800475" y="783827"/>
            <a:ext cx="5343525" cy="38862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6"/>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a:t>Implementation Plan</a:t>
            </a:r>
            <a:endParaRPr/>
          </a:p>
        </p:txBody>
      </p:sp>
      <p:sp>
        <p:nvSpPr>
          <p:cNvPr id="118" name="Google Shape;118;p6"/>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
              <a:t>●	Determining the goal of the project which is to ensure a change in the society. </a:t>
            </a:r>
            <a:endParaRPr/>
          </a:p>
          <a:p>
            <a:pPr marL="0" lvl="0" indent="0" algn="l" rtl="0">
              <a:lnSpc>
                <a:spcPct val="115000"/>
              </a:lnSpc>
              <a:spcBef>
                <a:spcPts val="1200"/>
              </a:spcBef>
              <a:spcAft>
                <a:spcPts val="0"/>
              </a:spcAft>
              <a:buSzPts val="1800"/>
              <a:buNone/>
            </a:pPr>
            <a:r>
              <a:rPr lang="en"/>
              <a:t>●	Conducting research and therefore creating project timeline and budget. </a:t>
            </a:r>
            <a:endParaRPr/>
          </a:p>
          <a:p>
            <a:pPr marL="0" lvl="0" indent="0" algn="l" rtl="0">
              <a:lnSpc>
                <a:spcPct val="115000"/>
              </a:lnSpc>
              <a:spcBef>
                <a:spcPts val="1200"/>
              </a:spcBef>
              <a:spcAft>
                <a:spcPts val="1200"/>
              </a:spcAft>
              <a:buSzPts val="1800"/>
              <a:buNone/>
            </a:pPr>
            <a:r>
              <a:rPr lang="en"/>
              <a:t>●	Reducing risk with the help of a risk register and SWOT analysis.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7"/>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a:t>SWOT Analysis</a:t>
            </a:r>
            <a:endParaRPr/>
          </a:p>
        </p:txBody>
      </p:sp>
      <p:sp>
        <p:nvSpPr>
          <p:cNvPr id="124" name="Google Shape;124;p7"/>
          <p:cNvSpPr txBox="1"/>
          <p:nvPr/>
        </p:nvSpPr>
        <p:spPr>
          <a:xfrm>
            <a:off x="304800" y="304800"/>
            <a:ext cx="3000000" cy="3000000"/>
          </a:xfrm>
          <a:prstGeom prst="rect">
            <a:avLst/>
          </a:prstGeom>
          <a:noFill/>
          <a:ln>
            <a:noFill/>
          </a:ln>
        </p:spPr>
        <p:txBody>
          <a:bodyPr spcFirstLastPara="1" wrap="square" lIns="91425" tIns="91425" rIns="91425" bIns="91425" anchor="ctr" anchorCtr="0">
            <a:noAutofit/>
          </a:bodyPr>
          <a:lstStyle/>
          <a:p>
            <a:pPr marL="0" marR="0" lvl="0" indent="0" algn="l" rtl="0">
              <a:lnSpc>
                <a:spcPct val="115000"/>
              </a:lnSpc>
              <a:spcBef>
                <a:spcPts val="1200"/>
              </a:spcBef>
              <a:spcAft>
                <a:spcPts val="1200"/>
              </a:spcAft>
              <a:buClr>
                <a:srgbClr val="000000"/>
              </a:buClr>
              <a:buSzPts val="1400"/>
              <a:buFont typeface="Arial"/>
              <a:buNone/>
            </a:pPr>
            <a:r>
              <a:rPr lang="en"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graphicFrame>
        <p:nvGraphicFramePr>
          <p:cNvPr id="125" name="Google Shape;125;p7"/>
          <p:cNvGraphicFramePr/>
          <p:nvPr>
            <p:extLst>
              <p:ext uri="{D42A27DB-BD31-4B8C-83A1-F6EECF244321}">
                <p14:modId xmlns:p14="http://schemas.microsoft.com/office/powerpoint/2010/main" val="465762832"/>
              </p:ext>
            </p:extLst>
          </p:nvPr>
        </p:nvGraphicFramePr>
        <p:xfrm>
          <a:off x="825190" y="1449659"/>
          <a:ext cx="6544335" cy="3337771"/>
        </p:xfrm>
        <a:graphic>
          <a:graphicData uri="http://schemas.openxmlformats.org/drawingml/2006/table">
            <a:tbl>
              <a:tblPr>
                <a:noFill/>
                <a:tableStyleId>{1D159F90-E398-4BAB-AC8A-BAA2039A9726}</a:tableStyleId>
              </a:tblPr>
              <a:tblGrid>
                <a:gridCol w="3263170">
                  <a:extLst>
                    <a:ext uri="{9D8B030D-6E8A-4147-A177-3AD203B41FA5}">
                      <a16:colId xmlns:a16="http://schemas.microsoft.com/office/drawing/2014/main" val="20000"/>
                    </a:ext>
                  </a:extLst>
                </a:gridCol>
                <a:gridCol w="3281165">
                  <a:extLst>
                    <a:ext uri="{9D8B030D-6E8A-4147-A177-3AD203B41FA5}">
                      <a16:colId xmlns:a16="http://schemas.microsoft.com/office/drawing/2014/main" val="20001"/>
                    </a:ext>
                  </a:extLst>
                </a:gridCol>
              </a:tblGrid>
              <a:tr h="1786492">
                <a:tc>
                  <a:txBody>
                    <a:bodyPr/>
                    <a:lstStyle/>
                    <a:p>
                      <a:pPr marL="0" marR="0" lvl="0" indent="0" algn="l" rtl="0">
                        <a:lnSpc>
                          <a:spcPct val="100000"/>
                        </a:lnSpc>
                        <a:spcBef>
                          <a:spcPts val="0"/>
                        </a:spcBef>
                        <a:spcAft>
                          <a:spcPts val="0"/>
                        </a:spcAft>
                        <a:buClr>
                          <a:srgbClr val="000000"/>
                        </a:buClr>
                        <a:buSzPts val="1400"/>
                        <a:buFont typeface="Arial"/>
                        <a:buNone/>
                      </a:pPr>
                      <a:r>
                        <a:rPr lang="en" sz="1400" u="none" strike="noStrike" cap="none" dirty="0">
                          <a:latin typeface="Roboto"/>
                          <a:ea typeface="Roboto"/>
                          <a:cs typeface="Roboto"/>
                          <a:sym typeface="Roboto"/>
                        </a:rPr>
                        <a:t>Strength</a:t>
                      </a:r>
                      <a:endParaRPr sz="1400" u="none" strike="noStrike" cap="none" dirty="0">
                        <a:latin typeface="Roboto"/>
                        <a:ea typeface="Roboto"/>
                        <a:cs typeface="Roboto"/>
                        <a:sym typeface="Roboto"/>
                      </a:endParaRPr>
                    </a:p>
                    <a:p>
                      <a:pPr marL="457200" marR="0" lvl="0" indent="-317500" algn="l" rtl="0">
                        <a:lnSpc>
                          <a:spcPct val="100000"/>
                        </a:lnSpc>
                        <a:spcBef>
                          <a:spcPts val="0"/>
                        </a:spcBef>
                        <a:spcAft>
                          <a:spcPts val="0"/>
                        </a:spcAft>
                        <a:buClr>
                          <a:srgbClr val="000000"/>
                        </a:buClr>
                        <a:buSzPts val="1400"/>
                        <a:buFont typeface="Roboto"/>
                        <a:buChar char="●"/>
                      </a:pPr>
                      <a:r>
                        <a:rPr lang="en" sz="1400" u="none" strike="noStrike" cap="none" dirty="0">
                          <a:latin typeface="Roboto"/>
                          <a:ea typeface="Roboto"/>
                          <a:cs typeface="Roboto"/>
                          <a:sym typeface="Roboto"/>
                        </a:rPr>
                        <a:t>Best investment and invention to save energy.</a:t>
                      </a:r>
                      <a:endParaRPr sz="1400" u="none" strike="noStrike" cap="none" dirty="0">
                        <a:latin typeface="Roboto"/>
                        <a:ea typeface="Roboto"/>
                        <a:cs typeface="Roboto"/>
                        <a:sym typeface="Roboto"/>
                      </a:endParaRPr>
                    </a:p>
                    <a:p>
                      <a:pPr marL="457200" marR="0" lvl="0" indent="-317500" algn="l" rtl="0">
                        <a:lnSpc>
                          <a:spcPct val="100000"/>
                        </a:lnSpc>
                        <a:spcBef>
                          <a:spcPts val="0"/>
                        </a:spcBef>
                        <a:spcAft>
                          <a:spcPts val="0"/>
                        </a:spcAft>
                        <a:buClr>
                          <a:srgbClr val="000000"/>
                        </a:buClr>
                        <a:buSzPts val="1400"/>
                        <a:buFont typeface="Roboto"/>
                        <a:buChar char="●"/>
                      </a:pPr>
                      <a:r>
                        <a:rPr lang="en" sz="1400" u="none" strike="noStrike" cap="none" dirty="0">
                          <a:latin typeface="Roboto"/>
                          <a:ea typeface="Roboto"/>
                          <a:cs typeface="Roboto"/>
                          <a:sym typeface="Roboto"/>
                        </a:rPr>
                        <a:t>Alternative source of electricity.</a:t>
                      </a:r>
                      <a:endParaRPr sz="1400" u="none" strike="noStrike" cap="none" dirty="0">
                        <a:latin typeface="Roboto"/>
                        <a:ea typeface="Roboto"/>
                        <a:cs typeface="Roboto"/>
                        <a:sym typeface="Roboto"/>
                      </a:endParaRPr>
                    </a:p>
                    <a:p>
                      <a:pPr marL="457200" marR="0" lvl="0" indent="-317500" algn="l" rtl="0">
                        <a:lnSpc>
                          <a:spcPct val="100000"/>
                        </a:lnSpc>
                        <a:spcBef>
                          <a:spcPts val="0"/>
                        </a:spcBef>
                        <a:spcAft>
                          <a:spcPts val="0"/>
                        </a:spcAft>
                        <a:buClr>
                          <a:srgbClr val="000000"/>
                        </a:buClr>
                        <a:buSzPts val="1400"/>
                        <a:buFont typeface="Roboto"/>
                        <a:buChar char="●"/>
                      </a:pPr>
                      <a:r>
                        <a:rPr lang="en" sz="1400" u="none" strike="noStrike" cap="none" dirty="0">
                          <a:latin typeface="Roboto"/>
                          <a:ea typeface="Roboto"/>
                          <a:cs typeface="Roboto"/>
                          <a:sym typeface="Roboto"/>
                        </a:rPr>
                        <a:t>Supported by the government of the UK (GOV.UK, 2023).</a:t>
                      </a:r>
                      <a:endParaRPr sz="1400" u="none" strike="noStrike" cap="none" dirty="0">
                        <a:latin typeface="Roboto"/>
                        <a:ea typeface="Roboto"/>
                        <a:cs typeface="Roboto"/>
                        <a:sym typeface="Roboto"/>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400"/>
                        <a:buFont typeface="Arial"/>
                        <a:buNone/>
                      </a:pPr>
                      <a:r>
                        <a:rPr lang="en" sz="1400" u="none" strike="noStrike" cap="none" dirty="0">
                          <a:latin typeface="Roboto"/>
                          <a:ea typeface="Roboto"/>
                          <a:cs typeface="Roboto"/>
                          <a:sym typeface="Roboto"/>
                        </a:rPr>
                        <a:t>Weaknesses</a:t>
                      </a:r>
                      <a:endParaRPr sz="1400" u="none" strike="noStrike" cap="none" dirty="0">
                        <a:latin typeface="Roboto"/>
                        <a:ea typeface="Roboto"/>
                        <a:cs typeface="Roboto"/>
                        <a:sym typeface="Roboto"/>
                      </a:endParaRPr>
                    </a:p>
                    <a:p>
                      <a:pPr marL="457200" marR="0" lvl="0" indent="-317500" algn="l" rtl="0">
                        <a:lnSpc>
                          <a:spcPct val="100000"/>
                        </a:lnSpc>
                        <a:spcBef>
                          <a:spcPts val="0"/>
                        </a:spcBef>
                        <a:spcAft>
                          <a:spcPts val="0"/>
                        </a:spcAft>
                        <a:buClr>
                          <a:srgbClr val="000000"/>
                        </a:buClr>
                        <a:buSzPts val="1400"/>
                        <a:buFont typeface="Roboto"/>
                        <a:buChar char="●"/>
                      </a:pPr>
                      <a:r>
                        <a:rPr lang="en" sz="1400" u="none" strike="noStrike" cap="none" dirty="0">
                          <a:latin typeface="Roboto"/>
                          <a:ea typeface="Roboto"/>
                          <a:cs typeface="Roboto"/>
                          <a:sym typeface="Roboto"/>
                        </a:rPr>
                        <a:t>Increasing level of cost of production.</a:t>
                      </a:r>
                      <a:endParaRPr sz="1400" u="none" strike="noStrike" cap="none" dirty="0">
                        <a:latin typeface="Roboto"/>
                        <a:ea typeface="Roboto"/>
                        <a:cs typeface="Roboto"/>
                        <a:sym typeface="Roboto"/>
                      </a:endParaRPr>
                    </a:p>
                    <a:p>
                      <a:pPr marL="457200" marR="0" lvl="0" indent="-317500" algn="l" rtl="0">
                        <a:lnSpc>
                          <a:spcPct val="100000"/>
                        </a:lnSpc>
                        <a:spcBef>
                          <a:spcPts val="0"/>
                        </a:spcBef>
                        <a:spcAft>
                          <a:spcPts val="0"/>
                        </a:spcAft>
                        <a:buClr>
                          <a:srgbClr val="000000"/>
                        </a:buClr>
                        <a:buSzPts val="1400"/>
                        <a:buFont typeface="Roboto"/>
                        <a:buChar char="●"/>
                      </a:pPr>
                      <a:r>
                        <a:rPr lang="en" sz="1400" u="none" strike="noStrike" cap="none" dirty="0">
                          <a:latin typeface="Roboto"/>
                          <a:ea typeface="Roboto"/>
                          <a:cs typeface="Roboto"/>
                          <a:sym typeface="Roboto"/>
                        </a:rPr>
                        <a:t>Lack of marketing initiatives in rural areas.</a:t>
                      </a:r>
                      <a:endParaRPr sz="1400" u="none" strike="noStrike" cap="none" dirty="0">
                        <a:latin typeface="Roboto"/>
                        <a:ea typeface="Roboto"/>
                        <a:cs typeface="Roboto"/>
                        <a:sym typeface="Roboto"/>
                      </a:endParaRPr>
                    </a:p>
                  </a:txBody>
                  <a:tcPr marL="63500" marR="63500" marT="63500" marB="63500"/>
                </a:tc>
                <a:extLst>
                  <a:ext uri="{0D108BD9-81ED-4DB2-BD59-A6C34878D82A}">
                    <a16:rowId xmlns:a16="http://schemas.microsoft.com/office/drawing/2014/main" val="10000"/>
                  </a:ext>
                </a:extLst>
              </a:tr>
              <a:tr h="1551279">
                <a:tc>
                  <a:txBody>
                    <a:bodyPr/>
                    <a:lstStyle/>
                    <a:p>
                      <a:pPr marL="0" marR="0" lvl="0" indent="0" algn="l" rtl="0">
                        <a:lnSpc>
                          <a:spcPct val="100000"/>
                        </a:lnSpc>
                        <a:spcBef>
                          <a:spcPts val="0"/>
                        </a:spcBef>
                        <a:spcAft>
                          <a:spcPts val="0"/>
                        </a:spcAft>
                        <a:buClr>
                          <a:srgbClr val="000000"/>
                        </a:buClr>
                        <a:buSzPts val="1400"/>
                        <a:buFont typeface="Arial"/>
                        <a:buNone/>
                      </a:pPr>
                      <a:r>
                        <a:rPr lang="en" sz="1400" u="none" strike="noStrike" cap="none">
                          <a:latin typeface="Roboto"/>
                          <a:ea typeface="Roboto"/>
                          <a:cs typeface="Roboto"/>
                          <a:sym typeface="Roboto"/>
                        </a:rPr>
                        <a:t>Opportunity</a:t>
                      </a:r>
                      <a:endParaRPr sz="1400" u="none" strike="noStrike" cap="none">
                        <a:latin typeface="Roboto"/>
                        <a:ea typeface="Roboto"/>
                        <a:cs typeface="Roboto"/>
                        <a:sym typeface="Roboto"/>
                      </a:endParaRPr>
                    </a:p>
                    <a:p>
                      <a:pPr marL="457200" marR="0" lvl="0" indent="-317500" algn="l" rtl="0">
                        <a:lnSpc>
                          <a:spcPct val="100000"/>
                        </a:lnSpc>
                        <a:spcBef>
                          <a:spcPts val="0"/>
                        </a:spcBef>
                        <a:spcAft>
                          <a:spcPts val="0"/>
                        </a:spcAft>
                        <a:buClr>
                          <a:srgbClr val="000000"/>
                        </a:buClr>
                        <a:buSzPts val="1400"/>
                        <a:buFont typeface="Roboto"/>
                        <a:buChar char="●"/>
                      </a:pPr>
                      <a:r>
                        <a:rPr lang="en" sz="1400" u="none" strike="noStrike" cap="none">
                          <a:latin typeface="Roboto"/>
                          <a:ea typeface="Roboto"/>
                          <a:cs typeface="Roboto"/>
                          <a:sym typeface="Roboto"/>
                        </a:rPr>
                        <a:t>Creating an impact in the market.</a:t>
                      </a:r>
                      <a:endParaRPr sz="1400" u="none" strike="noStrike" cap="none">
                        <a:latin typeface="Roboto"/>
                        <a:ea typeface="Roboto"/>
                        <a:cs typeface="Roboto"/>
                        <a:sym typeface="Roboto"/>
                      </a:endParaRPr>
                    </a:p>
                    <a:p>
                      <a:pPr marL="457200" marR="0" lvl="0" indent="-317500" algn="l" rtl="0">
                        <a:lnSpc>
                          <a:spcPct val="100000"/>
                        </a:lnSpc>
                        <a:spcBef>
                          <a:spcPts val="0"/>
                        </a:spcBef>
                        <a:spcAft>
                          <a:spcPts val="0"/>
                        </a:spcAft>
                        <a:buClr>
                          <a:srgbClr val="000000"/>
                        </a:buClr>
                        <a:buSzPts val="1400"/>
                        <a:buFont typeface="Roboto"/>
                        <a:buChar char="●"/>
                      </a:pPr>
                      <a:r>
                        <a:rPr lang="en" sz="1400" u="none" strike="noStrike" cap="none">
                          <a:latin typeface="Roboto"/>
                          <a:ea typeface="Roboto"/>
                          <a:cs typeface="Roboto"/>
                          <a:sym typeface="Roboto"/>
                        </a:rPr>
                        <a:t>Motivating other entrepreneurs to create such a product</a:t>
                      </a:r>
                      <a:endParaRPr sz="1400" u="none" strike="noStrike" cap="none">
                        <a:latin typeface="Roboto"/>
                        <a:ea typeface="Roboto"/>
                        <a:cs typeface="Roboto"/>
                        <a:sym typeface="Roboto"/>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400"/>
                        <a:buFont typeface="Arial"/>
                        <a:buNone/>
                      </a:pPr>
                      <a:r>
                        <a:rPr lang="en" sz="1400" u="none" strike="noStrike" cap="none" dirty="0">
                          <a:latin typeface="Roboto"/>
                          <a:ea typeface="Roboto"/>
                          <a:cs typeface="Roboto"/>
                          <a:sym typeface="Roboto"/>
                        </a:rPr>
                        <a:t>Threats</a:t>
                      </a:r>
                      <a:endParaRPr sz="1400" u="none" strike="noStrike" cap="none" dirty="0">
                        <a:latin typeface="Roboto"/>
                        <a:ea typeface="Roboto"/>
                        <a:cs typeface="Roboto"/>
                        <a:sym typeface="Roboto"/>
                      </a:endParaRPr>
                    </a:p>
                    <a:p>
                      <a:pPr marL="457200" marR="0" lvl="0" indent="-317500" algn="l" rtl="0">
                        <a:lnSpc>
                          <a:spcPct val="100000"/>
                        </a:lnSpc>
                        <a:spcBef>
                          <a:spcPts val="0"/>
                        </a:spcBef>
                        <a:spcAft>
                          <a:spcPts val="0"/>
                        </a:spcAft>
                        <a:buClr>
                          <a:srgbClr val="000000"/>
                        </a:buClr>
                        <a:buSzPts val="1400"/>
                        <a:buFont typeface="Roboto"/>
                        <a:buChar char="●"/>
                      </a:pPr>
                      <a:r>
                        <a:rPr lang="en" sz="1400" u="none" strike="noStrike" cap="none" dirty="0">
                          <a:latin typeface="Roboto"/>
                          <a:ea typeface="Roboto"/>
                          <a:cs typeface="Roboto"/>
                          <a:sym typeface="Roboto"/>
                        </a:rPr>
                        <a:t>Other companies provide similar products.</a:t>
                      </a:r>
                      <a:endParaRPr sz="1400" u="none" strike="noStrike" cap="none" dirty="0">
                        <a:latin typeface="Roboto"/>
                        <a:ea typeface="Roboto"/>
                        <a:cs typeface="Roboto"/>
                        <a:sym typeface="Roboto"/>
                      </a:endParaRPr>
                    </a:p>
                    <a:p>
                      <a:pPr marL="457200" marR="0" lvl="0" indent="-317500" algn="l" rtl="0">
                        <a:lnSpc>
                          <a:spcPct val="100000"/>
                        </a:lnSpc>
                        <a:spcBef>
                          <a:spcPts val="0"/>
                        </a:spcBef>
                        <a:spcAft>
                          <a:spcPts val="0"/>
                        </a:spcAft>
                        <a:buClr>
                          <a:srgbClr val="000000"/>
                        </a:buClr>
                        <a:buSzPts val="1400"/>
                        <a:buFont typeface="Roboto"/>
                        <a:buChar char="●"/>
                      </a:pPr>
                      <a:r>
                        <a:rPr lang="en" sz="1400" u="none" strike="noStrike" cap="none" dirty="0">
                          <a:latin typeface="Roboto"/>
                          <a:ea typeface="Roboto"/>
                          <a:cs typeface="Roboto"/>
                          <a:sym typeface="Roboto"/>
                        </a:rPr>
                        <a:t>Unawareness of rural people regarding the product </a:t>
                      </a:r>
                      <a:endParaRPr sz="1400" u="none" strike="noStrike" cap="none" dirty="0">
                        <a:latin typeface="Roboto"/>
                        <a:ea typeface="Roboto"/>
                        <a:cs typeface="Roboto"/>
                        <a:sym typeface="Roboto"/>
                      </a:endParaRPr>
                    </a:p>
                  </a:txBody>
                  <a:tcPr marL="63500" marR="63500" marT="63500" marB="63500"/>
                </a:tc>
                <a:extLst>
                  <a:ext uri="{0D108BD9-81ED-4DB2-BD59-A6C34878D82A}">
                    <a16:rowId xmlns:a16="http://schemas.microsoft.com/office/drawing/2014/main" val="10001"/>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8"/>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a:t>Execution Strategy</a:t>
            </a:r>
            <a:endParaRPr/>
          </a:p>
        </p:txBody>
      </p:sp>
      <p:sp>
        <p:nvSpPr>
          <p:cNvPr id="131" name="Google Shape;131;p8"/>
          <p:cNvSpPr txBox="1">
            <a:spLocks noGrp="1"/>
          </p:cNvSpPr>
          <p:nvPr>
            <p:ph type="body" idx="1"/>
          </p:nvPr>
        </p:nvSpPr>
        <p:spPr>
          <a:xfrm>
            <a:off x="151350" y="1180549"/>
            <a:ext cx="8137723" cy="3339411"/>
          </a:xfrm>
          <a:prstGeom prst="rect">
            <a:avLst/>
          </a:prstGeom>
          <a:noFill/>
          <a:ln>
            <a:noFill/>
          </a:ln>
        </p:spPr>
        <p:txBody>
          <a:bodyPr spcFirstLastPara="1" wrap="square" lIns="91425" tIns="91425" rIns="91425" bIns="91425" anchor="t" anchorCtr="0">
            <a:normAutofit fontScale="85000" lnSpcReduction="10000"/>
          </a:bodyPr>
          <a:lstStyle/>
          <a:p>
            <a:pPr marL="0" lvl="0" indent="0" algn="l" rtl="0">
              <a:lnSpc>
                <a:spcPct val="115000"/>
              </a:lnSpc>
              <a:spcBef>
                <a:spcPts val="0"/>
              </a:spcBef>
              <a:spcAft>
                <a:spcPts val="0"/>
              </a:spcAft>
              <a:buSzPts val="1800"/>
              <a:buNone/>
            </a:pPr>
            <a:r>
              <a:rPr lang="en" dirty="0"/>
              <a:t>●	Strategy execution is the implementation of the strategic plan to achieve the goal of the organisation (Grainger-Brown and Malekpour, 2019).</a:t>
            </a:r>
            <a:endParaRPr dirty="0"/>
          </a:p>
          <a:p>
            <a:pPr marL="0" lvl="0" indent="0" algn="l" rtl="0">
              <a:lnSpc>
                <a:spcPct val="115000"/>
              </a:lnSpc>
              <a:spcBef>
                <a:spcPts val="1200"/>
              </a:spcBef>
              <a:spcAft>
                <a:spcPts val="0"/>
              </a:spcAft>
              <a:buSzPts val="1800"/>
              <a:buNone/>
            </a:pPr>
            <a:r>
              <a:rPr lang="en" dirty="0"/>
              <a:t>●	The primary elements of strategy execution and strategy creation are planning, performance management, communication and scaling. </a:t>
            </a:r>
            <a:endParaRPr dirty="0"/>
          </a:p>
          <a:p>
            <a:pPr marL="0" lvl="0" indent="0" algn="l" rtl="0">
              <a:lnSpc>
                <a:spcPct val="115000"/>
              </a:lnSpc>
              <a:spcBef>
                <a:spcPts val="1200"/>
              </a:spcBef>
              <a:spcAft>
                <a:spcPts val="0"/>
              </a:spcAft>
              <a:buSzPts val="1800"/>
              <a:buNone/>
            </a:pPr>
            <a:r>
              <a:rPr lang="en" dirty="0"/>
              <a:t>●	Strategy execution is effective for a company to improve clarity and therefore increase engagement. </a:t>
            </a:r>
            <a:endParaRPr dirty="0"/>
          </a:p>
          <a:p>
            <a:pPr marL="0" lvl="0" indent="0" algn="just" rtl="0">
              <a:lnSpc>
                <a:spcPct val="150000"/>
              </a:lnSpc>
              <a:spcBef>
                <a:spcPts val="1200"/>
              </a:spcBef>
              <a:spcAft>
                <a:spcPts val="1500"/>
              </a:spcAft>
              <a:buSzPts val="1800"/>
              <a:buNone/>
            </a:pPr>
            <a:r>
              <a:rPr lang="en" dirty="0">
                <a:solidFill>
                  <a:srgbClr val="0D0D0D"/>
                </a:solidFill>
              </a:rPr>
              <a:t>Rural areas in the UK often have limited access to electricity, making it challenging to power conventional refrigerators and water purifiers. The initial cost of solar refrigerators with water purifiers can be prohibitive for rural communities with limited financial resources.</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g2a7e507c6a3_0_0"/>
          <p:cNvSpPr txBox="1">
            <a:spLocks noGrp="1"/>
          </p:cNvSpPr>
          <p:nvPr>
            <p:ph type="title"/>
          </p:nvPr>
        </p:nvSpPr>
        <p:spPr>
          <a:xfrm>
            <a:off x="311700" y="396325"/>
            <a:ext cx="7821256" cy="518075"/>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dirty="0"/>
              <a:t>Projected Expenses</a:t>
            </a:r>
            <a:endParaRPr dirty="0"/>
          </a:p>
        </p:txBody>
      </p:sp>
      <p:sp>
        <p:nvSpPr>
          <p:cNvPr id="137" name="Google Shape;137;g2a7e507c6a3_0_0"/>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endParaRPr/>
          </a:p>
        </p:txBody>
      </p:sp>
      <p:pic>
        <p:nvPicPr>
          <p:cNvPr id="138" name="Google Shape;138;g2a7e507c6a3_0_0"/>
          <p:cNvPicPr preferRelativeResize="0"/>
          <p:nvPr/>
        </p:nvPicPr>
        <p:blipFill rotWithShape="1">
          <a:blip r:embed="rId3">
            <a:alphaModFix/>
          </a:blip>
          <a:srcRect/>
          <a:stretch/>
        </p:blipFill>
        <p:spPr>
          <a:xfrm>
            <a:off x="311700" y="1229875"/>
            <a:ext cx="8520600" cy="3441150"/>
          </a:xfrm>
          <a:prstGeom prst="rect">
            <a:avLst/>
          </a:prstGeom>
          <a:noFill/>
          <a:ln>
            <a:noFill/>
          </a:ln>
        </p:spPr>
      </p:pic>
      <p:pic>
        <p:nvPicPr>
          <p:cNvPr id="139" name="Google Shape;139;g2a7e507c6a3_0_0"/>
          <p:cNvPicPr preferRelativeResize="0"/>
          <p:nvPr/>
        </p:nvPicPr>
        <p:blipFill>
          <a:blip r:embed="rId4">
            <a:alphaModFix/>
          </a:blip>
          <a:stretch>
            <a:fillRect/>
          </a:stretch>
        </p:blipFill>
        <p:spPr>
          <a:xfrm>
            <a:off x="311700" y="1229875"/>
            <a:ext cx="8520600" cy="34411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g2a7e507c6a3_0_7"/>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dirty="0"/>
              <a:t>Product Model</a:t>
            </a:r>
            <a:endParaRPr dirty="0"/>
          </a:p>
        </p:txBody>
      </p:sp>
      <p:sp>
        <p:nvSpPr>
          <p:cNvPr id="145" name="Google Shape;145;g2a7e507c6a3_0_7"/>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 dirty="0"/>
              <a:t>Concept Model: Solar Refrigerator with water purifier</a:t>
            </a:r>
            <a:endParaRPr dirty="0"/>
          </a:p>
        </p:txBody>
      </p:sp>
      <p:pic>
        <p:nvPicPr>
          <p:cNvPr id="146" name="Google Shape;146;g2a7e507c6a3_0_7"/>
          <p:cNvPicPr preferRelativeResize="0"/>
          <p:nvPr/>
        </p:nvPicPr>
        <p:blipFill rotWithShape="1">
          <a:blip r:embed="rId3">
            <a:alphaModFix/>
          </a:blip>
          <a:srcRect/>
          <a:stretch/>
        </p:blipFill>
        <p:spPr>
          <a:xfrm>
            <a:off x="6845850" y="1489938"/>
            <a:ext cx="2298150" cy="3234500"/>
          </a:xfrm>
          <a:prstGeom prst="rect">
            <a:avLst/>
          </a:prstGeom>
          <a:noFill/>
          <a:ln>
            <a:noFill/>
          </a:ln>
        </p:spPr>
      </p:pic>
      <p:pic>
        <p:nvPicPr>
          <p:cNvPr id="147" name="Google Shape;147;g2a7e507c6a3_0_7"/>
          <p:cNvPicPr preferRelativeResize="0"/>
          <p:nvPr/>
        </p:nvPicPr>
        <p:blipFill rotWithShape="1">
          <a:blip r:embed="rId4">
            <a:alphaModFix/>
          </a:blip>
          <a:srcRect/>
          <a:stretch/>
        </p:blipFill>
        <p:spPr>
          <a:xfrm>
            <a:off x="5143175" y="2053238"/>
            <a:ext cx="1809750" cy="26003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9"/>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dirty="0"/>
              <a:t>Monitoring Tools</a:t>
            </a:r>
            <a:endParaRPr dirty="0"/>
          </a:p>
        </p:txBody>
      </p:sp>
      <p:sp>
        <p:nvSpPr>
          <p:cNvPr id="153" name="Google Shape;153;p9"/>
          <p:cNvSpPr txBox="1">
            <a:spLocks noGrp="1"/>
          </p:cNvSpPr>
          <p:nvPr>
            <p:ph type="body" idx="1"/>
          </p:nvPr>
        </p:nvSpPr>
        <p:spPr>
          <a:xfrm>
            <a:off x="-52574" y="1110929"/>
            <a:ext cx="8520600" cy="3339000"/>
          </a:xfrm>
          <a:prstGeom prst="rect">
            <a:avLst/>
          </a:prstGeom>
          <a:noFill/>
          <a:ln>
            <a:noFill/>
          </a:ln>
        </p:spPr>
        <p:txBody>
          <a:bodyPr spcFirstLastPara="1" wrap="square" lIns="91425" tIns="91425" rIns="91425" bIns="91425" anchor="t" anchorCtr="0">
            <a:normAutofit lnSpcReduction="10000"/>
          </a:bodyPr>
          <a:lstStyle/>
          <a:p>
            <a:pPr marL="457200" lvl="0" indent="-300117" algn="l" rtl="0">
              <a:lnSpc>
                <a:spcPct val="115000"/>
              </a:lnSpc>
              <a:spcBef>
                <a:spcPts val="0"/>
              </a:spcBef>
              <a:spcAft>
                <a:spcPts val="0"/>
              </a:spcAft>
              <a:buSzPct val="72234"/>
              <a:buChar char="●"/>
            </a:pPr>
            <a:r>
              <a:rPr lang="en" sz="2100" dirty="0">
                <a:highlight>
                  <a:schemeClr val="lt1"/>
                </a:highlight>
              </a:rPr>
              <a:t>Gantt chart helps in the timely fulfilment of a business strategy plan (Schmidt and Laycock, 2023).</a:t>
            </a:r>
            <a:endParaRPr sz="2100" dirty="0">
              <a:highlight>
                <a:schemeClr val="lt1"/>
              </a:highlight>
            </a:endParaRPr>
          </a:p>
          <a:p>
            <a:pPr marL="457200" lvl="0" indent="-327606" algn="l" rtl="0">
              <a:lnSpc>
                <a:spcPct val="115000"/>
              </a:lnSpc>
              <a:spcBef>
                <a:spcPts val="0"/>
              </a:spcBef>
              <a:spcAft>
                <a:spcPts val="0"/>
              </a:spcAft>
              <a:buSzPct val="100000"/>
              <a:buChar char="●"/>
            </a:pPr>
            <a:r>
              <a:rPr lang="en" sz="2100" dirty="0">
                <a:highlight>
                  <a:schemeClr val="lt1"/>
                </a:highlight>
              </a:rPr>
              <a:t>It is the graphical representation of a project schedule </a:t>
            </a:r>
            <a:endParaRPr sz="2100" dirty="0">
              <a:highlight>
                <a:schemeClr val="lt1"/>
              </a:highlight>
            </a:endParaRPr>
          </a:p>
          <a:p>
            <a:pPr marL="457200" lvl="0" indent="-327606" algn="l" rtl="0">
              <a:lnSpc>
                <a:spcPct val="115000"/>
              </a:lnSpc>
              <a:spcBef>
                <a:spcPts val="0"/>
              </a:spcBef>
              <a:spcAft>
                <a:spcPts val="0"/>
              </a:spcAft>
              <a:buSzPct val="100000"/>
              <a:buChar char="●"/>
            </a:pPr>
            <a:r>
              <a:rPr lang="en" sz="2100" dirty="0">
                <a:highlight>
                  <a:schemeClr val="lt1"/>
                </a:highlight>
              </a:rPr>
              <a:t>Gantt chart specifies the start and finish dates of a project, including the resources and planning protocols. </a:t>
            </a:r>
            <a:endParaRPr sz="2100" dirty="0">
              <a:highlight>
                <a:schemeClr val="lt1"/>
              </a:highlight>
            </a:endParaRPr>
          </a:p>
          <a:p>
            <a:pPr marL="457200" lvl="0" indent="-327606" algn="just" rtl="0">
              <a:lnSpc>
                <a:spcPct val="150000"/>
              </a:lnSpc>
              <a:spcBef>
                <a:spcPts val="0"/>
              </a:spcBef>
              <a:spcAft>
                <a:spcPts val="0"/>
              </a:spcAft>
              <a:buClr>
                <a:srgbClr val="0D0D0D"/>
              </a:buClr>
              <a:buSzPct val="100000"/>
              <a:buChar char="●"/>
            </a:pPr>
            <a:r>
              <a:rPr lang="en" sz="2100" dirty="0">
                <a:solidFill>
                  <a:srgbClr val="0D0D0D"/>
                </a:solidFill>
                <a:highlight>
                  <a:schemeClr val="lt1"/>
                </a:highlight>
              </a:rPr>
              <a:t>Develop a sustainable business model that considers pricing, distribution, and revenue streams. Explore partnerships with local communities, NGOs, or government agencies for support</a:t>
            </a:r>
            <a:endParaRPr sz="2100" dirty="0">
              <a:highlight>
                <a:schemeClr val="lt1"/>
              </a:highlight>
            </a:endParaRPr>
          </a:p>
          <a:p>
            <a:pPr marL="457200" lvl="0" indent="0" algn="l" rtl="0">
              <a:lnSpc>
                <a:spcPct val="115000"/>
              </a:lnSpc>
              <a:spcBef>
                <a:spcPts val="1200"/>
              </a:spcBef>
              <a:spcAft>
                <a:spcPts val="0"/>
              </a:spcAft>
              <a:buSzPct val="115616"/>
              <a:buNone/>
            </a:pPr>
            <a:endParaRPr sz="2491" dirty="0">
              <a:highlight>
                <a:schemeClr val="lt1"/>
              </a:highlight>
            </a:endParaRPr>
          </a:p>
          <a:p>
            <a:pPr marL="0" lvl="0" indent="0" algn="l" rtl="0">
              <a:lnSpc>
                <a:spcPct val="115000"/>
              </a:lnSpc>
              <a:spcBef>
                <a:spcPts val="1200"/>
              </a:spcBef>
              <a:spcAft>
                <a:spcPts val="0"/>
              </a:spcAft>
              <a:buSzPct val="100000"/>
              <a:buNone/>
            </a:pPr>
            <a:endParaRPr dirty="0">
              <a:highlight>
                <a:schemeClr val="lt1"/>
              </a:highlight>
            </a:endParaRPr>
          </a:p>
          <a:p>
            <a:pPr marL="0" lvl="0" indent="0" algn="l" rtl="0">
              <a:lnSpc>
                <a:spcPct val="115000"/>
              </a:lnSpc>
              <a:spcBef>
                <a:spcPts val="1200"/>
              </a:spcBef>
              <a:spcAft>
                <a:spcPts val="1200"/>
              </a:spcAft>
              <a:buSzPct val="100000"/>
              <a:buNone/>
            </a:pPr>
            <a:endParaRPr dirty="0">
              <a:highlight>
                <a:schemeClr val="lt1"/>
              </a:highligh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0"/>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800"/>
              <a:buNone/>
            </a:pPr>
            <a:endParaRPr/>
          </a:p>
        </p:txBody>
      </p:sp>
      <p:pic>
        <p:nvPicPr>
          <p:cNvPr id="159" name="Google Shape;159;p10"/>
          <p:cNvPicPr preferRelativeResize="0"/>
          <p:nvPr/>
        </p:nvPicPr>
        <p:blipFill rotWithShape="1">
          <a:blip r:embed="rId3">
            <a:alphaModFix/>
          </a:blip>
          <a:srcRect/>
          <a:stretch/>
        </p:blipFill>
        <p:spPr>
          <a:xfrm>
            <a:off x="311699" y="360488"/>
            <a:ext cx="8579539" cy="4345327"/>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a:t>Financial Support </a:t>
            </a:r>
            <a:endParaRPr/>
          </a:p>
        </p:txBody>
      </p:sp>
      <p:sp>
        <p:nvSpPr>
          <p:cNvPr id="165" name="Google Shape;165;p11"/>
          <p:cNvSpPr txBox="1">
            <a:spLocks noGrp="1"/>
          </p:cNvSpPr>
          <p:nvPr>
            <p:ph type="body" idx="1"/>
          </p:nvPr>
        </p:nvSpPr>
        <p:spPr>
          <a:xfrm>
            <a:off x="311700" y="1229875"/>
            <a:ext cx="5299500" cy="3339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
              <a:t>●	For financial support, a startup loan would be applied.</a:t>
            </a:r>
            <a:endParaRPr/>
          </a:p>
          <a:p>
            <a:pPr marL="0" lvl="0" indent="0" algn="l" rtl="0">
              <a:lnSpc>
                <a:spcPct val="115000"/>
              </a:lnSpc>
              <a:spcBef>
                <a:spcPts val="1200"/>
              </a:spcBef>
              <a:spcAft>
                <a:spcPts val="0"/>
              </a:spcAft>
              <a:buSzPts val="1800"/>
              <a:buNone/>
            </a:pPr>
            <a:r>
              <a:rPr lang="en"/>
              <a:t>●	In the UK, there are many British business banks which help in providing loans at less interest (British Business Bank, 2023).</a:t>
            </a:r>
            <a:endParaRPr/>
          </a:p>
          <a:p>
            <a:pPr marL="0" lvl="0" indent="0" algn="l" rtl="0">
              <a:lnSpc>
                <a:spcPct val="115000"/>
              </a:lnSpc>
              <a:spcBef>
                <a:spcPts val="1200"/>
              </a:spcBef>
              <a:spcAft>
                <a:spcPts val="0"/>
              </a:spcAft>
              <a:buSzPts val="1800"/>
              <a:buNone/>
            </a:pPr>
            <a:r>
              <a:rPr lang="en"/>
              <a:t>●	This will further help in tax reductions and generate more profit from the business initiative.</a:t>
            </a:r>
            <a:endParaRPr/>
          </a:p>
          <a:p>
            <a:pPr marL="0" lvl="0" indent="0" algn="l" rtl="0">
              <a:lnSpc>
                <a:spcPct val="115000"/>
              </a:lnSpc>
              <a:spcBef>
                <a:spcPts val="1200"/>
              </a:spcBef>
              <a:spcAft>
                <a:spcPts val="0"/>
              </a:spcAft>
              <a:buSzPts val="1800"/>
              <a:buNone/>
            </a:pPr>
            <a:endParaRPr/>
          </a:p>
          <a:p>
            <a:pPr marL="0" lvl="0" indent="0" algn="l" rtl="0">
              <a:lnSpc>
                <a:spcPct val="115000"/>
              </a:lnSpc>
              <a:spcBef>
                <a:spcPts val="1200"/>
              </a:spcBef>
              <a:spcAft>
                <a:spcPts val="1200"/>
              </a:spcAft>
              <a:buSzPts val="1800"/>
              <a:buNone/>
            </a:pPr>
            <a:endParaRPr/>
          </a:p>
        </p:txBody>
      </p:sp>
      <p:pic>
        <p:nvPicPr>
          <p:cNvPr id="166" name="Google Shape;166;p11"/>
          <p:cNvPicPr preferRelativeResize="0"/>
          <p:nvPr/>
        </p:nvPicPr>
        <p:blipFill rotWithShape="1">
          <a:blip r:embed="rId3">
            <a:alphaModFix/>
          </a:blip>
          <a:srcRect/>
          <a:stretch/>
        </p:blipFill>
        <p:spPr>
          <a:xfrm>
            <a:off x="5735450" y="1229875"/>
            <a:ext cx="3518000" cy="2057400"/>
          </a:xfrm>
          <a:prstGeom prst="rect">
            <a:avLst/>
          </a:prstGeom>
          <a:noFill/>
          <a:ln>
            <a:noFill/>
          </a:ln>
        </p:spPr>
      </p:pic>
      <p:sp>
        <p:nvSpPr>
          <p:cNvPr id="167" name="Google Shape;167;p11"/>
          <p:cNvSpPr txBox="1"/>
          <p:nvPr/>
        </p:nvSpPr>
        <p:spPr>
          <a:xfrm>
            <a:off x="5817525" y="3386300"/>
            <a:ext cx="3159900" cy="383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800"/>
              <a:buFont typeface="Arial"/>
              <a:buNone/>
            </a:pPr>
            <a:r>
              <a:rPr lang="en" sz="1800" b="0" i="0" u="none" strike="noStrike" cap="none">
                <a:solidFill>
                  <a:schemeClr val="dk2"/>
                </a:solidFill>
                <a:latin typeface="Roboto"/>
                <a:ea typeface="Roboto"/>
                <a:cs typeface="Roboto"/>
                <a:sym typeface="Roboto"/>
              </a:rPr>
              <a:t>British Business Bank (2023)</a:t>
            </a:r>
            <a:endParaRPr sz="1800" b="0" i="0" u="none" strike="noStrike" cap="none">
              <a:solidFill>
                <a:schemeClr val="dk2"/>
              </a:solidFill>
              <a:latin typeface="Roboto"/>
              <a:ea typeface="Roboto"/>
              <a:cs typeface="Roboto"/>
              <a:sym typeface="Roboto"/>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g2cd37dd1982_0_0"/>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a:t>Future Expecting Issues</a:t>
            </a:r>
            <a:endParaRPr/>
          </a:p>
        </p:txBody>
      </p:sp>
      <p:sp>
        <p:nvSpPr>
          <p:cNvPr id="173" name="Google Shape;173;g2cd37dd1982_0_0"/>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endParaRPr/>
          </a:p>
          <a:p>
            <a:pPr marL="457200" lvl="0" indent="-342900" algn="l" rtl="0">
              <a:lnSpc>
                <a:spcPct val="115000"/>
              </a:lnSpc>
              <a:spcBef>
                <a:spcPts val="0"/>
              </a:spcBef>
              <a:spcAft>
                <a:spcPts val="0"/>
              </a:spcAft>
              <a:buSzPts val="1800"/>
              <a:buChar char="●"/>
            </a:pPr>
            <a:r>
              <a:rPr lang="en"/>
              <a:t>Challenges to ensure efficiency and maintenance of solar power refrigerator and water purifiers (Soomar </a:t>
            </a:r>
            <a:r>
              <a:rPr lang="en" i="1"/>
              <a:t>et al.</a:t>
            </a:r>
            <a:r>
              <a:rPr lang="en"/>
              <a:t> 2022).</a:t>
            </a:r>
            <a:endParaRPr/>
          </a:p>
          <a:p>
            <a:pPr marL="457200" lvl="0" indent="-342900" algn="l" rtl="0">
              <a:lnSpc>
                <a:spcPct val="115000"/>
              </a:lnSpc>
              <a:spcBef>
                <a:spcPts val="0"/>
              </a:spcBef>
              <a:spcAft>
                <a:spcPts val="0"/>
              </a:spcAft>
              <a:buSzPts val="1800"/>
              <a:buChar char="●"/>
            </a:pPr>
            <a:r>
              <a:rPr lang="en"/>
              <a:t>Securing funds for the investment on creating this project.</a:t>
            </a:r>
            <a:endParaRPr/>
          </a:p>
          <a:p>
            <a:pPr marL="457200" lvl="0" indent="-342900" algn="l" rtl="0">
              <a:lnSpc>
                <a:spcPct val="115000"/>
              </a:lnSpc>
              <a:spcBef>
                <a:spcPts val="0"/>
              </a:spcBef>
              <a:spcAft>
                <a:spcPts val="0"/>
              </a:spcAft>
              <a:buSzPts val="1800"/>
              <a:buChar char="●"/>
            </a:pPr>
            <a:r>
              <a:rPr lang="en"/>
              <a:t>Ensuring an effective supply chain for spare parts, and other components for maintenance services in rural areas can be challenging due to inefficient logistics.</a:t>
            </a:r>
            <a:endParaRPr/>
          </a:p>
          <a:p>
            <a:pPr marL="0" lvl="0" indent="0" algn="l" rtl="0">
              <a:lnSpc>
                <a:spcPct val="115000"/>
              </a:lnSpc>
              <a:spcBef>
                <a:spcPts val="0"/>
              </a:spcBef>
              <a:spcAft>
                <a:spcPts val="0"/>
              </a:spcAft>
              <a:buSzPts val="1800"/>
              <a:buNone/>
            </a:pPr>
            <a:endParaRPr/>
          </a:p>
          <a:p>
            <a:pPr marL="0" lvl="0" indent="0" algn="l" rtl="0">
              <a:lnSpc>
                <a:spcPct val="115000"/>
              </a:lnSpc>
              <a:spcBef>
                <a:spcPts val="0"/>
              </a:spcBef>
              <a:spcAft>
                <a:spcPts val="0"/>
              </a:spcAft>
              <a:buSzPts val="1800"/>
              <a:buNone/>
            </a:pPr>
            <a:endParaRPr/>
          </a:p>
          <a:p>
            <a:pPr marL="0" lvl="0" indent="0" algn="l" rtl="0">
              <a:lnSpc>
                <a:spcPct val="115000"/>
              </a:lnSpc>
              <a:spcBef>
                <a:spcPts val="0"/>
              </a:spcBef>
              <a:spcAft>
                <a:spcPts val="0"/>
              </a:spcAft>
              <a:buSzPts val="1800"/>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12"/>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a:t>Conclusion</a:t>
            </a:r>
            <a:endParaRPr/>
          </a:p>
        </p:txBody>
      </p:sp>
      <p:sp>
        <p:nvSpPr>
          <p:cNvPr id="179" name="Google Shape;179;p12"/>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
              <a:t>●	An implementation plan also known as a strategy plan has been created.</a:t>
            </a:r>
            <a:endParaRPr/>
          </a:p>
          <a:p>
            <a:pPr marL="0" lvl="0" indent="0" algn="l" rtl="0">
              <a:lnSpc>
                <a:spcPct val="115000"/>
              </a:lnSpc>
              <a:spcBef>
                <a:spcPts val="1200"/>
              </a:spcBef>
              <a:spcAft>
                <a:spcPts val="0"/>
              </a:spcAft>
              <a:buSzPts val="1800"/>
              <a:buNone/>
            </a:pPr>
            <a:r>
              <a:rPr lang="en"/>
              <a:t>●	An effective analysis helps in identifying the pros and cons of a business idea.</a:t>
            </a:r>
            <a:endParaRPr/>
          </a:p>
          <a:p>
            <a:pPr marL="0" lvl="0" indent="0" algn="l" rtl="0">
              <a:lnSpc>
                <a:spcPct val="115000"/>
              </a:lnSpc>
              <a:spcBef>
                <a:spcPts val="1200"/>
              </a:spcBef>
              <a:spcAft>
                <a:spcPts val="0"/>
              </a:spcAft>
              <a:buSzPts val="1800"/>
              <a:buNone/>
            </a:pPr>
            <a:r>
              <a:rPr lang="en"/>
              <a:t>●	The execution strategy of the business plan is to utilise processes and a series of decisions to fulfil the objectives of the organisation.</a:t>
            </a:r>
            <a:endParaRPr/>
          </a:p>
          <a:p>
            <a:pPr marL="0" lvl="0" indent="0" algn="l" rtl="0">
              <a:lnSpc>
                <a:spcPct val="115000"/>
              </a:lnSpc>
              <a:spcBef>
                <a:spcPts val="1200"/>
              </a:spcBef>
              <a:spcAft>
                <a:spcPts val="0"/>
              </a:spcAft>
              <a:buSzPts val="1800"/>
              <a:buNone/>
            </a:pPr>
            <a:endParaRPr/>
          </a:p>
          <a:p>
            <a:pPr marL="0" lvl="0" indent="0" algn="l" rtl="0">
              <a:lnSpc>
                <a:spcPct val="115000"/>
              </a:lnSpc>
              <a:spcBef>
                <a:spcPts val="1200"/>
              </a:spcBef>
              <a:spcAft>
                <a:spcPts val="1200"/>
              </a:spcAft>
              <a:buSzPts val="1800"/>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13"/>
          <p:cNvSpPr txBox="1">
            <a:spLocks noGrp="1"/>
          </p:cNvSpPr>
          <p:nvPr>
            <p:ph type="title"/>
          </p:nvPr>
        </p:nvSpPr>
        <p:spPr>
          <a:xfrm>
            <a:off x="59473" y="212046"/>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dirty="0"/>
              <a:t>References</a:t>
            </a:r>
            <a:endParaRPr dirty="0"/>
          </a:p>
        </p:txBody>
      </p:sp>
      <p:sp>
        <p:nvSpPr>
          <p:cNvPr id="185" name="Google Shape;185;p13"/>
          <p:cNvSpPr txBox="1">
            <a:spLocks noGrp="1"/>
          </p:cNvSpPr>
          <p:nvPr>
            <p:ph type="body" idx="1"/>
          </p:nvPr>
        </p:nvSpPr>
        <p:spPr>
          <a:xfrm>
            <a:off x="59473" y="713900"/>
            <a:ext cx="8772827" cy="3609754"/>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SzPts val="1800"/>
              <a:buNone/>
            </a:pPr>
            <a:r>
              <a:rPr lang="en" sz="700" dirty="0">
                <a:solidFill>
                  <a:srgbClr val="000000"/>
                </a:solidFill>
              </a:rPr>
              <a:t>British Business Bank., 2023. Government loans UK - start up loans, British Business Bank. Available at: https://www.british-business-bank.co.uk/ourpartners/start-up-loans/  (Accessed: 05 December 2023). </a:t>
            </a:r>
            <a:endParaRPr sz="700" dirty="0">
              <a:solidFill>
                <a:srgbClr val="000000"/>
              </a:solidFill>
            </a:endParaRPr>
          </a:p>
          <a:p>
            <a:pPr marL="0" lvl="0" indent="0" algn="l" rtl="0">
              <a:lnSpc>
                <a:spcPct val="115000"/>
              </a:lnSpc>
              <a:spcBef>
                <a:spcPts val="1200"/>
              </a:spcBef>
              <a:spcAft>
                <a:spcPts val="0"/>
              </a:spcAft>
              <a:buSzPts val="1800"/>
              <a:buNone/>
            </a:pPr>
            <a:r>
              <a:rPr lang="en" sz="700" dirty="0">
                <a:solidFill>
                  <a:srgbClr val="000000"/>
                </a:solidFill>
              </a:rPr>
              <a:t>Butler, S., 2023. Climate crisis and energy costs fuel £600 rise in UK household food bill, analysis finds, The Guardian. Available at: https://www.theguardian.com/business/2023/nov/27/climate-crisis-energy-costs-fuel-uk-household-food-bill-rise#:~:text=Inflation-,Climate%20crisis%20and%20energy%20costs%20fuel%20%C2%A3600%20rise,household%20food%20bill%2C%20analysis%20finds&amp;amp;text=British%20households’%20food%20bills%20have,increases%20to%20come%20in%202024.  (Accessed: 05 December 2023). </a:t>
            </a:r>
            <a:endParaRPr sz="700" dirty="0">
              <a:solidFill>
                <a:srgbClr val="000000"/>
              </a:solidFill>
            </a:endParaRPr>
          </a:p>
          <a:p>
            <a:pPr marL="0" lvl="0" indent="0" algn="l" rtl="0">
              <a:lnSpc>
                <a:spcPct val="115000"/>
              </a:lnSpc>
              <a:spcBef>
                <a:spcPts val="1200"/>
              </a:spcBef>
              <a:spcAft>
                <a:spcPts val="0"/>
              </a:spcAft>
              <a:buSzPts val="1800"/>
              <a:buNone/>
            </a:pPr>
            <a:r>
              <a:rPr lang="en" sz="700" dirty="0">
                <a:solidFill>
                  <a:srgbClr val="000000"/>
                </a:solidFill>
              </a:rPr>
              <a:t>GOV.UK., 2023. UK dedicates £140 million to help countries switch to cleaner energy, GOV.UK. Available at: https://www.gov.uk/government/news/uk-dedicates-140m-to-help-countries-switch-to-cleaner-energy   (Accessed: 12 December 2023). </a:t>
            </a:r>
            <a:endParaRPr sz="700" dirty="0">
              <a:solidFill>
                <a:srgbClr val="000000"/>
              </a:solidFill>
            </a:endParaRPr>
          </a:p>
          <a:p>
            <a:pPr marL="0" lvl="0" indent="0" algn="l" rtl="0">
              <a:lnSpc>
                <a:spcPct val="115000"/>
              </a:lnSpc>
              <a:spcBef>
                <a:spcPts val="1200"/>
              </a:spcBef>
              <a:spcAft>
                <a:spcPts val="0"/>
              </a:spcAft>
              <a:buSzPts val="1800"/>
              <a:buNone/>
            </a:pPr>
            <a:r>
              <a:rPr lang="en" sz="700" dirty="0">
                <a:solidFill>
                  <a:srgbClr val="000000"/>
                </a:solidFill>
              </a:rPr>
              <a:t>Grainger-Brown, J. and Malekpour, S., 2019. Implementing the sustainable development goals: A review of strategic tools and frameworks available to organisations. Sustainability, 11(5), p.1381. Available at: https://www.mdpi.com/2071-1050/11/5/1381/pdf (Accessed: 05 December 2023). </a:t>
            </a:r>
            <a:endParaRPr sz="700" dirty="0">
              <a:solidFill>
                <a:srgbClr val="000000"/>
              </a:solidFill>
            </a:endParaRPr>
          </a:p>
          <a:p>
            <a:pPr marL="0" lvl="0" indent="0" algn="l" rtl="0">
              <a:lnSpc>
                <a:spcPct val="115000"/>
              </a:lnSpc>
              <a:spcBef>
                <a:spcPts val="1200"/>
              </a:spcBef>
              <a:spcAft>
                <a:spcPts val="0"/>
              </a:spcAft>
              <a:buSzPts val="1800"/>
              <a:buNone/>
            </a:pPr>
            <a:r>
              <a:rPr lang="en" sz="700" dirty="0">
                <a:solidFill>
                  <a:srgbClr val="000000"/>
                </a:solidFill>
              </a:rPr>
              <a:t>Kabeyi, M., 2019. Organizational strategic planning, implementation and evaluation with analysis of challenges and benefits. International Journal of Applied Research and Studies, 5(6), pp.27-32. Available at: https://www.researchgate.net/profile/Moses-Kabeyi/publication/333641646_Organizational_strategic_planning_implementation_and_evaluation_with_analysis_of_challenges_and_benefits_for_profit_and_nonprofit_organizations/links/5cf8cd864585153c3db745b8/Organizational-strategic-planning-implementation-and-evaluation-with-analysis-of-challenges-and-benefits-for-profit-and-nonprofit-organizations.pdf (Accessed: 05 December 2023). </a:t>
            </a:r>
            <a:endParaRPr sz="700" dirty="0">
              <a:solidFill>
                <a:srgbClr val="000000"/>
              </a:solidFill>
            </a:endParaRPr>
          </a:p>
          <a:p>
            <a:pPr marL="0" lvl="0" indent="0" algn="l" rtl="0">
              <a:lnSpc>
                <a:spcPct val="115000"/>
              </a:lnSpc>
              <a:spcBef>
                <a:spcPts val="1200"/>
              </a:spcBef>
              <a:spcAft>
                <a:spcPts val="0"/>
              </a:spcAft>
              <a:buSzPts val="1800"/>
              <a:buNone/>
            </a:pPr>
            <a:r>
              <a:rPr lang="en" sz="700" dirty="0">
                <a:solidFill>
                  <a:srgbClr val="000000"/>
                </a:solidFill>
              </a:rPr>
              <a:t>Murphy, J., 2023. Solar Panel Battery Storage, Which? Available at: https://www.which.co.uk/reviews/solar-panels/article/solar-panels/solar-panel-battery-storage-a2AfJ0s5tCyT  (Accessed: 05 December 2023). </a:t>
            </a:r>
            <a:endParaRPr sz="700" dirty="0">
              <a:solidFill>
                <a:srgbClr val="000000"/>
              </a:solidFill>
            </a:endParaRPr>
          </a:p>
          <a:p>
            <a:pPr marL="0" lvl="0" indent="0" algn="l" rtl="0">
              <a:lnSpc>
                <a:spcPct val="115000"/>
              </a:lnSpc>
              <a:spcBef>
                <a:spcPts val="1200"/>
              </a:spcBef>
              <a:spcAft>
                <a:spcPts val="0"/>
              </a:spcAft>
              <a:buSzPts val="1800"/>
              <a:buNone/>
            </a:pPr>
            <a:r>
              <a:rPr lang="en" sz="700" dirty="0">
                <a:solidFill>
                  <a:srgbClr val="000000"/>
                </a:solidFill>
              </a:rPr>
              <a:t>National Grid Group., 2022. How much of the UK’s energy is renewable?, National Grid Group. Available at: https://www.nationalgrid.com/stories/energy-explained/how-much-uks-energy-renewable  (Accessed: 05 December 2023). </a:t>
            </a:r>
            <a:endParaRPr sz="700" dirty="0">
              <a:solidFill>
                <a:srgbClr val="000000"/>
              </a:solidFill>
            </a:endParaRPr>
          </a:p>
          <a:p>
            <a:pPr marL="0" lvl="0" indent="0" algn="l" rtl="0">
              <a:lnSpc>
                <a:spcPct val="115000"/>
              </a:lnSpc>
              <a:spcBef>
                <a:spcPts val="1200"/>
              </a:spcBef>
              <a:spcAft>
                <a:spcPts val="0"/>
              </a:spcAft>
              <a:buSzPts val="1800"/>
              <a:buNone/>
            </a:pPr>
            <a:r>
              <a:rPr lang="en" sz="700" dirty="0">
                <a:solidFill>
                  <a:srgbClr val="000000"/>
                </a:solidFill>
              </a:rPr>
              <a:t>Schmidt, J.C. and Laycock, M., 2023. Theories of strategic planning, Theories of strategic planning | Health Knowledge. Available at: https://www.healthknowledge.org.uk/public-health-textbook/organisation-management/5d-theory-process-strategy-development/strategic-planning  (Accessed: 05 December 2023). </a:t>
            </a:r>
            <a:endParaRPr sz="700" dirty="0">
              <a:solidFill>
                <a:srgbClr val="000000"/>
              </a:solidFill>
            </a:endParaRPr>
          </a:p>
          <a:p>
            <a:pPr marL="0" lvl="0" indent="0" algn="l" rtl="0">
              <a:lnSpc>
                <a:spcPct val="115000"/>
              </a:lnSpc>
              <a:spcBef>
                <a:spcPts val="1200"/>
              </a:spcBef>
              <a:spcAft>
                <a:spcPts val="0"/>
              </a:spcAft>
              <a:buSzPts val="1800"/>
              <a:buNone/>
            </a:pPr>
            <a:r>
              <a:rPr lang="en" sz="700" dirty="0">
                <a:solidFill>
                  <a:srgbClr val="000000"/>
                </a:solidFill>
              </a:rPr>
              <a:t>Soomar, A.M., Hakeem, A., Messaoudi, M., Musznicki, P., Iqbal, A. and Czapp, S., 2022. Solar photovoltaic energy optimization and challenges. Frontiers in Energy Research, 10, p.879985. Available at: https://www.frontiersin.org/articles/10.3389/fenrg.2022.879985/pdf  (Accessed: 17 April 2024). </a:t>
            </a:r>
            <a:endParaRPr sz="700" dirty="0">
              <a:solidFill>
                <a:srgbClr val="000000"/>
              </a:solidFill>
            </a:endParaRPr>
          </a:p>
          <a:p>
            <a:pPr marL="0" lvl="0" indent="0" algn="l" rtl="0">
              <a:lnSpc>
                <a:spcPct val="115000"/>
              </a:lnSpc>
              <a:spcBef>
                <a:spcPts val="1200"/>
              </a:spcBef>
              <a:spcAft>
                <a:spcPts val="1200"/>
              </a:spcAft>
              <a:buSzPts val="4500"/>
              <a:buNone/>
            </a:pPr>
            <a:endParaRPr sz="600" dirty="0">
              <a:solidFill>
                <a:srgbClr val="000000"/>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pic>
        <p:nvPicPr>
          <p:cNvPr id="190" name="Google Shape;190;p14"/>
          <p:cNvPicPr preferRelativeResize="0"/>
          <p:nvPr/>
        </p:nvPicPr>
        <p:blipFill rotWithShape="1">
          <a:blip r:embed="rId3">
            <a:alphaModFix/>
          </a:blip>
          <a:srcRect/>
          <a:stretch/>
        </p:blipFill>
        <p:spPr>
          <a:xfrm>
            <a:off x="-78175" y="0"/>
            <a:ext cx="9222175" cy="6095850"/>
          </a:xfrm>
          <a:prstGeom prst="rect">
            <a:avLst/>
          </a:prstGeom>
          <a:noFill/>
          <a:ln>
            <a:noFill/>
          </a:ln>
        </p:spPr>
      </p:pic>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2106</Words>
  <Application>Microsoft Office PowerPoint</Application>
  <PresentationFormat>On-screen Show (16:9)</PresentationFormat>
  <Paragraphs>94</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Roboto</vt:lpstr>
      <vt:lpstr>Geometric</vt:lpstr>
      <vt:lpstr>SOLAR REFRIGERATOR WITH WATER PURIFIER IN RURAL AREAS in the UK</vt:lpstr>
      <vt:lpstr>Introduction</vt:lpstr>
      <vt:lpstr>Objectives of the company</vt:lpstr>
      <vt:lpstr>Strategies to achieve competitive advantage</vt:lpstr>
      <vt:lpstr>Porter's 5 Forces</vt:lpstr>
      <vt:lpstr>Implementation Plan</vt:lpstr>
      <vt:lpstr>SWOT Analysis</vt:lpstr>
      <vt:lpstr>Execution Strategy</vt:lpstr>
      <vt:lpstr>Projected Expenses</vt:lpstr>
      <vt:lpstr>Product Model</vt:lpstr>
      <vt:lpstr>Monitoring Tools</vt:lpstr>
      <vt:lpstr>PowerPoint Presentation</vt:lpstr>
      <vt:lpstr>Financial Support </vt:lpstr>
      <vt:lpstr>Future Expecting Issues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SOLAR REFRIGERATOR WITH WATER PURIFIER IN RURAL AREAS in the UK</dc:title>
  <dc:creator>Naeem Thumbath</dc:creator>
  <cp:revision>4</cp:revision>
  <dcterms:modified xsi:type="dcterms:W3CDTF">2024-04-19T11:01:50Z</dcterms:modified>
</cp:coreProperties>
</file>