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5" r:id="rId4"/>
  </p:sldMasterIdLst>
  <p:notesMasterIdLst>
    <p:notesMasterId r:id="rId20"/>
  </p:notesMasterIdLst>
  <p:sldIdLst>
    <p:sldId id="261" r:id="rId5"/>
    <p:sldId id="262" r:id="rId6"/>
    <p:sldId id="263" r:id="rId7"/>
    <p:sldId id="264" r:id="rId8"/>
    <p:sldId id="265" r:id="rId9"/>
    <p:sldId id="266" r:id="rId10"/>
    <p:sldId id="267" r:id="rId11"/>
    <p:sldId id="268" r:id="rId12"/>
    <p:sldId id="269" r:id="rId13"/>
    <p:sldId id="272" r:id="rId14"/>
    <p:sldId id="274" r:id="rId15"/>
    <p:sldId id="275" r:id="rId16"/>
    <p:sldId id="276"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54624-13BA-4756-929D-B353E3D36263}" v="96" dt="2022-03-26T22:54:11.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EA1759-EE03-4FB0-B8EB-AF978485F1B9}"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87D1CDE0-41E9-49CB-B199-9A8411045AA0}">
      <dgm:prSet/>
      <dgm:spPr/>
      <dgm:t>
        <a:bodyPr/>
        <a:lstStyle/>
        <a:p>
          <a:r>
            <a:rPr lang="en-GB" b="1" dirty="0">
              <a:solidFill>
                <a:schemeClr val="bg1"/>
              </a:solidFill>
            </a:rPr>
            <a:t>Students </a:t>
          </a:r>
          <a:endParaRPr lang="en-US" b="1" dirty="0">
            <a:solidFill>
              <a:schemeClr val="bg1"/>
            </a:solidFill>
          </a:endParaRPr>
        </a:p>
      </dgm:t>
    </dgm:pt>
    <dgm:pt modelId="{7E139941-36FD-4CD3-A4F1-3A7655AD64E8}" type="parTrans" cxnId="{8B349393-D01F-4E06-B6BE-56AAED7DC991}">
      <dgm:prSet/>
      <dgm:spPr/>
      <dgm:t>
        <a:bodyPr/>
        <a:lstStyle/>
        <a:p>
          <a:endParaRPr lang="en-US"/>
        </a:p>
      </dgm:t>
    </dgm:pt>
    <dgm:pt modelId="{7B0A38E0-DC50-4876-9BC1-BB94E2CE0BEB}" type="sibTrans" cxnId="{8B349393-D01F-4E06-B6BE-56AAED7DC991}">
      <dgm:prSet/>
      <dgm:spPr/>
      <dgm:t>
        <a:bodyPr/>
        <a:lstStyle/>
        <a:p>
          <a:endParaRPr lang="en-US"/>
        </a:p>
      </dgm:t>
    </dgm:pt>
    <dgm:pt modelId="{B61DAFA1-A2C4-47F8-84BC-5980372FE301}">
      <dgm:prSet/>
      <dgm:spPr/>
      <dgm:t>
        <a:bodyPr/>
        <a:lstStyle/>
        <a:p>
          <a:r>
            <a:rPr lang="en-GB" b="1" dirty="0">
              <a:solidFill>
                <a:schemeClr val="bg1"/>
              </a:solidFill>
            </a:rPr>
            <a:t>Shamim Abdullah 2110434</a:t>
          </a:r>
          <a:endParaRPr lang="en-US" b="1" dirty="0">
            <a:solidFill>
              <a:schemeClr val="bg1"/>
            </a:solidFill>
          </a:endParaRPr>
        </a:p>
      </dgm:t>
    </dgm:pt>
    <dgm:pt modelId="{C5F2B73C-0384-4EDC-A22F-9215736C4377}" type="parTrans" cxnId="{1ACBC095-F73C-4D54-98B6-2A029307DAF9}">
      <dgm:prSet/>
      <dgm:spPr/>
      <dgm:t>
        <a:bodyPr/>
        <a:lstStyle/>
        <a:p>
          <a:endParaRPr lang="en-US"/>
        </a:p>
      </dgm:t>
    </dgm:pt>
    <dgm:pt modelId="{B5E53995-AF1D-40B0-8B7E-7408CDAA4A52}" type="sibTrans" cxnId="{1ACBC095-F73C-4D54-98B6-2A029307DAF9}">
      <dgm:prSet/>
      <dgm:spPr/>
      <dgm:t>
        <a:bodyPr/>
        <a:lstStyle/>
        <a:p>
          <a:endParaRPr lang="en-US"/>
        </a:p>
      </dgm:t>
    </dgm:pt>
    <dgm:pt modelId="{86C20810-C2A1-432D-A8D1-1997F523C08C}">
      <dgm:prSet/>
      <dgm:spPr/>
      <dgm:t>
        <a:bodyPr/>
        <a:lstStyle/>
        <a:p>
          <a:r>
            <a:rPr lang="en-US" b="1" dirty="0">
              <a:solidFill>
                <a:schemeClr val="bg1"/>
              </a:solidFill>
            </a:rPr>
            <a:t>Alice loan 1911517</a:t>
          </a:r>
        </a:p>
      </dgm:t>
    </dgm:pt>
    <dgm:pt modelId="{285CC76F-FAC5-4D74-8B82-44BBF5D4EB03}" type="parTrans" cxnId="{C0D12E40-49AF-47FF-ACBA-DEF79A56D4D5}">
      <dgm:prSet/>
      <dgm:spPr/>
      <dgm:t>
        <a:bodyPr/>
        <a:lstStyle/>
        <a:p>
          <a:endParaRPr lang="en-GB"/>
        </a:p>
      </dgm:t>
    </dgm:pt>
    <dgm:pt modelId="{60065F1A-B16E-4F1E-A6C6-6771A0DAE94F}" type="sibTrans" cxnId="{C0D12E40-49AF-47FF-ACBA-DEF79A56D4D5}">
      <dgm:prSet/>
      <dgm:spPr/>
      <dgm:t>
        <a:bodyPr/>
        <a:lstStyle/>
        <a:p>
          <a:endParaRPr lang="en-US"/>
        </a:p>
      </dgm:t>
    </dgm:pt>
    <dgm:pt modelId="{337E206E-885C-4FA8-9AAE-1E843B155D72}">
      <dgm:prSet/>
      <dgm:spPr/>
      <dgm:t>
        <a:bodyPr/>
        <a:lstStyle/>
        <a:p>
          <a:r>
            <a:rPr lang="en-US" b="1" dirty="0">
              <a:solidFill>
                <a:schemeClr val="bg1"/>
              </a:solidFill>
            </a:rPr>
            <a:t>Ana maria Dogaru 2111954</a:t>
          </a:r>
        </a:p>
      </dgm:t>
    </dgm:pt>
    <dgm:pt modelId="{251AF051-41E3-4D48-9CE5-7DA6EA5398A5}" type="parTrans" cxnId="{C6F82ABB-9301-4277-835A-F624B068F4C9}">
      <dgm:prSet/>
      <dgm:spPr/>
      <dgm:t>
        <a:bodyPr/>
        <a:lstStyle/>
        <a:p>
          <a:endParaRPr lang="en-GB"/>
        </a:p>
      </dgm:t>
    </dgm:pt>
    <dgm:pt modelId="{512993CC-8B4A-4D16-A15C-A3BFA7A7792D}" type="sibTrans" cxnId="{C6F82ABB-9301-4277-835A-F624B068F4C9}">
      <dgm:prSet/>
      <dgm:spPr/>
      <dgm:t>
        <a:bodyPr/>
        <a:lstStyle/>
        <a:p>
          <a:endParaRPr lang="en-US"/>
        </a:p>
      </dgm:t>
    </dgm:pt>
    <dgm:pt modelId="{51702B16-23B0-47BA-BBAB-6C875BB5E009}">
      <dgm:prSet/>
      <dgm:spPr/>
      <dgm:t>
        <a:bodyPr/>
        <a:lstStyle/>
        <a:p>
          <a:r>
            <a:rPr lang="en-US" b="1" dirty="0" err="1">
              <a:solidFill>
                <a:schemeClr val="bg1"/>
              </a:solidFill>
            </a:rPr>
            <a:t>Alys</a:t>
          </a:r>
          <a:r>
            <a:rPr lang="en-US" b="1" dirty="0">
              <a:solidFill>
                <a:schemeClr val="bg1"/>
              </a:solidFill>
            </a:rPr>
            <a:t>  Bosneac 2113970 </a:t>
          </a:r>
        </a:p>
      </dgm:t>
    </dgm:pt>
    <dgm:pt modelId="{E6CF3623-1FA0-435F-A322-761ECF64E100}" type="parTrans" cxnId="{2DC13534-8897-4236-8A2A-CD0911C2F83A}">
      <dgm:prSet/>
      <dgm:spPr/>
      <dgm:t>
        <a:bodyPr/>
        <a:lstStyle/>
        <a:p>
          <a:endParaRPr lang="en-GB"/>
        </a:p>
      </dgm:t>
    </dgm:pt>
    <dgm:pt modelId="{7D57940F-A4B7-42D5-8CE5-058073888FA5}" type="sibTrans" cxnId="{2DC13534-8897-4236-8A2A-CD0911C2F83A}">
      <dgm:prSet/>
      <dgm:spPr/>
      <dgm:t>
        <a:bodyPr/>
        <a:lstStyle/>
        <a:p>
          <a:endParaRPr lang="en-US"/>
        </a:p>
      </dgm:t>
    </dgm:pt>
    <dgm:pt modelId="{34DDB3E4-E831-439F-8714-9679520D7079}" type="pres">
      <dgm:prSet presAssocID="{9AEA1759-EE03-4FB0-B8EB-AF978485F1B9}" presName="linear" presStyleCnt="0">
        <dgm:presLayoutVars>
          <dgm:dir/>
          <dgm:animLvl val="lvl"/>
          <dgm:resizeHandles val="exact"/>
        </dgm:presLayoutVars>
      </dgm:prSet>
      <dgm:spPr/>
    </dgm:pt>
    <dgm:pt modelId="{E77AF31E-2666-4F8B-ADFE-655F0C94178F}" type="pres">
      <dgm:prSet presAssocID="{87D1CDE0-41E9-49CB-B199-9A8411045AA0}" presName="parentLin" presStyleCnt="0"/>
      <dgm:spPr/>
    </dgm:pt>
    <dgm:pt modelId="{3CAA626E-05C6-46B7-8A0D-58DD353CDF44}" type="pres">
      <dgm:prSet presAssocID="{87D1CDE0-41E9-49CB-B199-9A8411045AA0}" presName="parentLeftMargin" presStyleLbl="node1" presStyleIdx="0" presStyleCnt="5"/>
      <dgm:spPr/>
    </dgm:pt>
    <dgm:pt modelId="{F574DDC7-60CA-45B6-B8C6-A08038EBACA3}" type="pres">
      <dgm:prSet presAssocID="{87D1CDE0-41E9-49CB-B199-9A8411045AA0}" presName="parentText" presStyleLbl="node1" presStyleIdx="0" presStyleCnt="5">
        <dgm:presLayoutVars>
          <dgm:chMax val="0"/>
          <dgm:bulletEnabled val="1"/>
        </dgm:presLayoutVars>
      </dgm:prSet>
      <dgm:spPr/>
    </dgm:pt>
    <dgm:pt modelId="{64ADECA3-C036-4E8B-8BE8-D2ECC1E4CC61}" type="pres">
      <dgm:prSet presAssocID="{87D1CDE0-41E9-49CB-B199-9A8411045AA0}" presName="negativeSpace" presStyleCnt="0"/>
      <dgm:spPr/>
    </dgm:pt>
    <dgm:pt modelId="{64C9BF78-6219-4DE0-80DD-EA4140BF34F3}" type="pres">
      <dgm:prSet presAssocID="{87D1CDE0-41E9-49CB-B199-9A8411045AA0}" presName="childText" presStyleLbl="conFgAcc1" presStyleIdx="0" presStyleCnt="5">
        <dgm:presLayoutVars>
          <dgm:bulletEnabled val="1"/>
        </dgm:presLayoutVars>
      </dgm:prSet>
      <dgm:spPr/>
    </dgm:pt>
    <dgm:pt modelId="{010D914C-B88B-4447-8BC4-DBBD66EB029D}" type="pres">
      <dgm:prSet presAssocID="{7B0A38E0-DC50-4876-9BC1-BB94E2CE0BEB}" presName="spaceBetweenRectangles" presStyleCnt="0"/>
      <dgm:spPr/>
    </dgm:pt>
    <dgm:pt modelId="{64C92CC0-EE4A-435F-AFE5-419E6124E273}" type="pres">
      <dgm:prSet presAssocID="{B61DAFA1-A2C4-47F8-84BC-5980372FE301}" presName="parentLin" presStyleCnt="0"/>
      <dgm:spPr/>
    </dgm:pt>
    <dgm:pt modelId="{F283FBD7-33D1-497E-A9B8-79E4E308A13D}" type="pres">
      <dgm:prSet presAssocID="{B61DAFA1-A2C4-47F8-84BC-5980372FE301}" presName="parentLeftMargin" presStyleLbl="node1" presStyleIdx="0" presStyleCnt="5"/>
      <dgm:spPr/>
    </dgm:pt>
    <dgm:pt modelId="{20A47539-EC30-453E-9EAD-4F888A76CBD1}" type="pres">
      <dgm:prSet presAssocID="{B61DAFA1-A2C4-47F8-84BC-5980372FE301}" presName="parentText" presStyleLbl="node1" presStyleIdx="1" presStyleCnt="5" custLinFactNeighborX="-8356" custLinFactNeighborY="5632">
        <dgm:presLayoutVars>
          <dgm:chMax val="0"/>
          <dgm:bulletEnabled val="1"/>
        </dgm:presLayoutVars>
      </dgm:prSet>
      <dgm:spPr/>
    </dgm:pt>
    <dgm:pt modelId="{7746E563-5ED1-44D5-BE4C-1B1730ED92C0}" type="pres">
      <dgm:prSet presAssocID="{B61DAFA1-A2C4-47F8-84BC-5980372FE301}" presName="negativeSpace" presStyleCnt="0"/>
      <dgm:spPr/>
    </dgm:pt>
    <dgm:pt modelId="{7CAAAE00-5D10-4747-AA1C-B110DB067D25}" type="pres">
      <dgm:prSet presAssocID="{B61DAFA1-A2C4-47F8-84BC-5980372FE301}" presName="childText" presStyleLbl="conFgAcc1" presStyleIdx="1" presStyleCnt="5">
        <dgm:presLayoutVars>
          <dgm:bulletEnabled val="1"/>
        </dgm:presLayoutVars>
      </dgm:prSet>
      <dgm:spPr/>
    </dgm:pt>
    <dgm:pt modelId="{10605BAC-5FF7-438A-849C-C81C83E4C14A}" type="pres">
      <dgm:prSet presAssocID="{B5E53995-AF1D-40B0-8B7E-7408CDAA4A52}" presName="spaceBetweenRectangles" presStyleCnt="0"/>
      <dgm:spPr/>
    </dgm:pt>
    <dgm:pt modelId="{D1C33CA7-BCE3-4103-B171-E6EEC920C9EE}" type="pres">
      <dgm:prSet presAssocID="{86C20810-C2A1-432D-A8D1-1997F523C08C}" presName="parentLin" presStyleCnt="0"/>
      <dgm:spPr/>
    </dgm:pt>
    <dgm:pt modelId="{A1AFA6C8-5EE0-4F35-922C-CED78A43CDC6}" type="pres">
      <dgm:prSet presAssocID="{86C20810-C2A1-432D-A8D1-1997F523C08C}" presName="parentLeftMargin" presStyleLbl="node1" presStyleIdx="1" presStyleCnt="5"/>
      <dgm:spPr/>
    </dgm:pt>
    <dgm:pt modelId="{BD5F2734-50FB-4019-A9A1-787B63944573}" type="pres">
      <dgm:prSet presAssocID="{86C20810-C2A1-432D-A8D1-1997F523C08C}" presName="parentText" presStyleLbl="node1" presStyleIdx="2" presStyleCnt="5">
        <dgm:presLayoutVars>
          <dgm:chMax val="0"/>
          <dgm:bulletEnabled val="1"/>
        </dgm:presLayoutVars>
      </dgm:prSet>
      <dgm:spPr/>
    </dgm:pt>
    <dgm:pt modelId="{E05D9B72-EE72-41DE-92ED-31F16FA00AC6}" type="pres">
      <dgm:prSet presAssocID="{86C20810-C2A1-432D-A8D1-1997F523C08C}" presName="negativeSpace" presStyleCnt="0"/>
      <dgm:spPr/>
    </dgm:pt>
    <dgm:pt modelId="{E1F61896-4B46-4058-A3E6-BD475FA4904E}" type="pres">
      <dgm:prSet presAssocID="{86C20810-C2A1-432D-A8D1-1997F523C08C}" presName="childText" presStyleLbl="conFgAcc1" presStyleIdx="2" presStyleCnt="5">
        <dgm:presLayoutVars>
          <dgm:bulletEnabled val="1"/>
        </dgm:presLayoutVars>
      </dgm:prSet>
      <dgm:spPr/>
    </dgm:pt>
    <dgm:pt modelId="{3D1FCEF3-AB05-4501-8EA3-28D715751491}" type="pres">
      <dgm:prSet presAssocID="{60065F1A-B16E-4F1E-A6C6-6771A0DAE94F}" presName="spaceBetweenRectangles" presStyleCnt="0"/>
      <dgm:spPr/>
    </dgm:pt>
    <dgm:pt modelId="{6804D443-AF8B-4B5A-89CD-3F7D9F77C185}" type="pres">
      <dgm:prSet presAssocID="{337E206E-885C-4FA8-9AAE-1E843B155D72}" presName="parentLin" presStyleCnt="0"/>
      <dgm:spPr/>
    </dgm:pt>
    <dgm:pt modelId="{ED62C1FA-2A02-41C6-B3BD-D4C001E8B9BC}" type="pres">
      <dgm:prSet presAssocID="{337E206E-885C-4FA8-9AAE-1E843B155D72}" presName="parentLeftMargin" presStyleLbl="node1" presStyleIdx="2" presStyleCnt="5"/>
      <dgm:spPr/>
    </dgm:pt>
    <dgm:pt modelId="{007BF25F-AD6E-4B16-A216-409A0DF1685B}" type="pres">
      <dgm:prSet presAssocID="{337E206E-885C-4FA8-9AAE-1E843B155D72}" presName="parentText" presStyleLbl="node1" presStyleIdx="3" presStyleCnt="5" custLinFactNeighborX="27158" custLinFactNeighborY="-3754">
        <dgm:presLayoutVars>
          <dgm:chMax val="0"/>
          <dgm:bulletEnabled val="1"/>
        </dgm:presLayoutVars>
      </dgm:prSet>
      <dgm:spPr/>
    </dgm:pt>
    <dgm:pt modelId="{BEB7FB71-392E-4472-86D4-09C6CFFD5462}" type="pres">
      <dgm:prSet presAssocID="{337E206E-885C-4FA8-9AAE-1E843B155D72}" presName="negativeSpace" presStyleCnt="0"/>
      <dgm:spPr/>
    </dgm:pt>
    <dgm:pt modelId="{DE253837-BE73-462E-BB07-4C4FE1409045}" type="pres">
      <dgm:prSet presAssocID="{337E206E-885C-4FA8-9AAE-1E843B155D72}" presName="childText" presStyleLbl="conFgAcc1" presStyleIdx="3" presStyleCnt="5">
        <dgm:presLayoutVars>
          <dgm:bulletEnabled val="1"/>
        </dgm:presLayoutVars>
      </dgm:prSet>
      <dgm:spPr/>
    </dgm:pt>
    <dgm:pt modelId="{B808560E-92EB-478A-8DF6-CB59D21F7582}" type="pres">
      <dgm:prSet presAssocID="{512993CC-8B4A-4D16-A15C-A3BFA7A7792D}" presName="spaceBetweenRectangles" presStyleCnt="0"/>
      <dgm:spPr/>
    </dgm:pt>
    <dgm:pt modelId="{4094C8F1-E422-40A7-81A8-09B6CA9C64C3}" type="pres">
      <dgm:prSet presAssocID="{51702B16-23B0-47BA-BBAB-6C875BB5E009}" presName="parentLin" presStyleCnt="0"/>
      <dgm:spPr/>
    </dgm:pt>
    <dgm:pt modelId="{39EEB463-40B0-4AEB-8EEC-6DF345F66858}" type="pres">
      <dgm:prSet presAssocID="{51702B16-23B0-47BA-BBAB-6C875BB5E009}" presName="parentLeftMargin" presStyleLbl="node1" presStyleIdx="3" presStyleCnt="5"/>
      <dgm:spPr/>
    </dgm:pt>
    <dgm:pt modelId="{B45850D3-1BE5-4C64-BBC0-00F5BB7F8D86}" type="pres">
      <dgm:prSet presAssocID="{51702B16-23B0-47BA-BBAB-6C875BB5E009}" presName="parentText" presStyleLbl="node1" presStyleIdx="4" presStyleCnt="5" custLinFactNeighborX="-12535" custLinFactNeighborY="16896">
        <dgm:presLayoutVars>
          <dgm:chMax val="0"/>
          <dgm:bulletEnabled val="1"/>
        </dgm:presLayoutVars>
      </dgm:prSet>
      <dgm:spPr/>
    </dgm:pt>
    <dgm:pt modelId="{E61E5787-9661-43BE-AF36-E6A3E9B7F147}" type="pres">
      <dgm:prSet presAssocID="{51702B16-23B0-47BA-BBAB-6C875BB5E009}" presName="negativeSpace" presStyleCnt="0"/>
      <dgm:spPr/>
    </dgm:pt>
    <dgm:pt modelId="{67543D1C-81EC-4B91-8B2A-D48926B30326}" type="pres">
      <dgm:prSet presAssocID="{51702B16-23B0-47BA-BBAB-6C875BB5E009}" presName="childText" presStyleLbl="conFgAcc1" presStyleIdx="4" presStyleCnt="5">
        <dgm:presLayoutVars>
          <dgm:bulletEnabled val="1"/>
        </dgm:presLayoutVars>
      </dgm:prSet>
      <dgm:spPr/>
    </dgm:pt>
  </dgm:ptLst>
  <dgm:cxnLst>
    <dgm:cxn modelId="{1ED34B09-76EA-4664-A4D1-0BAE61AAD448}" type="presOf" srcId="{B61DAFA1-A2C4-47F8-84BC-5980372FE301}" destId="{F283FBD7-33D1-497E-A9B8-79E4E308A13D}" srcOrd="0" destOrd="0" presId="urn:microsoft.com/office/officeart/2005/8/layout/list1"/>
    <dgm:cxn modelId="{6E14580F-E53C-4C6E-AB4B-E59597845643}" type="presOf" srcId="{337E206E-885C-4FA8-9AAE-1E843B155D72}" destId="{ED62C1FA-2A02-41C6-B3BD-D4C001E8B9BC}" srcOrd="0" destOrd="0" presId="urn:microsoft.com/office/officeart/2005/8/layout/list1"/>
    <dgm:cxn modelId="{3742E619-A43C-4EC9-BE5F-59F6670D8F5C}" type="presOf" srcId="{86C20810-C2A1-432D-A8D1-1997F523C08C}" destId="{BD5F2734-50FB-4019-A9A1-787B63944573}" srcOrd="1" destOrd="0" presId="urn:microsoft.com/office/officeart/2005/8/layout/list1"/>
    <dgm:cxn modelId="{E399592A-E955-4B16-93E0-D7C4D8384C52}" type="presOf" srcId="{337E206E-885C-4FA8-9AAE-1E843B155D72}" destId="{007BF25F-AD6E-4B16-A216-409A0DF1685B}" srcOrd="1" destOrd="0" presId="urn:microsoft.com/office/officeart/2005/8/layout/list1"/>
    <dgm:cxn modelId="{2DC13534-8897-4236-8A2A-CD0911C2F83A}" srcId="{9AEA1759-EE03-4FB0-B8EB-AF978485F1B9}" destId="{51702B16-23B0-47BA-BBAB-6C875BB5E009}" srcOrd="4" destOrd="0" parTransId="{E6CF3623-1FA0-435F-A322-761ECF64E100}" sibTransId="{7D57940F-A4B7-42D5-8CE5-058073888FA5}"/>
    <dgm:cxn modelId="{C0D12E40-49AF-47FF-ACBA-DEF79A56D4D5}" srcId="{9AEA1759-EE03-4FB0-B8EB-AF978485F1B9}" destId="{86C20810-C2A1-432D-A8D1-1997F523C08C}" srcOrd="2" destOrd="0" parTransId="{285CC76F-FAC5-4D74-8B82-44BBF5D4EB03}" sibTransId="{60065F1A-B16E-4F1E-A6C6-6771A0DAE94F}"/>
    <dgm:cxn modelId="{0AC7876F-441A-4CE0-AE14-3509D9DBD61F}" type="presOf" srcId="{86C20810-C2A1-432D-A8D1-1997F523C08C}" destId="{A1AFA6C8-5EE0-4F35-922C-CED78A43CDC6}" srcOrd="0" destOrd="0" presId="urn:microsoft.com/office/officeart/2005/8/layout/list1"/>
    <dgm:cxn modelId="{319D4154-A84C-419A-AF08-B109085D076C}" type="presOf" srcId="{87D1CDE0-41E9-49CB-B199-9A8411045AA0}" destId="{F574DDC7-60CA-45B6-B8C6-A08038EBACA3}" srcOrd="1" destOrd="0" presId="urn:microsoft.com/office/officeart/2005/8/layout/list1"/>
    <dgm:cxn modelId="{49D5FE55-D5F5-4111-AAD0-FCE15030554A}" type="presOf" srcId="{51702B16-23B0-47BA-BBAB-6C875BB5E009}" destId="{B45850D3-1BE5-4C64-BBC0-00F5BB7F8D86}" srcOrd="1" destOrd="0" presId="urn:microsoft.com/office/officeart/2005/8/layout/list1"/>
    <dgm:cxn modelId="{92507090-2D0B-4631-8B41-66B34A4A1E49}" type="presOf" srcId="{87D1CDE0-41E9-49CB-B199-9A8411045AA0}" destId="{3CAA626E-05C6-46B7-8A0D-58DD353CDF44}" srcOrd="0" destOrd="0" presId="urn:microsoft.com/office/officeart/2005/8/layout/list1"/>
    <dgm:cxn modelId="{8B349393-D01F-4E06-B6BE-56AAED7DC991}" srcId="{9AEA1759-EE03-4FB0-B8EB-AF978485F1B9}" destId="{87D1CDE0-41E9-49CB-B199-9A8411045AA0}" srcOrd="0" destOrd="0" parTransId="{7E139941-36FD-4CD3-A4F1-3A7655AD64E8}" sibTransId="{7B0A38E0-DC50-4876-9BC1-BB94E2CE0BEB}"/>
    <dgm:cxn modelId="{1ACBC095-F73C-4D54-98B6-2A029307DAF9}" srcId="{9AEA1759-EE03-4FB0-B8EB-AF978485F1B9}" destId="{B61DAFA1-A2C4-47F8-84BC-5980372FE301}" srcOrd="1" destOrd="0" parTransId="{C5F2B73C-0384-4EDC-A22F-9215736C4377}" sibTransId="{B5E53995-AF1D-40B0-8B7E-7408CDAA4A52}"/>
    <dgm:cxn modelId="{5D4CBA9F-2291-4980-B834-B46359B411DE}" type="presOf" srcId="{51702B16-23B0-47BA-BBAB-6C875BB5E009}" destId="{39EEB463-40B0-4AEB-8EEC-6DF345F66858}" srcOrd="0" destOrd="0" presId="urn:microsoft.com/office/officeart/2005/8/layout/list1"/>
    <dgm:cxn modelId="{C36B2CB9-5501-49B7-AB35-88CBD173A0F9}" type="presOf" srcId="{9AEA1759-EE03-4FB0-B8EB-AF978485F1B9}" destId="{34DDB3E4-E831-439F-8714-9679520D7079}" srcOrd="0" destOrd="0" presId="urn:microsoft.com/office/officeart/2005/8/layout/list1"/>
    <dgm:cxn modelId="{C6F82ABB-9301-4277-835A-F624B068F4C9}" srcId="{9AEA1759-EE03-4FB0-B8EB-AF978485F1B9}" destId="{337E206E-885C-4FA8-9AAE-1E843B155D72}" srcOrd="3" destOrd="0" parTransId="{251AF051-41E3-4D48-9CE5-7DA6EA5398A5}" sibTransId="{512993CC-8B4A-4D16-A15C-A3BFA7A7792D}"/>
    <dgm:cxn modelId="{584A40E5-79C0-4E5F-A05E-0C3F9177FCEA}" type="presOf" srcId="{B61DAFA1-A2C4-47F8-84BC-5980372FE301}" destId="{20A47539-EC30-453E-9EAD-4F888A76CBD1}" srcOrd="1" destOrd="0" presId="urn:microsoft.com/office/officeart/2005/8/layout/list1"/>
    <dgm:cxn modelId="{27A1FB87-0BDF-4A20-BACE-359A5F1BBAED}" type="presParOf" srcId="{34DDB3E4-E831-439F-8714-9679520D7079}" destId="{E77AF31E-2666-4F8B-ADFE-655F0C94178F}" srcOrd="0" destOrd="0" presId="urn:microsoft.com/office/officeart/2005/8/layout/list1"/>
    <dgm:cxn modelId="{D47CEB9E-F19F-4743-9B50-76FB9B3970C5}" type="presParOf" srcId="{E77AF31E-2666-4F8B-ADFE-655F0C94178F}" destId="{3CAA626E-05C6-46B7-8A0D-58DD353CDF44}" srcOrd="0" destOrd="0" presId="urn:microsoft.com/office/officeart/2005/8/layout/list1"/>
    <dgm:cxn modelId="{E08F30DE-F83A-425D-BB5E-2BC69760C1FE}" type="presParOf" srcId="{E77AF31E-2666-4F8B-ADFE-655F0C94178F}" destId="{F574DDC7-60CA-45B6-B8C6-A08038EBACA3}" srcOrd="1" destOrd="0" presId="urn:microsoft.com/office/officeart/2005/8/layout/list1"/>
    <dgm:cxn modelId="{8C98A780-60B4-4514-8A99-177A4CDC9D85}" type="presParOf" srcId="{34DDB3E4-E831-439F-8714-9679520D7079}" destId="{64ADECA3-C036-4E8B-8BE8-D2ECC1E4CC61}" srcOrd="1" destOrd="0" presId="urn:microsoft.com/office/officeart/2005/8/layout/list1"/>
    <dgm:cxn modelId="{FFCF5F06-A0D5-4F80-ABB5-C24AFB6D063B}" type="presParOf" srcId="{34DDB3E4-E831-439F-8714-9679520D7079}" destId="{64C9BF78-6219-4DE0-80DD-EA4140BF34F3}" srcOrd="2" destOrd="0" presId="urn:microsoft.com/office/officeart/2005/8/layout/list1"/>
    <dgm:cxn modelId="{1296C525-68E3-456B-9646-F250C12DBC50}" type="presParOf" srcId="{34DDB3E4-E831-439F-8714-9679520D7079}" destId="{010D914C-B88B-4447-8BC4-DBBD66EB029D}" srcOrd="3" destOrd="0" presId="urn:microsoft.com/office/officeart/2005/8/layout/list1"/>
    <dgm:cxn modelId="{99649A39-FCB5-49AD-AB57-D6158D22B5B7}" type="presParOf" srcId="{34DDB3E4-E831-439F-8714-9679520D7079}" destId="{64C92CC0-EE4A-435F-AFE5-419E6124E273}" srcOrd="4" destOrd="0" presId="urn:microsoft.com/office/officeart/2005/8/layout/list1"/>
    <dgm:cxn modelId="{67A83E04-65B2-4769-A32F-B9A66D946A2B}" type="presParOf" srcId="{64C92CC0-EE4A-435F-AFE5-419E6124E273}" destId="{F283FBD7-33D1-497E-A9B8-79E4E308A13D}" srcOrd="0" destOrd="0" presId="urn:microsoft.com/office/officeart/2005/8/layout/list1"/>
    <dgm:cxn modelId="{5EFE213B-5764-4D67-AFFD-13CF403D4F85}" type="presParOf" srcId="{64C92CC0-EE4A-435F-AFE5-419E6124E273}" destId="{20A47539-EC30-453E-9EAD-4F888A76CBD1}" srcOrd="1" destOrd="0" presId="urn:microsoft.com/office/officeart/2005/8/layout/list1"/>
    <dgm:cxn modelId="{EA6EBE1C-FDBE-46E9-A857-580D650324FA}" type="presParOf" srcId="{34DDB3E4-E831-439F-8714-9679520D7079}" destId="{7746E563-5ED1-44D5-BE4C-1B1730ED92C0}" srcOrd="5" destOrd="0" presId="urn:microsoft.com/office/officeart/2005/8/layout/list1"/>
    <dgm:cxn modelId="{88223CAB-1719-467A-97E4-AF4D239C4BCE}" type="presParOf" srcId="{34DDB3E4-E831-439F-8714-9679520D7079}" destId="{7CAAAE00-5D10-4747-AA1C-B110DB067D25}" srcOrd="6" destOrd="0" presId="urn:microsoft.com/office/officeart/2005/8/layout/list1"/>
    <dgm:cxn modelId="{3036FCA9-D7F0-4A58-98D3-B0D63D0100F8}" type="presParOf" srcId="{34DDB3E4-E831-439F-8714-9679520D7079}" destId="{10605BAC-5FF7-438A-849C-C81C83E4C14A}" srcOrd="7" destOrd="0" presId="urn:microsoft.com/office/officeart/2005/8/layout/list1"/>
    <dgm:cxn modelId="{15CA83DF-6761-4C19-B6B9-92E65302D600}" type="presParOf" srcId="{34DDB3E4-E831-439F-8714-9679520D7079}" destId="{D1C33CA7-BCE3-4103-B171-E6EEC920C9EE}" srcOrd="8" destOrd="0" presId="urn:microsoft.com/office/officeart/2005/8/layout/list1"/>
    <dgm:cxn modelId="{9C51B6EC-D3CD-48BD-8878-C23212A6D6E1}" type="presParOf" srcId="{D1C33CA7-BCE3-4103-B171-E6EEC920C9EE}" destId="{A1AFA6C8-5EE0-4F35-922C-CED78A43CDC6}" srcOrd="0" destOrd="0" presId="urn:microsoft.com/office/officeart/2005/8/layout/list1"/>
    <dgm:cxn modelId="{86C77CBD-5E15-405F-8FE7-9E2D63600D22}" type="presParOf" srcId="{D1C33CA7-BCE3-4103-B171-E6EEC920C9EE}" destId="{BD5F2734-50FB-4019-A9A1-787B63944573}" srcOrd="1" destOrd="0" presId="urn:microsoft.com/office/officeart/2005/8/layout/list1"/>
    <dgm:cxn modelId="{3B41EA2B-7807-460A-ADBA-57CA4AEF6D4D}" type="presParOf" srcId="{34DDB3E4-E831-439F-8714-9679520D7079}" destId="{E05D9B72-EE72-41DE-92ED-31F16FA00AC6}" srcOrd="9" destOrd="0" presId="urn:microsoft.com/office/officeart/2005/8/layout/list1"/>
    <dgm:cxn modelId="{468A61F3-CD01-4797-ABD7-B38D7C9C01F4}" type="presParOf" srcId="{34DDB3E4-E831-439F-8714-9679520D7079}" destId="{E1F61896-4B46-4058-A3E6-BD475FA4904E}" srcOrd="10" destOrd="0" presId="urn:microsoft.com/office/officeart/2005/8/layout/list1"/>
    <dgm:cxn modelId="{5431DF9C-3E06-492D-B126-D57950BD411F}" type="presParOf" srcId="{34DDB3E4-E831-439F-8714-9679520D7079}" destId="{3D1FCEF3-AB05-4501-8EA3-28D715751491}" srcOrd="11" destOrd="0" presId="urn:microsoft.com/office/officeart/2005/8/layout/list1"/>
    <dgm:cxn modelId="{E84BD86D-13C5-4543-BDC2-D43283B31125}" type="presParOf" srcId="{34DDB3E4-E831-439F-8714-9679520D7079}" destId="{6804D443-AF8B-4B5A-89CD-3F7D9F77C185}" srcOrd="12" destOrd="0" presId="urn:microsoft.com/office/officeart/2005/8/layout/list1"/>
    <dgm:cxn modelId="{40846291-90A5-4B29-9E49-AC21161FDB1F}" type="presParOf" srcId="{6804D443-AF8B-4B5A-89CD-3F7D9F77C185}" destId="{ED62C1FA-2A02-41C6-B3BD-D4C001E8B9BC}" srcOrd="0" destOrd="0" presId="urn:microsoft.com/office/officeart/2005/8/layout/list1"/>
    <dgm:cxn modelId="{8F4AE1F6-534C-48AD-BCE1-F2D1AA644F5A}" type="presParOf" srcId="{6804D443-AF8B-4B5A-89CD-3F7D9F77C185}" destId="{007BF25F-AD6E-4B16-A216-409A0DF1685B}" srcOrd="1" destOrd="0" presId="urn:microsoft.com/office/officeart/2005/8/layout/list1"/>
    <dgm:cxn modelId="{B329E00E-D834-47B7-A40B-B50BD7956C2F}" type="presParOf" srcId="{34DDB3E4-E831-439F-8714-9679520D7079}" destId="{BEB7FB71-392E-4472-86D4-09C6CFFD5462}" srcOrd="13" destOrd="0" presId="urn:microsoft.com/office/officeart/2005/8/layout/list1"/>
    <dgm:cxn modelId="{355C68CE-3D34-4A83-A330-DFCE339AF20B}" type="presParOf" srcId="{34DDB3E4-E831-439F-8714-9679520D7079}" destId="{DE253837-BE73-462E-BB07-4C4FE1409045}" srcOrd="14" destOrd="0" presId="urn:microsoft.com/office/officeart/2005/8/layout/list1"/>
    <dgm:cxn modelId="{2AC9DA8D-6137-4178-B2DB-CF3B0C017CB2}" type="presParOf" srcId="{34DDB3E4-E831-439F-8714-9679520D7079}" destId="{B808560E-92EB-478A-8DF6-CB59D21F7582}" srcOrd="15" destOrd="0" presId="urn:microsoft.com/office/officeart/2005/8/layout/list1"/>
    <dgm:cxn modelId="{A19AAE08-8FE1-42B6-B3F4-281461884F55}" type="presParOf" srcId="{34DDB3E4-E831-439F-8714-9679520D7079}" destId="{4094C8F1-E422-40A7-81A8-09B6CA9C64C3}" srcOrd="16" destOrd="0" presId="urn:microsoft.com/office/officeart/2005/8/layout/list1"/>
    <dgm:cxn modelId="{B0495608-9245-4987-B221-2040F1CC9A82}" type="presParOf" srcId="{4094C8F1-E422-40A7-81A8-09B6CA9C64C3}" destId="{39EEB463-40B0-4AEB-8EEC-6DF345F66858}" srcOrd="0" destOrd="0" presId="urn:microsoft.com/office/officeart/2005/8/layout/list1"/>
    <dgm:cxn modelId="{1A2C4818-0786-4808-83E4-A0A5FBD1D3C5}" type="presParOf" srcId="{4094C8F1-E422-40A7-81A8-09B6CA9C64C3}" destId="{B45850D3-1BE5-4C64-BBC0-00F5BB7F8D86}" srcOrd="1" destOrd="0" presId="urn:microsoft.com/office/officeart/2005/8/layout/list1"/>
    <dgm:cxn modelId="{C4017AE5-329C-44B1-808B-FC53B4AE136B}" type="presParOf" srcId="{34DDB3E4-E831-439F-8714-9679520D7079}" destId="{E61E5787-9661-43BE-AF36-E6A3E9B7F147}" srcOrd="17" destOrd="0" presId="urn:microsoft.com/office/officeart/2005/8/layout/list1"/>
    <dgm:cxn modelId="{9B09D25C-E0C7-47DD-81D3-972A93925A41}" type="presParOf" srcId="{34DDB3E4-E831-439F-8714-9679520D7079}" destId="{67543D1C-81EC-4B91-8B2A-D48926B3032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00CA1-5736-46F6-A7F9-0B730626D7F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E014034-74D4-441D-8BA9-92C0BC852944}">
      <dgm:prSet/>
      <dgm:spPr/>
      <dgm:t>
        <a:bodyPr/>
        <a:lstStyle/>
        <a:p>
          <a:r>
            <a:rPr lang="en-US"/>
            <a:t>Choosing the right tone of voice, meaning keeping internal and external communications in line with the corporate culture and company values.</a:t>
          </a:r>
        </a:p>
      </dgm:t>
    </dgm:pt>
    <dgm:pt modelId="{370CDCBA-8F79-408B-A675-E8B3162F10CB}" type="sibTrans" cxnId="{66C708CD-F0C7-4AE8-9C40-D2CBDDE65C82}">
      <dgm:prSet/>
      <dgm:spPr/>
      <dgm:t>
        <a:bodyPr/>
        <a:lstStyle/>
        <a:p>
          <a:endParaRPr lang="en-US"/>
        </a:p>
      </dgm:t>
    </dgm:pt>
    <dgm:pt modelId="{ACA04185-1952-45C8-A362-3D831101B268}" type="parTrans" cxnId="{66C708CD-F0C7-4AE8-9C40-D2CBDDE65C82}">
      <dgm:prSet/>
      <dgm:spPr/>
      <dgm:t>
        <a:bodyPr/>
        <a:lstStyle/>
        <a:p>
          <a:endParaRPr lang="en-US"/>
        </a:p>
      </dgm:t>
    </dgm:pt>
    <dgm:pt modelId="{48FFFD3B-1808-432E-8013-B1DAEED084A3}">
      <dgm:prSet/>
      <dgm:spPr/>
      <dgm:t>
        <a:bodyPr/>
        <a:lstStyle/>
        <a:p>
          <a:r>
            <a:rPr lang="en-US" dirty="0"/>
            <a:t>Making sure everyone is kept informed in time to avoid costly misunderstandings,</a:t>
          </a:r>
        </a:p>
      </dgm:t>
    </dgm:pt>
    <dgm:pt modelId="{1C6DA570-8964-4672-8CBD-BF6612C51E90}" type="sibTrans" cxnId="{732F8102-100C-49C9-BC11-34713C9E2541}">
      <dgm:prSet/>
      <dgm:spPr/>
      <dgm:t>
        <a:bodyPr/>
        <a:lstStyle/>
        <a:p>
          <a:endParaRPr lang="en-US"/>
        </a:p>
      </dgm:t>
    </dgm:pt>
    <dgm:pt modelId="{094D437D-34A8-4486-B984-68C2D188EF43}" type="parTrans" cxnId="{732F8102-100C-49C9-BC11-34713C9E2541}">
      <dgm:prSet/>
      <dgm:spPr/>
      <dgm:t>
        <a:bodyPr/>
        <a:lstStyle/>
        <a:p>
          <a:endParaRPr lang="en-US"/>
        </a:p>
      </dgm:t>
    </dgm:pt>
    <dgm:pt modelId="{D5E785D1-565E-4E4B-837A-E6A5762DDD87}">
      <dgm:prSet/>
      <dgm:spPr/>
      <dgm:t>
        <a:bodyPr/>
        <a:lstStyle/>
        <a:p>
          <a:r>
            <a:rPr lang="en-US"/>
            <a:t>Sharing best practices efficiently across business departments,</a:t>
          </a:r>
        </a:p>
      </dgm:t>
    </dgm:pt>
    <dgm:pt modelId="{390D55C3-628C-4E1E-B9B3-7C5248FB1A65}" type="sibTrans" cxnId="{FDBC30DE-AF76-4854-B24E-8664DA55577C}">
      <dgm:prSet/>
      <dgm:spPr/>
      <dgm:t>
        <a:bodyPr/>
        <a:lstStyle/>
        <a:p>
          <a:endParaRPr lang="en-US"/>
        </a:p>
      </dgm:t>
    </dgm:pt>
    <dgm:pt modelId="{07EB0F9A-1A61-479B-A256-067D43874603}" type="parTrans" cxnId="{FDBC30DE-AF76-4854-B24E-8664DA55577C}">
      <dgm:prSet/>
      <dgm:spPr/>
      <dgm:t>
        <a:bodyPr/>
        <a:lstStyle/>
        <a:p>
          <a:endParaRPr lang="en-US"/>
        </a:p>
      </dgm:t>
    </dgm:pt>
    <dgm:pt modelId="{B432301A-FC26-455E-82CC-710170AD549F}">
      <dgm:prSet/>
      <dgm:spPr/>
      <dgm:t>
        <a:bodyPr/>
        <a:lstStyle/>
        <a:p>
          <a:r>
            <a:rPr lang="en-US"/>
            <a:t>Some challenges posed by business communication include:</a:t>
          </a:r>
        </a:p>
      </dgm:t>
    </dgm:pt>
    <dgm:pt modelId="{7E698A2D-4BB4-4B73-9BD6-C2E5C8D4BBDB}" type="sibTrans" cxnId="{CB5A7DE0-8269-4C5F-BC19-1E8C24699F23}">
      <dgm:prSet/>
      <dgm:spPr/>
      <dgm:t>
        <a:bodyPr/>
        <a:lstStyle/>
        <a:p>
          <a:endParaRPr lang="en-US"/>
        </a:p>
      </dgm:t>
    </dgm:pt>
    <dgm:pt modelId="{071D684E-9296-49D5-A6CD-AD2B9346DD73}" type="parTrans" cxnId="{CB5A7DE0-8269-4C5F-BC19-1E8C24699F23}">
      <dgm:prSet/>
      <dgm:spPr/>
      <dgm:t>
        <a:bodyPr/>
        <a:lstStyle/>
        <a:p>
          <a:endParaRPr lang="en-US"/>
        </a:p>
      </dgm:t>
    </dgm:pt>
    <dgm:pt modelId="{FAC5ACD0-2263-4E75-A01B-CAF511A6D1B5}">
      <dgm:prSet/>
      <dgm:spPr/>
      <dgm:t>
        <a:bodyPr/>
        <a:lstStyle/>
        <a:p>
          <a:r>
            <a:rPr lang="en-US" dirty="0"/>
            <a:t>Business communication refers to the process of sharing information at work, both internally and externally. When people communicate at work, they usually have a goal in mind, which sets it apart from daily communication outside the workplace.</a:t>
          </a:r>
        </a:p>
      </dgm:t>
    </dgm:pt>
    <dgm:pt modelId="{8E828551-7647-4AEC-B6CB-A79C0AFDE570}" type="sibTrans" cxnId="{7019273F-DB86-4FAE-8021-4FAF4C7ED1DB}">
      <dgm:prSet/>
      <dgm:spPr/>
      <dgm:t>
        <a:bodyPr/>
        <a:lstStyle/>
        <a:p>
          <a:endParaRPr lang="en-US"/>
        </a:p>
      </dgm:t>
    </dgm:pt>
    <dgm:pt modelId="{79D9A5F1-4350-4938-8862-DDD3523E9728}" type="parTrans" cxnId="{7019273F-DB86-4FAE-8021-4FAF4C7ED1DB}">
      <dgm:prSet/>
      <dgm:spPr/>
      <dgm:t>
        <a:bodyPr/>
        <a:lstStyle/>
        <a:p>
          <a:endParaRPr lang="en-US"/>
        </a:p>
      </dgm:t>
    </dgm:pt>
    <dgm:pt modelId="{AE69B905-5771-42AF-9BB2-B0326556D32C}">
      <dgm:prSet/>
      <dgm:spPr/>
      <dgm:t>
        <a:bodyPr/>
        <a:lstStyle/>
        <a:p>
          <a:r>
            <a:rPr lang="en-US" dirty="0"/>
            <a:t>Communication at business</a:t>
          </a:r>
        </a:p>
      </dgm:t>
    </dgm:pt>
    <dgm:pt modelId="{CFB13C6B-6CE4-4E60-90C6-8FCCB6DD24DF}" type="sibTrans" cxnId="{0357FE7A-FECB-4345-9CED-9AB8F241C787}">
      <dgm:prSet/>
      <dgm:spPr/>
      <dgm:t>
        <a:bodyPr/>
        <a:lstStyle/>
        <a:p>
          <a:endParaRPr lang="en-US"/>
        </a:p>
      </dgm:t>
    </dgm:pt>
    <dgm:pt modelId="{1387F051-4E13-4F31-922A-85926AEAF02C}" type="parTrans" cxnId="{0357FE7A-FECB-4345-9CED-9AB8F241C787}">
      <dgm:prSet/>
      <dgm:spPr/>
      <dgm:t>
        <a:bodyPr/>
        <a:lstStyle/>
        <a:p>
          <a:endParaRPr lang="en-US"/>
        </a:p>
      </dgm:t>
    </dgm:pt>
    <dgm:pt modelId="{637C9497-3E1F-4819-B66A-02506DE593C9}" type="pres">
      <dgm:prSet presAssocID="{DFD00CA1-5736-46F6-A7F9-0B730626D7F2}" presName="linear" presStyleCnt="0">
        <dgm:presLayoutVars>
          <dgm:animLvl val="lvl"/>
          <dgm:resizeHandles val="exact"/>
        </dgm:presLayoutVars>
      </dgm:prSet>
      <dgm:spPr/>
    </dgm:pt>
    <dgm:pt modelId="{F635005A-D0F4-4A2E-92C7-90C9F4106A02}" type="pres">
      <dgm:prSet presAssocID="{AE69B905-5771-42AF-9BB2-B0326556D32C}" presName="parentText" presStyleLbl="node1" presStyleIdx="0" presStyleCnt="6" custScaleX="30441" custScaleY="131523" custLinFactY="-101486" custLinFactNeighborX="-37715" custLinFactNeighborY="-200000">
        <dgm:presLayoutVars>
          <dgm:chMax val="0"/>
          <dgm:bulletEnabled val="1"/>
        </dgm:presLayoutVars>
      </dgm:prSet>
      <dgm:spPr/>
    </dgm:pt>
    <dgm:pt modelId="{AB28A7BC-CAFB-4757-AB7B-CFE6E89F5AEA}" type="pres">
      <dgm:prSet presAssocID="{CFB13C6B-6CE4-4E60-90C6-8FCCB6DD24DF}" presName="spacer" presStyleCnt="0"/>
      <dgm:spPr/>
    </dgm:pt>
    <dgm:pt modelId="{ADB6F3FD-502F-41BA-95E4-255B757B9763}" type="pres">
      <dgm:prSet presAssocID="{FAC5ACD0-2263-4E75-A01B-CAF511A6D1B5}" presName="parentText" presStyleLbl="node1" presStyleIdx="1" presStyleCnt="6">
        <dgm:presLayoutVars>
          <dgm:chMax val="0"/>
          <dgm:bulletEnabled val="1"/>
        </dgm:presLayoutVars>
      </dgm:prSet>
      <dgm:spPr/>
    </dgm:pt>
    <dgm:pt modelId="{D49AAD70-E431-4E29-8318-D00F766E8DBA}" type="pres">
      <dgm:prSet presAssocID="{8E828551-7647-4AEC-B6CB-A79C0AFDE570}" presName="spacer" presStyleCnt="0"/>
      <dgm:spPr/>
    </dgm:pt>
    <dgm:pt modelId="{3A63C255-5FB7-4F13-AFF0-5E05BAEA4310}" type="pres">
      <dgm:prSet presAssocID="{B432301A-FC26-455E-82CC-710170AD549F}" presName="parentText" presStyleLbl="node1" presStyleIdx="2" presStyleCnt="6">
        <dgm:presLayoutVars>
          <dgm:chMax val="0"/>
          <dgm:bulletEnabled val="1"/>
        </dgm:presLayoutVars>
      </dgm:prSet>
      <dgm:spPr/>
    </dgm:pt>
    <dgm:pt modelId="{48361BB8-C097-4010-BC24-058CADEB4B36}" type="pres">
      <dgm:prSet presAssocID="{7E698A2D-4BB4-4B73-9BD6-C2E5C8D4BBDB}" presName="spacer" presStyleCnt="0"/>
      <dgm:spPr/>
    </dgm:pt>
    <dgm:pt modelId="{90734308-CA96-49AE-B0BB-8E0A00CE5C9E}" type="pres">
      <dgm:prSet presAssocID="{D5E785D1-565E-4E4B-837A-E6A5762DDD87}" presName="parentText" presStyleLbl="node1" presStyleIdx="3" presStyleCnt="6">
        <dgm:presLayoutVars>
          <dgm:chMax val="0"/>
          <dgm:bulletEnabled val="1"/>
        </dgm:presLayoutVars>
      </dgm:prSet>
      <dgm:spPr/>
    </dgm:pt>
    <dgm:pt modelId="{92B829FE-A6BC-4979-9544-67ADFDF18219}" type="pres">
      <dgm:prSet presAssocID="{390D55C3-628C-4E1E-B9B3-7C5248FB1A65}" presName="spacer" presStyleCnt="0"/>
      <dgm:spPr/>
    </dgm:pt>
    <dgm:pt modelId="{04AF0F0E-296F-4D66-9B5B-2580414BD4C4}" type="pres">
      <dgm:prSet presAssocID="{48FFFD3B-1808-432E-8013-B1DAEED084A3}" presName="parentText" presStyleLbl="node1" presStyleIdx="4" presStyleCnt="6">
        <dgm:presLayoutVars>
          <dgm:chMax val="0"/>
          <dgm:bulletEnabled val="1"/>
        </dgm:presLayoutVars>
      </dgm:prSet>
      <dgm:spPr/>
    </dgm:pt>
    <dgm:pt modelId="{42D80FF1-8146-47FC-B755-535847A6B43E}" type="pres">
      <dgm:prSet presAssocID="{1C6DA570-8964-4672-8CBD-BF6612C51E90}" presName="spacer" presStyleCnt="0"/>
      <dgm:spPr/>
    </dgm:pt>
    <dgm:pt modelId="{967A797F-9737-4534-ABE2-4C15956318E7}" type="pres">
      <dgm:prSet presAssocID="{DE014034-74D4-441D-8BA9-92C0BC852944}" presName="parentText" presStyleLbl="node1" presStyleIdx="5" presStyleCnt="6">
        <dgm:presLayoutVars>
          <dgm:chMax val="0"/>
          <dgm:bulletEnabled val="1"/>
        </dgm:presLayoutVars>
      </dgm:prSet>
      <dgm:spPr/>
    </dgm:pt>
  </dgm:ptLst>
  <dgm:cxnLst>
    <dgm:cxn modelId="{732F8102-100C-49C9-BC11-34713C9E2541}" srcId="{DFD00CA1-5736-46F6-A7F9-0B730626D7F2}" destId="{48FFFD3B-1808-432E-8013-B1DAEED084A3}" srcOrd="4" destOrd="0" parTransId="{094D437D-34A8-4486-B984-68C2D188EF43}" sibTransId="{1C6DA570-8964-4672-8CBD-BF6612C51E90}"/>
    <dgm:cxn modelId="{3E5E520E-3160-464D-A146-9EA700F38489}" type="presOf" srcId="{48FFFD3B-1808-432E-8013-B1DAEED084A3}" destId="{04AF0F0E-296F-4D66-9B5B-2580414BD4C4}" srcOrd="0" destOrd="0" presId="urn:microsoft.com/office/officeart/2005/8/layout/vList2"/>
    <dgm:cxn modelId="{9247A416-797A-4CF1-BDCC-531BDC964C38}" type="presOf" srcId="{DFD00CA1-5736-46F6-A7F9-0B730626D7F2}" destId="{637C9497-3E1F-4819-B66A-02506DE593C9}" srcOrd="0" destOrd="0" presId="urn:microsoft.com/office/officeart/2005/8/layout/vList2"/>
    <dgm:cxn modelId="{7019273F-DB86-4FAE-8021-4FAF4C7ED1DB}" srcId="{DFD00CA1-5736-46F6-A7F9-0B730626D7F2}" destId="{FAC5ACD0-2263-4E75-A01B-CAF511A6D1B5}" srcOrd="1" destOrd="0" parTransId="{79D9A5F1-4350-4938-8862-DDD3523E9728}" sibTransId="{8E828551-7647-4AEC-B6CB-A79C0AFDE570}"/>
    <dgm:cxn modelId="{5D72CC5E-57E2-430C-BD83-AD745A4A7537}" type="presOf" srcId="{B432301A-FC26-455E-82CC-710170AD549F}" destId="{3A63C255-5FB7-4F13-AFF0-5E05BAEA4310}" srcOrd="0" destOrd="0" presId="urn:microsoft.com/office/officeart/2005/8/layout/vList2"/>
    <dgm:cxn modelId="{B2BFC958-45D3-4E49-845F-2E1FED17DFD7}" type="presOf" srcId="{DE014034-74D4-441D-8BA9-92C0BC852944}" destId="{967A797F-9737-4534-ABE2-4C15956318E7}" srcOrd="0" destOrd="0" presId="urn:microsoft.com/office/officeart/2005/8/layout/vList2"/>
    <dgm:cxn modelId="{0357FE7A-FECB-4345-9CED-9AB8F241C787}" srcId="{DFD00CA1-5736-46F6-A7F9-0B730626D7F2}" destId="{AE69B905-5771-42AF-9BB2-B0326556D32C}" srcOrd="0" destOrd="0" parTransId="{1387F051-4E13-4F31-922A-85926AEAF02C}" sibTransId="{CFB13C6B-6CE4-4E60-90C6-8FCCB6DD24DF}"/>
    <dgm:cxn modelId="{820C389E-1734-47B8-80E7-F5A42E401FA2}" type="presOf" srcId="{AE69B905-5771-42AF-9BB2-B0326556D32C}" destId="{F635005A-D0F4-4A2E-92C7-90C9F4106A02}" srcOrd="0" destOrd="0" presId="urn:microsoft.com/office/officeart/2005/8/layout/vList2"/>
    <dgm:cxn modelId="{D3FD4CB9-D70D-45BB-ACF9-C0BE905A14AF}" type="presOf" srcId="{FAC5ACD0-2263-4E75-A01B-CAF511A6D1B5}" destId="{ADB6F3FD-502F-41BA-95E4-255B757B9763}" srcOrd="0" destOrd="0" presId="urn:microsoft.com/office/officeart/2005/8/layout/vList2"/>
    <dgm:cxn modelId="{66C708CD-F0C7-4AE8-9C40-D2CBDDE65C82}" srcId="{DFD00CA1-5736-46F6-A7F9-0B730626D7F2}" destId="{DE014034-74D4-441D-8BA9-92C0BC852944}" srcOrd="5" destOrd="0" parTransId="{ACA04185-1952-45C8-A362-3D831101B268}" sibTransId="{370CDCBA-8F79-408B-A675-E8B3162F10CB}"/>
    <dgm:cxn modelId="{FDBC30DE-AF76-4854-B24E-8664DA55577C}" srcId="{DFD00CA1-5736-46F6-A7F9-0B730626D7F2}" destId="{D5E785D1-565E-4E4B-837A-E6A5762DDD87}" srcOrd="3" destOrd="0" parTransId="{07EB0F9A-1A61-479B-A256-067D43874603}" sibTransId="{390D55C3-628C-4E1E-B9B3-7C5248FB1A65}"/>
    <dgm:cxn modelId="{CB5A7DE0-8269-4C5F-BC19-1E8C24699F23}" srcId="{DFD00CA1-5736-46F6-A7F9-0B730626D7F2}" destId="{B432301A-FC26-455E-82CC-710170AD549F}" srcOrd="2" destOrd="0" parTransId="{071D684E-9296-49D5-A6CD-AD2B9346DD73}" sibTransId="{7E698A2D-4BB4-4B73-9BD6-C2E5C8D4BBDB}"/>
    <dgm:cxn modelId="{17E3E6E0-DE79-4141-8AC5-A71AB8A732A7}" type="presOf" srcId="{D5E785D1-565E-4E4B-837A-E6A5762DDD87}" destId="{90734308-CA96-49AE-B0BB-8E0A00CE5C9E}" srcOrd="0" destOrd="0" presId="urn:microsoft.com/office/officeart/2005/8/layout/vList2"/>
    <dgm:cxn modelId="{39C731F2-8248-492C-B6B1-F12CF6444151}" type="presParOf" srcId="{637C9497-3E1F-4819-B66A-02506DE593C9}" destId="{F635005A-D0F4-4A2E-92C7-90C9F4106A02}" srcOrd="0" destOrd="0" presId="urn:microsoft.com/office/officeart/2005/8/layout/vList2"/>
    <dgm:cxn modelId="{05FE30E8-BAD1-44DF-8D2A-21E115240A6E}" type="presParOf" srcId="{637C9497-3E1F-4819-B66A-02506DE593C9}" destId="{AB28A7BC-CAFB-4757-AB7B-CFE6E89F5AEA}" srcOrd="1" destOrd="0" presId="urn:microsoft.com/office/officeart/2005/8/layout/vList2"/>
    <dgm:cxn modelId="{459FC795-67A3-43AF-92C0-993C032EF713}" type="presParOf" srcId="{637C9497-3E1F-4819-B66A-02506DE593C9}" destId="{ADB6F3FD-502F-41BA-95E4-255B757B9763}" srcOrd="2" destOrd="0" presId="urn:microsoft.com/office/officeart/2005/8/layout/vList2"/>
    <dgm:cxn modelId="{42ECEA45-27B8-4FDB-96F6-43009A201284}" type="presParOf" srcId="{637C9497-3E1F-4819-B66A-02506DE593C9}" destId="{D49AAD70-E431-4E29-8318-D00F766E8DBA}" srcOrd="3" destOrd="0" presId="urn:microsoft.com/office/officeart/2005/8/layout/vList2"/>
    <dgm:cxn modelId="{C1D4A64C-4023-4FEF-A945-E336F0F4C3C5}" type="presParOf" srcId="{637C9497-3E1F-4819-B66A-02506DE593C9}" destId="{3A63C255-5FB7-4F13-AFF0-5E05BAEA4310}" srcOrd="4" destOrd="0" presId="urn:microsoft.com/office/officeart/2005/8/layout/vList2"/>
    <dgm:cxn modelId="{85539DF8-EE3F-48EA-B812-939FA8F258FA}" type="presParOf" srcId="{637C9497-3E1F-4819-B66A-02506DE593C9}" destId="{48361BB8-C097-4010-BC24-058CADEB4B36}" srcOrd="5" destOrd="0" presId="urn:microsoft.com/office/officeart/2005/8/layout/vList2"/>
    <dgm:cxn modelId="{C444EB34-2FF7-4DBE-A78D-8D2298B1150C}" type="presParOf" srcId="{637C9497-3E1F-4819-B66A-02506DE593C9}" destId="{90734308-CA96-49AE-B0BB-8E0A00CE5C9E}" srcOrd="6" destOrd="0" presId="urn:microsoft.com/office/officeart/2005/8/layout/vList2"/>
    <dgm:cxn modelId="{8E23C400-A2B9-4E8E-827D-8B5EC9F85A28}" type="presParOf" srcId="{637C9497-3E1F-4819-B66A-02506DE593C9}" destId="{92B829FE-A6BC-4979-9544-67ADFDF18219}" srcOrd="7" destOrd="0" presId="urn:microsoft.com/office/officeart/2005/8/layout/vList2"/>
    <dgm:cxn modelId="{370B776D-2973-4A44-B77E-41A80BA62702}" type="presParOf" srcId="{637C9497-3E1F-4819-B66A-02506DE593C9}" destId="{04AF0F0E-296F-4D66-9B5B-2580414BD4C4}" srcOrd="8" destOrd="0" presId="urn:microsoft.com/office/officeart/2005/8/layout/vList2"/>
    <dgm:cxn modelId="{9F32B500-9E1F-4782-AA1C-431E3BA6DEF1}" type="presParOf" srcId="{637C9497-3E1F-4819-B66A-02506DE593C9}" destId="{42D80FF1-8146-47FC-B755-535847A6B43E}" srcOrd="9" destOrd="0" presId="urn:microsoft.com/office/officeart/2005/8/layout/vList2"/>
    <dgm:cxn modelId="{1507CBD5-07CB-4C67-ADA7-89F00330936A}" type="presParOf" srcId="{637C9497-3E1F-4819-B66A-02506DE593C9}" destId="{967A797F-9737-4534-ABE2-4C15956318E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3E849E-1326-4586-8A2D-76C287F3803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2AE925-11B1-4D54-8CDE-F16C405CDAC5}">
      <dgm:prSet/>
      <dgm:spPr/>
      <dgm:t>
        <a:bodyPr/>
        <a:lstStyle/>
        <a:p>
          <a:r>
            <a:rPr lang="en-US"/>
            <a:t>Get to know each other well and the pattern or style of work.</a:t>
          </a:r>
        </a:p>
      </dgm:t>
    </dgm:pt>
    <dgm:pt modelId="{BF2C9F98-4ED4-45A9-9389-FE8E75E047FE}" type="parTrans" cxnId="{7DB262D6-2D8F-4E04-8582-CB5800135E24}">
      <dgm:prSet/>
      <dgm:spPr/>
      <dgm:t>
        <a:bodyPr/>
        <a:lstStyle/>
        <a:p>
          <a:endParaRPr lang="en-US"/>
        </a:p>
      </dgm:t>
    </dgm:pt>
    <dgm:pt modelId="{7E2CE4FC-A305-485C-8A02-3268F43AC8E8}" type="sibTrans" cxnId="{7DB262D6-2D8F-4E04-8582-CB5800135E24}">
      <dgm:prSet/>
      <dgm:spPr/>
      <dgm:t>
        <a:bodyPr/>
        <a:lstStyle/>
        <a:p>
          <a:endParaRPr lang="en-US"/>
        </a:p>
      </dgm:t>
    </dgm:pt>
    <dgm:pt modelId="{483DCCDD-8686-4BE3-9D6B-2F33C5AC25C3}">
      <dgm:prSet/>
      <dgm:spPr/>
      <dgm:t>
        <a:bodyPr/>
        <a:lstStyle/>
        <a:p>
          <a:r>
            <a:rPr lang="en-US" dirty="0"/>
            <a:t>Communication structure is not followed which can </a:t>
          </a:r>
          <a:r>
            <a:rPr lang="en-US" dirty="0" err="1"/>
            <a:t>normalise</a:t>
          </a:r>
          <a:r>
            <a:rPr lang="en-US" dirty="0"/>
            <a:t> the event to both parties.</a:t>
          </a:r>
        </a:p>
      </dgm:t>
    </dgm:pt>
    <dgm:pt modelId="{26D00F32-9C5A-4138-8967-E7BC2FBDD42A}" type="parTrans" cxnId="{A5E927C9-A63C-48A2-AA84-38326615073F}">
      <dgm:prSet/>
      <dgm:spPr/>
      <dgm:t>
        <a:bodyPr/>
        <a:lstStyle/>
        <a:p>
          <a:endParaRPr lang="en-US"/>
        </a:p>
      </dgm:t>
    </dgm:pt>
    <dgm:pt modelId="{64AC082B-2D7F-4323-82C7-DEFE23B3CF8E}" type="sibTrans" cxnId="{A5E927C9-A63C-48A2-AA84-38326615073F}">
      <dgm:prSet/>
      <dgm:spPr/>
      <dgm:t>
        <a:bodyPr/>
        <a:lstStyle/>
        <a:p>
          <a:endParaRPr lang="en-US"/>
        </a:p>
      </dgm:t>
    </dgm:pt>
    <dgm:pt modelId="{2D6BA464-68D4-4D3D-B372-550C3F5E4FB1}">
      <dgm:prSet/>
      <dgm:spPr/>
      <dgm:t>
        <a:bodyPr/>
        <a:lstStyle/>
        <a:p>
          <a:r>
            <a:rPr lang="en-US"/>
            <a:t>Casual and unofficial communication which may break the ice.</a:t>
          </a:r>
        </a:p>
      </dgm:t>
    </dgm:pt>
    <dgm:pt modelId="{C5B0174E-0215-4700-91C3-2FAEAA56A289}" type="parTrans" cxnId="{00370192-CE2A-4653-9948-B2DE25B81190}">
      <dgm:prSet/>
      <dgm:spPr/>
      <dgm:t>
        <a:bodyPr/>
        <a:lstStyle/>
        <a:p>
          <a:endParaRPr lang="en-US"/>
        </a:p>
      </dgm:t>
    </dgm:pt>
    <dgm:pt modelId="{6A003DD2-AF56-40AC-9DA5-50150175FE2E}" type="sibTrans" cxnId="{00370192-CE2A-4653-9948-B2DE25B81190}">
      <dgm:prSet/>
      <dgm:spPr/>
      <dgm:t>
        <a:bodyPr/>
        <a:lstStyle/>
        <a:p>
          <a:endParaRPr lang="en-US"/>
        </a:p>
      </dgm:t>
    </dgm:pt>
    <dgm:pt modelId="{5261B972-14A6-4EDA-B300-48A621D8CBE0}" type="pres">
      <dgm:prSet presAssocID="{B93E849E-1326-4586-8A2D-76C287F3803C}" presName="linear" presStyleCnt="0">
        <dgm:presLayoutVars>
          <dgm:animLvl val="lvl"/>
          <dgm:resizeHandles val="exact"/>
        </dgm:presLayoutVars>
      </dgm:prSet>
      <dgm:spPr/>
    </dgm:pt>
    <dgm:pt modelId="{A07BA9A1-B1EF-469A-A4C2-F27318F9FCF2}" type="pres">
      <dgm:prSet presAssocID="{DC2AE925-11B1-4D54-8CDE-F16C405CDAC5}" presName="parentText" presStyleLbl="node1" presStyleIdx="0" presStyleCnt="3">
        <dgm:presLayoutVars>
          <dgm:chMax val="0"/>
          <dgm:bulletEnabled val="1"/>
        </dgm:presLayoutVars>
      </dgm:prSet>
      <dgm:spPr/>
    </dgm:pt>
    <dgm:pt modelId="{E569211A-FE85-446A-AD4E-7BE779599286}" type="pres">
      <dgm:prSet presAssocID="{7E2CE4FC-A305-485C-8A02-3268F43AC8E8}" presName="spacer" presStyleCnt="0"/>
      <dgm:spPr/>
    </dgm:pt>
    <dgm:pt modelId="{571C3CBD-8310-4115-B4DA-2764E71CE1F9}" type="pres">
      <dgm:prSet presAssocID="{483DCCDD-8686-4BE3-9D6B-2F33C5AC25C3}" presName="parentText" presStyleLbl="node1" presStyleIdx="1" presStyleCnt="3">
        <dgm:presLayoutVars>
          <dgm:chMax val="0"/>
          <dgm:bulletEnabled val="1"/>
        </dgm:presLayoutVars>
      </dgm:prSet>
      <dgm:spPr/>
    </dgm:pt>
    <dgm:pt modelId="{26313F22-91D3-4505-951D-3DB73326FE0F}" type="pres">
      <dgm:prSet presAssocID="{64AC082B-2D7F-4323-82C7-DEFE23B3CF8E}" presName="spacer" presStyleCnt="0"/>
      <dgm:spPr/>
    </dgm:pt>
    <dgm:pt modelId="{0CED5C5F-9CAE-4455-9C74-E357FA7890D6}" type="pres">
      <dgm:prSet presAssocID="{2D6BA464-68D4-4D3D-B372-550C3F5E4FB1}" presName="parentText" presStyleLbl="node1" presStyleIdx="2" presStyleCnt="3">
        <dgm:presLayoutVars>
          <dgm:chMax val="0"/>
          <dgm:bulletEnabled val="1"/>
        </dgm:presLayoutVars>
      </dgm:prSet>
      <dgm:spPr/>
    </dgm:pt>
  </dgm:ptLst>
  <dgm:cxnLst>
    <dgm:cxn modelId="{9B1E2A02-D08A-4D03-9D66-36E2083C2997}" type="presOf" srcId="{2D6BA464-68D4-4D3D-B372-550C3F5E4FB1}" destId="{0CED5C5F-9CAE-4455-9C74-E357FA7890D6}" srcOrd="0" destOrd="0" presId="urn:microsoft.com/office/officeart/2005/8/layout/vList2"/>
    <dgm:cxn modelId="{2153F04D-2878-4E3E-9457-BB4532F4C903}" type="presOf" srcId="{DC2AE925-11B1-4D54-8CDE-F16C405CDAC5}" destId="{A07BA9A1-B1EF-469A-A4C2-F27318F9FCF2}" srcOrd="0" destOrd="0" presId="urn:microsoft.com/office/officeart/2005/8/layout/vList2"/>
    <dgm:cxn modelId="{77262A79-A431-4A01-B60C-B8664F53107E}" type="presOf" srcId="{483DCCDD-8686-4BE3-9D6B-2F33C5AC25C3}" destId="{571C3CBD-8310-4115-B4DA-2764E71CE1F9}" srcOrd="0" destOrd="0" presId="urn:microsoft.com/office/officeart/2005/8/layout/vList2"/>
    <dgm:cxn modelId="{A042AC85-57AD-4402-AA15-39DAE3B29CA8}" type="presOf" srcId="{B93E849E-1326-4586-8A2D-76C287F3803C}" destId="{5261B972-14A6-4EDA-B300-48A621D8CBE0}" srcOrd="0" destOrd="0" presId="urn:microsoft.com/office/officeart/2005/8/layout/vList2"/>
    <dgm:cxn modelId="{00370192-CE2A-4653-9948-B2DE25B81190}" srcId="{B93E849E-1326-4586-8A2D-76C287F3803C}" destId="{2D6BA464-68D4-4D3D-B372-550C3F5E4FB1}" srcOrd="2" destOrd="0" parTransId="{C5B0174E-0215-4700-91C3-2FAEAA56A289}" sibTransId="{6A003DD2-AF56-40AC-9DA5-50150175FE2E}"/>
    <dgm:cxn modelId="{A5E927C9-A63C-48A2-AA84-38326615073F}" srcId="{B93E849E-1326-4586-8A2D-76C287F3803C}" destId="{483DCCDD-8686-4BE3-9D6B-2F33C5AC25C3}" srcOrd="1" destOrd="0" parTransId="{26D00F32-9C5A-4138-8967-E7BC2FBDD42A}" sibTransId="{64AC082B-2D7F-4323-82C7-DEFE23B3CF8E}"/>
    <dgm:cxn modelId="{7DB262D6-2D8F-4E04-8582-CB5800135E24}" srcId="{B93E849E-1326-4586-8A2D-76C287F3803C}" destId="{DC2AE925-11B1-4D54-8CDE-F16C405CDAC5}" srcOrd="0" destOrd="0" parTransId="{BF2C9F98-4ED4-45A9-9389-FE8E75E047FE}" sibTransId="{7E2CE4FC-A305-485C-8A02-3268F43AC8E8}"/>
    <dgm:cxn modelId="{7E6A9187-1CF8-4B69-BE2D-3E19D24CA9CA}" type="presParOf" srcId="{5261B972-14A6-4EDA-B300-48A621D8CBE0}" destId="{A07BA9A1-B1EF-469A-A4C2-F27318F9FCF2}" srcOrd="0" destOrd="0" presId="urn:microsoft.com/office/officeart/2005/8/layout/vList2"/>
    <dgm:cxn modelId="{736E76E8-913A-41E1-841D-FA65FE97020E}" type="presParOf" srcId="{5261B972-14A6-4EDA-B300-48A621D8CBE0}" destId="{E569211A-FE85-446A-AD4E-7BE779599286}" srcOrd="1" destOrd="0" presId="urn:microsoft.com/office/officeart/2005/8/layout/vList2"/>
    <dgm:cxn modelId="{E5375856-7C64-4C4E-BE7D-90B35FF4F1D7}" type="presParOf" srcId="{5261B972-14A6-4EDA-B300-48A621D8CBE0}" destId="{571C3CBD-8310-4115-B4DA-2764E71CE1F9}" srcOrd="2" destOrd="0" presId="urn:microsoft.com/office/officeart/2005/8/layout/vList2"/>
    <dgm:cxn modelId="{D91B031C-CA35-4C6F-B1B4-CE01C4D58B19}" type="presParOf" srcId="{5261B972-14A6-4EDA-B300-48A621D8CBE0}" destId="{26313F22-91D3-4505-951D-3DB73326FE0F}" srcOrd="3" destOrd="0" presId="urn:microsoft.com/office/officeart/2005/8/layout/vList2"/>
    <dgm:cxn modelId="{A518E800-8E30-4C27-A016-83BD7EC8A1C2}" type="presParOf" srcId="{5261B972-14A6-4EDA-B300-48A621D8CBE0}" destId="{0CED5C5F-9CAE-4455-9C74-E357FA7890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117933-EE05-41B8-8039-931736F936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D0DD953-C900-4743-9346-932C331FFCAB}">
      <dgm:prSet/>
      <dgm:spPr/>
      <dgm:t>
        <a:bodyPr/>
        <a:lstStyle/>
        <a:p>
          <a:r>
            <a:rPr lang="en-US"/>
            <a:t>Effective team can be developed</a:t>
          </a:r>
        </a:p>
      </dgm:t>
    </dgm:pt>
    <dgm:pt modelId="{7178FDC9-3CEA-4078-A672-E87039D3E313}" type="parTrans" cxnId="{58A96711-D1DC-4660-BBD6-0EC054E59291}">
      <dgm:prSet/>
      <dgm:spPr/>
      <dgm:t>
        <a:bodyPr/>
        <a:lstStyle/>
        <a:p>
          <a:endParaRPr lang="en-US"/>
        </a:p>
      </dgm:t>
    </dgm:pt>
    <dgm:pt modelId="{E9FA81DD-EAAF-47F7-B119-2F8280627F5C}" type="sibTrans" cxnId="{58A96711-D1DC-4660-BBD6-0EC054E59291}">
      <dgm:prSet/>
      <dgm:spPr/>
      <dgm:t>
        <a:bodyPr/>
        <a:lstStyle/>
        <a:p>
          <a:endParaRPr lang="en-US"/>
        </a:p>
      </dgm:t>
    </dgm:pt>
    <dgm:pt modelId="{844660C3-30BA-4771-BE77-B5F4284FDEC4}">
      <dgm:prSet/>
      <dgm:spPr/>
      <dgm:t>
        <a:bodyPr/>
        <a:lstStyle/>
        <a:p>
          <a:r>
            <a:rPr lang="en-US"/>
            <a:t>Can develop strong interpersonal relationship with co-workers</a:t>
          </a:r>
        </a:p>
      </dgm:t>
    </dgm:pt>
    <dgm:pt modelId="{7FF35112-5F54-4918-B612-B976C1CB22ED}" type="parTrans" cxnId="{713B9106-FFE4-4995-A7AB-BF09A17DB3EC}">
      <dgm:prSet/>
      <dgm:spPr/>
      <dgm:t>
        <a:bodyPr/>
        <a:lstStyle/>
        <a:p>
          <a:endParaRPr lang="en-US"/>
        </a:p>
      </dgm:t>
    </dgm:pt>
    <dgm:pt modelId="{246AE5FD-CB0B-4907-A875-CE94642E45AF}" type="sibTrans" cxnId="{713B9106-FFE4-4995-A7AB-BF09A17DB3EC}">
      <dgm:prSet/>
      <dgm:spPr/>
      <dgm:t>
        <a:bodyPr/>
        <a:lstStyle/>
        <a:p>
          <a:endParaRPr lang="en-US"/>
        </a:p>
      </dgm:t>
    </dgm:pt>
    <dgm:pt modelId="{42A641E8-4892-42DA-882F-446718AEA207}">
      <dgm:prSet/>
      <dgm:spPr/>
      <dgm:t>
        <a:bodyPr/>
        <a:lstStyle/>
        <a:p>
          <a:r>
            <a:rPr lang="en-US"/>
            <a:t>Can ensure efficiency as unofficial and quick conversation makes quick decision</a:t>
          </a:r>
        </a:p>
      </dgm:t>
    </dgm:pt>
    <dgm:pt modelId="{51E76AB4-3CEB-4A24-8787-04F734CEEF1C}" type="parTrans" cxnId="{E8A6A2A7-1DC2-439F-A78C-ACCF8C120D7F}">
      <dgm:prSet/>
      <dgm:spPr/>
      <dgm:t>
        <a:bodyPr/>
        <a:lstStyle/>
        <a:p>
          <a:endParaRPr lang="en-US"/>
        </a:p>
      </dgm:t>
    </dgm:pt>
    <dgm:pt modelId="{49D37D00-9221-4B7D-84B1-9FFED332D721}" type="sibTrans" cxnId="{E8A6A2A7-1DC2-439F-A78C-ACCF8C120D7F}">
      <dgm:prSet/>
      <dgm:spPr/>
      <dgm:t>
        <a:bodyPr/>
        <a:lstStyle/>
        <a:p>
          <a:endParaRPr lang="en-US"/>
        </a:p>
      </dgm:t>
    </dgm:pt>
    <dgm:pt modelId="{4A0B49C8-C332-44EE-B736-3E454B4AFCFD}" type="pres">
      <dgm:prSet presAssocID="{E1117933-EE05-41B8-8039-931736F9363C}" presName="linear" presStyleCnt="0">
        <dgm:presLayoutVars>
          <dgm:animLvl val="lvl"/>
          <dgm:resizeHandles val="exact"/>
        </dgm:presLayoutVars>
      </dgm:prSet>
      <dgm:spPr/>
    </dgm:pt>
    <dgm:pt modelId="{BCFEFFC2-AD39-42B6-86F0-3A4FBD556DB9}" type="pres">
      <dgm:prSet presAssocID="{5D0DD953-C900-4743-9346-932C331FFCAB}" presName="parentText" presStyleLbl="node1" presStyleIdx="0" presStyleCnt="3">
        <dgm:presLayoutVars>
          <dgm:chMax val="0"/>
          <dgm:bulletEnabled val="1"/>
        </dgm:presLayoutVars>
      </dgm:prSet>
      <dgm:spPr/>
    </dgm:pt>
    <dgm:pt modelId="{FD8EFF59-6A2B-4317-A369-B75B45C2F798}" type="pres">
      <dgm:prSet presAssocID="{E9FA81DD-EAAF-47F7-B119-2F8280627F5C}" presName="spacer" presStyleCnt="0"/>
      <dgm:spPr/>
    </dgm:pt>
    <dgm:pt modelId="{24602DA8-A8F7-4B02-A7E5-9858E2836439}" type="pres">
      <dgm:prSet presAssocID="{844660C3-30BA-4771-BE77-B5F4284FDEC4}" presName="parentText" presStyleLbl="node1" presStyleIdx="1" presStyleCnt="3">
        <dgm:presLayoutVars>
          <dgm:chMax val="0"/>
          <dgm:bulletEnabled val="1"/>
        </dgm:presLayoutVars>
      </dgm:prSet>
      <dgm:spPr/>
    </dgm:pt>
    <dgm:pt modelId="{4641BE72-44D8-4748-970C-3F8E8C8CB396}" type="pres">
      <dgm:prSet presAssocID="{246AE5FD-CB0B-4907-A875-CE94642E45AF}" presName="spacer" presStyleCnt="0"/>
      <dgm:spPr/>
    </dgm:pt>
    <dgm:pt modelId="{96DC67D8-E8C3-4C32-85B0-C64153667A8F}" type="pres">
      <dgm:prSet presAssocID="{42A641E8-4892-42DA-882F-446718AEA207}" presName="parentText" presStyleLbl="node1" presStyleIdx="2" presStyleCnt="3">
        <dgm:presLayoutVars>
          <dgm:chMax val="0"/>
          <dgm:bulletEnabled val="1"/>
        </dgm:presLayoutVars>
      </dgm:prSet>
      <dgm:spPr/>
    </dgm:pt>
  </dgm:ptLst>
  <dgm:cxnLst>
    <dgm:cxn modelId="{C0073603-785E-4C29-B15D-ACC7DB38B34A}" type="presOf" srcId="{E1117933-EE05-41B8-8039-931736F9363C}" destId="{4A0B49C8-C332-44EE-B736-3E454B4AFCFD}" srcOrd="0" destOrd="0" presId="urn:microsoft.com/office/officeart/2005/8/layout/vList2"/>
    <dgm:cxn modelId="{713B9106-FFE4-4995-A7AB-BF09A17DB3EC}" srcId="{E1117933-EE05-41B8-8039-931736F9363C}" destId="{844660C3-30BA-4771-BE77-B5F4284FDEC4}" srcOrd="1" destOrd="0" parTransId="{7FF35112-5F54-4918-B612-B976C1CB22ED}" sibTransId="{246AE5FD-CB0B-4907-A875-CE94642E45AF}"/>
    <dgm:cxn modelId="{58A96711-D1DC-4660-BBD6-0EC054E59291}" srcId="{E1117933-EE05-41B8-8039-931736F9363C}" destId="{5D0DD953-C900-4743-9346-932C331FFCAB}" srcOrd="0" destOrd="0" parTransId="{7178FDC9-3CEA-4078-A672-E87039D3E313}" sibTransId="{E9FA81DD-EAAF-47F7-B119-2F8280627F5C}"/>
    <dgm:cxn modelId="{DA763241-2766-4893-8990-3365113FF33F}" type="presOf" srcId="{5D0DD953-C900-4743-9346-932C331FFCAB}" destId="{BCFEFFC2-AD39-42B6-86F0-3A4FBD556DB9}" srcOrd="0" destOrd="0" presId="urn:microsoft.com/office/officeart/2005/8/layout/vList2"/>
    <dgm:cxn modelId="{284B2267-7C2A-41F5-82D7-663FDB63ACEE}" type="presOf" srcId="{844660C3-30BA-4771-BE77-B5F4284FDEC4}" destId="{24602DA8-A8F7-4B02-A7E5-9858E2836439}" srcOrd="0" destOrd="0" presId="urn:microsoft.com/office/officeart/2005/8/layout/vList2"/>
    <dgm:cxn modelId="{95E7FD6D-824C-4AA1-BD83-7B729112DB38}" type="presOf" srcId="{42A641E8-4892-42DA-882F-446718AEA207}" destId="{96DC67D8-E8C3-4C32-85B0-C64153667A8F}" srcOrd="0" destOrd="0" presId="urn:microsoft.com/office/officeart/2005/8/layout/vList2"/>
    <dgm:cxn modelId="{E8A6A2A7-1DC2-439F-A78C-ACCF8C120D7F}" srcId="{E1117933-EE05-41B8-8039-931736F9363C}" destId="{42A641E8-4892-42DA-882F-446718AEA207}" srcOrd="2" destOrd="0" parTransId="{51E76AB4-3CEB-4A24-8787-04F734CEEF1C}" sibTransId="{49D37D00-9221-4B7D-84B1-9FFED332D721}"/>
    <dgm:cxn modelId="{DEDE6B3C-8A20-4D41-965D-1C0CCF77F7CB}" type="presParOf" srcId="{4A0B49C8-C332-44EE-B736-3E454B4AFCFD}" destId="{BCFEFFC2-AD39-42B6-86F0-3A4FBD556DB9}" srcOrd="0" destOrd="0" presId="urn:microsoft.com/office/officeart/2005/8/layout/vList2"/>
    <dgm:cxn modelId="{A8A0CC8D-75EA-4221-BD3D-012E464D5B93}" type="presParOf" srcId="{4A0B49C8-C332-44EE-B736-3E454B4AFCFD}" destId="{FD8EFF59-6A2B-4317-A369-B75B45C2F798}" srcOrd="1" destOrd="0" presId="urn:microsoft.com/office/officeart/2005/8/layout/vList2"/>
    <dgm:cxn modelId="{6E3F97D0-7451-4109-9633-91BD450011EA}" type="presParOf" srcId="{4A0B49C8-C332-44EE-B736-3E454B4AFCFD}" destId="{24602DA8-A8F7-4B02-A7E5-9858E2836439}" srcOrd="2" destOrd="0" presId="urn:microsoft.com/office/officeart/2005/8/layout/vList2"/>
    <dgm:cxn modelId="{73D35BBC-D2D8-404B-9C7F-07DDD372A280}" type="presParOf" srcId="{4A0B49C8-C332-44EE-B736-3E454B4AFCFD}" destId="{4641BE72-44D8-4748-970C-3F8E8C8CB396}" srcOrd="3" destOrd="0" presId="urn:microsoft.com/office/officeart/2005/8/layout/vList2"/>
    <dgm:cxn modelId="{4BB6FE4D-82C4-430D-90CD-1801B632F61C}" type="presParOf" srcId="{4A0B49C8-C332-44EE-B736-3E454B4AFCFD}" destId="{96DC67D8-E8C3-4C32-85B0-C64153667A8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B03C10-935D-4487-AE1B-A5B9919FCF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019681-48E2-4553-BED4-FC5EE1AB7D16}">
      <dgm:prSet/>
      <dgm:spPr/>
      <dgm:t>
        <a:bodyPr/>
        <a:lstStyle/>
        <a:p>
          <a:r>
            <a:rPr lang="en-US"/>
            <a:t>Conversation betwe</a:t>
          </a:r>
          <a:r>
            <a:rPr lang="en-GB"/>
            <a:t>e</a:t>
          </a:r>
          <a:r>
            <a:rPr lang="en-US"/>
            <a:t>n two employees at different level from different department.</a:t>
          </a:r>
        </a:p>
      </dgm:t>
    </dgm:pt>
    <dgm:pt modelId="{5FBFBA49-853A-4C97-A78C-9EB3BB24E036}" type="parTrans" cxnId="{059F2D7F-C604-4B6B-B1A8-7C3792F0706B}">
      <dgm:prSet/>
      <dgm:spPr/>
      <dgm:t>
        <a:bodyPr/>
        <a:lstStyle/>
        <a:p>
          <a:endParaRPr lang="en-US"/>
        </a:p>
      </dgm:t>
    </dgm:pt>
    <dgm:pt modelId="{AA2FF822-C862-4257-A06E-0CB1BC648242}" type="sibTrans" cxnId="{059F2D7F-C604-4B6B-B1A8-7C3792F0706B}">
      <dgm:prSet/>
      <dgm:spPr/>
      <dgm:t>
        <a:bodyPr/>
        <a:lstStyle/>
        <a:p>
          <a:endParaRPr lang="en-US"/>
        </a:p>
      </dgm:t>
    </dgm:pt>
    <dgm:pt modelId="{66E95F9C-AC2B-4A0F-97D2-BDA91D19FDA9}">
      <dgm:prSet/>
      <dgm:spPr/>
      <dgm:t>
        <a:bodyPr/>
        <a:lstStyle/>
        <a:p>
          <a:r>
            <a:rPr lang="en-US"/>
            <a:t>Crosses all units and hierarcy to communciate.</a:t>
          </a:r>
        </a:p>
      </dgm:t>
    </dgm:pt>
    <dgm:pt modelId="{3E814A97-53E0-42DB-9FB6-0080C15A55F6}" type="parTrans" cxnId="{F6DD8CD7-BD50-4657-B2C8-3B0FED8F084A}">
      <dgm:prSet/>
      <dgm:spPr/>
      <dgm:t>
        <a:bodyPr/>
        <a:lstStyle/>
        <a:p>
          <a:endParaRPr lang="en-US"/>
        </a:p>
      </dgm:t>
    </dgm:pt>
    <dgm:pt modelId="{8BE687C0-0791-410C-A7E6-773352C2A96E}" type="sibTrans" cxnId="{F6DD8CD7-BD50-4657-B2C8-3B0FED8F084A}">
      <dgm:prSet/>
      <dgm:spPr/>
      <dgm:t>
        <a:bodyPr/>
        <a:lstStyle/>
        <a:p>
          <a:endParaRPr lang="en-US"/>
        </a:p>
      </dgm:t>
    </dgm:pt>
    <dgm:pt modelId="{78D52587-6C39-448D-A056-506D8301B906}" type="pres">
      <dgm:prSet presAssocID="{A2B03C10-935D-4487-AE1B-A5B9919FCFE7}" presName="linear" presStyleCnt="0">
        <dgm:presLayoutVars>
          <dgm:animLvl val="lvl"/>
          <dgm:resizeHandles val="exact"/>
        </dgm:presLayoutVars>
      </dgm:prSet>
      <dgm:spPr/>
    </dgm:pt>
    <dgm:pt modelId="{7C47013D-7A98-48E5-89F9-A3B1D8073DF0}" type="pres">
      <dgm:prSet presAssocID="{24019681-48E2-4553-BED4-FC5EE1AB7D16}" presName="parentText" presStyleLbl="node1" presStyleIdx="0" presStyleCnt="2">
        <dgm:presLayoutVars>
          <dgm:chMax val="0"/>
          <dgm:bulletEnabled val="1"/>
        </dgm:presLayoutVars>
      </dgm:prSet>
      <dgm:spPr/>
    </dgm:pt>
    <dgm:pt modelId="{2E7BEF26-553B-41FE-87D8-C7BEA8627E55}" type="pres">
      <dgm:prSet presAssocID="{AA2FF822-C862-4257-A06E-0CB1BC648242}" presName="spacer" presStyleCnt="0"/>
      <dgm:spPr/>
    </dgm:pt>
    <dgm:pt modelId="{1714DD74-FB10-4BA0-882F-3E27C7A2C649}" type="pres">
      <dgm:prSet presAssocID="{66E95F9C-AC2B-4A0F-97D2-BDA91D19FDA9}" presName="parentText" presStyleLbl="node1" presStyleIdx="1" presStyleCnt="2">
        <dgm:presLayoutVars>
          <dgm:chMax val="0"/>
          <dgm:bulletEnabled val="1"/>
        </dgm:presLayoutVars>
      </dgm:prSet>
      <dgm:spPr/>
    </dgm:pt>
  </dgm:ptLst>
  <dgm:cxnLst>
    <dgm:cxn modelId="{2DAC0618-92C0-4E28-AEFB-D706D43059A5}" type="presOf" srcId="{66E95F9C-AC2B-4A0F-97D2-BDA91D19FDA9}" destId="{1714DD74-FB10-4BA0-882F-3E27C7A2C649}" srcOrd="0" destOrd="0" presId="urn:microsoft.com/office/officeart/2005/8/layout/vList2"/>
    <dgm:cxn modelId="{059F2D7F-C604-4B6B-B1A8-7C3792F0706B}" srcId="{A2B03C10-935D-4487-AE1B-A5B9919FCFE7}" destId="{24019681-48E2-4553-BED4-FC5EE1AB7D16}" srcOrd="0" destOrd="0" parTransId="{5FBFBA49-853A-4C97-A78C-9EB3BB24E036}" sibTransId="{AA2FF822-C862-4257-A06E-0CB1BC648242}"/>
    <dgm:cxn modelId="{CC71C1AD-753B-4AB9-BD00-BA58D2438087}" type="presOf" srcId="{24019681-48E2-4553-BED4-FC5EE1AB7D16}" destId="{7C47013D-7A98-48E5-89F9-A3B1D8073DF0}" srcOrd="0" destOrd="0" presId="urn:microsoft.com/office/officeart/2005/8/layout/vList2"/>
    <dgm:cxn modelId="{2472D7D4-A20E-4EA6-86A6-C13BD598A385}" type="presOf" srcId="{A2B03C10-935D-4487-AE1B-A5B9919FCFE7}" destId="{78D52587-6C39-448D-A056-506D8301B906}" srcOrd="0" destOrd="0" presId="urn:microsoft.com/office/officeart/2005/8/layout/vList2"/>
    <dgm:cxn modelId="{F6DD8CD7-BD50-4657-B2C8-3B0FED8F084A}" srcId="{A2B03C10-935D-4487-AE1B-A5B9919FCFE7}" destId="{66E95F9C-AC2B-4A0F-97D2-BDA91D19FDA9}" srcOrd="1" destOrd="0" parTransId="{3E814A97-53E0-42DB-9FB6-0080C15A55F6}" sibTransId="{8BE687C0-0791-410C-A7E6-773352C2A96E}"/>
    <dgm:cxn modelId="{B98BB555-7D9E-472A-BC0F-1EC23576A32D}" type="presParOf" srcId="{78D52587-6C39-448D-A056-506D8301B906}" destId="{7C47013D-7A98-48E5-89F9-A3B1D8073DF0}" srcOrd="0" destOrd="0" presId="urn:microsoft.com/office/officeart/2005/8/layout/vList2"/>
    <dgm:cxn modelId="{4186B69B-E578-43DA-9D7F-6D5F119E5B3E}" type="presParOf" srcId="{78D52587-6C39-448D-A056-506D8301B906}" destId="{2E7BEF26-553B-41FE-87D8-C7BEA8627E55}" srcOrd="1" destOrd="0" presId="urn:microsoft.com/office/officeart/2005/8/layout/vList2"/>
    <dgm:cxn modelId="{DDC6FB63-F657-41FF-838A-8E168FBB0159}" type="presParOf" srcId="{78D52587-6C39-448D-A056-506D8301B906}" destId="{1714DD74-FB10-4BA0-882F-3E27C7A2C64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B664CE-7651-4933-B2DA-9646C2DABA6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B5AAC8D-E335-40DD-86C5-F3CF2EF7FCFF}">
      <dgm:prSet/>
      <dgm:spPr/>
      <dgm:t>
        <a:bodyPr/>
        <a:lstStyle/>
        <a:p>
          <a:r>
            <a:rPr lang="en-US" dirty="0">
              <a:latin typeface="+mn-lt"/>
            </a:rPr>
            <a:t>A variety of approaches are employed, from relying just on generalities to relying on more precise facts.</a:t>
          </a:r>
        </a:p>
      </dgm:t>
    </dgm:pt>
    <dgm:pt modelId="{02704CDE-17E8-4FE1-86F4-9FC93ACC1299}" type="parTrans" cxnId="{635CCEFD-116D-44AD-9107-5107B336B8F1}">
      <dgm:prSet/>
      <dgm:spPr/>
      <dgm:t>
        <a:bodyPr/>
        <a:lstStyle/>
        <a:p>
          <a:endParaRPr lang="en-US"/>
        </a:p>
      </dgm:t>
    </dgm:pt>
    <dgm:pt modelId="{0CD1B686-56E0-4CE5-AD5B-FFD6DBF63D55}" type="sibTrans" cxnId="{635CCEFD-116D-44AD-9107-5107B336B8F1}">
      <dgm:prSet/>
      <dgm:spPr/>
      <dgm:t>
        <a:bodyPr/>
        <a:lstStyle/>
        <a:p>
          <a:endParaRPr lang="en-US"/>
        </a:p>
      </dgm:t>
    </dgm:pt>
    <dgm:pt modelId="{C46AD57C-0BB0-4310-8996-CBF60EC84D49}">
      <dgm:prSet/>
      <dgm:spPr/>
      <dgm:t>
        <a:bodyPr/>
        <a:lstStyle/>
        <a:p>
          <a:r>
            <a:rPr lang="en-US" dirty="0">
              <a:latin typeface="+mn-lt"/>
            </a:rPr>
            <a:t>It doesn't matter what the disagreement is about, what matters is attempting to settle it.</a:t>
          </a:r>
        </a:p>
      </dgm:t>
    </dgm:pt>
    <dgm:pt modelId="{BC3A1B74-7234-4A17-A00D-944C7D228213}" type="parTrans" cxnId="{4D385EFC-E71A-4818-8112-89A7012B0E07}">
      <dgm:prSet/>
      <dgm:spPr/>
      <dgm:t>
        <a:bodyPr/>
        <a:lstStyle/>
        <a:p>
          <a:endParaRPr lang="en-US"/>
        </a:p>
      </dgm:t>
    </dgm:pt>
    <dgm:pt modelId="{B67478A5-45E1-49B9-87AE-96B173996D49}" type="sibTrans" cxnId="{4D385EFC-E71A-4818-8112-89A7012B0E07}">
      <dgm:prSet/>
      <dgm:spPr/>
      <dgm:t>
        <a:bodyPr/>
        <a:lstStyle/>
        <a:p>
          <a:endParaRPr lang="en-US"/>
        </a:p>
      </dgm:t>
    </dgm:pt>
    <dgm:pt modelId="{88F4634B-EEAC-4B81-A2C2-6832E5B7D0DA}">
      <dgm:prSet/>
      <dgm:spPr/>
      <dgm:t>
        <a:bodyPr/>
        <a:lstStyle/>
        <a:p>
          <a:r>
            <a:rPr lang="en-US" dirty="0">
              <a:latin typeface="+mn-lt"/>
            </a:rPr>
            <a:t>The </a:t>
          </a:r>
          <a:r>
            <a:rPr lang="en-US" dirty="0" err="1">
              <a:latin typeface="+mn-lt"/>
            </a:rPr>
            <a:t>organisations</a:t>
          </a:r>
          <a:r>
            <a:rPr lang="en-US" dirty="0">
              <a:latin typeface="+mn-lt"/>
            </a:rPr>
            <a:t> must be aware of the cultural and language variances while communicating with certain foreign external stakeholders.</a:t>
          </a:r>
        </a:p>
      </dgm:t>
    </dgm:pt>
    <dgm:pt modelId="{A72F96A8-B81B-4A2E-A40C-89E4487DD618}" type="parTrans" cxnId="{5D9B1AF9-36A5-4F60-A4E7-5E8547BCA0F0}">
      <dgm:prSet/>
      <dgm:spPr/>
      <dgm:t>
        <a:bodyPr/>
        <a:lstStyle/>
        <a:p>
          <a:endParaRPr lang="en-US"/>
        </a:p>
      </dgm:t>
    </dgm:pt>
    <dgm:pt modelId="{50892F93-CB63-46BA-B9EA-3561194CA22A}" type="sibTrans" cxnId="{5D9B1AF9-36A5-4F60-A4E7-5E8547BCA0F0}">
      <dgm:prSet/>
      <dgm:spPr/>
      <dgm:t>
        <a:bodyPr/>
        <a:lstStyle/>
        <a:p>
          <a:endParaRPr lang="en-US"/>
        </a:p>
      </dgm:t>
    </dgm:pt>
    <dgm:pt modelId="{E3B2232F-BD42-4C46-A3CA-A7A32C64BE3C}" type="pres">
      <dgm:prSet presAssocID="{5BB664CE-7651-4933-B2DA-9646C2DABA6A}" presName="linear" presStyleCnt="0">
        <dgm:presLayoutVars>
          <dgm:animLvl val="lvl"/>
          <dgm:resizeHandles val="exact"/>
        </dgm:presLayoutVars>
      </dgm:prSet>
      <dgm:spPr/>
    </dgm:pt>
    <dgm:pt modelId="{9AAF829D-D112-4298-A3AA-724123D28CCC}" type="pres">
      <dgm:prSet presAssocID="{FB5AAC8D-E335-40DD-86C5-F3CF2EF7FCFF}" presName="parentText" presStyleLbl="node1" presStyleIdx="0" presStyleCnt="3">
        <dgm:presLayoutVars>
          <dgm:chMax val="0"/>
          <dgm:bulletEnabled val="1"/>
        </dgm:presLayoutVars>
      </dgm:prSet>
      <dgm:spPr/>
    </dgm:pt>
    <dgm:pt modelId="{59857BFA-1E33-4AAA-A225-721F0C79BA55}" type="pres">
      <dgm:prSet presAssocID="{0CD1B686-56E0-4CE5-AD5B-FFD6DBF63D55}" presName="spacer" presStyleCnt="0"/>
      <dgm:spPr/>
    </dgm:pt>
    <dgm:pt modelId="{B5168601-AE40-4CAF-A6CB-9B09F6D7208E}" type="pres">
      <dgm:prSet presAssocID="{C46AD57C-0BB0-4310-8996-CBF60EC84D49}" presName="parentText" presStyleLbl="node1" presStyleIdx="1" presStyleCnt="3">
        <dgm:presLayoutVars>
          <dgm:chMax val="0"/>
          <dgm:bulletEnabled val="1"/>
        </dgm:presLayoutVars>
      </dgm:prSet>
      <dgm:spPr/>
    </dgm:pt>
    <dgm:pt modelId="{AE5D2E40-DED8-4406-93B6-CF967AC7CFF2}" type="pres">
      <dgm:prSet presAssocID="{B67478A5-45E1-49B9-87AE-96B173996D49}" presName="spacer" presStyleCnt="0"/>
      <dgm:spPr/>
    </dgm:pt>
    <dgm:pt modelId="{A476ADAE-FDEB-4D8B-BE51-D3F1D28AA7C5}" type="pres">
      <dgm:prSet presAssocID="{88F4634B-EEAC-4B81-A2C2-6832E5B7D0DA}" presName="parentText" presStyleLbl="node1" presStyleIdx="2" presStyleCnt="3">
        <dgm:presLayoutVars>
          <dgm:chMax val="0"/>
          <dgm:bulletEnabled val="1"/>
        </dgm:presLayoutVars>
      </dgm:prSet>
      <dgm:spPr/>
    </dgm:pt>
  </dgm:ptLst>
  <dgm:cxnLst>
    <dgm:cxn modelId="{01385518-744F-4B59-8DC1-E68C15098199}" type="presOf" srcId="{88F4634B-EEAC-4B81-A2C2-6832E5B7D0DA}" destId="{A476ADAE-FDEB-4D8B-BE51-D3F1D28AA7C5}" srcOrd="0" destOrd="0" presId="urn:microsoft.com/office/officeart/2005/8/layout/vList2"/>
    <dgm:cxn modelId="{26737A8B-A9BD-456E-AA5D-E1FC741FA3F8}" type="presOf" srcId="{FB5AAC8D-E335-40DD-86C5-F3CF2EF7FCFF}" destId="{9AAF829D-D112-4298-A3AA-724123D28CCC}" srcOrd="0" destOrd="0" presId="urn:microsoft.com/office/officeart/2005/8/layout/vList2"/>
    <dgm:cxn modelId="{5E3FD4DA-CE6F-400E-BFF5-6BF4C5CE2450}" type="presOf" srcId="{C46AD57C-0BB0-4310-8996-CBF60EC84D49}" destId="{B5168601-AE40-4CAF-A6CB-9B09F6D7208E}" srcOrd="0" destOrd="0" presId="urn:microsoft.com/office/officeart/2005/8/layout/vList2"/>
    <dgm:cxn modelId="{B2510EF5-A8A5-4F3A-86FD-871ED3B8097F}" type="presOf" srcId="{5BB664CE-7651-4933-B2DA-9646C2DABA6A}" destId="{E3B2232F-BD42-4C46-A3CA-A7A32C64BE3C}" srcOrd="0" destOrd="0" presId="urn:microsoft.com/office/officeart/2005/8/layout/vList2"/>
    <dgm:cxn modelId="{5D9B1AF9-36A5-4F60-A4E7-5E8547BCA0F0}" srcId="{5BB664CE-7651-4933-B2DA-9646C2DABA6A}" destId="{88F4634B-EEAC-4B81-A2C2-6832E5B7D0DA}" srcOrd="2" destOrd="0" parTransId="{A72F96A8-B81B-4A2E-A40C-89E4487DD618}" sibTransId="{50892F93-CB63-46BA-B9EA-3561194CA22A}"/>
    <dgm:cxn modelId="{4D385EFC-E71A-4818-8112-89A7012B0E07}" srcId="{5BB664CE-7651-4933-B2DA-9646C2DABA6A}" destId="{C46AD57C-0BB0-4310-8996-CBF60EC84D49}" srcOrd="1" destOrd="0" parTransId="{BC3A1B74-7234-4A17-A00D-944C7D228213}" sibTransId="{B67478A5-45E1-49B9-87AE-96B173996D49}"/>
    <dgm:cxn modelId="{635CCEFD-116D-44AD-9107-5107B336B8F1}" srcId="{5BB664CE-7651-4933-B2DA-9646C2DABA6A}" destId="{FB5AAC8D-E335-40DD-86C5-F3CF2EF7FCFF}" srcOrd="0" destOrd="0" parTransId="{02704CDE-17E8-4FE1-86F4-9FC93ACC1299}" sibTransId="{0CD1B686-56E0-4CE5-AD5B-FFD6DBF63D55}"/>
    <dgm:cxn modelId="{A7532767-888F-4EA5-A9F8-CB484EFA2DB0}" type="presParOf" srcId="{E3B2232F-BD42-4C46-A3CA-A7A32C64BE3C}" destId="{9AAF829D-D112-4298-A3AA-724123D28CCC}" srcOrd="0" destOrd="0" presId="urn:microsoft.com/office/officeart/2005/8/layout/vList2"/>
    <dgm:cxn modelId="{DF82A19A-A04A-4E65-BE46-49CA1D969A44}" type="presParOf" srcId="{E3B2232F-BD42-4C46-A3CA-A7A32C64BE3C}" destId="{59857BFA-1E33-4AAA-A225-721F0C79BA55}" srcOrd="1" destOrd="0" presId="urn:microsoft.com/office/officeart/2005/8/layout/vList2"/>
    <dgm:cxn modelId="{AC58D8E6-B38A-442B-A199-FA5C46A05010}" type="presParOf" srcId="{E3B2232F-BD42-4C46-A3CA-A7A32C64BE3C}" destId="{B5168601-AE40-4CAF-A6CB-9B09F6D7208E}" srcOrd="2" destOrd="0" presId="urn:microsoft.com/office/officeart/2005/8/layout/vList2"/>
    <dgm:cxn modelId="{8CF8D427-074B-4AD4-A732-C86A41010F46}" type="presParOf" srcId="{E3B2232F-BD42-4C46-A3CA-A7A32C64BE3C}" destId="{AE5D2E40-DED8-4406-93B6-CF967AC7CFF2}" srcOrd="3" destOrd="0" presId="urn:microsoft.com/office/officeart/2005/8/layout/vList2"/>
    <dgm:cxn modelId="{6B269490-9628-493B-B2BD-046411A7E6E2}" type="presParOf" srcId="{E3B2232F-BD42-4C46-A3CA-A7A32C64BE3C}" destId="{A476ADAE-FDEB-4D8B-BE51-D3F1D28AA7C5}"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9BF78-6219-4DE0-80DD-EA4140BF34F3}">
      <dsp:nvSpPr>
        <dsp:cNvPr id="0" name=""/>
        <dsp:cNvSpPr/>
      </dsp:nvSpPr>
      <dsp:spPr>
        <a:xfrm>
          <a:off x="0" y="244316"/>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74DDC7-60CA-45B6-B8C6-A08038EBACA3}">
      <dsp:nvSpPr>
        <dsp:cNvPr id="0" name=""/>
        <dsp:cNvSpPr/>
      </dsp:nvSpPr>
      <dsp:spPr>
        <a:xfrm>
          <a:off x="397916" y="22916"/>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bg1"/>
              </a:solidFill>
            </a:rPr>
            <a:t>Students </a:t>
          </a:r>
          <a:endParaRPr lang="en-US" sz="1500" b="1" kern="1200" dirty="0">
            <a:solidFill>
              <a:schemeClr val="bg1"/>
            </a:solidFill>
          </a:endParaRPr>
        </a:p>
      </dsp:txBody>
      <dsp:txXfrm>
        <a:off x="419532" y="44532"/>
        <a:ext cx="5527599" cy="399568"/>
      </dsp:txXfrm>
    </dsp:sp>
    <dsp:sp modelId="{7CAAAE00-5D10-4747-AA1C-B110DB067D25}">
      <dsp:nvSpPr>
        <dsp:cNvPr id="0" name=""/>
        <dsp:cNvSpPr/>
      </dsp:nvSpPr>
      <dsp:spPr>
        <a:xfrm>
          <a:off x="0" y="9247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47539-EC30-453E-9EAD-4F888A76CBD1}">
      <dsp:nvSpPr>
        <dsp:cNvPr id="0" name=""/>
        <dsp:cNvSpPr/>
      </dsp:nvSpPr>
      <dsp:spPr>
        <a:xfrm>
          <a:off x="364666" y="728255"/>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bg1"/>
              </a:solidFill>
            </a:rPr>
            <a:t>Shamim Abdullah 2110434</a:t>
          </a:r>
          <a:endParaRPr lang="en-US" sz="1500" b="1" kern="1200" dirty="0">
            <a:solidFill>
              <a:schemeClr val="bg1"/>
            </a:solidFill>
          </a:endParaRPr>
        </a:p>
      </dsp:txBody>
      <dsp:txXfrm>
        <a:off x="386282" y="749871"/>
        <a:ext cx="5527599" cy="399568"/>
      </dsp:txXfrm>
    </dsp:sp>
    <dsp:sp modelId="{E1F61896-4B46-4058-A3E6-BD475FA4904E}">
      <dsp:nvSpPr>
        <dsp:cNvPr id="0" name=""/>
        <dsp:cNvSpPr/>
      </dsp:nvSpPr>
      <dsp:spPr>
        <a:xfrm>
          <a:off x="0" y="16051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5F2734-50FB-4019-A9A1-787B63944573}">
      <dsp:nvSpPr>
        <dsp:cNvPr id="0" name=""/>
        <dsp:cNvSpPr/>
      </dsp:nvSpPr>
      <dsp:spPr>
        <a:xfrm>
          <a:off x="397916" y="1383717"/>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Alice loan 1911517</a:t>
          </a:r>
        </a:p>
      </dsp:txBody>
      <dsp:txXfrm>
        <a:off x="419532" y="1405333"/>
        <a:ext cx="5527599" cy="399568"/>
      </dsp:txXfrm>
    </dsp:sp>
    <dsp:sp modelId="{DE253837-BE73-462E-BB07-4C4FE1409045}">
      <dsp:nvSpPr>
        <dsp:cNvPr id="0" name=""/>
        <dsp:cNvSpPr/>
      </dsp:nvSpPr>
      <dsp:spPr>
        <a:xfrm>
          <a:off x="0" y="22855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7BF25F-AD6E-4B16-A216-409A0DF1685B}">
      <dsp:nvSpPr>
        <dsp:cNvPr id="0" name=""/>
        <dsp:cNvSpPr/>
      </dsp:nvSpPr>
      <dsp:spPr>
        <a:xfrm>
          <a:off x="505982" y="2047494"/>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Ana maria Dogaru 2111954</a:t>
          </a:r>
        </a:p>
      </dsp:txBody>
      <dsp:txXfrm>
        <a:off x="527598" y="2069110"/>
        <a:ext cx="5527599" cy="399568"/>
      </dsp:txXfrm>
    </dsp:sp>
    <dsp:sp modelId="{67543D1C-81EC-4B91-8B2A-D48926B30326}">
      <dsp:nvSpPr>
        <dsp:cNvPr id="0" name=""/>
        <dsp:cNvSpPr/>
      </dsp:nvSpPr>
      <dsp:spPr>
        <a:xfrm>
          <a:off x="0" y="29659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5850D3-1BE5-4C64-BBC0-00F5BB7F8D86}">
      <dsp:nvSpPr>
        <dsp:cNvPr id="0" name=""/>
        <dsp:cNvSpPr/>
      </dsp:nvSpPr>
      <dsp:spPr>
        <a:xfrm>
          <a:off x="348037" y="2819332"/>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err="1">
              <a:solidFill>
                <a:schemeClr val="bg1"/>
              </a:solidFill>
            </a:rPr>
            <a:t>Alys</a:t>
          </a:r>
          <a:r>
            <a:rPr lang="en-US" sz="1500" b="1" kern="1200" dirty="0">
              <a:solidFill>
                <a:schemeClr val="bg1"/>
              </a:solidFill>
            </a:rPr>
            <a:t>  Bosneac 2113970 </a:t>
          </a:r>
        </a:p>
      </dsp:txBody>
      <dsp:txXfrm>
        <a:off x="369653" y="2840948"/>
        <a:ext cx="5527599"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5005A-D0F4-4A2E-92C7-90C9F4106A02}">
      <dsp:nvSpPr>
        <dsp:cNvPr id="0" name=""/>
        <dsp:cNvSpPr/>
      </dsp:nvSpPr>
      <dsp:spPr>
        <a:xfrm>
          <a:off x="0" y="0"/>
          <a:ext cx="2668561" cy="110794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Communication at business</a:t>
          </a:r>
        </a:p>
      </dsp:txBody>
      <dsp:txXfrm>
        <a:off x="54086" y="54086"/>
        <a:ext cx="2560389" cy="999777"/>
      </dsp:txXfrm>
    </dsp:sp>
    <dsp:sp modelId="{ADB6F3FD-502F-41BA-95E4-255B757B9763}">
      <dsp:nvSpPr>
        <dsp:cNvPr id="0" name=""/>
        <dsp:cNvSpPr/>
      </dsp:nvSpPr>
      <dsp:spPr>
        <a:xfrm>
          <a:off x="0" y="1301994"/>
          <a:ext cx="8766339" cy="842400"/>
        </a:xfrm>
        <a:prstGeom prst="roundRect">
          <a:avLst/>
        </a:prstGeom>
        <a:solidFill>
          <a:schemeClr val="accent5">
            <a:hueOff val="1747139"/>
            <a:satOff val="-9128"/>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Business communication refers to the process of sharing information at work, both internally and externally. When people communicate at work, they usually have a goal in mind, which sets it apart from daily communication outside the workplace.</a:t>
          </a:r>
        </a:p>
      </dsp:txBody>
      <dsp:txXfrm>
        <a:off x="41123" y="1343117"/>
        <a:ext cx="8684093" cy="760154"/>
      </dsp:txXfrm>
    </dsp:sp>
    <dsp:sp modelId="{3A63C255-5FB7-4F13-AFF0-5E05BAEA4310}">
      <dsp:nvSpPr>
        <dsp:cNvPr id="0" name=""/>
        <dsp:cNvSpPr/>
      </dsp:nvSpPr>
      <dsp:spPr>
        <a:xfrm>
          <a:off x="0" y="2190474"/>
          <a:ext cx="8766339" cy="842400"/>
        </a:xfrm>
        <a:prstGeom prst="roundRect">
          <a:avLst/>
        </a:prstGeom>
        <a:solidFill>
          <a:schemeClr val="accent5">
            <a:hueOff val="3494277"/>
            <a:satOff val="-18256"/>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Some challenges posed by business communication include:</a:t>
          </a:r>
        </a:p>
      </dsp:txBody>
      <dsp:txXfrm>
        <a:off x="41123" y="2231597"/>
        <a:ext cx="8684093" cy="760154"/>
      </dsp:txXfrm>
    </dsp:sp>
    <dsp:sp modelId="{90734308-CA96-49AE-B0BB-8E0A00CE5C9E}">
      <dsp:nvSpPr>
        <dsp:cNvPr id="0" name=""/>
        <dsp:cNvSpPr/>
      </dsp:nvSpPr>
      <dsp:spPr>
        <a:xfrm>
          <a:off x="0" y="3078954"/>
          <a:ext cx="8766339" cy="842400"/>
        </a:xfrm>
        <a:prstGeom prst="roundRect">
          <a:avLst/>
        </a:prstGeom>
        <a:solidFill>
          <a:schemeClr val="accent5">
            <a:hueOff val="5241416"/>
            <a:satOff val="-27383"/>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Sharing best practices efficiently across business departments,</a:t>
          </a:r>
        </a:p>
      </dsp:txBody>
      <dsp:txXfrm>
        <a:off x="41123" y="3120077"/>
        <a:ext cx="8684093" cy="760154"/>
      </dsp:txXfrm>
    </dsp:sp>
    <dsp:sp modelId="{04AF0F0E-296F-4D66-9B5B-2580414BD4C4}">
      <dsp:nvSpPr>
        <dsp:cNvPr id="0" name=""/>
        <dsp:cNvSpPr/>
      </dsp:nvSpPr>
      <dsp:spPr>
        <a:xfrm>
          <a:off x="0" y="3967434"/>
          <a:ext cx="8766339" cy="842400"/>
        </a:xfrm>
        <a:prstGeom prst="roundRect">
          <a:avLst/>
        </a:prstGeom>
        <a:solidFill>
          <a:schemeClr val="accent5">
            <a:hueOff val="6988554"/>
            <a:satOff val="-36511"/>
            <a:lumOff val="86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Making sure everyone is kept informed in time to avoid costly misunderstandings,</a:t>
          </a:r>
        </a:p>
      </dsp:txBody>
      <dsp:txXfrm>
        <a:off x="41123" y="4008557"/>
        <a:ext cx="8684093" cy="760154"/>
      </dsp:txXfrm>
    </dsp:sp>
    <dsp:sp modelId="{967A797F-9737-4534-ABE2-4C15956318E7}">
      <dsp:nvSpPr>
        <dsp:cNvPr id="0" name=""/>
        <dsp:cNvSpPr/>
      </dsp:nvSpPr>
      <dsp:spPr>
        <a:xfrm>
          <a:off x="0" y="4855914"/>
          <a:ext cx="8766339" cy="8424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Choosing the right tone of voice, meaning keeping internal and external communications in line with the corporate culture and company values.</a:t>
          </a:r>
        </a:p>
      </dsp:txBody>
      <dsp:txXfrm>
        <a:off x="41123" y="4897037"/>
        <a:ext cx="8684093" cy="760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BA9A1-B1EF-469A-A4C2-F27318F9FCF2}">
      <dsp:nvSpPr>
        <dsp:cNvPr id="0" name=""/>
        <dsp:cNvSpPr/>
      </dsp:nvSpPr>
      <dsp:spPr>
        <a:xfrm>
          <a:off x="0" y="3680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Get to know each other well and the pattern or style of work.</a:t>
          </a:r>
        </a:p>
      </dsp:txBody>
      <dsp:txXfrm>
        <a:off x="51832" y="88637"/>
        <a:ext cx="4387980" cy="958111"/>
      </dsp:txXfrm>
    </dsp:sp>
    <dsp:sp modelId="{571C3CBD-8310-4115-B4DA-2764E71CE1F9}">
      <dsp:nvSpPr>
        <dsp:cNvPr id="0" name=""/>
        <dsp:cNvSpPr/>
      </dsp:nvSpPr>
      <dsp:spPr>
        <a:xfrm>
          <a:off x="0" y="1156180"/>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structure is not followed which can </a:t>
          </a:r>
          <a:r>
            <a:rPr lang="en-US" sz="2000" kern="1200" dirty="0" err="1"/>
            <a:t>normalise</a:t>
          </a:r>
          <a:r>
            <a:rPr lang="en-US" sz="2000" kern="1200" dirty="0"/>
            <a:t> the event to both parties.</a:t>
          </a:r>
        </a:p>
      </dsp:txBody>
      <dsp:txXfrm>
        <a:off x="51832" y="1208012"/>
        <a:ext cx="4387980" cy="958111"/>
      </dsp:txXfrm>
    </dsp:sp>
    <dsp:sp modelId="{0CED5C5F-9CAE-4455-9C74-E357FA7890D6}">
      <dsp:nvSpPr>
        <dsp:cNvPr id="0" name=""/>
        <dsp:cNvSpPr/>
      </dsp:nvSpPr>
      <dsp:spPr>
        <a:xfrm>
          <a:off x="0" y="227555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Casual and unofficial communication which may break the ice.</a:t>
          </a:r>
        </a:p>
      </dsp:txBody>
      <dsp:txXfrm>
        <a:off x="51832" y="2327387"/>
        <a:ext cx="4387980"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EFFC2-AD39-42B6-86F0-3A4FBD556DB9}">
      <dsp:nvSpPr>
        <dsp:cNvPr id="0" name=""/>
        <dsp:cNvSpPr/>
      </dsp:nvSpPr>
      <dsp:spPr>
        <a:xfrm>
          <a:off x="0" y="653698"/>
          <a:ext cx="5295778" cy="14215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Effective team can be developed</a:t>
          </a:r>
        </a:p>
      </dsp:txBody>
      <dsp:txXfrm>
        <a:off x="69394" y="723092"/>
        <a:ext cx="5156990" cy="1282762"/>
      </dsp:txXfrm>
    </dsp:sp>
    <dsp:sp modelId="{24602DA8-A8F7-4B02-A7E5-9858E2836439}">
      <dsp:nvSpPr>
        <dsp:cNvPr id="0" name=""/>
        <dsp:cNvSpPr/>
      </dsp:nvSpPr>
      <dsp:spPr>
        <a:xfrm>
          <a:off x="0" y="2153009"/>
          <a:ext cx="5295778" cy="142155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develop strong interpersonal relationship with co-workers</a:t>
          </a:r>
        </a:p>
      </dsp:txBody>
      <dsp:txXfrm>
        <a:off x="69394" y="2222403"/>
        <a:ext cx="5156990" cy="1282762"/>
      </dsp:txXfrm>
    </dsp:sp>
    <dsp:sp modelId="{96DC67D8-E8C3-4C32-85B0-C64153667A8F}">
      <dsp:nvSpPr>
        <dsp:cNvPr id="0" name=""/>
        <dsp:cNvSpPr/>
      </dsp:nvSpPr>
      <dsp:spPr>
        <a:xfrm>
          <a:off x="0" y="3652319"/>
          <a:ext cx="5295778" cy="142155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ensure efficiency as unofficial and quick conversation makes quick decision</a:t>
          </a:r>
        </a:p>
      </dsp:txBody>
      <dsp:txXfrm>
        <a:off x="69394" y="3721713"/>
        <a:ext cx="5156990" cy="12827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7013D-7A98-48E5-89F9-A3B1D8073DF0}">
      <dsp:nvSpPr>
        <dsp:cNvPr id="0" name=""/>
        <dsp:cNvSpPr/>
      </dsp:nvSpPr>
      <dsp:spPr>
        <a:xfrm>
          <a:off x="0" y="5364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Conversation betwe</a:t>
          </a:r>
          <a:r>
            <a:rPr lang="en-GB" sz="3400" kern="1200"/>
            <a:t>e</a:t>
          </a:r>
          <a:r>
            <a:rPr lang="en-US" sz="3400" kern="1200"/>
            <a:t>n two employees at different level from different department.</a:t>
          </a:r>
        </a:p>
      </dsp:txBody>
      <dsp:txXfrm>
        <a:off x="87385" y="141034"/>
        <a:ext cx="6411719" cy="1615330"/>
      </dsp:txXfrm>
    </dsp:sp>
    <dsp:sp modelId="{1714DD74-FB10-4BA0-882F-3E27C7A2C649}">
      <dsp:nvSpPr>
        <dsp:cNvPr id="0" name=""/>
        <dsp:cNvSpPr/>
      </dsp:nvSpPr>
      <dsp:spPr>
        <a:xfrm>
          <a:off x="0" y="194166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Crosses all units and hierarcy to communciate.</a:t>
          </a:r>
        </a:p>
      </dsp:txBody>
      <dsp:txXfrm>
        <a:off x="87385" y="2029054"/>
        <a:ext cx="6411719"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F829D-D112-4298-A3AA-724123D28CCC}">
      <dsp:nvSpPr>
        <dsp:cNvPr id="0" name=""/>
        <dsp:cNvSpPr/>
      </dsp:nvSpPr>
      <dsp:spPr>
        <a:xfrm>
          <a:off x="0" y="219524"/>
          <a:ext cx="3800523" cy="11536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A variety of approaches are employed, from relying just on generalities to relying on more precise facts.</a:t>
          </a:r>
        </a:p>
      </dsp:txBody>
      <dsp:txXfrm>
        <a:off x="56315" y="275839"/>
        <a:ext cx="3687893" cy="1040990"/>
      </dsp:txXfrm>
    </dsp:sp>
    <dsp:sp modelId="{B5168601-AE40-4CAF-A6CB-9B09F6D7208E}">
      <dsp:nvSpPr>
        <dsp:cNvPr id="0" name=""/>
        <dsp:cNvSpPr/>
      </dsp:nvSpPr>
      <dsp:spPr>
        <a:xfrm>
          <a:off x="0" y="1422104"/>
          <a:ext cx="3800523" cy="11536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It doesn't matter what the disagreement is about, what matters is attempting to settle it.</a:t>
          </a:r>
        </a:p>
      </dsp:txBody>
      <dsp:txXfrm>
        <a:off x="56315" y="1478419"/>
        <a:ext cx="3687893" cy="1040990"/>
      </dsp:txXfrm>
    </dsp:sp>
    <dsp:sp modelId="{A476ADAE-FDEB-4D8B-BE51-D3F1D28AA7C5}">
      <dsp:nvSpPr>
        <dsp:cNvPr id="0" name=""/>
        <dsp:cNvSpPr/>
      </dsp:nvSpPr>
      <dsp:spPr>
        <a:xfrm>
          <a:off x="0" y="2624684"/>
          <a:ext cx="3800523" cy="115362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The </a:t>
          </a:r>
          <a:r>
            <a:rPr lang="en-US" sz="1700" kern="1200" dirty="0" err="1">
              <a:latin typeface="+mn-lt"/>
            </a:rPr>
            <a:t>organisations</a:t>
          </a:r>
          <a:r>
            <a:rPr lang="en-US" sz="1700" kern="1200" dirty="0">
              <a:latin typeface="+mn-lt"/>
            </a:rPr>
            <a:t> must be aware of the cultural and language variances while communicating with certain foreign external stakeholders.</a:t>
          </a:r>
        </a:p>
      </dsp:txBody>
      <dsp:txXfrm>
        <a:off x="56315" y="2680999"/>
        <a:ext cx="3687893" cy="104099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A388C1-6D63-499B-982C-7B417EB01BB2}" type="datetimeFigureOut">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5A132-080E-4069-938A-E27F65DFA4E5}" type="slidenum">
              <a:t>‹#›</a:t>
            </a:fld>
            <a:endParaRPr lang="en-US"/>
          </a:p>
        </p:txBody>
      </p:sp>
    </p:spTree>
    <p:extLst>
      <p:ext uri="{BB962C8B-B14F-4D97-AF65-F5344CB8AC3E}">
        <p14:creationId xmlns:p14="http://schemas.microsoft.com/office/powerpoint/2010/main" val="290973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Grapevine communciation is informal communciation that is widely used in different businss organsiations. As this type of communciation is advantageous to organsiations, large organsiations are blending Grapevine to their </a:t>
            </a:r>
            <a:r>
              <a:rPr lang="en-GB" dirty="0"/>
              <a:t>hi</a:t>
            </a:r>
            <a:r>
              <a:rPr lang="en-BD" dirty="0"/>
              <a:t>erarchy and departments. Through grapevine, commucniation is held informally, without proper structure which helps employees and other parties involved in commcunaitiont to adapt with t</a:t>
            </a:r>
            <a:r>
              <a:rPr lang="en-GB" dirty="0"/>
              <a:t>he</a:t>
            </a:r>
            <a:r>
              <a:rPr lang="en-BD" dirty="0"/>
              <a:t> situation. Apple as a multinational tech company, may apply this way of commucniation into the work culture trhough which it can receive several benefits. Often employees face problem what to talk in a conversation, and how to start; and grapevine is best suit here which helps in breaking the ice. </a:t>
            </a:r>
          </a:p>
        </p:txBody>
      </p:sp>
      <p:sp>
        <p:nvSpPr>
          <p:cNvPr id="4" name="Slide Number Placeholder 3"/>
          <p:cNvSpPr>
            <a:spLocks noGrp="1"/>
          </p:cNvSpPr>
          <p:nvPr>
            <p:ph type="sldNum" sz="quarter" idx="5"/>
          </p:nvPr>
        </p:nvSpPr>
        <p:spPr/>
        <p:txBody>
          <a:bodyPr/>
          <a:lstStyle/>
          <a:p>
            <a:fld id="{53821BDB-A6C7-1546-B8AE-80121D6C9F17}" type="slidenum">
              <a:rPr lang="en-BD" smtClean="0"/>
              <a:t>6</a:t>
            </a:fld>
            <a:endParaRPr lang="en-BD"/>
          </a:p>
        </p:txBody>
      </p:sp>
    </p:spTree>
    <p:extLst>
      <p:ext uri="{BB962C8B-B14F-4D97-AF65-F5344CB8AC3E}">
        <p14:creationId xmlns:p14="http://schemas.microsoft.com/office/powerpoint/2010/main" val="332014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In effective management of organisation, the most improtant thing is to develop effective teams, and get best ideas from teams so that productivity and eficiency both can be increased simultaneously. If Apple can develop commucniation through Grapevine, then, easy development of effiective team is possible. </a:t>
            </a:r>
            <a:r>
              <a:rPr lang="en-GB" dirty="0"/>
              <a:t>More employee recognition is driven by effective interpersonal communication. Employees who have positive interpersonal relationships with one another and their managers are more likely to recognise one another’s efforts and provide constructive feedback; and Grapevine can be the best way to develop the interpersonal relationship. In large organisation like Apple, work must be synchronised among various department, for which efficiency of each department is required. Quick and unofficial conversation can help Apple to make decision promptly which will increase efficiency.</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7</a:t>
            </a:fld>
            <a:endParaRPr lang="en-BD"/>
          </a:p>
        </p:txBody>
      </p:sp>
    </p:spTree>
    <p:extLst>
      <p:ext uri="{BB962C8B-B14F-4D97-AF65-F5344CB8AC3E}">
        <p14:creationId xmlns:p14="http://schemas.microsoft.com/office/powerpoint/2010/main" val="3796052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Organizational units and hierarchical levels are all affected by diagonal or crosswise communication. In this type of communication, employees from different departments develop direct interaction to communicate with one other who can be from different level and different department. This can be effective for Apple Inc as well because there are many department and sub-departments within the company that will require assistance or information from another department. Therefore, the best way to crosses the hierarchy is applying crosswise or diagonal communication which is actually a formal way of business communication.</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8</a:t>
            </a:fld>
            <a:endParaRPr lang="en-BD"/>
          </a:p>
        </p:txBody>
      </p:sp>
    </p:spTree>
    <p:extLst>
      <p:ext uri="{BB962C8B-B14F-4D97-AF65-F5344CB8AC3E}">
        <p14:creationId xmlns:p14="http://schemas.microsoft.com/office/powerpoint/2010/main" val="2619227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Apple can use the theories of commucnaition in different ways by identifying the suitable communciation model and applying it to organisation. An organsiation always operates </a:t>
            </a:r>
            <a:r>
              <a:rPr lang="en-GB" dirty="0"/>
              <a:t>wi</a:t>
            </a:r>
            <a:r>
              <a:rPr lang="en-BD" dirty="0"/>
              <a:t>th the aim to maximise profit through productivity, an; and diagonal communication can be instrumental in increasing productivity by increasing the efficiency of employees. When two employees from two different departments are communicating in order to take a measure on an issue, then, solution comes out promtply which ensured efficiency. Apple can speed up the competitiveness among employes through this diagonal model of communication as one always tries to prove worth to other employees and management for recognition and this advances competitiveness. Apart from these, effective team building becomes easier if an organisaition applies crosswise or diagonal commucniation model.</a:t>
            </a:r>
          </a:p>
        </p:txBody>
      </p:sp>
      <p:sp>
        <p:nvSpPr>
          <p:cNvPr id="4" name="Slide Number Placeholder 3"/>
          <p:cNvSpPr>
            <a:spLocks noGrp="1"/>
          </p:cNvSpPr>
          <p:nvPr>
            <p:ph type="sldNum" sz="quarter" idx="5"/>
          </p:nvPr>
        </p:nvSpPr>
        <p:spPr/>
        <p:txBody>
          <a:bodyPr/>
          <a:lstStyle/>
          <a:p>
            <a:fld id="{53821BDB-A6C7-1546-B8AE-80121D6C9F17}" type="slidenum">
              <a:rPr lang="en-BD" smtClean="0"/>
              <a:t>9</a:t>
            </a:fld>
            <a:endParaRPr lang="en-BD"/>
          </a:p>
        </p:txBody>
      </p:sp>
    </p:spTree>
    <p:extLst>
      <p:ext uri="{BB962C8B-B14F-4D97-AF65-F5344CB8AC3E}">
        <p14:creationId xmlns:p14="http://schemas.microsoft.com/office/powerpoint/2010/main" val="64297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Dissatisfaction or Disinterest with One’s Job:</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This is the hardest hurdle to get over because it requires a perspective shift throughout the course of a conversation with an external stakeholder, and that mindset shift seldom occurs until after the stakeholder has left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Inability to Listen to Others: </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Stakeholders create implications depending on their impressions rather than fact when a company does not listen to them, hence it is impossible for the business to interact with someone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Lack of Transparency and Trust:</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It'll be more challenging for the organization's personnel to interact with them if they suspect they're withholding anything, and they'll be worried and speculate as a consequence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Communication Styles:</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An organisational style of communication might vary greatly from one stakeholder to another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 variety of approaches are employed, from relying just on generalities to relying on more precise facts.</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Conflicts in the Workplace: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Many factors might lead to a breakdown in communication, including a lack of trust. It doesn't matter what the disagreement is about, what matters is attempting to settle it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Cultural Differences and Language: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The organisations must be aware of the cultural and language variances while communicating with certain foreign external stakeholders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endParaRPr lang="en-IN"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011431D7-8D76-4B2B-8A7A-2B6DFDD80C5A}" type="slidenum">
              <a:rPr lang="en-IN" smtClean="0"/>
              <a:t>10</a:t>
            </a:fld>
            <a:endParaRPr lang="en-IN"/>
          </a:p>
        </p:txBody>
      </p:sp>
    </p:spTree>
    <p:extLst>
      <p:ext uri="{BB962C8B-B14F-4D97-AF65-F5344CB8AC3E}">
        <p14:creationId xmlns:p14="http://schemas.microsoft.com/office/powerpoint/2010/main" val="282101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34097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9243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9638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7306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3/27/2022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1097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3/27/2022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0093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3/27/2022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0424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8408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0307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377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821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3/27/2022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5871502"/>
      </p:ext>
    </p:extLst>
  </p:cSld>
  <p:clrMap bg1="dk1" tx1="lt1" bg2="dk2"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1.jpeg"/><Relationship Id="rId7" Type="http://schemas.openxmlformats.org/officeDocument/2006/relationships/diagramData" Target="../diagrams/data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g"/><Relationship Id="rId11" Type="http://schemas.microsoft.com/office/2007/relationships/diagramDrawing" Target="../diagrams/drawing6.xml"/><Relationship Id="rId5" Type="http://schemas.openxmlformats.org/officeDocument/2006/relationships/image" Target="../media/image3.png"/><Relationship Id="rId10" Type="http://schemas.openxmlformats.org/officeDocument/2006/relationships/diagramColors" Target="../diagrams/colors6.xml"/><Relationship Id="rId4" Type="http://schemas.openxmlformats.org/officeDocument/2006/relationships/image" Target="../media/image2.png"/><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hyperlink" Target="https://study.com/academy/lesson/what-is-effective-business-communication.html" TargetMode="External"/><Relationship Id="rId7" Type="http://schemas.openxmlformats.org/officeDocument/2006/relationships/hyperlink" Target="https://www.businesshabit.com/2014/10/what-is-diagonal-communication.html"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businesshabit.com/@businesshabit/what-is-diagonal-communication.html" TargetMode="External"/><Relationship Id="rId5" Type="http://schemas.openxmlformats.org/officeDocument/2006/relationships/hyperlink" Target="https://www.businesshabit.com/@businesshabit" TargetMode="External"/><Relationship Id="rId4" Type="http://schemas.openxmlformats.org/officeDocument/2006/relationships/hyperlink" Target="https://www.appvizer.co.uk/magazine/communications/internal-communication/effective-business-communic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qualitywrites.co.uk/2021/10/what-is-diagonal-communication-what-are.html" TargetMode="External"/><Relationship Id="rId2" Type="http://schemas.openxmlformats.org/officeDocument/2006/relationships/hyperlink" Target="https://www.qualitywrites.co.uk/" TargetMode="External"/><Relationship Id="rId1" Type="http://schemas.openxmlformats.org/officeDocument/2006/relationships/slideLayout" Target="../slideLayouts/slideLayout2.xml"/><Relationship Id="rId5" Type="http://schemas.openxmlformats.org/officeDocument/2006/relationships/hyperlink" Target="https://www.indeed.com/career-advice/career-development/grapevine-communication" TargetMode="External"/><Relationship Id="rId4" Type="http://schemas.openxmlformats.org/officeDocument/2006/relationships/hyperlink" Target="https://harappa.education/harappa-diaries/what-is-grapevine-communicat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bizcommunicationcoach.com/what-is-grapevine-communication-types-of-grapevine/" TargetMode="External"/><Relationship Id="rId2" Type="http://schemas.openxmlformats.org/officeDocument/2006/relationships/hyperlink" Target="https://bizcommunicationcoach.com/" TargetMode="External"/><Relationship Id="rId1" Type="http://schemas.openxmlformats.org/officeDocument/2006/relationships/slideLayout" Target="../slideLayouts/slideLayout2.xml"/><Relationship Id="rId4" Type="http://schemas.openxmlformats.org/officeDocument/2006/relationships/hyperlink" Target="https://drexel.edu/graduatecollege/professional-development/blog/2018/july/6-barriers-to-effective-communicatio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shot of a representation of networks with stick figures.">
            <a:extLst>
              <a:ext uri="{FF2B5EF4-FFF2-40B4-BE49-F238E27FC236}">
                <a16:creationId xmlns:a16="http://schemas.microsoft.com/office/drawing/2014/main" id="{1B250111-D1F3-EBD0-441A-5BA1F5306BFD}"/>
              </a:ext>
            </a:extLst>
          </p:cNvPr>
          <p:cNvPicPr>
            <a:picLocks noChangeAspect="1"/>
          </p:cNvPicPr>
          <p:nvPr/>
        </p:nvPicPr>
        <p:blipFill rotWithShape="1">
          <a:blip r:embed="rId3">
            <a:duotone>
              <a:schemeClr val="accent1">
                <a:shade val="45000"/>
                <a:satMod val="135000"/>
              </a:schemeClr>
              <a:prstClr val="white"/>
            </a:duotone>
            <a:alphaModFix amt="35000"/>
          </a:blip>
          <a:srcRect t="8795" r="-1" b="6616"/>
          <a:stretch/>
        </p:blipFill>
        <p:spPr>
          <a:xfrm>
            <a:off x="0" y="10"/>
            <a:ext cx="12191675" cy="6857990"/>
          </a:xfrm>
          <a:prstGeom prst="rect">
            <a:avLst/>
          </a:prstGeom>
        </p:spPr>
      </p:pic>
      <p:pic>
        <p:nvPicPr>
          <p:cNvPr id="24" name="Picture 23">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26" name="Picture 25">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07155-50C3-4263-8E1E-ECDD1C90529A}"/>
              </a:ext>
            </a:extLst>
          </p:cNvPr>
          <p:cNvSpPr>
            <a:spLocks noGrp="1"/>
          </p:cNvSpPr>
          <p:nvPr>
            <p:ph type="ctrTitle"/>
          </p:nvPr>
        </p:nvSpPr>
        <p:spPr>
          <a:xfrm>
            <a:off x="1969804" y="3428998"/>
            <a:ext cx="2659895" cy="2268559"/>
          </a:xfrm>
        </p:spPr>
        <p:txBody>
          <a:bodyPr>
            <a:normAutofit/>
          </a:bodyPr>
          <a:lstStyle/>
          <a:p>
            <a:br>
              <a:rPr lang="en-GB" sz="2700" dirty="0"/>
            </a:br>
            <a:r>
              <a:rPr lang="en-GB" sz="2700" dirty="0">
                <a:latin typeface="+mn-lt"/>
              </a:rPr>
              <a:t>Module: Affective teamwork and communication </a:t>
            </a:r>
          </a:p>
        </p:txBody>
      </p:sp>
      <p:sp>
        <p:nvSpPr>
          <p:cNvPr id="3" name="Subtitle 2">
            <a:extLst>
              <a:ext uri="{FF2B5EF4-FFF2-40B4-BE49-F238E27FC236}">
                <a16:creationId xmlns:a16="http://schemas.microsoft.com/office/drawing/2014/main" id="{134AC777-9B06-4DFD-A1A7-2C924C850754}"/>
              </a:ext>
            </a:extLst>
          </p:cNvPr>
          <p:cNvSpPr>
            <a:spLocks noGrp="1"/>
          </p:cNvSpPr>
          <p:nvPr>
            <p:ph type="subTitle" idx="1"/>
          </p:nvPr>
        </p:nvSpPr>
        <p:spPr>
          <a:xfrm>
            <a:off x="2124908" y="2268786"/>
            <a:ext cx="2504792" cy="1160213"/>
          </a:xfrm>
        </p:spPr>
        <p:txBody>
          <a:bodyPr>
            <a:noAutofit/>
          </a:bodyPr>
          <a:lstStyle/>
          <a:p>
            <a:r>
              <a:rPr lang="en-GB" sz="2000" dirty="0"/>
              <a:t>Module code: BMSW4002 </a:t>
            </a:r>
          </a:p>
          <a:p>
            <a:r>
              <a:rPr lang="en-GB" sz="2000" dirty="0"/>
              <a:t>Lecture Akash Puranik</a:t>
            </a:r>
          </a:p>
        </p:txBody>
      </p:sp>
      <p:sp>
        <p:nvSpPr>
          <p:cNvPr id="34" name="Rectangle 33">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69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39AF-A7A3-47DD-9BAC-B21876C3128B}"/>
              </a:ext>
            </a:extLst>
          </p:cNvPr>
          <p:cNvSpPr>
            <a:spLocks noGrp="1"/>
          </p:cNvSpPr>
          <p:nvPr>
            <p:ph type="title"/>
          </p:nvPr>
        </p:nvSpPr>
        <p:spPr>
          <a:xfrm>
            <a:off x="2564391" y="696088"/>
            <a:ext cx="7958331" cy="1077229"/>
          </a:xfrm>
        </p:spPr>
        <p:txBody>
          <a:bodyPr>
            <a:normAutofit/>
          </a:bodyPr>
          <a:lstStyle/>
          <a:p>
            <a:pPr algn="l"/>
            <a:r>
              <a:rPr lang="en-GB" dirty="0"/>
              <a:t>Strategies for effective communication in a business setting</a:t>
            </a:r>
          </a:p>
        </p:txBody>
      </p:sp>
      <p:graphicFrame>
        <p:nvGraphicFramePr>
          <p:cNvPr id="16" name="Content Placeholder 2">
            <a:extLst>
              <a:ext uri="{FF2B5EF4-FFF2-40B4-BE49-F238E27FC236}">
                <a16:creationId xmlns:a16="http://schemas.microsoft.com/office/drawing/2014/main" id="{06BDAD29-4515-3B5D-D139-364150E8ACC9}"/>
              </a:ext>
            </a:extLst>
          </p:cNvPr>
          <p:cNvGraphicFramePr>
            <a:graphicFrameLocks noGrp="1"/>
          </p:cNvGraphicFramePr>
          <p:nvPr>
            <p:ph idx="1"/>
            <p:extLst>
              <p:ext uri="{D42A27DB-BD31-4B8C-83A1-F6EECF244321}">
                <p14:modId xmlns:p14="http://schemas.microsoft.com/office/powerpoint/2010/main" val="3683199512"/>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60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0910-B78C-4848-B928-C0DA24D86000}"/>
              </a:ext>
            </a:extLst>
          </p:cNvPr>
          <p:cNvSpPr>
            <a:spLocks noGrp="1"/>
          </p:cNvSpPr>
          <p:nvPr>
            <p:ph type="title"/>
          </p:nvPr>
        </p:nvSpPr>
        <p:spPr>
          <a:xfrm>
            <a:off x="1969803" y="808056"/>
            <a:ext cx="8608037" cy="1077229"/>
          </a:xfrm>
        </p:spPr>
        <p:txBody>
          <a:bodyPr>
            <a:normAutofit/>
          </a:bodyPr>
          <a:lstStyle/>
          <a:p>
            <a:pPr algn="l"/>
            <a:r>
              <a:rPr lang="en-GB" dirty="0"/>
              <a:t>What is the benefit of effective communication at business.</a:t>
            </a:r>
          </a:p>
        </p:txBody>
      </p:sp>
      <p:sp>
        <p:nvSpPr>
          <p:cNvPr id="3" name="Content Placeholder 2">
            <a:extLst>
              <a:ext uri="{FF2B5EF4-FFF2-40B4-BE49-F238E27FC236}">
                <a16:creationId xmlns:a16="http://schemas.microsoft.com/office/drawing/2014/main" id="{55BA7CB2-08F7-4107-8517-10283C994372}"/>
              </a:ext>
            </a:extLst>
          </p:cNvPr>
          <p:cNvSpPr>
            <a:spLocks noGrp="1"/>
          </p:cNvSpPr>
          <p:nvPr>
            <p:ph idx="1"/>
          </p:nvPr>
        </p:nvSpPr>
        <p:spPr>
          <a:xfrm>
            <a:off x="1969803" y="2052116"/>
            <a:ext cx="3800523" cy="3997828"/>
          </a:xfrm>
        </p:spPr>
        <p:txBody>
          <a:bodyPr>
            <a:normAutofit/>
          </a:bodyPr>
          <a:lstStyle/>
          <a:p>
            <a:pPr marL="0" indent="0">
              <a:lnSpc>
                <a:spcPct val="110000"/>
              </a:lnSpc>
              <a:buNone/>
            </a:pPr>
            <a:r>
              <a:rPr lang="en-US" sz="1800" dirty="0"/>
              <a:t>Effective business communication is a sharing process involving two or more parties sending a message that is easily understood by each person. Effective communication can significantly contribute to a company's success. In this lesson, we will learn how to compose effective written business communications by focusing on professionalism, being concise, and ensuring information is complete</a:t>
            </a:r>
          </a:p>
        </p:txBody>
      </p:sp>
      <p:pic>
        <p:nvPicPr>
          <p:cNvPr id="5" name="Picture 4">
            <a:extLst>
              <a:ext uri="{FF2B5EF4-FFF2-40B4-BE49-F238E27FC236}">
                <a16:creationId xmlns:a16="http://schemas.microsoft.com/office/drawing/2014/main" id="{E97332E9-29BF-8843-9B5A-D1E94119DE14}"/>
              </a:ext>
            </a:extLst>
          </p:cNvPr>
          <p:cNvPicPr>
            <a:picLocks noChangeAspect="1"/>
          </p:cNvPicPr>
          <p:nvPr/>
        </p:nvPicPr>
        <p:blipFill rotWithShape="1">
          <a:blip r:embed="rId5"/>
          <a:srcRect l="7931" r="30801" b="-1"/>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970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graphicFrame>
        <p:nvGraphicFramePr>
          <p:cNvPr id="26" name="Content Placeholder 2">
            <a:extLst>
              <a:ext uri="{FF2B5EF4-FFF2-40B4-BE49-F238E27FC236}">
                <a16:creationId xmlns:a16="http://schemas.microsoft.com/office/drawing/2014/main" id="{65AA703D-1692-09FD-17B1-095AF1FAA017}"/>
              </a:ext>
            </a:extLst>
          </p:cNvPr>
          <p:cNvGraphicFramePr>
            <a:graphicFrameLocks noGrp="1"/>
          </p:cNvGraphicFramePr>
          <p:nvPr>
            <p:ph idx="1"/>
            <p:extLst>
              <p:ext uri="{D42A27DB-BD31-4B8C-83A1-F6EECF244321}">
                <p14:modId xmlns:p14="http://schemas.microsoft.com/office/powerpoint/2010/main" val="1452133674"/>
              </p:ext>
            </p:extLst>
          </p:nvPr>
        </p:nvGraphicFramePr>
        <p:xfrm>
          <a:off x="2809702" y="432262"/>
          <a:ext cx="8766339" cy="584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25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80CADB2-6902-694B-99CA-0109FBDFC7DD}"/>
              </a:ext>
            </a:extLst>
          </p:cNvPr>
          <p:cNvSpPr>
            <a:spLocks noGrp="1"/>
          </p:cNvSpPr>
          <p:nvPr>
            <p:ph type="subTitle" idx="4294967295"/>
          </p:nvPr>
        </p:nvSpPr>
        <p:spPr>
          <a:xfrm>
            <a:off x="1623526" y="2176463"/>
            <a:ext cx="7492481" cy="3222625"/>
          </a:xfrm>
        </p:spPr>
        <p:txBody>
          <a:bodyPr>
            <a:normAutofit/>
          </a:bodyPr>
          <a:lstStyle/>
          <a:p>
            <a:pPr algn="ctr"/>
            <a:r>
              <a:rPr lang="en-BD" sz="2800" dirty="0"/>
              <a:t>How Apple shou</a:t>
            </a:r>
            <a:r>
              <a:rPr lang="en-GB" sz="2800" dirty="0"/>
              <a:t>ld</a:t>
            </a:r>
            <a:r>
              <a:rPr lang="en-BD" sz="2800" dirty="0"/>
              <a:t> use theoires relating to model of communciation</a:t>
            </a:r>
          </a:p>
        </p:txBody>
      </p:sp>
      <p:sp>
        <p:nvSpPr>
          <p:cNvPr id="5" name="CasetăText 4">
            <a:extLst>
              <a:ext uri="{FF2B5EF4-FFF2-40B4-BE49-F238E27FC236}">
                <a16:creationId xmlns:a16="http://schemas.microsoft.com/office/drawing/2014/main" id="{B621FBF8-2863-D945-9130-B5E7CD635DB3}"/>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sp>
        <p:nvSpPr>
          <p:cNvPr id="6" name="CasetăText 5">
            <a:extLst>
              <a:ext uri="{FF2B5EF4-FFF2-40B4-BE49-F238E27FC236}">
                <a16:creationId xmlns:a16="http://schemas.microsoft.com/office/drawing/2014/main" id="{2E260C2A-4E73-8443-85E1-64B580A4FCCE}"/>
              </a:ext>
            </a:extLst>
          </p:cNvPr>
          <p:cNvSpPr txBox="1"/>
          <p:nvPr/>
        </p:nvSpPr>
        <p:spPr>
          <a:xfrm>
            <a:off x="5692624" y="-431013"/>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790996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A632A-9729-7F4C-83C2-D65972378796}"/>
              </a:ext>
            </a:extLst>
          </p:cNvPr>
          <p:cNvSpPr>
            <a:spLocks noGrp="1"/>
          </p:cNvSpPr>
          <p:nvPr>
            <p:ph type="title"/>
          </p:nvPr>
        </p:nvSpPr>
        <p:spPr>
          <a:xfrm>
            <a:off x="630936" y="640080"/>
            <a:ext cx="4818888" cy="1481328"/>
          </a:xfrm>
        </p:spPr>
        <p:txBody>
          <a:bodyPr anchor="b">
            <a:normAutofit fontScale="90000"/>
          </a:bodyPr>
          <a:lstStyle/>
          <a:p>
            <a:r>
              <a:rPr lang="en-BD" sz="5000" b="1" dirty="0"/>
              <a:t>Grapevine Communication</a:t>
            </a:r>
          </a:p>
        </p:txBody>
      </p:sp>
      <p:graphicFrame>
        <p:nvGraphicFramePr>
          <p:cNvPr id="1036" name="Content Placeholder 2">
            <a:extLst>
              <a:ext uri="{FF2B5EF4-FFF2-40B4-BE49-F238E27FC236}">
                <a16:creationId xmlns:a16="http://schemas.microsoft.com/office/drawing/2014/main" id="{6E871160-2596-0FB4-64FA-BF8A6E0E3830}"/>
              </a:ext>
            </a:extLst>
          </p:cNvPr>
          <p:cNvGraphicFramePr>
            <a:graphicFrameLocks noGrp="1"/>
          </p:cNvGraphicFramePr>
          <p:nvPr>
            <p:ph idx="1"/>
            <p:extLst>
              <p:ext uri="{D42A27DB-BD31-4B8C-83A1-F6EECF244321}">
                <p14:modId xmlns:p14="http://schemas.microsoft.com/office/powerpoint/2010/main" val="1539266195"/>
              </p:ext>
            </p:extLst>
          </p:nvPr>
        </p:nvGraphicFramePr>
        <p:xfrm>
          <a:off x="1604356" y="2660904"/>
          <a:ext cx="4491644" cy="3374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2" name="Picture 8" descr="A drawing of a building&#10;&#10;Description automatically generated with low confidence">
            <a:extLst>
              <a:ext uri="{FF2B5EF4-FFF2-40B4-BE49-F238E27FC236}">
                <a16:creationId xmlns:a16="http://schemas.microsoft.com/office/drawing/2014/main" id="{D422F9EF-DEB7-0D4D-B37A-65AC8610314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tretch>
            <a:fillRect/>
          </a:stretch>
        </p:blipFill>
        <p:spPr bwMode="auto">
          <a:xfrm>
            <a:off x="6200107" y="1730235"/>
            <a:ext cx="5050338" cy="387701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479D979-DF70-1E4D-A781-780EC57BD262}"/>
              </a:ext>
            </a:extLst>
          </p:cNvPr>
          <p:cNvSpPr txBox="1"/>
          <p:nvPr/>
        </p:nvSpPr>
        <p:spPr>
          <a:xfrm>
            <a:off x="849384" y="6164056"/>
            <a:ext cx="2297577" cy="646331"/>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21897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9B682-EC22-CC4B-97F6-919D26DB3808}"/>
              </a:ext>
            </a:extLst>
          </p:cNvPr>
          <p:cNvSpPr>
            <a:spLocks noGrp="1"/>
          </p:cNvSpPr>
          <p:nvPr>
            <p:ph type="title"/>
          </p:nvPr>
        </p:nvSpPr>
        <p:spPr>
          <a:xfrm>
            <a:off x="1808936" y="2811270"/>
            <a:ext cx="3473753" cy="1770045"/>
          </a:xfrm>
        </p:spPr>
        <p:txBody>
          <a:bodyPr>
            <a:normAutofit/>
          </a:bodyPr>
          <a:lstStyle/>
          <a:p>
            <a:pPr algn="l"/>
            <a:r>
              <a:rPr lang="en-BD" b="1"/>
              <a:t>Grapevine Advantage to Apple</a:t>
            </a:r>
          </a:p>
        </p:txBody>
      </p:sp>
      <p:sp>
        <p:nvSpPr>
          <p:cNvPr id="3" name="CasetăText 2">
            <a:extLst>
              <a:ext uri="{FF2B5EF4-FFF2-40B4-BE49-F238E27FC236}">
                <a16:creationId xmlns:a16="http://schemas.microsoft.com/office/drawing/2014/main" id="{FAB6DDEF-D674-3E4A-9771-0D0679D83CE7}"/>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graphicFrame>
        <p:nvGraphicFramePr>
          <p:cNvPr id="5" name="Content Placeholder 2">
            <a:extLst>
              <a:ext uri="{FF2B5EF4-FFF2-40B4-BE49-F238E27FC236}">
                <a16:creationId xmlns:a16="http://schemas.microsoft.com/office/drawing/2014/main" id="{756AFF4F-1B9D-A2B8-5F54-4A5419EC1287}"/>
              </a:ext>
            </a:extLst>
          </p:cNvPr>
          <p:cNvGraphicFramePr>
            <a:graphicFrameLocks noGrp="1"/>
          </p:cNvGraphicFramePr>
          <p:nvPr>
            <p:ph idx="1"/>
            <p:extLst>
              <p:ext uri="{D42A27DB-BD31-4B8C-83A1-F6EECF244321}">
                <p14:modId xmlns:p14="http://schemas.microsoft.com/office/powerpoint/2010/main" val="2461966074"/>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68701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6176-A801-D14B-8210-ECE5B9D6D803}"/>
              </a:ext>
            </a:extLst>
          </p:cNvPr>
          <p:cNvSpPr>
            <a:spLocks noGrp="1"/>
          </p:cNvSpPr>
          <p:nvPr>
            <p:ph type="title"/>
          </p:nvPr>
        </p:nvSpPr>
        <p:spPr>
          <a:xfrm>
            <a:off x="4965430" y="629268"/>
            <a:ext cx="6586491" cy="1286160"/>
          </a:xfrm>
        </p:spPr>
        <p:txBody>
          <a:bodyPr anchor="b">
            <a:normAutofit/>
          </a:bodyPr>
          <a:lstStyle/>
          <a:p>
            <a:r>
              <a:rPr lang="en-BD" sz="4100" b="1"/>
              <a:t>Crosswise or Diagonal communciation </a:t>
            </a:r>
          </a:p>
        </p:txBody>
      </p:sp>
      <p:graphicFrame>
        <p:nvGraphicFramePr>
          <p:cNvPr id="19" name="Content Placeholder 2">
            <a:extLst>
              <a:ext uri="{FF2B5EF4-FFF2-40B4-BE49-F238E27FC236}">
                <a16:creationId xmlns:a16="http://schemas.microsoft.com/office/drawing/2014/main" id="{F3A067F0-D85D-EA7A-CF14-30DB3F27ECC0}"/>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4" descr="3D rendering of game pieces tied together with a rope">
            <a:extLst>
              <a:ext uri="{FF2B5EF4-FFF2-40B4-BE49-F238E27FC236}">
                <a16:creationId xmlns:a16="http://schemas.microsoft.com/office/drawing/2014/main" id="{54C2769C-C4F9-5D6B-E71D-BDA0894328DC}"/>
              </a:ext>
            </a:extLst>
          </p:cNvPr>
          <p:cNvPicPr>
            <a:picLocks noChangeAspect="1"/>
          </p:cNvPicPr>
          <p:nvPr/>
        </p:nvPicPr>
        <p:blipFill rotWithShape="1">
          <a:blip r:embed="rId8"/>
          <a:srcRect l="11567" r="37738"/>
          <a:stretch/>
        </p:blipFill>
        <p:spPr>
          <a:xfrm>
            <a:off x="20" y="10"/>
            <a:ext cx="4635571" cy="6857990"/>
          </a:xfrm>
          <a:prstGeom prst="rect">
            <a:avLst/>
          </a:prstGeom>
          <a:effectLst/>
        </p:spPr>
      </p:pic>
      <p:sp>
        <p:nvSpPr>
          <p:cNvPr id="12" name="TextBox 11">
            <a:extLst>
              <a:ext uri="{FF2B5EF4-FFF2-40B4-BE49-F238E27FC236}">
                <a16:creationId xmlns:a16="http://schemas.microsoft.com/office/drawing/2014/main" id="{05C76C49-1ADA-5940-858C-CA17A047790B}"/>
              </a:ext>
            </a:extLst>
          </p:cNvPr>
          <p:cNvSpPr txBox="1"/>
          <p:nvPr/>
        </p:nvSpPr>
        <p:spPr>
          <a:xfrm>
            <a:off x="5222174" y="6223819"/>
            <a:ext cx="2259280" cy="369332"/>
          </a:xfrm>
          <a:prstGeom prst="rect">
            <a:avLst/>
          </a:prstGeom>
          <a:noFill/>
        </p:spPr>
        <p:txBody>
          <a:bodyPr wrap="square">
            <a:spAutoFit/>
          </a:bodyPr>
          <a:lstStyle/>
          <a:p>
            <a:r>
              <a:rPr lang="en-GB" sz="1800" dirty="0"/>
              <a:t>Source: (</a:t>
            </a:r>
            <a:r>
              <a:rPr lang="en-GB" sz="1800" dirty="0" err="1"/>
              <a:t>Bovée</a:t>
            </a:r>
            <a:r>
              <a:rPr lang="en-GB" sz="1800" dirty="0"/>
              <a:t>, 2008)</a:t>
            </a:r>
            <a:endParaRPr lang="en-BD" dirty="0"/>
          </a:p>
        </p:txBody>
      </p:sp>
    </p:spTree>
    <p:extLst>
      <p:ext uri="{BB962C8B-B14F-4D97-AF65-F5344CB8AC3E}">
        <p14:creationId xmlns:p14="http://schemas.microsoft.com/office/powerpoint/2010/main" val="3416553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DAFC-B40B-704C-96A3-A22B08FCD9A0}"/>
              </a:ext>
            </a:extLst>
          </p:cNvPr>
          <p:cNvSpPr>
            <a:spLocks noGrp="1"/>
          </p:cNvSpPr>
          <p:nvPr>
            <p:ph type="title"/>
          </p:nvPr>
        </p:nvSpPr>
        <p:spPr>
          <a:xfrm>
            <a:off x="630936" y="640080"/>
            <a:ext cx="4818888" cy="1481328"/>
          </a:xfrm>
        </p:spPr>
        <p:txBody>
          <a:bodyPr anchor="b">
            <a:normAutofit fontScale="90000"/>
          </a:bodyPr>
          <a:lstStyle/>
          <a:p>
            <a:r>
              <a:rPr lang="en-BD" sz="3400" b="1" dirty="0"/>
              <a:t>How Apple can use Diagonal Communication</a:t>
            </a:r>
          </a:p>
        </p:txBody>
      </p:sp>
      <p:sp>
        <p:nvSpPr>
          <p:cNvPr id="3" name="Content Placeholder 2">
            <a:extLst>
              <a:ext uri="{FF2B5EF4-FFF2-40B4-BE49-F238E27FC236}">
                <a16:creationId xmlns:a16="http://schemas.microsoft.com/office/drawing/2014/main" id="{351489F9-5913-FD49-AE34-61880F004EC0}"/>
              </a:ext>
            </a:extLst>
          </p:cNvPr>
          <p:cNvSpPr>
            <a:spLocks noGrp="1"/>
          </p:cNvSpPr>
          <p:nvPr>
            <p:ph idx="1"/>
          </p:nvPr>
        </p:nvSpPr>
        <p:spPr>
          <a:xfrm>
            <a:off x="1496290" y="2660904"/>
            <a:ext cx="3807229" cy="3299321"/>
          </a:xfrm>
        </p:spPr>
        <p:txBody>
          <a:bodyPr anchor="t">
            <a:normAutofit lnSpcReduction="10000"/>
          </a:bodyPr>
          <a:lstStyle/>
          <a:p>
            <a:r>
              <a:rPr lang="en-BD" sz="2400" dirty="0"/>
              <a:t>Can be applied among employees to increase efficiency in productivity</a:t>
            </a:r>
          </a:p>
          <a:p>
            <a:r>
              <a:rPr lang="en-BD" sz="2400" dirty="0"/>
              <a:t>Apple can speed up the competitiveness among employees</a:t>
            </a:r>
          </a:p>
          <a:p>
            <a:r>
              <a:rPr lang="en-BD" sz="2400" dirty="0"/>
              <a:t>Can build effecitve team</a:t>
            </a:r>
          </a:p>
        </p:txBody>
      </p:sp>
      <p:pic>
        <p:nvPicPr>
          <p:cNvPr id="7" name="Graphic 6" descr="Business Growth">
            <a:extLst>
              <a:ext uri="{FF2B5EF4-FFF2-40B4-BE49-F238E27FC236}">
                <a16:creationId xmlns:a16="http://schemas.microsoft.com/office/drawing/2014/main" id="{96E41D0B-58D5-F7B0-9FC4-05EA33595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8" name="TextBox 7">
            <a:extLst>
              <a:ext uri="{FF2B5EF4-FFF2-40B4-BE49-F238E27FC236}">
                <a16:creationId xmlns:a16="http://schemas.microsoft.com/office/drawing/2014/main" id="{50CFB4C3-BA7D-5D4D-9616-975368976DA8}"/>
              </a:ext>
            </a:extLst>
          </p:cNvPr>
          <p:cNvSpPr txBox="1"/>
          <p:nvPr/>
        </p:nvSpPr>
        <p:spPr>
          <a:xfrm>
            <a:off x="745177" y="6058900"/>
            <a:ext cx="2639291" cy="369332"/>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435892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3">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5">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7">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1">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E3682-9851-4D55-9D23-C34E8486E095}"/>
              </a:ext>
            </a:extLst>
          </p:cNvPr>
          <p:cNvSpPr>
            <a:spLocks noGrp="1"/>
          </p:cNvSpPr>
          <p:nvPr>
            <p:ph type="title"/>
          </p:nvPr>
        </p:nvSpPr>
        <p:spPr>
          <a:xfrm>
            <a:off x="2004860" y="731577"/>
            <a:ext cx="8608037" cy="1077229"/>
          </a:xfrm>
        </p:spPr>
        <p:txBody>
          <a:bodyPr>
            <a:normAutofit fontScale="90000"/>
          </a:bodyPr>
          <a:lstStyle/>
          <a:p>
            <a:pPr algn="l"/>
            <a:r>
              <a:rPr lang="en-IN" sz="2400" b="1" dirty="0">
                <a:latin typeface="+mn-lt"/>
              </a:rPr>
              <a:t>The types of barriers that can prevent effective communication between the organisation and their external stakeholders</a:t>
            </a:r>
          </a:p>
        </p:txBody>
      </p:sp>
      <p:pic>
        <p:nvPicPr>
          <p:cNvPr id="5" name="Picture 4">
            <a:extLst>
              <a:ext uri="{FF2B5EF4-FFF2-40B4-BE49-F238E27FC236}">
                <a16:creationId xmlns:a16="http://schemas.microsoft.com/office/drawing/2014/main" id="{6754468E-6016-4F65-8DCE-9E06DF46C990}"/>
              </a:ext>
            </a:extLst>
          </p:cNvPr>
          <p:cNvPicPr>
            <a:picLocks noChangeAspect="1"/>
          </p:cNvPicPr>
          <p:nvPr/>
        </p:nvPicPr>
        <p:blipFill rotWithShape="1">
          <a:blip r:embed="rId6">
            <a:extLst>
              <a:ext uri="{28A0092B-C50C-407E-A947-70E740481C1C}">
                <a14:useLocalDpi xmlns:a14="http://schemas.microsoft.com/office/drawing/2010/main" val="0"/>
              </a:ext>
            </a:extLst>
          </a:blip>
          <a:srcRect l="23234" r="19855"/>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9" name="Rectangle 23">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E82B7862-235E-98BF-803B-523041792E64}"/>
              </a:ext>
            </a:extLst>
          </p:cNvPr>
          <p:cNvGraphicFramePr>
            <a:graphicFrameLocks noGrp="1"/>
          </p:cNvGraphicFramePr>
          <p:nvPr>
            <p:ph idx="1"/>
            <p:extLst>
              <p:ext uri="{D42A27DB-BD31-4B8C-83A1-F6EECF244321}">
                <p14:modId xmlns:p14="http://schemas.microsoft.com/office/powerpoint/2010/main" val="316955928"/>
              </p:ext>
            </p:extLst>
          </p:nvPr>
        </p:nvGraphicFramePr>
        <p:xfrm>
          <a:off x="1969803" y="2052116"/>
          <a:ext cx="3800523" cy="3997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32225674"/>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7"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0" name="Rectangle 22">
            <a:extLst>
              <a:ext uri="{FF2B5EF4-FFF2-40B4-BE49-F238E27FC236}">
                <a16:creationId xmlns:a16="http://schemas.microsoft.com/office/drawing/2014/main" id="{D61F52E4-6B00-451B-A5E1-072C8469C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18"/>
            <a:ext cx="12189867" cy="686071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3D pattern of ring shapes connected by lines">
            <a:extLst>
              <a:ext uri="{FF2B5EF4-FFF2-40B4-BE49-F238E27FC236}">
                <a16:creationId xmlns:a16="http://schemas.microsoft.com/office/drawing/2014/main" id="{A2F0C090-95F4-F1DB-CD9B-019D56741638}"/>
              </a:ext>
            </a:extLst>
          </p:cNvPr>
          <p:cNvPicPr>
            <a:picLocks noChangeAspect="1"/>
          </p:cNvPicPr>
          <p:nvPr/>
        </p:nvPicPr>
        <p:blipFill rotWithShape="1">
          <a:blip r:embed="rId5">
            <a:duotone>
              <a:schemeClr val="accent1">
                <a:shade val="45000"/>
                <a:satMod val="135000"/>
              </a:schemeClr>
              <a:prstClr val="white"/>
            </a:duotone>
            <a:alphaModFix amt="35000"/>
          </a:blip>
          <a:srcRect r="3"/>
          <a:stretch/>
        </p:blipFill>
        <p:spPr>
          <a:xfrm>
            <a:off x="20" y="10"/>
            <a:ext cx="12191675" cy="6857990"/>
          </a:xfrm>
          <a:prstGeom prst="rect">
            <a:avLst/>
          </a:prstGeom>
        </p:spPr>
      </p:pic>
      <p:pic>
        <p:nvPicPr>
          <p:cNvPr id="51" name="Picture 24">
            <a:extLst>
              <a:ext uri="{FF2B5EF4-FFF2-40B4-BE49-F238E27FC236}">
                <a16:creationId xmlns:a16="http://schemas.microsoft.com/office/drawing/2014/main" id="{B659837C-722E-4BE4-930C-BC22F76E9D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2" name="Picture 26">
            <a:extLst>
              <a:ext uri="{FF2B5EF4-FFF2-40B4-BE49-F238E27FC236}">
                <a16:creationId xmlns:a16="http://schemas.microsoft.com/office/drawing/2014/main" id="{DF6247F4-6B0D-49AE-A731-028F62CB7B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3" name="Rectangle 28">
            <a:extLst>
              <a:ext uri="{FF2B5EF4-FFF2-40B4-BE49-F238E27FC236}">
                <a16:creationId xmlns:a16="http://schemas.microsoft.com/office/drawing/2014/main" id="{D25A54A1-FB48-4A8B-8EEF-FD15A493A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0">
            <a:extLst>
              <a:ext uri="{FF2B5EF4-FFF2-40B4-BE49-F238E27FC236}">
                <a16:creationId xmlns:a16="http://schemas.microsoft.com/office/drawing/2014/main" id="{50902D7C-B775-495F-9912-485BA89C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32">
            <a:extLst>
              <a:ext uri="{FF2B5EF4-FFF2-40B4-BE49-F238E27FC236}">
                <a16:creationId xmlns:a16="http://schemas.microsoft.com/office/drawing/2014/main" id="{015D033C-155D-454A-91C8-8EF58FAFA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7349109"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8014" y="808056"/>
            <a:ext cx="5264297" cy="1077229"/>
          </a:xfrm>
        </p:spPr>
        <p:txBody>
          <a:bodyPr vert="horz" lIns="91440" tIns="45720" rIns="91440" bIns="45720" rtlCol="0" anchor="t">
            <a:normAutofit/>
          </a:bodyPr>
          <a:lstStyle/>
          <a:p>
            <a:pPr algn="l"/>
            <a:r>
              <a:rPr lang="en-US" sz="3400" dirty="0"/>
              <a:t>The channels of communication</a:t>
            </a:r>
          </a:p>
        </p:txBody>
      </p:sp>
      <p:sp>
        <p:nvSpPr>
          <p:cNvPr id="3" name="Subtitle 2"/>
          <p:cNvSpPr>
            <a:spLocks noGrp="1"/>
          </p:cNvSpPr>
          <p:nvPr>
            <p:ph type="subTitle" idx="1"/>
          </p:nvPr>
        </p:nvSpPr>
        <p:spPr>
          <a:xfrm>
            <a:off x="2288014" y="2052116"/>
            <a:ext cx="5264297" cy="4805884"/>
          </a:xfrm>
        </p:spPr>
        <p:txBody>
          <a:bodyPr vert="horz" lIns="91440" tIns="45720" rIns="91440" bIns="45720" rtlCol="0" anchor="ctr">
            <a:normAutofit fontScale="92500" lnSpcReduction="10000"/>
          </a:bodyPr>
          <a:lstStyle/>
          <a:p>
            <a:pPr algn="l">
              <a:lnSpc>
                <a:spcPct val="110000"/>
              </a:lnSpc>
              <a:buFont typeface="Wingdings" panose="05000000000000000000" pitchFamily="2" charset="2"/>
              <a:buChar char="§"/>
            </a:pPr>
            <a:r>
              <a:rPr lang="en-US" sz="1600" dirty="0"/>
              <a:t>Apple has 3 main channels of communication.</a:t>
            </a:r>
          </a:p>
          <a:p>
            <a:pPr algn="l">
              <a:lnSpc>
                <a:spcPct val="110000"/>
              </a:lnSpc>
              <a:buFont typeface="Wingdings" panose="05000000000000000000" pitchFamily="2" charset="2"/>
              <a:buChar char="§"/>
            </a:pPr>
            <a:r>
              <a:rPr lang="en-US" sz="1600" dirty="0"/>
              <a:t>These 3 are : The Informal Channel (TIC), the formal channel (TFC) and the unofficial channel (TUC).</a:t>
            </a:r>
          </a:p>
          <a:p>
            <a:pPr algn="l">
              <a:lnSpc>
                <a:spcPct val="110000"/>
              </a:lnSpc>
              <a:buFont typeface="Wingdings" panose="05000000000000000000" pitchFamily="2" charset="2"/>
              <a:buChar char="§"/>
            </a:pPr>
            <a:r>
              <a:rPr lang="en-US" sz="1600" dirty="0"/>
              <a:t>TIC -  involves the communication within the official organizational hierarchy that transmits directions, procedures, policies, and goals.</a:t>
            </a:r>
          </a:p>
          <a:p>
            <a:pPr algn="l">
              <a:lnSpc>
                <a:spcPct val="110000"/>
              </a:lnSpc>
              <a:buFont typeface="Wingdings" panose="05000000000000000000" pitchFamily="2" charset="2"/>
              <a:buChar char="§"/>
            </a:pPr>
            <a:r>
              <a:rPr lang="en-US" sz="1600" dirty="0"/>
              <a:t>TFC - encompasses the communication that is passed outside the prescribed organizational structure with the aim of filling organizational gaps, handling one-time situations, and maintaining various departments’ linkages.</a:t>
            </a:r>
          </a:p>
          <a:p>
            <a:pPr algn="l">
              <a:lnSpc>
                <a:spcPct val="110000"/>
              </a:lnSpc>
              <a:buFont typeface="Wingdings" panose="05000000000000000000" pitchFamily="2" charset="2"/>
              <a:buChar char="§"/>
            </a:pPr>
            <a:r>
              <a:rPr lang="en-US" sz="1600" dirty="0"/>
              <a:t>TUC - deals with interpersonal communication among, or within an organization’s social structure.</a:t>
            </a:r>
          </a:p>
          <a:p>
            <a:pPr algn="l">
              <a:lnSpc>
                <a:spcPct val="110000"/>
              </a:lnSpc>
              <a:buFont typeface="Wingdings" panose="05000000000000000000" pitchFamily="2" charset="2"/>
              <a:buChar char="§"/>
            </a:pPr>
            <a:r>
              <a:rPr lang="en-US" sz="1600" dirty="0"/>
              <a:t>The management of Apple Company uses both the formal and informal channels of communication to manage its employees and customers as well as implement its policies. – </a:t>
            </a:r>
            <a:r>
              <a:rPr lang="en-US" sz="1600" dirty="0" err="1"/>
              <a:t>Wikiped</a:t>
            </a:r>
            <a:endParaRPr lang="en-US" sz="1600" dirty="0"/>
          </a:p>
        </p:txBody>
      </p:sp>
      <p:sp>
        <p:nvSpPr>
          <p:cNvPr id="56" name="Rectangle 34">
            <a:extLst>
              <a:ext uri="{FF2B5EF4-FFF2-40B4-BE49-F238E27FC236}">
                <a16:creationId xmlns:a16="http://schemas.microsoft.com/office/drawing/2014/main" id="{F6535188-80DA-471A-84D3-C4CFDE24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6643"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318604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28">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30">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32">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34">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36">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0EF3B-3AF8-4032-84E6-5EFE9776AB3E}"/>
              </a:ext>
            </a:extLst>
          </p:cNvPr>
          <p:cNvSpPr>
            <a:spLocks noGrp="1"/>
          </p:cNvSpPr>
          <p:nvPr>
            <p:ph type="title"/>
          </p:nvPr>
        </p:nvSpPr>
        <p:spPr>
          <a:xfrm>
            <a:off x="1518412" y="1201723"/>
            <a:ext cx="3133750" cy="4454554"/>
          </a:xfrm>
        </p:spPr>
        <p:txBody>
          <a:bodyPr anchor="ctr">
            <a:normAutofit/>
          </a:bodyPr>
          <a:lstStyle/>
          <a:p>
            <a:r>
              <a:rPr lang="en-GB" sz="3600"/>
              <a:t>References   </a:t>
            </a:r>
          </a:p>
        </p:txBody>
      </p:sp>
      <p:sp>
        <p:nvSpPr>
          <p:cNvPr id="3" name="Content Placeholder 2">
            <a:extLst>
              <a:ext uri="{FF2B5EF4-FFF2-40B4-BE49-F238E27FC236}">
                <a16:creationId xmlns:a16="http://schemas.microsoft.com/office/drawing/2014/main" id="{53EC4618-FA48-429F-8B7F-756A789EF2FE}"/>
              </a:ext>
            </a:extLst>
          </p:cNvPr>
          <p:cNvSpPr>
            <a:spLocks noGrp="1"/>
          </p:cNvSpPr>
          <p:nvPr>
            <p:ph idx="1"/>
          </p:nvPr>
        </p:nvSpPr>
        <p:spPr>
          <a:xfrm>
            <a:off x="5454363" y="1201723"/>
            <a:ext cx="5329250" cy="4454554"/>
          </a:xfrm>
        </p:spPr>
        <p:txBody>
          <a:bodyPr anchor="ctr">
            <a:normAutofit fontScale="25000" lnSpcReduction="20000"/>
          </a:bodyPr>
          <a:lstStyle/>
          <a:p>
            <a:pPr marL="0" indent="0">
              <a:lnSpc>
                <a:spcPct val="110000"/>
              </a:lnSpc>
              <a:buNone/>
            </a:pPr>
            <a:endParaRPr lang="en-GB" sz="900" b="1" i="1" dirty="0">
              <a:effectLst/>
              <a:latin typeface="Open Sans" panose="020B0606030504020204" pitchFamily="34" charset="0"/>
            </a:endParaRPr>
          </a:p>
          <a:p>
            <a:pPr marL="0" indent="0">
              <a:lnSpc>
                <a:spcPct val="110000"/>
              </a:lnSpc>
              <a:buNone/>
            </a:pPr>
            <a:r>
              <a:rPr lang="en-GB" sz="5600" b="1" i="1" dirty="0">
                <a:effectLst/>
              </a:rPr>
              <a:t>Brewer,(2021) </a:t>
            </a:r>
            <a:r>
              <a:rPr lang="en-US" sz="5600" b="1" i="0" dirty="0">
                <a:effectLst/>
              </a:rPr>
              <a:t>What is Effective Business Communication</a:t>
            </a:r>
          </a:p>
          <a:p>
            <a:pPr marL="0" indent="0">
              <a:lnSpc>
                <a:spcPct val="110000"/>
              </a:lnSpc>
              <a:buNone/>
            </a:pPr>
            <a:r>
              <a:rPr lang="en-US" sz="5600" b="1" dirty="0"/>
              <a:t>1 Available at: </a:t>
            </a:r>
            <a:r>
              <a:rPr lang="en-US" sz="5600" dirty="0">
                <a:hlinkClick r:id="rId3">
                  <a:extLst>
                    <a:ext uri="{A12FA001-AC4F-418D-AE19-62706E023703}">
                      <ahyp:hlinkClr xmlns:ahyp="http://schemas.microsoft.com/office/drawing/2018/hyperlinkcolor" val="tx"/>
                    </a:ext>
                  </a:extLst>
                </a:hlinkClick>
              </a:rPr>
              <a:t>What is Effective Business Communication? - Video &amp; Lesson Transcript | Study.com</a:t>
            </a:r>
            <a:endParaRPr lang="en-US" sz="5600" dirty="0"/>
          </a:p>
          <a:p>
            <a:pPr marL="0" indent="0">
              <a:lnSpc>
                <a:spcPct val="110000"/>
              </a:lnSpc>
              <a:buNone/>
            </a:pPr>
            <a:r>
              <a:rPr lang="en-US" sz="5600" dirty="0"/>
              <a:t>( accessed on 20 March 2022)</a:t>
            </a:r>
          </a:p>
          <a:p>
            <a:pPr marL="0" indent="0">
              <a:lnSpc>
                <a:spcPct val="110000"/>
              </a:lnSpc>
              <a:buNone/>
            </a:pPr>
            <a:r>
              <a:rPr lang="en-US" sz="5600" b="0" i="0" dirty="0"/>
              <a:t>2 Gisclard- Biondi, ( 2021) </a:t>
            </a:r>
            <a:r>
              <a:rPr lang="en-US" sz="5600" b="1" i="0" dirty="0">
                <a:effectLst/>
              </a:rPr>
              <a:t>What is Effective Business Communication? Definition &amp; Tips</a:t>
            </a:r>
          </a:p>
          <a:p>
            <a:pPr marL="0" indent="0">
              <a:lnSpc>
                <a:spcPct val="110000"/>
              </a:lnSpc>
              <a:buNone/>
            </a:pPr>
            <a:r>
              <a:rPr lang="en-US" sz="5600" b="1" dirty="0"/>
              <a:t>Available at: </a:t>
            </a:r>
            <a:r>
              <a:rPr lang="en-US" sz="5600" dirty="0">
                <a:hlinkClick r:id="rId4">
                  <a:extLst>
                    <a:ext uri="{A12FA001-AC4F-418D-AE19-62706E023703}">
                      <ahyp:hlinkClr xmlns:ahyp="http://schemas.microsoft.com/office/drawing/2018/hyperlinkcolor" val="tx"/>
                    </a:ext>
                  </a:extLst>
                </a:hlinkClick>
              </a:rPr>
              <a:t>What is Effective Business Communication? Guide &amp; Tips (appvizer.co.uk)</a:t>
            </a:r>
            <a:endParaRPr lang="en-US" sz="5600" dirty="0"/>
          </a:p>
          <a:p>
            <a:pPr marL="0" indent="0">
              <a:lnSpc>
                <a:spcPct val="110000"/>
              </a:lnSpc>
              <a:buNone/>
            </a:pPr>
            <a:r>
              <a:rPr lang="en-US" sz="5600" dirty="0"/>
              <a:t>( accessed on 20 March 2022)</a:t>
            </a:r>
          </a:p>
          <a:p>
            <a:pPr marL="0" indent="0">
              <a:lnSpc>
                <a:spcPct val="110000"/>
              </a:lnSpc>
              <a:buNone/>
            </a:pPr>
            <a:r>
              <a:rPr lang="en-GB" sz="5600" dirty="0"/>
              <a:t> 3 </a:t>
            </a:r>
            <a:r>
              <a:rPr lang="en-GB" sz="5600" b="1" i="0" u="sng" dirty="0">
                <a:effectLst/>
                <a:hlinkClick r:id="rId5">
                  <a:extLst>
                    <a:ext uri="{A12FA001-AC4F-418D-AE19-62706E023703}">
                      <ahyp:hlinkClr xmlns:ahyp="http://schemas.microsoft.com/office/drawing/2018/hyperlinkcolor" val="tx"/>
                    </a:ext>
                  </a:extLst>
                </a:hlinkClick>
              </a:rPr>
              <a:t>Business Habit</a:t>
            </a:r>
            <a:r>
              <a:rPr lang="en-US" sz="5600" dirty="0"/>
              <a:t> ( 2014) </a:t>
            </a:r>
            <a:r>
              <a:rPr lang="en-GB" sz="5600" dirty="0"/>
              <a:t> </a:t>
            </a:r>
            <a:r>
              <a:rPr lang="en-GB" sz="5600" b="0" i="0" u="none" strike="noStrike" dirty="0">
                <a:effectLst/>
                <a:hlinkClick r:id="rId6">
                  <a:extLst>
                    <a:ext uri="{A12FA001-AC4F-418D-AE19-62706E023703}">
                      <ahyp:hlinkClr xmlns:ahyp="http://schemas.microsoft.com/office/drawing/2018/hyperlinkcolor" val="tx"/>
                    </a:ext>
                  </a:extLst>
                </a:hlinkClick>
              </a:rPr>
              <a:t> What is Diagonal Communication?</a:t>
            </a:r>
            <a:endParaRPr lang="en-GB" sz="5600" b="0" i="0" u="none" strike="noStrike" dirty="0">
              <a:effectLst/>
            </a:endParaRPr>
          </a:p>
          <a:p>
            <a:pPr marL="0" indent="0">
              <a:lnSpc>
                <a:spcPct val="110000"/>
              </a:lnSpc>
              <a:buNone/>
            </a:pPr>
            <a:r>
              <a:rPr lang="en-GB" sz="5600" dirty="0"/>
              <a:t>Available at: </a:t>
            </a:r>
            <a:r>
              <a:rPr lang="en-US" sz="5600" dirty="0">
                <a:hlinkClick r:id="rId7">
                  <a:extLst>
                    <a:ext uri="{A12FA001-AC4F-418D-AE19-62706E023703}">
                      <ahyp:hlinkClr xmlns:ahyp="http://schemas.microsoft.com/office/drawing/2018/hyperlinkcolor" val="tx"/>
                    </a:ext>
                  </a:extLst>
                </a:hlinkClick>
              </a:rPr>
              <a:t>What is Diagonal Communication? - Business Habit</a:t>
            </a:r>
            <a:r>
              <a:rPr lang="en-US" sz="5600" dirty="0"/>
              <a:t> </a:t>
            </a:r>
          </a:p>
          <a:p>
            <a:pPr marL="0" indent="0">
              <a:lnSpc>
                <a:spcPct val="110000"/>
              </a:lnSpc>
              <a:buNone/>
            </a:pPr>
            <a:r>
              <a:rPr lang="en-US" sz="5600" b="0" i="0" dirty="0">
                <a:effectLst/>
              </a:rPr>
              <a:t>(Accessed on 22 </a:t>
            </a:r>
            <a:r>
              <a:rPr lang="en-GB" sz="5600" dirty="0"/>
              <a:t>of march )</a:t>
            </a:r>
            <a:endParaRPr lang="en-US" sz="5600" dirty="0"/>
          </a:p>
          <a:p>
            <a:pPr marL="0" indent="0">
              <a:lnSpc>
                <a:spcPct val="110000"/>
              </a:lnSpc>
              <a:buNone/>
            </a:pPr>
            <a:endParaRPr lang="en-GB" sz="900" dirty="0"/>
          </a:p>
          <a:p>
            <a:pPr marL="0" indent="0">
              <a:lnSpc>
                <a:spcPct val="110000"/>
              </a:lnSpc>
              <a:buNone/>
            </a:pPr>
            <a:r>
              <a:rPr lang="en-US" sz="900" b="0" i="0" dirty="0"/>
              <a:t>(</a:t>
            </a:r>
            <a:endParaRPr lang="en-GB" sz="900" dirty="0"/>
          </a:p>
          <a:p>
            <a:pPr marL="0" indent="0">
              <a:lnSpc>
                <a:spcPct val="110000"/>
              </a:lnSpc>
              <a:buNone/>
            </a:pPr>
            <a:endParaRPr lang="en-US" sz="900" dirty="0"/>
          </a:p>
          <a:p>
            <a:pPr marL="0" indent="0">
              <a:lnSpc>
                <a:spcPct val="110000"/>
              </a:lnSpc>
              <a:buNone/>
            </a:pPr>
            <a:endParaRPr lang="en-US" sz="900" b="1" i="0" dirty="0">
              <a:effectLst/>
              <a:latin typeface="Open Sans" panose="020B0606030504020204" pitchFamily="34" charset="0"/>
            </a:endParaRPr>
          </a:p>
        </p:txBody>
      </p:sp>
    </p:spTree>
    <p:extLst>
      <p:ext uri="{BB962C8B-B14F-4D97-AF65-F5344CB8AC3E}">
        <p14:creationId xmlns:p14="http://schemas.microsoft.com/office/powerpoint/2010/main" val="3450359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9D1D-9272-427B-B8C5-5AA739A9FD99}"/>
              </a:ext>
            </a:extLst>
          </p:cNvPr>
          <p:cNvSpPr>
            <a:spLocks noGrp="1"/>
          </p:cNvSpPr>
          <p:nvPr>
            <p:ph type="title"/>
          </p:nvPr>
        </p:nvSpPr>
        <p:spPr>
          <a:xfrm>
            <a:off x="2277687" y="101475"/>
            <a:ext cx="4102838" cy="1077229"/>
          </a:xfrm>
        </p:spPr>
        <p:txBody>
          <a:bodyPr>
            <a:normAutofit/>
          </a:bodyPr>
          <a:lstStyle/>
          <a:p>
            <a:r>
              <a:rPr lang="en-GB" dirty="0"/>
              <a:t>References</a:t>
            </a:r>
            <a:br>
              <a:rPr lang="en-GB" dirty="0"/>
            </a:br>
            <a:endParaRPr lang="en-GB" dirty="0"/>
          </a:p>
        </p:txBody>
      </p:sp>
      <p:sp>
        <p:nvSpPr>
          <p:cNvPr id="10" name="TextBox 9">
            <a:extLst>
              <a:ext uri="{FF2B5EF4-FFF2-40B4-BE49-F238E27FC236}">
                <a16:creationId xmlns:a16="http://schemas.microsoft.com/office/drawing/2014/main" id="{2D6A88BF-92D8-42F5-8921-F1DAE0817988}"/>
              </a:ext>
            </a:extLst>
          </p:cNvPr>
          <p:cNvSpPr txBox="1"/>
          <p:nvPr/>
        </p:nvSpPr>
        <p:spPr>
          <a:xfrm>
            <a:off x="1870364" y="1178704"/>
            <a:ext cx="7275713" cy="6740307"/>
          </a:xfrm>
          <a:prstGeom prst="rect">
            <a:avLst/>
          </a:prstGeom>
          <a:noFill/>
        </p:spPr>
        <p:txBody>
          <a:bodyPr wrap="square">
            <a:spAutoFit/>
          </a:bodyPr>
          <a:lstStyle/>
          <a:p>
            <a:pPr algn="l"/>
            <a:r>
              <a:rPr lang="en-GB" b="1" u="none" strike="noStrike" dirty="0">
                <a:solidFill>
                  <a:srgbClr val="6D9D9B"/>
                </a:solidFill>
                <a:effectLst/>
                <a:latin typeface="Roboto" panose="02000000000000000000" pitchFamily="2" charset="0"/>
                <a:hlinkClick r:id="rId2">
                  <a:extLst>
                    <a:ext uri="{A12FA001-AC4F-418D-AE19-62706E023703}">
                      <ahyp:hlinkClr xmlns:ahyp="http://schemas.microsoft.com/office/drawing/2018/hyperlinkcolor" val="tx"/>
                    </a:ext>
                  </a:extLst>
                </a:hlinkClick>
              </a:rPr>
              <a:t>4 </a:t>
            </a:r>
          </a:p>
          <a:p>
            <a:pPr algn="l"/>
            <a:r>
              <a:rPr lang="en-GB" b="1" u="none" strike="noStrike" dirty="0">
                <a:effectLst/>
                <a:hlinkClick r:id="rId2">
                  <a:extLst>
                    <a:ext uri="{A12FA001-AC4F-418D-AE19-62706E023703}">
                      <ahyp:hlinkClr xmlns:ahyp="http://schemas.microsoft.com/office/drawing/2018/hyperlinkcolor" val="tx"/>
                    </a:ext>
                  </a:extLst>
                </a:hlinkClick>
              </a:rPr>
              <a:t>Quality Writes</a:t>
            </a:r>
            <a:r>
              <a:rPr lang="en-GB" b="1" dirty="0"/>
              <a:t>, (2021) </a:t>
            </a:r>
            <a:r>
              <a:rPr lang="en-US" dirty="0"/>
              <a:t>What Is Diagonal Communication? What Are Its Core Functions?</a:t>
            </a:r>
          </a:p>
          <a:p>
            <a:pPr algn="l"/>
            <a:r>
              <a:rPr lang="en-US" dirty="0"/>
              <a:t>Available at : </a:t>
            </a:r>
            <a:r>
              <a:rPr lang="en-US" dirty="0">
                <a:hlinkClick r:id="rId3">
                  <a:extLst>
                    <a:ext uri="{A12FA001-AC4F-418D-AE19-62706E023703}">
                      <ahyp:hlinkClr xmlns:ahyp="http://schemas.microsoft.com/office/drawing/2018/hyperlinkcolor" val="tx"/>
                    </a:ext>
                  </a:extLst>
                </a:hlinkClick>
              </a:rPr>
              <a:t>What Is Diagonal Communication? What Are Its Core Functions? (qualitywrites.co.uk)</a:t>
            </a:r>
            <a:endParaRPr lang="en-US" dirty="0"/>
          </a:p>
          <a:p>
            <a:pPr algn="l"/>
            <a:r>
              <a:rPr lang="en-US" dirty="0"/>
              <a:t>(Accessed on 22 of March 2022)</a:t>
            </a:r>
          </a:p>
          <a:p>
            <a:pPr algn="l"/>
            <a:br>
              <a:rPr lang="en-US" dirty="0"/>
            </a:br>
            <a:r>
              <a:rPr lang="en-US" dirty="0"/>
              <a:t>5</a:t>
            </a:r>
          </a:p>
          <a:p>
            <a:pPr algn="l"/>
            <a:r>
              <a:rPr lang="en-US" b="1" i="0" dirty="0">
                <a:effectLst/>
              </a:rPr>
              <a:t>Harappa,( 202</a:t>
            </a:r>
            <a:r>
              <a:rPr lang="en-US" b="1" dirty="0"/>
              <a:t>0 )</a:t>
            </a:r>
            <a:r>
              <a:rPr lang="en-US" b="1" i="0" dirty="0">
                <a:effectLst/>
              </a:rPr>
              <a:t>Grapevine Communication In Various Business Scenarios</a:t>
            </a:r>
            <a:endParaRPr lang="en-US" dirty="0"/>
          </a:p>
          <a:p>
            <a:pPr algn="l"/>
            <a:endParaRPr lang="en-US" dirty="0"/>
          </a:p>
          <a:p>
            <a:pPr algn="l"/>
            <a:r>
              <a:rPr lang="en-US" dirty="0"/>
              <a:t>Available at: </a:t>
            </a:r>
            <a:r>
              <a:rPr lang="en-US" dirty="0">
                <a:hlinkClick r:id="rId4">
                  <a:extLst>
                    <a:ext uri="{A12FA001-AC4F-418D-AE19-62706E023703}">
                      <ahyp:hlinkClr xmlns:ahyp="http://schemas.microsoft.com/office/drawing/2018/hyperlinkcolor" val="tx"/>
                    </a:ext>
                  </a:extLst>
                </a:hlinkClick>
              </a:rPr>
              <a:t>What is Grapevine Communication: Advantage, Disadvantages &amp; Types - Harappa Education</a:t>
            </a:r>
            <a:endParaRPr lang="en-US" dirty="0"/>
          </a:p>
          <a:p>
            <a:pPr algn="l"/>
            <a:r>
              <a:rPr lang="en-US" dirty="0"/>
              <a:t>Accessed on 23 of March 2022)</a:t>
            </a:r>
          </a:p>
          <a:p>
            <a:pPr algn="l"/>
            <a:endParaRPr lang="en-US" dirty="0"/>
          </a:p>
          <a:p>
            <a:pPr algn="l"/>
            <a:r>
              <a:rPr lang="en-US" dirty="0"/>
              <a:t>6</a:t>
            </a:r>
          </a:p>
          <a:p>
            <a:r>
              <a:rPr lang="en-US" b="1" i="0" dirty="0">
                <a:effectLst/>
              </a:rPr>
              <a:t>By Indeed Editorial Team</a:t>
            </a:r>
            <a:r>
              <a:rPr lang="en-US" b="0" i="0" dirty="0">
                <a:effectLst/>
              </a:rPr>
              <a:t>, (2021) </a:t>
            </a:r>
            <a:r>
              <a:rPr lang="en-US" b="1" i="0" dirty="0">
                <a:effectLst/>
              </a:rPr>
              <a:t>What Is Grapevine Communication? (And How To Handle It) </a:t>
            </a:r>
          </a:p>
          <a:p>
            <a:r>
              <a:rPr lang="en-US" b="1" dirty="0"/>
              <a:t>Available at: </a:t>
            </a:r>
            <a:r>
              <a:rPr lang="en-US" dirty="0">
                <a:hlinkClick r:id="rId5">
                  <a:extLst>
                    <a:ext uri="{A12FA001-AC4F-418D-AE19-62706E023703}">
                      <ahyp:hlinkClr xmlns:ahyp="http://schemas.microsoft.com/office/drawing/2018/hyperlinkcolor" val="tx"/>
                    </a:ext>
                  </a:extLst>
                </a:hlinkClick>
              </a:rPr>
              <a:t>What Is Grapevine Communication? (And How To Handle It) | Indeed.com</a:t>
            </a:r>
            <a:r>
              <a:rPr lang="en-US" dirty="0"/>
              <a:t>Accessed on 24 of March 2022)</a:t>
            </a:r>
            <a:endParaRPr lang="en-US" b="1" i="0" dirty="0">
              <a:effectLst/>
            </a:endParaRPr>
          </a:p>
          <a:p>
            <a:endParaRPr lang="en-US" b="0" i="0" dirty="0">
              <a:effectLst/>
              <a:latin typeface="Noto Sans" panose="020B0502040504020204" pitchFamily="34" charset="0"/>
            </a:endParaRPr>
          </a:p>
          <a:p>
            <a:pPr algn="l"/>
            <a:endParaRPr lang="en-US" dirty="0"/>
          </a:p>
          <a:p>
            <a:pPr algn="l"/>
            <a:endParaRPr lang="en-US" dirty="0"/>
          </a:p>
          <a:p>
            <a:pPr algn="l"/>
            <a:endParaRPr lang="en-GB" dirty="0"/>
          </a:p>
        </p:txBody>
      </p:sp>
    </p:spTree>
    <p:extLst>
      <p:ext uri="{BB962C8B-B14F-4D97-AF65-F5344CB8AC3E}">
        <p14:creationId xmlns:p14="http://schemas.microsoft.com/office/powerpoint/2010/main" val="52522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516B-681C-43D7-9AB8-5E9D839EB885}"/>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CDEC2E33-A26F-4979-BBD3-205A79C193F8}"/>
              </a:ext>
            </a:extLst>
          </p:cNvPr>
          <p:cNvSpPr>
            <a:spLocks noGrp="1"/>
          </p:cNvSpPr>
          <p:nvPr>
            <p:ph idx="1"/>
          </p:nvPr>
        </p:nvSpPr>
        <p:spPr>
          <a:xfrm>
            <a:off x="2044932" y="1147156"/>
            <a:ext cx="8525208" cy="4902788"/>
          </a:xfrm>
        </p:spPr>
        <p:txBody>
          <a:bodyPr>
            <a:normAutofit fontScale="85000" lnSpcReduction="20000"/>
          </a:bodyPr>
          <a:lstStyle/>
          <a:p>
            <a:pPr marL="0" indent="0">
              <a:buNone/>
            </a:pPr>
            <a:endParaRPr lang="en-US" b="0" i="0" u="none" strike="noStrike" dirty="0">
              <a:solidFill>
                <a:srgbClr val="6D9D9B"/>
              </a:solidFill>
              <a:effectLst/>
              <a:latin typeface="Libre Franklin" panose="020B0604020202020204" pitchFamily="2" charset="0"/>
              <a:hlinkClick r:id="rId2">
                <a:extLst>
                  <a:ext uri="{A12FA001-AC4F-418D-AE19-62706E023703}">
                    <ahyp:hlinkClr xmlns:ahyp="http://schemas.microsoft.com/office/drawing/2018/hyperlinkcolor" val="tx"/>
                  </a:ext>
                </a:extLst>
              </a:hlinkClick>
            </a:endParaRPr>
          </a:p>
          <a:p>
            <a:pPr marL="0" indent="0">
              <a:buNone/>
            </a:pPr>
            <a:r>
              <a:rPr lang="en-US" b="0" i="0" u="none" strike="noStrike" dirty="0">
                <a:effectLst/>
                <a:latin typeface="Libre Franklin" panose="020B0604020202020204" pitchFamily="2" charset="0"/>
                <a:hlinkClick r:id="rId2">
                  <a:extLst>
                    <a:ext uri="{A12FA001-AC4F-418D-AE19-62706E023703}">
                      <ahyp:hlinkClr xmlns:ahyp="http://schemas.microsoft.com/office/drawing/2018/hyperlinkcolor" val="tx"/>
                    </a:ext>
                  </a:extLst>
                </a:hlinkClick>
              </a:rPr>
              <a:t>7</a:t>
            </a:r>
          </a:p>
          <a:p>
            <a:pPr marL="0" indent="0">
              <a:buNone/>
            </a:pPr>
            <a:r>
              <a:rPr lang="en-US" b="1" i="0" strike="noStrike" dirty="0">
                <a:effectLst/>
                <a:hlinkClick r:id="rId2">
                  <a:extLst>
                    <a:ext uri="{A12FA001-AC4F-418D-AE19-62706E023703}">
                      <ahyp:hlinkClr xmlns:ahyp="http://schemas.microsoft.com/office/drawing/2018/hyperlinkcolor" val="tx"/>
                    </a:ext>
                  </a:extLst>
                </a:hlinkClick>
              </a:rPr>
              <a:t>Biz Communication Coach</a:t>
            </a:r>
            <a:r>
              <a:rPr lang="en-US" b="1" i="0" strike="noStrike" dirty="0">
                <a:effectLst/>
              </a:rPr>
              <a:t>, (2022) </a:t>
            </a:r>
            <a:r>
              <a:rPr lang="en-US" b="1" i="0" dirty="0">
                <a:effectLst/>
              </a:rPr>
              <a:t>What is Grapevine Communication? Types of Grapevine </a:t>
            </a:r>
          </a:p>
          <a:p>
            <a:pPr marL="0" indent="0">
              <a:buNone/>
            </a:pPr>
            <a:r>
              <a:rPr lang="en-US" b="1" dirty="0"/>
              <a:t>Available at: </a:t>
            </a:r>
            <a:r>
              <a:rPr lang="en-US" b="1" dirty="0">
                <a:hlinkClick r:id="rId3">
                  <a:extLst>
                    <a:ext uri="{A12FA001-AC4F-418D-AE19-62706E023703}">
                      <ahyp:hlinkClr xmlns:ahyp="http://schemas.microsoft.com/office/drawing/2018/hyperlinkcolor" val="tx"/>
                    </a:ext>
                  </a:extLst>
                </a:hlinkClick>
              </a:rPr>
              <a:t>What is Grapevine Communication? Types of Grapevine (bizcommunicationcoach.com)</a:t>
            </a:r>
            <a:endParaRPr lang="en-US" b="1" dirty="0"/>
          </a:p>
          <a:p>
            <a:pPr marL="0" indent="0">
              <a:buNone/>
            </a:pPr>
            <a:r>
              <a:rPr lang="en-US" b="1" i="0" dirty="0">
                <a:effectLst/>
              </a:rPr>
              <a:t>(Accessed 0n 24 of March 2022)</a:t>
            </a:r>
          </a:p>
          <a:p>
            <a:pPr marL="0" indent="0">
              <a:buNone/>
            </a:pPr>
            <a:r>
              <a:rPr lang="en-US" b="1" dirty="0"/>
              <a:t>8</a:t>
            </a:r>
          </a:p>
          <a:p>
            <a:pPr marL="0" indent="0">
              <a:buNone/>
            </a:pPr>
            <a:r>
              <a:rPr lang="en-GB" b="1" cap="all" dirty="0">
                <a:effectLst/>
              </a:rPr>
              <a:t>Graduate college, (2018)6 BARRIERS TO EFFECTIVE COMMUNICATION</a:t>
            </a:r>
          </a:p>
          <a:p>
            <a:pPr marL="0" indent="0">
              <a:buNone/>
            </a:pPr>
            <a:r>
              <a:rPr lang="en-GB" b="1" cap="all" dirty="0"/>
              <a:t>Available at: </a:t>
            </a:r>
            <a:r>
              <a:rPr lang="en-US" b="1" dirty="0">
                <a:hlinkClick r:id="rId4">
                  <a:extLst>
                    <a:ext uri="{A12FA001-AC4F-418D-AE19-62706E023703}">
                      <ahyp:hlinkClr xmlns:ahyp="http://schemas.microsoft.com/office/drawing/2018/hyperlinkcolor" val="tx"/>
                    </a:ext>
                  </a:extLst>
                </a:hlinkClick>
              </a:rPr>
              <a:t>6 Barriers to Effective Communication | Graduate College | Drexel University</a:t>
            </a:r>
            <a:endParaRPr lang="en-US" b="1" dirty="0"/>
          </a:p>
          <a:p>
            <a:pPr marL="0" indent="0">
              <a:buNone/>
            </a:pPr>
            <a:r>
              <a:rPr lang="en-US" b="1" cap="all" dirty="0">
                <a:effectLst/>
              </a:rPr>
              <a:t>(accessed 0n 26 0f March 2022)</a:t>
            </a:r>
            <a:endParaRPr lang="en-GB" b="1" cap="all" dirty="0">
              <a:effectLst/>
            </a:endParaRPr>
          </a:p>
          <a:p>
            <a:pPr marL="0" indent="0">
              <a:buNone/>
            </a:pPr>
            <a:endParaRPr lang="en-US" dirty="0">
              <a:latin typeface="Roboto Condensed" panose="020B0604020202020204" pitchFamily="2" charset="0"/>
            </a:endParaRPr>
          </a:p>
          <a:p>
            <a:pPr marL="0" indent="0">
              <a:buNone/>
            </a:pPr>
            <a:endParaRPr lang="en-US" b="0" i="0" dirty="0">
              <a:effectLst/>
              <a:latin typeface="Roboto Condensed" panose="020B0604020202020204" pitchFamily="2" charset="0"/>
            </a:endParaRPr>
          </a:p>
          <a:p>
            <a:pPr marL="0" indent="0">
              <a:buNone/>
            </a:pPr>
            <a:endParaRPr lang="en-GB" dirty="0"/>
          </a:p>
        </p:txBody>
      </p:sp>
    </p:spTree>
    <p:extLst>
      <p:ext uri="{BB962C8B-B14F-4D97-AF65-F5344CB8AC3E}">
        <p14:creationId xmlns:p14="http://schemas.microsoft.com/office/powerpoint/2010/main" val="1633593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34CF-0806-4757-ABF9-8E5FD2FC2618}"/>
              </a:ext>
            </a:extLst>
          </p:cNvPr>
          <p:cNvSpPr>
            <a:spLocks noGrp="1"/>
          </p:cNvSpPr>
          <p:nvPr>
            <p:ph type="title"/>
          </p:nvPr>
        </p:nvSpPr>
        <p:spPr/>
        <p:txBody>
          <a:bodyPr/>
          <a:lstStyle/>
          <a:p>
            <a:pPr algn="ctr"/>
            <a:r>
              <a:rPr lang="en-GB" dirty="0"/>
              <a:t>Feedback</a:t>
            </a:r>
          </a:p>
        </p:txBody>
      </p:sp>
      <p:pic>
        <p:nvPicPr>
          <p:cNvPr id="5" name="Content Placeholder 4" descr="Graphical user interface, application, table&#10;&#10;Description automatically generated">
            <a:extLst>
              <a:ext uri="{FF2B5EF4-FFF2-40B4-BE49-F238E27FC236}">
                <a16:creationId xmlns:a16="http://schemas.microsoft.com/office/drawing/2014/main" id="{D1584D20-9634-45D3-9728-8B19B1A0071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73475" y="2052638"/>
            <a:ext cx="5995987" cy="3997325"/>
          </a:xfrm>
        </p:spPr>
      </p:pic>
    </p:spTree>
    <p:extLst>
      <p:ext uri="{BB962C8B-B14F-4D97-AF65-F5344CB8AC3E}">
        <p14:creationId xmlns:p14="http://schemas.microsoft.com/office/powerpoint/2010/main" val="3246169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19C58D-F442-4486-B463-F2E66EC57FCA}">
  <ds:schemaRefs>
    <ds:schemaRef ds:uri="http://schemas.microsoft.com/sharepoint/v3/contenttype/forms"/>
  </ds:schemaRefs>
</ds:datastoreItem>
</file>

<file path=customXml/itemProps2.xml><?xml version="1.0" encoding="utf-8"?>
<ds:datastoreItem xmlns:ds="http://schemas.openxmlformats.org/officeDocument/2006/customXml" ds:itemID="{B8878E85-A78B-4B60-B5AB-E73BD2B5C27A}">
  <ds:schemaRef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www.w3.org/XML/1998/namespace"/>
    <ds:schemaRef ds:uri="http://purl.org/dc/dcmitype/"/>
    <ds:schemaRef ds:uri="95817cb9-f0eb-4f4d-892c-47ab9f8957c0"/>
    <ds:schemaRef ds:uri="http://schemas.microsoft.com/office/infopath/2007/PartnerControls"/>
    <ds:schemaRef ds:uri="9823f8e4-81f3-4a59-a026-c1a9717271fd"/>
    <ds:schemaRef ds:uri="http://purl.org/dc/terms/"/>
  </ds:schemaRefs>
</ds:datastoreItem>
</file>

<file path=customXml/itemProps3.xml><?xml version="1.0" encoding="utf-8"?>
<ds:datastoreItem xmlns:ds="http://schemas.openxmlformats.org/officeDocument/2006/customXml" ds:itemID="{06FD8161-FF3B-4EAA-8541-8BFCC5E06B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131</TotalTime>
  <Words>1609</Words>
  <Application>Microsoft Office PowerPoint</Application>
  <PresentationFormat>Widescreen</PresentationFormat>
  <Paragraphs>104</Paragraphs>
  <Slides>15</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Abadi</vt:lpstr>
      <vt:lpstr>Arial</vt:lpstr>
      <vt:lpstr>Calibri</vt:lpstr>
      <vt:lpstr>Libre Franklin</vt:lpstr>
      <vt:lpstr>MS Shell Dlg 2</vt:lpstr>
      <vt:lpstr>Noto Sans</vt:lpstr>
      <vt:lpstr>Open Sans</vt:lpstr>
      <vt:lpstr>Roboto</vt:lpstr>
      <vt:lpstr>Roboto Condensed</vt:lpstr>
      <vt:lpstr>Wingdings</vt:lpstr>
      <vt:lpstr>Wingdings 3</vt:lpstr>
      <vt:lpstr>Madison</vt:lpstr>
      <vt:lpstr> Module: Affective teamwork and communication </vt:lpstr>
      <vt:lpstr>Strategies for effective communication in a business setting</vt:lpstr>
      <vt:lpstr>What is the benefit of effective communication at business.</vt:lpstr>
      <vt:lpstr>PowerPoint Presentation</vt:lpstr>
      <vt:lpstr>PowerPoint Presentation</vt:lpstr>
      <vt:lpstr>Grapevine Communication</vt:lpstr>
      <vt:lpstr>Grapevine Advantage to Apple</vt:lpstr>
      <vt:lpstr>Crosswise or Diagonal communciation </vt:lpstr>
      <vt:lpstr>How Apple can use Diagonal Communication</vt:lpstr>
      <vt:lpstr>The types of barriers that can prevent effective communication between the organisation and their external stakeholders</vt:lpstr>
      <vt:lpstr>The channels of communication</vt:lpstr>
      <vt:lpstr>References   </vt:lpstr>
      <vt:lpstr>References </vt:lpstr>
      <vt:lpstr>References…… </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shamim</dc:creator>
  <cp:lastModifiedBy>Alice Ioan</cp:lastModifiedBy>
  <cp:revision>27</cp:revision>
  <dcterms:created xsi:type="dcterms:W3CDTF">2022-03-26T10:47:02Z</dcterms:created>
  <dcterms:modified xsi:type="dcterms:W3CDTF">2022-03-27T11:21:09Z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