
<file path=[Content_Types].xml><?xml version="1.0" encoding="utf-8"?>
<Types xmlns="http://schemas.openxmlformats.org/package/2006/content-types">
  <Override PartName="/ppt/slides/slide3.xml" ContentType="application/vnd.openxmlformats-officedocument.presentationml.slide+xml"/>
  <Override PartName="/docProps/core.xml" ContentType="application/vnd.openxmlformats-package.core-properties+xml"/>
  <Override PartName="/ppt/slideLayouts/slideLayout6.xml" ContentType="application/vnd.openxmlformats-officedocument.presentationml.slideLayout+xml"/>
  <Default Extension="rels" ContentType="application/vnd.openxmlformats-package.relationships+xml"/>
  <Override PartName="/ppt/slides/slide5.xml" ContentType="application/vnd.openxmlformats-officedocument.presentationml.slide+xml"/>
  <Override PartName="/ppt/slideLayouts/slideLayout8.xml" ContentType="application/vnd.openxmlformats-officedocument.presentationml.slideLayout+xml"/>
  <Override PartName="/ppt/slideLayouts/slideLayout1.xml" ContentType="application/vnd.openxmlformats-officedocument.presentationml.slideLayout+xml"/>
  <Default Extension="png" ContentType="image/png"/>
  <Override PartName="/ppt/slideLayouts/slideLayout11.xml" ContentType="application/vnd.openxmlformats-officedocument.presentationml.slideLayout+xml"/>
  <Override PartName="/ppt/slideLayouts/slideLayout3.xml" ContentType="application/vnd.openxmlformats-officedocument.presentationml.slideLayout+xml"/>
  <Default Extension="xml" ContentType="application/xml"/>
  <Override PartName="/ppt/slides/slide2.xml" ContentType="application/vnd.openxmlformats-officedocument.presentationml.slide+xml"/>
  <Override PartName="/docProps/app.xml" ContentType="application/vnd.openxmlformats-officedocument.extended-properties+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s/slide4.xml" ContentType="application/vnd.openxmlformats-officedocument.presentationml.slide+xml"/>
  <Override PartName="/ppt/viewProps.xml" ContentType="application/vnd.openxmlformats-officedocument.presentationml.viewProps+xml"/>
  <Override PartName="/ppt/slideLayouts/slideLayout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presProps.xml" ContentType="application/vnd.openxmlformats-officedocument.presentationml.presProps+xml"/>
  <Override PartName="/ppt/slideLayouts/slideLayout2.xml" ContentType="application/vnd.openxmlformats-officedocument.presentationml.slideLayout+xml"/>
  <Override PartName="/ppt/presentation.xml" ContentType="application/vnd.openxmlformats-officedocument.presentationml.presentation.main+xml"/>
  <Default Extension="bin" ContentType="application/vnd.openxmlformats-officedocument.presentationml.printerSettings"/>
  <Override PartName="/ppt/slides/slide1.xml" ContentType="application/vnd.openxmlformats-officedocument.presentationml.slide+xml"/>
  <Default Extension="jpeg" ContentType="image/jpeg"/>
  <Override PartName="/ppt/tableStyles.xml" ContentType="application/vnd.openxmlformats-officedocument.presentationml.tableStyles+xml"/>
  <Override PartName="/ppt/slideLayouts/slideLayout4.xml" ContentType="application/vnd.openxmlformats-officedocument.presentationml.slideLayout+xml"/>
  <Override PartName="/ppt/theme/theme1.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88" r:id="rId3"/>
    <p:sldId id="289" r:id="rId4"/>
    <p:sldId id="290" r:id="rId5"/>
    <p:sldId id="271" r:id="rId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143" d="100"/>
          <a:sy n="143" d="100"/>
        </p:scale>
        <p:origin x="-1352" y="-112"/>
      </p:cViewPr>
      <p:guideLst>
        <p:guide orient="horz" pos="162"/>
        <p:guide pos="3713"/>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printerSettings" Target="printerSettings/printerSettings1.bin"/><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9/30/15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9/30/15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9/30/15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9/30/15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9/30/15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9/30/15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9/30/15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9/30/15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blipFill rotWithShape="1">
          <a:blip r:embed="rId2"/>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693988" y="4726976"/>
            <a:ext cx="6400800" cy="805601"/>
          </a:xfrm>
        </p:spPr>
        <p:txBody>
          <a:bodyPr/>
          <a:lstStyle/>
          <a:p>
            <a:r>
              <a:rPr lang="en-US" dirty="0" smtClean="0"/>
              <a:t>3: Research Strategies 1</a:t>
            </a:r>
            <a:endParaRPr lang="en-US" dirty="0"/>
          </a:p>
        </p:txBody>
      </p:sp>
      <p:sp>
        <p:nvSpPr>
          <p:cNvPr id="5" name="Title 1"/>
          <p:cNvSpPr>
            <a:spLocks noGrp="1"/>
          </p:cNvSpPr>
          <p:nvPr>
            <p:ph type="ctrTitle"/>
          </p:nvPr>
        </p:nvSpPr>
        <p:spPr>
          <a:xfrm>
            <a:off x="2019910" y="2800559"/>
            <a:ext cx="7772400" cy="1470025"/>
          </a:xfrm>
        </p:spPr>
        <p:txBody>
          <a:bodyPr/>
          <a:lstStyle/>
          <a:p>
            <a:r>
              <a:rPr lang="en-US" dirty="0" smtClean="0"/>
              <a:t>Research Methods &amp; Communication</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Experiment</a:t>
            </a:r>
            <a:endParaRPr lang="en-US" dirty="0"/>
          </a:p>
        </p:txBody>
      </p:sp>
      <p:sp>
        <p:nvSpPr>
          <p:cNvPr id="3" name="Content Placeholder 2"/>
          <p:cNvSpPr>
            <a:spLocks noGrp="1"/>
          </p:cNvSpPr>
          <p:nvPr>
            <p:ph idx="1"/>
          </p:nvPr>
        </p:nvSpPr>
        <p:spPr/>
        <p:txBody>
          <a:bodyPr/>
          <a:lstStyle/>
          <a:p>
            <a:pPr marL="0" indent="0">
              <a:buNone/>
            </a:pPr>
            <a:r>
              <a:rPr lang="en-US" dirty="0" smtClean="0"/>
              <a:t>"The essential feature of experimental research is that investigators deliberately control and manipulate the conditions which determine the events in which they are interested, introduce an intervention and measure the difference that it makes."</a:t>
            </a:r>
          </a:p>
          <a:p>
            <a:pPr marL="0" indent="0">
              <a:buNone/>
            </a:pPr>
            <a:endParaRPr lang="en-US" dirty="0" smtClean="0"/>
          </a:p>
          <a:p>
            <a:pPr marL="0" indent="0" algn="r">
              <a:buNone/>
            </a:pPr>
            <a:r>
              <a:rPr lang="en-US" sz="1200" dirty="0" smtClean="0"/>
              <a:t>Cohen, L., </a:t>
            </a:r>
            <a:r>
              <a:rPr lang="en-US" sz="1200" dirty="0" err="1" smtClean="0"/>
              <a:t>Manion</a:t>
            </a:r>
            <a:r>
              <a:rPr lang="en-US" sz="1200" dirty="0" smtClean="0"/>
              <a:t>, L. &amp; Morrison, K. (2011: 312)</a:t>
            </a:r>
          </a:p>
          <a:p>
            <a:pPr marL="0" indent="0">
              <a:buNone/>
            </a:pPr>
            <a:endParaRPr lang="en-US" dirty="0" smtClean="0"/>
          </a:p>
          <a:p>
            <a:pPr marL="0" indent="0">
              <a:buNone/>
            </a:pPr>
            <a:endParaRPr lang="en-US" sz="16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Experiment</a:t>
            </a:r>
            <a:endParaRPr lang="en-US" dirty="0"/>
          </a:p>
        </p:txBody>
      </p:sp>
      <p:sp>
        <p:nvSpPr>
          <p:cNvPr id="3" name="Content Placeholder 2"/>
          <p:cNvSpPr>
            <a:spLocks noGrp="1"/>
          </p:cNvSpPr>
          <p:nvPr>
            <p:ph idx="1"/>
          </p:nvPr>
        </p:nvSpPr>
        <p:spPr/>
        <p:txBody>
          <a:bodyPr/>
          <a:lstStyle/>
          <a:p>
            <a:pPr marL="0" indent="0">
              <a:buNone/>
            </a:pPr>
            <a:r>
              <a:rPr lang="en-US" dirty="0" smtClean="0"/>
              <a:t>"An experiment involves making a change in the value of one variable—called the independent variable—and observing the effect of that change on another variable—called the dependent variable."</a:t>
            </a:r>
          </a:p>
          <a:p>
            <a:pPr marL="0" indent="0">
              <a:buNone/>
            </a:pPr>
            <a:endParaRPr lang="en-US" dirty="0" smtClean="0"/>
          </a:p>
          <a:p>
            <a:pPr marL="0" indent="0" algn="r">
              <a:buNone/>
            </a:pPr>
            <a:r>
              <a:rPr lang="en-US" sz="1200" dirty="0" smtClean="0"/>
              <a:t>Cohen, L., </a:t>
            </a:r>
            <a:r>
              <a:rPr lang="en-US" sz="1200" dirty="0" err="1" smtClean="0"/>
              <a:t>Manion</a:t>
            </a:r>
            <a:r>
              <a:rPr lang="en-US" sz="1200" dirty="0" smtClean="0"/>
              <a:t>, L. &amp; Morrison, K. (2011: 312)</a:t>
            </a:r>
          </a:p>
          <a:p>
            <a:pPr marL="0" indent="0">
              <a:buNone/>
            </a:pPr>
            <a:endParaRPr lang="en-US" dirty="0" smtClean="0"/>
          </a:p>
          <a:p>
            <a:pPr marL="0" indent="0">
              <a:buNone/>
            </a:pPr>
            <a:endParaRPr lang="en-US" sz="16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Experiment</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dirty="0" smtClean="0"/>
              <a:t>Key concepts:</a:t>
            </a:r>
          </a:p>
          <a:p>
            <a:pPr marL="355600" indent="-355600"/>
            <a:r>
              <a:rPr lang="en-US" dirty="0" smtClean="0"/>
              <a:t>The "control" and "experimental" groups.</a:t>
            </a:r>
          </a:p>
          <a:p>
            <a:pPr marL="355600" indent="-355600"/>
            <a:r>
              <a:rPr lang="en-US" dirty="0" smtClean="0"/>
              <a:t>Identification and isolation of key variables.</a:t>
            </a:r>
          </a:p>
          <a:p>
            <a:pPr marL="355600" indent="-355600"/>
            <a:r>
              <a:rPr lang="en-US" dirty="0" smtClean="0"/>
              <a:t>Control of key variables.</a:t>
            </a:r>
          </a:p>
          <a:p>
            <a:pPr marL="355600" indent="-355600"/>
            <a:r>
              <a:rPr lang="en-US" dirty="0" smtClean="0"/>
              <a:t>Exclusion of any other variables.</a:t>
            </a:r>
          </a:p>
          <a:p>
            <a:pPr marL="355600" indent="-355600"/>
            <a:r>
              <a:rPr lang="en-US" dirty="0" smtClean="0"/>
              <a:t>Groups remain entirely separate.</a:t>
            </a:r>
          </a:p>
          <a:p>
            <a:pPr marL="355600" indent="-355600"/>
            <a:r>
              <a:rPr lang="en-US" dirty="0" smtClean="0"/>
              <a:t>The ability to measure accurately the dependent variable.</a:t>
            </a:r>
          </a:p>
          <a:p>
            <a:pPr marL="355600" indent="-355600">
              <a:buNone/>
            </a:pPr>
            <a:endParaRPr lang="en-US" dirty="0" smtClean="0"/>
          </a:p>
          <a:p>
            <a:pPr marL="0" indent="0">
              <a:buNone/>
            </a:pPr>
            <a:endParaRPr lang="en-US" sz="16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p>
        </p:txBody>
      </p:sp>
      <p:sp>
        <p:nvSpPr>
          <p:cNvPr id="3" name="Content Placeholder 2"/>
          <p:cNvSpPr>
            <a:spLocks noGrp="1"/>
          </p:cNvSpPr>
          <p:nvPr>
            <p:ph idx="1"/>
          </p:nvPr>
        </p:nvSpPr>
        <p:spPr/>
        <p:txBody>
          <a:bodyPr>
            <a:normAutofit/>
          </a:bodyPr>
          <a:lstStyle/>
          <a:p>
            <a:pPr marL="358775" indent="-358775">
              <a:buNone/>
            </a:pPr>
            <a:r>
              <a:rPr lang="en-US" sz="2000" dirty="0" smtClean="0"/>
              <a:t>Cohen, L., </a:t>
            </a:r>
            <a:r>
              <a:rPr lang="en-US" sz="2000" dirty="0" err="1" smtClean="0"/>
              <a:t>Manion</a:t>
            </a:r>
            <a:r>
              <a:rPr lang="en-US" sz="2000" dirty="0" smtClean="0"/>
              <a:t>, L. &amp; Morrison, K. (2011) </a:t>
            </a:r>
            <a:r>
              <a:rPr lang="en-US" sz="2000" i="1" dirty="0" smtClean="0"/>
              <a:t>Research Methods in Education</a:t>
            </a:r>
            <a:r>
              <a:rPr lang="en-US" sz="2000" dirty="0" smtClean="0"/>
              <a:t>. London, New York: </a:t>
            </a:r>
            <a:r>
              <a:rPr lang="en-US" sz="2000" dirty="0" err="1" smtClean="0"/>
              <a:t>Routledge</a:t>
            </a:r>
            <a:r>
              <a:rPr lang="en-US" sz="2000" dirty="0" smtClean="0"/>
              <a:t>.</a:t>
            </a:r>
          </a:p>
          <a:p>
            <a:pPr marL="0" indent="0">
              <a:buNone/>
            </a:pPr>
            <a:r>
              <a:rPr lang="en-US" sz="2000" dirty="0" smtClean="0"/>
              <a:t>Matthews, B. &amp; Ross, L. (2010) </a:t>
            </a:r>
            <a:r>
              <a:rPr lang="en-US" sz="2000" i="1" dirty="0" smtClean="0"/>
              <a:t>Research Methods</a:t>
            </a:r>
            <a:r>
              <a:rPr lang="en-US" sz="2000" dirty="0" smtClean="0"/>
              <a:t>. Harlow: Pearson Education</a:t>
            </a:r>
          </a:p>
          <a:p>
            <a:pPr marL="0" indent="0">
              <a:buNone/>
            </a:pPr>
            <a:r>
              <a:rPr lang="en-US" sz="2000" dirty="0" smtClean="0"/>
              <a:t>Saunders, Lewis &amp; </a:t>
            </a:r>
            <a:r>
              <a:rPr lang="en-US" sz="2000" dirty="0" err="1" smtClean="0"/>
              <a:t>Thornhill</a:t>
            </a:r>
            <a:r>
              <a:rPr lang="en-US" sz="2000" dirty="0" smtClean="0"/>
              <a:t> (2007) </a:t>
            </a:r>
            <a:r>
              <a:rPr lang="en-US" sz="2000" i="1" dirty="0" smtClean="0"/>
              <a:t>Research Methods in Business</a:t>
            </a:r>
            <a:r>
              <a:rPr lang="en-US" sz="2000" dirty="0" smtClean="0"/>
              <a:t>.</a:t>
            </a:r>
            <a:r>
              <a:rPr lang="en-US" sz="2000" i="1" dirty="0" smtClean="0"/>
              <a:t> </a:t>
            </a:r>
            <a:r>
              <a:rPr lang="en-US" sz="2000" dirty="0" smtClean="0"/>
              <a:t>Pearson Education</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2670</TotalTime>
  <Words>233</Words>
  <Application>Microsoft Macintosh PowerPoint</Application>
  <PresentationFormat>On-screen Show (4:3)</PresentationFormat>
  <Paragraphs>22</Paragraphs>
  <Slides>5</Slides>
  <Notes>0</Notes>
  <HiddenSlides>0</HiddenSlides>
  <MMClips>0</MMClips>
  <ScaleCrop>false</ScaleCrop>
  <HeadingPairs>
    <vt:vector size="4" baseType="variant">
      <vt:variant>
        <vt:lpstr>Design Template</vt:lpstr>
      </vt:variant>
      <vt:variant>
        <vt:i4>1</vt:i4>
      </vt:variant>
      <vt:variant>
        <vt:lpstr>Slide Titles</vt:lpstr>
      </vt:variant>
      <vt:variant>
        <vt:i4>5</vt:i4>
      </vt:variant>
    </vt:vector>
  </HeadingPairs>
  <TitlesOfParts>
    <vt:vector size="6" baseType="lpstr">
      <vt:lpstr>Office Theme</vt:lpstr>
      <vt:lpstr>Research Methods &amp; Communication</vt:lpstr>
      <vt:lpstr>Experiment</vt:lpstr>
      <vt:lpstr>Experiment</vt:lpstr>
      <vt:lpstr>Experiment</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Paul Hazel</cp:lastModifiedBy>
  <cp:revision>52</cp:revision>
  <dcterms:created xsi:type="dcterms:W3CDTF">2015-09-30T08:09:50Z</dcterms:created>
  <dcterms:modified xsi:type="dcterms:W3CDTF">2015-09-30T08:15:20Z</dcterms:modified>
</cp:coreProperties>
</file>