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12" r:id="rId4"/>
  </p:sldMasterIdLst>
  <p:notesMasterIdLst>
    <p:notesMasterId r:id="rId56"/>
  </p:notesMasterIdLst>
  <p:sldIdLst>
    <p:sldId id="257" r:id="rId5"/>
    <p:sldId id="711" r:id="rId6"/>
    <p:sldId id="279" r:id="rId7"/>
    <p:sldId id="355" r:id="rId8"/>
    <p:sldId id="273" r:id="rId9"/>
    <p:sldId id="275" r:id="rId10"/>
    <p:sldId id="380" r:id="rId11"/>
    <p:sldId id="745" r:id="rId12"/>
    <p:sldId id="751" r:id="rId13"/>
    <p:sldId id="752" r:id="rId14"/>
    <p:sldId id="754" r:id="rId15"/>
    <p:sldId id="299" r:id="rId16"/>
    <p:sldId id="300" r:id="rId17"/>
    <p:sldId id="746" r:id="rId18"/>
    <p:sldId id="743" r:id="rId19"/>
    <p:sldId id="747" r:id="rId20"/>
    <p:sldId id="755" r:id="rId21"/>
    <p:sldId id="298" r:id="rId22"/>
    <p:sldId id="301" r:id="rId23"/>
    <p:sldId id="744" r:id="rId24"/>
    <p:sldId id="348" r:id="rId25"/>
    <p:sldId id="358" r:id="rId26"/>
    <p:sldId id="756" r:id="rId27"/>
    <p:sldId id="302" r:id="rId28"/>
    <p:sldId id="352" r:id="rId29"/>
    <p:sldId id="469" r:id="rId30"/>
    <p:sldId id="748" r:id="rId31"/>
    <p:sldId id="468" r:id="rId32"/>
    <p:sldId id="759" r:id="rId33"/>
    <p:sldId id="757" r:id="rId34"/>
    <p:sldId id="303" r:id="rId35"/>
    <p:sldId id="304" r:id="rId36"/>
    <p:sldId id="760" r:id="rId37"/>
    <p:sldId id="761" r:id="rId38"/>
    <p:sldId id="758" r:id="rId39"/>
    <p:sldId id="305" r:id="rId40"/>
    <p:sldId id="749" r:id="rId41"/>
    <p:sldId id="370" r:id="rId42"/>
    <p:sldId id="371" r:id="rId43"/>
    <p:sldId id="372" r:id="rId44"/>
    <p:sldId id="373" r:id="rId45"/>
    <p:sldId id="750" r:id="rId46"/>
    <p:sldId id="374" r:id="rId47"/>
    <p:sldId id="382" r:id="rId48"/>
    <p:sldId id="376" r:id="rId49"/>
    <p:sldId id="381" r:id="rId50"/>
    <p:sldId id="375" r:id="rId51"/>
    <p:sldId id="377" r:id="rId52"/>
    <p:sldId id="753" r:id="rId53"/>
    <p:sldId id="378" r:id="rId54"/>
    <p:sldId id="385" r:id="rId5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0519" autoAdjust="0"/>
  </p:normalViewPr>
  <p:slideViewPr>
    <p:cSldViewPr snapToGrid="0">
      <p:cViewPr>
        <p:scale>
          <a:sx n="93" d="100"/>
          <a:sy n="93" d="100"/>
        </p:scale>
        <p:origin x="71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viewProps" Target="viewProps.xml"/><Relationship Id="rId5" Type="http://schemas.openxmlformats.org/officeDocument/2006/relationships/slide" Target="slides/slide1.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notesMaster" Target="notesMasters/notesMaster1.xml"/><Relationship Id="rId8" Type="http://schemas.openxmlformats.org/officeDocument/2006/relationships/slide" Target="slides/slide4.xml"/><Relationship Id="rId51" Type="http://schemas.openxmlformats.org/officeDocument/2006/relationships/slide" Target="slides/slide47.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theme" Target="theme/theme1.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presProps" Target="presProps.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ata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8.png"/><Relationship Id="rId7" Type="http://schemas.openxmlformats.org/officeDocument/2006/relationships/image" Target="../media/image28.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9.svg"/></Relationships>
</file>

<file path=ppt/diagrams/_rels/data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10.png"/><Relationship Id="rId7" Type="http://schemas.openxmlformats.org/officeDocument/2006/relationships/image" Target="../media/image31.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1.svg"/></Relationships>
</file>

<file path=ppt/diagrams/_rels/data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37.svg"/></Relationships>
</file>

<file path=ppt/diagrams/_rels/data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8.png"/><Relationship Id="rId7" Type="http://schemas.openxmlformats.org/officeDocument/2006/relationships/image" Target="../media/image31.png"/><Relationship Id="rId12" Type="http://schemas.openxmlformats.org/officeDocument/2006/relationships/image" Target="../media/image27.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0.svg"/><Relationship Id="rId11" Type="http://schemas.openxmlformats.org/officeDocument/2006/relationships/image" Target="../media/image26.png"/><Relationship Id="rId5" Type="http://schemas.openxmlformats.org/officeDocument/2006/relationships/image" Target="../media/image39.png"/><Relationship Id="rId10" Type="http://schemas.openxmlformats.org/officeDocument/2006/relationships/image" Target="../media/image42.svg"/><Relationship Id="rId4" Type="http://schemas.openxmlformats.org/officeDocument/2006/relationships/image" Target="../media/image9.svg"/><Relationship Id="rId9" Type="http://schemas.openxmlformats.org/officeDocument/2006/relationships/image" Target="../media/image41.png"/></Relationships>
</file>

<file path=ppt/diagrams/_rels/data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36.png"/><Relationship Id="rId7" Type="http://schemas.openxmlformats.org/officeDocument/2006/relationships/image" Target="../media/image4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3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8.png"/><Relationship Id="rId7" Type="http://schemas.openxmlformats.org/officeDocument/2006/relationships/image" Target="../media/image28.pn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10.png"/><Relationship Id="rId7" Type="http://schemas.openxmlformats.org/officeDocument/2006/relationships/image" Target="../media/image31.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11.svg"/></Relationships>
</file>

<file path=ppt/diagrams/_rels/drawing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25.svg"/><Relationship Id="rId1" Type="http://schemas.openxmlformats.org/officeDocument/2006/relationships/image" Target="../media/image24.png"/><Relationship Id="rId4" Type="http://schemas.openxmlformats.org/officeDocument/2006/relationships/image" Target="../media/image3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32.svg"/><Relationship Id="rId3" Type="http://schemas.openxmlformats.org/officeDocument/2006/relationships/image" Target="../media/image8.png"/><Relationship Id="rId7" Type="http://schemas.openxmlformats.org/officeDocument/2006/relationships/image" Target="../media/image31.png"/><Relationship Id="rId12" Type="http://schemas.openxmlformats.org/officeDocument/2006/relationships/image" Target="../media/image27.svg"/><Relationship Id="rId2" Type="http://schemas.openxmlformats.org/officeDocument/2006/relationships/image" Target="../media/image25.svg"/><Relationship Id="rId1" Type="http://schemas.openxmlformats.org/officeDocument/2006/relationships/image" Target="../media/image24.png"/><Relationship Id="rId6" Type="http://schemas.openxmlformats.org/officeDocument/2006/relationships/image" Target="../media/image40.svg"/><Relationship Id="rId11" Type="http://schemas.openxmlformats.org/officeDocument/2006/relationships/image" Target="../media/image26.png"/><Relationship Id="rId5" Type="http://schemas.openxmlformats.org/officeDocument/2006/relationships/image" Target="../media/image39.png"/><Relationship Id="rId10" Type="http://schemas.openxmlformats.org/officeDocument/2006/relationships/image" Target="../media/image42.svg"/><Relationship Id="rId4" Type="http://schemas.openxmlformats.org/officeDocument/2006/relationships/image" Target="../media/image9.svg"/><Relationship Id="rId9" Type="http://schemas.openxmlformats.org/officeDocument/2006/relationships/image" Target="../media/image41.png"/></Relationships>
</file>

<file path=ppt/diagrams/_rels/drawing7.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36.png"/><Relationship Id="rId7" Type="http://schemas.openxmlformats.org/officeDocument/2006/relationships/image" Target="../media/image46.png"/><Relationship Id="rId2" Type="http://schemas.openxmlformats.org/officeDocument/2006/relationships/image" Target="../media/image9.svg"/><Relationship Id="rId1" Type="http://schemas.openxmlformats.org/officeDocument/2006/relationships/image" Target="../media/image8.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37.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83492E3-4AD0-4026-BBF5-0D31704CE95A}"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7C85FA7D-D8DC-4A40-8B10-A76DA878C781}">
      <dgm:prSet/>
      <dgm:spPr/>
      <dgm:t>
        <a:bodyPr/>
        <a:lstStyle/>
        <a:p>
          <a:pPr>
            <a:lnSpc>
              <a:spcPct val="100000"/>
            </a:lnSpc>
          </a:pPr>
          <a:r>
            <a:rPr lang="en-GB"/>
            <a:t>Situation </a:t>
          </a:r>
          <a:endParaRPr lang="en-US"/>
        </a:p>
      </dgm:t>
    </dgm:pt>
    <dgm:pt modelId="{223FE306-E853-4444-86C2-85670CE79B1E}" type="parTrans" cxnId="{01B664F5-0C3B-4E4F-A60C-62B1652DB9FA}">
      <dgm:prSet/>
      <dgm:spPr/>
      <dgm:t>
        <a:bodyPr/>
        <a:lstStyle/>
        <a:p>
          <a:endParaRPr lang="en-US"/>
        </a:p>
      </dgm:t>
    </dgm:pt>
    <dgm:pt modelId="{887B17C9-60EE-4AE2-BEEF-13974C0716CF}" type="sibTrans" cxnId="{01B664F5-0C3B-4E4F-A60C-62B1652DB9FA}">
      <dgm:prSet/>
      <dgm:spPr/>
      <dgm:t>
        <a:bodyPr/>
        <a:lstStyle/>
        <a:p>
          <a:endParaRPr lang="en-US"/>
        </a:p>
      </dgm:t>
    </dgm:pt>
    <dgm:pt modelId="{F8803BB3-5D6D-4132-BE00-30AC7FF20E90}">
      <dgm:prSet/>
      <dgm:spPr/>
      <dgm:t>
        <a:bodyPr/>
        <a:lstStyle/>
        <a:p>
          <a:pPr>
            <a:lnSpc>
              <a:spcPct val="100000"/>
            </a:lnSpc>
          </a:pPr>
          <a:r>
            <a:rPr lang="en-GB" dirty="0"/>
            <a:t>External analysis – Macro, Micro, Internal</a:t>
          </a:r>
        </a:p>
        <a:p>
          <a:pPr>
            <a:lnSpc>
              <a:spcPct val="100000"/>
            </a:lnSpc>
          </a:pPr>
          <a:r>
            <a:rPr lang="en-GB" dirty="0"/>
            <a:t>Wider environment, industry evaluation, customer and competitor analysis</a:t>
          </a:r>
          <a:endParaRPr lang="en-US" dirty="0"/>
        </a:p>
      </dgm:t>
    </dgm:pt>
    <dgm:pt modelId="{77879742-FE30-4B80-BA2D-1AC80F99AA63}" type="parTrans" cxnId="{975E9599-976C-48E8-AEE2-4BAD0A092153}">
      <dgm:prSet/>
      <dgm:spPr/>
      <dgm:t>
        <a:bodyPr/>
        <a:lstStyle/>
        <a:p>
          <a:endParaRPr lang="en-US"/>
        </a:p>
      </dgm:t>
    </dgm:pt>
    <dgm:pt modelId="{7896317A-11E6-4249-AF81-BDA5C0A6C4A1}" type="sibTrans" cxnId="{975E9599-976C-48E8-AEE2-4BAD0A092153}">
      <dgm:prSet/>
      <dgm:spPr/>
      <dgm:t>
        <a:bodyPr/>
        <a:lstStyle/>
        <a:p>
          <a:endParaRPr lang="en-US"/>
        </a:p>
      </dgm:t>
    </dgm:pt>
    <dgm:pt modelId="{8C0D2BC8-A184-4689-B124-B1D3F33118E6}">
      <dgm:prSet/>
      <dgm:spPr/>
      <dgm:t>
        <a:bodyPr/>
        <a:lstStyle/>
        <a:p>
          <a:pPr>
            <a:lnSpc>
              <a:spcPct val="100000"/>
            </a:lnSpc>
          </a:pPr>
          <a:r>
            <a:rPr lang="en-GB" dirty="0"/>
            <a:t>Internal analysis -   Resources and capabilities, core competences, performance analysis</a:t>
          </a:r>
          <a:endParaRPr lang="en-US" dirty="0"/>
        </a:p>
      </dgm:t>
    </dgm:pt>
    <dgm:pt modelId="{17B50DE7-B43C-4E9E-A295-5B35DAFBF7D7}" type="parTrans" cxnId="{FB0FC3BF-7D5D-451F-B297-0BFC22324296}">
      <dgm:prSet/>
      <dgm:spPr/>
      <dgm:t>
        <a:bodyPr/>
        <a:lstStyle/>
        <a:p>
          <a:endParaRPr lang="en-US"/>
        </a:p>
      </dgm:t>
    </dgm:pt>
    <dgm:pt modelId="{76A4FA83-7A6E-4028-852A-46C1278564C3}" type="sibTrans" cxnId="{FB0FC3BF-7D5D-451F-B297-0BFC22324296}">
      <dgm:prSet/>
      <dgm:spPr/>
      <dgm:t>
        <a:bodyPr/>
        <a:lstStyle/>
        <a:p>
          <a:endParaRPr lang="en-US"/>
        </a:p>
      </dgm:t>
    </dgm:pt>
    <dgm:pt modelId="{3E0ABD77-9921-4E73-8596-358F7336407A}">
      <dgm:prSet/>
      <dgm:spPr/>
      <dgm:t>
        <a:bodyPr/>
        <a:lstStyle/>
        <a:p>
          <a:pPr>
            <a:lnSpc>
              <a:spcPct val="100000"/>
            </a:lnSpc>
          </a:pPr>
          <a:r>
            <a:rPr lang="en-GB"/>
            <a:t>SWOT / TOWS</a:t>
          </a:r>
          <a:endParaRPr lang="en-US"/>
        </a:p>
      </dgm:t>
    </dgm:pt>
    <dgm:pt modelId="{90D2B092-169B-4354-BA3E-0CCF21259289}" type="parTrans" cxnId="{035665F6-6627-4A85-A6BF-14B4977FBAE0}">
      <dgm:prSet/>
      <dgm:spPr/>
      <dgm:t>
        <a:bodyPr/>
        <a:lstStyle/>
        <a:p>
          <a:endParaRPr lang="en-US"/>
        </a:p>
      </dgm:t>
    </dgm:pt>
    <dgm:pt modelId="{E7E9C60E-BCB7-44B9-866F-C5C8003E2A98}" type="sibTrans" cxnId="{035665F6-6627-4A85-A6BF-14B4977FBAE0}">
      <dgm:prSet/>
      <dgm:spPr/>
      <dgm:t>
        <a:bodyPr/>
        <a:lstStyle/>
        <a:p>
          <a:endParaRPr lang="en-US"/>
        </a:p>
      </dgm:t>
    </dgm:pt>
    <dgm:pt modelId="{9FAF0B67-5A7D-4846-90DA-AD399F2A51C5}">
      <dgm:prSet/>
      <dgm:spPr/>
      <dgm:t>
        <a:bodyPr/>
        <a:lstStyle/>
        <a:p>
          <a:pPr>
            <a:lnSpc>
              <a:spcPct val="100000"/>
            </a:lnSpc>
          </a:pPr>
          <a:r>
            <a:rPr lang="en-GB"/>
            <a:t>Objectives</a:t>
          </a:r>
          <a:endParaRPr lang="en-US"/>
        </a:p>
      </dgm:t>
    </dgm:pt>
    <dgm:pt modelId="{27E846C7-139F-4B6E-95E9-6983EE50625E}" type="parTrans" cxnId="{7AF8DBC5-3E78-463B-8FE1-B1C0E2D2D650}">
      <dgm:prSet/>
      <dgm:spPr/>
      <dgm:t>
        <a:bodyPr/>
        <a:lstStyle/>
        <a:p>
          <a:endParaRPr lang="en-US"/>
        </a:p>
      </dgm:t>
    </dgm:pt>
    <dgm:pt modelId="{A15722EB-F04D-41C4-B3E3-89BEE251A3D6}" type="sibTrans" cxnId="{7AF8DBC5-3E78-463B-8FE1-B1C0E2D2D650}">
      <dgm:prSet/>
      <dgm:spPr/>
      <dgm:t>
        <a:bodyPr/>
        <a:lstStyle/>
        <a:p>
          <a:endParaRPr lang="en-US"/>
        </a:p>
      </dgm:t>
    </dgm:pt>
    <dgm:pt modelId="{8373DA83-3ADA-45E2-9D16-503612EBCD54}">
      <dgm:prSet/>
      <dgm:spPr/>
      <dgm:t>
        <a:bodyPr/>
        <a:lstStyle/>
        <a:p>
          <a:pPr>
            <a:lnSpc>
              <a:spcPct val="100000"/>
            </a:lnSpc>
          </a:pPr>
          <a:r>
            <a:rPr lang="en-GB" dirty="0"/>
            <a:t>SMART marketing objectives in line with corporate objectives</a:t>
          </a:r>
          <a:endParaRPr lang="en-US" dirty="0"/>
        </a:p>
      </dgm:t>
    </dgm:pt>
    <dgm:pt modelId="{864ADEBA-8D43-4C7A-8C10-B1C14DA3F6BB}" type="parTrans" cxnId="{6138969B-F6E2-4DAC-B227-F6ACB7447412}">
      <dgm:prSet/>
      <dgm:spPr/>
      <dgm:t>
        <a:bodyPr/>
        <a:lstStyle/>
        <a:p>
          <a:endParaRPr lang="en-US"/>
        </a:p>
      </dgm:t>
    </dgm:pt>
    <dgm:pt modelId="{9E86C706-99AD-43C0-8D2A-6AA99F3ECA00}" type="sibTrans" cxnId="{6138969B-F6E2-4DAC-B227-F6ACB7447412}">
      <dgm:prSet/>
      <dgm:spPr/>
      <dgm:t>
        <a:bodyPr/>
        <a:lstStyle/>
        <a:p>
          <a:endParaRPr lang="en-US"/>
        </a:p>
      </dgm:t>
    </dgm:pt>
    <dgm:pt modelId="{2EA527D9-86DE-44AF-9CE7-D0CCDF876691}">
      <dgm:prSet/>
      <dgm:spPr/>
      <dgm:t>
        <a:bodyPr/>
        <a:lstStyle/>
        <a:p>
          <a:pPr>
            <a:lnSpc>
              <a:spcPct val="100000"/>
            </a:lnSpc>
          </a:pPr>
          <a:r>
            <a:rPr lang="en-GB"/>
            <a:t>Strategy</a:t>
          </a:r>
          <a:endParaRPr lang="en-US"/>
        </a:p>
      </dgm:t>
    </dgm:pt>
    <dgm:pt modelId="{59BD79F7-CB0B-4D70-AE2C-B730FEDA0612}" type="parTrans" cxnId="{B09D04B7-EA27-4FB8-AC49-C25C3F42A385}">
      <dgm:prSet/>
      <dgm:spPr/>
      <dgm:t>
        <a:bodyPr/>
        <a:lstStyle/>
        <a:p>
          <a:endParaRPr lang="en-US"/>
        </a:p>
      </dgm:t>
    </dgm:pt>
    <dgm:pt modelId="{E236A7EB-F6C4-495A-8266-60E202AB1619}" type="sibTrans" cxnId="{B09D04B7-EA27-4FB8-AC49-C25C3F42A385}">
      <dgm:prSet/>
      <dgm:spPr/>
      <dgm:t>
        <a:bodyPr/>
        <a:lstStyle/>
        <a:p>
          <a:endParaRPr lang="en-US"/>
        </a:p>
      </dgm:t>
    </dgm:pt>
    <dgm:pt modelId="{FDB17339-0485-4169-AA29-4D0B22C19AC5}">
      <dgm:prSet/>
      <dgm:spPr/>
      <dgm:t>
        <a:bodyPr/>
        <a:lstStyle/>
        <a:p>
          <a:pPr>
            <a:lnSpc>
              <a:spcPct val="100000"/>
            </a:lnSpc>
          </a:pPr>
          <a:r>
            <a:rPr lang="en-GB" dirty="0"/>
            <a:t>Broad strategic direction, STP strategy</a:t>
          </a:r>
          <a:endParaRPr lang="en-US" dirty="0"/>
        </a:p>
      </dgm:t>
    </dgm:pt>
    <dgm:pt modelId="{3DDABF64-294E-45DD-AEA3-66EEFBDA1055}" type="parTrans" cxnId="{97631A03-E62C-4532-837C-F5B7EB712233}">
      <dgm:prSet/>
      <dgm:spPr/>
      <dgm:t>
        <a:bodyPr/>
        <a:lstStyle/>
        <a:p>
          <a:endParaRPr lang="en-US"/>
        </a:p>
      </dgm:t>
    </dgm:pt>
    <dgm:pt modelId="{F657E0A0-D23A-4A6C-ADD1-48E3AA590950}" type="sibTrans" cxnId="{97631A03-E62C-4532-837C-F5B7EB712233}">
      <dgm:prSet/>
      <dgm:spPr/>
      <dgm:t>
        <a:bodyPr/>
        <a:lstStyle/>
        <a:p>
          <a:endParaRPr lang="en-US"/>
        </a:p>
      </dgm:t>
    </dgm:pt>
    <dgm:pt modelId="{EC497744-C608-4863-A919-057DD3E95029}">
      <dgm:prSet/>
      <dgm:spPr/>
      <dgm:t>
        <a:bodyPr/>
        <a:lstStyle/>
        <a:p>
          <a:pPr>
            <a:lnSpc>
              <a:spcPct val="100000"/>
            </a:lnSpc>
          </a:pPr>
          <a:r>
            <a:rPr lang="en-GB"/>
            <a:t>Tactics</a:t>
          </a:r>
          <a:endParaRPr lang="en-US"/>
        </a:p>
      </dgm:t>
    </dgm:pt>
    <dgm:pt modelId="{53F5A172-DEE0-48DC-BF96-B12CB5C129EF}" type="parTrans" cxnId="{276A757B-059B-400B-9769-7FF3B22CB05B}">
      <dgm:prSet/>
      <dgm:spPr/>
      <dgm:t>
        <a:bodyPr/>
        <a:lstStyle/>
        <a:p>
          <a:endParaRPr lang="en-US"/>
        </a:p>
      </dgm:t>
    </dgm:pt>
    <dgm:pt modelId="{484F585C-417C-485E-941C-7B3B63441B43}" type="sibTrans" cxnId="{276A757B-059B-400B-9769-7FF3B22CB05B}">
      <dgm:prSet/>
      <dgm:spPr/>
      <dgm:t>
        <a:bodyPr/>
        <a:lstStyle/>
        <a:p>
          <a:endParaRPr lang="en-US"/>
        </a:p>
      </dgm:t>
    </dgm:pt>
    <dgm:pt modelId="{451F9879-05D5-4F8C-A549-370F8A4E0F3F}">
      <dgm:prSet/>
      <dgm:spPr/>
      <dgm:t>
        <a:bodyPr/>
        <a:lstStyle/>
        <a:p>
          <a:pPr>
            <a:lnSpc>
              <a:spcPct val="100000"/>
            </a:lnSpc>
          </a:pPr>
          <a:r>
            <a:rPr lang="en-GB" dirty="0"/>
            <a:t>Marketing mix decisions</a:t>
          </a:r>
          <a:endParaRPr lang="en-US" dirty="0"/>
        </a:p>
      </dgm:t>
    </dgm:pt>
    <dgm:pt modelId="{C2B50B9F-8BB7-4E0E-AC18-9F2A732688A5}" type="parTrans" cxnId="{146C9EA2-8838-4675-B452-30B235A36920}">
      <dgm:prSet/>
      <dgm:spPr/>
      <dgm:t>
        <a:bodyPr/>
        <a:lstStyle/>
        <a:p>
          <a:endParaRPr lang="en-US"/>
        </a:p>
      </dgm:t>
    </dgm:pt>
    <dgm:pt modelId="{31EBB110-8117-446B-994D-B6149AF3D6D5}" type="sibTrans" cxnId="{146C9EA2-8838-4675-B452-30B235A36920}">
      <dgm:prSet/>
      <dgm:spPr/>
      <dgm:t>
        <a:bodyPr/>
        <a:lstStyle/>
        <a:p>
          <a:endParaRPr lang="en-US"/>
        </a:p>
      </dgm:t>
    </dgm:pt>
    <dgm:pt modelId="{2806BCFC-766B-450E-83F2-5E0552D76FAE}">
      <dgm:prSet/>
      <dgm:spPr/>
      <dgm:t>
        <a:bodyPr/>
        <a:lstStyle/>
        <a:p>
          <a:pPr>
            <a:lnSpc>
              <a:spcPct val="100000"/>
            </a:lnSpc>
          </a:pPr>
          <a:r>
            <a:rPr lang="en-GB"/>
            <a:t>Action</a:t>
          </a:r>
          <a:endParaRPr lang="en-US"/>
        </a:p>
      </dgm:t>
    </dgm:pt>
    <dgm:pt modelId="{29B8C3FD-7C7A-4E15-9130-EBC5842412C9}" type="parTrans" cxnId="{E5A47087-7473-4BBA-BEBB-CBF63AC1CF0B}">
      <dgm:prSet/>
      <dgm:spPr/>
      <dgm:t>
        <a:bodyPr/>
        <a:lstStyle/>
        <a:p>
          <a:endParaRPr lang="en-US"/>
        </a:p>
      </dgm:t>
    </dgm:pt>
    <dgm:pt modelId="{1E3827EF-7BB8-450D-AEE4-198717BDA197}" type="sibTrans" cxnId="{E5A47087-7473-4BBA-BEBB-CBF63AC1CF0B}">
      <dgm:prSet/>
      <dgm:spPr/>
      <dgm:t>
        <a:bodyPr/>
        <a:lstStyle/>
        <a:p>
          <a:endParaRPr lang="en-US"/>
        </a:p>
      </dgm:t>
    </dgm:pt>
    <dgm:pt modelId="{7BD0EB5F-E60E-4BAE-BA7C-1C829AB7B420}">
      <dgm:prSet/>
      <dgm:spPr/>
      <dgm:t>
        <a:bodyPr/>
        <a:lstStyle/>
        <a:p>
          <a:pPr>
            <a:lnSpc>
              <a:spcPct val="100000"/>
            </a:lnSpc>
          </a:pPr>
          <a:r>
            <a:rPr lang="en-GB" dirty="0"/>
            <a:t>Who does what and when – Responsibilities, internal resources and skills, external agencies</a:t>
          </a:r>
          <a:endParaRPr lang="en-US" dirty="0"/>
        </a:p>
      </dgm:t>
    </dgm:pt>
    <dgm:pt modelId="{F61C1C20-931E-4F88-9943-A1B3846A1C63}" type="parTrans" cxnId="{66EAC0A6-EF58-42EB-A193-53E96BD85101}">
      <dgm:prSet/>
      <dgm:spPr/>
      <dgm:t>
        <a:bodyPr/>
        <a:lstStyle/>
        <a:p>
          <a:endParaRPr lang="en-US"/>
        </a:p>
      </dgm:t>
    </dgm:pt>
    <dgm:pt modelId="{544CC42D-8B9F-4A69-9E03-295329ED18E2}" type="sibTrans" cxnId="{66EAC0A6-EF58-42EB-A193-53E96BD85101}">
      <dgm:prSet/>
      <dgm:spPr/>
      <dgm:t>
        <a:bodyPr/>
        <a:lstStyle/>
        <a:p>
          <a:endParaRPr lang="en-US"/>
        </a:p>
      </dgm:t>
    </dgm:pt>
    <dgm:pt modelId="{7D54EEF9-13E4-4F60-A67D-B0A8B485CA17}">
      <dgm:prSet/>
      <dgm:spPr/>
      <dgm:t>
        <a:bodyPr/>
        <a:lstStyle/>
        <a:p>
          <a:pPr>
            <a:lnSpc>
              <a:spcPct val="100000"/>
            </a:lnSpc>
          </a:pPr>
          <a:r>
            <a:rPr lang="en-GB"/>
            <a:t>Control</a:t>
          </a:r>
          <a:endParaRPr lang="en-US"/>
        </a:p>
      </dgm:t>
    </dgm:pt>
    <dgm:pt modelId="{E0F1AEF2-F562-4468-80CA-1307864415AC}" type="parTrans" cxnId="{83B55F28-BC2E-4B94-9D15-18B73B3942F6}">
      <dgm:prSet/>
      <dgm:spPr/>
      <dgm:t>
        <a:bodyPr/>
        <a:lstStyle/>
        <a:p>
          <a:endParaRPr lang="en-US"/>
        </a:p>
      </dgm:t>
    </dgm:pt>
    <dgm:pt modelId="{F6EC5649-9A45-4211-AECC-F52786FA8AA5}" type="sibTrans" cxnId="{83B55F28-BC2E-4B94-9D15-18B73B3942F6}">
      <dgm:prSet/>
      <dgm:spPr/>
      <dgm:t>
        <a:bodyPr/>
        <a:lstStyle/>
        <a:p>
          <a:endParaRPr lang="en-US"/>
        </a:p>
      </dgm:t>
    </dgm:pt>
    <dgm:pt modelId="{970CD338-EA4C-43B9-8573-EF5164AC90DB}">
      <dgm:prSet/>
      <dgm:spPr/>
      <dgm:t>
        <a:bodyPr/>
        <a:lstStyle/>
        <a:p>
          <a:pPr>
            <a:lnSpc>
              <a:spcPct val="100000"/>
            </a:lnSpc>
          </a:pPr>
          <a:r>
            <a:rPr lang="en-GB" dirty="0"/>
            <a:t>Metrics and KPIs</a:t>
          </a:r>
          <a:endParaRPr lang="en-US" dirty="0"/>
        </a:p>
      </dgm:t>
    </dgm:pt>
    <dgm:pt modelId="{175A3D4F-86C7-4CF5-9453-0666314B4E37}" type="parTrans" cxnId="{61B409F4-CAE1-4D34-BEAB-6440CBFC3675}">
      <dgm:prSet/>
      <dgm:spPr/>
      <dgm:t>
        <a:bodyPr/>
        <a:lstStyle/>
        <a:p>
          <a:endParaRPr lang="en-US"/>
        </a:p>
      </dgm:t>
    </dgm:pt>
    <dgm:pt modelId="{7F11CCD6-F08F-4F0B-9A90-C62C63B08420}" type="sibTrans" cxnId="{61B409F4-CAE1-4D34-BEAB-6440CBFC3675}">
      <dgm:prSet/>
      <dgm:spPr/>
      <dgm:t>
        <a:bodyPr/>
        <a:lstStyle/>
        <a:p>
          <a:endParaRPr lang="en-US"/>
        </a:p>
      </dgm:t>
    </dgm:pt>
    <dgm:pt modelId="{618171B9-168A-42D0-8A54-322D7CBA1A28}" type="pres">
      <dgm:prSet presAssocID="{783492E3-4AD0-4026-BBF5-0D31704CE95A}" presName="root" presStyleCnt="0">
        <dgm:presLayoutVars>
          <dgm:dir/>
          <dgm:resizeHandles val="exact"/>
        </dgm:presLayoutVars>
      </dgm:prSet>
      <dgm:spPr/>
    </dgm:pt>
    <dgm:pt modelId="{720057FD-C605-40FD-9538-32F159B504C6}" type="pres">
      <dgm:prSet presAssocID="{7C85FA7D-D8DC-4A40-8B10-A76DA878C781}" presName="compNode" presStyleCnt="0"/>
      <dgm:spPr/>
    </dgm:pt>
    <dgm:pt modelId="{C2348ED4-3720-406A-BBE5-968831FF94A2}" type="pres">
      <dgm:prSet presAssocID="{7C85FA7D-D8DC-4A40-8B10-A76DA878C781}" presName="bgRect" presStyleLbl="bgShp" presStyleIdx="0" presStyleCnt="6"/>
      <dgm:spPr/>
    </dgm:pt>
    <dgm:pt modelId="{0A29CEE3-6A4B-4581-AAAA-0BA2D81B370E}" type="pres">
      <dgm:prSet presAssocID="{7C85FA7D-D8DC-4A40-8B10-A76DA878C78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Podium"/>
        </a:ext>
      </dgm:extLst>
    </dgm:pt>
    <dgm:pt modelId="{673EC5CC-B4C5-45A1-82A9-88BFBF536790}" type="pres">
      <dgm:prSet presAssocID="{7C85FA7D-D8DC-4A40-8B10-A76DA878C781}" presName="spaceRect" presStyleCnt="0"/>
      <dgm:spPr/>
    </dgm:pt>
    <dgm:pt modelId="{466E896D-85EE-46EA-B784-4F3E95DD7ABA}" type="pres">
      <dgm:prSet presAssocID="{7C85FA7D-D8DC-4A40-8B10-A76DA878C781}" presName="parTx" presStyleLbl="revTx" presStyleIdx="0" presStyleCnt="12">
        <dgm:presLayoutVars>
          <dgm:chMax val="0"/>
          <dgm:chPref val="0"/>
        </dgm:presLayoutVars>
      </dgm:prSet>
      <dgm:spPr/>
    </dgm:pt>
    <dgm:pt modelId="{9F033A47-0EF3-4FB3-810A-72F89C5E73AA}" type="pres">
      <dgm:prSet presAssocID="{7C85FA7D-D8DC-4A40-8B10-A76DA878C781}" presName="desTx" presStyleLbl="revTx" presStyleIdx="1" presStyleCnt="12" custScaleX="111744">
        <dgm:presLayoutVars/>
      </dgm:prSet>
      <dgm:spPr/>
    </dgm:pt>
    <dgm:pt modelId="{B81E02E0-BFE3-4E7F-BE82-14CBC642F777}" type="pres">
      <dgm:prSet presAssocID="{887B17C9-60EE-4AE2-BEEF-13974C0716CF}" presName="sibTrans" presStyleCnt="0"/>
      <dgm:spPr/>
    </dgm:pt>
    <dgm:pt modelId="{7538F449-839A-43A2-903B-B6D689F8F635}" type="pres">
      <dgm:prSet presAssocID="{9FAF0B67-5A7D-4846-90DA-AD399F2A51C5}" presName="compNode" presStyleCnt="0"/>
      <dgm:spPr/>
    </dgm:pt>
    <dgm:pt modelId="{264B8383-7774-4822-B408-8C177FCD8DE0}" type="pres">
      <dgm:prSet presAssocID="{9FAF0B67-5A7D-4846-90DA-AD399F2A51C5}" presName="bgRect" presStyleLbl="bgShp" presStyleIdx="1" presStyleCnt="6"/>
      <dgm:spPr/>
    </dgm:pt>
    <dgm:pt modelId="{6B7AB41C-66AC-46D3-977D-DC41BF413F0C}" type="pres">
      <dgm:prSet presAssocID="{9FAF0B67-5A7D-4846-90DA-AD399F2A51C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DC038249-D5CB-4D76-9C22-0B1FB37AB7F1}" type="pres">
      <dgm:prSet presAssocID="{9FAF0B67-5A7D-4846-90DA-AD399F2A51C5}" presName="spaceRect" presStyleCnt="0"/>
      <dgm:spPr/>
    </dgm:pt>
    <dgm:pt modelId="{46F9D53F-D450-499E-AE85-0A5AFB97CBD7}" type="pres">
      <dgm:prSet presAssocID="{9FAF0B67-5A7D-4846-90DA-AD399F2A51C5}" presName="parTx" presStyleLbl="revTx" presStyleIdx="2" presStyleCnt="12">
        <dgm:presLayoutVars>
          <dgm:chMax val="0"/>
          <dgm:chPref val="0"/>
        </dgm:presLayoutVars>
      </dgm:prSet>
      <dgm:spPr/>
    </dgm:pt>
    <dgm:pt modelId="{601757D5-3C45-4C02-8CA0-51ECD02C1DFC}" type="pres">
      <dgm:prSet presAssocID="{9FAF0B67-5A7D-4846-90DA-AD399F2A51C5}" presName="desTx" presStyleLbl="revTx" presStyleIdx="3" presStyleCnt="12" custScaleX="109276">
        <dgm:presLayoutVars/>
      </dgm:prSet>
      <dgm:spPr/>
    </dgm:pt>
    <dgm:pt modelId="{49E58F36-7851-4BFC-8A04-3365F417018A}" type="pres">
      <dgm:prSet presAssocID="{A15722EB-F04D-41C4-B3E3-89BEE251A3D6}" presName="sibTrans" presStyleCnt="0"/>
      <dgm:spPr/>
    </dgm:pt>
    <dgm:pt modelId="{67F5FA4C-7AED-4403-816C-6C6609D3C2DE}" type="pres">
      <dgm:prSet presAssocID="{2EA527D9-86DE-44AF-9CE7-D0CCDF876691}" presName="compNode" presStyleCnt="0"/>
      <dgm:spPr/>
    </dgm:pt>
    <dgm:pt modelId="{13C2E327-95F6-4248-A68F-B59AA0056382}" type="pres">
      <dgm:prSet presAssocID="{2EA527D9-86DE-44AF-9CE7-D0CCDF876691}" presName="bgRect" presStyleLbl="bgShp" presStyleIdx="2" presStyleCnt="6"/>
      <dgm:spPr/>
    </dgm:pt>
    <dgm:pt modelId="{549E093E-F925-4AB3-A4B7-CEAE94385B53}" type="pres">
      <dgm:prSet presAssocID="{2EA527D9-86DE-44AF-9CE7-D0CCDF876691}"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laybook"/>
        </a:ext>
      </dgm:extLst>
    </dgm:pt>
    <dgm:pt modelId="{AA7D7B5C-84B3-4D4A-90D0-4EAD0D0F9253}" type="pres">
      <dgm:prSet presAssocID="{2EA527D9-86DE-44AF-9CE7-D0CCDF876691}" presName="spaceRect" presStyleCnt="0"/>
      <dgm:spPr/>
    </dgm:pt>
    <dgm:pt modelId="{AA57695C-EC6B-4116-9E7C-2474D42A7D93}" type="pres">
      <dgm:prSet presAssocID="{2EA527D9-86DE-44AF-9CE7-D0CCDF876691}" presName="parTx" presStyleLbl="revTx" presStyleIdx="4" presStyleCnt="12">
        <dgm:presLayoutVars>
          <dgm:chMax val="0"/>
          <dgm:chPref val="0"/>
        </dgm:presLayoutVars>
      </dgm:prSet>
      <dgm:spPr/>
    </dgm:pt>
    <dgm:pt modelId="{8305C444-835B-4863-8B4A-5650C1E5F22E}" type="pres">
      <dgm:prSet presAssocID="{2EA527D9-86DE-44AF-9CE7-D0CCDF876691}" presName="desTx" presStyleLbl="revTx" presStyleIdx="5" presStyleCnt="12" custScaleX="109276">
        <dgm:presLayoutVars/>
      </dgm:prSet>
      <dgm:spPr/>
    </dgm:pt>
    <dgm:pt modelId="{F98C707B-906C-4EAD-BF3C-B146BACA671D}" type="pres">
      <dgm:prSet presAssocID="{E236A7EB-F6C4-495A-8266-60E202AB1619}" presName="sibTrans" presStyleCnt="0"/>
      <dgm:spPr/>
    </dgm:pt>
    <dgm:pt modelId="{9C8427ED-94A2-4617-9109-DC4DE113648E}" type="pres">
      <dgm:prSet presAssocID="{EC497744-C608-4863-A919-057DD3E95029}" presName="compNode" presStyleCnt="0"/>
      <dgm:spPr/>
    </dgm:pt>
    <dgm:pt modelId="{6BBE5F6A-3785-4D43-AAE7-730A8E55C350}" type="pres">
      <dgm:prSet presAssocID="{EC497744-C608-4863-A919-057DD3E95029}" presName="bgRect" presStyleLbl="bgShp" presStyleIdx="3" presStyleCnt="6"/>
      <dgm:spPr/>
    </dgm:pt>
    <dgm:pt modelId="{DE916317-CC01-48BA-81EC-B3A42482CF4B}" type="pres">
      <dgm:prSet presAssocID="{EC497744-C608-4863-A919-057DD3E95029}"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Megaphone"/>
        </a:ext>
      </dgm:extLst>
    </dgm:pt>
    <dgm:pt modelId="{E6FDECBC-49C1-491C-9C3C-F7BDC96942CE}" type="pres">
      <dgm:prSet presAssocID="{EC497744-C608-4863-A919-057DD3E95029}" presName="spaceRect" presStyleCnt="0"/>
      <dgm:spPr/>
    </dgm:pt>
    <dgm:pt modelId="{A8D29002-4304-441D-8E97-8F7E9693E0B5}" type="pres">
      <dgm:prSet presAssocID="{EC497744-C608-4863-A919-057DD3E95029}" presName="parTx" presStyleLbl="revTx" presStyleIdx="6" presStyleCnt="12">
        <dgm:presLayoutVars>
          <dgm:chMax val="0"/>
          <dgm:chPref val="0"/>
        </dgm:presLayoutVars>
      </dgm:prSet>
      <dgm:spPr/>
    </dgm:pt>
    <dgm:pt modelId="{B3681A57-71C8-4641-A463-FDE02B8ACA6D}" type="pres">
      <dgm:prSet presAssocID="{EC497744-C608-4863-A919-057DD3E95029}" presName="desTx" presStyleLbl="revTx" presStyleIdx="7" presStyleCnt="12" custScaleX="110700">
        <dgm:presLayoutVars/>
      </dgm:prSet>
      <dgm:spPr/>
    </dgm:pt>
    <dgm:pt modelId="{C14C5F47-F8DD-482C-B0F8-062521C88420}" type="pres">
      <dgm:prSet presAssocID="{484F585C-417C-485E-941C-7B3B63441B43}" presName="sibTrans" presStyleCnt="0"/>
      <dgm:spPr/>
    </dgm:pt>
    <dgm:pt modelId="{A07428E9-2561-4A6E-AD31-DCC043F3804C}" type="pres">
      <dgm:prSet presAssocID="{2806BCFC-766B-450E-83F2-5E0552D76FAE}" presName="compNode" presStyleCnt="0"/>
      <dgm:spPr/>
    </dgm:pt>
    <dgm:pt modelId="{DCC5D60D-49D9-4D4A-8DEF-CB7C5EE83EBF}" type="pres">
      <dgm:prSet presAssocID="{2806BCFC-766B-450E-83F2-5E0552D76FAE}" presName="bgRect" presStyleLbl="bgShp" presStyleIdx="4" presStyleCnt="6"/>
      <dgm:spPr/>
    </dgm:pt>
    <dgm:pt modelId="{6AA28B70-AB8E-4483-96EB-38EED6D12CD4}" type="pres">
      <dgm:prSet presAssocID="{2806BCFC-766B-450E-83F2-5E0552D76FA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Clapper board"/>
        </a:ext>
      </dgm:extLst>
    </dgm:pt>
    <dgm:pt modelId="{1E27E96B-D53E-4945-ACDC-5F97B6AF88E0}" type="pres">
      <dgm:prSet presAssocID="{2806BCFC-766B-450E-83F2-5E0552D76FAE}" presName="spaceRect" presStyleCnt="0"/>
      <dgm:spPr/>
    </dgm:pt>
    <dgm:pt modelId="{8A0B0508-8387-428F-AAFA-D54EF006B192}" type="pres">
      <dgm:prSet presAssocID="{2806BCFC-766B-450E-83F2-5E0552D76FAE}" presName="parTx" presStyleLbl="revTx" presStyleIdx="8" presStyleCnt="12">
        <dgm:presLayoutVars>
          <dgm:chMax val="0"/>
          <dgm:chPref val="0"/>
        </dgm:presLayoutVars>
      </dgm:prSet>
      <dgm:spPr/>
    </dgm:pt>
    <dgm:pt modelId="{A2445D43-FD30-448E-A15E-E09B996F7F26}" type="pres">
      <dgm:prSet presAssocID="{2806BCFC-766B-450E-83F2-5E0552D76FAE}" presName="desTx" presStyleLbl="revTx" presStyleIdx="9" presStyleCnt="12" custScaleX="109803">
        <dgm:presLayoutVars/>
      </dgm:prSet>
      <dgm:spPr/>
    </dgm:pt>
    <dgm:pt modelId="{FB774DE5-8B42-40DD-867E-3DF3FE94237E}" type="pres">
      <dgm:prSet presAssocID="{1E3827EF-7BB8-450D-AEE4-198717BDA197}" presName="sibTrans" presStyleCnt="0"/>
      <dgm:spPr/>
    </dgm:pt>
    <dgm:pt modelId="{64419E86-89FC-4CAB-9124-06EF21DDC6FC}" type="pres">
      <dgm:prSet presAssocID="{7D54EEF9-13E4-4F60-A67D-B0A8B485CA17}" presName="compNode" presStyleCnt="0"/>
      <dgm:spPr/>
    </dgm:pt>
    <dgm:pt modelId="{8D60B1A5-F9BB-47A6-AFAA-03FC00FB716F}" type="pres">
      <dgm:prSet presAssocID="{7D54EEF9-13E4-4F60-A67D-B0A8B485CA17}" presName="bgRect" presStyleLbl="bgShp" presStyleIdx="5" presStyleCnt="6"/>
      <dgm:spPr/>
    </dgm:pt>
    <dgm:pt modelId="{E6B29438-248E-4B67-8ADF-E43FB2F8E1CC}" type="pres">
      <dgm:prSet presAssocID="{7D54EEF9-13E4-4F60-A67D-B0A8B485CA17}"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Bar chart"/>
        </a:ext>
      </dgm:extLst>
    </dgm:pt>
    <dgm:pt modelId="{6B625A73-6ADE-40F8-A9B7-CC64798E0D5F}" type="pres">
      <dgm:prSet presAssocID="{7D54EEF9-13E4-4F60-A67D-B0A8B485CA17}" presName="spaceRect" presStyleCnt="0"/>
      <dgm:spPr/>
    </dgm:pt>
    <dgm:pt modelId="{A4934F86-7689-4BC4-82FB-ED6C99090B40}" type="pres">
      <dgm:prSet presAssocID="{7D54EEF9-13E4-4F60-A67D-B0A8B485CA17}" presName="parTx" presStyleLbl="revTx" presStyleIdx="10" presStyleCnt="12">
        <dgm:presLayoutVars>
          <dgm:chMax val="0"/>
          <dgm:chPref val="0"/>
        </dgm:presLayoutVars>
      </dgm:prSet>
      <dgm:spPr/>
    </dgm:pt>
    <dgm:pt modelId="{13B7E7F7-C0F1-4908-A887-86F55D7F8763}" type="pres">
      <dgm:prSet presAssocID="{7D54EEF9-13E4-4F60-A67D-B0A8B485CA17}" presName="desTx" presStyleLbl="revTx" presStyleIdx="11" presStyleCnt="12" custScaleX="106999">
        <dgm:presLayoutVars/>
      </dgm:prSet>
      <dgm:spPr/>
    </dgm:pt>
  </dgm:ptLst>
  <dgm:cxnLst>
    <dgm:cxn modelId="{9DFB8B02-342E-489E-8824-BF0ED23A826D}" type="presOf" srcId="{EC497744-C608-4863-A919-057DD3E95029}" destId="{A8D29002-4304-441D-8E97-8F7E9693E0B5}" srcOrd="0" destOrd="0" presId="urn:microsoft.com/office/officeart/2018/2/layout/IconVerticalSolidList"/>
    <dgm:cxn modelId="{97631A03-E62C-4532-837C-F5B7EB712233}" srcId="{2EA527D9-86DE-44AF-9CE7-D0CCDF876691}" destId="{FDB17339-0485-4169-AA29-4D0B22C19AC5}" srcOrd="0" destOrd="0" parTransId="{3DDABF64-294E-45DD-AEA3-66EEFBDA1055}" sibTransId="{F657E0A0-D23A-4A6C-ADD1-48E3AA590950}"/>
    <dgm:cxn modelId="{E40C3709-036C-41EF-8C22-81FA688D3C8F}" type="presOf" srcId="{7C85FA7D-D8DC-4A40-8B10-A76DA878C781}" destId="{466E896D-85EE-46EA-B784-4F3E95DD7ABA}" srcOrd="0" destOrd="0" presId="urn:microsoft.com/office/officeart/2018/2/layout/IconVerticalSolidList"/>
    <dgm:cxn modelId="{3D22C81C-15B9-46A3-ACF4-FA33B3D4A1B2}" type="presOf" srcId="{783492E3-4AD0-4026-BBF5-0D31704CE95A}" destId="{618171B9-168A-42D0-8A54-322D7CBA1A28}" srcOrd="0" destOrd="0" presId="urn:microsoft.com/office/officeart/2018/2/layout/IconVerticalSolidList"/>
    <dgm:cxn modelId="{83B55F28-BC2E-4B94-9D15-18B73B3942F6}" srcId="{783492E3-4AD0-4026-BBF5-0D31704CE95A}" destId="{7D54EEF9-13E4-4F60-A67D-B0A8B485CA17}" srcOrd="5" destOrd="0" parTransId="{E0F1AEF2-F562-4468-80CA-1307864415AC}" sibTransId="{F6EC5649-9A45-4211-AECC-F52786FA8AA5}"/>
    <dgm:cxn modelId="{5ABA6A3B-F3D7-40A7-B726-CE55359CE6DF}" type="presOf" srcId="{451F9879-05D5-4F8C-A549-370F8A4E0F3F}" destId="{B3681A57-71C8-4641-A463-FDE02B8ACA6D}" srcOrd="0" destOrd="0" presId="urn:microsoft.com/office/officeart/2018/2/layout/IconVerticalSolidList"/>
    <dgm:cxn modelId="{F7DFCA3F-CFE9-4D9D-8C6D-01D336942BDD}" type="presOf" srcId="{2806BCFC-766B-450E-83F2-5E0552D76FAE}" destId="{8A0B0508-8387-428F-AAFA-D54EF006B192}" srcOrd="0" destOrd="0" presId="urn:microsoft.com/office/officeart/2018/2/layout/IconVerticalSolidList"/>
    <dgm:cxn modelId="{679B2060-650F-46A9-BFC4-FF3E97054260}" type="presOf" srcId="{F8803BB3-5D6D-4132-BE00-30AC7FF20E90}" destId="{9F033A47-0EF3-4FB3-810A-72F89C5E73AA}" srcOrd="0" destOrd="0" presId="urn:microsoft.com/office/officeart/2018/2/layout/IconVerticalSolidList"/>
    <dgm:cxn modelId="{6A797966-A932-48F2-9C2A-D0C5B5538759}" type="presOf" srcId="{970CD338-EA4C-43B9-8573-EF5164AC90DB}" destId="{13B7E7F7-C0F1-4908-A887-86F55D7F8763}" srcOrd="0" destOrd="0" presId="urn:microsoft.com/office/officeart/2018/2/layout/IconVerticalSolidList"/>
    <dgm:cxn modelId="{07037648-C225-4D93-97BF-9E5FA0DBDBD6}" type="presOf" srcId="{9FAF0B67-5A7D-4846-90DA-AD399F2A51C5}" destId="{46F9D53F-D450-499E-AE85-0A5AFB97CBD7}" srcOrd="0" destOrd="0" presId="urn:microsoft.com/office/officeart/2018/2/layout/IconVerticalSolidList"/>
    <dgm:cxn modelId="{4E679570-766D-4B0C-857D-AC696036161A}" type="presOf" srcId="{7D54EEF9-13E4-4F60-A67D-B0A8B485CA17}" destId="{A4934F86-7689-4BC4-82FB-ED6C99090B40}" srcOrd="0" destOrd="0" presId="urn:microsoft.com/office/officeart/2018/2/layout/IconVerticalSolidList"/>
    <dgm:cxn modelId="{E370FB52-6E5F-4E0B-B5AB-B2D74C9F2370}" type="presOf" srcId="{7BD0EB5F-E60E-4BAE-BA7C-1C829AB7B420}" destId="{A2445D43-FD30-448E-A15E-E09B996F7F26}" srcOrd="0" destOrd="0" presId="urn:microsoft.com/office/officeart/2018/2/layout/IconVerticalSolidList"/>
    <dgm:cxn modelId="{276A757B-059B-400B-9769-7FF3B22CB05B}" srcId="{783492E3-4AD0-4026-BBF5-0D31704CE95A}" destId="{EC497744-C608-4863-A919-057DD3E95029}" srcOrd="3" destOrd="0" parTransId="{53F5A172-DEE0-48DC-BF96-B12CB5C129EF}" sibTransId="{484F585C-417C-485E-941C-7B3B63441B43}"/>
    <dgm:cxn modelId="{E5A47087-7473-4BBA-BEBB-CBF63AC1CF0B}" srcId="{783492E3-4AD0-4026-BBF5-0D31704CE95A}" destId="{2806BCFC-766B-450E-83F2-5E0552D76FAE}" srcOrd="4" destOrd="0" parTransId="{29B8C3FD-7C7A-4E15-9130-EBC5842412C9}" sibTransId="{1E3827EF-7BB8-450D-AEE4-198717BDA197}"/>
    <dgm:cxn modelId="{975E9599-976C-48E8-AEE2-4BAD0A092153}" srcId="{7C85FA7D-D8DC-4A40-8B10-A76DA878C781}" destId="{F8803BB3-5D6D-4132-BE00-30AC7FF20E90}" srcOrd="0" destOrd="0" parTransId="{77879742-FE30-4B80-BA2D-1AC80F99AA63}" sibTransId="{7896317A-11E6-4249-AF81-BDA5C0A6C4A1}"/>
    <dgm:cxn modelId="{6138969B-F6E2-4DAC-B227-F6ACB7447412}" srcId="{9FAF0B67-5A7D-4846-90DA-AD399F2A51C5}" destId="{8373DA83-3ADA-45E2-9D16-503612EBCD54}" srcOrd="0" destOrd="0" parTransId="{864ADEBA-8D43-4C7A-8C10-B1C14DA3F6BB}" sibTransId="{9E86C706-99AD-43C0-8D2A-6AA99F3ECA00}"/>
    <dgm:cxn modelId="{146C9EA2-8838-4675-B452-30B235A36920}" srcId="{EC497744-C608-4863-A919-057DD3E95029}" destId="{451F9879-05D5-4F8C-A549-370F8A4E0F3F}" srcOrd="0" destOrd="0" parTransId="{C2B50B9F-8BB7-4E0E-AC18-9F2A732688A5}" sibTransId="{31EBB110-8117-446B-994D-B6149AF3D6D5}"/>
    <dgm:cxn modelId="{66EAC0A6-EF58-42EB-A193-53E96BD85101}" srcId="{2806BCFC-766B-450E-83F2-5E0552D76FAE}" destId="{7BD0EB5F-E60E-4BAE-BA7C-1C829AB7B420}" srcOrd="0" destOrd="0" parTransId="{F61C1C20-931E-4F88-9943-A1B3846A1C63}" sibTransId="{544CC42D-8B9F-4A69-9E03-295329ED18E2}"/>
    <dgm:cxn modelId="{B09D04B7-EA27-4FB8-AC49-C25C3F42A385}" srcId="{783492E3-4AD0-4026-BBF5-0D31704CE95A}" destId="{2EA527D9-86DE-44AF-9CE7-D0CCDF876691}" srcOrd="2" destOrd="0" parTransId="{59BD79F7-CB0B-4D70-AE2C-B730FEDA0612}" sibTransId="{E236A7EB-F6C4-495A-8266-60E202AB1619}"/>
    <dgm:cxn modelId="{C983DDBD-FE96-44C9-B466-68FC7B1E55A1}" type="presOf" srcId="{FDB17339-0485-4169-AA29-4D0B22C19AC5}" destId="{8305C444-835B-4863-8B4A-5650C1E5F22E}" srcOrd="0" destOrd="0" presId="urn:microsoft.com/office/officeart/2018/2/layout/IconVerticalSolidList"/>
    <dgm:cxn modelId="{FB0FC3BF-7D5D-451F-B297-0BFC22324296}" srcId="{7C85FA7D-D8DC-4A40-8B10-A76DA878C781}" destId="{8C0D2BC8-A184-4689-B124-B1D3F33118E6}" srcOrd="1" destOrd="0" parTransId="{17B50DE7-B43C-4E9E-A295-5B35DAFBF7D7}" sibTransId="{76A4FA83-7A6E-4028-852A-46C1278564C3}"/>
    <dgm:cxn modelId="{7AF8DBC5-3E78-463B-8FE1-B1C0E2D2D650}" srcId="{783492E3-4AD0-4026-BBF5-0D31704CE95A}" destId="{9FAF0B67-5A7D-4846-90DA-AD399F2A51C5}" srcOrd="1" destOrd="0" parTransId="{27E846C7-139F-4B6E-95E9-6983EE50625E}" sibTransId="{A15722EB-F04D-41C4-B3E3-89BEE251A3D6}"/>
    <dgm:cxn modelId="{2AEFA1C6-A965-4DF0-997C-E490C8ECDD61}" type="presOf" srcId="{3E0ABD77-9921-4E73-8596-358F7336407A}" destId="{9F033A47-0EF3-4FB3-810A-72F89C5E73AA}" srcOrd="0" destOrd="2" presId="urn:microsoft.com/office/officeart/2018/2/layout/IconVerticalSolidList"/>
    <dgm:cxn modelId="{358ABEC8-F40A-4E65-AC2C-385216691228}" type="presOf" srcId="{8C0D2BC8-A184-4689-B124-B1D3F33118E6}" destId="{9F033A47-0EF3-4FB3-810A-72F89C5E73AA}" srcOrd="0" destOrd="1" presId="urn:microsoft.com/office/officeart/2018/2/layout/IconVerticalSolidList"/>
    <dgm:cxn modelId="{0E8614D8-2C10-41F2-A1D4-F0255F80E871}" type="presOf" srcId="{8373DA83-3ADA-45E2-9D16-503612EBCD54}" destId="{601757D5-3C45-4C02-8CA0-51ECD02C1DFC}" srcOrd="0" destOrd="0" presId="urn:microsoft.com/office/officeart/2018/2/layout/IconVerticalSolidList"/>
    <dgm:cxn modelId="{5CC5FDE7-24F6-41CD-92BE-10F882E8020D}" type="presOf" srcId="{2EA527D9-86DE-44AF-9CE7-D0CCDF876691}" destId="{AA57695C-EC6B-4116-9E7C-2474D42A7D93}" srcOrd="0" destOrd="0" presId="urn:microsoft.com/office/officeart/2018/2/layout/IconVerticalSolidList"/>
    <dgm:cxn modelId="{61B409F4-CAE1-4D34-BEAB-6440CBFC3675}" srcId="{7D54EEF9-13E4-4F60-A67D-B0A8B485CA17}" destId="{970CD338-EA4C-43B9-8573-EF5164AC90DB}" srcOrd="0" destOrd="0" parTransId="{175A3D4F-86C7-4CF5-9453-0666314B4E37}" sibTransId="{7F11CCD6-F08F-4F0B-9A90-C62C63B08420}"/>
    <dgm:cxn modelId="{01B664F5-0C3B-4E4F-A60C-62B1652DB9FA}" srcId="{783492E3-4AD0-4026-BBF5-0D31704CE95A}" destId="{7C85FA7D-D8DC-4A40-8B10-A76DA878C781}" srcOrd="0" destOrd="0" parTransId="{223FE306-E853-4444-86C2-85670CE79B1E}" sibTransId="{887B17C9-60EE-4AE2-BEEF-13974C0716CF}"/>
    <dgm:cxn modelId="{035665F6-6627-4A85-A6BF-14B4977FBAE0}" srcId="{7C85FA7D-D8DC-4A40-8B10-A76DA878C781}" destId="{3E0ABD77-9921-4E73-8596-358F7336407A}" srcOrd="2" destOrd="0" parTransId="{90D2B092-169B-4354-BA3E-0CCF21259289}" sibTransId="{E7E9C60E-BCB7-44B9-866F-C5C8003E2A98}"/>
    <dgm:cxn modelId="{8B1FB556-3138-4E22-A370-34DC922D42D6}" type="presParOf" srcId="{618171B9-168A-42D0-8A54-322D7CBA1A28}" destId="{720057FD-C605-40FD-9538-32F159B504C6}" srcOrd="0" destOrd="0" presId="urn:microsoft.com/office/officeart/2018/2/layout/IconVerticalSolidList"/>
    <dgm:cxn modelId="{6A0F580F-2FFC-4995-AAE9-D92D6A4CD066}" type="presParOf" srcId="{720057FD-C605-40FD-9538-32F159B504C6}" destId="{C2348ED4-3720-406A-BBE5-968831FF94A2}" srcOrd="0" destOrd="0" presId="urn:microsoft.com/office/officeart/2018/2/layout/IconVerticalSolidList"/>
    <dgm:cxn modelId="{79D574F1-42C1-4DDF-B940-15C493DEFE1F}" type="presParOf" srcId="{720057FD-C605-40FD-9538-32F159B504C6}" destId="{0A29CEE3-6A4B-4581-AAAA-0BA2D81B370E}" srcOrd="1" destOrd="0" presId="urn:microsoft.com/office/officeart/2018/2/layout/IconVerticalSolidList"/>
    <dgm:cxn modelId="{8B186381-8906-4B6B-8596-32E9652FAE77}" type="presParOf" srcId="{720057FD-C605-40FD-9538-32F159B504C6}" destId="{673EC5CC-B4C5-45A1-82A9-88BFBF536790}" srcOrd="2" destOrd="0" presId="urn:microsoft.com/office/officeart/2018/2/layout/IconVerticalSolidList"/>
    <dgm:cxn modelId="{75823067-E5A2-4800-BA3B-B8F247E401D1}" type="presParOf" srcId="{720057FD-C605-40FD-9538-32F159B504C6}" destId="{466E896D-85EE-46EA-B784-4F3E95DD7ABA}" srcOrd="3" destOrd="0" presId="urn:microsoft.com/office/officeart/2018/2/layout/IconVerticalSolidList"/>
    <dgm:cxn modelId="{E4C54D54-98C7-4CB0-A13D-80A0F30ADF3B}" type="presParOf" srcId="{720057FD-C605-40FD-9538-32F159B504C6}" destId="{9F033A47-0EF3-4FB3-810A-72F89C5E73AA}" srcOrd="4" destOrd="0" presId="urn:microsoft.com/office/officeart/2018/2/layout/IconVerticalSolidList"/>
    <dgm:cxn modelId="{0964B334-61BD-4C8A-9421-0E076D65C283}" type="presParOf" srcId="{618171B9-168A-42D0-8A54-322D7CBA1A28}" destId="{B81E02E0-BFE3-4E7F-BE82-14CBC642F777}" srcOrd="1" destOrd="0" presId="urn:microsoft.com/office/officeart/2018/2/layout/IconVerticalSolidList"/>
    <dgm:cxn modelId="{13E940EC-D0A4-43EB-BF6B-603791767E66}" type="presParOf" srcId="{618171B9-168A-42D0-8A54-322D7CBA1A28}" destId="{7538F449-839A-43A2-903B-B6D689F8F635}" srcOrd="2" destOrd="0" presId="urn:microsoft.com/office/officeart/2018/2/layout/IconVerticalSolidList"/>
    <dgm:cxn modelId="{E7D61CE0-0341-4A0D-B87C-284CD6B45C7C}" type="presParOf" srcId="{7538F449-839A-43A2-903B-B6D689F8F635}" destId="{264B8383-7774-4822-B408-8C177FCD8DE0}" srcOrd="0" destOrd="0" presId="urn:microsoft.com/office/officeart/2018/2/layout/IconVerticalSolidList"/>
    <dgm:cxn modelId="{D6177567-5027-4C38-AA01-838A1F5AB7C6}" type="presParOf" srcId="{7538F449-839A-43A2-903B-B6D689F8F635}" destId="{6B7AB41C-66AC-46D3-977D-DC41BF413F0C}" srcOrd="1" destOrd="0" presId="urn:microsoft.com/office/officeart/2018/2/layout/IconVerticalSolidList"/>
    <dgm:cxn modelId="{478689CF-D1AC-46B2-B681-00999E4E28C5}" type="presParOf" srcId="{7538F449-839A-43A2-903B-B6D689F8F635}" destId="{DC038249-D5CB-4D76-9C22-0B1FB37AB7F1}" srcOrd="2" destOrd="0" presId="urn:microsoft.com/office/officeart/2018/2/layout/IconVerticalSolidList"/>
    <dgm:cxn modelId="{86651CE0-32B2-480D-9CF6-76FF3E98B3BD}" type="presParOf" srcId="{7538F449-839A-43A2-903B-B6D689F8F635}" destId="{46F9D53F-D450-499E-AE85-0A5AFB97CBD7}" srcOrd="3" destOrd="0" presId="urn:microsoft.com/office/officeart/2018/2/layout/IconVerticalSolidList"/>
    <dgm:cxn modelId="{CDEF960B-F828-4ACA-ACCC-2E882109D351}" type="presParOf" srcId="{7538F449-839A-43A2-903B-B6D689F8F635}" destId="{601757D5-3C45-4C02-8CA0-51ECD02C1DFC}" srcOrd="4" destOrd="0" presId="urn:microsoft.com/office/officeart/2018/2/layout/IconVerticalSolidList"/>
    <dgm:cxn modelId="{2A424FC5-89D4-4FF6-86BA-26285A1A90EB}" type="presParOf" srcId="{618171B9-168A-42D0-8A54-322D7CBA1A28}" destId="{49E58F36-7851-4BFC-8A04-3365F417018A}" srcOrd="3" destOrd="0" presId="urn:microsoft.com/office/officeart/2018/2/layout/IconVerticalSolidList"/>
    <dgm:cxn modelId="{4723D2A7-63DD-4CB4-974C-9ABF3B0E9A68}" type="presParOf" srcId="{618171B9-168A-42D0-8A54-322D7CBA1A28}" destId="{67F5FA4C-7AED-4403-816C-6C6609D3C2DE}" srcOrd="4" destOrd="0" presId="urn:microsoft.com/office/officeart/2018/2/layout/IconVerticalSolidList"/>
    <dgm:cxn modelId="{764DA7C1-29FB-4E56-B833-75A3E5DFFC92}" type="presParOf" srcId="{67F5FA4C-7AED-4403-816C-6C6609D3C2DE}" destId="{13C2E327-95F6-4248-A68F-B59AA0056382}" srcOrd="0" destOrd="0" presId="urn:microsoft.com/office/officeart/2018/2/layout/IconVerticalSolidList"/>
    <dgm:cxn modelId="{300A1154-A1D0-49D6-9F51-769FF332D125}" type="presParOf" srcId="{67F5FA4C-7AED-4403-816C-6C6609D3C2DE}" destId="{549E093E-F925-4AB3-A4B7-CEAE94385B53}" srcOrd="1" destOrd="0" presId="urn:microsoft.com/office/officeart/2018/2/layout/IconVerticalSolidList"/>
    <dgm:cxn modelId="{3AC818A1-4D91-4155-8475-7665FA13ACA8}" type="presParOf" srcId="{67F5FA4C-7AED-4403-816C-6C6609D3C2DE}" destId="{AA7D7B5C-84B3-4D4A-90D0-4EAD0D0F9253}" srcOrd="2" destOrd="0" presId="urn:microsoft.com/office/officeart/2018/2/layout/IconVerticalSolidList"/>
    <dgm:cxn modelId="{45F8FFF3-AC0F-4E96-92C6-9042B413C71A}" type="presParOf" srcId="{67F5FA4C-7AED-4403-816C-6C6609D3C2DE}" destId="{AA57695C-EC6B-4116-9E7C-2474D42A7D93}" srcOrd="3" destOrd="0" presId="urn:microsoft.com/office/officeart/2018/2/layout/IconVerticalSolidList"/>
    <dgm:cxn modelId="{F08B610D-6E5C-4B2D-9DBA-BD8AD0B9454A}" type="presParOf" srcId="{67F5FA4C-7AED-4403-816C-6C6609D3C2DE}" destId="{8305C444-835B-4863-8B4A-5650C1E5F22E}" srcOrd="4" destOrd="0" presId="urn:microsoft.com/office/officeart/2018/2/layout/IconVerticalSolidList"/>
    <dgm:cxn modelId="{60C31774-2AED-41C2-AC89-E6BB4BC8CBAF}" type="presParOf" srcId="{618171B9-168A-42D0-8A54-322D7CBA1A28}" destId="{F98C707B-906C-4EAD-BF3C-B146BACA671D}" srcOrd="5" destOrd="0" presId="urn:microsoft.com/office/officeart/2018/2/layout/IconVerticalSolidList"/>
    <dgm:cxn modelId="{BA33A3CB-B562-41E0-B0FE-B3357B7E18AD}" type="presParOf" srcId="{618171B9-168A-42D0-8A54-322D7CBA1A28}" destId="{9C8427ED-94A2-4617-9109-DC4DE113648E}" srcOrd="6" destOrd="0" presId="urn:microsoft.com/office/officeart/2018/2/layout/IconVerticalSolidList"/>
    <dgm:cxn modelId="{47996A02-5D1B-4F85-BF99-BEE00BD5B010}" type="presParOf" srcId="{9C8427ED-94A2-4617-9109-DC4DE113648E}" destId="{6BBE5F6A-3785-4D43-AAE7-730A8E55C350}" srcOrd="0" destOrd="0" presId="urn:microsoft.com/office/officeart/2018/2/layout/IconVerticalSolidList"/>
    <dgm:cxn modelId="{CD632FC0-53D3-4F04-93EA-9DADF4F92DA9}" type="presParOf" srcId="{9C8427ED-94A2-4617-9109-DC4DE113648E}" destId="{DE916317-CC01-48BA-81EC-B3A42482CF4B}" srcOrd="1" destOrd="0" presId="urn:microsoft.com/office/officeart/2018/2/layout/IconVerticalSolidList"/>
    <dgm:cxn modelId="{D73FC8B0-1410-4FC0-A59C-3E574D04F8B4}" type="presParOf" srcId="{9C8427ED-94A2-4617-9109-DC4DE113648E}" destId="{E6FDECBC-49C1-491C-9C3C-F7BDC96942CE}" srcOrd="2" destOrd="0" presId="urn:microsoft.com/office/officeart/2018/2/layout/IconVerticalSolidList"/>
    <dgm:cxn modelId="{FFF577DD-25E3-4661-B47C-5D4A727F02FE}" type="presParOf" srcId="{9C8427ED-94A2-4617-9109-DC4DE113648E}" destId="{A8D29002-4304-441D-8E97-8F7E9693E0B5}" srcOrd="3" destOrd="0" presId="urn:microsoft.com/office/officeart/2018/2/layout/IconVerticalSolidList"/>
    <dgm:cxn modelId="{14E885A2-7F7B-4EC6-B844-967206471047}" type="presParOf" srcId="{9C8427ED-94A2-4617-9109-DC4DE113648E}" destId="{B3681A57-71C8-4641-A463-FDE02B8ACA6D}" srcOrd="4" destOrd="0" presId="urn:microsoft.com/office/officeart/2018/2/layout/IconVerticalSolidList"/>
    <dgm:cxn modelId="{230D27AA-5D7C-4E16-96D3-E2F777990983}" type="presParOf" srcId="{618171B9-168A-42D0-8A54-322D7CBA1A28}" destId="{C14C5F47-F8DD-482C-B0F8-062521C88420}" srcOrd="7" destOrd="0" presId="urn:microsoft.com/office/officeart/2018/2/layout/IconVerticalSolidList"/>
    <dgm:cxn modelId="{1A3A2BB8-1E03-4A03-98FF-47F84A5A6906}" type="presParOf" srcId="{618171B9-168A-42D0-8A54-322D7CBA1A28}" destId="{A07428E9-2561-4A6E-AD31-DCC043F3804C}" srcOrd="8" destOrd="0" presId="urn:microsoft.com/office/officeart/2018/2/layout/IconVerticalSolidList"/>
    <dgm:cxn modelId="{8D5199D8-5B9D-452D-8A2B-663020904DCB}" type="presParOf" srcId="{A07428E9-2561-4A6E-AD31-DCC043F3804C}" destId="{DCC5D60D-49D9-4D4A-8DEF-CB7C5EE83EBF}" srcOrd="0" destOrd="0" presId="urn:microsoft.com/office/officeart/2018/2/layout/IconVerticalSolidList"/>
    <dgm:cxn modelId="{50109079-C9B8-43EF-A449-882A7667FD10}" type="presParOf" srcId="{A07428E9-2561-4A6E-AD31-DCC043F3804C}" destId="{6AA28B70-AB8E-4483-96EB-38EED6D12CD4}" srcOrd="1" destOrd="0" presId="urn:microsoft.com/office/officeart/2018/2/layout/IconVerticalSolidList"/>
    <dgm:cxn modelId="{EA7E6551-1E32-499D-96DE-9D302E579CA6}" type="presParOf" srcId="{A07428E9-2561-4A6E-AD31-DCC043F3804C}" destId="{1E27E96B-D53E-4945-ACDC-5F97B6AF88E0}" srcOrd="2" destOrd="0" presId="urn:microsoft.com/office/officeart/2018/2/layout/IconVerticalSolidList"/>
    <dgm:cxn modelId="{B9011BEB-1B08-4A42-8DF6-80A48DCD9931}" type="presParOf" srcId="{A07428E9-2561-4A6E-AD31-DCC043F3804C}" destId="{8A0B0508-8387-428F-AAFA-D54EF006B192}" srcOrd="3" destOrd="0" presId="urn:microsoft.com/office/officeart/2018/2/layout/IconVerticalSolidList"/>
    <dgm:cxn modelId="{53C08A3E-6398-4E3D-AE23-AE7D6847788C}" type="presParOf" srcId="{A07428E9-2561-4A6E-AD31-DCC043F3804C}" destId="{A2445D43-FD30-448E-A15E-E09B996F7F26}" srcOrd="4" destOrd="0" presId="urn:microsoft.com/office/officeart/2018/2/layout/IconVerticalSolidList"/>
    <dgm:cxn modelId="{99178311-FC46-4148-A2DA-CED99A6C659A}" type="presParOf" srcId="{618171B9-168A-42D0-8A54-322D7CBA1A28}" destId="{FB774DE5-8B42-40DD-867E-3DF3FE94237E}" srcOrd="9" destOrd="0" presId="urn:microsoft.com/office/officeart/2018/2/layout/IconVerticalSolidList"/>
    <dgm:cxn modelId="{7FB5EE7C-E6B7-465C-8FC6-932E37B21F23}" type="presParOf" srcId="{618171B9-168A-42D0-8A54-322D7CBA1A28}" destId="{64419E86-89FC-4CAB-9124-06EF21DDC6FC}" srcOrd="10" destOrd="0" presId="urn:microsoft.com/office/officeart/2018/2/layout/IconVerticalSolidList"/>
    <dgm:cxn modelId="{8E8D1DA2-E494-45AA-8EA5-0E3FF4E3E546}" type="presParOf" srcId="{64419E86-89FC-4CAB-9124-06EF21DDC6FC}" destId="{8D60B1A5-F9BB-47A6-AFAA-03FC00FB716F}" srcOrd="0" destOrd="0" presId="urn:microsoft.com/office/officeart/2018/2/layout/IconVerticalSolidList"/>
    <dgm:cxn modelId="{F573FC7D-D3E8-46F4-BF55-2E56C6695081}" type="presParOf" srcId="{64419E86-89FC-4CAB-9124-06EF21DDC6FC}" destId="{E6B29438-248E-4B67-8ADF-E43FB2F8E1CC}" srcOrd="1" destOrd="0" presId="urn:microsoft.com/office/officeart/2018/2/layout/IconVerticalSolidList"/>
    <dgm:cxn modelId="{43125FC1-F2BB-4753-B8D3-5D47787BC066}" type="presParOf" srcId="{64419E86-89FC-4CAB-9124-06EF21DDC6FC}" destId="{6B625A73-6ADE-40F8-A9B7-CC64798E0D5F}" srcOrd="2" destOrd="0" presId="urn:microsoft.com/office/officeart/2018/2/layout/IconVerticalSolidList"/>
    <dgm:cxn modelId="{D6B1458B-F8F6-4477-9F96-3BB5AB47A6B1}" type="presParOf" srcId="{64419E86-89FC-4CAB-9124-06EF21DDC6FC}" destId="{A4934F86-7689-4BC4-82FB-ED6C99090B40}" srcOrd="3" destOrd="0" presId="urn:microsoft.com/office/officeart/2018/2/layout/IconVerticalSolidList"/>
    <dgm:cxn modelId="{43B4C289-8528-4E44-90B4-7A0E962F6071}" type="presParOf" srcId="{64419E86-89FC-4CAB-9124-06EF21DDC6FC}" destId="{13B7E7F7-C0F1-4908-A887-86F55D7F8763}"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A7E8EC6-3930-416C-982E-4F2A75ADE308}"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4F3EF4B-3EB1-484D-9DD3-AFE4636AD31D}">
      <dgm:prSet/>
      <dgm:spPr/>
      <dgm:t>
        <a:bodyPr/>
        <a:lstStyle/>
        <a:p>
          <a:pPr>
            <a:lnSpc>
              <a:spcPct val="100000"/>
            </a:lnSpc>
          </a:pPr>
          <a:r>
            <a:rPr lang="en-GB"/>
            <a:t>Essential for ascertaining what needs to be achieved</a:t>
          </a:r>
          <a:endParaRPr lang="en-US"/>
        </a:p>
      </dgm:t>
    </dgm:pt>
    <dgm:pt modelId="{1171475A-FD8C-42D4-82FB-1B52E8FD1A88}" type="parTrans" cxnId="{F3CA6602-0D64-4E09-A252-99B3BBDE3C3B}">
      <dgm:prSet/>
      <dgm:spPr/>
      <dgm:t>
        <a:bodyPr/>
        <a:lstStyle/>
        <a:p>
          <a:endParaRPr lang="en-US"/>
        </a:p>
      </dgm:t>
    </dgm:pt>
    <dgm:pt modelId="{32AF1323-E321-40B2-BCA3-8DE4ED77C717}" type="sibTrans" cxnId="{F3CA6602-0D64-4E09-A252-99B3BBDE3C3B}">
      <dgm:prSet/>
      <dgm:spPr/>
      <dgm:t>
        <a:bodyPr/>
        <a:lstStyle/>
        <a:p>
          <a:endParaRPr lang="en-US"/>
        </a:p>
      </dgm:t>
    </dgm:pt>
    <dgm:pt modelId="{E929A510-72C9-4A7B-837C-A806A53F950E}">
      <dgm:prSet/>
      <dgm:spPr/>
      <dgm:t>
        <a:bodyPr/>
        <a:lstStyle/>
        <a:p>
          <a:pPr>
            <a:lnSpc>
              <a:spcPct val="100000"/>
            </a:lnSpc>
          </a:pPr>
          <a:r>
            <a:rPr lang="en-GB"/>
            <a:t>Must link closely with corporate objectives</a:t>
          </a:r>
          <a:endParaRPr lang="en-US"/>
        </a:p>
      </dgm:t>
    </dgm:pt>
    <dgm:pt modelId="{18EF0974-D63F-4C0E-AD88-D3504B03605F}" type="parTrans" cxnId="{80567001-8DD2-4800-BAFC-9A0844F5DB76}">
      <dgm:prSet/>
      <dgm:spPr/>
      <dgm:t>
        <a:bodyPr/>
        <a:lstStyle/>
        <a:p>
          <a:endParaRPr lang="en-US"/>
        </a:p>
      </dgm:t>
    </dgm:pt>
    <dgm:pt modelId="{E7633D76-8D48-44DC-ABB0-57E326F8D450}" type="sibTrans" cxnId="{80567001-8DD2-4800-BAFC-9A0844F5DB76}">
      <dgm:prSet/>
      <dgm:spPr/>
      <dgm:t>
        <a:bodyPr/>
        <a:lstStyle/>
        <a:p>
          <a:endParaRPr lang="en-US"/>
        </a:p>
      </dgm:t>
    </dgm:pt>
    <dgm:pt modelId="{2DC41676-29B1-4340-A54B-443176EF142B}">
      <dgm:prSet/>
      <dgm:spPr/>
      <dgm:t>
        <a:bodyPr/>
        <a:lstStyle/>
        <a:p>
          <a:pPr>
            <a:lnSpc>
              <a:spcPct val="100000"/>
            </a:lnSpc>
          </a:pPr>
          <a:r>
            <a:rPr lang="en-GB"/>
            <a:t>Used to assess achievement</a:t>
          </a:r>
          <a:endParaRPr lang="en-US"/>
        </a:p>
      </dgm:t>
    </dgm:pt>
    <dgm:pt modelId="{D0B49F3B-A4B6-438A-94B8-EB5714D33862}" type="parTrans" cxnId="{98B37B54-965D-4017-BE69-C5D807A11B26}">
      <dgm:prSet/>
      <dgm:spPr/>
      <dgm:t>
        <a:bodyPr/>
        <a:lstStyle/>
        <a:p>
          <a:endParaRPr lang="en-US"/>
        </a:p>
      </dgm:t>
    </dgm:pt>
    <dgm:pt modelId="{0C77B2C6-0386-44E8-95DA-E418EFD6F996}" type="sibTrans" cxnId="{98B37B54-965D-4017-BE69-C5D807A11B26}">
      <dgm:prSet/>
      <dgm:spPr/>
      <dgm:t>
        <a:bodyPr/>
        <a:lstStyle/>
        <a:p>
          <a:endParaRPr lang="en-US"/>
        </a:p>
      </dgm:t>
    </dgm:pt>
    <dgm:pt modelId="{F9F561B8-932E-445B-A436-4880695EEA59}">
      <dgm:prSet/>
      <dgm:spPr/>
      <dgm:t>
        <a:bodyPr/>
        <a:lstStyle/>
        <a:p>
          <a:pPr>
            <a:lnSpc>
              <a:spcPct val="100000"/>
            </a:lnSpc>
          </a:pPr>
          <a:r>
            <a:rPr lang="en-GB"/>
            <a:t>Must be quantified - SMART</a:t>
          </a:r>
          <a:endParaRPr lang="en-US"/>
        </a:p>
      </dgm:t>
    </dgm:pt>
    <dgm:pt modelId="{783BF4A5-A84A-4876-B1BA-74E910A33EE2}" type="parTrans" cxnId="{DD7648DB-B051-493D-AEDD-FFE1E6F15E11}">
      <dgm:prSet/>
      <dgm:spPr/>
      <dgm:t>
        <a:bodyPr/>
        <a:lstStyle/>
        <a:p>
          <a:endParaRPr lang="en-US"/>
        </a:p>
      </dgm:t>
    </dgm:pt>
    <dgm:pt modelId="{9A8079D6-54AA-4BB5-9B0B-D6EAA75B785A}" type="sibTrans" cxnId="{DD7648DB-B051-493D-AEDD-FFE1E6F15E11}">
      <dgm:prSet/>
      <dgm:spPr/>
      <dgm:t>
        <a:bodyPr/>
        <a:lstStyle/>
        <a:p>
          <a:endParaRPr lang="en-US"/>
        </a:p>
      </dgm:t>
    </dgm:pt>
    <dgm:pt modelId="{78155511-2A45-4E97-8E5A-B4C6DC97383C}" type="pres">
      <dgm:prSet presAssocID="{1A7E8EC6-3930-416C-982E-4F2A75ADE308}" presName="root" presStyleCnt="0">
        <dgm:presLayoutVars>
          <dgm:dir/>
          <dgm:resizeHandles val="exact"/>
        </dgm:presLayoutVars>
      </dgm:prSet>
      <dgm:spPr/>
    </dgm:pt>
    <dgm:pt modelId="{3882D772-9F1F-4D8D-B787-DD7408F04C2F}" type="pres">
      <dgm:prSet presAssocID="{54F3EF4B-3EB1-484D-9DD3-AFE4636AD31D}" presName="compNode" presStyleCnt="0"/>
      <dgm:spPr/>
    </dgm:pt>
    <dgm:pt modelId="{405E6D95-0A0D-482F-B222-CA88F82FF7A6}" type="pres">
      <dgm:prSet presAssocID="{54F3EF4B-3EB1-484D-9DD3-AFE4636AD31D}" presName="bgRect" presStyleLbl="bgShp" presStyleIdx="0" presStyleCnt="4"/>
      <dgm:spPr/>
    </dgm:pt>
    <dgm:pt modelId="{EA9289C4-4250-4216-94C1-B7E52F19A3FD}" type="pres">
      <dgm:prSet presAssocID="{54F3EF4B-3EB1-484D-9DD3-AFE4636AD31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B5AA89F6-750E-4DC8-A714-780462CCDFB7}" type="pres">
      <dgm:prSet presAssocID="{54F3EF4B-3EB1-484D-9DD3-AFE4636AD31D}" presName="spaceRect" presStyleCnt="0"/>
      <dgm:spPr/>
    </dgm:pt>
    <dgm:pt modelId="{0E530FD5-6907-4A62-B6A5-0822901FC777}" type="pres">
      <dgm:prSet presAssocID="{54F3EF4B-3EB1-484D-9DD3-AFE4636AD31D}" presName="parTx" presStyleLbl="revTx" presStyleIdx="0" presStyleCnt="4">
        <dgm:presLayoutVars>
          <dgm:chMax val="0"/>
          <dgm:chPref val="0"/>
        </dgm:presLayoutVars>
      </dgm:prSet>
      <dgm:spPr/>
    </dgm:pt>
    <dgm:pt modelId="{FFDD5B8E-FB21-480C-AE47-6F5719CB564E}" type="pres">
      <dgm:prSet presAssocID="{32AF1323-E321-40B2-BCA3-8DE4ED77C717}" presName="sibTrans" presStyleCnt="0"/>
      <dgm:spPr/>
    </dgm:pt>
    <dgm:pt modelId="{529DE4EA-86C9-41C5-9A3B-31A12390D11E}" type="pres">
      <dgm:prSet presAssocID="{E929A510-72C9-4A7B-837C-A806A53F950E}" presName="compNode" presStyleCnt="0"/>
      <dgm:spPr/>
    </dgm:pt>
    <dgm:pt modelId="{15FF76F5-24EB-41BB-A592-0689908F213D}" type="pres">
      <dgm:prSet presAssocID="{E929A510-72C9-4A7B-837C-A806A53F950E}" presName="bgRect" presStyleLbl="bgShp" presStyleIdx="1" presStyleCnt="4"/>
      <dgm:spPr/>
    </dgm:pt>
    <dgm:pt modelId="{BA851AF5-F012-4CD0-A2AD-543A7056006B}" type="pres">
      <dgm:prSet presAssocID="{E929A510-72C9-4A7B-837C-A806A53F950E}"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7E0E195B-FEF1-43FF-8F04-104F739A209A}" type="pres">
      <dgm:prSet presAssocID="{E929A510-72C9-4A7B-837C-A806A53F950E}" presName="spaceRect" presStyleCnt="0"/>
      <dgm:spPr/>
    </dgm:pt>
    <dgm:pt modelId="{785EC4DD-69FF-44C1-B680-D9F0182E5743}" type="pres">
      <dgm:prSet presAssocID="{E929A510-72C9-4A7B-837C-A806A53F950E}" presName="parTx" presStyleLbl="revTx" presStyleIdx="1" presStyleCnt="4">
        <dgm:presLayoutVars>
          <dgm:chMax val="0"/>
          <dgm:chPref val="0"/>
        </dgm:presLayoutVars>
      </dgm:prSet>
      <dgm:spPr/>
    </dgm:pt>
    <dgm:pt modelId="{24238D6D-F492-46EB-A063-0BE785CC83A5}" type="pres">
      <dgm:prSet presAssocID="{E7633D76-8D48-44DC-ABB0-57E326F8D450}" presName="sibTrans" presStyleCnt="0"/>
      <dgm:spPr/>
    </dgm:pt>
    <dgm:pt modelId="{3CB12A73-FF03-4AC3-A128-189731FAB7E0}" type="pres">
      <dgm:prSet presAssocID="{2DC41676-29B1-4340-A54B-443176EF142B}" presName="compNode" presStyleCnt="0"/>
      <dgm:spPr/>
    </dgm:pt>
    <dgm:pt modelId="{A7D914DB-C0CD-4D14-BB70-8683EE15FC99}" type="pres">
      <dgm:prSet presAssocID="{2DC41676-29B1-4340-A54B-443176EF142B}" presName="bgRect" presStyleLbl="bgShp" presStyleIdx="2" presStyleCnt="4"/>
      <dgm:spPr/>
    </dgm:pt>
    <dgm:pt modelId="{99E3032D-D70B-4AD7-9834-B08CCE4DB225}" type="pres">
      <dgm:prSet presAssocID="{2DC41676-29B1-4340-A54B-443176EF142B}"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Upward trend"/>
        </a:ext>
      </dgm:extLst>
    </dgm:pt>
    <dgm:pt modelId="{335D96A4-9EB2-4E52-8EA9-6510089B3095}" type="pres">
      <dgm:prSet presAssocID="{2DC41676-29B1-4340-A54B-443176EF142B}" presName="spaceRect" presStyleCnt="0"/>
      <dgm:spPr/>
    </dgm:pt>
    <dgm:pt modelId="{8284B947-9F79-4F4B-B37B-0514E7510A6B}" type="pres">
      <dgm:prSet presAssocID="{2DC41676-29B1-4340-A54B-443176EF142B}" presName="parTx" presStyleLbl="revTx" presStyleIdx="2" presStyleCnt="4">
        <dgm:presLayoutVars>
          <dgm:chMax val="0"/>
          <dgm:chPref val="0"/>
        </dgm:presLayoutVars>
      </dgm:prSet>
      <dgm:spPr/>
    </dgm:pt>
    <dgm:pt modelId="{C5BA2591-8E0C-4258-AD6B-B8F502748E78}" type="pres">
      <dgm:prSet presAssocID="{0C77B2C6-0386-44E8-95DA-E418EFD6F996}" presName="sibTrans" presStyleCnt="0"/>
      <dgm:spPr/>
    </dgm:pt>
    <dgm:pt modelId="{330F7A42-D6D2-4C8F-8DCA-0F69B0B55E15}" type="pres">
      <dgm:prSet presAssocID="{F9F561B8-932E-445B-A436-4880695EEA59}" presName="compNode" presStyleCnt="0"/>
      <dgm:spPr/>
    </dgm:pt>
    <dgm:pt modelId="{29C94759-394A-4F62-8318-CF4D88D9D912}" type="pres">
      <dgm:prSet presAssocID="{F9F561B8-932E-445B-A436-4880695EEA59}" presName="bgRect" presStyleLbl="bgShp" presStyleIdx="3" presStyleCnt="4"/>
      <dgm:spPr/>
    </dgm:pt>
    <dgm:pt modelId="{434FBCCE-B2BD-458C-87A5-0F0AD66A44D3}" type="pres">
      <dgm:prSet presAssocID="{F9F561B8-932E-445B-A436-4880695EEA5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alculator"/>
        </a:ext>
      </dgm:extLst>
    </dgm:pt>
    <dgm:pt modelId="{BF6194B1-BCEE-4A8E-BACD-699634796497}" type="pres">
      <dgm:prSet presAssocID="{F9F561B8-932E-445B-A436-4880695EEA59}" presName="spaceRect" presStyleCnt="0"/>
      <dgm:spPr/>
    </dgm:pt>
    <dgm:pt modelId="{5A86F072-4646-4CC6-B02E-383D73977007}" type="pres">
      <dgm:prSet presAssocID="{F9F561B8-932E-445B-A436-4880695EEA59}" presName="parTx" presStyleLbl="revTx" presStyleIdx="3" presStyleCnt="4">
        <dgm:presLayoutVars>
          <dgm:chMax val="0"/>
          <dgm:chPref val="0"/>
        </dgm:presLayoutVars>
      </dgm:prSet>
      <dgm:spPr/>
    </dgm:pt>
  </dgm:ptLst>
  <dgm:cxnLst>
    <dgm:cxn modelId="{80567001-8DD2-4800-BAFC-9A0844F5DB76}" srcId="{1A7E8EC6-3930-416C-982E-4F2A75ADE308}" destId="{E929A510-72C9-4A7B-837C-A806A53F950E}" srcOrd="1" destOrd="0" parTransId="{18EF0974-D63F-4C0E-AD88-D3504B03605F}" sibTransId="{E7633D76-8D48-44DC-ABB0-57E326F8D450}"/>
    <dgm:cxn modelId="{F3CA6602-0D64-4E09-A252-99B3BBDE3C3B}" srcId="{1A7E8EC6-3930-416C-982E-4F2A75ADE308}" destId="{54F3EF4B-3EB1-484D-9DD3-AFE4636AD31D}" srcOrd="0" destOrd="0" parTransId="{1171475A-FD8C-42D4-82FB-1B52E8FD1A88}" sibTransId="{32AF1323-E321-40B2-BCA3-8DE4ED77C717}"/>
    <dgm:cxn modelId="{517A9C69-4B4E-40AB-9980-9184CC73661D}" type="presOf" srcId="{54F3EF4B-3EB1-484D-9DD3-AFE4636AD31D}" destId="{0E530FD5-6907-4A62-B6A5-0822901FC777}" srcOrd="0" destOrd="0" presId="urn:microsoft.com/office/officeart/2018/2/layout/IconVerticalSolidList"/>
    <dgm:cxn modelId="{98B37B54-965D-4017-BE69-C5D807A11B26}" srcId="{1A7E8EC6-3930-416C-982E-4F2A75ADE308}" destId="{2DC41676-29B1-4340-A54B-443176EF142B}" srcOrd="2" destOrd="0" parTransId="{D0B49F3B-A4B6-438A-94B8-EB5714D33862}" sibTransId="{0C77B2C6-0386-44E8-95DA-E418EFD6F996}"/>
    <dgm:cxn modelId="{9CDBF086-77B9-4F09-8139-ED2DF6FFD290}" type="presOf" srcId="{2DC41676-29B1-4340-A54B-443176EF142B}" destId="{8284B947-9F79-4F4B-B37B-0514E7510A6B}" srcOrd="0" destOrd="0" presId="urn:microsoft.com/office/officeart/2018/2/layout/IconVerticalSolidList"/>
    <dgm:cxn modelId="{CC5CF18D-EBC8-4B7E-9279-2C2AF93EEA54}" type="presOf" srcId="{F9F561B8-932E-445B-A436-4880695EEA59}" destId="{5A86F072-4646-4CC6-B02E-383D73977007}" srcOrd="0" destOrd="0" presId="urn:microsoft.com/office/officeart/2018/2/layout/IconVerticalSolidList"/>
    <dgm:cxn modelId="{0D39FB9C-EA37-4957-B090-4FDBFD7BD70F}" type="presOf" srcId="{E929A510-72C9-4A7B-837C-A806A53F950E}" destId="{785EC4DD-69FF-44C1-B680-D9F0182E5743}" srcOrd="0" destOrd="0" presId="urn:microsoft.com/office/officeart/2018/2/layout/IconVerticalSolidList"/>
    <dgm:cxn modelId="{74A0D4A3-E92F-4CBE-8C2F-1263F2847557}" type="presOf" srcId="{1A7E8EC6-3930-416C-982E-4F2A75ADE308}" destId="{78155511-2A45-4E97-8E5A-B4C6DC97383C}" srcOrd="0" destOrd="0" presId="urn:microsoft.com/office/officeart/2018/2/layout/IconVerticalSolidList"/>
    <dgm:cxn modelId="{DD7648DB-B051-493D-AEDD-FFE1E6F15E11}" srcId="{1A7E8EC6-3930-416C-982E-4F2A75ADE308}" destId="{F9F561B8-932E-445B-A436-4880695EEA59}" srcOrd="3" destOrd="0" parTransId="{783BF4A5-A84A-4876-B1BA-74E910A33EE2}" sibTransId="{9A8079D6-54AA-4BB5-9B0B-D6EAA75B785A}"/>
    <dgm:cxn modelId="{7F4C696F-9619-48B2-813C-2A941E8A99A2}" type="presParOf" srcId="{78155511-2A45-4E97-8E5A-B4C6DC97383C}" destId="{3882D772-9F1F-4D8D-B787-DD7408F04C2F}" srcOrd="0" destOrd="0" presId="urn:microsoft.com/office/officeart/2018/2/layout/IconVerticalSolidList"/>
    <dgm:cxn modelId="{8EBFC088-BCAA-4074-A4C2-0C9F7838193B}" type="presParOf" srcId="{3882D772-9F1F-4D8D-B787-DD7408F04C2F}" destId="{405E6D95-0A0D-482F-B222-CA88F82FF7A6}" srcOrd="0" destOrd="0" presId="urn:microsoft.com/office/officeart/2018/2/layout/IconVerticalSolidList"/>
    <dgm:cxn modelId="{A9D0DCB7-31AB-43FE-B572-4131182443E4}" type="presParOf" srcId="{3882D772-9F1F-4D8D-B787-DD7408F04C2F}" destId="{EA9289C4-4250-4216-94C1-B7E52F19A3FD}" srcOrd="1" destOrd="0" presId="urn:microsoft.com/office/officeart/2018/2/layout/IconVerticalSolidList"/>
    <dgm:cxn modelId="{64F51AB8-48A2-4564-9382-1FCC92C7F328}" type="presParOf" srcId="{3882D772-9F1F-4D8D-B787-DD7408F04C2F}" destId="{B5AA89F6-750E-4DC8-A714-780462CCDFB7}" srcOrd="2" destOrd="0" presId="urn:microsoft.com/office/officeart/2018/2/layout/IconVerticalSolidList"/>
    <dgm:cxn modelId="{A978EC86-906E-4A84-826D-BA63EE4331FD}" type="presParOf" srcId="{3882D772-9F1F-4D8D-B787-DD7408F04C2F}" destId="{0E530FD5-6907-4A62-B6A5-0822901FC777}" srcOrd="3" destOrd="0" presId="urn:microsoft.com/office/officeart/2018/2/layout/IconVerticalSolidList"/>
    <dgm:cxn modelId="{D9C50551-74A8-46D0-BA90-128E2B2BD004}" type="presParOf" srcId="{78155511-2A45-4E97-8E5A-B4C6DC97383C}" destId="{FFDD5B8E-FB21-480C-AE47-6F5719CB564E}" srcOrd="1" destOrd="0" presId="urn:microsoft.com/office/officeart/2018/2/layout/IconVerticalSolidList"/>
    <dgm:cxn modelId="{B2CEAB7E-AE48-4C67-AE15-54B022DF6DD9}" type="presParOf" srcId="{78155511-2A45-4E97-8E5A-B4C6DC97383C}" destId="{529DE4EA-86C9-41C5-9A3B-31A12390D11E}" srcOrd="2" destOrd="0" presId="urn:microsoft.com/office/officeart/2018/2/layout/IconVerticalSolidList"/>
    <dgm:cxn modelId="{00EB348C-352A-4779-9CE9-95E5F29DBED1}" type="presParOf" srcId="{529DE4EA-86C9-41C5-9A3B-31A12390D11E}" destId="{15FF76F5-24EB-41BB-A592-0689908F213D}" srcOrd="0" destOrd="0" presId="urn:microsoft.com/office/officeart/2018/2/layout/IconVerticalSolidList"/>
    <dgm:cxn modelId="{DAABCB42-BE94-4304-9BF8-F7C6A8DE860D}" type="presParOf" srcId="{529DE4EA-86C9-41C5-9A3B-31A12390D11E}" destId="{BA851AF5-F012-4CD0-A2AD-543A7056006B}" srcOrd="1" destOrd="0" presId="urn:microsoft.com/office/officeart/2018/2/layout/IconVerticalSolidList"/>
    <dgm:cxn modelId="{CAAD6AE9-6E04-411B-8071-02381987FEBB}" type="presParOf" srcId="{529DE4EA-86C9-41C5-9A3B-31A12390D11E}" destId="{7E0E195B-FEF1-43FF-8F04-104F739A209A}" srcOrd="2" destOrd="0" presId="urn:microsoft.com/office/officeart/2018/2/layout/IconVerticalSolidList"/>
    <dgm:cxn modelId="{A5E91F8E-4E6A-43AA-A9AB-199AB5507D65}" type="presParOf" srcId="{529DE4EA-86C9-41C5-9A3B-31A12390D11E}" destId="{785EC4DD-69FF-44C1-B680-D9F0182E5743}" srcOrd="3" destOrd="0" presId="urn:microsoft.com/office/officeart/2018/2/layout/IconVerticalSolidList"/>
    <dgm:cxn modelId="{03D0F5B1-005E-4973-90E8-7A2EEA2F2A93}" type="presParOf" srcId="{78155511-2A45-4E97-8E5A-B4C6DC97383C}" destId="{24238D6D-F492-46EB-A063-0BE785CC83A5}" srcOrd="3" destOrd="0" presId="urn:microsoft.com/office/officeart/2018/2/layout/IconVerticalSolidList"/>
    <dgm:cxn modelId="{5EDE5C7F-E930-4BF6-BED5-1683B4AEDBF7}" type="presParOf" srcId="{78155511-2A45-4E97-8E5A-B4C6DC97383C}" destId="{3CB12A73-FF03-4AC3-A128-189731FAB7E0}" srcOrd="4" destOrd="0" presId="urn:microsoft.com/office/officeart/2018/2/layout/IconVerticalSolidList"/>
    <dgm:cxn modelId="{1DB7692C-BB31-45B7-9216-3F58A2CD2D9E}" type="presParOf" srcId="{3CB12A73-FF03-4AC3-A128-189731FAB7E0}" destId="{A7D914DB-C0CD-4D14-BB70-8683EE15FC99}" srcOrd="0" destOrd="0" presId="urn:microsoft.com/office/officeart/2018/2/layout/IconVerticalSolidList"/>
    <dgm:cxn modelId="{EC4C66D2-08E6-44EB-8C41-37E236B3B394}" type="presParOf" srcId="{3CB12A73-FF03-4AC3-A128-189731FAB7E0}" destId="{99E3032D-D70B-4AD7-9834-B08CCE4DB225}" srcOrd="1" destOrd="0" presId="urn:microsoft.com/office/officeart/2018/2/layout/IconVerticalSolidList"/>
    <dgm:cxn modelId="{310729C4-884B-4FA1-9895-9C416B41B009}" type="presParOf" srcId="{3CB12A73-FF03-4AC3-A128-189731FAB7E0}" destId="{335D96A4-9EB2-4E52-8EA9-6510089B3095}" srcOrd="2" destOrd="0" presId="urn:microsoft.com/office/officeart/2018/2/layout/IconVerticalSolidList"/>
    <dgm:cxn modelId="{8168C00C-68B9-41B5-B776-49F11E2804BC}" type="presParOf" srcId="{3CB12A73-FF03-4AC3-A128-189731FAB7E0}" destId="{8284B947-9F79-4F4B-B37B-0514E7510A6B}" srcOrd="3" destOrd="0" presId="urn:microsoft.com/office/officeart/2018/2/layout/IconVerticalSolidList"/>
    <dgm:cxn modelId="{BFD7E5EA-7197-429B-948D-781C8A98CFDB}" type="presParOf" srcId="{78155511-2A45-4E97-8E5A-B4C6DC97383C}" destId="{C5BA2591-8E0C-4258-AD6B-B8F502748E78}" srcOrd="5" destOrd="0" presId="urn:microsoft.com/office/officeart/2018/2/layout/IconVerticalSolidList"/>
    <dgm:cxn modelId="{3F34DE36-0B31-4248-8032-D79D1FECEF7F}" type="presParOf" srcId="{78155511-2A45-4E97-8E5A-B4C6DC97383C}" destId="{330F7A42-D6D2-4C8F-8DCA-0F69B0B55E15}" srcOrd="6" destOrd="0" presId="urn:microsoft.com/office/officeart/2018/2/layout/IconVerticalSolidList"/>
    <dgm:cxn modelId="{80A4B624-E6F8-46CD-94D8-D9CEBCA5C70A}" type="presParOf" srcId="{330F7A42-D6D2-4C8F-8DCA-0F69B0B55E15}" destId="{29C94759-394A-4F62-8318-CF4D88D9D912}" srcOrd="0" destOrd="0" presId="urn:microsoft.com/office/officeart/2018/2/layout/IconVerticalSolidList"/>
    <dgm:cxn modelId="{A1142AE5-D523-47A8-B2C8-2F3538FF3AB5}" type="presParOf" srcId="{330F7A42-D6D2-4C8F-8DCA-0F69B0B55E15}" destId="{434FBCCE-B2BD-458C-87A5-0F0AD66A44D3}" srcOrd="1" destOrd="0" presId="urn:microsoft.com/office/officeart/2018/2/layout/IconVerticalSolidList"/>
    <dgm:cxn modelId="{968A300E-8545-4F77-8662-11317342E88C}" type="presParOf" srcId="{330F7A42-D6D2-4C8F-8DCA-0F69B0B55E15}" destId="{BF6194B1-BCEE-4A8E-BACD-699634796497}" srcOrd="2" destOrd="0" presId="urn:microsoft.com/office/officeart/2018/2/layout/IconVerticalSolidList"/>
    <dgm:cxn modelId="{7C91AD49-6110-4342-A59F-6E90F76FEA5D}" type="presParOf" srcId="{330F7A42-D6D2-4C8F-8DCA-0F69B0B55E15}" destId="{5A86F072-4646-4CC6-B02E-383D7397700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637836D-5608-4EE1-8403-75DE6208A8C5}"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C76816E-D9CD-49DC-9C57-7D73E3A39970}">
      <dgm:prSet/>
      <dgm:spPr/>
      <dgm:t>
        <a:bodyPr/>
        <a:lstStyle/>
        <a:p>
          <a:pPr>
            <a:lnSpc>
              <a:spcPct val="100000"/>
            </a:lnSpc>
          </a:pPr>
          <a:r>
            <a:rPr lang="en-GB"/>
            <a:t>Means of achieving marketing objectives</a:t>
          </a:r>
          <a:endParaRPr lang="en-US"/>
        </a:p>
      </dgm:t>
    </dgm:pt>
    <dgm:pt modelId="{608CE586-0C01-4093-A8E3-0E5F41546F62}" type="parTrans" cxnId="{DAB90B6C-F916-494A-9EE0-F37F6052CC02}">
      <dgm:prSet/>
      <dgm:spPr/>
      <dgm:t>
        <a:bodyPr/>
        <a:lstStyle/>
        <a:p>
          <a:endParaRPr lang="en-US"/>
        </a:p>
      </dgm:t>
    </dgm:pt>
    <dgm:pt modelId="{6847D1D5-8485-4E96-898A-D5AAFAE18E19}" type="sibTrans" cxnId="{DAB90B6C-F916-494A-9EE0-F37F6052CC02}">
      <dgm:prSet/>
      <dgm:spPr/>
      <dgm:t>
        <a:bodyPr/>
        <a:lstStyle/>
        <a:p>
          <a:endParaRPr lang="en-US"/>
        </a:p>
      </dgm:t>
    </dgm:pt>
    <dgm:pt modelId="{A0E98C72-3D2D-40A1-A26C-92412EBF197C}">
      <dgm:prSet/>
      <dgm:spPr/>
      <dgm:t>
        <a:bodyPr/>
        <a:lstStyle/>
        <a:p>
          <a:pPr>
            <a:lnSpc>
              <a:spcPct val="100000"/>
            </a:lnSpc>
          </a:pPr>
          <a:r>
            <a:rPr lang="en-GB"/>
            <a:t>Broad description of overall direction and plan</a:t>
          </a:r>
          <a:endParaRPr lang="en-US"/>
        </a:p>
      </dgm:t>
    </dgm:pt>
    <dgm:pt modelId="{765F7A77-1646-47CF-9A7B-53D9BFE54339}" type="parTrans" cxnId="{89FF44FA-2CA4-486B-B491-9AEE6E6E0CA1}">
      <dgm:prSet/>
      <dgm:spPr/>
      <dgm:t>
        <a:bodyPr/>
        <a:lstStyle/>
        <a:p>
          <a:endParaRPr lang="en-US"/>
        </a:p>
      </dgm:t>
    </dgm:pt>
    <dgm:pt modelId="{0E14AC2C-2F8E-469F-9535-1EFC472CC3A2}" type="sibTrans" cxnId="{89FF44FA-2CA4-486B-B491-9AEE6E6E0CA1}">
      <dgm:prSet/>
      <dgm:spPr/>
      <dgm:t>
        <a:bodyPr/>
        <a:lstStyle/>
        <a:p>
          <a:endParaRPr lang="en-US"/>
        </a:p>
      </dgm:t>
    </dgm:pt>
    <dgm:pt modelId="{D4D318DE-E8EC-436A-B813-1418B6BB075E}">
      <dgm:prSet/>
      <dgm:spPr/>
      <dgm:t>
        <a:bodyPr/>
        <a:lstStyle/>
        <a:p>
          <a:pPr>
            <a:lnSpc>
              <a:spcPct val="100000"/>
            </a:lnSpc>
          </a:pPr>
          <a:r>
            <a:rPr lang="en-GB"/>
            <a:t>Range of strategic options relating to defined objectives</a:t>
          </a:r>
          <a:endParaRPr lang="en-US"/>
        </a:p>
      </dgm:t>
    </dgm:pt>
    <dgm:pt modelId="{D94895AC-D199-42A1-8773-800E883788E7}" type="parTrans" cxnId="{3C48822A-9B48-44F3-9234-7D84B2660ECC}">
      <dgm:prSet/>
      <dgm:spPr/>
      <dgm:t>
        <a:bodyPr/>
        <a:lstStyle/>
        <a:p>
          <a:endParaRPr lang="en-US"/>
        </a:p>
      </dgm:t>
    </dgm:pt>
    <dgm:pt modelId="{D3CBD7EA-67B1-499D-8E12-50256E0A13B7}" type="sibTrans" cxnId="{3C48822A-9B48-44F3-9234-7D84B2660ECC}">
      <dgm:prSet/>
      <dgm:spPr/>
      <dgm:t>
        <a:bodyPr/>
        <a:lstStyle/>
        <a:p>
          <a:endParaRPr lang="en-US"/>
        </a:p>
      </dgm:t>
    </dgm:pt>
    <dgm:pt modelId="{57A022B3-B701-46A5-97E8-E0B37020EA57}">
      <dgm:prSet/>
      <dgm:spPr/>
      <dgm:t>
        <a:bodyPr/>
        <a:lstStyle/>
        <a:p>
          <a:pPr>
            <a:lnSpc>
              <a:spcPct val="100000"/>
            </a:lnSpc>
          </a:pPr>
          <a:r>
            <a:rPr lang="en-GB"/>
            <a:t>Long term / medium term / short term</a:t>
          </a:r>
          <a:endParaRPr lang="en-US"/>
        </a:p>
      </dgm:t>
    </dgm:pt>
    <dgm:pt modelId="{3630E501-3C45-4EFD-B2B9-43D97E29F854}" type="parTrans" cxnId="{0832DB0F-2694-437F-AA49-09CC9113DE38}">
      <dgm:prSet/>
      <dgm:spPr/>
      <dgm:t>
        <a:bodyPr/>
        <a:lstStyle/>
        <a:p>
          <a:endParaRPr lang="en-US"/>
        </a:p>
      </dgm:t>
    </dgm:pt>
    <dgm:pt modelId="{F7231ED6-1AE4-481D-9700-BB6FFE23A31C}" type="sibTrans" cxnId="{0832DB0F-2694-437F-AA49-09CC9113DE38}">
      <dgm:prSet/>
      <dgm:spPr/>
      <dgm:t>
        <a:bodyPr/>
        <a:lstStyle/>
        <a:p>
          <a:endParaRPr lang="en-US"/>
        </a:p>
      </dgm:t>
    </dgm:pt>
    <dgm:pt modelId="{291C2BE7-15EF-40B3-8FCF-4FE5E498825D}" type="pres">
      <dgm:prSet presAssocID="{3637836D-5608-4EE1-8403-75DE6208A8C5}" presName="root" presStyleCnt="0">
        <dgm:presLayoutVars>
          <dgm:dir/>
          <dgm:resizeHandles val="exact"/>
        </dgm:presLayoutVars>
      </dgm:prSet>
      <dgm:spPr/>
    </dgm:pt>
    <dgm:pt modelId="{86445C1B-EEDE-45C3-83A9-4A3818344890}" type="pres">
      <dgm:prSet presAssocID="{1C76816E-D9CD-49DC-9C57-7D73E3A39970}" presName="compNode" presStyleCnt="0"/>
      <dgm:spPr/>
    </dgm:pt>
    <dgm:pt modelId="{7F42819C-2544-438C-A1A6-0C2DB010083A}" type="pres">
      <dgm:prSet presAssocID="{1C76816E-D9CD-49DC-9C57-7D73E3A39970}" presName="bgRect" presStyleLbl="bgShp" presStyleIdx="0" presStyleCnt="4"/>
      <dgm:spPr/>
    </dgm:pt>
    <dgm:pt modelId="{C05FB27C-98B7-4DC2-ABD5-5A349D19C769}" type="pres">
      <dgm:prSet presAssocID="{1C76816E-D9CD-49DC-9C57-7D73E3A39970}"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E31D6C5D-E0D9-4C02-A61D-FFCFE2E6F598}" type="pres">
      <dgm:prSet presAssocID="{1C76816E-D9CD-49DC-9C57-7D73E3A39970}" presName="spaceRect" presStyleCnt="0"/>
      <dgm:spPr/>
    </dgm:pt>
    <dgm:pt modelId="{6A891945-5F6E-448E-BC73-3B6719D78528}" type="pres">
      <dgm:prSet presAssocID="{1C76816E-D9CD-49DC-9C57-7D73E3A39970}" presName="parTx" presStyleLbl="revTx" presStyleIdx="0" presStyleCnt="4">
        <dgm:presLayoutVars>
          <dgm:chMax val="0"/>
          <dgm:chPref val="0"/>
        </dgm:presLayoutVars>
      </dgm:prSet>
      <dgm:spPr/>
    </dgm:pt>
    <dgm:pt modelId="{5A88EF80-F1E4-4C4A-B66E-10FE6F1ECD08}" type="pres">
      <dgm:prSet presAssocID="{6847D1D5-8485-4E96-898A-D5AAFAE18E19}" presName="sibTrans" presStyleCnt="0"/>
      <dgm:spPr/>
    </dgm:pt>
    <dgm:pt modelId="{EE0E787F-7800-46CD-9188-2646BA2DFECE}" type="pres">
      <dgm:prSet presAssocID="{A0E98C72-3D2D-40A1-A26C-92412EBF197C}" presName="compNode" presStyleCnt="0"/>
      <dgm:spPr/>
    </dgm:pt>
    <dgm:pt modelId="{8D1318DB-4F92-4DE2-9C18-04085319ECE6}" type="pres">
      <dgm:prSet presAssocID="{A0E98C72-3D2D-40A1-A26C-92412EBF197C}" presName="bgRect" presStyleLbl="bgShp" presStyleIdx="1" presStyleCnt="4"/>
      <dgm:spPr/>
    </dgm:pt>
    <dgm:pt modelId="{9F7C84C0-5388-44DF-B45A-E6CFA93CB7D7}" type="pres">
      <dgm:prSet presAssocID="{A0E98C72-3D2D-40A1-A26C-92412EBF19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laybook"/>
        </a:ext>
      </dgm:extLst>
    </dgm:pt>
    <dgm:pt modelId="{2838DF92-D2B3-47DF-B539-A043B432797D}" type="pres">
      <dgm:prSet presAssocID="{A0E98C72-3D2D-40A1-A26C-92412EBF197C}" presName="spaceRect" presStyleCnt="0"/>
      <dgm:spPr/>
    </dgm:pt>
    <dgm:pt modelId="{104577BE-B3AB-466E-8563-B7E5053938A0}" type="pres">
      <dgm:prSet presAssocID="{A0E98C72-3D2D-40A1-A26C-92412EBF197C}" presName="parTx" presStyleLbl="revTx" presStyleIdx="1" presStyleCnt="4">
        <dgm:presLayoutVars>
          <dgm:chMax val="0"/>
          <dgm:chPref val="0"/>
        </dgm:presLayoutVars>
      </dgm:prSet>
      <dgm:spPr/>
    </dgm:pt>
    <dgm:pt modelId="{F26DBA30-A613-4D56-B4FA-534B71568BC2}" type="pres">
      <dgm:prSet presAssocID="{0E14AC2C-2F8E-469F-9535-1EFC472CC3A2}" presName="sibTrans" presStyleCnt="0"/>
      <dgm:spPr/>
    </dgm:pt>
    <dgm:pt modelId="{1418F6E5-D95E-482E-94BE-048E2090425F}" type="pres">
      <dgm:prSet presAssocID="{D4D318DE-E8EC-436A-B813-1418B6BB075E}" presName="compNode" presStyleCnt="0"/>
      <dgm:spPr/>
    </dgm:pt>
    <dgm:pt modelId="{A8463721-4373-469A-A9C5-781348E76193}" type="pres">
      <dgm:prSet presAssocID="{D4D318DE-E8EC-436A-B813-1418B6BB075E}" presName="bgRect" presStyleLbl="bgShp" presStyleIdx="2" presStyleCnt="4"/>
      <dgm:spPr/>
    </dgm:pt>
    <dgm:pt modelId="{75A071C5-C2A7-4AD5-8CA2-011CBAC912F2}" type="pres">
      <dgm:prSet presAssocID="{D4D318DE-E8EC-436A-B813-1418B6BB075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8CBBD3B5-167B-4740-8A58-2365BDEF1424}" type="pres">
      <dgm:prSet presAssocID="{D4D318DE-E8EC-436A-B813-1418B6BB075E}" presName="spaceRect" presStyleCnt="0"/>
      <dgm:spPr/>
    </dgm:pt>
    <dgm:pt modelId="{60A849F1-9802-40B5-A7E3-93E3F1AA5362}" type="pres">
      <dgm:prSet presAssocID="{D4D318DE-E8EC-436A-B813-1418B6BB075E}" presName="parTx" presStyleLbl="revTx" presStyleIdx="2" presStyleCnt="4">
        <dgm:presLayoutVars>
          <dgm:chMax val="0"/>
          <dgm:chPref val="0"/>
        </dgm:presLayoutVars>
      </dgm:prSet>
      <dgm:spPr/>
    </dgm:pt>
    <dgm:pt modelId="{3185D6A4-AB89-40EB-A19B-D7A708B321DD}" type="pres">
      <dgm:prSet presAssocID="{D3CBD7EA-67B1-499D-8E12-50256E0A13B7}" presName="sibTrans" presStyleCnt="0"/>
      <dgm:spPr/>
    </dgm:pt>
    <dgm:pt modelId="{9ADC2612-DF87-4DE8-AE8B-5A08D0A1B34E}" type="pres">
      <dgm:prSet presAssocID="{57A022B3-B701-46A5-97E8-E0B37020EA57}" presName="compNode" presStyleCnt="0"/>
      <dgm:spPr/>
    </dgm:pt>
    <dgm:pt modelId="{AA26B283-B9EA-4004-AE1B-1A4E9744AEB8}" type="pres">
      <dgm:prSet presAssocID="{57A022B3-B701-46A5-97E8-E0B37020EA57}" presName="bgRect" presStyleLbl="bgShp" presStyleIdx="3" presStyleCnt="4"/>
      <dgm:spPr/>
    </dgm:pt>
    <dgm:pt modelId="{BE295A53-FDF2-4210-BAF1-AC07CC397900}" type="pres">
      <dgm:prSet presAssocID="{57A022B3-B701-46A5-97E8-E0B37020EA5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B15FBFBB-520A-4B27-943F-56A45CA1E69E}" type="pres">
      <dgm:prSet presAssocID="{57A022B3-B701-46A5-97E8-E0B37020EA57}" presName="spaceRect" presStyleCnt="0"/>
      <dgm:spPr/>
    </dgm:pt>
    <dgm:pt modelId="{47D30A82-53A4-44E4-BD1A-64AF11811DFD}" type="pres">
      <dgm:prSet presAssocID="{57A022B3-B701-46A5-97E8-E0B37020EA57}" presName="parTx" presStyleLbl="revTx" presStyleIdx="3" presStyleCnt="4">
        <dgm:presLayoutVars>
          <dgm:chMax val="0"/>
          <dgm:chPref val="0"/>
        </dgm:presLayoutVars>
      </dgm:prSet>
      <dgm:spPr/>
    </dgm:pt>
  </dgm:ptLst>
  <dgm:cxnLst>
    <dgm:cxn modelId="{0832DB0F-2694-437F-AA49-09CC9113DE38}" srcId="{3637836D-5608-4EE1-8403-75DE6208A8C5}" destId="{57A022B3-B701-46A5-97E8-E0B37020EA57}" srcOrd="3" destOrd="0" parTransId="{3630E501-3C45-4EFD-B2B9-43D97E29F854}" sibTransId="{F7231ED6-1AE4-481D-9700-BB6FFE23A31C}"/>
    <dgm:cxn modelId="{933ACB12-6143-4DAC-8C0C-C4D48C82362A}" type="presOf" srcId="{57A022B3-B701-46A5-97E8-E0B37020EA57}" destId="{47D30A82-53A4-44E4-BD1A-64AF11811DFD}" srcOrd="0" destOrd="0" presId="urn:microsoft.com/office/officeart/2018/2/layout/IconVerticalSolidList"/>
    <dgm:cxn modelId="{5E64CA22-E682-464A-8513-C5AF0434672F}" type="presOf" srcId="{D4D318DE-E8EC-436A-B813-1418B6BB075E}" destId="{60A849F1-9802-40B5-A7E3-93E3F1AA5362}" srcOrd="0" destOrd="0" presId="urn:microsoft.com/office/officeart/2018/2/layout/IconVerticalSolidList"/>
    <dgm:cxn modelId="{A704FC23-6A23-49BC-AB6E-B3F2A663042A}" type="presOf" srcId="{A0E98C72-3D2D-40A1-A26C-92412EBF197C}" destId="{104577BE-B3AB-466E-8563-B7E5053938A0}" srcOrd="0" destOrd="0" presId="urn:microsoft.com/office/officeart/2018/2/layout/IconVerticalSolidList"/>
    <dgm:cxn modelId="{3C48822A-9B48-44F3-9234-7D84B2660ECC}" srcId="{3637836D-5608-4EE1-8403-75DE6208A8C5}" destId="{D4D318DE-E8EC-436A-B813-1418B6BB075E}" srcOrd="2" destOrd="0" parTransId="{D94895AC-D199-42A1-8773-800E883788E7}" sibTransId="{D3CBD7EA-67B1-499D-8E12-50256E0A13B7}"/>
    <dgm:cxn modelId="{DAB90B6C-F916-494A-9EE0-F37F6052CC02}" srcId="{3637836D-5608-4EE1-8403-75DE6208A8C5}" destId="{1C76816E-D9CD-49DC-9C57-7D73E3A39970}" srcOrd="0" destOrd="0" parTransId="{608CE586-0C01-4093-A8E3-0E5F41546F62}" sibTransId="{6847D1D5-8485-4E96-898A-D5AAFAE18E19}"/>
    <dgm:cxn modelId="{318A7570-A5C9-4809-A922-37F3F0CCBBD5}" type="presOf" srcId="{1C76816E-D9CD-49DC-9C57-7D73E3A39970}" destId="{6A891945-5F6E-448E-BC73-3B6719D78528}" srcOrd="0" destOrd="0" presId="urn:microsoft.com/office/officeart/2018/2/layout/IconVerticalSolidList"/>
    <dgm:cxn modelId="{19C50ED6-F0FF-446F-A482-278B872F0557}" type="presOf" srcId="{3637836D-5608-4EE1-8403-75DE6208A8C5}" destId="{291C2BE7-15EF-40B3-8FCF-4FE5E498825D}" srcOrd="0" destOrd="0" presId="urn:microsoft.com/office/officeart/2018/2/layout/IconVerticalSolidList"/>
    <dgm:cxn modelId="{89FF44FA-2CA4-486B-B491-9AEE6E6E0CA1}" srcId="{3637836D-5608-4EE1-8403-75DE6208A8C5}" destId="{A0E98C72-3D2D-40A1-A26C-92412EBF197C}" srcOrd="1" destOrd="0" parTransId="{765F7A77-1646-47CF-9A7B-53D9BFE54339}" sibTransId="{0E14AC2C-2F8E-469F-9535-1EFC472CC3A2}"/>
    <dgm:cxn modelId="{7345461C-D65E-4FC3-8AA5-75C9BE5CAF2E}" type="presParOf" srcId="{291C2BE7-15EF-40B3-8FCF-4FE5E498825D}" destId="{86445C1B-EEDE-45C3-83A9-4A3818344890}" srcOrd="0" destOrd="0" presId="urn:microsoft.com/office/officeart/2018/2/layout/IconVerticalSolidList"/>
    <dgm:cxn modelId="{EF0BCE7D-CDDF-42E6-9ACE-622A898AA003}" type="presParOf" srcId="{86445C1B-EEDE-45C3-83A9-4A3818344890}" destId="{7F42819C-2544-438C-A1A6-0C2DB010083A}" srcOrd="0" destOrd="0" presId="urn:microsoft.com/office/officeart/2018/2/layout/IconVerticalSolidList"/>
    <dgm:cxn modelId="{138A8D9E-D6EF-41FB-9B95-5CA727760497}" type="presParOf" srcId="{86445C1B-EEDE-45C3-83A9-4A3818344890}" destId="{C05FB27C-98B7-4DC2-ABD5-5A349D19C769}" srcOrd="1" destOrd="0" presId="urn:microsoft.com/office/officeart/2018/2/layout/IconVerticalSolidList"/>
    <dgm:cxn modelId="{3E11DB58-040E-431B-9454-317B78D46641}" type="presParOf" srcId="{86445C1B-EEDE-45C3-83A9-4A3818344890}" destId="{E31D6C5D-E0D9-4C02-A61D-FFCFE2E6F598}" srcOrd="2" destOrd="0" presId="urn:microsoft.com/office/officeart/2018/2/layout/IconVerticalSolidList"/>
    <dgm:cxn modelId="{4455327B-0FD9-4C06-8DAB-00FC6CD86960}" type="presParOf" srcId="{86445C1B-EEDE-45C3-83A9-4A3818344890}" destId="{6A891945-5F6E-448E-BC73-3B6719D78528}" srcOrd="3" destOrd="0" presId="urn:microsoft.com/office/officeart/2018/2/layout/IconVerticalSolidList"/>
    <dgm:cxn modelId="{28975F6C-6830-4FB3-AE20-759BDF0AE922}" type="presParOf" srcId="{291C2BE7-15EF-40B3-8FCF-4FE5E498825D}" destId="{5A88EF80-F1E4-4C4A-B66E-10FE6F1ECD08}" srcOrd="1" destOrd="0" presId="urn:microsoft.com/office/officeart/2018/2/layout/IconVerticalSolidList"/>
    <dgm:cxn modelId="{4989D2E4-F107-4F0C-B983-DE991C4230DD}" type="presParOf" srcId="{291C2BE7-15EF-40B3-8FCF-4FE5E498825D}" destId="{EE0E787F-7800-46CD-9188-2646BA2DFECE}" srcOrd="2" destOrd="0" presId="urn:microsoft.com/office/officeart/2018/2/layout/IconVerticalSolidList"/>
    <dgm:cxn modelId="{8F3650A2-C7AC-49F0-AD1C-F383DB40C5BC}" type="presParOf" srcId="{EE0E787F-7800-46CD-9188-2646BA2DFECE}" destId="{8D1318DB-4F92-4DE2-9C18-04085319ECE6}" srcOrd="0" destOrd="0" presId="urn:microsoft.com/office/officeart/2018/2/layout/IconVerticalSolidList"/>
    <dgm:cxn modelId="{CF2E8E5E-6A76-436F-B10D-25AFFBC47491}" type="presParOf" srcId="{EE0E787F-7800-46CD-9188-2646BA2DFECE}" destId="{9F7C84C0-5388-44DF-B45A-E6CFA93CB7D7}" srcOrd="1" destOrd="0" presId="urn:microsoft.com/office/officeart/2018/2/layout/IconVerticalSolidList"/>
    <dgm:cxn modelId="{070E9917-1BF5-4B89-9877-36A1B7B32BAA}" type="presParOf" srcId="{EE0E787F-7800-46CD-9188-2646BA2DFECE}" destId="{2838DF92-D2B3-47DF-B539-A043B432797D}" srcOrd="2" destOrd="0" presId="urn:microsoft.com/office/officeart/2018/2/layout/IconVerticalSolidList"/>
    <dgm:cxn modelId="{0AF83084-9558-410D-97F9-8329FF31C3F1}" type="presParOf" srcId="{EE0E787F-7800-46CD-9188-2646BA2DFECE}" destId="{104577BE-B3AB-466E-8563-B7E5053938A0}" srcOrd="3" destOrd="0" presId="urn:microsoft.com/office/officeart/2018/2/layout/IconVerticalSolidList"/>
    <dgm:cxn modelId="{935103CD-B6C6-41FA-ABE4-B6D6097D7186}" type="presParOf" srcId="{291C2BE7-15EF-40B3-8FCF-4FE5E498825D}" destId="{F26DBA30-A613-4D56-B4FA-534B71568BC2}" srcOrd="3" destOrd="0" presId="urn:microsoft.com/office/officeart/2018/2/layout/IconVerticalSolidList"/>
    <dgm:cxn modelId="{C8FF6E32-064C-450D-A586-94A01EC5F872}" type="presParOf" srcId="{291C2BE7-15EF-40B3-8FCF-4FE5E498825D}" destId="{1418F6E5-D95E-482E-94BE-048E2090425F}" srcOrd="4" destOrd="0" presId="urn:microsoft.com/office/officeart/2018/2/layout/IconVerticalSolidList"/>
    <dgm:cxn modelId="{9DD01463-CA65-43F1-98AE-8BD46D18B8AB}" type="presParOf" srcId="{1418F6E5-D95E-482E-94BE-048E2090425F}" destId="{A8463721-4373-469A-A9C5-781348E76193}" srcOrd="0" destOrd="0" presId="urn:microsoft.com/office/officeart/2018/2/layout/IconVerticalSolidList"/>
    <dgm:cxn modelId="{6ACA44AA-63E9-4FC8-A6AB-D0530C420399}" type="presParOf" srcId="{1418F6E5-D95E-482E-94BE-048E2090425F}" destId="{75A071C5-C2A7-4AD5-8CA2-011CBAC912F2}" srcOrd="1" destOrd="0" presId="urn:microsoft.com/office/officeart/2018/2/layout/IconVerticalSolidList"/>
    <dgm:cxn modelId="{B13FA770-EE09-4BA0-BA3E-A221532A150B}" type="presParOf" srcId="{1418F6E5-D95E-482E-94BE-048E2090425F}" destId="{8CBBD3B5-167B-4740-8A58-2365BDEF1424}" srcOrd="2" destOrd="0" presId="urn:microsoft.com/office/officeart/2018/2/layout/IconVerticalSolidList"/>
    <dgm:cxn modelId="{B8832E35-B3FD-4173-B138-390461956A3A}" type="presParOf" srcId="{1418F6E5-D95E-482E-94BE-048E2090425F}" destId="{60A849F1-9802-40B5-A7E3-93E3F1AA5362}" srcOrd="3" destOrd="0" presId="urn:microsoft.com/office/officeart/2018/2/layout/IconVerticalSolidList"/>
    <dgm:cxn modelId="{D63CFC2C-F340-454B-A346-A7EC4F24D365}" type="presParOf" srcId="{291C2BE7-15EF-40B3-8FCF-4FE5E498825D}" destId="{3185D6A4-AB89-40EB-A19B-D7A708B321DD}" srcOrd="5" destOrd="0" presId="urn:microsoft.com/office/officeart/2018/2/layout/IconVerticalSolidList"/>
    <dgm:cxn modelId="{C6942301-E4A5-49EB-A5CD-AF1F6469189F}" type="presParOf" srcId="{291C2BE7-15EF-40B3-8FCF-4FE5E498825D}" destId="{9ADC2612-DF87-4DE8-AE8B-5A08D0A1B34E}" srcOrd="6" destOrd="0" presId="urn:microsoft.com/office/officeart/2018/2/layout/IconVerticalSolidList"/>
    <dgm:cxn modelId="{C55F78A6-EFCD-46A2-81DA-03539E1F3A8E}" type="presParOf" srcId="{9ADC2612-DF87-4DE8-AE8B-5A08D0A1B34E}" destId="{AA26B283-B9EA-4004-AE1B-1A4E9744AEB8}" srcOrd="0" destOrd="0" presId="urn:microsoft.com/office/officeart/2018/2/layout/IconVerticalSolidList"/>
    <dgm:cxn modelId="{372C84F1-1B1D-4E04-A593-FEEAFE82445A}" type="presParOf" srcId="{9ADC2612-DF87-4DE8-AE8B-5A08D0A1B34E}" destId="{BE295A53-FDF2-4210-BAF1-AC07CC397900}" srcOrd="1" destOrd="0" presId="urn:microsoft.com/office/officeart/2018/2/layout/IconVerticalSolidList"/>
    <dgm:cxn modelId="{2897D8B1-6896-4315-84F3-6BCFFA1471E1}" type="presParOf" srcId="{9ADC2612-DF87-4DE8-AE8B-5A08D0A1B34E}" destId="{B15FBFBB-520A-4B27-943F-56A45CA1E69E}" srcOrd="2" destOrd="0" presId="urn:microsoft.com/office/officeart/2018/2/layout/IconVerticalSolidList"/>
    <dgm:cxn modelId="{2F68CDC4-6314-4F99-AE25-B2D382384DE3}" type="presParOf" srcId="{9ADC2612-DF87-4DE8-AE8B-5A08D0A1B34E}" destId="{47D30A82-53A4-44E4-BD1A-64AF11811DF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C6E18A0-1A2B-4BCD-A489-AFDC11B527B5}"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CFA57EA-48F8-4ABA-8B0E-E664146981B8}">
      <dgm:prSet/>
      <dgm:spPr/>
      <dgm:t>
        <a:bodyPr/>
        <a:lstStyle/>
        <a:p>
          <a:r>
            <a:rPr lang="en-GB"/>
            <a:t>Implementation of the strategy</a:t>
          </a:r>
          <a:endParaRPr lang="en-US"/>
        </a:p>
      </dgm:t>
    </dgm:pt>
    <dgm:pt modelId="{442E89FF-A335-46A7-B663-3A0BF43A2871}" type="parTrans" cxnId="{D42355F7-2B72-4B08-8457-A431708CCE00}">
      <dgm:prSet/>
      <dgm:spPr/>
      <dgm:t>
        <a:bodyPr/>
        <a:lstStyle/>
        <a:p>
          <a:endParaRPr lang="en-US"/>
        </a:p>
      </dgm:t>
    </dgm:pt>
    <dgm:pt modelId="{0F0D18E5-F060-4AAF-BAB3-19F37347F008}" type="sibTrans" cxnId="{D42355F7-2B72-4B08-8457-A431708CCE00}">
      <dgm:prSet/>
      <dgm:spPr/>
      <dgm:t>
        <a:bodyPr/>
        <a:lstStyle/>
        <a:p>
          <a:endParaRPr lang="en-US"/>
        </a:p>
      </dgm:t>
    </dgm:pt>
    <dgm:pt modelId="{F17AB06F-1AC5-4E68-8D59-31E81C402035}">
      <dgm:prSet/>
      <dgm:spPr/>
      <dgm:t>
        <a:bodyPr/>
        <a:lstStyle/>
        <a:p>
          <a:r>
            <a:rPr lang="en-GB"/>
            <a:t>Precise details of the planned programme of marketing activity</a:t>
          </a:r>
          <a:endParaRPr lang="en-US"/>
        </a:p>
      </dgm:t>
    </dgm:pt>
    <dgm:pt modelId="{99FDF724-6CA4-4E63-AEA4-8A387E403B2D}" type="parTrans" cxnId="{8ADDED50-5E14-4424-BE5D-640E4A3E1C1B}">
      <dgm:prSet/>
      <dgm:spPr/>
      <dgm:t>
        <a:bodyPr/>
        <a:lstStyle/>
        <a:p>
          <a:endParaRPr lang="en-US"/>
        </a:p>
      </dgm:t>
    </dgm:pt>
    <dgm:pt modelId="{446D351C-E842-433B-AB1E-9E0FF83B75A7}" type="sibTrans" cxnId="{8ADDED50-5E14-4424-BE5D-640E4A3E1C1B}">
      <dgm:prSet/>
      <dgm:spPr/>
      <dgm:t>
        <a:bodyPr/>
        <a:lstStyle/>
        <a:p>
          <a:endParaRPr lang="en-US"/>
        </a:p>
      </dgm:t>
    </dgm:pt>
    <dgm:pt modelId="{EEDA2603-25F0-4E03-81B5-F72E5DC2B665}">
      <dgm:prSet/>
      <dgm:spPr/>
      <dgm:t>
        <a:bodyPr/>
        <a:lstStyle/>
        <a:p>
          <a:r>
            <a:rPr lang="en-GB"/>
            <a:t>More detailed than the overall strategy</a:t>
          </a:r>
          <a:endParaRPr lang="en-US"/>
        </a:p>
      </dgm:t>
    </dgm:pt>
    <dgm:pt modelId="{1ACA4214-608C-426F-8D6F-344192005564}" type="parTrans" cxnId="{6853C2A4-244A-49F1-A7D4-A14310845BD4}">
      <dgm:prSet/>
      <dgm:spPr/>
      <dgm:t>
        <a:bodyPr/>
        <a:lstStyle/>
        <a:p>
          <a:endParaRPr lang="en-US"/>
        </a:p>
      </dgm:t>
    </dgm:pt>
    <dgm:pt modelId="{D377D0E5-56E3-40D8-B617-D5559BC1B29C}" type="sibTrans" cxnId="{6853C2A4-244A-49F1-A7D4-A14310845BD4}">
      <dgm:prSet/>
      <dgm:spPr/>
      <dgm:t>
        <a:bodyPr/>
        <a:lstStyle/>
        <a:p>
          <a:endParaRPr lang="en-US"/>
        </a:p>
      </dgm:t>
    </dgm:pt>
    <dgm:pt modelId="{9D20DC97-7148-40A1-B95F-69CAE266E4D1}">
      <dgm:prSet/>
      <dgm:spPr/>
      <dgm:t>
        <a:bodyPr/>
        <a:lstStyle/>
        <a:p>
          <a:r>
            <a:rPr lang="en-GB"/>
            <a:t>Outlines required actions by market segment, product and functional area</a:t>
          </a:r>
          <a:endParaRPr lang="en-US"/>
        </a:p>
      </dgm:t>
    </dgm:pt>
    <dgm:pt modelId="{DC27FA27-CA3C-4982-9FEF-7A844E2C60A3}" type="parTrans" cxnId="{3E3A20F3-9AC9-4DE0-9281-B33C84287ED0}">
      <dgm:prSet/>
      <dgm:spPr/>
      <dgm:t>
        <a:bodyPr/>
        <a:lstStyle/>
        <a:p>
          <a:endParaRPr lang="en-US"/>
        </a:p>
      </dgm:t>
    </dgm:pt>
    <dgm:pt modelId="{E7639527-3199-4D9E-9F13-E0942343E6A7}" type="sibTrans" cxnId="{3E3A20F3-9AC9-4DE0-9281-B33C84287ED0}">
      <dgm:prSet/>
      <dgm:spPr/>
      <dgm:t>
        <a:bodyPr/>
        <a:lstStyle/>
        <a:p>
          <a:endParaRPr lang="en-US"/>
        </a:p>
      </dgm:t>
    </dgm:pt>
    <dgm:pt modelId="{5C445B12-E0FE-424D-B6ED-1EFE9F7A55CD}">
      <dgm:prSet/>
      <dgm:spPr/>
      <dgm:t>
        <a:bodyPr/>
        <a:lstStyle/>
        <a:p>
          <a:r>
            <a:rPr lang="en-GB"/>
            <a:t>Considers each marketing mix element</a:t>
          </a:r>
          <a:endParaRPr lang="en-US"/>
        </a:p>
      </dgm:t>
    </dgm:pt>
    <dgm:pt modelId="{9C2B59DF-A6B2-4F73-870E-5A245A927EBD}" type="parTrans" cxnId="{D2A4EB42-CAE6-4B0B-9EBE-794E143E576E}">
      <dgm:prSet/>
      <dgm:spPr/>
      <dgm:t>
        <a:bodyPr/>
        <a:lstStyle/>
        <a:p>
          <a:endParaRPr lang="en-US"/>
        </a:p>
      </dgm:t>
    </dgm:pt>
    <dgm:pt modelId="{905A8A3A-1227-401B-BB94-DE86A33F8B0C}" type="sibTrans" cxnId="{D2A4EB42-CAE6-4B0B-9EBE-794E143E576E}">
      <dgm:prSet/>
      <dgm:spPr/>
      <dgm:t>
        <a:bodyPr/>
        <a:lstStyle/>
        <a:p>
          <a:endParaRPr lang="en-US"/>
        </a:p>
      </dgm:t>
    </dgm:pt>
    <dgm:pt modelId="{6A11D49F-84C0-445D-90EF-DDD1F336D3CE}" type="pres">
      <dgm:prSet presAssocID="{FC6E18A0-1A2B-4BCD-A489-AFDC11B527B5}" presName="diagram" presStyleCnt="0">
        <dgm:presLayoutVars>
          <dgm:dir/>
          <dgm:resizeHandles val="exact"/>
        </dgm:presLayoutVars>
      </dgm:prSet>
      <dgm:spPr/>
    </dgm:pt>
    <dgm:pt modelId="{FC571990-8115-46C0-AF34-F3C4AFBD8A14}" type="pres">
      <dgm:prSet presAssocID="{9CFA57EA-48F8-4ABA-8B0E-E664146981B8}" presName="node" presStyleLbl="node1" presStyleIdx="0" presStyleCnt="5">
        <dgm:presLayoutVars>
          <dgm:bulletEnabled val="1"/>
        </dgm:presLayoutVars>
      </dgm:prSet>
      <dgm:spPr/>
    </dgm:pt>
    <dgm:pt modelId="{F2FAF816-C5FA-44B6-B8C7-47D5A5AC1855}" type="pres">
      <dgm:prSet presAssocID="{0F0D18E5-F060-4AAF-BAB3-19F37347F008}" presName="sibTrans" presStyleCnt="0"/>
      <dgm:spPr/>
    </dgm:pt>
    <dgm:pt modelId="{4A5FC3A9-215D-4C1B-93BC-CD0B76F2A4FF}" type="pres">
      <dgm:prSet presAssocID="{F17AB06F-1AC5-4E68-8D59-31E81C402035}" presName="node" presStyleLbl="node1" presStyleIdx="1" presStyleCnt="5">
        <dgm:presLayoutVars>
          <dgm:bulletEnabled val="1"/>
        </dgm:presLayoutVars>
      </dgm:prSet>
      <dgm:spPr/>
    </dgm:pt>
    <dgm:pt modelId="{D449970B-6A7D-4378-BFA5-CFAFDF0F656C}" type="pres">
      <dgm:prSet presAssocID="{446D351C-E842-433B-AB1E-9E0FF83B75A7}" presName="sibTrans" presStyleCnt="0"/>
      <dgm:spPr/>
    </dgm:pt>
    <dgm:pt modelId="{8E68CC6D-2CFB-4275-9C9C-0628179C6F53}" type="pres">
      <dgm:prSet presAssocID="{EEDA2603-25F0-4E03-81B5-F72E5DC2B665}" presName="node" presStyleLbl="node1" presStyleIdx="2" presStyleCnt="5">
        <dgm:presLayoutVars>
          <dgm:bulletEnabled val="1"/>
        </dgm:presLayoutVars>
      </dgm:prSet>
      <dgm:spPr/>
    </dgm:pt>
    <dgm:pt modelId="{11DFC7F8-ED3B-444F-B34D-DC9D1611967D}" type="pres">
      <dgm:prSet presAssocID="{D377D0E5-56E3-40D8-B617-D5559BC1B29C}" presName="sibTrans" presStyleCnt="0"/>
      <dgm:spPr/>
    </dgm:pt>
    <dgm:pt modelId="{2F7263D0-460E-4C15-B203-6FE8DDA7E96C}" type="pres">
      <dgm:prSet presAssocID="{9D20DC97-7148-40A1-B95F-69CAE266E4D1}" presName="node" presStyleLbl="node1" presStyleIdx="3" presStyleCnt="5">
        <dgm:presLayoutVars>
          <dgm:bulletEnabled val="1"/>
        </dgm:presLayoutVars>
      </dgm:prSet>
      <dgm:spPr/>
    </dgm:pt>
    <dgm:pt modelId="{B9ACACF5-F84F-4A5F-A711-2A3F5C81EEC8}" type="pres">
      <dgm:prSet presAssocID="{E7639527-3199-4D9E-9F13-E0942343E6A7}" presName="sibTrans" presStyleCnt="0"/>
      <dgm:spPr/>
    </dgm:pt>
    <dgm:pt modelId="{E8A77157-498C-4673-AE61-5C023293D9AB}" type="pres">
      <dgm:prSet presAssocID="{5C445B12-E0FE-424D-B6ED-1EFE9F7A55CD}" presName="node" presStyleLbl="node1" presStyleIdx="4" presStyleCnt="5">
        <dgm:presLayoutVars>
          <dgm:bulletEnabled val="1"/>
        </dgm:presLayoutVars>
      </dgm:prSet>
      <dgm:spPr/>
    </dgm:pt>
  </dgm:ptLst>
  <dgm:cxnLst>
    <dgm:cxn modelId="{6A25805F-ED67-44D1-8B65-BBACB7538A22}" type="presOf" srcId="{FC6E18A0-1A2B-4BCD-A489-AFDC11B527B5}" destId="{6A11D49F-84C0-445D-90EF-DDD1F336D3CE}" srcOrd="0" destOrd="0" presId="urn:microsoft.com/office/officeart/2005/8/layout/default"/>
    <dgm:cxn modelId="{D2A4EB42-CAE6-4B0B-9EBE-794E143E576E}" srcId="{FC6E18A0-1A2B-4BCD-A489-AFDC11B527B5}" destId="{5C445B12-E0FE-424D-B6ED-1EFE9F7A55CD}" srcOrd="4" destOrd="0" parTransId="{9C2B59DF-A6B2-4F73-870E-5A245A927EBD}" sibTransId="{905A8A3A-1227-401B-BB94-DE86A33F8B0C}"/>
    <dgm:cxn modelId="{FBF85766-9492-4451-8FCB-95B06595D257}" type="presOf" srcId="{5C445B12-E0FE-424D-B6ED-1EFE9F7A55CD}" destId="{E8A77157-498C-4673-AE61-5C023293D9AB}" srcOrd="0" destOrd="0" presId="urn:microsoft.com/office/officeart/2005/8/layout/default"/>
    <dgm:cxn modelId="{8ADDED50-5E14-4424-BE5D-640E4A3E1C1B}" srcId="{FC6E18A0-1A2B-4BCD-A489-AFDC11B527B5}" destId="{F17AB06F-1AC5-4E68-8D59-31E81C402035}" srcOrd="1" destOrd="0" parTransId="{99FDF724-6CA4-4E63-AEA4-8A387E403B2D}" sibTransId="{446D351C-E842-433B-AB1E-9E0FF83B75A7}"/>
    <dgm:cxn modelId="{69E9F194-B7A6-48B3-B7EE-1E16F36C4735}" type="presOf" srcId="{9D20DC97-7148-40A1-B95F-69CAE266E4D1}" destId="{2F7263D0-460E-4C15-B203-6FE8DDA7E96C}" srcOrd="0" destOrd="0" presId="urn:microsoft.com/office/officeart/2005/8/layout/default"/>
    <dgm:cxn modelId="{6853C2A4-244A-49F1-A7D4-A14310845BD4}" srcId="{FC6E18A0-1A2B-4BCD-A489-AFDC11B527B5}" destId="{EEDA2603-25F0-4E03-81B5-F72E5DC2B665}" srcOrd="2" destOrd="0" parTransId="{1ACA4214-608C-426F-8D6F-344192005564}" sibTransId="{D377D0E5-56E3-40D8-B617-D5559BC1B29C}"/>
    <dgm:cxn modelId="{8456B3AD-6F6E-4BF7-8687-A07E47D83C8C}" type="presOf" srcId="{EEDA2603-25F0-4E03-81B5-F72E5DC2B665}" destId="{8E68CC6D-2CFB-4275-9C9C-0628179C6F53}" srcOrd="0" destOrd="0" presId="urn:microsoft.com/office/officeart/2005/8/layout/default"/>
    <dgm:cxn modelId="{F58B38BF-EB13-4057-A1CA-6BE8007AFAB2}" type="presOf" srcId="{9CFA57EA-48F8-4ABA-8B0E-E664146981B8}" destId="{FC571990-8115-46C0-AF34-F3C4AFBD8A14}" srcOrd="0" destOrd="0" presId="urn:microsoft.com/office/officeart/2005/8/layout/default"/>
    <dgm:cxn modelId="{8AB67CD4-9C0C-48A0-9D96-0DA360E09974}" type="presOf" srcId="{F17AB06F-1AC5-4E68-8D59-31E81C402035}" destId="{4A5FC3A9-215D-4C1B-93BC-CD0B76F2A4FF}" srcOrd="0" destOrd="0" presId="urn:microsoft.com/office/officeart/2005/8/layout/default"/>
    <dgm:cxn modelId="{3E3A20F3-9AC9-4DE0-9281-B33C84287ED0}" srcId="{FC6E18A0-1A2B-4BCD-A489-AFDC11B527B5}" destId="{9D20DC97-7148-40A1-B95F-69CAE266E4D1}" srcOrd="3" destOrd="0" parTransId="{DC27FA27-CA3C-4982-9FEF-7A844E2C60A3}" sibTransId="{E7639527-3199-4D9E-9F13-E0942343E6A7}"/>
    <dgm:cxn modelId="{D42355F7-2B72-4B08-8457-A431708CCE00}" srcId="{FC6E18A0-1A2B-4BCD-A489-AFDC11B527B5}" destId="{9CFA57EA-48F8-4ABA-8B0E-E664146981B8}" srcOrd="0" destOrd="0" parTransId="{442E89FF-A335-46A7-B663-3A0BF43A2871}" sibTransId="{0F0D18E5-F060-4AAF-BAB3-19F37347F008}"/>
    <dgm:cxn modelId="{5154A317-A4C5-4871-B702-2604096BAA64}" type="presParOf" srcId="{6A11D49F-84C0-445D-90EF-DDD1F336D3CE}" destId="{FC571990-8115-46C0-AF34-F3C4AFBD8A14}" srcOrd="0" destOrd="0" presId="urn:microsoft.com/office/officeart/2005/8/layout/default"/>
    <dgm:cxn modelId="{A5C65810-891F-41D1-B1C6-5038B69DF381}" type="presParOf" srcId="{6A11D49F-84C0-445D-90EF-DDD1F336D3CE}" destId="{F2FAF816-C5FA-44B6-B8C7-47D5A5AC1855}" srcOrd="1" destOrd="0" presId="urn:microsoft.com/office/officeart/2005/8/layout/default"/>
    <dgm:cxn modelId="{4C1CAED2-53C0-462A-924B-0E6C4989B2ED}" type="presParOf" srcId="{6A11D49F-84C0-445D-90EF-DDD1F336D3CE}" destId="{4A5FC3A9-215D-4C1B-93BC-CD0B76F2A4FF}" srcOrd="2" destOrd="0" presId="urn:microsoft.com/office/officeart/2005/8/layout/default"/>
    <dgm:cxn modelId="{7CAA76CF-7B9E-4664-AA38-7080B9BFA921}" type="presParOf" srcId="{6A11D49F-84C0-445D-90EF-DDD1F336D3CE}" destId="{D449970B-6A7D-4378-BFA5-CFAFDF0F656C}" srcOrd="3" destOrd="0" presId="urn:microsoft.com/office/officeart/2005/8/layout/default"/>
    <dgm:cxn modelId="{0233E544-2ACB-499F-B90E-4A08DB8D2677}" type="presParOf" srcId="{6A11D49F-84C0-445D-90EF-DDD1F336D3CE}" destId="{8E68CC6D-2CFB-4275-9C9C-0628179C6F53}" srcOrd="4" destOrd="0" presId="urn:microsoft.com/office/officeart/2005/8/layout/default"/>
    <dgm:cxn modelId="{A5698448-3E85-4B9D-BE0B-BD23E3D1E28B}" type="presParOf" srcId="{6A11D49F-84C0-445D-90EF-DDD1F336D3CE}" destId="{11DFC7F8-ED3B-444F-B34D-DC9D1611967D}" srcOrd="5" destOrd="0" presId="urn:microsoft.com/office/officeart/2005/8/layout/default"/>
    <dgm:cxn modelId="{9808E777-71C3-4D76-93A8-EF83FBEB6FCA}" type="presParOf" srcId="{6A11D49F-84C0-445D-90EF-DDD1F336D3CE}" destId="{2F7263D0-460E-4C15-B203-6FE8DDA7E96C}" srcOrd="6" destOrd="0" presId="urn:microsoft.com/office/officeart/2005/8/layout/default"/>
    <dgm:cxn modelId="{D74A12C1-610B-4674-A34C-9B0FBB6D46E2}" type="presParOf" srcId="{6A11D49F-84C0-445D-90EF-DDD1F336D3CE}" destId="{B9ACACF5-F84F-4A5F-A711-2A3F5C81EEC8}" srcOrd="7" destOrd="0" presId="urn:microsoft.com/office/officeart/2005/8/layout/default"/>
    <dgm:cxn modelId="{93ECDAF5-C4ED-4834-8370-9785E254DA47}" type="presParOf" srcId="{6A11D49F-84C0-445D-90EF-DDD1F336D3CE}" destId="{E8A77157-498C-4673-AE61-5C023293D9A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987812-D59B-4D4C-A06B-C8C51FAE3892}"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CE83D80-CF42-44BC-BAA7-59E635C18A2F}">
      <dgm:prSet/>
      <dgm:spPr/>
      <dgm:t>
        <a:bodyPr/>
        <a:lstStyle/>
        <a:p>
          <a:pPr>
            <a:lnSpc>
              <a:spcPct val="100000"/>
            </a:lnSpc>
          </a:pPr>
          <a:r>
            <a:rPr lang="en-GB"/>
            <a:t>Marketing plan must specify and schedule all financial and resource requirements</a:t>
          </a:r>
          <a:endParaRPr lang="en-US"/>
        </a:p>
      </dgm:t>
    </dgm:pt>
    <dgm:pt modelId="{8401838F-A64A-4357-ACF1-3478AB03EABE}" type="parTrans" cxnId="{3BFE8EC3-A381-4C36-A55B-D71F6FABB91D}">
      <dgm:prSet/>
      <dgm:spPr/>
      <dgm:t>
        <a:bodyPr/>
        <a:lstStyle/>
        <a:p>
          <a:endParaRPr lang="en-US"/>
        </a:p>
      </dgm:t>
    </dgm:pt>
    <dgm:pt modelId="{0C8279CB-477A-463C-AC8B-044CDB52D139}" type="sibTrans" cxnId="{3BFE8EC3-A381-4C36-A55B-D71F6FABB91D}">
      <dgm:prSet/>
      <dgm:spPr/>
      <dgm:t>
        <a:bodyPr/>
        <a:lstStyle/>
        <a:p>
          <a:endParaRPr lang="en-US"/>
        </a:p>
      </dgm:t>
    </dgm:pt>
    <dgm:pt modelId="{9F8A4CD4-AF14-4B78-AB70-B47717917716}">
      <dgm:prSet/>
      <dgm:spPr/>
      <dgm:t>
        <a:bodyPr/>
        <a:lstStyle/>
        <a:p>
          <a:pPr>
            <a:lnSpc>
              <a:spcPct val="100000"/>
            </a:lnSpc>
          </a:pPr>
          <a:r>
            <a:rPr lang="en-GB" dirty="0"/>
            <a:t>Should be detailed and precise to justify the resources requested</a:t>
          </a:r>
          <a:endParaRPr lang="en-US" dirty="0"/>
        </a:p>
      </dgm:t>
    </dgm:pt>
    <dgm:pt modelId="{5CDFC2A0-D09E-4A7B-8C5C-363399ABEA80}" type="parTrans" cxnId="{5C6316D3-09FE-483C-86D8-95D35E55E829}">
      <dgm:prSet/>
      <dgm:spPr/>
      <dgm:t>
        <a:bodyPr/>
        <a:lstStyle/>
        <a:p>
          <a:endParaRPr lang="en-US"/>
        </a:p>
      </dgm:t>
    </dgm:pt>
    <dgm:pt modelId="{A93E7AAE-7524-424D-A9E0-3A129E604291}" type="sibTrans" cxnId="{5C6316D3-09FE-483C-86D8-95D35E55E829}">
      <dgm:prSet/>
      <dgm:spPr/>
      <dgm:t>
        <a:bodyPr/>
        <a:lstStyle/>
        <a:p>
          <a:endParaRPr lang="en-US"/>
        </a:p>
      </dgm:t>
    </dgm:pt>
    <dgm:pt modelId="{AAE8437B-6830-4B84-B312-133D4C9E30B5}" type="pres">
      <dgm:prSet presAssocID="{26987812-D59B-4D4C-A06B-C8C51FAE3892}" presName="root" presStyleCnt="0">
        <dgm:presLayoutVars>
          <dgm:dir/>
          <dgm:resizeHandles val="exact"/>
        </dgm:presLayoutVars>
      </dgm:prSet>
      <dgm:spPr/>
    </dgm:pt>
    <dgm:pt modelId="{D2DB2DBD-F0FB-4559-9825-E58281D08877}" type="pres">
      <dgm:prSet presAssocID="{ECE83D80-CF42-44BC-BAA7-59E635C18A2F}" presName="compNode" presStyleCnt="0"/>
      <dgm:spPr/>
    </dgm:pt>
    <dgm:pt modelId="{6C4207E1-A16A-48A1-A97F-1720F97ADEF4}" type="pres">
      <dgm:prSet presAssocID="{ECE83D80-CF42-44BC-BAA7-59E635C18A2F}" presName="bgRect" presStyleLbl="bgShp" presStyleIdx="0" presStyleCnt="2"/>
      <dgm:spPr/>
    </dgm:pt>
    <dgm:pt modelId="{9BD460F1-2457-4B03-9344-766478958427}" type="pres">
      <dgm:prSet presAssocID="{ECE83D80-CF42-44BC-BAA7-59E635C18A2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1A3915C8-2302-4780-8561-DFF928D77469}" type="pres">
      <dgm:prSet presAssocID="{ECE83D80-CF42-44BC-BAA7-59E635C18A2F}" presName="spaceRect" presStyleCnt="0"/>
      <dgm:spPr/>
    </dgm:pt>
    <dgm:pt modelId="{D8519D97-5ADA-41AA-B5FC-AB7F3C365961}" type="pres">
      <dgm:prSet presAssocID="{ECE83D80-CF42-44BC-BAA7-59E635C18A2F}" presName="parTx" presStyleLbl="revTx" presStyleIdx="0" presStyleCnt="2">
        <dgm:presLayoutVars>
          <dgm:chMax val="0"/>
          <dgm:chPref val="0"/>
        </dgm:presLayoutVars>
      </dgm:prSet>
      <dgm:spPr/>
    </dgm:pt>
    <dgm:pt modelId="{50850D8B-3F27-49CB-AEB4-1A3239D88B3A}" type="pres">
      <dgm:prSet presAssocID="{0C8279CB-477A-463C-AC8B-044CDB52D139}" presName="sibTrans" presStyleCnt="0"/>
      <dgm:spPr/>
    </dgm:pt>
    <dgm:pt modelId="{984AACB3-A089-4B35-8C11-FAE73A8EFC30}" type="pres">
      <dgm:prSet presAssocID="{9F8A4CD4-AF14-4B78-AB70-B47717917716}" presName="compNode" presStyleCnt="0"/>
      <dgm:spPr/>
    </dgm:pt>
    <dgm:pt modelId="{6DFB2AED-D8CE-41E9-85B5-7D939354026D}" type="pres">
      <dgm:prSet presAssocID="{9F8A4CD4-AF14-4B78-AB70-B47717917716}" presName="bgRect" presStyleLbl="bgShp" presStyleIdx="1" presStyleCnt="2"/>
      <dgm:spPr/>
    </dgm:pt>
    <dgm:pt modelId="{E5330DE3-F203-483E-B1AD-B3C191C53CCC}" type="pres">
      <dgm:prSet presAssocID="{9F8A4CD4-AF14-4B78-AB70-B47717917716}"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13D1B27C-C047-464B-9E51-65E8E7FD04D9}" type="pres">
      <dgm:prSet presAssocID="{9F8A4CD4-AF14-4B78-AB70-B47717917716}" presName="spaceRect" presStyleCnt="0"/>
      <dgm:spPr/>
    </dgm:pt>
    <dgm:pt modelId="{C9D26E42-2A66-4DC2-87C6-2F93B6B2997D}" type="pres">
      <dgm:prSet presAssocID="{9F8A4CD4-AF14-4B78-AB70-B47717917716}" presName="parTx" presStyleLbl="revTx" presStyleIdx="1" presStyleCnt="2">
        <dgm:presLayoutVars>
          <dgm:chMax val="0"/>
          <dgm:chPref val="0"/>
        </dgm:presLayoutVars>
      </dgm:prSet>
      <dgm:spPr/>
    </dgm:pt>
  </dgm:ptLst>
  <dgm:cxnLst>
    <dgm:cxn modelId="{08A6C65E-F392-4BFE-9088-DA5F4D9BE8D0}" type="presOf" srcId="{ECE83D80-CF42-44BC-BAA7-59E635C18A2F}" destId="{D8519D97-5ADA-41AA-B5FC-AB7F3C365961}" srcOrd="0" destOrd="0" presId="urn:microsoft.com/office/officeart/2018/2/layout/IconVerticalSolidList"/>
    <dgm:cxn modelId="{F769B3AA-AD88-47C1-AA44-B53A839F2B36}" type="presOf" srcId="{26987812-D59B-4D4C-A06B-C8C51FAE3892}" destId="{AAE8437B-6830-4B84-B312-133D4C9E30B5}" srcOrd="0" destOrd="0" presId="urn:microsoft.com/office/officeart/2018/2/layout/IconVerticalSolidList"/>
    <dgm:cxn modelId="{3BFE8EC3-A381-4C36-A55B-D71F6FABB91D}" srcId="{26987812-D59B-4D4C-A06B-C8C51FAE3892}" destId="{ECE83D80-CF42-44BC-BAA7-59E635C18A2F}" srcOrd="0" destOrd="0" parTransId="{8401838F-A64A-4357-ACF1-3478AB03EABE}" sibTransId="{0C8279CB-477A-463C-AC8B-044CDB52D139}"/>
    <dgm:cxn modelId="{29341BD1-2438-44AD-92E2-8ABF4C77DA9E}" type="presOf" srcId="{9F8A4CD4-AF14-4B78-AB70-B47717917716}" destId="{C9D26E42-2A66-4DC2-87C6-2F93B6B2997D}" srcOrd="0" destOrd="0" presId="urn:microsoft.com/office/officeart/2018/2/layout/IconVerticalSolidList"/>
    <dgm:cxn modelId="{5C6316D3-09FE-483C-86D8-95D35E55E829}" srcId="{26987812-D59B-4D4C-A06B-C8C51FAE3892}" destId="{9F8A4CD4-AF14-4B78-AB70-B47717917716}" srcOrd="1" destOrd="0" parTransId="{5CDFC2A0-D09E-4A7B-8C5C-363399ABEA80}" sibTransId="{A93E7AAE-7524-424D-A9E0-3A129E604291}"/>
    <dgm:cxn modelId="{058BAA3E-CE5F-483C-AC81-1B7D846D1873}" type="presParOf" srcId="{AAE8437B-6830-4B84-B312-133D4C9E30B5}" destId="{D2DB2DBD-F0FB-4559-9825-E58281D08877}" srcOrd="0" destOrd="0" presId="urn:microsoft.com/office/officeart/2018/2/layout/IconVerticalSolidList"/>
    <dgm:cxn modelId="{7475F61F-21F2-4A89-840E-0C4E3863466E}" type="presParOf" srcId="{D2DB2DBD-F0FB-4559-9825-E58281D08877}" destId="{6C4207E1-A16A-48A1-A97F-1720F97ADEF4}" srcOrd="0" destOrd="0" presId="urn:microsoft.com/office/officeart/2018/2/layout/IconVerticalSolidList"/>
    <dgm:cxn modelId="{2758E778-8DB0-4980-BD95-9288F0491799}" type="presParOf" srcId="{D2DB2DBD-F0FB-4559-9825-E58281D08877}" destId="{9BD460F1-2457-4B03-9344-766478958427}" srcOrd="1" destOrd="0" presId="urn:microsoft.com/office/officeart/2018/2/layout/IconVerticalSolidList"/>
    <dgm:cxn modelId="{0636DDEE-919F-444D-B7CC-95E28262AF4C}" type="presParOf" srcId="{D2DB2DBD-F0FB-4559-9825-E58281D08877}" destId="{1A3915C8-2302-4780-8561-DFF928D77469}" srcOrd="2" destOrd="0" presId="urn:microsoft.com/office/officeart/2018/2/layout/IconVerticalSolidList"/>
    <dgm:cxn modelId="{042F6CE3-565D-4AEB-A76E-9CCC76BF8156}" type="presParOf" srcId="{D2DB2DBD-F0FB-4559-9825-E58281D08877}" destId="{D8519D97-5ADA-41AA-B5FC-AB7F3C365961}" srcOrd="3" destOrd="0" presId="urn:microsoft.com/office/officeart/2018/2/layout/IconVerticalSolidList"/>
    <dgm:cxn modelId="{454D94E4-E096-4588-B18A-A86CB2DE5237}" type="presParOf" srcId="{AAE8437B-6830-4B84-B312-133D4C9E30B5}" destId="{50850D8B-3F27-49CB-AEB4-1A3239D88B3A}" srcOrd="1" destOrd="0" presId="urn:microsoft.com/office/officeart/2018/2/layout/IconVerticalSolidList"/>
    <dgm:cxn modelId="{16E2454C-5C90-4F39-8892-37F872857C4D}" type="presParOf" srcId="{AAE8437B-6830-4B84-B312-133D4C9E30B5}" destId="{984AACB3-A089-4B35-8C11-FAE73A8EFC30}" srcOrd="2" destOrd="0" presId="urn:microsoft.com/office/officeart/2018/2/layout/IconVerticalSolidList"/>
    <dgm:cxn modelId="{59D2DFE8-FC87-4C34-994D-ED52A0D1F51F}" type="presParOf" srcId="{984AACB3-A089-4B35-8C11-FAE73A8EFC30}" destId="{6DFB2AED-D8CE-41E9-85B5-7D939354026D}" srcOrd="0" destOrd="0" presId="urn:microsoft.com/office/officeart/2018/2/layout/IconVerticalSolidList"/>
    <dgm:cxn modelId="{B0FE9B78-9055-47F9-BB4B-44911E10B07B}" type="presParOf" srcId="{984AACB3-A089-4B35-8C11-FAE73A8EFC30}" destId="{E5330DE3-F203-483E-B1AD-B3C191C53CCC}" srcOrd="1" destOrd="0" presId="urn:microsoft.com/office/officeart/2018/2/layout/IconVerticalSolidList"/>
    <dgm:cxn modelId="{E07B072A-B92E-4487-8E34-C97E0236232E}" type="presParOf" srcId="{984AACB3-A089-4B35-8C11-FAE73A8EFC30}" destId="{13D1B27C-C047-464B-9E51-65E8E7FD04D9}" srcOrd="2" destOrd="0" presId="urn:microsoft.com/office/officeart/2018/2/layout/IconVerticalSolidList"/>
    <dgm:cxn modelId="{6D20DA73-4AD9-49B7-A319-721F12B7D719}" type="presParOf" srcId="{984AACB3-A089-4B35-8C11-FAE73A8EFC30}" destId="{C9D26E42-2A66-4DC2-87C6-2F93B6B2997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0A1610-5934-4032-8BFF-3461BFD804F4}" type="doc">
      <dgm:prSet loTypeId="urn:microsoft.com/office/officeart/2018/2/layout/IconCircleList" loCatId="icon" qsTypeId="urn:microsoft.com/office/officeart/2005/8/quickstyle/simple1" qsCatId="simple" csTypeId="urn:microsoft.com/office/officeart/2005/8/colors/accent1_2" csCatId="accent1" phldr="1"/>
      <dgm:spPr/>
      <dgm:t>
        <a:bodyPr/>
        <a:lstStyle/>
        <a:p>
          <a:endParaRPr lang="en-US"/>
        </a:p>
      </dgm:t>
    </dgm:pt>
    <dgm:pt modelId="{8C3D62A0-0476-47B2-8BAC-8C321AEA8732}">
      <dgm:prSet custT="1"/>
      <dgm:spPr/>
      <dgm:t>
        <a:bodyPr/>
        <a:lstStyle/>
        <a:p>
          <a:pPr>
            <a:lnSpc>
              <a:spcPct val="100000"/>
            </a:lnSpc>
          </a:pPr>
          <a:r>
            <a:rPr lang="en-GB" sz="2000" dirty="0"/>
            <a:t>Essential to ensure plans are properly implemented </a:t>
          </a:r>
          <a:endParaRPr lang="en-US" sz="2000" dirty="0"/>
        </a:p>
      </dgm:t>
    </dgm:pt>
    <dgm:pt modelId="{5EA35D60-29F6-4F08-BECD-41107BF5A680}" type="parTrans" cxnId="{9B5F1AE2-23CF-4854-901F-871380A720D1}">
      <dgm:prSet/>
      <dgm:spPr/>
      <dgm:t>
        <a:bodyPr/>
        <a:lstStyle/>
        <a:p>
          <a:endParaRPr lang="en-US"/>
        </a:p>
      </dgm:t>
    </dgm:pt>
    <dgm:pt modelId="{F229D4F4-5D2C-4488-AE3C-F6B6CE999725}" type="sibTrans" cxnId="{9B5F1AE2-23CF-4854-901F-871380A720D1}">
      <dgm:prSet/>
      <dgm:spPr/>
      <dgm:t>
        <a:bodyPr/>
        <a:lstStyle/>
        <a:p>
          <a:pPr>
            <a:lnSpc>
              <a:spcPct val="100000"/>
            </a:lnSpc>
          </a:pPr>
          <a:endParaRPr lang="en-US"/>
        </a:p>
      </dgm:t>
    </dgm:pt>
    <dgm:pt modelId="{4C3481AA-BD22-4AE5-8AD0-FEDAC9C3E045}">
      <dgm:prSet custT="1"/>
      <dgm:spPr/>
      <dgm:t>
        <a:bodyPr/>
        <a:lstStyle/>
        <a:p>
          <a:pPr>
            <a:lnSpc>
              <a:spcPct val="100000"/>
            </a:lnSpc>
          </a:pPr>
          <a:r>
            <a:rPr lang="en-GB" sz="2000" dirty="0"/>
            <a:t>Relate to objectives set</a:t>
          </a:r>
          <a:endParaRPr lang="en-US" sz="2000" dirty="0"/>
        </a:p>
      </dgm:t>
    </dgm:pt>
    <dgm:pt modelId="{90C3FB44-B71F-4E3C-AC0C-8A9CFE80A87B}" type="parTrans" cxnId="{321AA604-F963-412E-86D7-826FAA2FEBF8}">
      <dgm:prSet/>
      <dgm:spPr/>
      <dgm:t>
        <a:bodyPr/>
        <a:lstStyle/>
        <a:p>
          <a:endParaRPr lang="en-US"/>
        </a:p>
      </dgm:t>
    </dgm:pt>
    <dgm:pt modelId="{3D52996D-C8E7-4DDF-9718-B2B6B2075354}" type="sibTrans" cxnId="{321AA604-F963-412E-86D7-826FAA2FEBF8}">
      <dgm:prSet/>
      <dgm:spPr/>
      <dgm:t>
        <a:bodyPr/>
        <a:lstStyle/>
        <a:p>
          <a:pPr>
            <a:lnSpc>
              <a:spcPct val="100000"/>
            </a:lnSpc>
          </a:pPr>
          <a:endParaRPr lang="en-US"/>
        </a:p>
      </dgm:t>
    </dgm:pt>
    <dgm:pt modelId="{6698A077-8D78-4D3E-ACE4-F718594854C9}">
      <dgm:prSet custT="1"/>
      <dgm:spPr/>
      <dgm:t>
        <a:bodyPr/>
        <a:lstStyle/>
        <a:p>
          <a:pPr>
            <a:lnSpc>
              <a:spcPct val="100000"/>
            </a:lnSpc>
          </a:pPr>
          <a:r>
            <a:rPr lang="en-GB" sz="2000" dirty="0"/>
            <a:t>Regular progress review is needed</a:t>
          </a:r>
          <a:endParaRPr lang="en-US" sz="2000" dirty="0"/>
        </a:p>
      </dgm:t>
    </dgm:pt>
    <dgm:pt modelId="{4D110C48-F90B-452E-91AA-C4FDEB50F01A}" type="parTrans" cxnId="{738BA08C-9F4B-4D23-AB55-C89ECCC4D654}">
      <dgm:prSet/>
      <dgm:spPr/>
      <dgm:t>
        <a:bodyPr/>
        <a:lstStyle/>
        <a:p>
          <a:endParaRPr lang="en-US"/>
        </a:p>
      </dgm:t>
    </dgm:pt>
    <dgm:pt modelId="{291E1D5C-4188-45CD-A789-B364BCE71D35}" type="sibTrans" cxnId="{738BA08C-9F4B-4D23-AB55-C89ECCC4D654}">
      <dgm:prSet/>
      <dgm:spPr/>
      <dgm:t>
        <a:bodyPr/>
        <a:lstStyle/>
        <a:p>
          <a:pPr>
            <a:lnSpc>
              <a:spcPct val="100000"/>
            </a:lnSpc>
          </a:pPr>
          <a:endParaRPr lang="en-US"/>
        </a:p>
      </dgm:t>
    </dgm:pt>
    <dgm:pt modelId="{E8B33AD6-5B16-4E1D-AAD2-F986DCF1677D}">
      <dgm:prSet custT="1"/>
      <dgm:spPr/>
      <dgm:t>
        <a:bodyPr/>
        <a:lstStyle/>
        <a:p>
          <a:pPr>
            <a:lnSpc>
              <a:spcPct val="100000"/>
            </a:lnSpc>
          </a:pPr>
          <a:r>
            <a:rPr lang="en-GB" sz="2000" dirty="0"/>
            <a:t>Short and long-term measures</a:t>
          </a:r>
          <a:endParaRPr lang="en-US" sz="2000" dirty="0"/>
        </a:p>
      </dgm:t>
    </dgm:pt>
    <dgm:pt modelId="{350F06BC-0A5C-41C7-AB5F-D2D3CF1FC4A4}" type="parTrans" cxnId="{9E892255-B2C0-44A9-8D19-3A8D8E348FED}">
      <dgm:prSet/>
      <dgm:spPr/>
      <dgm:t>
        <a:bodyPr/>
        <a:lstStyle/>
        <a:p>
          <a:endParaRPr lang="en-US"/>
        </a:p>
      </dgm:t>
    </dgm:pt>
    <dgm:pt modelId="{6A186CDB-6C8F-47B0-833E-F9242EC49691}" type="sibTrans" cxnId="{9E892255-B2C0-44A9-8D19-3A8D8E348FED}">
      <dgm:prSet/>
      <dgm:spPr/>
      <dgm:t>
        <a:bodyPr/>
        <a:lstStyle/>
        <a:p>
          <a:pPr>
            <a:lnSpc>
              <a:spcPct val="100000"/>
            </a:lnSpc>
          </a:pPr>
          <a:endParaRPr lang="en-US"/>
        </a:p>
      </dgm:t>
    </dgm:pt>
    <dgm:pt modelId="{A347A6AE-CD56-47CC-A1FA-E78A0638762C}">
      <dgm:prSet custT="1"/>
      <dgm:spPr/>
      <dgm:t>
        <a:bodyPr/>
        <a:lstStyle/>
        <a:p>
          <a:pPr>
            <a:lnSpc>
              <a:spcPct val="100000"/>
            </a:lnSpc>
          </a:pPr>
          <a:r>
            <a:rPr lang="en-GB" sz="2000" dirty="0"/>
            <a:t>Control and evaluation of the cost effectiveness of various marketing activities</a:t>
          </a:r>
          <a:endParaRPr lang="en-US" sz="2000" dirty="0"/>
        </a:p>
      </dgm:t>
    </dgm:pt>
    <dgm:pt modelId="{5B178268-9CDE-47B8-8A77-694677636201}" type="parTrans" cxnId="{CE73D45C-1BEA-4C05-A2B4-A4534B419C1A}">
      <dgm:prSet/>
      <dgm:spPr/>
      <dgm:t>
        <a:bodyPr/>
        <a:lstStyle/>
        <a:p>
          <a:endParaRPr lang="en-US"/>
        </a:p>
      </dgm:t>
    </dgm:pt>
    <dgm:pt modelId="{09B6D434-103F-46D2-AF4B-2FA3ECE47BAE}" type="sibTrans" cxnId="{CE73D45C-1BEA-4C05-A2B4-A4534B419C1A}">
      <dgm:prSet/>
      <dgm:spPr/>
      <dgm:t>
        <a:bodyPr/>
        <a:lstStyle/>
        <a:p>
          <a:pPr>
            <a:lnSpc>
              <a:spcPct val="100000"/>
            </a:lnSpc>
          </a:pPr>
          <a:endParaRPr lang="en-US"/>
        </a:p>
      </dgm:t>
    </dgm:pt>
    <dgm:pt modelId="{A1BF3D09-85B6-486F-8AED-625A83851CAA}">
      <dgm:prSet custT="1"/>
      <dgm:spPr/>
      <dgm:t>
        <a:bodyPr/>
        <a:lstStyle/>
        <a:p>
          <a:pPr>
            <a:lnSpc>
              <a:spcPct val="100000"/>
            </a:lnSpc>
          </a:pPr>
          <a:r>
            <a:rPr lang="en-GB" sz="2000" dirty="0"/>
            <a:t>Will determine development of future marketing strategies</a:t>
          </a:r>
          <a:endParaRPr lang="en-US" sz="2000" dirty="0"/>
        </a:p>
      </dgm:t>
    </dgm:pt>
    <dgm:pt modelId="{16A06D2C-C206-468D-8FF9-9E140449CB02}" type="parTrans" cxnId="{64F96BFA-D9C7-42FB-AC95-496BB04A22EC}">
      <dgm:prSet/>
      <dgm:spPr/>
      <dgm:t>
        <a:bodyPr/>
        <a:lstStyle/>
        <a:p>
          <a:endParaRPr lang="en-US"/>
        </a:p>
      </dgm:t>
    </dgm:pt>
    <dgm:pt modelId="{07A1AF69-E316-434E-9816-A49255FC9BDC}" type="sibTrans" cxnId="{64F96BFA-D9C7-42FB-AC95-496BB04A22EC}">
      <dgm:prSet/>
      <dgm:spPr/>
      <dgm:t>
        <a:bodyPr/>
        <a:lstStyle/>
        <a:p>
          <a:endParaRPr lang="en-US"/>
        </a:p>
      </dgm:t>
    </dgm:pt>
    <dgm:pt modelId="{3D0B2222-8136-4556-8AC2-43BD5E19D5A0}" type="pres">
      <dgm:prSet presAssocID="{400A1610-5934-4032-8BFF-3461BFD804F4}" presName="root" presStyleCnt="0">
        <dgm:presLayoutVars>
          <dgm:dir/>
          <dgm:resizeHandles val="exact"/>
        </dgm:presLayoutVars>
      </dgm:prSet>
      <dgm:spPr/>
    </dgm:pt>
    <dgm:pt modelId="{714C6A2E-D68D-43CE-8815-1B3E3C66ECC3}" type="pres">
      <dgm:prSet presAssocID="{400A1610-5934-4032-8BFF-3461BFD804F4}" presName="container" presStyleCnt="0">
        <dgm:presLayoutVars>
          <dgm:dir/>
          <dgm:resizeHandles val="exact"/>
        </dgm:presLayoutVars>
      </dgm:prSet>
      <dgm:spPr/>
    </dgm:pt>
    <dgm:pt modelId="{B14219FC-4047-4AC0-BC6B-DE398C507B5B}" type="pres">
      <dgm:prSet presAssocID="{8C3D62A0-0476-47B2-8BAC-8C321AEA8732}" presName="compNode" presStyleCnt="0"/>
      <dgm:spPr/>
    </dgm:pt>
    <dgm:pt modelId="{4D662C35-F9E6-46F8-B90A-1B0BD17191E7}" type="pres">
      <dgm:prSet presAssocID="{8C3D62A0-0476-47B2-8BAC-8C321AEA8732}" presName="iconBgRect" presStyleLbl="bgShp" presStyleIdx="0" presStyleCnt="6"/>
      <dgm:spPr/>
    </dgm:pt>
    <dgm:pt modelId="{9BE0BD79-04A8-48BB-AAFF-5FF9C47850A2}" type="pres">
      <dgm:prSet presAssocID="{8C3D62A0-0476-47B2-8BAC-8C321AEA8732}"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mark"/>
        </a:ext>
      </dgm:extLst>
    </dgm:pt>
    <dgm:pt modelId="{4557DC2E-A76A-4E2A-972F-1F88B069FB1C}" type="pres">
      <dgm:prSet presAssocID="{8C3D62A0-0476-47B2-8BAC-8C321AEA8732}" presName="spaceRect" presStyleCnt="0"/>
      <dgm:spPr/>
    </dgm:pt>
    <dgm:pt modelId="{EE7641C2-C52D-41F0-B219-C778A19FAD3D}" type="pres">
      <dgm:prSet presAssocID="{8C3D62A0-0476-47B2-8BAC-8C321AEA8732}" presName="textRect" presStyleLbl="revTx" presStyleIdx="0" presStyleCnt="6">
        <dgm:presLayoutVars>
          <dgm:chMax val="1"/>
          <dgm:chPref val="1"/>
        </dgm:presLayoutVars>
      </dgm:prSet>
      <dgm:spPr/>
    </dgm:pt>
    <dgm:pt modelId="{935A2D7F-48EC-4D95-ADF0-D9AF1CC81EBA}" type="pres">
      <dgm:prSet presAssocID="{F229D4F4-5D2C-4488-AE3C-F6B6CE999725}" presName="sibTrans" presStyleLbl="sibTrans2D1" presStyleIdx="0" presStyleCnt="0"/>
      <dgm:spPr/>
    </dgm:pt>
    <dgm:pt modelId="{7D147EDD-4F66-4B3C-ACA6-B29C9A825E3A}" type="pres">
      <dgm:prSet presAssocID="{4C3481AA-BD22-4AE5-8AD0-FEDAC9C3E045}" presName="compNode" presStyleCnt="0"/>
      <dgm:spPr/>
    </dgm:pt>
    <dgm:pt modelId="{1D4F4F1B-0A6B-43AE-8FE2-4B7DEFF4034E}" type="pres">
      <dgm:prSet presAssocID="{4C3481AA-BD22-4AE5-8AD0-FEDAC9C3E045}" presName="iconBgRect" presStyleLbl="bgShp" presStyleIdx="1" presStyleCnt="6"/>
      <dgm:spPr/>
    </dgm:pt>
    <dgm:pt modelId="{8C657AC6-822A-4533-BE52-68412E6CBEC3}" type="pres">
      <dgm:prSet presAssocID="{4C3481AA-BD22-4AE5-8AD0-FEDAC9C3E045}"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ullseye"/>
        </a:ext>
      </dgm:extLst>
    </dgm:pt>
    <dgm:pt modelId="{06D5020A-A56E-4B35-BA91-004A220A8A1C}" type="pres">
      <dgm:prSet presAssocID="{4C3481AA-BD22-4AE5-8AD0-FEDAC9C3E045}" presName="spaceRect" presStyleCnt="0"/>
      <dgm:spPr/>
    </dgm:pt>
    <dgm:pt modelId="{3E8D1ABD-CB98-4E1C-BD48-F3E7AC994305}" type="pres">
      <dgm:prSet presAssocID="{4C3481AA-BD22-4AE5-8AD0-FEDAC9C3E045}" presName="textRect" presStyleLbl="revTx" presStyleIdx="1" presStyleCnt="6">
        <dgm:presLayoutVars>
          <dgm:chMax val="1"/>
          <dgm:chPref val="1"/>
        </dgm:presLayoutVars>
      </dgm:prSet>
      <dgm:spPr/>
    </dgm:pt>
    <dgm:pt modelId="{04A8C5A0-B1E9-4ACB-8A10-82A7EFEA67B0}" type="pres">
      <dgm:prSet presAssocID="{3D52996D-C8E7-4DDF-9718-B2B6B2075354}" presName="sibTrans" presStyleLbl="sibTrans2D1" presStyleIdx="0" presStyleCnt="0"/>
      <dgm:spPr/>
    </dgm:pt>
    <dgm:pt modelId="{0B7A663D-480D-4858-90AA-C32F127C8C2E}" type="pres">
      <dgm:prSet presAssocID="{6698A077-8D78-4D3E-ACE4-F718594854C9}" presName="compNode" presStyleCnt="0"/>
      <dgm:spPr/>
    </dgm:pt>
    <dgm:pt modelId="{20101941-E4B3-43D2-A5CC-61C23C18463D}" type="pres">
      <dgm:prSet presAssocID="{6698A077-8D78-4D3E-ACE4-F718594854C9}" presName="iconBgRect" presStyleLbl="bgShp" presStyleIdx="2" presStyleCnt="6"/>
      <dgm:spPr/>
    </dgm:pt>
    <dgm:pt modelId="{71E044D0-B4D2-4799-BC00-71D4CF2964EA}" type="pres">
      <dgm:prSet presAssocID="{6698A077-8D78-4D3E-ACE4-F718594854C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 List"/>
        </a:ext>
      </dgm:extLst>
    </dgm:pt>
    <dgm:pt modelId="{FB034E2C-20E7-435E-94AB-1AE3B6A64D70}" type="pres">
      <dgm:prSet presAssocID="{6698A077-8D78-4D3E-ACE4-F718594854C9}" presName="spaceRect" presStyleCnt="0"/>
      <dgm:spPr/>
    </dgm:pt>
    <dgm:pt modelId="{DDDEE633-3A0E-4CCC-AC4A-2A069B3323A4}" type="pres">
      <dgm:prSet presAssocID="{6698A077-8D78-4D3E-ACE4-F718594854C9}" presName="textRect" presStyleLbl="revTx" presStyleIdx="2" presStyleCnt="6">
        <dgm:presLayoutVars>
          <dgm:chMax val="1"/>
          <dgm:chPref val="1"/>
        </dgm:presLayoutVars>
      </dgm:prSet>
      <dgm:spPr/>
    </dgm:pt>
    <dgm:pt modelId="{4FD4EFCF-B3BF-442A-9712-F6F30BC79686}" type="pres">
      <dgm:prSet presAssocID="{291E1D5C-4188-45CD-A789-B364BCE71D35}" presName="sibTrans" presStyleLbl="sibTrans2D1" presStyleIdx="0" presStyleCnt="0"/>
      <dgm:spPr/>
    </dgm:pt>
    <dgm:pt modelId="{AACF825A-4B1A-4278-9871-A77881D6B206}" type="pres">
      <dgm:prSet presAssocID="{E8B33AD6-5B16-4E1D-AAD2-F986DCF1677D}" presName="compNode" presStyleCnt="0"/>
      <dgm:spPr/>
    </dgm:pt>
    <dgm:pt modelId="{B9195A2E-B38D-420F-AEEC-44DDA30A2B65}" type="pres">
      <dgm:prSet presAssocID="{E8B33AD6-5B16-4E1D-AAD2-F986DCF1677D}" presName="iconBgRect" presStyleLbl="bgShp" presStyleIdx="3" presStyleCnt="6"/>
      <dgm:spPr/>
    </dgm:pt>
    <dgm:pt modelId="{F297833A-888A-496E-B60C-C8353ED0CCFE}" type="pres">
      <dgm:prSet presAssocID="{E8B33AD6-5B16-4E1D-AAD2-F986DCF1677D}"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ourglass"/>
        </a:ext>
      </dgm:extLst>
    </dgm:pt>
    <dgm:pt modelId="{1C29E05D-2101-43EF-96DC-35825A432670}" type="pres">
      <dgm:prSet presAssocID="{E8B33AD6-5B16-4E1D-AAD2-F986DCF1677D}" presName="spaceRect" presStyleCnt="0"/>
      <dgm:spPr/>
    </dgm:pt>
    <dgm:pt modelId="{006B9265-34BC-4C0B-9505-84E410F74428}" type="pres">
      <dgm:prSet presAssocID="{E8B33AD6-5B16-4E1D-AAD2-F986DCF1677D}" presName="textRect" presStyleLbl="revTx" presStyleIdx="3" presStyleCnt="6">
        <dgm:presLayoutVars>
          <dgm:chMax val="1"/>
          <dgm:chPref val="1"/>
        </dgm:presLayoutVars>
      </dgm:prSet>
      <dgm:spPr/>
    </dgm:pt>
    <dgm:pt modelId="{3102890D-3804-4867-92A2-2418D61EBB0E}" type="pres">
      <dgm:prSet presAssocID="{6A186CDB-6C8F-47B0-833E-F9242EC49691}" presName="sibTrans" presStyleLbl="sibTrans2D1" presStyleIdx="0" presStyleCnt="0"/>
      <dgm:spPr/>
    </dgm:pt>
    <dgm:pt modelId="{2492E17C-BDC1-4E22-A803-19B23430A14A}" type="pres">
      <dgm:prSet presAssocID="{A347A6AE-CD56-47CC-A1FA-E78A0638762C}" presName="compNode" presStyleCnt="0"/>
      <dgm:spPr/>
    </dgm:pt>
    <dgm:pt modelId="{C6574897-AEC2-41C5-93DE-7437B9A7D4C1}" type="pres">
      <dgm:prSet presAssocID="{A347A6AE-CD56-47CC-A1FA-E78A0638762C}" presName="iconBgRect" presStyleLbl="bgShp" presStyleIdx="4" presStyleCnt="6"/>
      <dgm:spPr/>
    </dgm:pt>
    <dgm:pt modelId="{CCF71E9B-0202-4D16-ACDE-F7339E535727}" type="pres">
      <dgm:prSet presAssocID="{A347A6AE-CD56-47CC-A1FA-E78A0638762C}"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Money"/>
        </a:ext>
      </dgm:extLst>
    </dgm:pt>
    <dgm:pt modelId="{BA033D34-1ADB-48DC-A15C-AB21189255B0}" type="pres">
      <dgm:prSet presAssocID="{A347A6AE-CD56-47CC-A1FA-E78A0638762C}" presName="spaceRect" presStyleCnt="0"/>
      <dgm:spPr/>
    </dgm:pt>
    <dgm:pt modelId="{F0D0F9E7-5127-42B4-9CB8-DBD14AD3F7C3}" type="pres">
      <dgm:prSet presAssocID="{A347A6AE-CD56-47CC-A1FA-E78A0638762C}" presName="textRect" presStyleLbl="revTx" presStyleIdx="4" presStyleCnt="6">
        <dgm:presLayoutVars>
          <dgm:chMax val="1"/>
          <dgm:chPref val="1"/>
        </dgm:presLayoutVars>
      </dgm:prSet>
      <dgm:spPr/>
    </dgm:pt>
    <dgm:pt modelId="{9746F45B-FD9B-4CB4-802A-2517C6B9E8DF}" type="pres">
      <dgm:prSet presAssocID="{09B6D434-103F-46D2-AF4B-2FA3ECE47BAE}" presName="sibTrans" presStyleLbl="sibTrans2D1" presStyleIdx="0" presStyleCnt="0"/>
      <dgm:spPr/>
    </dgm:pt>
    <dgm:pt modelId="{CC49D5E0-198F-4E64-B2A2-B257EA2E5B61}" type="pres">
      <dgm:prSet presAssocID="{A1BF3D09-85B6-486F-8AED-625A83851CAA}" presName="compNode" presStyleCnt="0"/>
      <dgm:spPr/>
    </dgm:pt>
    <dgm:pt modelId="{7AC72EBA-CD7C-4594-8B51-C94A9FA47BBA}" type="pres">
      <dgm:prSet presAssocID="{A1BF3D09-85B6-486F-8AED-625A83851CAA}" presName="iconBgRect" presStyleLbl="bgShp" presStyleIdx="5" presStyleCnt="6"/>
      <dgm:spPr/>
    </dgm:pt>
    <dgm:pt modelId="{C6724E5F-09BB-4C05-89F1-4CCF20DF1290}" type="pres">
      <dgm:prSet presAssocID="{A1BF3D09-85B6-486F-8AED-625A83851CAA}"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Upward trend"/>
        </a:ext>
      </dgm:extLst>
    </dgm:pt>
    <dgm:pt modelId="{E7BD682D-152F-48B1-8383-C69BA712FA1D}" type="pres">
      <dgm:prSet presAssocID="{A1BF3D09-85B6-486F-8AED-625A83851CAA}" presName="spaceRect" presStyleCnt="0"/>
      <dgm:spPr/>
    </dgm:pt>
    <dgm:pt modelId="{AA3C90E9-5D26-45C8-BA0A-0E8FA70B4408}" type="pres">
      <dgm:prSet presAssocID="{A1BF3D09-85B6-486F-8AED-625A83851CAA}" presName="textRect" presStyleLbl="revTx" presStyleIdx="5" presStyleCnt="6">
        <dgm:presLayoutVars>
          <dgm:chMax val="1"/>
          <dgm:chPref val="1"/>
        </dgm:presLayoutVars>
      </dgm:prSet>
      <dgm:spPr/>
    </dgm:pt>
  </dgm:ptLst>
  <dgm:cxnLst>
    <dgm:cxn modelId="{321AA604-F963-412E-86D7-826FAA2FEBF8}" srcId="{400A1610-5934-4032-8BFF-3461BFD804F4}" destId="{4C3481AA-BD22-4AE5-8AD0-FEDAC9C3E045}" srcOrd="1" destOrd="0" parTransId="{90C3FB44-B71F-4E3C-AC0C-8A9CFE80A87B}" sibTransId="{3D52996D-C8E7-4DDF-9718-B2B6B2075354}"/>
    <dgm:cxn modelId="{5015BC1A-E98F-4E2D-A77B-9144C024055F}" type="presOf" srcId="{6698A077-8D78-4D3E-ACE4-F718594854C9}" destId="{DDDEE633-3A0E-4CCC-AC4A-2A069B3323A4}" srcOrd="0" destOrd="0" presId="urn:microsoft.com/office/officeart/2018/2/layout/IconCircleList"/>
    <dgm:cxn modelId="{366AC726-3641-4A80-B4E6-53DF80509C95}" type="presOf" srcId="{400A1610-5934-4032-8BFF-3461BFD804F4}" destId="{3D0B2222-8136-4556-8AC2-43BD5E19D5A0}" srcOrd="0" destOrd="0" presId="urn:microsoft.com/office/officeart/2018/2/layout/IconCircleList"/>
    <dgm:cxn modelId="{CE73D45C-1BEA-4C05-A2B4-A4534B419C1A}" srcId="{400A1610-5934-4032-8BFF-3461BFD804F4}" destId="{A347A6AE-CD56-47CC-A1FA-E78A0638762C}" srcOrd="4" destOrd="0" parTransId="{5B178268-9CDE-47B8-8A77-694677636201}" sibTransId="{09B6D434-103F-46D2-AF4B-2FA3ECE47BAE}"/>
    <dgm:cxn modelId="{904DF163-4F9A-4099-B4E6-9679356CF37A}" type="presOf" srcId="{09B6D434-103F-46D2-AF4B-2FA3ECE47BAE}" destId="{9746F45B-FD9B-4CB4-802A-2517C6B9E8DF}" srcOrd="0" destOrd="0" presId="urn:microsoft.com/office/officeart/2018/2/layout/IconCircleList"/>
    <dgm:cxn modelId="{CFEFDA66-A39B-4CAA-8F1A-A4158112B8BE}" type="presOf" srcId="{291E1D5C-4188-45CD-A789-B364BCE71D35}" destId="{4FD4EFCF-B3BF-442A-9712-F6F30BC79686}" srcOrd="0" destOrd="0" presId="urn:microsoft.com/office/officeart/2018/2/layout/IconCircleList"/>
    <dgm:cxn modelId="{81288D4C-9F9A-4914-844A-9B7C7050A6F7}" type="presOf" srcId="{F229D4F4-5D2C-4488-AE3C-F6B6CE999725}" destId="{935A2D7F-48EC-4D95-ADF0-D9AF1CC81EBA}" srcOrd="0" destOrd="0" presId="urn:microsoft.com/office/officeart/2018/2/layout/IconCircleList"/>
    <dgm:cxn modelId="{1CEADC72-E37F-4C3B-B203-39BB535BE5BA}" type="presOf" srcId="{6A186CDB-6C8F-47B0-833E-F9242EC49691}" destId="{3102890D-3804-4867-92A2-2418D61EBB0E}" srcOrd="0" destOrd="0" presId="urn:microsoft.com/office/officeart/2018/2/layout/IconCircleList"/>
    <dgm:cxn modelId="{3A2E2354-FBB4-4E77-9D0B-EC87B0315985}" type="presOf" srcId="{8C3D62A0-0476-47B2-8BAC-8C321AEA8732}" destId="{EE7641C2-C52D-41F0-B219-C778A19FAD3D}" srcOrd="0" destOrd="0" presId="urn:microsoft.com/office/officeart/2018/2/layout/IconCircleList"/>
    <dgm:cxn modelId="{9E892255-B2C0-44A9-8D19-3A8D8E348FED}" srcId="{400A1610-5934-4032-8BFF-3461BFD804F4}" destId="{E8B33AD6-5B16-4E1D-AAD2-F986DCF1677D}" srcOrd="3" destOrd="0" parTransId="{350F06BC-0A5C-41C7-AB5F-D2D3CF1FC4A4}" sibTransId="{6A186CDB-6C8F-47B0-833E-F9242EC49691}"/>
    <dgm:cxn modelId="{738BA08C-9F4B-4D23-AB55-C89ECCC4D654}" srcId="{400A1610-5934-4032-8BFF-3461BFD804F4}" destId="{6698A077-8D78-4D3E-ACE4-F718594854C9}" srcOrd="2" destOrd="0" parTransId="{4D110C48-F90B-452E-91AA-C4FDEB50F01A}" sibTransId="{291E1D5C-4188-45CD-A789-B364BCE71D35}"/>
    <dgm:cxn modelId="{F1B48390-AD1A-446D-BDAB-4F675773B418}" type="presOf" srcId="{A347A6AE-CD56-47CC-A1FA-E78A0638762C}" destId="{F0D0F9E7-5127-42B4-9CB8-DBD14AD3F7C3}" srcOrd="0" destOrd="0" presId="urn:microsoft.com/office/officeart/2018/2/layout/IconCircleList"/>
    <dgm:cxn modelId="{54C501B9-4482-4129-B8C6-54D606F651E0}" type="presOf" srcId="{3D52996D-C8E7-4DDF-9718-B2B6B2075354}" destId="{04A8C5A0-B1E9-4ACB-8A10-82A7EFEA67B0}" srcOrd="0" destOrd="0" presId="urn:microsoft.com/office/officeart/2018/2/layout/IconCircleList"/>
    <dgm:cxn modelId="{F272EACC-649A-4DD8-870B-F888365BA359}" type="presOf" srcId="{E8B33AD6-5B16-4E1D-AAD2-F986DCF1677D}" destId="{006B9265-34BC-4C0B-9505-84E410F74428}" srcOrd="0" destOrd="0" presId="urn:microsoft.com/office/officeart/2018/2/layout/IconCircleList"/>
    <dgm:cxn modelId="{C9DFFAD1-105A-4FDA-9693-9852265DAE9B}" type="presOf" srcId="{4C3481AA-BD22-4AE5-8AD0-FEDAC9C3E045}" destId="{3E8D1ABD-CB98-4E1C-BD48-F3E7AC994305}" srcOrd="0" destOrd="0" presId="urn:microsoft.com/office/officeart/2018/2/layout/IconCircleList"/>
    <dgm:cxn modelId="{9B5F1AE2-23CF-4854-901F-871380A720D1}" srcId="{400A1610-5934-4032-8BFF-3461BFD804F4}" destId="{8C3D62A0-0476-47B2-8BAC-8C321AEA8732}" srcOrd="0" destOrd="0" parTransId="{5EA35D60-29F6-4F08-BECD-41107BF5A680}" sibTransId="{F229D4F4-5D2C-4488-AE3C-F6B6CE999725}"/>
    <dgm:cxn modelId="{A6294CED-5241-46D8-808A-9E1D95720C44}" type="presOf" srcId="{A1BF3D09-85B6-486F-8AED-625A83851CAA}" destId="{AA3C90E9-5D26-45C8-BA0A-0E8FA70B4408}" srcOrd="0" destOrd="0" presId="urn:microsoft.com/office/officeart/2018/2/layout/IconCircleList"/>
    <dgm:cxn modelId="{64F96BFA-D9C7-42FB-AC95-496BB04A22EC}" srcId="{400A1610-5934-4032-8BFF-3461BFD804F4}" destId="{A1BF3D09-85B6-486F-8AED-625A83851CAA}" srcOrd="5" destOrd="0" parTransId="{16A06D2C-C206-468D-8FF9-9E140449CB02}" sibTransId="{07A1AF69-E316-434E-9816-A49255FC9BDC}"/>
    <dgm:cxn modelId="{CD9F0601-3BAB-456F-B8F9-BEDAEDF2A2E9}" type="presParOf" srcId="{3D0B2222-8136-4556-8AC2-43BD5E19D5A0}" destId="{714C6A2E-D68D-43CE-8815-1B3E3C66ECC3}" srcOrd="0" destOrd="0" presId="urn:microsoft.com/office/officeart/2018/2/layout/IconCircleList"/>
    <dgm:cxn modelId="{AF32EB2D-BEE0-4D36-A20C-74CD899ECCA2}" type="presParOf" srcId="{714C6A2E-D68D-43CE-8815-1B3E3C66ECC3}" destId="{B14219FC-4047-4AC0-BC6B-DE398C507B5B}" srcOrd="0" destOrd="0" presId="urn:microsoft.com/office/officeart/2018/2/layout/IconCircleList"/>
    <dgm:cxn modelId="{12354136-451D-4DC3-959F-DEE219CF7E8C}" type="presParOf" srcId="{B14219FC-4047-4AC0-BC6B-DE398C507B5B}" destId="{4D662C35-F9E6-46F8-B90A-1B0BD17191E7}" srcOrd="0" destOrd="0" presId="urn:microsoft.com/office/officeart/2018/2/layout/IconCircleList"/>
    <dgm:cxn modelId="{ADA72849-6FBD-45E5-93CE-BBD2592FF45A}" type="presParOf" srcId="{B14219FC-4047-4AC0-BC6B-DE398C507B5B}" destId="{9BE0BD79-04A8-48BB-AAFF-5FF9C47850A2}" srcOrd="1" destOrd="0" presId="urn:microsoft.com/office/officeart/2018/2/layout/IconCircleList"/>
    <dgm:cxn modelId="{A73D103F-807D-408A-AD01-2CF08897224C}" type="presParOf" srcId="{B14219FC-4047-4AC0-BC6B-DE398C507B5B}" destId="{4557DC2E-A76A-4E2A-972F-1F88B069FB1C}" srcOrd="2" destOrd="0" presId="urn:microsoft.com/office/officeart/2018/2/layout/IconCircleList"/>
    <dgm:cxn modelId="{09B3F980-06DD-43BE-9388-EB40A433DC01}" type="presParOf" srcId="{B14219FC-4047-4AC0-BC6B-DE398C507B5B}" destId="{EE7641C2-C52D-41F0-B219-C778A19FAD3D}" srcOrd="3" destOrd="0" presId="urn:microsoft.com/office/officeart/2018/2/layout/IconCircleList"/>
    <dgm:cxn modelId="{D30CDCCA-2489-482A-95F0-41EF48143279}" type="presParOf" srcId="{714C6A2E-D68D-43CE-8815-1B3E3C66ECC3}" destId="{935A2D7F-48EC-4D95-ADF0-D9AF1CC81EBA}" srcOrd="1" destOrd="0" presId="urn:microsoft.com/office/officeart/2018/2/layout/IconCircleList"/>
    <dgm:cxn modelId="{FE13E146-3D80-4D68-A8CD-92F37808CF2E}" type="presParOf" srcId="{714C6A2E-D68D-43CE-8815-1B3E3C66ECC3}" destId="{7D147EDD-4F66-4B3C-ACA6-B29C9A825E3A}" srcOrd="2" destOrd="0" presId="urn:microsoft.com/office/officeart/2018/2/layout/IconCircleList"/>
    <dgm:cxn modelId="{44A40F0A-0E26-40B6-A7EB-413F4585506B}" type="presParOf" srcId="{7D147EDD-4F66-4B3C-ACA6-B29C9A825E3A}" destId="{1D4F4F1B-0A6B-43AE-8FE2-4B7DEFF4034E}" srcOrd="0" destOrd="0" presId="urn:microsoft.com/office/officeart/2018/2/layout/IconCircleList"/>
    <dgm:cxn modelId="{0F6B119F-7FB5-4849-A71D-26744BBA4AD8}" type="presParOf" srcId="{7D147EDD-4F66-4B3C-ACA6-B29C9A825E3A}" destId="{8C657AC6-822A-4533-BE52-68412E6CBEC3}" srcOrd="1" destOrd="0" presId="urn:microsoft.com/office/officeart/2018/2/layout/IconCircleList"/>
    <dgm:cxn modelId="{172DC4E3-9DD4-4CD5-9515-44FAD70CC008}" type="presParOf" srcId="{7D147EDD-4F66-4B3C-ACA6-B29C9A825E3A}" destId="{06D5020A-A56E-4B35-BA91-004A220A8A1C}" srcOrd="2" destOrd="0" presId="urn:microsoft.com/office/officeart/2018/2/layout/IconCircleList"/>
    <dgm:cxn modelId="{9572D8A1-994B-4576-A2B8-A463D552DE6C}" type="presParOf" srcId="{7D147EDD-4F66-4B3C-ACA6-B29C9A825E3A}" destId="{3E8D1ABD-CB98-4E1C-BD48-F3E7AC994305}" srcOrd="3" destOrd="0" presId="urn:microsoft.com/office/officeart/2018/2/layout/IconCircleList"/>
    <dgm:cxn modelId="{E70E260C-D84D-459C-83D6-2126281EC380}" type="presParOf" srcId="{714C6A2E-D68D-43CE-8815-1B3E3C66ECC3}" destId="{04A8C5A0-B1E9-4ACB-8A10-82A7EFEA67B0}" srcOrd="3" destOrd="0" presId="urn:microsoft.com/office/officeart/2018/2/layout/IconCircleList"/>
    <dgm:cxn modelId="{8E4CEBF2-C523-40D9-AA0A-10EC0E51FF57}" type="presParOf" srcId="{714C6A2E-D68D-43CE-8815-1B3E3C66ECC3}" destId="{0B7A663D-480D-4858-90AA-C32F127C8C2E}" srcOrd="4" destOrd="0" presId="urn:microsoft.com/office/officeart/2018/2/layout/IconCircleList"/>
    <dgm:cxn modelId="{E6BFFEEC-5741-4D65-BA46-2FFFD6D0B5EA}" type="presParOf" srcId="{0B7A663D-480D-4858-90AA-C32F127C8C2E}" destId="{20101941-E4B3-43D2-A5CC-61C23C18463D}" srcOrd="0" destOrd="0" presId="urn:microsoft.com/office/officeart/2018/2/layout/IconCircleList"/>
    <dgm:cxn modelId="{3E13D33F-86DB-4BE3-A416-C8496E8168DD}" type="presParOf" srcId="{0B7A663D-480D-4858-90AA-C32F127C8C2E}" destId="{71E044D0-B4D2-4799-BC00-71D4CF2964EA}" srcOrd="1" destOrd="0" presId="urn:microsoft.com/office/officeart/2018/2/layout/IconCircleList"/>
    <dgm:cxn modelId="{1ED9A481-2067-4DD6-9C5D-3D61B29CC469}" type="presParOf" srcId="{0B7A663D-480D-4858-90AA-C32F127C8C2E}" destId="{FB034E2C-20E7-435E-94AB-1AE3B6A64D70}" srcOrd="2" destOrd="0" presId="urn:microsoft.com/office/officeart/2018/2/layout/IconCircleList"/>
    <dgm:cxn modelId="{A7481F59-AF01-4E84-BC78-DCF626CCFE17}" type="presParOf" srcId="{0B7A663D-480D-4858-90AA-C32F127C8C2E}" destId="{DDDEE633-3A0E-4CCC-AC4A-2A069B3323A4}" srcOrd="3" destOrd="0" presId="urn:microsoft.com/office/officeart/2018/2/layout/IconCircleList"/>
    <dgm:cxn modelId="{B3F6AB02-10EA-487C-BCBC-3B4CF38D66A3}" type="presParOf" srcId="{714C6A2E-D68D-43CE-8815-1B3E3C66ECC3}" destId="{4FD4EFCF-B3BF-442A-9712-F6F30BC79686}" srcOrd="5" destOrd="0" presId="urn:microsoft.com/office/officeart/2018/2/layout/IconCircleList"/>
    <dgm:cxn modelId="{FA417FC3-E989-4350-873F-74625A6615FF}" type="presParOf" srcId="{714C6A2E-D68D-43CE-8815-1B3E3C66ECC3}" destId="{AACF825A-4B1A-4278-9871-A77881D6B206}" srcOrd="6" destOrd="0" presId="urn:microsoft.com/office/officeart/2018/2/layout/IconCircleList"/>
    <dgm:cxn modelId="{2268D416-B576-4BAB-9029-90E4D304EA3E}" type="presParOf" srcId="{AACF825A-4B1A-4278-9871-A77881D6B206}" destId="{B9195A2E-B38D-420F-AEEC-44DDA30A2B65}" srcOrd="0" destOrd="0" presId="urn:microsoft.com/office/officeart/2018/2/layout/IconCircleList"/>
    <dgm:cxn modelId="{30D390F8-8878-4FD5-A4EE-6864F8CADD53}" type="presParOf" srcId="{AACF825A-4B1A-4278-9871-A77881D6B206}" destId="{F297833A-888A-496E-B60C-C8353ED0CCFE}" srcOrd="1" destOrd="0" presId="urn:microsoft.com/office/officeart/2018/2/layout/IconCircleList"/>
    <dgm:cxn modelId="{53452345-0D53-45EF-A80C-C59285A1C1A0}" type="presParOf" srcId="{AACF825A-4B1A-4278-9871-A77881D6B206}" destId="{1C29E05D-2101-43EF-96DC-35825A432670}" srcOrd="2" destOrd="0" presId="urn:microsoft.com/office/officeart/2018/2/layout/IconCircleList"/>
    <dgm:cxn modelId="{FFC010D6-D78A-4824-B96C-E9F3BFBED11E}" type="presParOf" srcId="{AACF825A-4B1A-4278-9871-A77881D6B206}" destId="{006B9265-34BC-4C0B-9505-84E410F74428}" srcOrd="3" destOrd="0" presId="urn:microsoft.com/office/officeart/2018/2/layout/IconCircleList"/>
    <dgm:cxn modelId="{4B584F37-2B00-4FF8-8E25-F94AC1C88024}" type="presParOf" srcId="{714C6A2E-D68D-43CE-8815-1B3E3C66ECC3}" destId="{3102890D-3804-4867-92A2-2418D61EBB0E}" srcOrd="7" destOrd="0" presId="urn:microsoft.com/office/officeart/2018/2/layout/IconCircleList"/>
    <dgm:cxn modelId="{8DE6CCDA-7678-4B77-A7F7-F6039A805B16}" type="presParOf" srcId="{714C6A2E-D68D-43CE-8815-1B3E3C66ECC3}" destId="{2492E17C-BDC1-4E22-A803-19B23430A14A}" srcOrd="8" destOrd="0" presId="urn:microsoft.com/office/officeart/2018/2/layout/IconCircleList"/>
    <dgm:cxn modelId="{EB3C3F77-4098-4960-868F-FC3AC6F4057B}" type="presParOf" srcId="{2492E17C-BDC1-4E22-A803-19B23430A14A}" destId="{C6574897-AEC2-41C5-93DE-7437B9A7D4C1}" srcOrd="0" destOrd="0" presId="urn:microsoft.com/office/officeart/2018/2/layout/IconCircleList"/>
    <dgm:cxn modelId="{F3F438E0-7CDF-4511-A19E-BEEBCD959A69}" type="presParOf" srcId="{2492E17C-BDC1-4E22-A803-19B23430A14A}" destId="{CCF71E9B-0202-4D16-ACDE-F7339E535727}" srcOrd="1" destOrd="0" presId="urn:microsoft.com/office/officeart/2018/2/layout/IconCircleList"/>
    <dgm:cxn modelId="{649AA3EF-9A52-4F59-A1D4-50490BF4226C}" type="presParOf" srcId="{2492E17C-BDC1-4E22-A803-19B23430A14A}" destId="{BA033D34-1ADB-48DC-A15C-AB21189255B0}" srcOrd="2" destOrd="0" presId="urn:microsoft.com/office/officeart/2018/2/layout/IconCircleList"/>
    <dgm:cxn modelId="{15BB7423-D8D0-4C6C-A41C-40B70DF4C741}" type="presParOf" srcId="{2492E17C-BDC1-4E22-A803-19B23430A14A}" destId="{F0D0F9E7-5127-42B4-9CB8-DBD14AD3F7C3}" srcOrd="3" destOrd="0" presId="urn:microsoft.com/office/officeart/2018/2/layout/IconCircleList"/>
    <dgm:cxn modelId="{76F23400-058D-4480-8F1C-5B22CE4176C8}" type="presParOf" srcId="{714C6A2E-D68D-43CE-8815-1B3E3C66ECC3}" destId="{9746F45B-FD9B-4CB4-802A-2517C6B9E8DF}" srcOrd="9" destOrd="0" presId="urn:microsoft.com/office/officeart/2018/2/layout/IconCircleList"/>
    <dgm:cxn modelId="{A33E9808-B680-4EEA-B930-98EF17F19F5D}" type="presParOf" srcId="{714C6A2E-D68D-43CE-8815-1B3E3C66ECC3}" destId="{CC49D5E0-198F-4E64-B2A2-B257EA2E5B61}" srcOrd="10" destOrd="0" presId="urn:microsoft.com/office/officeart/2018/2/layout/IconCircleList"/>
    <dgm:cxn modelId="{4CD76543-F1DC-4A5A-A544-52DBDBB33584}" type="presParOf" srcId="{CC49D5E0-198F-4E64-B2A2-B257EA2E5B61}" destId="{7AC72EBA-CD7C-4594-8B51-C94A9FA47BBA}" srcOrd="0" destOrd="0" presId="urn:microsoft.com/office/officeart/2018/2/layout/IconCircleList"/>
    <dgm:cxn modelId="{75578374-0248-4302-98CE-6C25D9ABA557}" type="presParOf" srcId="{CC49D5E0-198F-4E64-B2A2-B257EA2E5B61}" destId="{C6724E5F-09BB-4C05-89F1-4CCF20DF1290}" srcOrd="1" destOrd="0" presId="urn:microsoft.com/office/officeart/2018/2/layout/IconCircleList"/>
    <dgm:cxn modelId="{E2534EDB-7787-46AF-A572-040F9FC637AA}" type="presParOf" srcId="{CC49D5E0-198F-4E64-B2A2-B257EA2E5B61}" destId="{E7BD682D-152F-48B1-8383-C69BA712FA1D}" srcOrd="2" destOrd="0" presId="urn:microsoft.com/office/officeart/2018/2/layout/IconCircleList"/>
    <dgm:cxn modelId="{A9332F08-EB68-4724-BFF3-9698D91DC0E8}" type="presParOf" srcId="{CC49D5E0-198F-4E64-B2A2-B257EA2E5B61}" destId="{AA3C90E9-5D26-45C8-BA0A-0E8FA70B4408}"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5689748-7816-4B0E-8CBD-11DE5B3425D3}"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339A4F6-DA82-445A-9166-FE29989813F2}">
      <dgm:prSet/>
      <dgm:spPr/>
      <dgm:t>
        <a:bodyPr/>
        <a:lstStyle/>
        <a:p>
          <a:pPr>
            <a:lnSpc>
              <a:spcPct val="100000"/>
            </a:lnSpc>
          </a:pPr>
          <a:r>
            <a:rPr lang="en-GB" b="0" i="0"/>
            <a:t>You should </a:t>
          </a:r>
          <a:r>
            <a:rPr lang="en-GB" b="1" i="0"/>
            <a:t>NEVER</a:t>
          </a:r>
          <a:r>
            <a:rPr lang="en-GB" b="0" i="0"/>
            <a:t> run a marketing campaign without </a:t>
          </a:r>
          <a:r>
            <a:rPr lang="en-GB"/>
            <a:t>track</a:t>
          </a:r>
          <a:r>
            <a:rPr lang="en-GB" b="0" i="0"/>
            <a:t>ing progress along the duration of the plan.</a:t>
          </a:r>
          <a:endParaRPr lang="en-US"/>
        </a:p>
      </dgm:t>
    </dgm:pt>
    <dgm:pt modelId="{76FC72B7-60E7-4401-92F5-8898F47746D2}" type="parTrans" cxnId="{DFF6FD06-D5B2-4B65-9921-4F0DFD70109B}">
      <dgm:prSet/>
      <dgm:spPr/>
      <dgm:t>
        <a:bodyPr/>
        <a:lstStyle/>
        <a:p>
          <a:endParaRPr lang="en-US"/>
        </a:p>
      </dgm:t>
    </dgm:pt>
    <dgm:pt modelId="{0E4C7824-F983-4091-90B8-3899078EC074}" type="sibTrans" cxnId="{DFF6FD06-D5B2-4B65-9921-4F0DFD70109B}">
      <dgm:prSet/>
      <dgm:spPr/>
      <dgm:t>
        <a:bodyPr/>
        <a:lstStyle/>
        <a:p>
          <a:endParaRPr lang="en-US"/>
        </a:p>
      </dgm:t>
    </dgm:pt>
    <dgm:pt modelId="{BA78F04D-C431-41EC-B70D-47033C022958}">
      <dgm:prSet/>
      <dgm:spPr/>
      <dgm:t>
        <a:bodyPr/>
        <a:lstStyle/>
        <a:p>
          <a:pPr>
            <a:lnSpc>
              <a:spcPct val="100000"/>
            </a:lnSpc>
          </a:pPr>
          <a:r>
            <a:rPr lang="en-GB" b="0" i="0"/>
            <a:t>The ‘Control’ element of SOSTAC </a:t>
          </a:r>
          <a:r>
            <a:rPr lang="en-GB"/>
            <a:t>covers</a:t>
          </a:r>
          <a:r>
            <a:rPr lang="en-GB" b="0" i="0"/>
            <a:t> what you are going to measure to track the implementation of your plan against objectives</a:t>
          </a:r>
          <a:endParaRPr lang="en-US"/>
        </a:p>
      </dgm:t>
    </dgm:pt>
    <dgm:pt modelId="{AB6139E8-631F-424D-A042-C3DA6D40C9DE}" type="parTrans" cxnId="{2EA26B06-8CFF-4740-A86A-08B165BBAF10}">
      <dgm:prSet/>
      <dgm:spPr/>
      <dgm:t>
        <a:bodyPr/>
        <a:lstStyle/>
        <a:p>
          <a:endParaRPr lang="en-US"/>
        </a:p>
      </dgm:t>
    </dgm:pt>
    <dgm:pt modelId="{0666B9E8-4977-479B-9F70-88F3BA890C0F}" type="sibTrans" cxnId="{2EA26B06-8CFF-4740-A86A-08B165BBAF10}">
      <dgm:prSet/>
      <dgm:spPr/>
      <dgm:t>
        <a:bodyPr/>
        <a:lstStyle/>
        <a:p>
          <a:endParaRPr lang="en-US"/>
        </a:p>
      </dgm:t>
    </dgm:pt>
    <dgm:pt modelId="{39DFC9AD-A383-47F5-9B55-2CE758C73004}">
      <dgm:prSet/>
      <dgm:spPr/>
      <dgm:t>
        <a:bodyPr/>
        <a:lstStyle/>
        <a:p>
          <a:pPr>
            <a:lnSpc>
              <a:spcPct val="100000"/>
            </a:lnSpc>
          </a:pPr>
          <a:r>
            <a:rPr lang="en-GB" b="0" i="0"/>
            <a:t>Marketers use ‘</a:t>
          </a:r>
          <a:r>
            <a:rPr lang="en-GB"/>
            <a:t>M</a:t>
          </a:r>
          <a:r>
            <a:rPr lang="en-GB" b="0" i="0"/>
            <a:t>arketing </a:t>
          </a:r>
          <a:r>
            <a:rPr lang="en-GB"/>
            <a:t>M</a:t>
          </a:r>
          <a:r>
            <a:rPr lang="en-GB" b="0" i="0"/>
            <a:t>etrics’ to monitor, record, and measure progress over time. The metrics themselves are varied and can change from campaign to campaign and across different platforms. </a:t>
          </a:r>
          <a:endParaRPr lang="en-US"/>
        </a:p>
      </dgm:t>
    </dgm:pt>
    <dgm:pt modelId="{F3AE0A7D-7AC4-4C27-971F-5072E4475EFC}" type="parTrans" cxnId="{30C84752-CCE0-44D4-859E-24C703887A99}">
      <dgm:prSet/>
      <dgm:spPr/>
      <dgm:t>
        <a:bodyPr/>
        <a:lstStyle/>
        <a:p>
          <a:endParaRPr lang="en-US"/>
        </a:p>
      </dgm:t>
    </dgm:pt>
    <dgm:pt modelId="{9317D094-A3E3-4B76-B9D5-D00E5061C6E0}" type="sibTrans" cxnId="{30C84752-CCE0-44D4-859E-24C703887A99}">
      <dgm:prSet/>
      <dgm:spPr/>
      <dgm:t>
        <a:bodyPr/>
        <a:lstStyle/>
        <a:p>
          <a:endParaRPr lang="en-US"/>
        </a:p>
      </dgm:t>
    </dgm:pt>
    <dgm:pt modelId="{77342925-3BA4-4C7A-BA1A-8EC125AC01AB}">
      <dgm:prSet/>
      <dgm:spPr/>
      <dgm:t>
        <a:bodyPr/>
        <a:lstStyle/>
        <a:p>
          <a:pPr>
            <a:lnSpc>
              <a:spcPct val="100000"/>
            </a:lnSpc>
          </a:pPr>
          <a:r>
            <a:rPr lang="en-GB" b="0" i="0"/>
            <a:t>Marketers need to hone in on their goals and objectives and choose the metrics that will track their successes and failures. Although there are many working metrics you could keep track of, you need to select specific metrics for key elements of each campaign. </a:t>
          </a:r>
          <a:endParaRPr lang="en-US"/>
        </a:p>
      </dgm:t>
    </dgm:pt>
    <dgm:pt modelId="{271353F4-99E9-454B-811B-80667E813406}" type="parTrans" cxnId="{13EB0048-F050-4B23-8459-75EB436BE3D6}">
      <dgm:prSet/>
      <dgm:spPr/>
      <dgm:t>
        <a:bodyPr/>
        <a:lstStyle/>
        <a:p>
          <a:endParaRPr lang="en-US"/>
        </a:p>
      </dgm:t>
    </dgm:pt>
    <dgm:pt modelId="{3C32A6F9-D60D-418F-B4F7-6212A24F9DD0}" type="sibTrans" cxnId="{13EB0048-F050-4B23-8459-75EB436BE3D6}">
      <dgm:prSet/>
      <dgm:spPr/>
      <dgm:t>
        <a:bodyPr/>
        <a:lstStyle/>
        <a:p>
          <a:endParaRPr lang="en-US"/>
        </a:p>
      </dgm:t>
    </dgm:pt>
    <dgm:pt modelId="{E77406DA-AC02-4BAE-B885-0507BEC4224C}" type="pres">
      <dgm:prSet presAssocID="{A5689748-7816-4B0E-8CBD-11DE5B3425D3}" presName="root" presStyleCnt="0">
        <dgm:presLayoutVars>
          <dgm:dir/>
          <dgm:resizeHandles val="exact"/>
        </dgm:presLayoutVars>
      </dgm:prSet>
      <dgm:spPr/>
    </dgm:pt>
    <dgm:pt modelId="{8568C311-73AA-4FD1-8156-E162159E07C1}" type="pres">
      <dgm:prSet presAssocID="{C339A4F6-DA82-445A-9166-FE29989813F2}" presName="compNode" presStyleCnt="0"/>
      <dgm:spPr/>
    </dgm:pt>
    <dgm:pt modelId="{46EEB18C-4764-4D3A-A1C8-43238C2A8D8F}" type="pres">
      <dgm:prSet presAssocID="{C339A4F6-DA82-445A-9166-FE29989813F2}" presName="bgRect" presStyleLbl="bgShp" presStyleIdx="0" presStyleCnt="4"/>
      <dgm:spPr/>
    </dgm:pt>
    <dgm:pt modelId="{634C78AD-0A00-48F0-A619-F410CD88C979}" type="pres">
      <dgm:prSet presAssocID="{C339A4F6-DA82-445A-9166-FE29989813F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F982853D-C5AD-4520-825C-17D91FEDE188}" type="pres">
      <dgm:prSet presAssocID="{C339A4F6-DA82-445A-9166-FE29989813F2}" presName="spaceRect" presStyleCnt="0"/>
      <dgm:spPr/>
    </dgm:pt>
    <dgm:pt modelId="{1F359CC4-E574-45FA-85BC-9440AAC1951E}" type="pres">
      <dgm:prSet presAssocID="{C339A4F6-DA82-445A-9166-FE29989813F2}" presName="parTx" presStyleLbl="revTx" presStyleIdx="0" presStyleCnt="4">
        <dgm:presLayoutVars>
          <dgm:chMax val="0"/>
          <dgm:chPref val="0"/>
        </dgm:presLayoutVars>
      </dgm:prSet>
      <dgm:spPr/>
    </dgm:pt>
    <dgm:pt modelId="{C360D0FE-778C-4798-A261-AF1AF2D1835E}" type="pres">
      <dgm:prSet presAssocID="{0E4C7824-F983-4091-90B8-3899078EC074}" presName="sibTrans" presStyleCnt="0"/>
      <dgm:spPr/>
    </dgm:pt>
    <dgm:pt modelId="{3AEF073A-CA20-4185-8B30-A7017709685E}" type="pres">
      <dgm:prSet presAssocID="{BA78F04D-C431-41EC-B70D-47033C022958}" presName="compNode" presStyleCnt="0"/>
      <dgm:spPr/>
    </dgm:pt>
    <dgm:pt modelId="{706D024F-7B54-4FEA-8EB9-FB6AE4C2BA9A}" type="pres">
      <dgm:prSet presAssocID="{BA78F04D-C431-41EC-B70D-47033C022958}" presName="bgRect" presStyleLbl="bgShp" presStyleIdx="1" presStyleCnt="4"/>
      <dgm:spPr/>
    </dgm:pt>
    <dgm:pt modelId="{39A7A72B-6AFF-4E54-97A9-6A826B5E9A51}" type="pres">
      <dgm:prSet presAssocID="{BA78F04D-C431-41EC-B70D-47033C02295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C6D90499-6BC3-4124-85C9-1A42955A8B7A}" type="pres">
      <dgm:prSet presAssocID="{BA78F04D-C431-41EC-B70D-47033C022958}" presName="spaceRect" presStyleCnt="0"/>
      <dgm:spPr/>
    </dgm:pt>
    <dgm:pt modelId="{911D01E8-126A-4D4B-BB22-F14753E47C1C}" type="pres">
      <dgm:prSet presAssocID="{BA78F04D-C431-41EC-B70D-47033C022958}" presName="parTx" presStyleLbl="revTx" presStyleIdx="1" presStyleCnt="4">
        <dgm:presLayoutVars>
          <dgm:chMax val="0"/>
          <dgm:chPref val="0"/>
        </dgm:presLayoutVars>
      </dgm:prSet>
      <dgm:spPr/>
    </dgm:pt>
    <dgm:pt modelId="{107105D2-3780-4E2D-AAFB-471F543D6D80}" type="pres">
      <dgm:prSet presAssocID="{0666B9E8-4977-479B-9F70-88F3BA890C0F}" presName="sibTrans" presStyleCnt="0"/>
      <dgm:spPr/>
    </dgm:pt>
    <dgm:pt modelId="{B416E648-C1B0-4E69-BA34-A36EB7417DCE}" type="pres">
      <dgm:prSet presAssocID="{39DFC9AD-A383-47F5-9B55-2CE758C73004}" presName="compNode" presStyleCnt="0"/>
      <dgm:spPr/>
    </dgm:pt>
    <dgm:pt modelId="{A0E4B31E-A733-49A6-B830-60D4315B6CAC}" type="pres">
      <dgm:prSet presAssocID="{39DFC9AD-A383-47F5-9B55-2CE758C73004}" presName="bgRect" presStyleLbl="bgShp" presStyleIdx="2" presStyleCnt="4"/>
      <dgm:spPr/>
    </dgm:pt>
    <dgm:pt modelId="{994F5DC8-2F44-47AD-9E51-FDEF601130D3}" type="pres">
      <dgm:prSet presAssocID="{39DFC9AD-A383-47F5-9B55-2CE758C7300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Statistics"/>
        </a:ext>
      </dgm:extLst>
    </dgm:pt>
    <dgm:pt modelId="{ABA4CD15-62EE-4B8E-86B1-22059925DCE2}" type="pres">
      <dgm:prSet presAssocID="{39DFC9AD-A383-47F5-9B55-2CE758C73004}" presName="spaceRect" presStyleCnt="0"/>
      <dgm:spPr/>
    </dgm:pt>
    <dgm:pt modelId="{EC339976-55A6-4E84-89E7-E24E9A0F0B31}" type="pres">
      <dgm:prSet presAssocID="{39DFC9AD-A383-47F5-9B55-2CE758C73004}" presName="parTx" presStyleLbl="revTx" presStyleIdx="2" presStyleCnt="4">
        <dgm:presLayoutVars>
          <dgm:chMax val="0"/>
          <dgm:chPref val="0"/>
        </dgm:presLayoutVars>
      </dgm:prSet>
      <dgm:spPr/>
    </dgm:pt>
    <dgm:pt modelId="{C100AD97-C9D7-46E6-B8E5-C9EF1DDD6835}" type="pres">
      <dgm:prSet presAssocID="{9317D094-A3E3-4B76-B9D5-D00E5061C6E0}" presName="sibTrans" presStyleCnt="0"/>
      <dgm:spPr/>
    </dgm:pt>
    <dgm:pt modelId="{7E73AFEE-B553-446A-B084-8E1C923C406A}" type="pres">
      <dgm:prSet presAssocID="{77342925-3BA4-4C7A-BA1A-8EC125AC01AB}" presName="compNode" presStyleCnt="0"/>
      <dgm:spPr/>
    </dgm:pt>
    <dgm:pt modelId="{865C3F6F-4964-4C22-91B6-3F3EAB799C97}" type="pres">
      <dgm:prSet presAssocID="{77342925-3BA4-4C7A-BA1A-8EC125AC01AB}" presName="bgRect" presStyleLbl="bgShp" presStyleIdx="3" presStyleCnt="4"/>
      <dgm:spPr/>
    </dgm:pt>
    <dgm:pt modelId="{E605AE88-75F4-4E5B-9807-7A886CA694EC}" type="pres">
      <dgm:prSet presAssocID="{77342925-3BA4-4C7A-BA1A-8EC125AC01A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Business Growth"/>
        </a:ext>
      </dgm:extLst>
    </dgm:pt>
    <dgm:pt modelId="{AF6662D0-0DC6-40B5-985F-00F9C0E9B987}" type="pres">
      <dgm:prSet presAssocID="{77342925-3BA4-4C7A-BA1A-8EC125AC01AB}" presName="spaceRect" presStyleCnt="0"/>
      <dgm:spPr/>
    </dgm:pt>
    <dgm:pt modelId="{20EDF7BB-93D0-4F3E-B9FB-9398402FECEE}" type="pres">
      <dgm:prSet presAssocID="{77342925-3BA4-4C7A-BA1A-8EC125AC01AB}" presName="parTx" presStyleLbl="revTx" presStyleIdx="3" presStyleCnt="4">
        <dgm:presLayoutVars>
          <dgm:chMax val="0"/>
          <dgm:chPref val="0"/>
        </dgm:presLayoutVars>
      </dgm:prSet>
      <dgm:spPr/>
    </dgm:pt>
  </dgm:ptLst>
  <dgm:cxnLst>
    <dgm:cxn modelId="{2EA26B06-8CFF-4740-A86A-08B165BBAF10}" srcId="{A5689748-7816-4B0E-8CBD-11DE5B3425D3}" destId="{BA78F04D-C431-41EC-B70D-47033C022958}" srcOrd="1" destOrd="0" parTransId="{AB6139E8-631F-424D-A042-C3DA6D40C9DE}" sibTransId="{0666B9E8-4977-479B-9F70-88F3BA890C0F}"/>
    <dgm:cxn modelId="{DFF6FD06-D5B2-4B65-9921-4F0DFD70109B}" srcId="{A5689748-7816-4B0E-8CBD-11DE5B3425D3}" destId="{C339A4F6-DA82-445A-9166-FE29989813F2}" srcOrd="0" destOrd="0" parTransId="{76FC72B7-60E7-4401-92F5-8898F47746D2}" sibTransId="{0E4C7824-F983-4091-90B8-3899078EC074}"/>
    <dgm:cxn modelId="{800D8311-904F-4C37-A4CA-6D24AA521194}" type="presOf" srcId="{BA78F04D-C431-41EC-B70D-47033C022958}" destId="{911D01E8-126A-4D4B-BB22-F14753E47C1C}" srcOrd="0" destOrd="0" presId="urn:microsoft.com/office/officeart/2018/2/layout/IconVerticalSolidList"/>
    <dgm:cxn modelId="{7C58CB23-5CE1-4C9D-B156-9FAFA26CF65E}" type="presOf" srcId="{39DFC9AD-A383-47F5-9B55-2CE758C73004}" destId="{EC339976-55A6-4E84-89E7-E24E9A0F0B31}" srcOrd="0" destOrd="0" presId="urn:microsoft.com/office/officeart/2018/2/layout/IconVerticalSolidList"/>
    <dgm:cxn modelId="{C5B1FD61-8836-4105-9F9F-0CECE1189307}" type="presOf" srcId="{77342925-3BA4-4C7A-BA1A-8EC125AC01AB}" destId="{20EDF7BB-93D0-4F3E-B9FB-9398402FECEE}" srcOrd="0" destOrd="0" presId="urn:microsoft.com/office/officeart/2018/2/layout/IconVerticalSolidList"/>
    <dgm:cxn modelId="{B7439B65-BD4A-4065-8D66-FA59870D4E95}" type="presOf" srcId="{C339A4F6-DA82-445A-9166-FE29989813F2}" destId="{1F359CC4-E574-45FA-85BC-9440AAC1951E}" srcOrd="0" destOrd="0" presId="urn:microsoft.com/office/officeart/2018/2/layout/IconVerticalSolidList"/>
    <dgm:cxn modelId="{13EB0048-F050-4B23-8459-75EB436BE3D6}" srcId="{A5689748-7816-4B0E-8CBD-11DE5B3425D3}" destId="{77342925-3BA4-4C7A-BA1A-8EC125AC01AB}" srcOrd="3" destOrd="0" parTransId="{271353F4-99E9-454B-811B-80667E813406}" sibTransId="{3C32A6F9-D60D-418F-B4F7-6212A24F9DD0}"/>
    <dgm:cxn modelId="{A3C3CA51-2C57-4EE3-9103-8983AB296C89}" type="presOf" srcId="{A5689748-7816-4B0E-8CBD-11DE5B3425D3}" destId="{E77406DA-AC02-4BAE-B885-0507BEC4224C}" srcOrd="0" destOrd="0" presId="urn:microsoft.com/office/officeart/2018/2/layout/IconVerticalSolidList"/>
    <dgm:cxn modelId="{30C84752-CCE0-44D4-859E-24C703887A99}" srcId="{A5689748-7816-4B0E-8CBD-11DE5B3425D3}" destId="{39DFC9AD-A383-47F5-9B55-2CE758C73004}" srcOrd="2" destOrd="0" parTransId="{F3AE0A7D-7AC4-4C27-971F-5072E4475EFC}" sibTransId="{9317D094-A3E3-4B76-B9D5-D00E5061C6E0}"/>
    <dgm:cxn modelId="{820005FA-A0B1-4198-B9D6-6CBA76D2F370}" type="presParOf" srcId="{E77406DA-AC02-4BAE-B885-0507BEC4224C}" destId="{8568C311-73AA-4FD1-8156-E162159E07C1}" srcOrd="0" destOrd="0" presId="urn:microsoft.com/office/officeart/2018/2/layout/IconVerticalSolidList"/>
    <dgm:cxn modelId="{BC70FDBC-46AB-462A-811A-CF2294FF3913}" type="presParOf" srcId="{8568C311-73AA-4FD1-8156-E162159E07C1}" destId="{46EEB18C-4764-4D3A-A1C8-43238C2A8D8F}" srcOrd="0" destOrd="0" presId="urn:microsoft.com/office/officeart/2018/2/layout/IconVerticalSolidList"/>
    <dgm:cxn modelId="{19D6F62E-D6A5-45A1-BC3A-29C1619EDA1D}" type="presParOf" srcId="{8568C311-73AA-4FD1-8156-E162159E07C1}" destId="{634C78AD-0A00-48F0-A619-F410CD88C979}" srcOrd="1" destOrd="0" presId="urn:microsoft.com/office/officeart/2018/2/layout/IconVerticalSolidList"/>
    <dgm:cxn modelId="{01C5E367-E7D7-41D4-B688-DEAEC8C66763}" type="presParOf" srcId="{8568C311-73AA-4FD1-8156-E162159E07C1}" destId="{F982853D-C5AD-4520-825C-17D91FEDE188}" srcOrd="2" destOrd="0" presId="urn:microsoft.com/office/officeart/2018/2/layout/IconVerticalSolidList"/>
    <dgm:cxn modelId="{BC1563BB-3E11-4A67-9A84-9D18BAD65F6E}" type="presParOf" srcId="{8568C311-73AA-4FD1-8156-E162159E07C1}" destId="{1F359CC4-E574-45FA-85BC-9440AAC1951E}" srcOrd="3" destOrd="0" presId="urn:microsoft.com/office/officeart/2018/2/layout/IconVerticalSolidList"/>
    <dgm:cxn modelId="{F2E03663-CEF5-43E8-AC17-AAF3CDB15B9A}" type="presParOf" srcId="{E77406DA-AC02-4BAE-B885-0507BEC4224C}" destId="{C360D0FE-778C-4798-A261-AF1AF2D1835E}" srcOrd="1" destOrd="0" presId="urn:microsoft.com/office/officeart/2018/2/layout/IconVerticalSolidList"/>
    <dgm:cxn modelId="{8B26AF5F-A6AF-4ED9-8441-E4B433B7378B}" type="presParOf" srcId="{E77406DA-AC02-4BAE-B885-0507BEC4224C}" destId="{3AEF073A-CA20-4185-8B30-A7017709685E}" srcOrd="2" destOrd="0" presId="urn:microsoft.com/office/officeart/2018/2/layout/IconVerticalSolidList"/>
    <dgm:cxn modelId="{F43D8CE0-0F17-4DEF-8A35-93F018307171}" type="presParOf" srcId="{3AEF073A-CA20-4185-8B30-A7017709685E}" destId="{706D024F-7B54-4FEA-8EB9-FB6AE4C2BA9A}" srcOrd="0" destOrd="0" presId="urn:microsoft.com/office/officeart/2018/2/layout/IconVerticalSolidList"/>
    <dgm:cxn modelId="{D12A0908-9A94-47D2-B34E-90823899246C}" type="presParOf" srcId="{3AEF073A-CA20-4185-8B30-A7017709685E}" destId="{39A7A72B-6AFF-4E54-97A9-6A826B5E9A51}" srcOrd="1" destOrd="0" presId="urn:microsoft.com/office/officeart/2018/2/layout/IconVerticalSolidList"/>
    <dgm:cxn modelId="{EDDEE185-96C5-4647-B26A-03D954288B45}" type="presParOf" srcId="{3AEF073A-CA20-4185-8B30-A7017709685E}" destId="{C6D90499-6BC3-4124-85C9-1A42955A8B7A}" srcOrd="2" destOrd="0" presId="urn:microsoft.com/office/officeart/2018/2/layout/IconVerticalSolidList"/>
    <dgm:cxn modelId="{99CB35A2-72F1-4560-9112-02DE0FA592AB}" type="presParOf" srcId="{3AEF073A-CA20-4185-8B30-A7017709685E}" destId="{911D01E8-126A-4D4B-BB22-F14753E47C1C}" srcOrd="3" destOrd="0" presId="urn:microsoft.com/office/officeart/2018/2/layout/IconVerticalSolidList"/>
    <dgm:cxn modelId="{69B3FC69-BE01-42E8-8F54-47019C080BF3}" type="presParOf" srcId="{E77406DA-AC02-4BAE-B885-0507BEC4224C}" destId="{107105D2-3780-4E2D-AAFB-471F543D6D80}" srcOrd="3" destOrd="0" presId="urn:microsoft.com/office/officeart/2018/2/layout/IconVerticalSolidList"/>
    <dgm:cxn modelId="{9F443B35-6823-48BF-8FDF-8EF61A7DC84C}" type="presParOf" srcId="{E77406DA-AC02-4BAE-B885-0507BEC4224C}" destId="{B416E648-C1B0-4E69-BA34-A36EB7417DCE}" srcOrd="4" destOrd="0" presId="urn:microsoft.com/office/officeart/2018/2/layout/IconVerticalSolidList"/>
    <dgm:cxn modelId="{1E0328B7-7818-403D-8B17-A29DD731D5A8}" type="presParOf" srcId="{B416E648-C1B0-4E69-BA34-A36EB7417DCE}" destId="{A0E4B31E-A733-49A6-B830-60D4315B6CAC}" srcOrd="0" destOrd="0" presId="urn:microsoft.com/office/officeart/2018/2/layout/IconVerticalSolidList"/>
    <dgm:cxn modelId="{9BA443A1-0A11-4242-9346-7D11F7DA0BFA}" type="presParOf" srcId="{B416E648-C1B0-4E69-BA34-A36EB7417DCE}" destId="{994F5DC8-2F44-47AD-9E51-FDEF601130D3}" srcOrd="1" destOrd="0" presId="urn:microsoft.com/office/officeart/2018/2/layout/IconVerticalSolidList"/>
    <dgm:cxn modelId="{1B06FE2D-3EF8-40B1-82AA-580CE38DBFFE}" type="presParOf" srcId="{B416E648-C1B0-4E69-BA34-A36EB7417DCE}" destId="{ABA4CD15-62EE-4B8E-86B1-22059925DCE2}" srcOrd="2" destOrd="0" presId="urn:microsoft.com/office/officeart/2018/2/layout/IconVerticalSolidList"/>
    <dgm:cxn modelId="{F4198783-6FF9-415F-8780-FD6C0A03DFF5}" type="presParOf" srcId="{B416E648-C1B0-4E69-BA34-A36EB7417DCE}" destId="{EC339976-55A6-4E84-89E7-E24E9A0F0B31}" srcOrd="3" destOrd="0" presId="urn:microsoft.com/office/officeart/2018/2/layout/IconVerticalSolidList"/>
    <dgm:cxn modelId="{2B0984CB-9F7B-4CD8-9ACA-BE5FFAC186E3}" type="presParOf" srcId="{E77406DA-AC02-4BAE-B885-0507BEC4224C}" destId="{C100AD97-C9D7-46E6-B8E5-C9EF1DDD6835}" srcOrd="5" destOrd="0" presId="urn:microsoft.com/office/officeart/2018/2/layout/IconVerticalSolidList"/>
    <dgm:cxn modelId="{10BAD4E9-3ED1-4BA2-AE48-A3DFFE92E427}" type="presParOf" srcId="{E77406DA-AC02-4BAE-B885-0507BEC4224C}" destId="{7E73AFEE-B553-446A-B084-8E1C923C406A}" srcOrd="6" destOrd="0" presId="urn:microsoft.com/office/officeart/2018/2/layout/IconVerticalSolidList"/>
    <dgm:cxn modelId="{08B1F8F1-DEB9-42E4-813D-441C06EA65D4}" type="presParOf" srcId="{7E73AFEE-B553-446A-B084-8E1C923C406A}" destId="{865C3F6F-4964-4C22-91B6-3F3EAB799C97}" srcOrd="0" destOrd="0" presId="urn:microsoft.com/office/officeart/2018/2/layout/IconVerticalSolidList"/>
    <dgm:cxn modelId="{0ADD6CA7-1B8C-4D05-B60C-9A3C7710B5E3}" type="presParOf" srcId="{7E73AFEE-B553-446A-B084-8E1C923C406A}" destId="{E605AE88-75F4-4E5B-9807-7A886CA694EC}" srcOrd="1" destOrd="0" presId="urn:microsoft.com/office/officeart/2018/2/layout/IconVerticalSolidList"/>
    <dgm:cxn modelId="{5ACB7DC7-E534-4D1C-AFB3-132B9F5AAD8B}" type="presParOf" srcId="{7E73AFEE-B553-446A-B084-8E1C923C406A}" destId="{AF6662D0-0DC6-40B5-985F-00F9C0E9B987}" srcOrd="2" destOrd="0" presId="urn:microsoft.com/office/officeart/2018/2/layout/IconVerticalSolidList"/>
    <dgm:cxn modelId="{33FE074E-95F5-4E9D-9AE1-EF5E90D1240F}" type="presParOf" srcId="{7E73AFEE-B553-446A-B084-8E1C923C406A}" destId="{20EDF7BB-93D0-4F3E-B9FB-9398402FECE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348ED4-3720-406A-BBE5-968831FF94A2}">
      <dsp:nvSpPr>
        <dsp:cNvPr id="0" name=""/>
        <dsp:cNvSpPr/>
      </dsp:nvSpPr>
      <dsp:spPr>
        <a:xfrm>
          <a:off x="-156432" y="8022"/>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A29CEE3-6A4B-4581-AAAA-0BA2D81B370E}">
      <dsp:nvSpPr>
        <dsp:cNvPr id="0" name=""/>
        <dsp:cNvSpPr/>
      </dsp:nvSpPr>
      <dsp:spPr>
        <a:xfrm>
          <a:off x="30322" y="146931"/>
          <a:ext cx="339554" cy="33955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6E896D-85EE-46EA-B784-4F3E95DD7ABA}">
      <dsp:nvSpPr>
        <dsp:cNvPr id="0" name=""/>
        <dsp:cNvSpPr/>
      </dsp:nvSpPr>
      <dsp:spPr>
        <a:xfrm>
          <a:off x="556632" y="8022"/>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Situation </a:t>
          </a:r>
          <a:endParaRPr lang="en-US" sz="1900" kern="1200"/>
        </a:p>
      </dsp:txBody>
      <dsp:txXfrm>
        <a:off x="556632" y="8022"/>
        <a:ext cx="4963326" cy="617371"/>
      </dsp:txXfrm>
    </dsp:sp>
    <dsp:sp modelId="{9F033A47-0EF3-4FB3-810A-72F89C5E73AA}">
      <dsp:nvSpPr>
        <dsp:cNvPr id="0" name=""/>
        <dsp:cNvSpPr/>
      </dsp:nvSpPr>
      <dsp:spPr>
        <a:xfrm>
          <a:off x="5205699" y="8022"/>
          <a:ext cx="5980347"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External analysis – Macro, Micro, Internal</a:t>
          </a:r>
        </a:p>
        <a:p>
          <a:pPr marL="0" lvl="0" indent="0" algn="l" defTabSz="488950">
            <a:lnSpc>
              <a:spcPct val="100000"/>
            </a:lnSpc>
            <a:spcBef>
              <a:spcPct val="0"/>
            </a:spcBef>
            <a:spcAft>
              <a:spcPct val="35000"/>
            </a:spcAft>
            <a:buNone/>
          </a:pPr>
          <a:r>
            <a:rPr lang="en-GB" sz="1100" kern="1200" dirty="0"/>
            <a:t>Wider environment, industry evaluation, customer and competitor analysis</a:t>
          </a:r>
          <a:endParaRPr lang="en-US" sz="1100" kern="1200" dirty="0"/>
        </a:p>
        <a:p>
          <a:pPr marL="0" lvl="0" indent="0" algn="l" defTabSz="488950">
            <a:lnSpc>
              <a:spcPct val="100000"/>
            </a:lnSpc>
            <a:spcBef>
              <a:spcPct val="0"/>
            </a:spcBef>
            <a:spcAft>
              <a:spcPct val="35000"/>
            </a:spcAft>
            <a:buNone/>
          </a:pPr>
          <a:r>
            <a:rPr lang="en-GB" sz="1100" kern="1200" dirty="0"/>
            <a:t>Internal analysis -   Resources and capabilities, core competences, performance analysis</a:t>
          </a:r>
          <a:endParaRPr lang="en-US" sz="1100" kern="1200" dirty="0"/>
        </a:p>
        <a:p>
          <a:pPr marL="0" lvl="0" indent="0" algn="l" defTabSz="488950">
            <a:lnSpc>
              <a:spcPct val="100000"/>
            </a:lnSpc>
            <a:spcBef>
              <a:spcPct val="0"/>
            </a:spcBef>
            <a:spcAft>
              <a:spcPct val="35000"/>
            </a:spcAft>
            <a:buNone/>
          </a:pPr>
          <a:r>
            <a:rPr lang="en-GB" sz="1100" kern="1200"/>
            <a:t>SWOT / TOWS</a:t>
          </a:r>
          <a:endParaRPr lang="en-US" sz="1100" kern="1200"/>
        </a:p>
      </dsp:txBody>
      <dsp:txXfrm>
        <a:off x="5205699" y="8022"/>
        <a:ext cx="5980347" cy="617371"/>
      </dsp:txXfrm>
    </dsp:sp>
    <dsp:sp modelId="{264B8383-7774-4822-B408-8C177FCD8DE0}">
      <dsp:nvSpPr>
        <dsp:cNvPr id="0" name=""/>
        <dsp:cNvSpPr/>
      </dsp:nvSpPr>
      <dsp:spPr>
        <a:xfrm>
          <a:off x="-156432" y="779737"/>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7AB41C-66AC-46D3-977D-DC41BF413F0C}">
      <dsp:nvSpPr>
        <dsp:cNvPr id="0" name=""/>
        <dsp:cNvSpPr/>
      </dsp:nvSpPr>
      <dsp:spPr>
        <a:xfrm>
          <a:off x="30322" y="918645"/>
          <a:ext cx="339554" cy="33955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6F9D53F-D450-499E-AE85-0A5AFB97CBD7}">
      <dsp:nvSpPr>
        <dsp:cNvPr id="0" name=""/>
        <dsp:cNvSpPr/>
      </dsp:nvSpPr>
      <dsp:spPr>
        <a:xfrm>
          <a:off x="556632" y="779737"/>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Objectives</a:t>
          </a:r>
          <a:endParaRPr lang="en-US" sz="1900" kern="1200"/>
        </a:p>
      </dsp:txBody>
      <dsp:txXfrm>
        <a:off x="556632" y="779737"/>
        <a:ext cx="4963326" cy="617371"/>
      </dsp:txXfrm>
    </dsp:sp>
    <dsp:sp modelId="{601757D5-3C45-4C02-8CA0-51ECD02C1DFC}">
      <dsp:nvSpPr>
        <dsp:cNvPr id="0" name=""/>
        <dsp:cNvSpPr/>
      </dsp:nvSpPr>
      <dsp:spPr>
        <a:xfrm>
          <a:off x="5271740" y="779737"/>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SMART marketing objectives in line with corporate objectives</a:t>
          </a:r>
          <a:endParaRPr lang="en-US" sz="1100" kern="1200" dirty="0"/>
        </a:p>
      </dsp:txBody>
      <dsp:txXfrm>
        <a:off x="5271740" y="779737"/>
        <a:ext cx="5848264" cy="617371"/>
      </dsp:txXfrm>
    </dsp:sp>
    <dsp:sp modelId="{13C2E327-95F6-4248-A68F-B59AA0056382}">
      <dsp:nvSpPr>
        <dsp:cNvPr id="0" name=""/>
        <dsp:cNvSpPr/>
      </dsp:nvSpPr>
      <dsp:spPr>
        <a:xfrm>
          <a:off x="-156432" y="155145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49E093E-F925-4AB3-A4B7-CEAE94385B53}">
      <dsp:nvSpPr>
        <dsp:cNvPr id="0" name=""/>
        <dsp:cNvSpPr/>
      </dsp:nvSpPr>
      <dsp:spPr>
        <a:xfrm>
          <a:off x="30322" y="1690360"/>
          <a:ext cx="339554" cy="33955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57695C-EC6B-4116-9E7C-2474D42A7D93}">
      <dsp:nvSpPr>
        <dsp:cNvPr id="0" name=""/>
        <dsp:cNvSpPr/>
      </dsp:nvSpPr>
      <dsp:spPr>
        <a:xfrm>
          <a:off x="556632" y="155145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Strategy</a:t>
          </a:r>
          <a:endParaRPr lang="en-US" sz="1900" kern="1200"/>
        </a:p>
      </dsp:txBody>
      <dsp:txXfrm>
        <a:off x="556632" y="1551451"/>
        <a:ext cx="4963326" cy="617371"/>
      </dsp:txXfrm>
    </dsp:sp>
    <dsp:sp modelId="{8305C444-835B-4863-8B4A-5650C1E5F22E}">
      <dsp:nvSpPr>
        <dsp:cNvPr id="0" name=""/>
        <dsp:cNvSpPr/>
      </dsp:nvSpPr>
      <dsp:spPr>
        <a:xfrm>
          <a:off x="5271740" y="1551451"/>
          <a:ext cx="584826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Broad strategic direction, STP strategy</a:t>
          </a:r>
          <a:endParaRPr lang="en-US" sz="1100" kern="1200" dirty="0"/>
        </a:p>
      </dsp:txBody>
      <dsp:txXfrm>
        <a:off x="5271740" y="1551451"/>
        <a:ext cx="5848264" cy="617371"/>
      </dsp:txXfrm>
    </dsp:sp>
    <dsp:sp modelId="{6BBE5F6A-3785-4D43-AAE7-730A8E55C350}">
      <dsp:nvSpPr>
        <dsp:cNvPr id="0" name=""/>
        <dsp:cNvSpPr/>
      </dsp:nvSpPr>
      <dsp:spPr>
        <a:xfrm>
          <a:off x="-156432" y="2323166"/>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916317-CC01-48BA-81EC-B3A42482CF4B}">
      <dsp:nvSpPr>
        <dsp:cNvPr id="0" name=""/>
        <dsp:cNvSpPr/>
      </dsp:nvSpPr>
      <dsp:spPr>
        <a:xfrm>
          <a:off x="30322" y="2462075"/>
          <a:ext cx="339554" cy="33955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8D29002-4304-441D-8E97-8F7E9693E0B5}">
      <dsp:nvSpPr>
        <dsp:cNvPr id="0" name=""/>
        <dsp:cNvSpPr/>
      </dsp:nvSpPr>
      <dsp:spPr>
        <a:xfrm>
          <a:off x="556632" y="2323166"/>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Tactics</a:t>
          </a:r>
          <a:endParaRPr lang="en-US" sz="1900" kern="1200"/>
        </a:p>
      </dsp:txBody>
      <dsp:txXfrm>
        <a:off x="556632" y="2323166"/>
        <a:ext cx="4963326" cy="617371"/>
      </dsp:txXfrm>
    </dsp:sp>
    <dsp:sp modelId="{B3681A57-71C8-4641-A463-FDE02B8ACA6D}">
      <dsp:nvSpPr>
        <dsp:cNvPr id="0" name=""/>
        <dsp:cNvSpPr/>
      </dsp:nvSpPr>
      <dsp:spPr>
        <a:xfrm>
          <a:off x="5233635" y="2323166"/>
          <a:ext cx="5924474"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Marketing mix decisions</a:t>
          </a:r>
          <a:endParaRPr lang="en-US" sz="1100" kern="1200" dirty="0"/>
        </a:p>
      </dsp:txBody>
      <dsp:txXfrm>
        <a:off x="5233635" y="2323166"/>
        <a:ext cx="5924474" cy="617371"/>
      </dsp:txXfrm>
    </dsp:sp>
    <dsp:sp modelId="{DCC5D60D-49D9-4D4A-8DEF-CB7C5EE83EBF}">
      <dsp:nvSpPr>
        <dsp:cNvPr id="0" name=""/>
        <dsp:cNvSpPr/>
      </dsp:nvSpPr>
      <dsp:spPr>
        <a:xfrm>
          <a:off x="-156432" y="3094881"/>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AA28B70-AB8E-4483-96EB-38EED6D12CD4}">
      <dsp:nvSpPr>
        <dsp:cNvPr id="0" name=""/>
        <dsp:cNvSpPr/>
      </dsp:nvSpPr>
      <dsp:spPr>
        <a:xfrm>
          <a:off x="30322" y="3233789"/>
          <a:ext cx="339554" cy="33955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A0B0508-8387-428F-AAFA-D54EF006B192}">
      <dsp:nvSpPr>
        <dsp:cNvPr id="0" name=""/>
        <dsp:cNvSpPr/>
      </dsp:nvSpPr>
      <dsp:spPr>
        <a:xfrm>
          <a:off x="556632" y="3094881"/>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Action</a:t>
          </a:r>
          <a:endParaRPr lang="en-US" sz="1900" kern="1200"/>
        </a:p>
      </dsp:txBody>
      <dsp:txXfrm>
        <a:off x="556632" y="3094881"/>
        <a:ext cx="4963326" cy="617371"/>
      </dsp:txXfrm>
    </dsp:sp>
    <dsp:sp modelId="{A2445D43-FD30-448E-A15E-E09B996F7F26}">
      <dsp:nvSpPr>
        <dsp:cNvPr id="0" name=""/>
        <dsp:cNvSpPr/>
      </dsp:nvSpPr>
      <dsp:spPr>
        <a:xfrm>
          <a:off x="5257638" y="3094881"/>
          <a:ext cx="5876468"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Who does what and when – Responsibilities, internal resources and skills, external agencies</a:t>
          </a:r>
          <a:endParaRPr lang="en-US" sz="1100" kern="1200" dirty="0"/>
        </a:p>
      </dsp:txBody>
      <dsp:txXfrm>
        <a:off x="5257638" y="3094881"/>
        <a:ext cx="5876468" cy="617371"/>
      </dsp:txXfrm>
    </dsp:sp>
    <dsp:sp modelId="{8D60B1A5-F9BB-47A6-AFAA-03FC00FB716F}">
      <dsp:nvSpPr>
        <dsp:cNvPr id="0" name=""/>
        <dsp:cNvSpPr/>
      </dsp:nvSpPr>
      <dsp:spPr>
        <a:xfrm>
          <a:off x="-156432" y="3866595"/>
          <a:ext cx="11029615" cy="61737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B29438-248E-4B67-8ADF-E43FB2F8E1CC}">
      <dsp:nvSpPr>
        <dsp:cNvPr id="0" name=""/>
        <dsp:cNvSpPr/>
      </dsp:nvSpPr>
      <dsp:spPr>
        <a:xfrm>
          <a:off x="30322" y="4005504"/>
          <a:ext cx="339554" cy="33955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4934F86-7689-4BC4-82FB-ED6C99090B40}">
      <dsp:nvSpPr>
        <dsp:cNvPr id="0" name=""/>
        <dsp:cNvSpPr/>
      </dsp:nvSpPr>
      <dsp:spPr>
        <a:xfrm>
          <a:off x="556632" y="3866595"/>
          <a:ext cx="4963326"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844550">
            <a:lnSpc>
              <a:spcPct val="100000"/>
            </a:lnSpc>
            <a:spcBef>
              <a:spcPct val="0"/>
            </a:spcBef>
            <a:spcAft>
              <a:spcPct val="35000"/>
            </a:spcAft>
            <a:buNone/>
          </a:pPr>
          <a:r>
            <a:rPr lang="en-GB" sz="1900" kern="1200"/>
            <a:t>Control</a:t>
          </a:r>
          <a:endParaRPr lang="en-US" sz="1900" kern="1200"/>
        </a:p>
      </dsp:txBody>
      <dsp:txXfrm>
        <a:off x="556632" y="3866595"/>
        <a:ext cx="4963326" cy="617371"/>
      </dsp:txXfrm>
    </dsp:sp>
    <dsp:sp modelId="{13B7E7F7-C0F1-4908-A887-86F55D7F8763}">
      <dsp:nvSpPr>
        <dsp:cNvPr id="0" name=""/>
        <dsp:cNvSpPr/>
      </dsp:nvSpPr>
      <dsp:spPr>
        <a:xfrm>
          <a:off x="5332671" y="3866595"/>
          <a:ext cx="5726403" cy="6173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339" tIns="65339" rIns="65339" bIns="65339" numCol="1" spcCol="1270" anchor="ctr" anchorCtr="0">
          <a:noAutofit/>
        </a:bodyPr>
        <a:lstStyle/>
        <a:p>
          <a:pPr marL="0" lvl="0" indent="0" algn="l" defTabSz="488950">
            <a:lnSpc>
              <a:spcPct val="100000"/>
            </a:lnSpc>
            <a:spcBef>
              <a:spcPct val="0"/>
            </a:spcBef>
            <a:spcAft>
              <a:spcPct val="35000"/>
            </a:spcAft>
            <a:buNone/>
          </a:pPr>
          <a:r>
            <a:rPr lang="en-GB" sz="1100" kern="1200" dirty="0"/>
            <a:t>Metrics and KPIs</a:t>
          </a:r>
          <a:endParaRPr lang="en-US" sz="1100" kern="1200" dirty="0"/>
        </a:p>
      </dsp:txBody>
      <dsp:txXfrm>
        <a:off x="5332671" y="3866595"/>
        <a:ext cx="5726403" cy="6173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5E6D95-0A0D-482F-B222-CA88F82FF7A6}">
      <dsp:nvSpPr>
        <dsp:cNvPr id="0" name=""/>
        <dsp:cNvSpPr/>
      </dsp:nvSpPr>
      <dsp:spPr>
        <a:xfrm>
          <a:off x="0" y="1893"/>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9289C4-4250-4216-94C1-B7E52F19A3FD}">
      <dsp:nvSpPr>
        <dsp:cNvPr id="0" name=""/>
        <dsp:cNvSpPr/>
      </dsp:nvSpPr>
      <dsp:spPr>
        <a:xfrm>
          <a:off x="290245" y="217778"/>
          <a:ext cx="527719" cy="52771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E530FD5-6907-4A62-B6A5-0822901FC777}">
      <dsp:nvSpPr>
        <dsp:cNvPr id="0" name=""/>
        <dsp:cNvSpPr/>
      </dsp:nvSpPr>
      <dsp:spPr>
        <a:xfrm>
          <a:off x="1108210" y="1893"/>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Essential for ascertaining what needs to be achieved</a:t>
          </a:r>
          <a:endParaRPr lang="en-US" sz="2200" kern="1200"/>
        </a:p>
      </dsp:txBody>
      <dsp:txXfrm>
        <a:off x="1108210" y="1893"/>
        <a:ext cx="9125084" cy="959489"/>
      </dsp:txXfrm>
    </dsp:sp>
    <dsp:sp modelId="{15FF76F5-24EB-41BB-A592-0689908F213D}">
      <dsp:nvSpPr>
        <dsp:cNvPr id="0" name=""/>
        <dsp:cNvSpPr/>
      </dsp:nvSpPr>
      <dsp:spPr>
        <a:xfrm>
          <a:off x="0" y="1201254"/>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A851AF5-F012-4CD0-A2AD-543A7056006B}">
      <dsp:nvSpPr>
        <dsp:cNvPr id="0" name=""/>
        <dsp:cNvSpPr/>
      </dsp:nvSpPr>
      <dsp:spPr>
        <a:xfrm>
          <a:off x="290245" y="1417140"/>
          <a:ext cx="527719" cy="52771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85EC4DD-69FF-44C1-B680-D9F0182E5743}">
      <dsp:nvSpPr>
        <dsp:cNvPr id="0" name=""/>
        <dsp:cNvSpPr/>
      </dsp:nvSpPr>
      <dsp:spPr>
        <a:xfrm>
          <a:off x="1108210" y="1201254"/>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link closely with corporate objectives</a:t>
          </a:r>
          <a:endParaRPr lang="en-US" sz="2200" kern="1200"/>
        </a:p>
      </dsp:txBody>
      <dsp:txXfrm>
        <a:off x="1108210" y="1201254"/>
        <a:ext cx="9125084" cy="959489"/>
      </dsp:txXfrm>
    </dsp:sp>
    <dsp:sp modelId="{A7D914DB-C0CD-4D14-BB70-8683EE15FC99}">
      <dsp:nvSpPr>
        <dsp:cNvPr id="0" name=""/>
        <dsp:cNvSpPr/>
      </dsp:nvSpPr>
      <dsp:spPr>
        <a:xfrm>
          <a:off x="0" y="2400616"/>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E3032D-D70B-4AD7-9834-B08CCE4DB225}">
      <dsp:nvSpPr>
        <dsp:cNvPr id="0" name=""/>
        <dsp:cNvSpPr/>
      </dsp:nvSpPr>
      <dsp:spPr>
        <a:xfrm>
          <a:off x="290245" y="2616501"/>
          <a:ext cx="527719" cy="52771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284B947-9F79-4F4B-B37B-0514E7510A6B}">
      <dsp:nvSpPr>
        <dsp:cNvPr id="0" name=""/>
        <dsp:cNvSpPr/>
      </dsp:nvSpPr>
      <dsp:spPr>
        <a:xfrm>
          <a:off x="1108210" y="2400616"/>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Used to assess achievement</a:t>
          </a:r>
          <a:endParaRPr lang="en-US" sz="2200" kern="1200"/>
        </a:p>
      </dsp:txBody>
      <dsp:txXfrm>
        <a:off x="1108210" y="2400616"/>
        <a:ext cx="9125084" cy="959489"/>
      </dsp:txXfrm>
    </dsp:sp>
    <dsp:sp modelId="{29C94759-394A-4F62-8318-CF4D88D9D912}">
      <dsp:nvSpPr>
        <dsp:cNvPr id="0" name=""/>
        <dsp:cNvSpPr/>
      </dsp:nvSpPr>
      <dsp:spPr>
        <a:xfrm>
          <a:off x="0" y="3599978"/>
          <a:ext cx="10233295" cy="9594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4FBCCE-B2BD-458C-87A5-0F0AD66A44D3}">
      <dsp:nvSpPr>
        <dsp:cNvPr id="0" name=""/>
        <dsp:cNvSpPr/>
      </dsp:nvSpPr>
      <dsp:spPr>
        <a:xfrm>
          <a:off x="290245" y="3815863"/>
          <a:ext cx="527719" cy="52771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A86F072-4646-4CC6-B02E-383D73977007}">
      <dsp:nvSpPr>
        <dsp:cNvPr id="0" name=""/>
        <dsp:cNvSpPr/>
      </dsp:nvSpPr>
      <dsp:spPr>
        <a:xfrm>
          <a:off x="1108210" y="3599978"/>
          <a:ext cx="9125084" cy="959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546" tIns="101546" rIns="101546" bIns="101546" numCol="1" spcCol="1270" anchor="ctr" anchorCtr="0">
          <a:noAutofit/>
        </a:bodyPr>
        <a:lstStyle/>
        <a:p>
          <a:pPr marL="0" lvl="0" indent="0" algn="l" defTabSz="977900">
            <a:lnSpc>
              <a:spcPct val="100000"/>
            </a:lnSpc>
            <a:spcBef>
              <a:spcPct val="0"/>
            </a:spcBef>
            <a:spcAft>
              <a:spcPct val="35000"/>
            </a:spcAft>
            <a:buNone/>
          </a:pPr>
          <a:r>
            <a:rPr lang="en-GB" sz="2200" kern="1200"/>
            <a:t>Must be quantified - SMART</a:t>
          </a:r>
          <a:endParaRPr lang="en-US" sz="2200" kern="1200"/>
        </a:p>
      </dsp:txBody>
      <dsp:txXfrm>
        <a:off x="1108210" y="3599978"/>
        <a:ext cx="9125084" cy="95948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F42819C-2544-438C-A1A6-0C2DB010083A}">
      <dsp:nvSpPr>
        <dsp:cNvPr id="0" name=""/>
        <dsp:cNvSpPr/>
      </dsp:nvSpPr>
      <dsp:spPr>
        <a:xfrm>
          <a:off x="0" y="1821"/>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5FB27C-98B7-4DC2-ABD5-5A349D19C769}">
      <dsp:nvSpPr>
        <dsp:cNvPr id="0" name=""/>
        <dsp:cNvSpPr/>
      </dsp:nvSpPr>
      <dsp:spPr>
        <a:xfrm>
          <a:off x="279283" y="209552"/>
          <a:ext cx="507787" cy="5077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A891945-5F6E-448E-BC73-3B6719D78528}">
      <dsp:nvSpPr>
        <dsp:cNvPr id="0" name=""/>
        <dsp:cNvSpPr/>
      </dsp:nvSpPr>
      <dsp:spPr>
        <a:xfrm>
          <a:off x="1066354" y="1821"/>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Means of achieving marketing objectives</a:t>
          </a:r>
          <a:endParaRPr lang="en-US" sz="2200" kern="1200"/>
        </a:p>
      </dsp:txBody>
      <dsp:txXfrm>
        <a:off x="1066354" y="1821"/>
        <a:ext cx="9166940" cy="923250"/>
      </dsp:txXfrm>
    </dsp:sp>
    <dsp:sp modelId="{8D1318DB-4F92-4DE2-9C18-04085319ECE6}">
      <dsp:nvSpPr>
        <dsp:cNvPr id="0" name=""/>
        <dsp:cNvSpPr/>
      </dsp:nvSpPr>
      <dsp:spPr>
        <a:xfrm>
          <a:off x="0" y="1155884"/>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7C84C0-5388-44DF-B45A-E6CFA93CB7D7}">
      <dsp:nvSpPr>
        <dsp:cNvPr id="0" name=""/>
        <dsp:cNvSpPr/>
      </dsp:nvSpPr>
      <dsp:spPr>
        <a:xfrm>
          <a:off x="279283" y="1363616"/>
          <a:ext cx="507787" cy="5077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4577BE-B3AB-466E-8563-B7E5053938A0}">
      <dsp:nvSpPr>
        <dsp:cNvPr id="0" name=""/>
        <dsp:cNvSpPr/>
      </dsp:nvSpPr>
      <dsp:spPr>
        <a:xfrm>
          <a:off x="1066354" y="1155884"/>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Broad description of overall direction and plan</a:t>
          </a:r>
          <a:endParaRPr lang="en-US" sz="2200" kern="1200"/>
        </a:p>
      </dsp:txBody>
      <dsp:txXfrm>
        <a:off x="1066354" y="1155884"/>
        <a:ext cx="9166940" cy="923250"/>
      </dsp:txXfrm>
    </dsp:sp>
    <dsp:sp modelId="{A8463721-4373-469A-A9C5-781348E76193}">
      <dsp:nvSpPr>
        <dsp:cNvPr id="0" name=""/>
        <dsp:cNvSpPr/>
      </dsp:nvSpPr>
      <dsp:spPr>
        <a:xfrm>
          <a:off x="0" y="2309947"/>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5A071C5-C2A7-4AD5-8CA2-011CBAC912F2}">
      <dsp:nvSpPr>
        <dsp:cNvPr id="0" name=""/>
        <dsp:cNvSpPr/>
      </dsp:nvSpPr>
      <dsp:spPr>
        <a:xfrm>
          <a:off x="279283" y="2517679"/>
          <a:ext cx="507787" cy="5077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A849F1-9802-40B5-A7E3-93E3F1AA5362}">
      <dsp:nvSpPr>
        <dsp:cNvPr id="0" name=""/>
        <dsp:cNvSpPr/>
      </dsp:nvSpPr>
      <dsp:spPr>
        <a:xfrm>
          <a:off x="1066354" y="2309947"/>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Range of strategic options relating to defined objectives</a:t>
          </a:r>
          <a:endParaRPr lang="en-US" sz="2200" kern="1200"/>
        </a:p>
      </dsp:txBody>
      <dsp:txXfrm>
        <a:off x="1066354" y="2309947"/>
        <a:ext cx="9166940" cy="923250"/>
      </dsp:txXfrm>
    </dsp:sp>
    <dsp:sp modelId="{AA26B283-B9EA-4004-AE1B-1A4E9744AEB8}">
      <dsp:nvSpPr>
        <dsp:cNvPr id="0" name=""/>
        <dsp:cNvSpPr/>
      </dsp:nvSpPr>
      <dsp:spPr>
        <a:xfrm>
          <a:off x="0" y="3464010"/>
          <a:ext cx="10233295" cy="92325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295A53-FDF2-4210-BAF1-AC07CC397900}">
      <dsp:nvSpPr>
        <dsp:cNvPr id="0" name=""/>
        <dsp:cNvSpPr/>
      </dsp:nvSpPr>
      <dsp:spPr>
        <a:xfrm>
          <a:off x="279283" y="3671742"/>
          <a:ext cx="507787" cy="50778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D30A82-53A4-44E4-BD1A-64AF11811DFD}">
      <dsp:nvSpPr>
        <dsp:cNvPr id="0" name=""/>
        <dsp:cNvSpPr/>
      </dsp:nvSpPr>
      <dsp:spPr>
        <a:xfrm>
          <a:off x="1066354" y="3464010"/>
          <a:ext cx="9166940" cy="923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711" tIns="97711" rIns="97711" bIns="97711" numCol="1" spcCol="1270" anchor="ctr" anchorCtr="0">
          <a:noAutofit/>
        </a:bodyPr>
        <a:lstStyle/>
        <a:p>
          <a:pPr marL="0" lvl="0" indent="0" algn="l" defTabSz="977900">
            <a:lnSpc>
              <a:spcPct val="100000"/>
            </a:lnSpc>
            <a:spcBef>
              <a:spcPct val="0"/>
            </a:spcBef>
            <a:spcAft>
              <a:spcPct val="35000"/>
            </a:spcAft>
            <a:buNone/>
          </a:pPr>
          <a:r>
            <a:rPr lang="en-GB" sz="2200" kern="1200"/>
            <a:t>Long term / medium term / short term</a:t>
          </a:r>
          <a:endParaRPr lang="en-US" sz="2200" kern="1200"/>
        </a:p>
      </dsp:txBody>
      <dsp:txXfrm>
        <a:off x="1066354" y="3464010"/>
        <a:ext cx="9166940" cy="9232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571990-8115-46C0-AF34-F3C4AFBD8A14}">
      <dsp:nvSpPr>
        <dsp:cNvPr id="0" name=""/>
        <dsp:cNvSpPr/>
      </dsp:nvSpPr>
      <dsp:spPr>
        <a:xfrm>
          <a:off x="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Implementation of the strategy</a:t>
          </a:r>
          <a:endParaRPr lang="en-US" sz="2800" kern="1200"/>
        </a:p>
      </dsp:txBody>
      <dsp:txXfrm>
        <a:off x="0" y="208668"/>
        <a:ext cx="3197904" cy="1918742"/>
      </dsp:txXfrm>
    </dsp:sp>
    <dsp:sp modelId="{4A5FC3A9-215D-4C1B-93BC-CD0B76F2A4FF}">
      <dsp:nvSpPr>
        <dsp:cNvPr id="0" name=""/>
        <dsp:cNvSpPr/>
      </dsp:nvSpPr>
      <dsp:spPr>
        <a:xfrm>
          <a:off x="3517695"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Precise details of the planned programme of marketing activity</a:t>
          </a:r>
          <a:endParaRPr lang="en-US" sz="2800" kern="1200"/>
        </a:p>
      </dsp:txBody>
      <dsp:txXfrm>
        <a:off x="3517695" y="208668"/>
        <a:ext cx="3197904" cy="1918742"/>
      </dsp:txXfrm>
    </dsp:sp>
    <dsp:sp modelId="{8E68CC6D-2CFB-4275-9C9C-0628179C6F53}">
      <dsp:nvSpPr>
        <dsp:cNvPr id="0" name=""/>
        <dsp:cNvSpPr/>
      </dsp:nvSpPr>
      <dsp:spPr>
        <a:xfrm>
          <a:off x="7035390" y="208668"/>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More detailed than the overall strategy</a:t>
          </a:r>
          <a:endParaRPr lang="en-US" sz="2800" kern="1200"/>
        </a:p>
      </dsp:txBody>
      <dsp:txXfrm>
        <a:off x="7035390" y="208668"/>
        <a:ext cx="3197904" cy="1918742"/>
      </dsp:txXfrm>
    </dsp:sp>
    <dsp:sp modelId="{2F7263D0-460E-4C15-B203-6FE8DDA7E96C}">
      <dsp:nvSpPr>
        <dsp:cNvPr id="0" name=""/>
        <dsp:cNvSpPr/>
      </dsp:nvSpPr>
      <dsp:spPr>
        <a:xfrm>
          <a:off x="1758847"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Outlines required actions by market segment, product and functional area</a:t>
          </a:r>
          <a:endParaRPr lang="en-US" sz="2800" kern="1200"/>
        </a:p>
      </dsp:txBody>
      <dsp:txXfrm>
        <a:off x="1758847" y="2447201"/>
        <a:ext cx="3197904" cy="1918742"/>
      </dsp:txXfrm>
    </dsp:sp>
    <dsp:sp modelId="{E8A77157-498C-4673-AE61-5C023293D9AB}">
      <dsp:nvSpPr>
        <dsp:cNvPr id="0" name=""/>
        <dsp:cNvSpPr/>
      </dsp:nvSpPr>
      <dsp:spPr>
        <a:xfrm>
          <a:off x="5276542" y="2447201"/>
          <a:ext cx="3197904" cy="1918742"/>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Considers each marketing mix element</a:t>
          </a:r>
          <a:endParaRPr lang="en-US" sz="2800" kern="1200"/>
        </a:p>
      </dsp:txBody>
      <dsp:txXfrm>
        <a:off x="5276542" y="2447201"/>
        <a:ext cx="3197904" cy="191874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4207E1-A16A-48A1-A97F-1720F97ADEF4}">
      <dsp:nvSpPr>
        <dsp:cNvPr id="0" name=""/>
        <dsp:cNvSpPr/>
      </dsp:nvSpPr>
      <dsp:spPr>
        <a:xfrm>
          <a:off x="0" y="747681"/>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D460F1-2457-4B03-9344-766478958427}">
      <dsp:nvSpPr>
        <dsp:cNvPr id="0" name=""/>
        <dsp:cNvSpPr/>
      </dsp:nvSpPr>
      <dsp:spPr>
        <a:xfrm>
          <a:off x="417551" y="1058257"/>
          <a:ext cx="759184" cy="75918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8519D97-5ADA-41AA-B5FC-AB7F3C365961}">
      <dsp:nvSpPr>
        <dsp:cNvPr id="0" name=""/>
        <dsp:cNvSpPr/>
      </dsp:nvSpPr>
      <dsp:spPr>
        <a:xfrm>
          <a:off x="1594287" y="747681"/>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a:t>Marketing plan must specify and schedule all financial and resource requirements</a:t>
          </a:r>
          <a:endParaRPr lang="en-US" sz="2500" kern="1200"/>
        </a:p>
      </dsp:txBody>
      <dsp:txXfrm>
        <a:off x="1594287" y="747681"/>
        <a:ext cx="9444695" cy="1380335"/>
      </dsp:txXfrm>
    </dsp:sp>
    <dsp:sp modelId="{6DFB2AED-D8CE-41E9-85B5-7D939354026D}">
      <dsp:nvSpPr>
        <dsp:cNvPr id="0" name=""/>
        <dsp:cNvSpPr/>
      </dsp:nvSpPr>
      <dsp:spPr>
        <a:xfrm>
          <a:off x="0" y="2473100"/>
          <a:ext cx="11038983" cy="13803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330DE3-F203-483E-B1AD-B3C191C53CCC}">
      <dsp:nvSpPr>
        <dsp:cNvPr id="0" name=""/>
        <dsp:cNvSpPr/>
      </dsp:nvSpPr>
      <dsp:spPr>
        <a:xfrm>
          <a:off x="417551" y="2783676"/>
          <a:ext cx="759184" cy="75918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9D26E42-2A66-4DC2-87C6-2F93B6B2997D}">
      <dsp:nvSpPr>
        <dsp:cNvPr id="0" name=""/>
        <dsp:cNvSpPr/>
      </dsp:nvSpPr>
      <dsp:spPr>
        <a:xfrm>
          <a:off x="1594287" y="2473100"/>
          <a:ext cx="9444695" cy="13803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6085" tIns="146085" rIns="146085" bIns="146085" numCol="1" spcCol="1270" anchor="ctr" anchorCtr="0">
          <a:noAutofit/>
        </a:bodyPr>
        <a:lstStyle/>
        <a:p>
          <a:pPr marL="0" lvl="0" indent="0" algn="l" defTabSz="1111250">
            <a:lnSpc>
              <a:spcPct val="100000"/>
            </a:lnSpc>
            <a:spcBef>
              <a:spcPct val="0"/>
            </a:spcBef>
            <a:spcAft>
              <a:spcPct val="35000"/>
            </a:spcAft>
            <a:buNone/>
          </a:pPr>
          <a:r>
            <a:rPr lang="en-GB" sz="2500" kern="1200" dirty="0"/>
            <a:t>Should be detailed and precise to justify the resources requested</a:t>
          </a:r>
          <a:endParaRPr lang="en-US" sz="2500" kern="1200" dirty="0"/>
        </a:p>
      </dsp:txBody>
      <dsp:txXfrm>
        <a:off x="1594287" y="2473100"/>
        <a:ext cx="9444695" cy="13803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662C35-F9E6-46F8-B90A-1B0BD17191E7}">
      <dsp:nvSpPr>
        <dsp:cNvPr id="0" name=""/>
        <dsp:cNvSpPr/>
      </dsp:nvSpPr>
      <dsp:spPr>
        <a:xfrm>
          <a:off x="149846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E0BD79-04A8-48BB-AAFF-5FF9C47850A2}">
      <dsp:nvSpPr>
        <dsp:cNvPr id="0" name=""/>
        <dsp:cNvSpPr/>
      </dsp:nvSpPr>
      <dsp:spPr>
        <a:xfrm>
          <a:off x="1699643" y="282540"/>
          <a:ext cx="555643" cy="5556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E7641C2-C52D-41F0-B219-C778A19FAD3D}">
      <dsp:nvSpPr>
        <dsp:cNvPr id="0" name=""/>
        <dsp:cNvSpPr/>
      </dsp:nvSpPr>
      <dsp:spPr>
        <a:xfrm>
          <a:off x="2661755"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Essential to ensure plans are properly implemented </a:t>
          </a:r>
          <a:endParaRPr lang="en-US" sz="2000" kern="1200" dirty="0"/>
        </a:p>
      </dsp:txBody>
      <dsp:txXfrm>
        <a:off x="2661755" y="81358"/>
        <a:ext cx="2258158" cy="958006"/>
      </dsp:txXfrm>
    </dsp:sp>
    <dsp:sp modelId="{1D4F4F1B-0A6B-43AE-8FE2-4B7DEFF4034E}">
      <dsp:nvSpPr>
        <dsp:cNvPr id="0" name=""/>
        <dsp:cNvSpPr/>
      </dsp:nvSpPr>
      <dsp:spPr>
        <a:xfrm>
          <a:off x="5313381" y="81358"/>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C657AC6-822A-4533-BE52-68412E6CBEC3}">
      <dsp:nvSpPr>
        <dsp:cNvPr id="0" name=""/>
        <dsp:cNvSpPr/>
      </dsp:nvSpPr>
      <dsp:spPr>
        <a:xfrm>
          <a:off x="5514562" y="282540"/>
          <a:ext cx="555643" cy="5556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E8D1ABD-CB98-4E1C-BD48-F3E7AC994305}">
      <dsp:nvSpPr>
        <dsp:cNvPr id="0" name=""/>
        <dsp:cNvSpPr/>
      </dsp:nvSpPr>
      <dsp:spPr>
        <a:xfrm>
          <a:off x="6476674" y="81358"/>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Relate to objectives set</a:t>
          </a:r>
          <a:endParaRPr lang="en-US" sz="2000" kern="1200" dirty="0"/>
        </a:p>
      </dsp:txBody>
      <dsp:txXfrm>
        <a:off x="6476674" y="81358"/>
        <a:ext cx="2258158" cy="958006"/>
      </dsp:txXfrm>
    </dsp:sp>
    <dsp:sp modelId="{20101941-E4B3-43D2-A5CC-61C23C18463D}">
      <dsp:nvSpPr>
        <dsp:cNvPr id="0" name=""/>
        <dsp:cNvSpPr/>
      </dsp:nvSpPr>
      <dsp:spPr>
        <a:xfrm>
          <a:off x="149846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E044D0-B4D2-4799-BC00-71D4CF2964EA}">
      <dsp:nvSpPr>
        <dsp:cNvPr id="0" name=""/>
        <dsp:cNvSpPr/>
      </dsp:nvSpPr>
      <dsp:spPr>
        <a:xfrm>
          <a:off x="1699643" y="2022737"/>
          <a:ext cx="555643" cy="5556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DDEE633-3A0E-4CCC-AC4A-2A069B3323A4}">
      <dsp:nvSpPr>
        <dsp:cNvPr id="0" name=""/>
        <dsp:cNvSpPr/>
      </dsp:nvSpPr>
      <dsp:spPr>
        <a:xfrm>
          <a:off x="2661755"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Regular progress review is needed</a:t>
          </a:r>
          <a:endParaRPr lang="en-US" sz="2000" kern="1200" dirty="0"/>
        </a:p>
      </dsp:txBody>
      <dsp:txXfrm>
        <a:off x="2661755" y="1821555"/>
        <a:ext cx="2258158" cy="958006"/>
      </dsp:txXfrm>
    </dsp:sp>
    <dsp:sp modelId="{B9195A2E-B38D-420F-AEEC-44DDA30A2B65}">
      <dsp:nvSpPr>
        <dsp:cNvPr id="0" name=""/>
        <dsp:cNvSpPr/>
      </dsp:nvSpPr>
      <dsp:spPr>
        <a:xfrm>
          <a:off x="5313381" y="1821555"/>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297833A-888A-496E-B60C-C8353ED0CCFE}">
      <dsp:nvSpPr>
        <dsp:cNvPr id="0" name=""/>
        <dsp:cNvSpPr/>
      </dsp:nvSpPr>
      <dsp:spPr>
        <a:xfrm>
          <a:off x="5514562" y="2022737"/>
          <a:ext cx="555643" cy="5556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6B9265-34BC-4C0B-9505-84E410F74428}">
      <dsp:nvSpPr>
        <dsp:cNvPr id="0" name=""/>
        <dsp:cNvSpPr/>
      </dsp:nvSpPr>
      <dsp:spPr>
        <a:xfrm>
          <a:off x="6476674" y="1821555"/>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Short and long-term measures</a:t>
          </a:r>
          <a:endParaRPr lang="en-US" sz="2000" kern="1200" dirty="0"/>
        </a:p>
      </dsp:txBody>
      <dsp:txXfrm>
        <a:off x="6476674" y="1821555"/>
        <a:ext cx="2258158" cy="958006"/>
      </dsp:txXfrm>
    </dsp:sp>
    <dsp:sp modelId="{C6574897-AEC2-41C5-93DE-7437B9A7D4C1}">
      <dsp:nvSpPr>
        <dsp:cNvPr id="0" name=""/>
        <dsp:cNvSpPr/>
      </dsp:nvSpPr>
      <dsp:spPr>
        <a:xfrm>
          <a:off x="149846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F71E9B-0202-4D16-ACDE-F7339E535727}">
      <dsp:nvSpPr>
        <dsp:cNvPr id="0" name=""/>
        <dsp:cNvSpPr/>
      </dsp:nvSpPr>
      <dsp:spPr>
        <a:xfrm>
          <a:off x="1699643" y="3762933"/>
          <a:ext cx="555643" cy="55564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0D0F9E7-5127-42B4-9CB8-DBD14AD3F7C3}">
      <dsp:nvSpPr>
        <dsp:cNvPr id="0" name=""/>
        <dsp:cNvSpPr/>
      </dsp:nvSpPr>
      <dsp:spPr>
        <a:xfrm>
          <a:off x="2661755"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Control and evaluation of the cost effectiveness of various marketing activities</a:t>
          </a:r>
          <a:endParaRPr lang="en-US" sz="2000" kern="1200" dirty="0"/>
        </a:p>
      </dsp:txBody>
      <dsp:txXfrm>
        <a:off x="2661755" y="3561752"/>
        <a:ext cx="2258158" cy="958006"/>
      </dsp:txXfrm>
    </dsp:sp>
    <dsp:sp modelId="{7AC72EBA-CD7C-4594-8B51-C94A9FA47BBA}">
      <dsp:nvSpPr>
        <dsp:cNvPr id="0" name=""/>
        <dsp:cNvSpPr/>
      </dsp:nvSpPr>
      <dsp:spPr>
        <a:xfrm>
          <a:off x="5313381" y="3561752"/>
          <a:ext cx="958006" cy="958006"/>
        </a:xfrm>
        <a:prstGeom prst="ellipse">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6724E5F-09BB-4C05-89F1-4CCF20DF1290}">
      <dsp:nvSpPr>
        <dsp:cNvPr id="0" name=""/>
        <dsp:cNvSpPr/>
      </dsp:nvSpPr>
      <dsp:spPr>
        <a:xfrm>
          <a:off x="5514562" y="3762933"/>
          <a:ext cx="555643" cy="55564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A3C90E9-5D26-45C8-BA0A-0E8FA70B4408}">
      <dsp:nvSpPr>
        <dsp:cNvPr id="0" name=""/>
        <dsp:cNvSpPr/>
      </dsp:nvSpPr>
      <dsp:spPr>
        <a:xfrm>
          <a:off x="6476674" y="3561752"/>
          <a:ext cx="2258158" cy="958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89000">
            <a:lnSpc>
              <a:spcPct val="100000"/>
            </a:lnSpc>
            <a:spcBef>
              <a:spcPct val="0"/>
            </a:spcBef>
            <a:spcAft>
              <a:spcPct val="35000"/>
            </a:spcAft>
            <a:buNone/>
          </a:pPr>
          <a:r>
            <a:rPr lang="en-GB" sz="2000" kern="1200" dirty="0"/>
            <a:t>Will determine development of future marketing strategies</a:t>
          </a:r>
          <a:endParaRPr lang="en-US" sz="2000" kern="1200" dirty="0"/>
        </a:p>
      </dsp:txBody>
      <dsp:txXfrm>
        <a:off x="6476674" y="3561752"/>
        <a:ext cx="2258158" cy="9580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EEB18C-4764-4D3A-A1C8-43238C2A8D8F}">
      <dsp:nvSpPr>
        <dsp:cNvPr id="0" name=""/>
        <dsp:cNvSpPr/>
      </dsp:nvSpPr>
      <dsp:spPr>
        <a:xfrm>
          <a:off x="0" y="208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4C78AD-0A00-48F0-A619-F410CD88C979}">
      <dsp:nvSpPr>
        <dsp:cNvPr id="0" name=""/>
        <dsp:cNvSpPr/>
      </dsp:nvSpPr>
      <dsp:spPr>
        <a:xfrm>
          <a:off x="319408" y="239660"/>
          <a:ext cx="580743" cy="58074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359CC4-E574-45FA-85BC-9440AAC1951E}">
      <dsp:nvSpPr>
        <dsp:cNvPr id="0" name=""/>
        <dsp:cNvSpPr/>
      </dsp:nvSpPr>
      <dsp:spPr>
        <a:xfrm>
          <a:off x="1219560" y="208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You should </a:t>
          </a:r>
          <a:r>
            <a:rPr lang="en-GB" sz="1900" b="1" i="0" kern="1200"/>
            <a:t>NEVER</a:t>
          </a:r>
          <a:r>
            <a:rPr lang="en-GB" sz="1900" b="0" i="0" kern="1200"/>
            <a:t> run a marketing campaign without </a:t>
          </a:r>
          <a:r>
            <a:rPr lang="en-GB" sz="1900" kern="1200"/>
            <a:t>track</a:t>
          </a:r>
          <a:r>
            <a:rPr lang="en-GB" sz="1900" b="0" i="0" kern="1200"/>
            <a:t>ing progress along the duration of the plan.</a:t>
          </a:r>
          <a:endParaRPr lang="en-US" sz="1900" kern="1200"/>
        </a:p>
      </dsp:txBody>
      <dsp:txXfrm>
        <a:off x="1219560" y="2083"/>
        <a:ext cx="9296922" cy="1055896"/>
      </dsp:txXfrm>
    </dsp:sp>
    <dsp:sp modelId="{706D024F-7B54-4FEA-8EB9-FB6AE4C2BA9A}">
      <dsp:nvSpPr>
        <dsp:cNvPr id="0" name=""/>
        <dsp:cNvSpPr/>
      </dsp:nvSpPr>
      <dsp:spPr>
        <a:xfrm>
          <a:off x="0" y="1321953"/>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A7A72B-6AFF-4E54-97A9-6A826B5E9A51}">
      <dsp:nvSpPr>
        <dsp:cNvPr id="0" name=""/>
        <dsp:cNvSpPr/>
      </dsp:nvSpPr>
      <dsp:spPr>
        <a:xfrm>
          <a:off x="319408" y="1559530"/>
          <a:ext cx="580743" cy="58074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1D01E8-126A-4D4B-BB22-F14753E47C1C}">
      <dsp:nvSpPr>
        <dsp:cNvPr id="0" name=""/>
        <dsp:cNvSpPr/>
      </dsp:nvSpPr>
      <dsp:spPr>
        <a:xfrm>
          <a:off x="1219560" y="1321953"/>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The ‘Control’ element of SOSTAC </a:t>
          </a:r>
          <a:r>
            <a:rPr lang="en-GB" sz="1900" kern="1200"/>
            <a:t>covers</a:t>
          </a:r>
          <a:r>
            <a:rPr lang="en-GB" sz="1900" b="0" i="0" kern="1200"/>
            <a:t> what you are going to measure to track the implementation of your plan against objectives</a:t>
          </a:r>
          <a:endParaRPr lang="en-US" sz="1900" kern="1200"/>
        </a:p>
      </dsp:txBody>
      <dsp:txXfrm>
        <a:off x="1219560" y="1321953"/>
        <a:ext cx="9296922" cy="1055896"/>
      </dsp:txXfrm>
    </dsp:sp>
    <dsp:sp modelId="{A0E4B31E-A733-49A6-B830-60D4315B6CAC}">
      <dsp:nvSpPr>
        <dsp:cNvPr id="0" name=""/>
        <dsp:cNvSpPr/>
      </dsp:nvSpPr>
      <dsp:spPr>
        <a:xfrm>
          <a:off x="0" y="2641824"/>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4F5DC8-2F44-47AD-9E51-FDEF601130D3}">
      <dsp:nvSpPr>
        <dsp:cNvPr id="0" name=""/>
        <dsp:cNvSpPr/>
      </dsp:nvSpPr>
      <dsp:spPr>
        <a:xfrm>
          <a:off x="319408" y="2879401"/>
          <a:ext cx="580743" cy="58074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C339976-55A6-4E84-89E7-E24E9A0F0B31}">
      <dsp:nvSpPr>
        <dsp:cNvPr id="0" name=""/>
        <dsp:cNvSpPr/>
      </dsp:nvSpPr>
      <dsp:spPr>
        <a:xfrm>
          <a:off x="1219560" y="2641824"/>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use ‘</a:t>
          </a:r>
          <a:r>
            <a:rPr lang="en-GB" sz="1900" kern="1200"/>
            <a:t>M</a:t>
          </a:r>
          <a:r>
            <a:rPr lang="en-GB" sz="1900" b="0" i="0" kern="1200"/>
            <a:t>arketing </a:t>
          </a:r>
          <a:r>
            <a:rPr lang="en-GB" sz="1900" kern="1200"/>
            <a:t>M</a:t>
          </a:r>
          <a:r>
            <a:rPr lang="en-GB" sz="1900" b="0" i="0" kern="1200"/>
            <a:t>etrics’ to monitor, record, and measure progress over time. The metrics themselves are varied and can change from campaign to campaign and across different platforms. </a:t>
          </a:r>
          <a:endParaRPr lang="en-US" sz="1900" kern="1200"/>
        </a:p>
      </dsp:txBody>
      <dsp:txXfrm>
        <a:off x="1219560" y="2641824"/>
        <a:ext cx="9296922" cy="1055896"/>
      </dsp:txXfrm>
    </dsp:sp>
    <dsp:sp modelId="{865C3F6F-4964-4C22-91B6-3F3EAB799C97}">
      <dsp:nvSpPr>
        <dsp:cNvPr id="0" name=""/>
        <dsp:cNvSpPr/>
      </dsp:nvSpPr>
      <dsp:spPr>
        <a:xfrm>
          <a:off x="0" y="3961695"/>
          <a:ext cx="10516483" cy="1055896"/>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5AE88-75F4-4E5B-9807-7A886CA694EC}">
      <dsp:nvSpPr>
        <dsp:cNvPr id="0" name=""/>
        <dsp:cNvSpPr/>
      </dsp:nvSpPr>
      <dsp:spPr>
        <a:xfrm>
          <a:off x="319408" y="4199271"/>
          <a:ext cx="580743" cy="58074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0EDF7BB-93D0-4F3E-B9FB-9398402FECEE}">
      <dsp:nvSpPr>
        <dsp:cNvPr id="0" name=""/>
        <dsp:cNvSpPr/>
      </dsp:nvSpPr>
      <dsp:spPr>
        <a:xfrm>
          <a:off x="1219560" y="3961695"/>
          <a:ext cx="9296922" cy="10558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1749" tIns="111749" rIns="111749" bIns="111749" numCol="1" spcCol="1270" anchor="ctr" anchorCtr="0">
          <a:noAutofit/>
        </a:bodyPr>
        <a:lstStyle/>
        <a:p>
          <a:pPr marL="0" lvl="0" indent="0" algn="l" defTabSz="844550">
            <a:lnSpc>
              <a:spcPct val="100000"/>
            </a:lnSpc>
            <a:spcBef>
              <a:spcPct val="0"/>
            </a:spcBef>
            <a:spcAft>
              <a:spcPct val="35000"/>
            </a:spcAft>
            <a:buNone/>
          </a:pPr>
          <a:r>
            <a:rPr lang="en-GB" sz="1900" b="0" i="0" kern="1200"/>
            <a:t>Marketers need to hone in on their goals and objectives and choose the metrics that will track their successes and failures. Although there are many working metrics you could keep track of, you need to select specific metrics for key elements of each campaign. </a:t>
          </a:r>
          <a:endParaRPr lang="en-US" sz="1900" kern="1200"/>
        </a:p>
      </dsp:txBody>
      <dsp:txXfrm>
        <a:off x="1219560" y="3961695"/>
        <a:ext cx="9296922" cy="105589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8303B2-6492-41C6-B72B-ADC2B32DB1E2}" type="datetimeFigureOut">
              <a:rPr lang="en-GB" smtClean="0"/>
              <a:t>18/06/2024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B8B7B6-E3BA-4A0D-9A2A-6CFC733A398F}" type="slidenum">
              <a:rPr lang="en-GB" smtClean="0"/>
              <a:t>‹#›</a:t>
            </a:fld>
            <a:endParaRPr lang="en-GB"/>
          </a:p>
        </p:txBody>
      </p:sp>
    </p:spTree>
    <p:extLst>
      <p:ext uri="{BB962C8B-B14F-4D97-AF65-F5344CB8AC3E}">
        <p14:creationId xmlns:p14="http://schemas.microsoft.com/office/powerpoint/2010/main" val="36902176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85F32004-0F5D-4970-B75E-641521FD188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14F73FC-2D38-4D22-B16A-A673D01C6FDD}" type="slidenum">
              <a:rPr lang="en-US" altLang="en-US">
                <a:latin typeface="Arial" panose="020B0604020202020204" pitchFamily="34" charset="0"/>
              </a:rPr>
              <a:pPr>
                <a:spcBef>
                  <a:spcPct val="0"/>
                </a:spcBef>
              </a:pPr>
              <a:t>21</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88D415ED-9813-4EAA-911A-A8FE2D907C9D}"/>
              </a:ext>
            </a:extLst>
          </p:cNvPr>
          <p:cNvSpPr txBox="1">
            <a:spLocks noGrp="1" noChangeArrowheads="1"/>
          </p:cNvSpPr>
          <p:nvPr/>
        </p:nvSpPr>
        <p:spPr bwMode="auto">
          <a:xfrm>
            <a:off x="0" y="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r>
              <a:rPr lang="en-GB" altLang="en-US" sz="1700">
                <a:latin typeface="Comic Sans MS" panose="030F0702030302020204" pitchFamily="66" charset="0"/>
              </a:rPr>
              <a:t>Study Skills</a:t>
            </a:r>
          </a:p>
        </p:txBody>
      </p:sp>
      <p:sp>
        <p:nvSpPr>
          <p:cNvPr id="34820" name="Rectangle 7">
            <a:extLst>
              <a:ext uri="{FF2B5EF4-FFF2-40B4-BE49-F238E27FC236}">
                <a16:creationId xmlns:a16="http://schemas.microsoft.com/office/drawing/2014/main" id="{7A84B345-DD1D-4F05-8BF3-B9F7B0E32F7E}"/>
              </a:ext>
            </a:extLst>
          </p:cNvPr>
          <p:cNvSpPr txBox="1">
            <a:spLocks noGrp="1" noChangeArrowheads="1"/>
          </p:cNvSpPr>
          <p:nvPr/>
        </p:nvSpPr>
        <p:spPr bwMode="auto">
          <a:xfrm>
            <a:off x="3902075" y="9518650"/>
            <a:ext cx="2982913" cy="5000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6582" tIns="48291" rIns="96582" bIns="48291" anchor="b"/>
          <a:lstStyle>
            <a:lvl1pPr defTabSz="965200">
              <a:spcBef>
                <a:spcPct val="30000"/>
              </a:spcBef>
              <a:defRPr sz="1200">
                <a:solidFill>
                  <a:schemeClr val="tx1"/>
                </a:solidFill>
                <a:latin typeface="Calibri" panose="020F0502020204030204" pitchFamily="34" charset="0"/>
              </a:defRPr>
            </a:lvl1pPr>
            <a:lvl2pPr marL="742950" indent="-285750" defTabSz="965200">
              <a:spcBef>
                <a:spcPct val="30000"/>
              </a:spcBef>
              <a:defRPr sz="1200">
                <a:solidFill>
                  <a:schemeClr val="tx1"/>
                </a:solidFill>
                <a:latin typeface="Calibri" panose="020F0502020204030204" pitchFamily="34" charset="0"/>
              </a:defRPr>
            </a:lvl2pPr>
            <a:lvl3pPr marL="1143000" indent="-228600" defTabSz="965200">
              <a:spcBef>
                <a:spcPct val="30000"/>
              </a:spcBef>
              <a:defRPr sz="1200">
                <a:solidFill>
                  <a:schemeClr val="tx1"/>
                </a:solidFill>
                <a:latin typeface="Calibri" panose="020F0502020204030204" pitchFamily="34" charset="0"/>
              </a:defRPr>
            </a:lvl3pPr>
            <a:lvl4pPr marL="1600200" indent="-228600" defTabSz="965200">
              <a:spcBef>
                <a:spcPct val="30000"/>
              </a:spcBef>
              <a:defRPr sz="1200">
                <a:solidFill>
                  <a:schemeClr val="tx1"/>
                </a:solidFill>
                <a:latin typeface="Calibri" panose="020F0502020204030204" pitchFamily="34" charset="0"/>
              </a:defRPr>
            </a:lvl4pPr>
            <a:lvl5pPr marL="2057400" indent="-228600" defTabSz="965200">
              <a:spcBef>
                <a:spcPct val="30000"/>
              </a:spcBef>
              <a:defRPr sz="1200">
                <a:solidFill>
                  <a:schemeClr val="tx1"/>
                </a:solidFill>
                <a:latin typeface="Calibri" panose="020F0502020204030204" pitchFamily="34" charset="0"/>
              </a:defRPr>
            </a:lvl5pPr>
            <a:lvl6pPr marL="2514600" indent="-228600" defTabSz="9652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defTabSz="9652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defTabSz="9652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defTabSz="965200" eaLnBrk="0" fontAlgn="base" hangingPunct="0">
              <a:spcBef>
                <a:spcPct val="30000"/>
              </a:spcBef>
              <a:spcAft>
                <a:spcPct val="0"/>
              </a:spcAft>
              <a:defRPr sz="1200">
                <a:solidFill>
                  <a:schemeClr val="tx1"/>
                </a:solidFill>
                <a:latin typeface="Calibri" panose="020F0502020204030204" pitchFamily="34" charset="0"/>
              </a:defRPr>
            </a:lvl9pPr>
          </a:lstStyle>
          <a:p>
            <a:pPr algn="r">
              <a:spcBef>
                <a:spcPct val="0"/>
              </a:spcBef>
            </a:pPr>
            <a:r>
              <a:rPr lang="en-GB" altLang="en-US" sz="1700">
                <a:latin typeface="Comic Sans MS" panose="030F0702030302020204" pitchFamily="66" charset="0"/>
              </a:rPr>
              <a:t>Slide Number </a:t>
            </a:r>
            <a:fld id="{A8744326-3BE1-4FC1-BAAA-06B18E1F14A9}" type="slidenum">
              <a:rPr lang="en-GB" altLang="en-US" sz="1700">
                <a:latin typeface="Comic Sans MS" panose="030F0702030302020204" pitchFamily="66" charset="0"/>
              </a:rPr>
              <a:pPr algn="r">
                <a:spcBef>
                  <a:spcPct val="0"/>
                </a:spcBef>
              </a:pPr>
              <a:t>21</a:t>
            </a:fld>
            <a:endParaRPr lang="en-GB" altLang="en-US" sz="1700">
              <a:latin typeface="Comic Sans MS" panose="030F0702030302020204" pitchFamily="66" charset="0"/>
            </a:endParaRPr>
          </a:p>
        </p:txBody>
      </p:sp>
      <p:sp>
        <p:nvSpPr>
          <p:cNvPr id="34821" name="Rectangle 2">
            <a:extLst>
              <a:ext uri="{FF2B5EF4-FFF2-40B4-BE49-F238E27FC236}">
                <a16:creationId xmlns:a16="http://schemas.microsoft.com/office/drawing/2014/main" id="{2CF0DF1F-3804-405E-BE79-33BBBBA15290}"/>
              </a:ext>
            </a:extLst>
          </p:cNvPr>
          <p:cNvSpPr>
            <a:spLocks noGrp="1" noRot="1" noChangeAspect="1" noChangeArrowheads="1" noTextEdit="1"/>
          </p:cNvSpPr>
          <p:nvPr>
            <p:ph type="sldImg"/>
          </p:nvPr>
        </p:nvSpPr>
        <p:spPr bwMode="auto">
          <a:xfrm>
            <a:off x="123825" y="769938"/>
            <a:ext cx="6694488" cy="376713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2" name="Rectangle 3">
            <a:extLst>
              <a:ext uri="{FF2B5EF4-FFF2-40B4-BE49-F238E27FC236}">
                <a16:creationId xmlns:a16="http://schemas.microsoft.com/office/drawing/2014/main" id="{179083B1-0C3F-478E-AC21-5D9682B8C9A7}"/>
              </a:ext>
            </a:extLst>
          </p:cNvPr>
          <p:cNvSpPr>
            <a:spLocks noGrp="1" noChangeArrowheads="1"/>
          </p:cNvSpPr>
          <p:nvPr>
            <p:ph type="body" idx="1"/>
          </p:nvPr>
        </p:nvSpPr>
        <p:spPr bwMode="auto">
          <a:xfrm>
            <a:off x="936625" y="4767263"/>
            <a:ext cx="5067300" cy="45386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6582" tIns="48291" rIns="96582" bIns="48291" numCol="1" anchor="t" anchorCtr="0" compatLnSpc="1">
            <a:prstTxWarp prst="textNoShape">
              <a:avLst/>
            </a:prstTxWarp>
          </a:bodyPr>
          <a:lstStyle/>
          <a:p>
            <a:pPr eaLnBrk="1" hangingPunct="1"/>
            <a:endParaRPr lang="en-GB"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F5408804-7A5B-413F-A094-2C50022C46F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D985C3-4007-48AC-A6C2-06F96DEC8B1A}" type="slidenum">
              <a:rPr lang="en-GB" altLang="en-US">
                <a:ea typeface="MS PGothic" panose="020B0600070205080204" pitchFamily="34" charset="-128"/>
              </a:rPr>
              <a:pPr/>
              <a:t>22</a:t>
            </a:fld>
            <a:endParaRPr lang="en-GB" altLang="en-US">
              <a:ea typeface="MS PGothic" panose="020B0600070205080204" pitchFamily="34" charset="-128"/>
            </a:endParaRPr>
          </a:p>
        </p:txBody>
      </p:sp>
      <p:sp>
        <p:nvSpPr>
          <p:cNvPr id="37891" name="Rectangle 2">
            <a:extLst>
              <a:ext uri="{FF2B5EF4-FFF2-40B4-BE49-F238E27FC236}">
                <a16:creationId xmlns:a16="http://schemas.microsoft.com/office/drawing/2014/main" id="{79360BF1-53D0-4126-9B91-6EA000B9C5FF}"/>
              </a:ext>
            </a:extLst>
          </p:cNvPr>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B3B16911-CC7B-4EFF-B70E-CAB7B0D4CB01}"/>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228600" indent="-228600" eaLnBrk="1" hangingPunct="1"/>
            <a:endParaRPr lang="en-US" altLang="en-US">
              <a:ea typeface="MS PGothic" panose="020B0600070205080204" pitchFamily="34" charset="-128"/>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Approaches are examples of "generic strategies," because they can be applied to products or services in all industries, and to organizations of all sizes.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Porter called the generic strategies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"Cost Leadership" (no frills)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"Differentiation" (creating uniquely desirable products and services)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"Focus" (offering a specialized service in a niche market).</a:t>
            </a:r>
          </a:p>
          <a:p>
            <a:r>
              <a:rPr lang="en-GB" sz="1200" b="0" i="0" kern="1200" dirty="0">
                <a:solidFill>
                  <a:schemeClr val="tx1"/>
                </a:solidFill>
                <a:effectLst/>
                <a:latin typeface="+mn-lt"/>
                <a:ea typeface="+mn-ea"/>
                <a:cs typeface="+mn-cs"/>
              </a:rPr>
              <a:t>He then subdivided the Focus strategy into two parts: "Cost Focus" and "Differentiation Focus.“</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Cost Leadership</a:t>
            </a:r>
          </a:p>
          <a:p>
            <a:r>
              <a:rPr lang="en-GB" sz="1200" b="0" i="0" kern="1200" dirty="0">
                <a:solidFill>
                  <a:schemeClr val="tx1"/>
                </a:solidFill>
                <a:effectLst/>
                <a:latin typeface="+mn-lt"/>
                <a:ea typeface="+mn-ea"/>
                <a:cs typeface="+mn-cs"/>
              </a:rPr>
              <a:t>Two main ways to achieve competitive advantage in Cost Leadership Strategy: </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profits by reducing costs, while charging industry-average prices.</a:t>
            </a:r>
          </a:p>
          <a:p>
            <a:pPr marL="171450" indent="-171450" fontAlgn="base">
              <a:buFont typeface="Arial" panose="020B0604020202020204" pitchFamily="34" charset="0"/>
              <a:buChar char="•"/>
            </a:pPr>
            <a:r>
              <a:rPr lang="en-GB" sz="1200" b="0" i="0" kern="1200" dirty="0">
                <a:solidFill>
                  <a:schemeClr val="tx1"/>
                </a:solidFill>
                <a:effectLst/>
                <a:latin typeface="+mn-lt"/>
                <a:ea typeface="+mn-ea"/>
                <a:cs typeface="+mn-cs"/>
              </a:rPr>
              <a:t>Increasing market share by charging lower prices, while still making a reasonable profit on each sale because you've reduced costs.</a:t>
            </a:r>
          </a:p>
          <a:p>
            <a:endParaRPr lang="en-GB" sz="1200" b="0" i="0" kern="1200" dirty="0">
              <a:solidFill>
                <a:schemeClr val="tx1"/>
              </a:solidFill>
              <a:effectLst/>
              <a:latin typeface="+mn-lt"/>
              <a:ea typeface="+mn-ea"/>
              <a:cs typeface="+mn-cs"/>
            </a:endParaRPr>
          </a:p>
          <a:p>
            <a:r>
              <a:rPr lang="en-GB" b="1" dirty="0"/>
              <a:t>Differentiation</a:t>
            </a:r>
          </a:p>
          <a:p>
            <a:r>
              <a:rPr lang="en-GB" sz="1200" b="0" i="0" kern="1200" dirty="0">
                <a:solidFill>
                  <a:schemeClr val="tx1"/>
                </a:solidFill>
                <a:effectLst/>
                <a:latin typeface="+mn-lt"/>
                <a:ea typeface="+mn-ea"/>
                <a:cs typeface="+mn-cs"/>
              </a:rPr>
              <a:t>Differentiation involves making your products or services different from and more attractive than those of your competitors. How you do this depends on the exact nature of your industry and of the products and services themselves, but will typically involve features, functionality, durability, support, and also brand image that your customers value.</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Focus</a:t>
            </a:r>
          </a:p>
          <a:p>
            <a:r>
              <a:rPr lang="en-GB" sz="1200" b="0" i="0" kern="1200" dirty="0">
                <a:solidFill>
                  <a:schemeClr val="tx1"/>
                </a:solidFill>
                <a:effectLst/>
                <a:latin typeface="+mn-lt"/>
                <a:ea typeface="+mn-ea"/>
                <a:cs typeface="+mn-cs"/>
              </a:rPr>
              <a:t>Companies that use Focus strategies concentrate on particular niche markets and, by understanding the dynamics of that market and the unique needs of customers within it, develop uniquely low-cost or well-specified products for the market. Because they serve customers in their market uniquely well, they tend to build strong brand loyalty amongst their customers. This makes their particular market segment less attractive to competitors.</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Good read: https://www.mindtools.com/pages/article/newSTR_82.htm</a:t>
            </a:r>
            <a:endParaRPr lang="en-GB" b="1" dirty="0"/>
          </a:p>
        </p:txBody>
      </p:sp>
      <p:sp>
        <p:nvSpPr>
          <p:cNvPr id="4" name="Slide Number Placeholder 3"/>
          <p:cNvSpPr>
            <a:spLocks noGrp="1"/>
          </p:cNvSpPr>
          <p:nvPr>
            <p:ph type="sldNum" sz="quarter" idx="5"/>
          </p:nvPr>
        </p:nvSpPr>
        <p:spPr/>
        <p:txBody>
          <a:bodyPr/>
          <a:lstStyle/>
          <a:p>
            <a:fld id="{7C277818-848D-4F69-A1E7-0543EF3F92A0}" type="slidenum">
              <a:rPr lang="en-GB" smtClean="0"/>
              <a:t>26</a:t>
            </a:fld>
            <a:endParaRPr lang="en-GB"/>
          </a:p>
        </p:txBody>
      </p:sp>
    </p:spTree>
    <p:extLst>
      <p:ext uri="{BB962C8B-B14F-4D97-AF65-F5344CB8AC3E}">
        <p14:creationId xmlns:p14="http://schemas.microsoft.com/office/powerpoint/2010/main" val="284868134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99352069-3EF3-44B3-954F-B25F9172AA7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39B53103-17E1-42C8-BDE7-F11A18652E2F}"/>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6084" name="Slide Number Placeholder 3">
            <a:extLst>
              <a:ext uri="{FF2B5EF4-FFF2-40B4-BE49-F238E27FC236}">
                <a16:creationId xmlns:a16="http://schemas.microsoft.com/office/drawing/2014/main" id="{BEA940D7-121F-4B77-A150-B1D602D9561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560BE09-495A-40C6-A06B-7994F705C524}" type="slidenum">
              <a:rPr lang="en-GB" altLang="en-US"/>
              <a:pPr/>
              <a:t>28</a:t>
            </a:fld>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tx1">
                    <a:lumMod val="75000"/>
                    <a:lumOff val="2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p:txBody>
          <a:bodyPr/>
          <a:lstStyle/>
          <a:p>
            <a:fld id="{224920DE-5A52-4E8B-9E59-8391DB272E65}" type="datetime1">
              <a:rPr lang="en-US" smtClean="0"/>
              <a:t>6/18/2024</a:t>
            </a:fld>
            <a:endParaRPr lang="en-US" dirty="0"/>
          </a:p>
        </p:txBody>
      </p:sp>
      <p:sp>
        <p:nvSpPr>
          <p:cNvPr id="9" name="Footer Placeholder 8">
            <a:extLst>
              <a:ext uri="{FF2B5EF4-FFF2-40B4-BE49-F238E27FC236}">
                <a16:creationId xmlns:a16="http://schemas.microsoft.com/office/drawing/2014/main" id="{DEC604B9-52E9-4810-8359-47206518D03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900175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2" y="702156"/>
            <a:ext cx="11029616" cy="118872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340864"/>
            <a:ext cx="11029615" cy="36344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a:extLst>
              <a:ext uri="{FF2B5EF4-FFF2-40B4-BE49-F238E27FC236}">
                <a16:creationId xmlns:a16="http://schemas.microsoft.com/office/drawing/2014/main" id="{770E6237-3456-439F-802D-3BA93FC7E3E5}"/>
              </a:ext>
            </a:extLst>
          </p:cNvPr>
          <p:cNvSpPr>
            <a:spLocks noGrp="1"/>
          </p:cNvSpPr>
          <p:nvPr>
            <p:ph type="dt" sz="half" idx="10"/>
          </p:nvPr>
        </p:nvSpPr>
        <p:spPr/>
        <p:txBody>
          <a:bodyPr/>
          <a:lstStyle/>
          <a:p>
            <a:fld id="{91D3F76D-149D-469F-A83C-0BFE296457DD}" type="datetime1">
              <a:rPr lang="en-US" smtClean="0"/>
              <a:t>6/18/2024</a:t>
            </a:fld>
            <a:endParaRPr lang="en-US" dirty="0"/>
          </a:p>
        </p:txBody>
      </p:sp>
      <p:sp>
        <p:nvSpPr>
          <p:cNvPr id="9" name="Footer Placeholder 8">
            <a:extLst>
              <a:ext uri="{FF2B5EF4-FFF2-40B4-BE49-F238E27FC236}">
                <a16:creationId xmlns:a16="http://schemas.microsoft.com/office/drawing/2014/main" id="{1356D3B5-6063-4A89-B88F-9D3043916FF8}"/>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02B78BF7-69D3-4CE0-A631-50EFD41EEEB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52443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2393950"/>
            <a:ext cx="11029615" cy="2147467"/>
          </a:xfrm>
        </p:spPr>
        <p:txBody>
          <a:bodyPr anchor="b">
            <a:normAutofit/>
          </a:bodyPr>
          <a:lstStyle>
            <a:lvl1pPr algn="l">
              <a:defRPr sz="3600" b="0" cap="all">
                <a:solidFill>
                  <a:schemeClr val="tx1">
                    <a:lumMod val="75000"/>
                    <a:lumOff val="2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61582016-5696-4A93-887F-BBB3B9002FE5}"/>
              </a:ext>
            </a:extLst>
          </p:cNvPr>
          <p:cNvSpPr>
            <a:spLocks noGrp="1"/>
          </p:cNvSpPr>
          <p:nvPr>
            <p:ph type="dt" sz="half" idx="10"/>
          </p:nvPr>
        </p:nvSpPr>
        <p:spPr/>
        <p:txBody>
          <a:bodyPr/>
          <a:lstStyle/>
          <a:p>
            <a:fld id="{62096DB5-DD13-45D7-8DB7-2B3524211970}" type="datetime1">
              <a:rPr lang="en-US" smtClean="0"/>
              <a:t>6/18/2024</a:t>
            </a:fld>
            <a:endParaRPr lang="en-US" dirty="0"/>
          </a:p>
        </p:txBody>
      </p:sp>
      <p:sp>
        <p:nvSpPr>
          <p:cNvPr id="9" name="Footer Placeholder 8">
            <a:extLst>
              <a:ext uri="{FF2B5EF4-FFF2-40B4-BE49-F238E27FC236}">
                <a16:creationId xmlns:a16="http://schemas.microsoft.com/office/drawing/2014/main" id="{857CFCD5-1192-4E18-8A8F-29E153B44DA4}"/>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E39A109E-5018-4794-92B3-FD5E5BCD95E8}"/>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66809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19476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6039" y="2228003"/>
            <a:ext cx="5194769"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414FA5-224A-4681-8940-4E5D3B8B918A}" type="datetime1">
              <a:rPr lang="en-US" smtClean="0"/>
              <a:t>6/18/2024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4833232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581191" y="2250891"/>
            <a:ext cx="5194769" cy="557784"/>
          </a:xfrm>
        </p:spPr>
        <p:txBody>
          <a:bodyPr anchor="ctr">
            <a:noAutofit/>
          </a:bodyPr>
          <a:lstStyle>
            <a:lvl1pPr marL="0" indent="0">
              <a:buNone/>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194766"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6039" y="2250892"/>
            <a:ext cx="5194770" cy="553373"/>
          </a:xfrm>
        </p:spPr>
        <p:txBody>
          <a:bodyPr anchor="ctr">
            <a:noAutofit/>
          </a:bodyPr>
          <a:lstStyle>
            <a:lvl1pPr marL="0" marR="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sz="2000" b="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marR="0" lvl="0" indent="0" algn="l" defTabSz="457200" rtl="0" eaLnBrk="1" fontAlgn="auto" latinLnBrk="0" hangingPunct="1">
              <a:lnSpc>
                <a:spcPct val="100000"/>
              </a:lnSpc>
              <a:spcBef>
                <a:spcPct val="20000"/>
              </a:spcBef>
              <a:spcAft>
                <a:spcPts val="600"/>
              </a:spcAft>
              <a:buClr>
                <a:schemeClr val="accent1"/>
              </a:buClr>
              <a:buSzPct val="92000"/>
              <a:buFont typeface="Wingdings 2" panose="05020102010507070707" pitchFamily="18" charset="2"/>
              <a:buNone/>
              <a:tabLst/>
              <a:defRPr/>
            </a:pPr>
            <a:r>
              <a:rPr lang="en-US"/>
              <a:t>Click to edit Master text styles</a:t>
            </a:r>
          </a:p>
        </p:txBody>
      </p:sp>
      <p:sp>
        <p:nvSpPr>
          <p:cNvPr id="6" name="Content Placeholder 5"/>
          <p:cNvSpPr>
            <a:spLocks noGrp="1"/>
          </p:cNvSpPr>
          <p:nvPr>
            <p:ph sz="quarter" idx="4"/>
          </p:nvPr>
        </p:nvSpPr>
        <p:spPr>
          <a:xfrm>
            <a:off x="6416037" y="2926052"/>
            <a:ext cx="5194771"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63C9E2B-3BF8-413B-94DD-2921A17D2527}" type="datetime1">
              <a:rPr lang="en-US" smtClean="0"/>
              <a:t>6/18/2024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80465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CAD3037-50B7-40EB-9CC6-A9AE6C5A284B}" type="datetime1">
              <a:rPr lang="en-US" smtClean="0"/>
              <a:t>6/18/2024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363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38BE852-0E8F-40C0-8B39-B122FDD16E46}" type="datetime1">
              <a:rPr lang="en-US" smtClean="0"/>
              <a:t>6/18/2024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129494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601200"/>
            <a:ext cx="3682723" cy="581547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767857" y="933450"/>
            <a:ext cx="3031852" cy="1722419"/>
          </a:xfrm>
        </p:spPr>
        <p:txBody>
          <a:bodyPr anchor="b">
            <a:normAutofit/>
          </a:bodyPr>
          <a:lstStyle>
            <a:lvl1pPr algn="l">
              <a:defRPr sz="24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900928" y="1179829"/>
            <a:ext cx="6650991" cy="4658216"/>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67857" y="2836654"/>
            <a:ext cx="3031852" cy="3001392"/>
          </a:xfrm>
        </p:spPr>
        <p:txBody>
          <a:bodyPr anchor="t">
            <a:normAutofit/>
          </a:bodyPr>
          <a:lstStyle>
            <a:lvl1pPr marL="0" indent="0" algn="l">
              <a:buNone/>
              <a:defRPr sz="1600">
                <a:solidFill>
                  <a:srgbClr val="FFFFFF"/>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a:extLst>
              <a:ext uri="{FF2B5EF4-FFF2-40B4-BE49-F238E27FC236}">
                <a16:creationId xmlns:a16="http://schemas.microsoft.com/office/drawing/2014/main" id="{0B919CC2-2A65-446F-B538-9E6249035445}"/>
              </a:ext>
            </a:extLst>
          </p:cNvPr>
          <p:cNvSpPr>
            <a:spLocks noGrp="1"/>
          </p:cNvSpPr>
          <p:nvPr>
            <p:ph type="dt" sz="half" idx="10"/>
          </p:nvPr>
        </p:nvSpPr>
        <p:spPr>
          <a:xfrm>
            <a:off x="7605951" y="6456916"/>
            <a:ext cx="2844799" cy="365125"/>
          </a:xfrm>
        </p:spPr>
        <p:txBody>
          <a:bodyPr/>
          <a:lstStyle/>
          <a:p>
            <a:fld id="{605A881E-E600-45A1-B7F7-57381DC16BB4}" type="datetime1">
              <a:rPr lang="en-US" smtClean="0"/>
              <a:t>6/18/2024</a:t>
            </a:fld>
            <a:endParaRPr lang="en-US" dirty="0"/>
          </a:p>
        </p:txBody>
      </p:sp>
      <p:sp>
        <p:nvSpPr>
          <p:cNvPr id="10" name="Footer Placeholder 9">
            <a:extLst>
              <a:ext uri="{FF2B5EF4-FFF2-40B4-BE49-F238E27FC236}">
                <a16:creationId xmlns:a16="http://schemas.microsoft.com/office/drawing/2014/main" id="{B72412AE-119E-4982-8B24-63365EFCA796}"/>
              </a:ext>
            </a:extLst>
          </p:cNvPr>
          <p:cNvSpPr>
            <a:spLocks noGrp="1"/>
          </p:cNvSpPr>
          <p:nvPr>
            <p:ph type="ftr" sz="quarter" idx="11"/>
          </p:nvPr>
        </p:nvSpPr>
        <p:spPr>
          <a:xfrm>
            <a:off x="581192" y="6452590"/>
            <a:ext cx="6917210" cy="365125"/>
          </a:xfrm>
        </p:spPr>
        <p:txBody>
          <a:bodyPr/>
          <a:lstStyle/>
          <a:p>
            <a:endParaRPr lang="en-US" dirty="0"/>
          </a:p>
        </p:txBody>
      </p:sp>
      <p:sp>
        <p:nvSpPr>
          <p:cNvPr id="11" name="Slide Number Placeholder 10">
            <a:extLst>
              <a:ext uri="{FF2B5EF4-FFF2-40B4-BE49-F238E27FC236}">
                <a16:creationId xmlns:a16="http://schemas.microsoft.com/office/drawing/2014/main" id="{7FC4BB19-6AD1-45CF-9F99-00B109890FAB}"/>
              </a:ext>
            </a:extLst>
          </p:cNvPr>
          <p:cNvSpPr>
            <a:spLocks noGrp="1"/>
          </p:cNvSpPr>
          <p:nvPr>
            <p:ph type="sldNum" sz="quarter" idx="12"/>
          </p:nvPr>
        </p:nvSpPr>
        <p:spPr>
          <a:xfrm>
            <a:off x="10558300" y="6456916"/>
            <a:ext cx="105251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617666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tx1">
                    <a:lumMod val="75000"/>
                    <a:lumOff val="25000"/>
                  </a:schemeClr>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641350"/>
            <a:ext cx="11290859" cy="3651249"/>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998148"/>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1904E75-3EEB-44A1-8BFD-5EF793EFC1AB}" type="datetime1">
              <a:rPr lang="en-US" smtClean="0"/>
              <a:t>6/18/2024</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732895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1CAEC3-DE29-4474-90D4-EC670E3DF8DD}" type="datetime1">
              <a:rPr lang="en-US" smtClean="0"/>
              <a:t>6/18/2024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835911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058151" y="599725"/>
            <a:ext cx="3687316" cy="5816950"/>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204200" y="863600"/>
            <a:ext cx="3124200" cy="4807326"/>
          </a:xfrm>
        </p:spPr>
        <p:txBody>
          <a:bodyPr vert="eaVert" anchor="ctr"/>
          <a:lstStyle>
            <a:lvl1pPr>
              <a:defRPr>
                <a:solidFill>
                  <a:srgbClr val="FFFF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774923" y="863600"/>
            <a:ext cx="7161625" cy="4807326"/>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Rectangle 7">
            <a:extLst>
              <a:ext uri="{FF2B5EF4-FFF2-40B4-BE49-F238E27FC236}">
                <a16:creationId xmlns:a16="http://schemas.microsoft.com/office/drawing/2014/main" id="{F6423B97-A5D4-47B9-8861-73B3707A04CF}"/>
              </a:ext>
            </a:extLst>
          </p:cNvPr>
          <p:cNvSpPr/>
          <p:nvPr/>
        </p:nvSpPr>
        <p:spPr>
          <a:xfrm>
            <a:off x="446534" y="457200"/>
            <a:ext cx="3703320" cy="94997"/>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9" name="Rectangle 8">
            <a:extLst>
              <a:ext uri="{FF2B5EF4-FFF2-40B4-BE49-F238E27FC236}">
                <a16:creationId xmlns:a16="http://schemas.microsoft.com/office/drawing/2014/main" id="{1AEC0421-37B4-4481-A10D-69FDF5EC7909}"/>
              </a:ext>
            </a:extLst>
          </p:cNvPr>
          <p:cNvSpPr/>
          <p:nvPr/>
        </p:nvSpPr>
        <p:spPr>
          <a:xfrm>
            <a:off x="8042147" y="453643"/>
            <a:ext cx="3703320" cy="98554"/>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a:extLst>
              <a:ext uri="{FF2B5EF4-FFF2-40B4-BE49-F238E27FC236}">
                <a16:creationId xmlns:a16="http://schemas.microsoft.com/office/drawing/2014/main" id="{5F7265B5-9F97-4F1E-99E9-74F7B7E62337}"/>
              </a:ext>
            </a:extLst>
          </p:cNvPr>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1" name="Date Placeholder 10">
            <a:extLst>
              <a:ext uri="{FF2B5EF4-FFF2-40B4-BE49-F238E27FC236}">
                <a16:creationId xmlns:a16="http://schemas.microsoft.com/office/drawing/2014/main" id="{5C74A470-3BD3-4F33-80E5-67E6E87FCBE7}"/>
              </a:ext>
            </a:extLst>
          </p:cNvPr>
          <p:cNvSpPr>
            <a:spLocks noGrp="1"/>
          </p:cNvSpPr>
          <p:nvPr>
            <p:ph type="dt" sz="half" idx="10"/>
          </p:nvPr>
        </p:nvSpPr>
        <p:spPr/>
        <p:txBody>
          <a:bodyPr/>
          <a:lstStyle/>
          <a:p>
            <a:fld id="{117A63FD-744A-403F-9C14-0782DAED1037}" type="datetime1">
              <a:rPr lang="en-US" smtClean="0"/>
              <a:t>6/18/2024</a:t>
            </a:fld>
            <a:endParaRPr lang="en-US" dirty="0"/>
          </a:p>
        </p:txBody>
      </p:sp>
      <p:sp>
        <p:nvSpPr>
          <p:cNvPr id="12" name="Footer Placeholder 11">
            <a:extLst>
              <a:ext uri="{FF2B5EF4-FFF2-40B4-BE49-F238E27FC236}">
                <a16:creationId xmlns:a16="http://schemas.microsoft.com/office/drawing/2014/main" id="{9A3A30BA-DB50-4D7D-BCDE-17D20FB354DF}"/>
              </a:ext>
            </a:extLst>
          </p:cNvPr>
          <p:cNvSpPr>
            <a:spLocks noGrp="1"/>
          </p:cNvSpPr>
          <p:nvPr>
            <p:ph type="ftr" sz="quarter" idx="11"/>
          </p:nvPr>
        </p:nvSpPr>
        <p:spPr/>
        <p:txBody>
          <a:bodyPr/>
          <a:lstStyle/>
          <a:p>
            <a:endParaRPr lang="en-US" dirty="0"/>
          </a:p>
        </p:txBody>
      </p:sp>
      <p:sp>
        <p:nvSpPr>
          <p:cNvPr id="13" name="Slide Number Placeholder 12">
            <a:extLst>
              <a:ext uri="{FF2B5EF4-FFF2-40B4-BE49-F238E27FC236}">
                <a16:creationId xmlns:a16="http://schemas.microsoft.com/office/drawing/2014/main" id="{76FF9E58-C0B2-436B-A21C-DB45A00D651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88496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8AE4632D-170A-48CC-BD23-5D20B56EBA51}" type="datetime1">
              <a:rPr lang="en-US" smtClean="0"/>
              <a:t>6/18/2024</a:t>
            </a:fld>
            <a:endParaRPr lang="en-US" dirty="0"/>
          </a:p>
        </p:txBody>
      </p:sp>
      <p:sp>
        <p:nvSpPr>
          <p:cNvPr id="5" name="Footer Placeholder 4"/>
          <p:cNvSpPr>
            <a:spLocks noGrp="1"/>
          </p:cNvSpPr>
          <p:nvPr>
            <p:ph type="ftr" sz="quarter" idx="3"/>
          </p:nvPr>
        </p:nvSpPr>
        <p:spPr>
          <a:xfrm>
            <a:off x="581192" y="6423914"/>
            <a:ext cx="6917210" cy="365125"/>
          </a:xfrm>
          <a:prstGeom prst="rect">
            <a:avLst/>
          </a:prstGeom>
        </p:spPr>
        <p:txBody>
          <a:bodyPr vert="horz" lIns="91440" tIns="45720" rIns="91440" bIns="45720" rtlCol="0" anchor="ctr"/>
          <a:lstStyle>
            <a:lvl1pPr algn="l">
              <a:defRPr sz="900" cap="all">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558300" y="6423914"/>
            <a:ext cx="1052510" cy="365125"/>
          </a:xfrm>
          <a:prstGeom prst="rect">
            <a:avLst/>
          </a:prstGeom>
        </p:spPr>
        <p:txBody>
          <a:bodyPr vert="horz" lIns="91440" tIns="45720" rIns="91440" bIns="45720" rtlCol="0" anchor="ctr"/>
          <a:lstStyle>
            <a:lvl1pPr algn="r">
              <a:defRPr sz="900">
                <a:solidFill>
                  <a:schemeClr val="tx1">
                    <a:lumMod val="75000"/>
                    <a:lumOff val="25000"/>
                  </a:schemeClr>
                </a:solidFill>
              </a:defRPr>
            </a:lvl1pPr>
          </a:lstStyle>
          <a:p>
            <a:fld id="{3A98EE3D-8CD1-4C3F-BD1C-C98C9596463C}" type="slidenum">
              <a:rPr lang="en-US" smtClean="0"/>
              <a:t>‹#›</a:t>
            </a:fld>
            <a:endParaRPr lang="en-US" dirty="0"/>
          </a:p>
        </p:txBody>
      </p:sp>
      <p:sp>
        <p:nvSpPr>
          <p:cNvPr id="9" name="Rectangle 8"/>
          <p:cNvSpPr/>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000897896"/>
      </p:ext>
    </p:extLst>
  </p:cSld>
  <p:clrMap bg1="lt1" tx1="dk1" bg2="lt2" tx2="dk2" accent1="accent1" accent2="accent2" accent3="accent3" accent4="accent4" accent5="accent5" accent6="accent6" hlink="hlink" folHlink="folHlink"/>
  <p:sldLayoutIdLst>
    <p:sldLayoutId id="2147483756" r:id="rId1"/>
    <p:sldLayoutId id="2147483757" r:id="rId2"/>
    <p:sldLayoutId id="2147483758" r:id="rId3"/>
    <p:sldLayoutId id="2147483759" r:id="rId4"/>
    <p:sldLayoutId id="2147483711" r:id="rId5"/>
    <p:sldLayoutId id="2147483760" r:id="rId6"/>
    <p:sldLayoutId id="2147483762" r:id="rId7"/>
    <p:sldLayoutId id="2147483706" r:id="rId8"/>
    <p:sldLayoutId id="2147483709" r:id="rId9"/>
    <p:sldLayoutId id="2147483707" r:id="rId10"/>
    <p:sldLayoutId id="2147483708" r:id="rId11"/>
  </p:sldLayoutIdLst>
  <p:hf hdr="0" dt="0"/>
  <p:txStyles>
    <p:titleStyle>
      <a:lvl1pPr algn="l" defTabSz="457200" rtl="0" eaLnBrk="1" latinLnBrk="0" hangingPunct="1">
        <a:lnSpc>
          <a:spcPct val="100000"/>
        </a:lnSpc>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lnSpc>
          <a:spcPct val="110000"/>
        </a:lnSpc>
        <a:spcBef>
          <a:spcPct val="20000"/>
        </a:spcBef>
        <a:spcAft>
          <a:spcPts val="600"/>
        </a:spcAft>
        <a:buClr>
          <a:schemeClr val="accent1"/>
        </a:buClr>
        <a:buSzPct val="92000"/>
        <a:buFont typeface="Wingdings 2" panose="05020102010507070707" pitchFamily="18" charset="2"/>
        <a:buChar char=""/>
        <a:defRPr sz="17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3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1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ZdTw3BjJMIc" TargetMode="External"/><Relationship Id="rId2" Type="http://schemas.openxmlformats.org/officeDocument/2006/relationships/slideLayout" Target="../slideLayouts/slideLayout2.xml"/><Relationship Id="rId1" Type="http://schemas.openxmlformats.org/officeDocument/2006/relationships/video" Target="https://www.youtube.com/embed/ZdTw3BjJMIc?feature=oembed" TargetMode="Externa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slideLayout" Target="../slideLayouts/slideLayout2.xml"/><Relationship Id="rId1" Type="http://schemas.openxmlformats.org/officeDocument/2006/relationships/video" Target="https://www.youtube.com/embed/BIfq-HNReuY?feature=oembed" TargetMode="External"/><Relationship Id="rId4" Type="http://schemas.openxmlformats.org/officeDocument/2006/relationships/hyperlink" Target="https://www.youtube.com/watch?v=BIfq-HNReuY" TargetMode="External"/></Relationships>
</file>

<file path=ppt/slides/_rels/slide11.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2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32.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3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9.xml.rels><?xml version="1.0" encoding="UTF-8" standalone="yes"?>
<Relationships xmlns="http://schemas.openxmlformats.org/package/2006/relationships"><Relationship Id="rId3" Type="http://schemas.openxmlformats.org/officeDocument/2006/relationships/image" Target="../media/image43.jpeg"/><Relationship Id="rId2" Type="http://schemas.openxmlformats.org/officeDocument/2006/relationships/hyperlink" Target="https://www.thinkwithgoogle.com/marketing-strategies/app-and-mobile/marketing-metrics-statistics/"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jvdPM6RZ3Xc&amp;t=61s"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9.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hyperlink" Target="https://blog.hubspot.com/marketing/how-to-calculate-market-share" TargetMode="Externa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s://offers.hubspot.com/customer-service-metrics?hubs_post-cta=anchor&amp;hsCtaTracking=e24dc302-9dc2-466f-a5ca-ab4e08633c0f%7C5b77f5a2-d8cb-4de3-a66b-79f344865937" TargetMode="External"/><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image" Target="../media/image54.jpeg"/><Relationship Id="rId2" Type="http://schemas.openxmlformats.org/officeDocument/2006/relationships/hyperlink" Target="https://www.webfx.com/tools/ctr-calculator/" TargetMode="External"/><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indeed.com/career-advice/career-development/marketing-metrics-and-kpis" TargetMode="External"/><Relationship Id="rId2" Type="http://schemas.openxmlformats.org/officeDocument/2006/relationships/hyperlink" Target="https://www.wrike.com/blog/the-key-marketing-metrics-your-cmo-actually-cares-about/#Examples-of-key-marketing-metrics" TargetMode="External"/><Relationship Id="rId1" Type="http://schemas.openxmlformats.org/officeDocument/2006/relationships/slideLayout" Target="../slideLayouts/slideLayout2.xml"/><Relationship Id="rId6" Type="http://schemas.openxmlformats.org/officeDocument/2006/relationships/image" Target="../media/image55.jpeg"/><Relationship Id="rId5" Type="http://schemas.openxmlformats.org/officeDocument/2006/relationships/hyperlink" Target="http://www.similarweb.com/" TargetMode="External"/><Relationship Id="rId4" Type="http://schemas.openxmlformats.org/officeDocument/2006/relationships/hyperlink" Target="https://www.indeed.com/career-advice/career-development/how-to-measure-success-of-marketing-campaign" TargetMode="External"/></Relationships>
</file>

<file path=ppt/slides/_rels/slide51.xml.rels><?xml version="1.0" encoding="UTF-8" standalone="yes"?>
<Relationships xmlns="http://schemas.openxmlformats.org/package/2006/relationships"><Relationship Id="rId3" Type="http://schemas.openxmlformats.org/officeDocument/2006/relationships/hyperlink" Target="https://www.youtube.com/watch?v=BIfq-HNReuY" TargetMode="External"/><Relationship Id="rId2" Type="http://schemas.openxmlformats.org/officeDocument/2006/relationships/hyperlink" Target="https://www.youtube.com/watch?v=ZdTw3BjJMIc" TargetMode="External"/><Relationship Id="rId1" Type="http://schemas.openxmlformats.org/officeDocument/2006/relationships/slideLayout" Target="../slideLayouts/slideLayout2.xml"/><Relationship Id="rId4" Type="http://schemas.openxmlformats.org/officeDocument/2006/relationships/hyperlink" Target="https://business.adobe.com/blog/basics/marketing-plan-examp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6B4480E-B7FF-4481-890E-043A69AE6F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1" name="Group 30">
            <a:extLst>
              <a:ext uri="{FF2B5EF4-FFF2-40B4-BE49-F238E27FC236}">
                <a16:creationId xmlns:a16="http://schemas.microsoft.com/office/drawing/2014/main" id="{79394E1F-0B5F-497D-B2A6-8383A2A5483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38068" y="457200"/>
            <a:ext cx="3703320" cy="5935133"/>
            <a:chOff x="438068" y="457200"/>
            <a:chExt cx="3703320" cy="5935133"/>
          </a:xfrm>
        </p:grpSpPr>
        <p:sp>
          <p:nvSpPr>
            <p:cNvPr id="32" name="Rectangle 31">
              <a:extLst>
                <a:ext uri="{FF2B5EF4-FFF2-40B4-BE49-F238E27FC236}">
                  <a16:creationId xmlns:a16="http://schemas.microsoft.com/office/drawing/2014/main" id="{1F1FF39A-AC3C-4066-9D4C-519AA22812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601201"/>
              <a:ext cx="3702134" cy="5791132"/>
            </a:xfrm>
            <a:prstGeom prst="rect">
              <a:avLst/>
            </a:prstGeom>
            <a:solidFill>
              <a:srgbClr val="465359">
                <a:alpha val="97000"/>
              </a:srgbClr>
            </a:solidFill>
            <a:ln w="6350" cmpd="sng">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3" name="Rectangle 32">
              <a:extLst>
                <a:ext uri="{FF2B5EF4-FFF2-40B4-BE49-F238E27FC236}">
                  <a16:creationId xmlns:a16="http://schemas.microsoft.com/office/drawing/2014/main" id="{64C13BAB-7C00-4D21-A857-E3D41C0A2A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8068"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1C21E816-31F5-48BB-BD02-D15F2F18B48A}"/>
              </a:ext>
            </a:extLst>
          </p:cNvPr>
          <p:cNvSpPr>
            <a:spLocks noGrp="1"/>
          </p:cNvSpPr>
          <p:nvPr>
            <p:ph type="ctrTitle"/>
          </p:nvPr>
        </p:nvSpPr>
        <p:spPr>
          <a:xfrm>
            <a:off x="584200" y="1524001"/>
            <a:ext cx="3412067" cy="3478384"/>
          </a:xfrm>
        </p:spPr>
        <p:txBody>
          <a:bodyPr>
            <a:normAutofit/>
          </a:bodyPr>
          <a:lstStyle/>
          <a:p>
            <a:r>
              <a:rPr lang="en-US" dirty="0">
                <a:solidFill>
                  <a:srgbClr val="FFFFFF"/>
                </a:solidFill>
              </a:rPr>
              <a:t>MBA MANAGING Marketing CHANGE</a:t>
            </a:r>
            <a:br>
              <a:rPr lang="en-US" dirty="0">
                <a:solidFill>
                  <a:srgbClr val="FFFFFF"/>
                </a:solidFill>
              </a:rPr>
            </a:br>
            <a:r>
              <a:rPr lang="en-GB" b="0" i="0" dirty="0">
                <a:solidFill>
                  <a:srgbClr val="FFFFFF"/>
                </a:solidFill>
                <a:effectLst/>
                <a:latin typeface="Arial" panose="020B0604020202020204" pitchFamily="34" charset="0"/>
              </a:rPr>
              <a:t>BMMB7026</a:t>
            </a:r>
            <a:endParaRPr lang="en-US" dirty="0">
              <a:solidFill>
                <a:srgbClr val="FFFFFF"/>
              </a:solidFill>
            </a:endParaRPr>
          </a:p>
        </p:txBody>
      </p:sp>
      <p:sp>
        <p:nvSpPr>
          <p:cNvPr id="3" name="Subtitle 2">
            <a:extLst>
              <a:ext uri="{FF2B5EF4-FFF2-40B4-BE49-F238E27FC236}">
                <a16:creationId xmlns:a16="http://schemas.microsoft.com/office/drawing/2014/main" id="{835D6E6B-3353-491C-A3C6-F278D6CED8B3}"/>
              </a:ext>
            </a:extLst>
          </p:cNvPr>
          <p:cNvSpPr>
            <a:spLocks noGrp="1"/>
          </p:cNvSpPr>
          <p:nvPr>
            <p:ph type="subTitle" idx="1"/>
          </p:nvPr>
        </p:nvSpPr>
        <p:spPr>
          <a:xfrm>
            <a:off x="584200" y="5145513"/>
            <a:ext cx="3412067" cy="738820"/>
          </a:xfrm>
        </p:spPr>
        <p:txBody>
          <a:bodyPr>
            <a:normAutofit/>
          </a:bodyPr>
          <a:lstStyle/>
          <a:p>
            <a:r>
              <a:rPr lang="en-US" dirty="0">
                <a:solidFill>
                  <a:srgbClr val="FFFFFF">
                    <a:alpha val="75000"/>
                  </a:srgbClr>
                </a:solidFill>
              </a:rPr>
              <a:t>Gwyneth jones</a:t>
            </a:r>
          </a:p>
          <a:p>
            <a:r>
              <a:rPr lang="en-US" dirty="0">
                <a:solidFill>
                  <a:srgbClr val="FFFFFF">
                    <a:alpha val="75000"/>
                  </a:srgbClr>
                </a:solidFill>
              </a:rPr>
              <a:t>JUNE 2024</a:t>
            </a:r>
          </a:p>
        </p:txBody>
      </p:sp>
      <p:pic>
        <p:nvPicPr>
          <p:cNvPr id="5" name="Picture 4" descr="White bulbs with a yellow one standing out">
            <a:extLst>
              <a:ext uri="{FF2B5EF4-FFF2-40B4-BE49-F238E27FC236}">
                <a16:creationId xmlns:a16="http://schemas.microsoft.com/office/drawing/2014/main" id="{4667020F-7E64-66F2-1E53-1C5EAA4A0B30}"/>
              </a:ext>
            </a:extLst>
          </p:cNvPr>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4765053" y="1159372"/>
            <a:ext cx="6764864" cy="4515546"/>
          </a:xfrm>
          <a:prstGeom prst="rect">
            <a:avLst/>
          </a:prstGeom>
        </p:spPr>
      </p:pic>
      <p:sp>
        <p:nvSpPr>
          <p:cNvPr id="9" name="TextBox 8">
            <a:extLst>
              <a:ext uri="{FF2B5EF4-FFF2-40B4-BE49-F238E27FC236}">
                <a16:creationId xmlns:a16="http://schemas.microsoft.com/office/drawing/2014/main" id="{C80E539C-4C1E-9B9A-5EAD-978A92102920}"/>
              </a:ext>
            </a:extLst>
          </p:cNvPr>
          <p:cNvSpPr txBox="1"/>
          <p:nvPr/>
        </p:nvSpPr>
        <p:spPr>
          <a:xfrm>
            <a:off x="5080908" y="4381442"/>
            <a:ext cx="5498859" cy="523220"/>
          </a:xfrm>
          <a:prstGeom prst="rect">
            <a:avLst/>
          </a:prstGeom>
          <a:noFill/>
        </p:spPr>
        <p:txBody>
          <a:bodyPr wrap="square" rtlCol="0">
            <a:spAutoFit/>
          </a:bodyPr>
          <a:lstStyle/>
          <a:p>
            <a:pPr algn="ctr"/>
            <a:r>
              <a:rPr lang="en-GB" sz="2800" b="1" dirty="0">
                <a:solidFill>
                  <a:srgbClr val="FFC000"/>
                </a:solidFill>
              </a:rPr>
              <a:t>The Marketing Plan</a:t>
            </a:r>
          </a:p>
        </p:txBody>
      </p:sp>
    </p:spTree>
    <p:extLst>
      <p:ext uri="{BB962C8B-B14F-4D97-AF65-F5344CB8AC3E}">
        <p14:creationId xmlns:p14="http://schemas.microsoft.com/office/powerpoint/2010/main" val="24758055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1BB56EB9-078F-4952-AC1F-149C7A0AE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3" name="Rectangle 1032">
            <a:extLst>
              <a:ext uri="{FF2B5EF4-FFF2-40B4-BE49-F238E27FC236}">
                <a16:creationId xmlns:a16="http://schemas.microsoft.com/office/drawing/2014/main" id="{D3772EE4-ED5E-4D3A-A306-B22CF86678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601200"/>
            <a:ext cx="3703320" cy="5789365"/>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DB2C114-D030-F128-790B-76B589AF6D7A}"/>
              </a:ext>
            </a:extLst>
          </p:cNvPr>
          <p:cNvSpPr>
            <a:spLocks noGrp="1"/>
          </p:cNvSpPr>
          <p:nvPr>
            <p:ph type="title"/>
          </p:nvPr>
        </p:nvSpPr>
        <p:spPr>
          <a:xfrm>
            <a:off x="672280" y="785612"/>
            <a:ext cx="3259016" cy="579550"/>
          </a:xfrm>
        </p:spPr>
        <p:txBody>
          <a:bodyPr>
            <a:normAutofit/>
          </a:bodyPr>
          <a:lstStyle/>
          <a:p>
            <a:r>
              <a:rPr lang="en-GB" sz="3200" b="1" dirty="0">
                <a:solidFill>
                  <a:srgbClr val="FFFFFF"/>
                </a:solidFill>
                <a:latin typeface="Calibri" panose="020F0502020204030204" pitchFamily="34" charset="0"/>
                <a:ea typeface="Calibri" panose="020F0502020204030204" pitchFamily="34" charset="0"/>
                <a:cs typeface="Calibri" panose="020F0502020204030204" pitchFamily="34" charset="0"/>
              </a:rPr>
              <a:t>Why Plan?</a:t>
            </a:r>
          </a:p>
        </p:txBody>
      </p:sp>
      <p:sp>
        <p:nvSpPr>
          <p:cNvPr id="1035" name="Rectangle 1034">
            <a:extLst>
              <a:ext uri="{FF2B5EF4-FFF2-40B4-BE49-F238E27FC236}">
                <a16:creationId xmlns:a16="http://schemas.microsoft.com/office/drawing/2014/main" id="{10058680-D07C-4893-B2B7-91543F18AB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7" name="Rectangle 1036">
            <a:extLst>
              <a:ext uri="{FF2B5EF4-FFF2-40B4-BE49-F238E27FC236}">
                <a16:creationId xmlns:a16="http://schemas.microsoft.com/office/drawing/2014/main" id="{7B42427A-0A1F-4A55-8705-D9179F1E0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US" dirty="0"/>
          </a:p>
        </p:txBody>
      </p:sp>
      <p:sp>
        <p:nvSpPr>
          <p:cNvPr id="1039" name="Rectangle 1038">
            <a:extLst>
              <a:ext uri="{FF2B5EF4-FFF2-40B4-BE49-F238E27FC236}">
                <a16:creationId xmlns:a16="http://schemas.microsoft.com/office/drawing/2014/main" id="{EE54A6FE-D8CB-48A3-900B-053D4EBD3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12D753C7-6F1F-6E75-0F98-D4196B38CC55}"/>
              </a:ext>
            </a:extLst>
          </p:cNvPr>
          <p:cNvSpPr>
            <a:spLocks noGrp="1"/>
          </p:cNvSpPr>
          <p:nvPr>
            <p:ph idx="1"/>
          </p:nvPr>
        </p:nvSpPr>
        <p:spPr>
          <a:xfrm>
            <a:off x="671513" y="1549574"/>
            <a:ext cx="3123783" cy="4658393"/>
          </a:xfrm>
        </p:spPr>
        <p:txBody>
          <a:bodyPr anchor="t">
            <a:noAutofit/>
          </a:bodyPr>
          <a:lstStyle/>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plan is just a wish</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A goal without a timeline is just a dream</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Poor planning produces poor performance</a:t>
            </a:r>
          </a:p>
          <a:p>
            <a:pPr>
              <a:lnSpc>
                <a:spcPct val="100000"/>
              </a:lnSpc>
            </a:pPr>
            <a:endParaRPr lang="en-GB" sz="1000" dirty="0">
              <a:solidFill>
                <a:srgbClr val="FFFFFF"/>
              </a:solidFill>
              <a:latin typeface="Calibri" panose="020F0502020204030204" pitchFamily="34" charset="0"/>
              <a:cs typeface="Calibri" panose="020F0502020204030204" pitchFamily="34" charset="0"/>
            </a:endParaRPr>
          </a:p>
          <a:p>
            <a:pPr>
              <a:lnSpc>
                <a:spcPct val="100000"/>
              </a:lnSpc>
            </a:pPr>
            <a:r>
              <a:rPr lang="en-GB" sz="2200" dirty="0">
                <a:solidFill>
                  <a:srgbClr val="FFFFFF"/>
                </a:solidFill>
                <a:latin typeface="Calibri" panose="020F0502020204030204" pitchFamily="34" charset="0"/>
                <a:cs typeface="Calibri" panose="020F0502020204030204" pitchFamily="34" charset="0"/>
              </a:rPr>
              <a:t>To fail to plan is to plan to fail</a:t>
            </a:r>
          </a:p>
        </p:txBody>
      </p:sp>
      <p:pic>
        <p:nvPicPr>
          <p:cNvPr id="1026" name="Picture 2" descr="Developing a Core Marketing Plan - Swimmer Integrated Marketing">
            <a:extLst>
              <a:ext uri="{FF2B5EF4-FFF2-40B4-BE49-F238E27FC236}">
                <a16:creationId xmlns:a16="http://schemas.microsoft.com/office/drawing/2014/main" id="{2CDF43DE-CAA8-49A6-1255-834747247D2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7334" r="12632" b="1"/>
          <a:stretch/>
        </p:blipFill>
        <p:spPr bwMode="auto">
          <a:xfrm>
            <a:off x="4241830" y="601200"/>
            <a:ext cx="7503636" cy="5789365"/>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B962BD0B-3EF1-E7CB-C8BA-4C01E7E0835F}"/>
              </a:ext>
            </a:extLst>
          </p:cNvPr>
          <p:cNvSpPr>
            <a:spLocks noGrp="1"/>
          </p:cNvSpPr>
          <p:nvPr>
            <p:ph type="ftr" sz="quarter" idx="11"/>
          </p:nvPr>
        </p:nvSpPr>
        <p:spPr>
          <a:xfrm>
            <a:off x="581192" y="6423914"/>
            <a:ext cx="6917210" cy="365125"/>
          </a:xfrm>
        </p:spPr>
        <p:txBody>
          <a:bodyPr>
            <a:normAutofit/>
          </a:bodyPr>
          <a:lstStyle/>
          <a:p>
            <a:endParaRPr lang="en-US" dirty="0">
              <a:solidFill>
                <a:schemeClr val="bg1">
                  <a:lumMod val="75000"/>
                  <a:lumOff val="25000"/>
                </a:schemeClr>
              </a:solidFill>
            </a:endParaRPr>
          </a:p>
        </p:txBody>
      </p:sp>
      <p:sp>
        <p:nvSpPr>
          <p:cNvPr id="5" name="Slide Number Placeholder 4">
            <a:extLst>
              <a:ext uri="{FF2B5EF4-FFF2-40B4-BE49-F238E27FC236}">
                <a16:creationId xmlns:a16="http://schemas.microsoft.com/office/drawing/2014/main" id="{FF99C633-EC4F-9051-3136-2D24E68DA217}"/>
              </a:ext>
            </a:extLst>
          </p:cNvPr>
          <p:cNvSpPr>
            <a:spLocks noGrp="1"/>
          </p:cNvSpPr>
          <p:nvPr>
            <p:ph type="sldNum" sz="quarter" idx="12"/>
          </p:nvPr>
        </p:nvSpPr>
        <p:spPr>
          <a:xfrm>
            <a:off x="10558300" y="6423914"/>
            <a:ext cx="1052510" cy="365125"/>
          </a:xfrm>
        </p:spPr>
        <p:txBody>
          <a:bodyPr>
            <a:normAutofit/>
          </a:bodyPr>
          <a:lstStyle/>
          <a:p>
            <a:pPr>
              <a:spcAft>
                <a:spcPts val="600"/>
              </a:spcAft>
            </a:pPr>
            <a:fld id="{3A98EE3D-8CD1-4C3F-BD1C-C98C9596463C}" type="slidenum">
              <a:rPr lang="en-US">
                <a:solidFill>
                  <a:schemeClr val="bg1">
                    <a:lumMod val="75000"/>
                    <a:lumOff val="25000"/>
                  </a:schemeClr>
                </a:solidFill>
              </a:rPr>
              <a:pPr>
                <a:spcAft>
                  <a:spcPts val="600"/>
                </a:spcAft>
              </a:pPr>
              <a:t>2</a:t>
            </a:fld>
            <a:endParaRPr lang="en-US">
              <a:solidFill>
                <a:schemeClr val="bg1">
                  <a:lumMod val="75000"/>
                  <a:lumOff val="25000"/>
                </a:schemeClr>
              </a:solidFill>
            </a:endParaRPr>
          </a:p>
        </p:txBody>
      </p:sp>
    </p:spTree>
    <p:extLst>
      <p:ext uri="{BB962C8B-B14F-4D97-AF65-F5344CB8AC3E}">
        <p14:creationId xmlns:p14="http://schemas.microsoft.com/office/powerpoint/2010/main" val="2525825143"/>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6517" y="365760"/>
            <a:ext cx="10477995" cy="857733"/>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What is Strategy? </a:t>
            </a:r>
          </a:p>
        </p:txBody>
      </p:sp>
      <p:pic>
        <p:nvPicPr>
          <p:cNvPr id="4" name="Content Placeholder 3"/>
          <p:cNvPicPr>
            <a:picLocks noGrp="1" noChangeAspect="1"/>
          </p:cNvPicPr>
          <p:nvPr>
            <p:ph idx="1"/>
          </p:nvPr>
        </p:nvPicPr>
        <p:blipFill rotWithShape="1">
          <a:blip r:embed="rId2"/>
          <a:srcRect t="-517" b="10786"/>
          <a:stretch/>
        </p:blipFill>
        <p:spPr>
          <a:xfrm>
            <a:off x="206062" y="1223493"/>
            <a:ext cx="11509421" cy="5512158"/>
          </a:xfrm>
          <a:prstGeom prst="rect">
            <a:avLst/>
          </a:prstGeom>
        </p:spPr>
      </p:pic>
    </p:spTree>
    <p:extLst>
      <p:ext uri="{BB962C8B-B14F-4D97-AF65-F5344CB8AC3E}">
        <p14:creationId xmlns:p14="http://schemas.microsoft.com/office/powerpoint/2010/main" val="359326196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a:extLst>
              <a:ext uri="{FF2B5EF4-FFF2-40B4-BE49-F238E27FC236}">
                <a16:creationId xmlns:a16="http://schemas.microsoft.com/office/drawing/2014/main" id="{B5A91F1F-C656-4981-A2D6-CB507891123E}"/>
              </a:ext>
            </a:extLst>
          </p:cNvPr>
          <p:cNvSpPr>
            <a:spLocks noGrp="1" noChangeArrowheads="1"/>
          </p:cNvSpPr>
          <p:nvPr>
            <p:ph type="title"/>
          </p:nvPr>
        </p:nvSpPr>
        <p:spPr>
          <a:xfrm>
            <a:off x="144557" y="188911"/>
            <a:ext cx="10856818" cy="1044573"/>
          </a:xfrm>
        </p:spPr>
        <p:txBody>
          <a:bodyPr>
            <a:normAutofit/>
          </a:bodyPr>
          <a:lstStyle/>
          <a:p>
            <a:r>
              <a:rPr lang="en-GB" sz="4000" b="1" dirty="0">
                <a:solidFill>
                  <a:schemeClr val="tx1"/>
                </a:solidFill>
                <a:latin typeface="Calibri" panose="020F0502020204030204" pitchFamily="34" charset="0"/>
                <a:ea typeface="Calibri" panose="020F0502020204030204" pitchFamily="34" charset="0"/>
                <a:cs typeface="Calibri" panose="020F0502020204030204" pitchFamily="34" charset="0"/>
              </a:rPr>
              <a:t>Managing the marketing effort</a:t>
            </a:r>
            <a:endParaRPr lang="en-GB" altLang="en-US" sz="4000" b="1" dirty="0">
              <a:latin typeface="Calibri" panose="020F0502020204030204" pitchFamily="34" charset="0"/>
              <a:ea typeface="Calibri" panose="020F0502020204030204" pitchFamily="34" charset="0"/>
              <a:cs typeface="Calibri" panose="020F0502020204030204" pitchFamily="34" charset="0"/>
            </a:endParaRPr>
          </a:p>
        </p:txBody>
      </p:sp>
      <p:sp>
        <p:nvSpPr>
          <p:cNvPr id="48131" name="Rectangle 3">
            <a:extLst>
              <a:ext uri="{FF2B5EF4-FFF2-40B4-BE49-F238E27FC236}">
                <a16:creationId xmlns:a16="http://schemas.microsoft.com/office/drawing/2014/main" id="{39E9E48E-6363-400B-AE69-72B9E7835682}"/>
              </a:ext>
            </a:extLst>
          </p:cNvPr>
          <p:cNvSpPr>
            <a:spLocks noChangeArrowheads="1"/>
          </p:cNvSpPr>
          <p:nvPr/>
        </p:nvSpPr>
        <p:spPr bwMode="auto">
          <a:xfrm>
            <a:off x="2351088" y="1557339"/>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 are we now?</a:t>
            </a:r>
          </a:p>
        </p:txBody>
      </p:sp>
      <p:sp>
        <p:nvSpPr>
          <p:cNvPr id="48132" name="Rectangle 4">
            <a:extLst>
              <a:ext uri="{FF2B5EF4-FFF2-40B4-BE49-F238E27FC236}">
                <a16:creationId xmlns:a16="http://schemas.microsoft.com/office/drawing/2014/main" id="{3E894BBA-B968-4629-8F90-059DC1A55A83}"/>
              </a:ext>
            </a:extLst>
          </p:cNvPr>
          <p:cNvSpPr>
            <a:spLocks noChangeArrowheads="1"/>
          </p:cNvSpPr>
          <p:nvPr/>
        </p:nvSpPr>
        <p:spPr bwMode="auto">
          <a:xfrm>
            <a:off x="2351088" y="3502026"/>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How are we going</a:t>
            </a:r>
          </a:p>
          <a:p>
            <a:pPr algn="ctr">
              <a:spcBef>
                <a:spcPct val="0"/>
              </a:spcBef>
              <a:buFontTx/>
              <a:buNone/>
            </a:pPr>
            <a:r>
              <a:rPr lang="en-GB" altLang="en-US" sz="2000" dirty="0">
                <a:solidFill>
                  <a:schemeClr val="bg1"/>
                </a:solidFill>
              </a:rPr>
              <a:t>to get there?</a:t>
            </a:r>
          </a:p>
        </p:txBody>
      </p:sp>
      <p:sp>
        <p:nvSpPr>
          <p:cNvPr id="48133" name="Rectangle 5">
            <a:extLst>
              <a:ext uri="{FF2B5EF4-FFF2-40B4-BE49-F238E27FC236}">
                <a16:creationId xmlns:a16="http://schemas.microsoft.com/office/drawing/2014/main" id="{4141C58A-5F60-43DF-B0F0-6DDAC4389528}"/>
              </a:ext>
            </a:extLst>
          </p:cNvPr>
          <p:cNvSpPr>
            <a:spLocks noChangeArrowheads="1"/>
          </p:cNvSpPr>
          <p:nvPr/>
        </p:nvSpPr>
        <p:spPr bwMode="auto">
          <a:xfrm>
            <a:off x="2351088" y="4438651"/>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Are we getting there?</a:t>
            </a:r>
          </a:p>
        </p:txBody>
      </p:sp>
      <p:sp>
        <p:nvSpPr>
          <p:cNvPr id="48134" name="Rectangle 6">
            <a:extLst>
              <a:ext uri="{FF2B5EF4-FFF2-40B4-BE49-F238E27FC236}">
                <a16:creationId xmlns:a16="http://schemas.microsoft.com/office/drawing/2014/main" id="{1CC7BAED-85B1-4535-9B37-F24E5E046517}"/>
              </a:ext>
            </a:extLst>
          </p:cNvPr>
          <p:cNvSpPr>
            <a:spLocks noChangeArrowheads="1"/>
          </p:cNvSpPr>
          <p:nvPr/>
        </p:nvSpPr>
        <p:spPr bwMode="auto">
          <a:xfrm>
            <a:off x="2351088" y="544671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Have we arrived?</a:t>
            </a:r>
          </a:p>
        </p:txBody>
      </p:sp>
      <p:sp>
        <p:nvSpPr>
          <p:cNvPr id="48135" name="Rectangle 7">
            <a:extLst>
              <a:ext uri="{FF2B5EF4-FFF2-40B4-BE49-F238E27FC236}">
                <a16:creationId xmlns:a16="http://schemas.microsoft.com/office/drawing/2014/main" id="{36A49463-0D38-4696-9D6C-10B476AAA8D9}"/>
              </a:ext>
            </a:extLst>
          </p:cNvPr>
          <p:cNvSpPr>
            <a:spLocks noChangeArrowheads="1"/>
          </p:cNvSpPr>
          <p:nvPr/>
        </p:nvSpPr>
        <p:spPr bwMode="auto">
          <a:xfrm>
            <a:off x="2351088" y="2493964"/>
            <a:ext cx="3313112" cy="720725"/>
          </a:xfrm>
          <a:prstGeom prst="rect">
            <a:avLst/>
          </a:prstGeom>
          <a:solidFill>
            <a:schemeClr val="accent1"/>
          </a:solidFill>
          <a:ln w="9525">
            <a:solidFill>
              <a:schemeClr val="tx1"/>
            </a:solidFill>
            <a:miter lim="800000"/>
            <a:headEnd/>
            <a:tailEnd/>
          </a:ln>
        </p:spPr>
        <p:txBody>
          <a:bodyPr wrap="none" anchor="ct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2000" dirty="0">
                <a:solidFill>
                  <a:schemeClr val="bg1"/>
                </a:solidFill>
              </a:rPr>
              <a:t>Where</a:t>
            </a:r>
          </a:p>
          <a:p>
            <a:pPr algn="ctr">
              <a:spcBef>
                <a:spcPct val="0"/>
              </a:spcBef>
              <a:buFontTx/>
              <a:buNone/>
            </a:pPr>
            <a:r>
              <a:rPr lang="en-GB" altLang="en-US" sz="2000" dirty="0">
                <a:solidFill>
                  <a:schemeClr val="bg1"/>
                </a:solidFill>
              </a:rPr>
              <a:t>do we want to be?</a:t>
            </a:r>
          </a:p>
        </p:txBody>
      </p:sp>
      <p:cxnSp>
        <p:nvCxnSpPr>
          <p:cNvPr id="48136" name="AutoShape 8">
            <a:extLst>
              <a:ext uri="{FF2B5EF4-FFF2-40B4-BE49-F238E27FC236}">
                <a16:creationId xmlns:a16="http://schemas.microsoft.com/office/drawing/2014/main" id="{5B9A99AA-DF5A-4F2D-9547-6CF4394181AD}"/>
              </a:ext>
            </a:extLst>
          </p:cNvPr>
          <p:cNvCxnSpPr>
            <a:cxnSpLocks noChangeShapeType="1"/>
            <a:stCxn id="48131" idx="2"/>
            <a:endCxn id="48135" idx="0"/>
          </p:cNvCxnSpPr>
          <p:nvPr/>
        </p:nvCxnSpPr>
        <p:spPr bwMode="auto">
          <a:xfrm>
            <a:off x="4008438" y="2278063"/>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7" name="AutoShape 9">
            <a:extLst>
              <a:ext uri="{FF2B5EF4-FFF2-40B4-BE49-F238E27FC236}">
                <a16:creationId xmlns:a16="http://schemas.microsoft.com/office/drawing/2014/main" id="{BC04D3BD-6517-45FA-84CD-1FBBB2694D57}"/>
              </a:ext>
            </a:extLst>
          </p:cNvPr>
          <p:cNvCxnSpPr>
            <a:cxnSpLocks noChangeShapeType="1"/>
            <a:stCxn id="48135" idx="2"/>
            <a:endCxn id="48132" idx="0"/>
          </p:cNvCxnSpPr>
          <p:nvPr/>
        </p:nvCxnSpPr>
        <p:spPr bwMode="auto">
          <a:xfrm>
            <a:off x="4008438" y="3214689"/>
            <a:ext cx="0" cy="287337"/>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8" name="AutoShape 10">
            <a:extLst>
              <a:ext uri="{FF2B5EF4-FFF2-40B4-BE49-F238E27FC236}">
                <a16:creationId xmlns:a16="http://schemas.microsoft.com/office/drawing/2014/main" id="{D8CF7864-B676-4F28-A030-63B038284EB0}"/>
              </a:ext>
            </a:extLst>
          </p:cNvPr>
          <p:cNvCxnSpPr>
            <a:cxnSpLocks noChangeShapeType="1"/>
            <a:stCxn id="48132" idx="2"/>
            <a:endCxn id="48133" idx="0"/>
          </p:cNvCxnSpPr>
          <p:nvPr/>
        </p:nvCxnSpPr>
        <p:spPr bwMode="auto">
          <a:xfrm>
            <a:off x="4008438" y="4222750"/>
            <a:ext cx="0" cy="215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39" name="AutoShape 11">
            <a:extLst>
              <a:ext uri="{FF2B5EF4-FFF2-40B4-BE49-F238E27FC236}">
                <a16:creationId xmlns:a16="http://schemas.microsoft.com/office/drawing/2014/main" id="{D0106742-90AF-449E-AE85-36E3184DA267}"/>
              </a:ext>
            </a:extLst>
          </p:cNvPr>
          <p:cNvCxnSpPr>
            <a:cxnSpLocks noChangeShapeType="1"/>
            <a:stCxn id="48133" idx="2"/>
            <a:endCxn id="48134" idx="0"/>
          </p:cNvCxnSpPr>
          <p:nvPr/>
        </p:nvCxnSpPr>
        <p:spPr bwMode="auto">
          <a:xfrm>
            <a:off x="4008438" y="5159375"/>
            <a:ext cx="0" cy="287338"/>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10257" name="Oval 17">
            <a:extLst>
              <a:ext uri="{FF2B5EF4-FFF2-40B4-BE49-F238E27FC236}">
                <a16:creationId xmlns:a16="http://schemas.microsoft.com/office/drawing/2014/main" id="{8020D9A2-EB31-48F7-977F-DEB06039256B}"/>
              </a:ext>
            </a:extLst>
          </p:cNvPr>
          <p:cNvSpPr>
            <a:spLocks noChangeArrowheads="1"/>
          </p:cNvSpPr>
          <p:nvPr/>
        </p:nvSpPr>
        <p:spPr bwMode="auto">
          <a:xfrm>
            <a:off x="6167439" y="1557338"/>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Analysis</a:t>
            </a:r>
          </a:p>
        </p:txBody>
      </p:sp>
      <p:sp>
        <p:nvSpPr>
          <p:cNvPr id="10259" name="Oval 19">
            <a:extLst>
              <a:ext uri="{FF2B5EF4-FFF2-40B4-BE49-F238E27FC236}">
                <a16:creationId xmlns:a16="http://schemas.microsoft.com/office/drawing/2014/main" id="{65FBC44A-E12C-449E-A6F9-D37A7490DB33}"/>
              </a:ext>
            </a:extLst>
          </p:cNvPr>
          <p:cNvSpPr>
            <a:spLocks noChangeArrowheads="1"/>
          </p:cNvSpPr>
          <p:nvPr/>
        </p:nvSpPr>
        <p:spPr bwMode="auto">
          <a:xfrm>
            <a:off x="6167439" y="2565400"/>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Objectives</a:t>
            </a:r>
          </a:p>
        </p:txBody>
      </p:sp>
      <p:sp>
        <p:nvSpPr>
          <p:cNvPr id="10260" name="Oval 20">
            <a:extLst>
              <a:ext uri="{FF2B5EF4-FFF2-40B4-BE49-F238E27FC236}">
                <a16:creationId xmlns:a16="http://schemas.microsoft.com/office/drawing/2014/main" id="{BFA60442-787A-4E1A-BC5B-5096519522B9}"/>
              </a:ext>
            </a:extLst>
          </p:cNvPr>
          <p:cNvSpPr>
            <a:spLocks noChangeArrowheads="1"/>
          </p:cNvSpPr>
          <p:nvPr/>
        </p:nvSpPr>
        <p:spPr bwMode="auto">
          <a:xfrm>
            <a:off x="6167439" y="3573463"/>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Strategy </a:t>
            </a:r>
          </a:p>
          <a:p>
            <a:pPr algn="ctr">
              <a:defRPr/>
            </a:pPr>
            <a:r>
              <a:rPr lang="en-GB" sz="2000" dirty="0">
                <a:solidFill>
                  <a:schemeClr val="bg1"/>
                </a:solidFill>
                <a:ea typeface="ＭＳ Ｐゴシック" pitchFamily="18" charset="-128"/>
              </a:rPr>
              <a:t>and Tactics</a:t>
            </a:r>
          </a:p>
        </p:txBody>
      </p:sp>
      <p:sp>
        <p:nvSpPr>
          <p:cNvPr id="10261" name="Oval 21">
            <a:extLst>
              <a:ext uri="{FF2B5EF4-FFF2-40B4-BE49-F238E27FC236}">
                <a16:creationId xmlns:a16="http://schemas.microsoft.com/office/drawing/2014/main" id="{E79B5579-75DA-4949-95C6-89764863BED8}"/>
              </a:ext>
            </a:extLst>
          </p:cNvPr>
          <p:cNvSpPr>
            <a:spLocks noChangeArrowheads="1"/>
          </p:cNvSpPr>
          <p:nvPr/>
        </p:nvSpPr>
        <p:spPr bwMode="auto">
          <a:xfrm>
            <a:off x="6238876" y="5013325"/>
            <a:ext cx="3673475" cy="647700"/>
          </a:xfrm>
          <a:prstGeom prst="ellipse">
            <a:avLst/>
          </a:prstGeom>
          <a:solidFill>
            <a:schemeClr val="accent5">
              <a:lumMod val="75000"/>
            </a:schemeClr>
          </a:solidFill>
          <a:ln w="9525">
            <a:solidFill>
              <a:schemeClr val="tx1"/>
            </a:solidFill>
            <a:round/>
            <a:headEnd/>
            <a:tailEnd/>
          </a:ln>
          <a:effectLst/>
        </p:spPr>
        <p:txBody>
          <a:bodyPr wrap="none" anchor="ctr"/>
          <a:lstStyle/>
          <a:p>
            <a:pPr algn="ctr">
              <a:defRPr/>
            </a:pPr>
            <a:r>
              <a:rPr lang="en-GB" sz="2000" dirty="0">
                <a:solidFill>
                  <a:schemeClr val="bg1"/>
                </a:solidFill>
                <a:ea typeface="ＭＳ Ｐゴシック" pitchFamily="18" charset="-128"/>
              </a:rPr>
              <a:t>Marketing Evaluation</a:t>
            </a:r>
          </a:p>
          <a:p>
            <a:pPr algn="ctr">
              <a:defRPr/>
            </a:pPr>
            <a:r>
              <a:rPr lang="en-GB" sz="2000" dirty="0">
                <a:solidFill>
                  <a:schemeClr val="bg1"/>
                </a:solidFill>
                <a:ea typeface="ＭＳ Ｐゴシック" pitchFamily="18" charset="-128"/>
              </a:rPr>
              <a:t>and Control</a:t>
            </a:r>
          </a:p>
        </p:txBody>
      </p:sp>
      <p:cxnSp>
        <p:nvCxnSpPr>
          <p:cNvPr id="48144" name="AutoShape 29">
            <a:extLst>
              <a:ext uri="{FF2B5EF4-FFF2-40B4-BE49-F238E27FC236}">
                <a16:creationId xmlns:a16="http://schemas.microsoft.com/office/drawing/2014/main" id="{672027B4-BCDF-47B5-ABFD-72BE9D85D175}"/>
              </a:ext>
            </a:extLst>
          </p:cNvPr>
          <p:cNvCxnSpPr>
            <a:cxnSpLocks noChangeShapeType="1"/>
            <a:stCxn id="48133" idx="3"/>
            <a:endCxn id="10261" idx="2"/>
          </p:cNvCxnSpPr>
          <p:nvPr/>
        </p:nvCxnSpPr>
        <p:spPr bwMode="auto">
          <a:xfrm>
            <a:off x="5664201" y="4799013"/>
            <a:ext cx="574675" cy="538162"/>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cxnSp>
        <p:nvCxnSpPr>
          <p:cNvPr id="48145" name="AutoShape 30">
            <a:extLst>
              <a:ext uri="{FF2B5EF4-FFF2-40B4-BE49-F238E27FC236}">
                <a16:creationId xmlns:a16="http://schemas.microsoft.com/office/drawing/2014/main" id="{3F13B35E-0089-4424-80D7-1AD9E0F51AFB}"/>
              </a:ext>
            </a:extLst>
          </p:cNvPr>
          <p:cNvCxnSpPr>
            <a:cxnSpLocks noChangeShapeType="1"/>
            <a:stCxn id="48134" idx="3"/>
            <a:endCxn id="10261" idx="2"/>
          </p:cNvCxnSpPr>
          <p:nvPr/>
        </p:nvCxnSpPr>
        <p:spPr bwMode="auto">
          <a:xfrm flipV="1">
            <a:off x="5664201" y="5337175"/>
            <a:ext cx="574675" cy="469900"/>
          </a:xfrm>
          <a:prstGeom prst="straightConnector1">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cxnSp>
      <p:sp>
        <p:nvSpPr>
          <p:cNvPr id="48146" name="Line 31">
            <a:extLst>
              <a:ext uri="{FF2B5EF4-FFF2-40B4-BE49-F238E27FC236}">
                <a16:creationId xmlns:a16="http://schemas.microsoft.com/office/drawing/2014/main" id="{936CE0E6-B5BB-4953-8D5C-9AAC7C294382}"/>
              </a:ext>
            </a:extLst>
          </p:cNvPr>
          <p:cNvSpPr>
            <a:spLocks noChangeShapeType="1"/>
          </p:cNvSpPr>
          <p:nvPr/>
        </p:nvSpPr>
        <p:spPr bwMode="auto">
          <a:xfrm>
            <a:off x="5662614" y="3862388"/>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7" name="Line 32">
            <a:extLst>
              <a:ext uri="{FF2B5EF4-FFF2-40B4-BE49-F238E27FC236}">
                <a16:creationId xmlns:a16="http://schemas.microsoft.com/office/drawing/2014/main" id="{997B84C0-CE90-4B33-BCFA-4CAFA63E02FC}"/>
              </a:ext>
            </a:extLst>
          </p:cNvPr>
          <p:cNvSpPr>
            <a:spLocks noChangeShapeType="1"/>
          </p:cNvSpPr>
          <p:nvPr/>
        </p:nvSpPr>
        <p:spPr bwMode="auto">
          <a:xfrm>
            <a:off x="5662614" y="2854325"/>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
        <p:nvSpPr>
          <p:cNvPr id="48148" name="Line 33">
            <a:extLst>
              <a:ext uri="{FF2B5EF4-FFF2-40B4-BE49-F238E27FC236}">
                <a16:creationId xmlns:a16="http://schemas.microsoft.com/office/drawing/2014/main" id="{A9562777-4362-48F2-A922-35E5F6ED1364}"/>
              </a:ext>
            </a:extLst>
          </p:cNvPr>
          <p:cNvSpPr>
            <a:spLocks noChangeShapeType="1"/>
          </p:cNvSpPr>
          <p:nvPr/>
        </p:nvSpPr>
        <p:spPr bwMode="auto">
          <a:xfrm>
            <a:off x="5662614" y="1846263"/>
            <a:ext cx="504825" cy="0"/>
          </a:xfrm>
          <a:prstGeom prst="line">
            <a:avLst/>
          </a:prstGeom>
          <a:noFill/>
          <a:ln w="9525">
            <a:solidFill>
              <a:schemeClr val="tx1"/>
            </a:solidFill>
            <a:round/>
            <a:headEnd/>
            <a:tailEnd type="triangle" w="med" len="med"/>
          </a:ln>
          <a:extLst>
            <a:ext uri="{909E8E84-426E-40DD-AFC4-6F175D3DCCD1}">
              <a14:hiddenFill xmlns:a14="http://schemas.microsoft.com/office/drawing/2010/main">
                <a:noFill/>
              </a14:hiddenFill>
            </a:ext>
          </a:extLst>
        </p:spPr>
        <p:txBody>
          <a:bodyPr/>
          <a:lstStyle/>
          <a:p>
            <a:endParaRPr lang="en-GB"/>
          </a:p>
        </p:txBody>
      </p:sp>
    </p:spTree>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15155" y="365760"/>
            <a:ext cx="10212945" cy="831975"/>
          </a:xfrm>
        </p:spPr>
        <p:txBody>
          <a:bodyPr/>
          <a:lstStyle/>
          <a:p>
            <a:r>
              <a:rPr lang="en-GB" b="1" u="sng" dirty="0">
                <a:latin typeface="Calibri" panose="020F0502020204030204" pitchFamily="34" charset="0"/>
                <a:cs typeface="Calibri" panose="020F0502020204030204" pitchFamily="34" charset="0"/>
              </a:rPr>
              <a:t>Planning Process Models</a:t>
            </a:r>
          </a:p>
        </p:txBody>
      </p:sp>
      <p:sp>
        <p:nvSpPr>
          <p:cNvPr id="3" name="Content Placeholder 2"/>
          <p:cNvSpPr>
            <a:spLocks noGrp="1"/>
          </p:cNvSpPr>
          <p:nvPr>
            <p:ph idx="1"/>
          </p:nvPr>
        </p:nvSpPr>
        <p:spPr>
          <a:xfrm>
            <a:off x="515155" y="2072640"/>
            <a:ext cx="10904685" cy="41074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There are a range of planning process models that provide basic frameworks for the task:</a:t>
            </a:r>
          </a:p>
          <a:p>
            <a:pPr marL="0" indent="0">
              <a:buNone/>
            </a:pPr>
            <a:r>
              <a:rPr lang="en-GB" sz="2400" b="1" u="sng" dirty="0">
                <a:latin typeface="Calibri" panose="020F0502020204030204" pitchFamily="34" charset="0"/>
                <a:cs typeface="Calibri" panose="020F0502020204030204" pitchFamily="34" charset="0"/>
              </a:rPr>
              <a:t>MOST</a:t>
            </a:r>
          </a:p>
          <a:p>
            <a:pPr marL="0" indent="0">
              <a:buNone/>
            </a:pPr>
            <a:r>
              <a:rPr lang="en-GB" sz="2400" b="1" dirty="0">
                <a:solidFill>
                  <a:srgbClr val="FF0000"/>
                </a:solidFill>
                <a:latin typeface="Calibri" panose="020F0502020204030204" pitchFamily="34" charset="0"/>
                <a:cs typeface="Calibri" panose="020F0502020204030204" pitchFamily="34" charset="0"/>
              </a:rPr>
              <a:t>Mission 	   Objective  	       Strategy           Tactics</a:t>
            </a:r>
          </a:p>
          <a:p>
            <a:pPr marL="0" indent="0">
              <a:buNone/>
            </a:pPr>
            <a:r>
              <a:rPr lang="en-GB" sz="2400" b="1" u="sng" dirty="0">
                <a:latin typeface="Calibri" panose="020F0502020204030204" pitchFamily="34" charset="0"/>
                <a:cs typeface="Calibri" panose="020F0502020204030204" pitchFamily="34" charset="0"/>
              </a:rPr>
              <a:t>SOSTAC (P.R. Smith) </a:t>
            </a:r>
          </a:p>
          <a:p>
            <a:pPr marL="0" indent="0">
              <a:buNone/>
            </a:pPr>
            <a:r>
              <a:rPr lang="en-GB" sz="2400" b="1" dirty="0">
                <a:solidFill>
                  <a:srgbClr val="FF0000"/>
                </a:solidFill>
                <a:latin typeface="Calibri" panose="020F0502020204030204" pitchFamily="34" charset="0"/>
                <a:cs typeface="Calibri" panose="020F0502020204030204" pitchFamily="34" charset="0"/>
              </a:rPr>
              <a:t>Situation         Objectives           Strategy           Tactics         Action           Control</a:t>
            </a:r>
          </a:p>
          <a:p>
            <a:pPr marL="0" indent="0">
              <a:buNone/>
            </a:pPr>
            <a:r>
              <a:rPr lang="en-GB" sz="2400" b="1" u="sng" dirty="0">
                <a:latin typeface="Calibri" panose="020F0502020204030204" pitchFamily="34" charset="0"/>
                <a:cs typeface="Calibri" panose="020F0502020204030204" pitchFamily="34" charset="0"/>
              </a:rPr>
              <a:t>APIC</a:t>
            </a:r>
          </a:p>
          <a:p>
            <a:pPr marL="0" indent="0">
              <a:buNone/>
            </a:pPr>
            <a:r>
              <a:rPr lang="en-GB" sz="2400" b="1" dirty="0">
                <a:solidFill>
                  <a:srgbClr val="FF0000"/>
                </a:solidFill>
                <a:latin typeface="Calibri" panose="020F0502020204030204" pitchFamily="34" charset="0"/>
                <a:cs typeface="Calibri" panose="020F0502020204030204" pitchFamily="34" charset="0"/>
              </a:rPr>
              <a:t>Audit &amp; Analysis          Planning          Implementation         Evaluation &amp; Control</a:t>
            </a:r>
          </a:p>
          <a:p>
            <a:pPr marL="0" indent="0">
              <a:buNone/>
            </a:pPr>
            <a:endParaRPr lang="en-GB" sz="2400" dirty="0">
              <a:latin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a:p>
            <a:endParaRPr lang="en-GB" dirty="0">
              <a:latin typeface="Calibri" panose="020F0502020204030204" pitchFamily="34" charset="0"/>
              <a:cs typeface="Calibri" panose="020F0502020204030204" pitchFamily="34" charset="0"/>
            </a:endParaRPr>
          </a:p>
        </p:txBody>
      </p:sp>
      <p:sp>
        <p:nvSpPr>
          <p:cNvPr id="4" name="Right Arrow 3"/>
          <p:cNvSpPr/>
          <p:nvPr/>
        </p:nvSpPr>
        <p:spPr>
          <a:xfrm>
            <a:off x="1676401" y="2953658"/>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ight Arrow 4"/>
          <p:cNvSpPr/>
          <p:nvPr/>
        </p:nvSpPr>
        <p:spPr>
          <a:xfrm>
            <a:off x="3606801" y="2944966"/>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ight Arrow 5"/>
          <p:cNvSpPr/>
          <p:nvPr/>
        </p:nvSpPr>
        <p:spPr>
          <a:xfrm>
            <a:off x="3809460"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ight Arrow 6"/>
          <p:cNvSpPr/>
          <p:nvPr/>
        </p:nvSpPr>
        <p:spPr>
          <a:xfrm>
            <a:off x="5656769" y="3962400"/>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ight Arrow 7"/>
          <p:cNvSpPr/>
          <p:nvPr/>
        </p:nvSpPr>
        <p:spPr>
          <a:xfrm>
            <a:off x="5466081" y="2944965"/>
            <a:ext cx="538479"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ight Arrow 8"/>
          <p:cNvSpPr/>
          <p:nvPr/>
        </p:nvSpPr>
        <p:spPr>
          <a:xfrm>
            <a:off x="1872794"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7171886" y="396240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ight Arrow 10"/>
          <p:cNvSpPr/>
          <p:nvPr/>
        </p:nvSpPr>
        <p:spPr>
          <a:xfrm>
            <a:off x="8599285" y="3962400"/>
            <a:ext cx="609599" cy="24051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ight Arrow 11"/>
          <p:cNvSpPr/>
          <p:nvPr/>
        </p:nvSpPr>
        <p:spPr>
          <a:xfrm>
            <a:off x="2773680" y="5019040"/>
            <a:ext cx="550567" cy="231821"/>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ight Arrow 12"/>
          <p:cNvSpPr/>
          <p:nvPr/>
        </p:nvSpPr>
        <p:spPr>
          <a:xfrm>
            <a:off x="7291160" y="5069126"/>
            <a:ext cx="450760" cy="181734"/>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ight Arrow 13"/>
          <p:cNvSpPr/>
          <p:nvPr/>
        </p:nvSpPr>
        <p:spPr>
          <a:xfrm>
            <a:off x="4587445" y="5019040"/>
            <a:ext cx="450761" cy="231820"/>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19349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08338" y="365760"/>
            <a:ext cx="10246174" cy="999401"/>
          </a:xfrm>
        </p:spPr>
        <p:txBody>
          <a:bodyPr/>
          <a:lstStyle/>
          <a:p>
            <a:r>
              <a:rPr lang="en-GB" b="1" u="sng" dirty="0">
                <a:latin typeface="Calibri" panose="020F0502020204030204" pitchFamily="34" charset="0"/>
                <a:cs typeface="Calibri" panose="020F0502020204030204" pitchFamily="34" charset="0"/>
              </a:rPr>
              <a:t>SOSTAC Planning Model</a:t>
            </a:r>
          </a:p>
        </p:txBody>
      </p:sp>
      <p:pic>
        <p:nvPicPr>
          <p:cNvPr id="4" name="Content Placeholder 3"/>
          <p:cNvPicPr>
            <a:picLocks noGrp="1" noChangeAspect="1"/>
          </p:cNvPicPr>
          <p:nvPr>
            <p:ph idx="1"/>
          </p:nvPr>
        </p:nvPicPr>
        <p:blipFill rotWithShape="1">
          <a:blip r:embed="rId2"/>
          <a:srcRect l="12613" t="19830" r="17164" b="7064"/>
          <a:stretch/>
        </p:blipFill>
        <p:spPr>
          <a:xfrm>
            <a:off x="360608" y="1519707"/>
            <a:ext cx="10161431" cy="5177307"/>
          </a:xfrm>
          <a:prstGeom prst="rect">
            <a:avLst/>
          </a:prstGeom>
        </p:spPr>
      </p:pic>
    </p:spTree>
    <p:extLst>
      <p:ext uri="{BB962C8B-B14F-4D97-AF65-F5344CB8AC3E}">
        <p14:creationId xmlns:p14="http://schemas.microsoft.com/office/powerpoint/2010/main" val="2687914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79E6B-D046-DEA2-5804-0D89A750DEC7}"/>
              </a:ext>
            </a:extLst>
          </p:cNvPr>
          <p:cNvSpPr>
            <a:spLocks noGrp="1"/>
          </p:cNvSpPr>
          <p:nvPr>
            <p:ph type="title"/>
          </p:nvPr>
        </p:nvSpPr>
        <p:spPr/>
        <p:txBody>
          <a:bodyPr/>
          <a:lstStyle/>
          <a:p>
            <a:endParaRPr lang="en-GB"/>
          </a:p>
        </p:txBody>
      </p:sp>
      <p:pic>
        <p:nvPicPr>
          <p:cNvPr id="1026" name="Picture 2" descr="PR Smith's SOSTAC Marketing Model - Top Ranked Planning System">
            <a:extLst>
              <a:ext uri="{FF2B5EF4-FFF2-40B4-BE49-F238E27FC236}">
                <a16:creationId xmlns:a16="http://schemas.microsoft.com/office/drawing/2014/main" id="{EBA1D6A1-A246-42A2-50A8-A8B0B2F346C8}"/>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55744"/>
            <a:ext cx="11251096" cy="67822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76406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42DB01-6496-718A-90EF-65AEEE795DAE}"/>
              </a:ext>
            </a:extLst>
          </p:cNvPr>
          <p:cNvSpPr>
            <a:spLocks noGrp="1"/>
          </p:cNvSpPr>
          <p:nvPr>
            <p:ph type="title"/>
          </p:nvPr>
        </p:nvSpPr>
        <p:spPr>
          <a:xfrm>
            <a:off x="581192" y="702156"/>
            <a:ext cx="11029616" cy="638964"/>
          </a:xfrm>
        </p:spPr>
        <p:txBody>
          <a:bodyPr/>
          <a:lstStyle/>
          <a:p>
            <a:r>
              <a:rPr lang="en-GB" dirty="0"/>
              <a:t>SOSTAC</a:t>
            </a:r>
          </a:p>
        </p:txBody>
      </p:sp>
      <p:graphicFrame>
        <p:nvGraphicFramePr>
          <p:cNvPr id="7" name="Content Placeholder 2">
            <a:extLst>
              <a:ext uri="{FF2B5EF4-FFF2-40B4-BE49-F238E27FC236}">
                <a16:creationId xmlns:a16="http://schemas.microsoft.com/office/drawing/2014/main" id="{06472CD6-B510-C6EA-CC5B-5203EF0195E9}"/>
              </a:ext>
            </a:extLst>
          </p:cNvPr>
          <p:cNvGraphicFramePr>
            <a:graphicFrameLocks noGrp="1"/>
          </p:cNvGraphicFramePr>
          <p:nvPr>
            <p:ph idx="1"/>
            <p:extLst>
              <p:ext uri="{D42A27DB-BD31-4B8C-83A1-F6EECF244321}">
                <p14:modId xmlns:p14="http://schemas.microsoft.com/office/powerpoint/2010/main" val="1511993666"/>
              </p:ext>
            </p:extLst>
          </p:nvPr>
        </p:nvGraphicFramePr>
        <p:xfrm>
          <a:off x="581192" y="1483360"/>
          <a:ext cx="11029615" cy="44919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Footer Placeholder 3">
            <a:extLst>
              <a:ext uri="{FF2B5EF4-FFF2-40B4-BE49-F238E27FC236}">
                <a16:creationId xmlns:a16="http://schemas.microsoft.com/office/drawing/2014/main" id="{93B951EF-A720-ECB4-36C0-14E3DFEC60E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6521DE9C-4D3B-2ABE-728E-29D562A664E9}"/>
              </a:ext>
            </a:extLst>
          </p:cNvPr>
          <p:cNvSpPr>
            <a:spLocks noGrp="1"/>
          </p:cNvSpPr>
          <p:nvPr>
            <p:ph type="sldNum" sz="quarter" idx="12"/>
          </p:nvPr>
        </p:nvSpPr>
        <p:spPr/>
        <p:txBody>
          <a:bodyPr/>
          <a:lstStyle/>
          <a:p>
            <a:fld id="{3A98EE3D-8CD1-4C3F-BD1C-C98C9596463C}" type="slidenum">
              <a:rPr lang="en-US" smtClean="0"/>
              <a:t>8</a:t>
            </a:fld>
            <a:endParaRPr lang="en-US" dirty="0"/>
          </a:p>
        </p:txBody>
      </p:sp>
    </p:spTree>
    <p:extLst>
      <p:ext uri="{BB962C8B-B14F-4D97-AF65-F5344CB8AC3E}">
        <p14:creationId xmlns:p14="http://schemas.microsoft.com/office/powerpoint/2010/main" val="253908890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813C8-CA77-D3A9-6023-94BA67069848}"/>
              </a:ext>
            </a:extLst>
          </p:cNvPr>
          <p:cNvSpPr>
            <a:spLocks noGrp="1"/>
          </p:cNvSpPr>
          <p:nvPr>
            <p:ph type="title"/>
          </p:nvPr>
        </p:nvSpPr>
        <p:spPr>
          <a:xfrm>
            <a:off x="581192" y="702156"/>
            <a:ext cx="11029616" cy="513695"/>
          </a:xfrm>
        </p:spPr>
        <p:txBody>
          <a:bodyPr>
            <a:normAutofit fontScale="90000"/>
          </a:bodyPr>
          <a:lstStyle/>
          <a:p>
            <a:r>
              <a:rPr lang="en-GB" dirty="0"/>
              <a:t>P R Smith - SOSTAC</a:t>
            </a:r>
          </a:p>
        </p:txBody>
      </p:sp>
      <p:sp>
        <p:nvSpPr>
          <p:cNvPr id="3" name="Content Placeholder 2">
            <a:extLst>
              <a:ext uri="{FF2B5EF4-FFF2-40B4-BE49-F238E27FC236}">
                <a16:creationId xmlns:a16="http://schemas.microsoft.com/office/drawing/2014/main" id="{350317E7-9D24-EABF-BC8A-476EE91047E0}"/>
              </a:ext>
            </a:extLst>
          </p:cNvPr>
          <p:cNvSpPr>
            <a:spLocks noGrp="1"/>
          </p:cNvSpPr>
          <p:nvPr>
            <p:ph idx="1"/>
          </p:nvPr>
        </p:nvSpPr>
        <p:spPr/>
        <p:txBody>
          <a:bodyPr/>
          <a:lstStyle/>
          <a:p>
            <a:pPr marL="0" indent="0">
              <a:buNone/>
            </a:pPr>
            <a:endParaRPr lang="en-GB" dirty="0"/>
          </a:p>
        </p:txBody>
      </p:sp>
      <p:sp>
        <p:nvSpPr>
          <p:cNvPr id="4" name="Footer Placeholder 3">
            <a:extLst>
              <a:ext uri="{FF2B5EF4-FFF2-40B4-BE49-F238E27FC236}">
                <a16:creationId xmlns:a16="http://schemas.microsoft.com/office/drawing/2014/main" id="{6BF97E59-9E5F-37FE-5BC2-FA03B9C36E59}"/>
              </a:ext>
            </a:extLst>
          </p:cNvPr>
          <p:cNvSpPr>
            <a:spLocks noGrp="1"/>
          </p:cNvSpPr>
          <p:nvPr>
            <p:ph type="ftr" sz="quarter" idx="11"/>
          </p:nvPr>
        </p:nvSpPr>
        <p:spPr/>
        <p:txBody>
          <a:bodyPr/>
          <a:lstStyle/>
          <a:p>
            <a:r>
              <a:rPr lang="en-GB" dirty="0">
                <a:hlinkClick r:id="rId3"/>
              </a:rPr>
              <a:t>SOSTAC Planning in 3 minutes by PR Smith - YouTube</a:t>
            </a:r>
            <a:endParaRPr lang="en-US" dirty="0"/>
          </a:p>
        </p:txBody>
      </p:sp>
      <p:sp>
        <p:nvSpPr>
          <p:cNvPr id="5" name="Slide Number Placeholder 4">
            <a:extLst>
              <a:ext uri="{FF2B5EF4-FFF2-40B4-BE49-F238E27FC236}">
                <a16:creationId xmlns:a16="http://schemas.microsoft.com/office/drawing/2014/main" id="{6800B867-7971-CD56-4B57-4DEF55BD27F7}"/>
              </a:ext>
            </a:extLst>
          </p:cNvPr>
          <p:cNvSpPr>
            <a:spLocks noGrp="1"/>
          </p:cNvSpPr>
          <p:nvPr>
            <p:ph type="sldNum" sz="quarter" idx="12"/>
          </p:nvPr>
        </p:nvSpPr>
        <p:spPr/>
        <p:txBody>
          <a:bodyPr/>
          <a:lstStyle/>
          <a:p>
            <a:fld id="{3A98EE3D-8CD1-4C3F-BD1C-C98C9596463C}" type="slidenum">
              <a:rPr lang="en-US" smtClean="0"/>
              <a:t>9</a:t>
            </a:fld>
            <a:endParaRPr lang="en-US" dirty="0"/>
          </a:p>
        </p:txBody>
      </p:sp>
      <p:pic>
        <p:nvPicPr>
          <p:cNvPr id="6" name="Online Media 5" title="SOSTAC Planning in 3 minutes by PR Smith">
            <a:hlinkClick r:id="" action="ppaction://media"/>
            <a:extLst>
              <a:ext uri="{FF2B5EF4-FFF2-40B4-BE49-F238E27FC236}">
                <a16:creationId xmlns:a16="http://schemas.microsoft.com/office/drawing/2014/main" id="{5A953809-BD17-C580-96EE-5BE2EE6430C7}"/>
              </a:ext>
            </a:extLst>
          </p:cNvPr>
          <p:cNvPicPr>
            <a:picLocks noRot="1" noChangeAspect="1"/>
          </p:cNvPicPr>
          <p:nvPr>
            <a:videoFile r:link="rId1"/>
          </p:nvPr>
        </p:nvPicPr>
        <p:blipFill>
          <a:blip r:embed="rId4"/>
          <a:stretch>
            <a:fillRect/>
          </a:stretch>
        </p:blipFill>
        <p:spPr>
          <a:xfrm>
            <a:off x="1223382" y="1135039"/>
            <a:ext cx="9334918" cy="5274228"/>
          </a:xfrm>
          <a:prstGeom prst="rect">
            <a:avLst/>
          </a:prstGeom>
        </p:spPr>
      </p:pic>
    </p:spTree>
    <p:extLst>
      <p:ext uri="{BB962C8B-B14F-4D97-AF65-F5344CB8AC3E}">
        <p14:creationId xmlns:p14="http://schemas.microsoft.com/office/powerpoint/2010/main" val="34161545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D7B9E9-D2BE-D2E6-B452-0622777391E7}"/>
              </a:ext>
            </a:extLst>
          </p:cNvPr>
          <p:cNvSpPr>
            <a:spLocks noGrp="1"/>
          </p:cNvSpPr>
          <p:nvPr>
            <p:ph type="title"/>
          </p:nvPr>
        </p:nvSpPr>
        <p:spPr/>
        <p:txBody>
          <a:bodyPr/>
          <a:lstStyle/>
          <a:p>
            <a:endParaRPr lang="en-GB"/>
          </a:p>
        </p:txBody>
      </p:sp>
      <p:pic>
        <p:nvPicPr>
          <p:cNvPr id="6" name="Online Media 5" title="SOSTAC®  - how to write the perfect plan (in 4 minutes)">
            <a:hlinkClick r:id="" action="ppaction://media"/>
            <a:extLst>
              <a:ext uri="{FF2B5EF4-FFF2-40B4-BE49-F238E27FC236}">
                <a16:creationId xmlns:a16="http://schemas.microsoft.com/office/drawing/2014/main" id="{2A974962-222D-3850-2F50-1F564F53FB2E}"/>
              </a:ext>
            </a:extLst>
          </p:cNvPr>
          <p:cNvPicPr>
            <a:picLocks noGrp="1" noRot="1" noChangeAspect="1"/>
          </p:cNvPicPr>
          <p:nvPr>
            <p:ph idx="1"/>
            <a:videoFile r:link="rId1"/>
          </p:nvPr>
        </p:nvPicPr>
        <p:blipFill>
          <a:blip r:embed="rId3"/>
          <a:stretch>
            <a:fillRect/>
          </a:stretch>
        </p:blipFill>
        <p:spPr>
          <a:xfrm>
            <a:off x="576272" y="165593"/>
            <a:ext cx="11029616" cy="6232237"/>
          </a:xfrm>
          <a:prstGeom prst="rect">
            <a:avLst/>
          </a:prstGeom>
        </p:spPr>
      </p:pic>
      <p:sp>
        <p:nvSpPr>
          <p:cNvPr id="4" name="Footer Placeholder 3">
            <a:extLst>
              <a:ext uri="{FF2B5EF4-FFF2-40B4-BE49-F238E27FC236}">
                <a16:creationId xmlns:a16="http://schemas.microsoft.com/office/drawing/2014/main" id="{37437293-8AF0-3D22-EB60-0D365E6338F9}"/>
              </a:ext>
            </a:extLst>
          </p:cNvPr>
          <p:cNvSpPr>
            <a:spLocks noGrp="1"/>
          </p:cNvSpPr>
          <p:nvPr>
            <p:ph type="ftr" sz="quarter" idx="11"/>
          </p:nvPr>
        </p:nvSpPr>
        <p:spPr/>
        <p:txBody>
          <a:bodyPr/>
          <a:lstStyle/>
          <a:p>
            <a:r>
              <a:rPr lang="en-GB" dirty="0">
                <a:hlinkClick r:id="rId4"/>
              </a:rPr>
              <a:t>SOSTAC® - how to write the perfect plan (in 4 minutes) - YouTube</a:t>
            </a:r>
            <a:endParaRPr lang="en-US" dirty="0"/>
          </a:p>
        </p:txBody>
      </p:sp>
      <p:sp>
        <p:nvSpPr>
          <p:cNvPr id="5" name="Slide Number Placeholder 4">
            <a:extLst>
              <a:ext uri="{FF2B5EF4-FFF2-40B4-BE49-F238E27FC236}">
                <a16:creationId xmlns:a16="http://schemas.microsoft.com/office/drawing/2014/main" id="{5871DA11-EE5B-E4AA-6049-75A7831B371D}"/>
              </a:ext>
            </a:extLst>
          </p:cNvPr>
          <p:cNvSpPr>
            <a:spLocks noGrp="1"/>
          </p:cNvSpPr>
          <p:nvPr>
            <p:ph type="sldNum" sz="quarter" idx="12"/>
          </p:nvPr>
        </p:nvSpPr>
        <p:spPr/>
        <p:txBody>
          <a:bodyPr/>
          <a:lstStyle/>
          <a:p>
            <a:fld id="{3A98EE3D-8CD1-4C3F-BD1C-C98C9596463C}" type="slidenum">
              <a:rPr lang="en-US" smtClean="0"/>
              <a:t>10</a:t>
            </a:fld>
            <a:endParaRPr lang="en-US" dirty="0"/>
          </a:p>
        </p:txBody>
      </p:sp>
    </p:spTree>
    <p:extLst>
      <p:ext uri="{BB962C8B-B14F-4D97-AF65-F5344CB8AC3E}">
        <p14:creationId xmlns:p14="http://schemas.microsoft.com/office/powerpoint/2010/main" val="607558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6"/>
                </p:tgtEl>
              </p:cMediaNode>
            </p:video>
            <p:seq concurrent="1" nextAc="seek">
              <p:cTn id="8" restart="whenNotActive" fill="hold" evtFilter="cancelBubble" nodeType="interactiveSeq">
                <p:stCondLst>
                  <p:cond evt="onClick" delay="0">
                    <p:tgtEl>
                      <p:spTgt spid="6"/>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6"/>
                                        </p:tgtEl>
                                      </p:cBhvr>
                                    </p:cmd>
                                  </p:childTnLst>
                                </p:cTn>
                              </p:par>
                            </p:childTnLst>
                          </p:cTn>
                        </p:par>
                      </p:childTnLst>
                    </p:cTn>
                  </p:par>
                </p:childTnLst>
              </p:cTn>
              <p:nextCondLst>
                <p:cond evt="onClick" delay="0">
                  <p:tgtEl>
                    <p:spTgt spid="6"/>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SITUATION</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11</a:t>
            </a:fld>
            <a:endParaRPr lang="en-US">
              <a:solidFill>
                <a:srgbClr val="FFFFFF"/>
              </a:solidFill>
            </a:endParaRPr>
          </a:p>
        </p:txBody>
      </p:sp>
    </p:spTree>
    <p:extLst>
      <p:ext uri="{BB962C8B-B14F-4D97-AF65-F5344CB8AC3E}">
        <p14:creationId xmlns:p14="http://schemas.microsoft.com/office/powerpoint/2010/main" val="3297097796"/>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sz="3200" b="1" dirty="0">
                <a:latin typeface="Calibri" panose="020F0502020204030204" pitchFamily="34" charset="0"/>
                <a:cs typeface="Calibri" panose="020F0502020204030204" pitchFamily="34" charset="0"/>
              </a:rPr>
              <a:t>Marketing Audit </a:t>
            </a:r>
          </a:p>
        </p:txBody>
      </p:sp>
      <p:sp>
        <p:nvSpPr>
          <p:cNvPr id="3" name="Content Placeholder 2"/>
          <p:cNvSpPr>
            <a:spLocks noGrp="1"/>
          </p:cNvSpPr>
          <p:nvPr>
            <p:ph idx="1"/>
          </p:nvPr>
        </p:nvSpPr>
        <p:spPr>
          <a:xfrm>
            <a:off x="721217" y="1571223"/>
            <a:ext cx="10233295" cy="4739425"/>
          </a:xfrm>
        </p:spPr>
        <p:txBody>
          <a:bodyPr>
            <a:normAutofit lnSpcReduction="10000"/>
          </a:bodyPr>
          <a:lstStyle/>
          <a:p>
            <a:r>
              <a:rPr lang="en-GB" sz="2800" dirty="0">
                <a:latin typeface="Calibri" panose="020F0502020204030204" pitchFamily="34" charset="0"/>
                <a:cs typeface="Calibri" panose="020F0502020204030204" pitchFamily="34" charset="0"/>
              </a:rPr>
              <a:t>The launch pad for the marketing plan</a:t>
            </a:r>
          </a:p>
          <a:p>
            <a:r>
              <a:rPr lang="en-GB" sz="2800" dirty="0">
                <a:latin typeface="Calibri" panose="020F0502020204030204" pitchFamily="34" charset="0"/>
                <a:cs typeface="Calibri" panose="020F0502020204030204" pitchFamily="34" charset="0"/>
              </a:rPr>
              <a:t>Encourages management to consider its position in the business environment in relation to its strengths and weaknesses</a:t>
            </a:r>
          </a:p>
          <a:p>
            <a:pPr lvl="1"/>
            <a:r>
              <a:rPr lang="en-GB" sz="2600" dirty="0">
                <a:latin typeface="Calibri" panose="020F0502020204030204" pitchFamily="34" charset="0"/>
                <a:cs typeface="Calibri" panose="020F0502020204030204" pitchFamily="34" charset="0"/>
              </a:rPr>
              <a:t>PESTEL factors</a:t>
            </a:r>
          </a:p>
          <a:p>
            <a:pPr lvl="1"/>
            <a:r>
              <a:rPr lang="en-GB" sz="2600" dirty="0">
                <a:latin typeface="Calibri" panose="020F0502020204030204" pitchFamily="34" charset="0"/>
                <a:cs typeface="Calibri" panose="020F0502020204030204" pitchFamily="34" charset="0"/>
              </a:rPr>
              <a:t>Micro environment – competition, suppliers, customers, suppliers, intermediaries, other stakeholders</a:t>
            </a:r>
          </a:p>
          <a:p>
            <a:pPr lvl="1"/>
            <a:r>
              <a:rPr lang="en-GB" sz="2600" dirty="0">
                <a:latin typeface="Calibri" panose="020F0502020204030204" pitchFamily="34" charset="0"/>
                <a:cs typeface="Calibri" panose="020F0502020204030204" pitchFamily="34" charset="0"/>
              </a:rPr>
              <a:t>Internal Assessment – resource capabilities, financial position, marketing strategy, structural review.</a:t>
            </a:r>
          </a:p>
          <a:p>
            <a:pPr lvl="1"/>
            <a:r>
              <a:rPr lang="en-GB" sz="2600" dirty="0">
                <a:latin typeface="Calibri" panose="020F0502020204030204" pitchFamily="34" charset="0"/>
                <a:cs typeface="Calibri" panose="020F0502020204030204" pitchFamily="34" charset="0"/>
              </a:rPr>
              <a:t>Strategic Issues – STP, competitive advantage, organisational structure </a:t>
            </a:r>
            <a:r>
              <a:rPr lang="en-GB" sz="2600" dirty="0" err="1">
                <a:latin typeface="Calibri" panose="020F0502020204030204" pitchFamily="34" charset="0"/>
                <a:cs typeface="Calibri" panose="020F0502020204030204" pitchFamily="34" charset="0"/>
              </a:rPr>
              <a:t>etc</a:t>
            </a:r>
            <a:endParaRPr lang="en-GB" sz="2600" dirty="0">
              <a:latin typeface="Calibri" panose="020F0502020204030204" pitchFamily="34" charset="0"/>
              <a:cs typeface="Calibri" panose="020F0502020204030204" pitchFamily="34" charset="0"/>
            </a:endParaRPr>
          </a:p>
          <a:p>
            <a:pPr lvl="1"/>
            <a:endParaRPr lang="en-GB" sz="26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967870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normAutofit/>
          </a:bodyPr>
          <a:lstStyle/>
          <a:p>
            <a:r>
              <a:rPr lang="en-GB" sz="3200" b="1" dirty="0">
                <a:latin typeface="Calibri" panose="020F0502020204030204" pitchFamily="34" charset="0"/>
                <a:cs typeface="Calibri" panose="020F0502020204030204" pitchFamily="34" charset="0"/>
              </a:rPr>
              <a:t>SWOT / TOWS Analysis </a:t>
            </a:r>
          </a:p>
        </p:txBody>
      </p:sp>
      <p:sp>
        <p:nvSpPr>
          <p:cNvPr id="3" name="Content Placeholder 2"/>
          <p:cNvSpPr>
            <a:spLocks noGrp="1"/>
          </p:cNvSpPr>
          <p:nvPr>
            <p:ph idx="1"/>
          </p:nvPr>
        </p:nvSpPr>
        <p:spPr>
          <a:xfrm>
            <a:off x="721217" y="1530849"/>
            <a:ext cx="10233295" cy="4779799"/>
          </a:xfrm>
        </p:spPr>
        <p:txBody>
          <a:bodyPr>
            <a:normAutofit/>
          </a:bodyPr>
          <a:lstStyle/>
          <a:p>
            <a:r>
              <a:rPr lang="en-GB" sz="2800" dirty="0">
                <a:latin typeface="Calibri" panose="020F0502020204030204" pitchFamily="34" charset="0"/>
                <a:cs typeface="Calibri" panose="020F0502020204030204" pitchFamily="34" charset="0"/>
              </a:rPr>
              <a:t>Summary of key issues arising from the audit</a:t>
            </a:r>
          </a:p>
          <a:p>
            <a:r>
              <a:rPr lang="en-GB" sz="2800" dirty="0">
                <a:latin typeface="Calibri" panose="020F0502020204030204" pitchFamily="34" charset="0"/>
                <a:cs typeface="Calibri" panose="020F0502020204030204" pitchFamily="34" charset="0"/>
              </a:rPr>
              <a:t>Draws together all the key points from the audit</a:t>
            </a:r>
          </a:p>
          <a:p>
            <a:r>
              <a:rPr lang="en-GB" sz="2800" dirty="0">
                <a:latin typeface="Calibri" panose="020F0502020204030204" pitchFamily="34" charset="0"/>
                <a:cs typeface="Calibri" panose="020F0502020204030204" pitchFamily="34" charset="0"/>
              </a:rPr>
              <a:t>Systematically classifies information</a:t>
            </a:r>
          </a:p>
          <a:p>
            <a:pPr lvl="1"/>
            <a:r>
              <a:rPr lang="en-GB" sz="2600" dirty="0">
                <a:latin typeface="Calibri" panose="020F0502020204030204" pitchFamily="34" charset="0"/>
                <a:cs typeface="Calibri" panose="020F0502020204030204" pitchFamily="34" charset="0"/>
              </a:rPr>
              <a:t>STRENGTHS</a:t>
            </a:r>
          </a:p>
          <a:p>
            <a:pPr lvl="1"/>
            <a:r>
              <a:rPr lang="en-GB" sz="2600" dirty="0">
                <a:latin typeface="Calibri" panose="020F0502020204030204" pitchFamily="34" charset="0"/>
                <a:cs typeface="Calibri" panose="020F0502020204030204" pitchFamily="34" charset="0"/>
              </a:rPr>
              <a:t>WEAKNESSES</a:t>
            </a:r>
          </a:p>
          <a:p>
            <a:pPr lvl="1"/>
            <a:r>
              <a:rPr lang="en-GB" sz="2600" dirty="0">
                <a:latin typeface="Calibri" panose="020F0502020204030204" pitchFamily="34" charset="0"/>
                <a:cs typeface="Calibri" panose="020F0502020204030204" pitchFamily="34" charset="0"/>
              </a:rPr>
              <a:t>OPPORTUNITIES</a:t>
            </a:r>
          </a:p>
          <a:p>
            <a:pPr lvl="1"/>
            <a:r>
              <a:rPr lang="en-GB" sz="2600" dirty="0">
                <a:latin typeface="Calibri" panose="020F0502020204030204" pitchFamily="34" charset="0"/>
                <a:cs typeface="Calibri" panose="020F0502020204030204" pitchFamily="34" charset="0"/>
              </a:rPr>
              <a:t>THREATS</a:t>
            </a:r>
          </a:p>
        </p:txBody>
      </p:sp>
    </p:spTree>
    <p:extLst>
      <p:ext uri="{BB962C8B-B14F-4D97-AF65-F5344CB8AC3E}">
        <p14:creationId xmlns:p14="http://schemas.microsoft.com/office/powerpoint/2010/main" val="27572531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08806-7F0E-D93B-43B3-52D3B78325EF}"/>
              </a:ext>
            </a:extLst>
          </p:cNvPr>
          <p:cNvSpPr>
            <a:spLocks noGrp="1"/>
          </p:cNvSpPr>
          <p:nvPr>
            <p:ph type="title"/>
          </p:nvPr>
        </p:nvSpPr>
        <p:spPr>
          <a:xfrm>
            <a:off x="581192" y="702156"/>
            <a:ext cx="11029616" cy="821844"/>
          </a:xfrm>
        </p:spPr>
        <p:txBody>
          <a:bodyPr/>
          <a:lstStyle/>
          <a:p>
            <a:r>
              <a:rPr lang="en-GB" dirty="0"/>
              <a:t>SWOT Analysis</a:t>
            </a:r>
          </a:p>
        </p:txBody>
      </p:sp>
      <p:pic>
        <p:nvPicPr>
          <p:cNvPr id="7" name="Content Placeholder 6">
            <a:extLst>
              <a:ext uri="{FF2B5EF4-FFF2-40B4-BE49-F238E27FC236}">
                <a16:creationId xmlns:a16="http://schemas.microsoft.com/office/drawing/2014/main" id="{B1D15EDC-81B2-0DA5-13D7-02BACEAC12B0}"/>
              </a:ext>
            </a:extLst>
          </p:cNvPr>
          <p:cNvPicPr>
            <a:picLocks noGrp="1" noChangeAspect="1"/>
          </p:cNvPicPr>
          <p:nvPr>
            <p:ph idx="1"/>
          </p:nvPr>
        </p:nvPicPr>
        <p:blipFill rotWithShape="1">
          <a:blip r:embed="rId2"/>
          <a:srcRect l="11089" t="26781" r="17380" b="11708"/>
          <a:stretch/>
        </p:blipFill>
        <p:spPr>
          <a:xfrm>
            <a:off x="581192" y="1676400"/>
            <a:ext cx="10886908" cy="4747514"/>
          </a:xfrm>
        </p:spPr>
      </p:pic>
      <p:sp>
        <p:nvSpPr>
          <p:cNvPr id="4" name="Footer Placeholder 3">
            <a:extLst>
              <a:ext uri="{FF2B5EF4-FFF2-40B4-BE49-F238E27FC236}">
                <a16:creationId xmlns:a16="http://schemas.microsoft.com/office/drawing/2014/main" id="{8392AA8E-9CA4-5ABB-10F5-ECA7F45F3405}"/>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92CE6DAA-BFBF-F716-9229-1A58D0A42DB8}"/>
              </a:ext>
            </a:extLst>
          </p:cNvPr>
          <p:cNvSpPr>
            <a:spLocks noGrp="1"/>
          </p:cNvSpPr>
          <p:nvPr>
            <p:ph type="sldNum" sz="quarter" idx="12"/>
          </p:nvPr>
        </p:nvSpPr>
        <p:spPr/>
        <p:txBody>
          <a:bodyPr/>
          <a:lstStyle/>
          <a:p>
            <a:fld id="{3A98EE3D-8CD1-4C3F-BD1C-C98C9596463C}" type="slidenum">
              <a:rPr lang="en-US" smtClean="0"/>
              <a:t>14</a:t>
            </a:fld>
            <a:endParaRPr lang="en-US" dirty="0"/>
          </a:p>
        </p:txBody>
      </p:sp>
    </p:spTree>
    <p:extLst>
      <p:ext uri="{BB962C8B-B14F-4D97-AF65-F5344CB8AC3E}">
        <p14:creationId xmlns:p14="http://schemas.microsoft.com/office/powerpoint/2010/main" val="213129928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F497-5695-F50D-944F-0858E440B12F}"/>
              </a:ext>
            </a:extLst>
          </p:cNvPr>
          <p:cNvSpPr>
            <a:spLocks noGrp="1"/>
          </p:cNvSpPr>
          <p:nvPr>
            <p:ph type="title"/>
          </p:nvPr>
        </p:nvSpPr>
        <p:spPr>
          <a:xfrm>
            <a:off x="581192" y="702156"/>
            <a:ext cx="11029616" cy="742073"/>
          </a:xfrm>
        </p:spPr>
        <p:txBody>
          <a:bodyPr/>
          <a:lstStyle/>
          <a:p>
            <a:r>
              <a:rPr lang="en-GB" dirty="0"/>
              <a:t>TOWS Analysis example</a:t>
            </a:r>
          </a:p>
        </p:txBody>
      </p:sp>
      <p:sp>
        <p:nvSpPr>
          <p:cNvPr id="4" name="Footer Placeholder 3">
            <a:extLst>
              <a:ext uri="{FF2B5EF4-FFF2-40B4-BE49-F238E27FC236}">
                <a16:creationId xmlns:a16="http://schemas.microsoft.com/office/drawing/2014/main" id="{6A12D3C2-298D-A6D5-2C29-710B89E90F7C}"/>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DF6BC1E-FFE5-43FC-A663-56E57F6299DF}"/>
              </a:ext>
            </a:extLst>
          </p:cNvPr>
          <p:cNvSpPr>
            <a:spLocks noGrp="1"/>
          </p:cNvSpPr>
          <p:nvPr>
            <p:ph type="sldNum" sz="quarter" idx="12"/>
          </p:nvPr>
        </p:nvSpPr>
        <p:spPr/>
        <p:txBody>
          <a:bodyPr/>
          <a:lstStyle/>
          <a:p>
            <a:fld id="{3A98EE3D-8CD1-4C3F-BD1C-C98C9596463C}" type="slidenum">
              <a:rPr lang="en-US" smtClean="0"/>
              <a:t>15</a:t>
            </a:fld>
            <a:endParaRPr lang="en-US" dirty="0"/>
          </a:p>
        </p:txBody>
      </p:sp>
      <p:pic>
        <p:nvPicPr>
          <p:cNvPr id="2050" name="Picture 2" descr="TOWS Analysis: A Comprehensive Guide">
            <a:extLst>
              <a:ext uri="{FF2B5EF4-FFF2-40B4-BE49-F238E27FC236}">
                <a16:creationId xmlns:a16="http://schemas.microsoft.com/office/drawing/2014/main" id="{37731249-0AD9-A53C-4BEC-1301B7ECEC9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7900" y="1600200"/>
            <a:ext cx="10109200" cy="47521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69134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D7BC9-9B21-4BCF-1682-76F1FC124B9B}"/>
              </a:ext>
            </a:extLst>
          </p:cNvPr>
          <p:cNvSpPr>
            <a:spLocks noGrp="1"/>
          </p:cNvSpPr>
          <p:nvPr>
            <p:ph type="title"/>
          </p:nvPr>
        </p:nvSpPr>
        <p:spPr>
          <a:xfrm>
            <a:off x="581192" y="702156"/>
            <a:ext cx="11029616" cy="758344"/>
          </a:xfrm>
        </p:spPr>
        <p:txBody>
          <a:bodyPr/>
          <a:lstStyle/>
          <a:p>
            <a:r>
              <a:rPr lang="en-GB" dirty="0"/>
              <a:t>TOWS Matrix</a:t>
            </a:r>
          </a:p>
        </p:txBody>
      </p:sp>
      <p:pic>
        <p:nvPicPr>
          <p:cNvPr id="7" name="Content Placeholder 6">
            <a:extLst>
              <a:ext uri="{FF2B5EF4-FFF2-40B4-BE49-F238E27FC236}">
                <a16:creationId xmlns:a16="http://schemas.microsoft.com/office/drawing/2014/main" id="{85D2DE73-FF6B-4D2B-8999-0B3751FFAEF8}"/>
              </a:ext>
            </a:extLst>
          </p:cNvPr>
          <p:cNvPicPr>
            <a:picLocks noGrp="1" noChangeAspect="1"/>
          </p:cNvPicPr>
          <p:nvPr>
            <p:ph idx="1"/>
          </p:nvPr>
        </p:nvPicPr>
        <p:blipFill rotWithShape="1">
          <a:blip r:embed="rId2"/>
          <a:srcRect l="11246" t="30713" r="15753" b="23560"/>
          <a:stretch/>
        </p:blipFill>
        <p:spPr>
          <a:xfrm>
            <a:off x="549242" y="1727200"/>
            <a:ext cx="11061566" cy="4889606"/>
          </a:xfrm>
        </p:spPr>
      </p:pic>
      <p:sp>
        <p:nvSpPr>
          <p:cNvPr id="4" name="Footer Placeholder 3">
            <a:extLst>
              <a:ext uri="{FF2B5EF4-FFF2-40B4-BE49-F238E27FC236}">
                <a16:creationId xmlns:a16="http://schemas.microsoft.com/office/drawing/2014/main" id="{54B5743F-B953-09F5-F1B8-524770DE3C10}"/>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C8F9E68-84F9-D024-A4FF-8FE26D60F3DB}"/>
              </a:ext>
            </a:extLst>
          </p:cNvPr>
          <p:cNvSpPr>
            <a:spLocks noGrp="1"/>
          </p:cNvSpPr>
          <p:nvPr>
            <p:ph type="sldNum" sz="quarter" idx="12"/>
          </p:nvPr>
        </p:nvSpPr>
        <p:spPr/>
        <p:txBody>
          <a:bodyPr/>
          <a:lstStyle/>
          <a:p>
            <a:fld id="{3A98EE3D-8CD1-4C3F-BD1C-C98C9596463C}" type="slidenum">
              <a:rPr lang="en-US" smtClean="0"/>
              <a:t>16</a:t>
            </a:fld>
            <a:endParaRPr lang="en-US" dirty="0"/>
          </a:p>
        </p:txBody>
      </p:sp>
    </p:spTree>
    <p:extLst>
      <p:ext uri="{BB962C8B-B14F-4D97-AF65-F5344CB8AC3E}">
        <p14:creationId xmlns:p14="http://schemas.microsoft.com/office/powerpoint/2010/main" val="285416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Objectives</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17</a:t>
            </a:fld>
            <a:endParaRPr lang="en-US">
              <a:solidFill>
                <a:srgbClr val="FFFFFF"/>
              </a:solidFill>
            </a:endParaRPr>
          </a:p>
        </p:txBody>
      </p:sp>
    </p:spTree>
    <p:extLst>
      <p:ext uri="{BB962C8B-B14F-4D97-AF65-F5344CB8AC3E}">
        <p14:creationId xmlns:p14="http://schemas.microsoft.com/office/powerpoint/2010/main" val="1214010409"/>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1205463"/>
          </a:xfrm>
        </p:spPr>
        <p:txBody>
          <a:bodyPr>
            <a:normAutofit/>
          </a:bodyPr>
          <a:lstStyle/>
          <a:p>
            <a:r>
              <a:rPr lang="en-GB" sz="3200" b="1" dirty="0">
                <a:latin typeface="Calibri" panose="020F0502020204030204" pitchFamily="34" charset="0"/>
                <a:cs typeface="Calibri" panose="020F0502020204030204" pitchFamily="34" charset="0"/>
              </a:rPr>
              <a:t>Corporate Objectives </a:t>
            </a:r>
          </a:p>
        </p:txBody>
      </p:sp>
      <p:sp>
        <p:nvSpPr>
          <p:cNvPr id="3" name="Content Placeholder 2"/>
          <p:cNvSpPr>
            <a:spLocks noGrp="1"/>
          </p:cNvSpPr>
          <p:nvPr>
            <p:ph idx="1"/>
          </p:nvPr>
        </p:nvSpPr>
        <p:spPr>
          <a:xfrm>
            <a:off x="721217" y="1571223"/>
            <a:ext cx="10233295" cy="4739425"/>
          </a:xfrm>
        </p:spPr>
        <p:txBody>
          <a:bodyPr>
            <a:normAutofit/>
          </a:bodyPr>
          <a:lstStyle/>
          <a:p>
            <a:r>
              <a:rPr lang="en-GB" sz="2800" dirty="0">
                <a:latin typeface="Calibri" panose="020F0502020204030204" pitchFamily="34" charset="0"/>
                <a:cs typeface="Calibri" panose="020F0502020204030204" pitchFamily="34" charset="0"/>
              </a:rPr>
              <a:t>At the heart of the planning process</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Describe the direction, priorities and position of the organisation in the market</a:t>
            </a:r>
          </a:p>
          <a:p>
            <a:endParaRPr lang="en-GB" sz="1000" dirty="0">
              <a:latin typeface="Calibri" panose="020F0502020204030204" pitchFamily="34" charset="0"/>
              <a:cs typeface="Calibri" panose="020F0502020204030204" pitchFamily="34" charset="0"/>
            </a:endParaRPr>
          </a:p>
          <a:p>
            <a:r>
              <a:rPr lang="en-GB" sz="2800" dirty="0">
                <a:latin typeface="Calibri" panose="020F0502020204030204" pitchFamily="34" charset="0"/>
                <a:cs typeface="Calibri" panose="020F0502020204030204" pitchFamily="34" charset="0"/>
              </a:rPr>
              <a:t>The output of the corporate planning process acts as an input into the marketing planning process</a:t>
            </a:r>
          </a:p>
        </p:txBody>
      </p:sp>
    </p:spTree>
    <p:extLst>
      <p:ext uri="{BB962C8B-B14F-4D97-AF65-F5344CB8AC3E}">
        <p14:creationId xmlns:p14="http://schemas.microsoft.com/office/powerpoint/2010/main" val="2900578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Objectives</a:t>
            </a:r>
          </a:p>
        </p:txBody>
      </p:sp>
      <p:graphicFrame>
        <p:nvGraphicFramePr>
          <p:cNvPr id="5" name="Content Placeholder 2">
            <a:extLst>
              <a:ext uri="{FF2B5EF4-FFF2-40B4-BE49-F238E27FC236}">
                <a16:creationId xmlns:a16="http://schemas.microsoft.com/office/drawing/2014/main" id="{E492ABBA-A5D7-6112-BBDB-74F039C1B44B}"/>
              </a:ext>
            </a:extLst>
          </p:cNvPr>
          <p:cNvGraphicFramePr>
            <a:graphicFrameLocks noGrp="1"/>
          </p:cNvGraphicFramePr>
          <p:nvPr>
            <p:ph idx="1"/>
          </p:nvPr>
        </p:nvGraphicFramePr>
        <p:xfrm>
          <a:off x="721217" y="1749287"/>
          <a:ext cx="10233295" cy="45613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262189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83" name="Rectangle 3082">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5" name="Rectangle 3084">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7" name="Rectangle 3086">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89" name="Rectangle 3088">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91" name="Rectangle 3090">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8" name="Picture 6" descr="SMART Goals Examples for Work – Notejoy">
            <a:extLst>
              <a:ext uri="{FF2B5EF4-FFF2-40B4-BE49-F238E27FC236}">
                <a16:creationId xmlns:a16="http://schemas.microsoft.com/office/drawing/2014/main" id="{6D9359A5-AA3F-22F2-7FEF-02B836122B90}"/>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134" t="-6611" r="-1134" b="6611"/>
          <a:stretch/>
        </p:blipFill>
        <p:spPr bwMode="auto">
          <a:xfrm>
            <a:off x="3373628" y="275166"/>
            <a:ext cx="5897879" cy="5897879"/>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263F7316-5276-E5DB-2084-B3A7CFEE3E3E}"/>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34371D7-E7DD-CD46-8A15-1F6579069290}"/>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20</a:t>
            </a:fld>
            <a:endParaRPr lang="en-US">
              <a:solidFill>
                <a:schemeClr val="bg1"/>
              </a:solidFill>
            </a:endParaRPr>
          </a:p>
        </p:txBody>
      </p:sp>
    </p:spTree>
    <p:extLst>
      <p:ext uri="{BB962C8B-B14F-4D97-AF65-F5344CB8AC3E}">
        <p14:creationId xmlns:p14="http://schemas.microsoft.com/office/powerpoint/2010/main" val="34326536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4">
            <a:extLst>
              <a:ext uri="{FF2B5EF4-FFF2-40B4-BE49-F238E27FC236}">
                <a16:creationId xmlns:a16="http://schemas.microsoft.com/office/drawing/2014/main" id="{8BF79502-3D5E-4AF6-83B1-BB4872CB54AD}"/>
              </a:ext>
            </a:extLst>
          </p:cNvPr>
          <p:cNvSpPr>
            <a:spLocks noGrp="1" noChangeArrowheads="1"/>
          </p:cNvSpPr>
          <p:nvPr>
            <p:ph type="title"/>
          </p:nvPr>
        </p:nvSpPr>
        <p:spPr>
          <a:xfrm>
            <a:off x="745588" y="745729"/>
            <a:ext cx="10639194" cy="922297"/>
          </a:xfrm>
        </p:spPr>
        <p:txBody>
          <a:bodyPr>
            <a:noAutofit/>
          </a:bodyPr>
          <a:lstStyle/>
          <a:p>
            <a:r>
              <a:rPr lang="en-US" altLang="en-US" sz="3600" b="1" dirty="0" err="1">
                <a:latin typeface="Calibri" panose="020F0502020204030204" pitchFamily="34" charset="0"/>
                <a:ea typeface="Calibri" panose="020F0502020204030204" pitchFamily="34" charset="0"/>
                <a:cs typeface="Calibri" panose="020F0502020204030204" pitchFamily="34" charset="0"/>
              </a:rPr>
              <a:t>Organisational</a:t>
            </a:r>
            <a:r>
              <a:rPr lang="en-US" altLang="en-US" sz="3600" b="1" dirty="0">
                <a:latin typeface="Calibri" panose="020F0502020204030204" pitchFamily="34" charset="0"/>
                <a:ea typeface="Calibri" panose="020F0502020204030204" pitchFamily="34" charset="0"/>
                <a:cs typeface="Calibri" panose="020F0502020204030204" pitchFamily="34" charset="0"/>
              </a:rPr>
              <a:t> objectives</a:t>
            </a:r>
          </a:p>
        </p:txBody>
      </p:sp>
      <p:sp>
        <p:nvSpPr>
          <p:cNvPr id="33795" name="Rectangle 5">
            <a:extLst>
              <a:ext uri="{FF2B5EF4-FFF2-40B4-BE49-F238E27FC236}">
                <a16:creationId xmlns:a16="http://schemas.microsoft.com/office/drawing/2014/main" id="{E6DE279B-2157-4678-9CF1-C3438B431669}"/>
              </a:ext>
            </a:extLst>
          </p:cNvPr>
          <p:cNvSpPr>
            <a:spLocks noGrp="1" noChangeArrowheads="1"/>
          </p:cNvSpPr>
          <p:nvPr>
            <p:ph type="body" idx="1"/>
          </p:nvPr>
        </p:nvSpPr>
        <p:spPr>
          <a:xfrm>
            <a:off x="745588" y="2108201"/>
            <a:ext cx="10410092" cy="4167922"/>
          </a:xfrm>
        </p:spPr>
        <p:txBody>
          <a:bodyPr numCol="2">
            <a:noAutofit/>
          </a:bodyPr>
          <a:lstStyle/>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Survival</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Business growth</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Return on investment</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Profit</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Market share</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Impact on society</a:t>
            </a:r>
          </a:p>
          <a:p>
            <a:pPr lvl="1" eaLnBrk="1" hangingPunct="1"/>
            <a:r>
              <a:rPr lang="en-US" altLang="en-US" sz="3600" dirty="0">
                <a:latin typeface="Calibri" panose="020F0502020204030204" pitchFamily="34" charset="0"/>
                <a:ea typeface="Calibri" panose="020F0502020204030204" pitchFamily="34" charset="0"/>
                <a:cs typeface="Calibri" panose="020F0502020204030204" pitchFamily="34" charset="0"/>
              </a:rPr>
              <a:t>Donations</a:t>
            </a:r>
          </a:p>
        </p:txBody>
      </p:sp>
      <p:sp>
        <p:nvSpPr>
          <p:cNvPr id="33796" name="Text Box 5">
            <a:extLst>
              <a:ext uri="{FF2B5EF4-FFF2-40B4-BE49-F238E27FC236}">
                <a16:creationId xmlns:a16="http://schemas.microsoft.com/office/drawing/2014/main" id="{9651C796-5024-4BDE-9CE1-260C4410224D}"/>
              </a:ext>
            </a:extLst>
          </p:cNvPr>
          <p:cNvSpPr txBox="1">
            <a:spLocks noChangeArrowheads="1"/>
          </p:cNvSpPr>
          <p:nvPr/>
        </p:nvSpPr>
        <p:spPr bwMode="auto">
          <a:xfrm>
            <a:off x="5322013" y="4648200"/>
            <a:ext cx="5970622"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It will depend on the type of</a:t>
            </a:r>
          </a:p>
          <a:p>
            <a:pPr algn="ctr">
              <a:spcBef>
                <a:spcPct val="0"/>
              </a:spcBef>
              <a:buFontTx/>
              <a:buNone/>
            </a:pPr>
            <a:r>
              <a:rPr lang="en-GB" altLang="en-US" sz="3600" b="1" i="1" dirty="0">
                <a:solidFill>
                  <a:srgbClr val="D0103A"/>
                </a:solidFill>
                <a:latin typeface="Calibri" panose="020F0502020204030204" pitchFamily="34" charset="0"/>
                <a:ea typeface="Calibri" panose="020F0502020204030204" pitchFamily="34" charset="0"/>
                <a:cs typeface="Calibri" panose="020F0502020204030204" pitchFamily="34" charset="0"/>
              </a:rPr>
              <a:t> organisation</a:t>
            </a:r>
            <a:endParaRPr lang="en-GB" altLang="en-US" sz="3600" i="1" dirty="0">
              <a:solidFill>
                <a:srgbClr val="D0103A"/>
              </a:solidFill>
              <a:latin typeface="Calibri" panose="020F0502020204030204" pitchFamily="34" charset="0"/>
              <a:ea typeface="Calibri" panose="020F0502020204030204" pitchFamily="34" charset="0"/>
              <a:cs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3795">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3795">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3795">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3795">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3795">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3795">
                                            <p:txEl>
                                              <p:pRg st="5" end="5"/>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379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5"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a:extLst>
              <a:ext uri="{FF2B5EF4-FFF2-40B4-BE49-F238E27FC236}">
                <a16:creationId xmlns:a16="http://schemas.microsoft.com/office/drawing/2014/main" id="{566CD93F-0394-4628-AFBB-F36D85CBE927}"/>
              </a:ext>
            </a:extLst>
          </p:cNvPr>
          <p:cNvSpPr>
            <a:spLocks noGrp="1" noChangeArrowheads="1"/>
          </p:cNvSpPr>
          <p:nvPr>
            <p:ph type="title"/>
          </p:nvPr>
        </p:nvSpPr>
        <p:spPr>
          <a:xfrm>
            <a:off x="874207" y="622998"/>
            <a:ext cx="10582686" cy="1020867"/>
          </a:xfrm>
        </p:spPr>
        <p:txBody>
          <a:bodyPr>
            <a:norm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Typical marketing objectives</a:t>
            </a:r>
          </a:p>
        </p:txBody>
      </p:sp>
      <p:sp>
        <p:nvSpPr>
          <p:cNvPr id="36867" name="Rectangle 3">
            <a:extLst>
              <a:ext uri="{FF2B5EF4-FFF2-40B4-BE49-F238E27FC236}">
                <a16:creationId xmlns:a16="http://schemas.microsoft.com/office/drawing/2014/main" id="{D5D36E44-A49C-46AD-8BDB-030D0D6CFDF2}"/>
              </a:ext>
            </a:extLst>
          </p:cNvPr>
          <p:cNvSpPr>
            <a:spLocks noGrp="1" noChangeArrowheads="1"/>
          </p:cNvSpPr>
          <p:nvPr>
            <p:ph type="body" idx="1"/>
          </p:nvPr>
        </p:nvSpPr>
        <p:spPr>
          <a:xfrm>
            <a:off x="874208" y="2185334"/>
            <a:ext cx="10582686" cy="4281488"/>
          </a:xfrm>
        </p:spPr>
        <p:txBody>
          <a:bodyPr>
            <a:normAutofit fontScale="70000" lnSpcReduction="20000"/>
          </a:bodyPr>
          <a:lstStyle/>
          <a:p>
            <a:r>
              <a:rPr lang="en-GB" altLang="en-US" sz="3900" dirty="0">
                <a:latin typeface="Calibri" panose="020F0502020204030204" pitchFamily="34" charset="0"/>
                <a:ea typeface="Calibri" panose="020F0502020204030204" pitchFamily="34" charset="0"/>
                <a:cs typeface="Calibri" panose="020F0502020204030204" pitchFamily="34" charset="0"/>
              </a:rPr>
              <a:t>Increase market share in the AB market from X% to Y% by Date </a:t>
            </a:r>
          </a:p>
          <a:p>
            <a:r>
              <a:rPr lang="en-GB" altLang="en-US" sz="3900" dirty="0">
                <a:latin typeface="Calibri" panose="020F0502020204030204" pitchFamily="34" charset="0"/>
                <a:ea typeface="Calibri" panose="020F0502020204030204" pitchFamily="34" charset="0"/>
                <a:cs typeface="Calibri" panose="020F0502020204030204" pitchFamily="34" charset="0"/>
              </a:rPr>
              <a:t>Become no. 1 brand in UK market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Launch new product in the (market / sector)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Move into new market by date and achieve a market share of X%</a:t>
            </a:r>
          </a:p>
          <a:p>
            <a:r>
              <a:rPr lang="en-GB" altLang="en-US" sz="3900" dirty="0">
                <a:latin typeface="Calibri" panose="020F0502020204030204" pitchFamily="34" charset="0"/>
                <a:ea typeface="Calibri" panose="020F0502020204030204" pitchFamily="34" charset="0"/>
                <a:cs typeface="Calibri" panose="020F0502020204030204" pitchFamily="34" charset="0"/>
              </a:rPr>
              <a:t>Increase awareness from X% to Y% in AB market by date</a:t>
            </a:r>
          </a:p>
          <a:p>
            <a:r>
              <a:rPr lang="en-GB" altLang="en-US" sz="3900" dirty="0">
                <a:latin typeface="Calibri" panose="020F0502020204030204" pitchFamily="34" charset="0"/>
                <a:ea typeface="Calibri" panose="020F0502020204030204" pitchFamily="34" charset="0"/>
                <a:cs typeface="Calibri" panose="020F0502020204030204" pitchFamily="34" charset="0"/>
              </a:rPr>
              <a:t>Re-position as… ‘Generate agreement with the statement XYZ brand is a premium quality ethical brand’</a:t>
            </a:r>
          </a:p>
          <a:p>
            <a:pPr algn="r" eaLnBrk="1" hangingPunct="1">
              <a:buFont typeface="Arial" panose="020B0604020202020204" pitchFamily="34" charset="0"/>
              <a:buNone/>
            </a:pPr>
            <a:r>
              <a:rPr lang="en-GB" altLang="en-US" sz="4100" b="1" i="1" dirty="0">
                <a:solidFill>
                  <a:srgbClr val="FF0000"/>
                </a:solidFill>
                <a:latin typeface="Calibri" panose="020F0502020204030204" pitchFamily="34" charset="0"/>
                <a:ea typeface="Calibri" panose="020F0502020204030204" pitchFamily="34" charset="0"/>
                <a:cs typeface="Calibri" panose="020F0502020204030204" pitchFamily="34" charset="0"/>
              </a:rPr>
              <a:t>All objectives should be SMART!</a:t>
            </a:r>
          </a:p>
          <a:p>
            <a:pPr eaLnBrk="1" hangingPunct="1"/>
            <a:endParaRPr lang="en-GB" altLang="en-US" dirty="0"/>
          </a:p>
        </p:txBody>
      </p:sp>
    </p:spTree>
  </p:cSld>
  <p:clrMapOvr>
    <a:masterClrMapping/>
  </p:clrMapOv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6867">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6867">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6867">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6867">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6867">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6867">
                                            <p:txEl>
                                              <p:pRg st="5" end="5"/>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686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strategy</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23</a:t>
            </a:fld>
            <a:endParaRPr lang="en-US">
              <a:solidFill>
                <a:srgbClr val="FFFFFF"/>
              </a:solidFill>
            </a:endParaRPr>
          </a:p>
        </p:txBody>
      </p:sp>
    </p:spTree>
    <p:extLst>
      <p:ext uri="{BB962C8B-B14F-4D97-AF65-F5344CB8AC3E}">
        <p14:creationId xmlns:p14="http://schemas.microsoft.com/office/powerpoint/2010/main" val="114864736"/>
      </p:ext>
    </p:extLst>
  </p:cSld>
  <p:clrMapOvr>
    <a:overrideClrMapping bg1="dk1" tx1="lt1" bg2="dk2" tx2="lt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dirty="0">
                <a:latin typeface="Calibri" panose="020F0502020204030204" pitchFamily="34" charset="0"/>
                <a:cs typeface="Calibri" panose="020F0502020204030204" pitchFamily="34" charset="0"/>
              </a:rPr>
              <a:t>Marketing Strategies</a:t>
            </a:r>
          </a:p>
        </p:txBody>
      </p:sp>
      <p:graphicFrame>
        <p:nvGraphicFramePr>
          <p:cNvPr id="5" name="Content Placeholder 2">
            <a:extLst>
              <a:ext uri="{FF2B5EF4-FFF2-40B4-BE49-F238E27FC236}">
                <a16:creationId xmlns:a16="http://schemas.microsoft.com/office/drawing/2014/main" id="{9D40DE8B-9EC6-4188-1E96-8114AFF8A3DB}"/>
              </a:ext>
            </a:extLst>
          </p:cNvPr>
          <p:cNvGraphicFramePr>
            <a:graphicFrameLocks noGrp="1"/>
          </p:cNvGraphicFramePr>
          <p:nvPr>
            <p:ph idx="1"/>
          </p:nvPr>
        </p:nvGraphicFramePr>
        <p:xfrm>
          <a:off x="721217" y="1921565"/>
          <a:ext cx="10233295" cy="43890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377163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657225" y="582804"/>
            <a:ext cx="10692093" cy="783772"/>
          </a:xfrm>
        </p:spPr>
        <p:txBody>
          <a:bodyPr>
            <a:no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Strategic Choices: How will we get there?</a:t>
            </a:r>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657225" y="1790701"/>
            <a:ext cx="10494869" cy="4233582"/>
          </a:xfrm>
        </p:spPr>
        <p:txBody>
          <a:bodyPr>
            <a:noAutofit/>
          </a:bodyPr>
          <a:lstStyle/>
          <a:p>
            <a:pPr marL="0" indent="0">
              <a:buNone/>
              <a:defRPr/>
            </a:pPr>
            <a:r>
              <a:rPr lang="en-GB" sz="3600" dirty="0">
                <a:latin typeface="Calibri" panose="020F0502020204030204" pitchFamily="34" charset="0"/>
                <a:ea typeface="Calibri" panose="020F0502020204030204" pitchFamily="34" charset="0"/>
                <a:cs typeface="Calibri" panose="020F0502020204030204" pitchFamily="34" charset="0"/>
              </a:rPr>
              <a:t>Strategic approach to marketing can be defined using a number of theoretical models such as …..</a:t>
            </a:r>
          </a:p>
          <a:p>
            <a:pPr marL="0" indent="0">
              <a:buNone/>
              <a:defRPr/>
            </a:pPr>
            <a:endParaRPr lang="en-GB" sz="10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Porter’s generic strategy model – Cost leadership, differentiation, focus</a:t>
            </a: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Ansoff’s growth strategies model</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EBF15-E9F7-4DFC-A644-90FC94420353}"/>
              </a:ext>
            </a:extLst>
          </p:cNvPr>
          <p:cNvSpPr>
            <a:spLocks noGrp="1"/>
          </p:cNvSpPr>
          <p:nvPr>
            <p:ph type="title"/>
          </p:nvPr>
        </p:nvSpPr>
        <p:spPr>
          <a:xfrm>
            <a:off x="756621" y="172986"/>
            <a:ext cx="3976744" cy="1631844"/>
          </a:xfrm>
        </p:spPr>
        <p:txBody>
          <a:bodyPr>
            <a:normAutofit/>
          </a:bodyPr>
          <a:lstStyle/>
          <a:p>
            <a:r>
              <a:rPr lang="en-GB" sz="3200" b="1" dirty="0">
                <a:latin typeface="Calibri" panose="020F0502020204030204" pitchFamily="34" charset="0"/>
                <a:ea typeface="Calibri" panose="020F0502020204030204" pitchFamily="34" charset="0"/>
                <a:cs typeface="Calibri" panose="020F0502020204030204" pitchFamily="34" charset="0"/>
              </a:rPr>
              <a:t>Porter’s generic strategy model</a:t>
            </a:r>
          </a:p>
        </p:txBody>
      </p:sp>
      <p:sp>
        <p:nvSpPr>
          <p:cNvPr id="3" name="Content Placeholder 2">
            <a:extLst>
              <a:ext uri="{FF2B5EF4-FFF2-40B4-BE49-F238E27FC236}">
                <a16:creationId xmlns:a16="http://schemas.microsoft.com/office/drawing/2014/main" id="{05706B01-82CB-4CC2-BE76-BEDDF2617E9E}"/>
              </a:ext>
            </a:extLst>
          </p:cNvPr>
          <p:cNvSpPr>
            <a:spLocks noGrp="1"/>
          </p:cNvSpPr>
          <p:nvPr>
            <p:ph idx="1"/>
          </p:nvPr>
        </p:nvSpPr>
        <p:spPr/>
        <p:txBody>
          <a:bodyPr/>
          <a:lstStyle/>
          <a:p>
            <a:r>
              <a:rPr lang="en-GB" sz="3600" dirty="0">
                <a:latin typeface="Calibri" panose="020F0502020204030204" pitchFamily="34" charset="0"/>
                <a:ea typeface="Calibri" panose="020F0502020204030204" pitchFamily="34" charset="0"/>
                <a:cs typeface="Calibri" panose="020F0502020204030204" pitchFamily="34" charset="0"/>
              </a:rPr>
              <a:t>1985</a:t>
            </a:r>
          </a:p>
          <a:p>
            <a:endParaRPr lang="en-GB" dirty="0"/>
          </a:p>
        </p:txBody>
      </p:sp>
      <p:pic>
        <p:nvPicPr>
          <p:cNvPr id="2050" name="Picture 2" descr="Porter's Generic Strategies - Strategy Skills from MindTools.com">
            <a:extLst>
              <a:ext uri="{FF2B5EF4-FFF2-40B4-BE49-F238E27FC236}">
                <a16:creationId xmlns:a16="http://schemas.microsoft.com/office/drawing/2014/main" id="{6E84735B-5EFE-4027-9453-4ABB5E73A4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1613" y="159195"/>
            <a:ext cx="7324711" cy="653961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8358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132" name="Rectangle 4121">
            <a:extLst>
              <a:ext uri="{FF2B5EF4-FFF2-40B4-BE49-F238E27FC236}">
                <a16:creationId xmlns:a16="http://schemas.microsoft.com/office/drawing/2014/main" id="{1DDC3EF6-2EA5-44B3-94C7-9DDA67A12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3" name="Rectangle 4123">
            <a:extLst>
              <a:ext uri="{FF2B5EF4-FFF2-40B4-BE49-F238E27FC236}">
                <a16:creationId xmlns:a16="http://schemas.microsoft.com/office/drawing/2014/main" id="{87925A9A-E9FA-496E-9C09-7C2845E006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4" name="Rectangle 4125">
            <a:extLst>
              <a:ext uri="{FF2B5EF4-FFF2-40B4-BE49-F238E27FC236}">
                <a16:creationId xmlns:a16="http://schemas.microsoft.com/office/drawing/2014/main" id="{2073ABB4-E164-4CBF-ADFF-25552BB7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35" name="Rectangle 4127">
            <a:extLst>
              <a:ext uri="{FF2B5EF4-FFF2-40B4-BE49-F238E27FC236}">
                <a16:creationId xmlns:a16="http://schemas.microsoft.com/office/drawing/2014/main" id="{1259A422-0023-4292-8200-E080556F3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33415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36" name="Rectangle 4129">
            <a:extLst>
              <a:ext uri="{FF2B5EF4-FFF2-40B4-BE49-F238E27FC236}">
                <a16:creationId xmlns:a16="http://schemas.microsoft.com/office/drawing/2014/main" id="{A2413CA5-4739-4BC9-8BB3-B0A4928D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104" name="Picture 8" descr="The Ansoff Matrix Explained with Example - YouTube">
            <a:extLst>
              <a:ext uri="{FF2B5EF4-FFF2-40B4-BE49-F238E27FC236}">
                <a16:creationId xmlns:a16="http://schemas.microsoft.com/office/drawing/2014/main" id="{569219C2-C370-D4E7-E062-A544B3F27D93}"/>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l="-1" t="12614" r="49618" b="11930"/>
          <a:stretch/>
        </p:blipFill>
        <p:spPr bwMode="auto">
          <a:xfrm>
            <a:off x="2789445" y="643467"/>
            <a:ext cx="6613110" cy="5571066"/>
          </a:xfrm>
          <a:prstGeom prst="rect">
            <a:avLst/>
          </a:prstGeom>
          <a:noFill/>
          <a:extLst>
            <a:ext uri="{909E8E84-426E-40DD-AFC4-6F175D3DCCD1}">
              <a14:hiddenFill xmlns:a14="http://schemas.microsoft.com/office/drawing/2010/main">
                <a:solidFill>
                  <a:srgbClr val="FFFFFF"/>
                </a:solidFill>
              </a14:hiddenFill>
            </a:ext>
          </a:extLst>
        </p:spPr>
      </p:pic>
      <p:sp>
        <p:nvSpPr>
          <p:cNvPr id="4" name="Footer Placeholder 3">
            <a:extLst>
              <a:ext uri="{FF2B5EF4-FFF2-40B4-BE49-F238E27FC236}">
                <a16:creationId xmlns:a16="http://schemas.microsoft.com/office/drawing/2014/main" id="{4A7E90EC-92CB-4309-1CD2-9A4DB02DDA92}"/>
              </a:ext>
            </a:extLst>
          </p:cNvPr>
          <p:cNvSpPr>
            <a:spLocks noGrp="1"/>
          </p:cNvSpPr>
          <p:nvPr>
            <p:ph type="ftr" sz="quarter" idx="11"/>
          </p:nvPr>
        </p:nvSpPr>
        <p:spPr>
          <a:xfrm>
            <a:off x="581192" y="6380436"/>
            <a:ext cx="6917210" cy="365125"/>
          </a:xfrm>
        </p:spPr>
        <p:txBody>
          <a:bodyPr vert="horz" lIns="91440" tIns="45720" rIns="91440" bIns="45720" rtlCol="0" anchor="ctr">
            <a:normAutofit/>
          </a:bodyPr>
          <a:lstStyle/>
          <a:p>
            <a:pPr defTabSz="457200"/>
            <a:endParaRPr lang="en-US" sz="900" kern="1200" cap="all">
              <a:solidFill>
                <a:schemeClr val="bg1"/>
              </a:solidFill>
              <a:latin typeface="+mn-lt"/>
              <a:ea typeface="+mn-ea"/>
              <a:cs typeface="+mn-cs"/>
            </a:endParaRPr>
          </a:p>
        </p:txBody>
      </p:sp>
      <p:sp>
        <p:nvSpPr>
          <p:cNvPr id="5" name="Slide Number Placeholder 4">
            <a:extLst>
              <a:ext uri="{FF2B5EF4-FFF2-40B4-BE49-F238E27FC236}">
                <a16:creationId xmlns:a16="http://schemas.microsoft.com/office/drawing/2014/main" id="{A23C8BEA-0B5E-AEBF-D971-C239897C4A53}"/>
              </a:ext>
            </a:extLst>
          </p:cNvPr>
          <p:cNvSpPr>
            <a:spLocks noGrp="1"/>
          </p:cNvSpPr>
          <p:nvPr>
            <p:ph type="sldNum" sz="quarter" idx="12"/>
          </p:nvPr>
        </p:nvSpPr>
        <p:spPr>
          <a:xfrm>
            <a:off x="10558300" y="6384762"/>
            <a:ext cx="1052510" cy="365125"/>
          </a:xfrm>
        </p:spPr>
        <p:txBody>
          <a:bodyPr vert="horz" lIns="91440" tIns="45720" rIns="91440" bIns="45720" rtlCol="0" anchor="ctr">
            <a:normAutofit/>
          </a:bodyPr>
          <a:lstStyle/>
          <a:p>
            <a:pPr defTabSz="457200">
              <a:spcAft>
                <a:spcPts val="600"/>
              </a:spcAft>
            </a:pPr>
            <a:fld id="{3A98EE3D-8CD1-4C3F-BD1C-C98C9596463C}" type="slidenum">
              <a:rPr lang="en-US" smtClean="0">
                <a:solidFill>
                  <a:schemeClr val="bg1"/>
                </a:solidFill>
              </a:rPr>
              <a:pPr defTabSz="457200">
                <a:spcAft>
                  <a:spcPts val="600"/>
                </a:spcAft>
              </a:pPr>
              <a:t>27</a:t>
            </a:fld>
            <a:endParaRPr lang="en-US">
              <a:solidFill>
                <a:schemeClr val="bg1"/>
              </a:solidFill>
            </a:endParaRPr>
          </a:p>
        </p:txBody>
      </p:sp>
    </p:spTree>
    <p:extLst>
      <p:ext uri="{BB962C8B-B14F-4D97-AF65-F5344CB8AC3E}">
        <p14:creationId xmlns:p14="http://schemas.microsoft.com/office/powerpoint/2010/main" val="337677139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extBox 1">
            <a:extLst>
              <a:ext uri="{FF2B5EF4-FFF2-40B4-BE49-F238E27FC236}">
                <a16:creationId xmlns:a16="http://schemas.microsoft.com/office/drawing/2014/main" id="{34DD7C1E-F909-42E4-BA03-5093B5EBACEB}"/>
              </a:ext>
            </a:extLst>
          </p:cNvPr>
          <p:cNvSpPr txBox="1">
            <a:spLocks noChangeArrowheads="1"/>
          </p:cNvSpPr>
          <p:nvPr/>
        </p:nvSpPr>
        <p:spPr bwMode="auto">
          <a:xfrm>
            <a:off x="368393" y="366366"/>
            <a:ext cx="4587033" cy="584200"/>
          </a:xfrm>
          <a:prstGeom prst="rect">
            <a:avLst/>
          </a:prstGeom>
          <a:solidFill>
            <a:schemeClr val="bg1">
              <a:lumMod val="85000"/>
            </a:schemeClr>
          </a:solidFill>
          <a:ln>
            <a:noFill/>
          </a:ln>
        </p:spPr>
        <p:txBody>
          <a:bodyPr wrap="square">
            <a:spAutoFit/>
          </a:bodyPr>
          <a:lstStyle>
            <a:lvl1pPr eaLnBrk="0" hangingPunct="0">
              <a:defRPr sz="2000" b="1">
                <a:solidFill>
                  <a:schemeClr val="tx1"/>
                </a:solidFill>
                <a:latin typeface="Arial" panose="020B0604020202020204" pitchFamily="34" charset="0"/>
              </a:defRPr>
            </a:lvl1pPr>
            <a:lvl2pPr marL="742950" indent="-285750" eaLnBrk="0" hangingPunct="0">
              <a:defRPr sz="2000" b="1">
                <a:solidFill>
                  <a:schemeClr val="tx1"/>
                </a:solidFill>
                <a:latin typeface="Arial" panose="020B0604020202020204" pitchFamily="34" charset="0"/>
              </a:defRPr>
            </a:lvl2pPr>
            <a:lvl3pPr marL="1143000" indent="-228600" eaLnBrk="0" hangingPunct="0">
              <a:defRPr sz="2000" b="1">
                <a:solidFill>
                  <a:schemeClr val="tx1"/>
                </a:solidFill>
                <a:latin typeface="Arial" panose="020B0604020202020204" pitchFamily="34" charset="0"/>
              </a:defRPr>
            </a:lvl3pPr>
            <a:lvl4pPr marL="1600200" indent="-228600" eaLnBrk="0" hangingPunct="0">
              <a:defRPr sz="2000" b="1">
                <a:solidFill>
                  <a:schemeClr val="tx1"/>
                </a:solidFill>
                <a:latin typeface="Arial" panose="020B0604020202020204" pitchFamily="34" charset="0"/>
              </a:defRPr>
            </a:lvl4pPr>
            <a:lvl5pPr marL="2057400" indent="-228600" eaLnBrk="0" hangingPunct="0">
              <a:defRPr sz="2000" b="1">
                <a:solidFill>
                  <a:schemeClr val="tx1"/>
                </a:solidFill>
                <a:latin typeface="Arial" panose="020B0604020202020204" pitchFamily="34" charset="0"/>
              </a:defRPr>
            </a:lvl5pPr>
            <a:lvl6pPr marL="2514600" indent="-228600" eaLnBrk="0" fontAlgn="base" hangingPunct="0">
              <a:spcBef>
                <a:spcPct val="0"/>
              </a:spcBef>
              <a:spcAft>
                <a:spcPct val="0"/>
              </a:spcAft>
              <a:defRPr sz="2000" b="1">
                <a:solidFill>
                  <a:schemeClr val="tx1"/>
                </a:solidFill>
                <a:latin typeface="Arial" panose="020B0604020202020204" pitchFamily="34" charset="0"/>
              </a:defRPr>
            </a:lvl6pPr>
            <a:lvl7pPr marL="2971800" indent="-228600" eaLnBrk="0" fontAlgn="base" hangingPunct="0">
              <a:spcBef>
                <a:spcPct val="0"/>
              </a:spcBef>
              <a:spcAft>
                <a:spcPct val="0"/>
              </a:spcAft>
              <a:defRPr sz="2000" b="1">
                <a:solidFill>
                  <a:schemeClr val="tx1"/>
                </a:solidFill>
                <a:latin typeface="Arial" panose="020B0604020202020204" pitchFamily="34" charset="0"/>
              </a:defRPr>
            </a:lvl7pPr>
            <a:lvl8pPr marL="3429000" indent="-228600" eaLnBrk="0" fontAlgn="base" hangingPunct="0">
              <a:spcBef>
                <a:spcPct val="0"/>
              </a:spcBef>
              <a:spcAft>
                <a:spcPct val="0"/>
              </a:spcAft>
              <a:defRPr sz="2000" b="1">
                <a:solidFill>
                  <a:schemeClr val="tx1"/>
                </a:solidFill>
                <a:latin typeface="Arial" panose="020B0604020202020204" pitchFamily="34" charset="0"/>
              </a:defRPr>
            </a:lvl8pPr>
            <a:lvl9pPr marL="3886200" indent="-228600" eaLnBrk="0" fontAlgn="base" hangingPunct="0">
              <a:spcBef>
                <a:spcPct val="0"/>
              </a:spcBef>
              <a:spcAft>
                <a:spcPct val="0"/>
              </a:spcAft>
              <a:defRPr sz="2000" b="1">
                <a:solidFill>
                  <a:schemeClr val="tx1"/>
                </a:solidFill>
                <a:latin typeface="Arial" panose="020B0604020202020204" pitchFamily="34" charset="0"/>
              </a:defRPr>
            </a:lvl9pPr>
          </a:lstStyle>
          <a:p>
            <a:pPr eaLnBrk="1" hangingPunct="1">
              <a:defRPr/>
            </a:pPr>
            <a:r>
              <a:rPr lang="en-GB" altLang="en-US" sz="3200" b="0" dirty="0" err="1"/>
              <a:t>Ansoff’s</a:t>
            </a:r>
            <a:r>
              <a:rPr lang="en-GB" altLang="en-US" sz="3200" b="0" dirty="0"/>
              <a:t> Matrix Example </a:t>
            </a:r>
          </a:p>
        </p:txBody>
      </p:sp>
      <p:sp>
        <p:nvSpPr>
          <p:cNvPr id="3" name="Rectangle 2">
            <a:extLst>
              <a:ext uri="{FF2B5EF4-FFF2-40B4-BE49-F238E27FC236}">
                <a16:creationId xmlns:a16="http://schemas.microsoft.com/office/drawing/2014/main" id="{7335FD1A-F7FC-41B5-A713-3FF152ABBADF}"/>
              </a:ext>
            </a:extLst>
          </p:cNvPr>
          <p:cNvSpPr/>
          <p:nvPr/>
        </p:nvSpPr>
        <p:spPr bwMode="auto">
          <a:xfrm>
            <a:off x="2241177" y="2480557"/>
            <a:ext cx="3119465"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Penetration</a:t>
            </a:r>
          </a:p>
          <a:p>
            <a:pPr algn="ctr" eaLnBrk="1" hangingPunct="1">
              <a:defRPr/>
            </a:pPr>
            <a:r>
              <a:rPr lang="en-GB" sz="1400" dirty="0">
                <a:ln w="12700">
                  <a:solidFill>
                    <a:schemeClr val="tx2">
                      <a:satMod val="155000"/>
                    </a:schemeClr>
                  </a:solidFill>
                  <a:prstDash val="solid"/>
                </a:ln>
              </a:rPr>
              <a:t>Pricing</a:t>
            </a:r>
          </a:p>
          <a:p>
            <a:pPr algn="ctr" eaLnBrk="1" hangingPunct="1">
              <a:defRPr/>
            </a:pPr>
            <a:r>
              <a:rPr lang="en-GB" sz="1400" dirty="0">
                <a:ln w="12700">
                  <a:solidFill>
                    <a:schemeClr val="tx2">
                      <a:satMod val="155000"/>
                    </a:schemeClr>
                  </a:solidFill>
                  <a:prstDash val="solid"/>
                </a:ln>
              </a:rPr>
              <a:t>Service</a:t>
            </a:r>
          </a:p>
          <a:p>
            <a:pPr algn="ctr" eaLnBrk="1" hangingPunct="1">
              <a:defRPr/>
            </a:pPr>
            <a:r>
              <a:rPr lang="en-GB" sz="1400" dirty="0">
                <a:ln w="12700">
                  <a:solidFill>
                    <a:schemeClr val="tx2">
                      <a:satMod val="155000"/>
                    </a:schemeClr>
                  </a:solidFill>
                  <a:prstDash val="solid"/>
                </a:ln>
              </a:rPr>
              <a:t>Drive through</a:t>
            </a:r>
          </a:p>
          <a:p>
            <a:pPr algn="ctr" eaLnBrk="1" hangingPunct="1">
              <a:defRPr/>
            </a:pPr>
            <a:r>
              <a:rPr lang="en-GB" sz="1400" dirty="0">
                <a:ln w="12700">
                  <a:solidFill>
                    <a:schemeClr val="tx2">
                      <a:satMod val="155000"/>
                    </a:schemeClr>
                  </a:solidFill>
                  <a:prstDash val="solid"/>
                </a:ln>
              </a:rPr>
              <a:t>Table service</a:t>
            </a:r>
          </a:p>
          <a:p>
            <a:pPr algn="ctr" eaLnBrk="1" hangingPunct="1">
              <a:defRPr/>
            </a:pPr>
            <a:endParaRPr lang="en-GB" sz="1400" dirty="0">
              <a:ln w="12700">
                <a:solidFill>
                  <a:schemeClr val="tx2">
                    <a:satMod val="155000"/>
                  </a:schemeClr>
                </a:solidFill>
                <a:prstDash val="solid"/>
              </a:ln>
            </a:endParaRPr>
          </a:p>
        </p:txBody>
      </p:sp>
      <p:sp>
        <p:nvSpPr>
          <p:cNvPr id="4" name="Rectangle 3">
            <a:extLst>
              <a:ext uri="{FF2B5EF4-FFF2-40B4-BE49-F238E27FC236}">
                <a16:creationId xmlns:a16="http://schemas.microsoft.com/office/drawing/2014/main" id="{CA8CAAED-288A-418E-8857-E0DAADB62FD3}"/>
              </a:ext>
            </a:extLst>
          </p:cNvPr>
          <p:cNvSpPr/>
          <p:nvPr/>
        </p:nvSpPr>
        <p:spPr bwMode="auto">
          <a:xfrm>
            <a:off x="2241177" y="4392705"/>
            <a:ext cx="3086186"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Market Development </a:t>
            </a:r>
          </a:p>
          <a:p>
            <a:pPr algn="ctr" eaLnBrk="1" hangingPunct="1">
              <a:defRPr/>
            </a:pPr>
            <a:r>
              <a:rPr lang="en-GB" sz="1400" dirty="0">
                <a:ln w="12700">
                  <a:solidFill>
                    <a:schemeClr val="tx2">
                      <a:satMod val="155000"/>
                    </a:schemeClr>
                  </a:solidFill>
                  <a:prstDash val="solid"/>
                </a:ln>
              </a:rPr>
              <a:t>Operating in 121 countries</a:t>
            </a:r>
            <a:endParaRPr lang="en-GB" sz="2000" dirty="0"/>
          </a:p>
        </p:txBody>
      </p:sp>
      <p:sp>
        <p:nvSpPr>
          <p:cNvPr id="5" name="Rectangle 4">
            <a:extLst>
              <a:ext uri="{FF2B5EF4-FFF2-40B4-BE49-F238E27FC236}">
                <a16:creationId xmlns:a16="http://schemas.microsoft.com/office/drawing/2014/main" id="{4E8AD02A-D5F3-491F-AF0E-2BDF478D15B9}"/>
              </a:ext>
            </a:extLst>
          </p:cNvPr>
          <p:cNvSpPr/>
          <p:nvPr/>
        </p:nvSpPr>
        <p:spPr bwMode="auto">
          <a:xfrm>
            <a:off x="5327361" y="4392706"/>
            <a:ext cx="3673203" cy="1810869"/>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r>
              <a:rPr lang="en-GB" sz="2000" dirty="0">
                <a:ln w="12700">
                  <a:solidFill>
                    <a:schemeClr val="tx2">
                      <a:satMod val="155000"/>
                    </a:schemeClr>
                  </a:solidFill>
                  <a:prstDash val="solid"/>
                </a:ln>
              </a:rPr>
              <a:t>Diversification</a:t>
            </a:r>
          </a:p>
          <a:p>
            <a:pPr algn="ctr" eaLnBrk="1" hangingPunct="1">
              <a:defRPr/>
            </a:pPr>
            <a:r>
              <a:rPr lang="en-GB" sz="1400" dirty="0" err="1">
                <a:ln w="12700">
                  <a:solidFill>
                    <a:schemeClr val="tx2">
                      <a:satMod val="155000"/>
                    </a:schemeClr>
                  </a:solidFill>
                  <a:prstDash val="solid"/>
                </a:ln>
              </a:rPr>
              <a:t>Mccafe</a:t>
            </a:r>
            <a:r>
              <a:rPr lang="en-GB" sz="1400" dirty="0">
                <a:ln w="12700">
                  <a:solidFill>
                    <a:schemeClr val="tx2">
                      <a:satMod val="155000"/>
                    </a:schemeClr>
                  </a:solidFill>
                  <a:prstDash val="solid"/>
                </a:ln>
              </a:rPr>
              <a:t> </a:t>
            </a:r>
          </a:p>
        </p:txBody>
      </p:sp>
      <p:sp>
        <p:nvSpPr>
          <p:cNvPr id="6" name="Rectangle 5">
            <a:extLst>
              <a:ext uri="{FF2B5EF4-FFF2-40B4-BE49-F238E27FC236}">
                <a16:creationId xmlns:a16="http://schemas.microsoft.com/office/drawing/2014/main" id="{BECF98D3-3A62-4619-98F3-8C267B2A8835}"/>
              </a:ext>
            </a:extLst>
          </p:cNvPr>
          <p:cNvSpPr/>
          <p:nvPr/>
        </p:nvSpPr>
        <p:spPr bwMode="auto">
          <a:xfrm>
            <a:off x="5360643" y="2480559"/>
            <a:ext cx="3639921" cy="1912147"/>
          </a:xfrm>
          <a:prstGeom prst="rect">
            <a:avLst/>
          </a:prstGeom>
          <a:solidFill>
            <a:schemeClr val="tx2">
              <a:lumMod val="20000"/>
              <a:lumOff val="80000"/>
            </a:schemeClr>
          </a:solidFill>
          <a:ln w="9525" cap="flat" cmpd="sng" algn="ctr">
            <a:solidFill>
              <a:schemeClr val="tx1"/>
            </a:solidFill>
            <a:prstDash val="solid"/>
            <a:round/>
            <a:headEnd type="none" w="med" len="med"/>
            <a:tailEnd type="none" w="med" len="med"/>
          </a:ln>
          <a:effectLst/>
        </p:spPr>
        <p:txBody>
          <a:bodyPr anchor="ctr"/>
          <a:lstStyle/>
          <a:p>
            <a:pPr algn="ctr" eaLnBrk="1" hangingPunct="1">
              <a:defRPr/>
            </a:pPr>
            <a:endParaRPr lang="en-GB" sz="2000" dirty="0">
              <a:ln w="12700">
                <a:solidFill>
                  <a:schemeClr val="tx2">
                    <a:satMod val="155000"/>
                  </a:schemeClr>
                </a:solidFill>
                <a:prstDash val="solid"/>
              </a:ln>
              <a:effectLst>
                <a:outerShdw blurRad="41275" dist="20320" dir="1800000" algn="tl" rotWithShape="0">
                  <a:srgbClr val="000000">
                    <a:alpha val="40000"/>
                  </a:srgbClr>
                </a:outerShdw>
              </a:effectLst>
            </a:endParaRP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Product Development</a:t>
            </a:r>
          </a:p>
          <a:p>
            <a:pPr algn="ctr" eaLnBrk="1" hangingPunct="1">
              <a:defRPr/>
            </a:pPr>
            <a:r>
              <a:rPr lang="en-GB" sz="1400" dirty="0" err="1">
                <a:ln w="12700">
                  <a:solidFill>
                    <a:schemeClr val="tx2">
                      <a:satMod val="155000"/>
                    </a:schemeClr>
                  </a:solidFill>
                  <a:prstDash val="solid"/>
                </a:ln>
              </a:rPr>
              <a:t>McPizza</a:t>
            </a:r>
            <a:endParaRPr lang="en-GB" sz="1400" dirty="0">
              <a:ln w="12700">
                <a:solidFill>
                  <a:schemeClr val="tx2">
                    <a:satMod val="155000"/>
                  </a:schemeClr>
                </a:solidFill>
                <a:prstDash val="solid"/>
              </a:ln>
            </a:endParaRPr>
          </a:p>
          <a:p>
            <a:pPr algn="ctr" eaLnBrk="1" hangingPunct="1">
              <a:defRPr/>
            </a:pPr>
            <a:r>
              <a:rPr lang="en-GB" sz="1400" dirty="0" err="1">
                <a:ln w="12700">
                  <a:solidFill>
                    <a:schemeClr val="tx2">
                      <a:satMod val="155000"/>
                    </a:schemeClr>
                  </a:solidFill>
                  <a:prstDash val="solid"/>
                </a:ln>
              </a:rPr>
              <a:t>McAloo</a:t>
            </a:r>
            <a:endParaRPr lang="en-GB" sz="1400" dirty="0">
              <a:ln w="12700">
                <a:solidFill>
                  <a:schemeClr val="tx2">
                    <a:satMod val="155000"/>
                  </a:schemeClr>
                </a:solidFill>
                <a:prstDash val="solid"/>
              </a:ln>
            </a:endParaRPr>
          </a:p>
          <a:p>
            <a:pPr algn="ctr" eaLnBrk="1" hangingPunct="1">
              <a:defRPr/>
            </a:pPr>
            <a:r>
              <a:rPr lang="en-GB" sz="1400" dirty="0">
                <a:ln w="12700">
                  <a:solidFill>
                    <a:schemeClr val="tx2">
                      <a:satMod val="155000"/>
                    </a:schemeClr>
                  </a:solidFill>
                  <a:prstDash val="solid"/>
                </a:ln>
              </a:rPr>
              <a:t>Masala Grill</a:t>
            </a:r>
          </a:p>
          <a:p>
            <a:pPr algn="ctr" eaLnBrk="1" hangingPunct="1">
              <a:defRPr/>
            </a:pPr>
            <a:r>
              <a:rPr lang="en-GB" sz="2000" dirty="0">
                <a:ln w="12700">
                  <a:solidFill>
                    <a:schemeClr val="tx2">
                      <a:satMod val="155000"/>
                    </a:schemeClr>
                  </a:solidFill>
                  <a:prstDash val="solid"/>
                </a:ln>
                <a:effectLst>
                  <a:outerShdw blurRad="41275" dist="20320" dir="1800000" algn="tl" rotWithShape="0">
                    <a:srgbClr val="000000">
                      <a:alpha val="40000"/>
                    </a:srgbClr>
                  </a:outerShdw>
                </a:effectLst>
              </a:rPr>
              <a:t> </a:t>
            </a:r>
          </a:p>
          <a:p>
            <a:pPr algn="ctr" eaLnBrk="1" hangingPunct="1">
              <a:defRPr/>
            </a:pPr>
            <a:endParaRPr lang="en-GB" sz="2000" dirty="0"/>
          </a:p>
        </p:txBody>
      </p:sp>
      <p:sp>
        <p:nvSpPr>
          <p:cNvPr id="45063" name="TextBox 6">
            <a:extLst>
              <a:ext uri="{FF2B5EF4-FFF2-40B4-BE49-F238E27FC236}">
                <a16:creationId xmlns:a16="http://schemas.microsoft.com/office/drawing/2014/main" id="{3AB779EA-5854-4F1C-8133-BD39A4D3F6DB}"/>
              </a:ext>
            </a:extLst>
          </p:cNvPr>
          <p:cNvSpPr txBox="1">
            <a:spLocks noChangeArrowheads="1"/>
          </p:cNvSpPr>
          <p:nvPr/>
        </p:nvSpPr>
        <p:spPr bwMode="auto">
          <a:xfrm rot="16200000">
            <a:off x="756330" y="2940933"/>
            <a:ext cx="1566863" cy="6461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Markets </a:t>
            </a:r>
          </a:p>
        </p:txBody>
      </p:sp>
      <p:sp>
        <p:nvSpPr>
          <p:cNvPr id="45064" name="TextBox 7">
            <a:extLst>
              <a:ext uri="{FF2B5EF4-FFF2-40B4-BE49-F238E27FC236}">
                <a16:creationId xmlns:a16="http://schemas.microsoft.com/office/drawing/2014/main" id="{D3FDC70E-3E54-4762-A848-36BC5144CA2C}"/>
              </a:ext>
            </a:extLst>
          </p:cNvPr>
          <p:cNvSpPr txBox="1">
            <a:spLocks noChangeArrowheads="1"/>
          </p:cNvSpPr>
          <p:nvPr/>
        </p:nvSpPr>
        <p:spPr bwMode="auto">
          <a:xfrm>
            <a:off x="2661909" y="1926559"/>
            <a:ext cx="2418339"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Existing Products </a:t>
            </a:r>
          </a:p>
        </p:txBody>
      </p:sp>
      <p:sp>
        <p:nvSpPr>
          <p:cNvPr id="45065" name="TextBox 8">
            <a:extLst>
              <a:ext uri="{FF2B5EF4-FFF2-40B4-BE49-F238E27FC236}">
                <a16:creationId xmlns:a16="http://schemas.microsoft.com/office/drawing/2014/main" id="{E49B056F-EB62-413D-B9C7-75D2ED3B6C13}"/>
              </a:ext>
            </a:extLst>
          </p:cNvPr>
          <p:cNvSpPr txBox="1">
            <a:spLocks noChangeArrowheads="1"/>
          </p:cNvSpPr>
          <p:nvPr/>
        </p:nvSpPr>
        <p:spPr bwMode="auto">
          <a:xfrm>
            <a:off x="6525761" y="2111225"/>
            <a:ext cx="2256156" cy="36933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Products </a:t>
            </a:r>
          </a:p>
        </p:txBody>
      </p:sp>
      <p:sp>
        <p:nvSpPr>
          <p:cNvPr id="45066" name="TextBox 9">
            <a:extLst>
              <a:ext uri="{FF2B5EF4-FFF2-40B4-BE49-F238E27FC236}">
                <a16:creationId xmlns:a16="http://schemas.microsoft.com/office/drawing/2014/main" id="{F474AD8E-16BE-492B-AA19-6CC6F24276AC}"/>
              </a:ext>
            </a:extLst>
          </p:cNvPr>
          <p:cNvSpPr txBox="1">
            <a:spLocks noChangeArrowheads="1"/>
          </p:cNvSpPr>
          <p:nvPr/>
        </p:nvSpPr>
        <p:spPr bwMode="auto">
          <a:xfrm rot="16200000">
            <a:off x="842924" y="4710203"/>
            <a:ext cx="12811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Font typeface="Arial" panose="020B0604020202020204" pitchFamily="34" charset="0"/>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Font typeface="Arial" panose="020B0604020202020204" pitchFamily="34" charset="0"/>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Arial" panose="020B0604020202020204" pitchFamily="34" charset="0"/>
                <a:cs typeface="Arial" panose="020B0604020202020204" pitchFamily="34" charset="0"/>
              </a:defRPr>
            </a:lvl9pPr>
          </a:lstStyle>
          <a:p>
            <a:pPr eaLnBrk="1" hangingPunct="1">
              <a:spcBef>
                <a:spcPct val="0"/>
              </a:spcBef>
              <a:buFontTx/>
              <a:buNone/>
            </a:pPr>
            <a:r>
              <a:rPr lang="en-GB" altLang="en-US" sz="1800" b="1" dirty="0"/>
              <a:t>New Markets </a:t>
            </a:r>
          </a:p>
        </p:txBody>
      </p:sp>
      <p:pic>
        <p:nvPicPr>
          <p:cNvPr id="45067" name="Picture 1">
            <a:extLst>
              <a:ext uri="{FF2B5EF4-FFF2-40B4-BE49-F238E27FC236}">
                <a16:creationId xmlns:a16="http://schemas.microsoft.com/office/drawing/2014/main" id="{35561424-D2FF-45CF-A193-AAF20C58DF6F}"/>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9491663" y="324228"/>
            <a:ext cx="2457450" cy="1857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84243AD6-FF4F-4149-928C-E0B94B19C463}"/>
              </a:ext>
            </a:extLst>
          </p:cNvPr>
          <p:cNvSpPr>
            <a:spLocks noGrp="1"/>
          </p:cNvSpPr>
          <p:nvPr>
            <p:ph type="title"/>
          </p:nvPr>
        </p:nvSpPr>
        <p:spPr>
          <a:xfrm>
            <a:off x="657225" y="582804"/>
            <a:ext cx="10692093" cy="783772"/>
          </a:xfrm>
        </p:spPr>
        <p:txBody>
          <a:bodyPr>
            <a:noAutofit/>
          </a:bodyPr>
          <a:lstStyle/>
          <a:p>
            <a:r>
              <a:rPr lang="en-GB" altLang="en-US" sz="3600" b="1" dirty="0">
                <a:latin typeface="Calibri" panose="020F0502020204030204" pitchFamily="34" charset="0"/>
                <a:ea typeface="Calibri" panose="020F0502020204030204" pitchFamily="34" charset="0"/>
                <a:cs typeface="Calibri" panose="020F0502020204030204" pitchFamily="34" charset="0"/>
              </a:rPr>
              <a:t>Segmentation, targeting and positioning</a:t>
            </a:r>
          </a:p>
        </p:txBody>
      </p:sp>
      <p:sp>
        <p:nvSpPr>
          <p:cNvPr id="3" name="Content Placeholder 2">
            <a:extLst>
              <a:ext uri="{FF2B5EF4-FFF2-40B4-BE49-F238E27FC236}">
                <a16:creationId xmlns:a16="http://schemas.microsoft.com/office/drawing/2014/main" id="{3A7BC3CC-3F92-471C-B2DE-22282AB5A2B8}"/>
              </a:ext>
            </a:extLst>
          </p:cNvPr>
          <p:cNvSpPr>
            <a:spLocks noGrp="1"/>
          </p:cNvSpPr>
          <p:nvPr>
            <p:ph idx="1"/>
          </p:nvPr>
        </p:nvSpPr>
        <p:spPr>
          <a:xfrm>
            <a:off x="657225" y="1790701"/>
            <a:ext cx="10494869" cy="4233582"/>
          </a:xfrm>
        </p:spPr>
        <p:txBody>
          <a:bodyPr>
            <a:noAutofit/>
          </a:bodyPr>
          <a:lstStyle/>
          <a:p>
            <a:pPr marL="0" indent="0">
              <a:buNone/>
              <a:defRPr/>
            </a:pPr>
            <a:r>
              <a:rPr lang="en-GB" sz="3600" dirty="0">
                <a:latin typeface="Calibri" panose="020F0502020204030204" pitchFamily="34" charset="0"/>
                <a:ea typeface="Calibri" panose="020F0502020204030204" pitchFamily="34" charset="0"/>
                <a:cs typeface="Calibri" panose="020F0502020204030204" pitchFamily="34" charset="0"/>
              </a:rPr>
              <a:t>Clear statement of STP strategy </a:t>
            </a:r>
          </a:p>
          <a:p>
            <a:pPr marL="0" indent="0">
              <a:buNone/>
              <a:defRPr/>
            </a:pPr>
            <a:endParaRPr lang="en-GB" sz="1000" dirty="0">
              <a:latin typeface="Calibri" panose="020F0502020204030204" pitchFamily="34" charset="0"/>
              <a:ea typeface="Calibri" panose="020F0502020204030204" pitchFamily="34" charset="0"/>
              <a:cs typeface="Calibri" panose="020F0502020204030204" pitchFamily="34" charset="0"/>
            </a:endParaRP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Description of key target markets</a:t>
            </a:r>
          </a:p>
          <a:p>
            <a:pPr lvl="1">
              <a:defRPr/>
            </a:pPr>
            <a:r>
              <a:rPr lang="en-GB" sz="3600" dirty="0">
                <a:latin typeface="Calibri" panose="020F0502020204030204" pitchFamily="34" charset="0"/>
                <a:ea typeface="Calibri" panose="020F0502020204030204" pitchFamily="34" charset="0"/>
                <a:cs typeface="Calibri" panose="020F0502020204030204" pitchFamily="34" charset="0"/>
              </a:rPr>
              <a:t>Positioning strategy</a:t>
            </a:r>
          </a:p>
        </p:txBody>
      </p:sp>
    </p:spTree>
    <p:extLst>
      <p:ext uri="{BB962C8B-B14F-4D97-AF65-F5344CB8AC3E}">
        <p14:creationId xmlns:p14="http://schemas.microsoft.com/office/powerpoint/2010/main" val="32734266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tactics</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30</a:t>
            </a:fld>
            <a:endParaRPr lang="en-US">
              <a:solidFill>
                <a:srgbClr val="FFFFFF"/>
              </a:solidFill>
            </a:endParaRPr>
          </a:p>
        </p:txBody>
      </p:sp>
    </p:spTree>
    <p:extLst>
      <p:ext uri="{BB962C8B-B14F-4D97-AF65-F5344CB8AC3E}">
        <p14:creationId xmlns:p14="http://schemas.microsoft.com/office/powerpoint/2010/main" val="2431655593"/>
      </p:ext>
    </p:extLst>
  </p:cSld>
  <p:clrMapOvr>
    <a:overrideClrMapping bg1="dk1" tx1="lt1" bg2="dk2" tx2="lt2" accent1="accent1" accent2="accent2" accent3="accent3" accent4="accent4" accent5="accent5" accent6="accent6" hlink="hlink" folHlink="folHlink"/>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Marketing Programmes (Tactics</a:t>
            </a:r>
            <a:r>
              <a:rPr lang="en-GB">
                <a:latin typeface="Calibri" panose="020F0502020204030204" pitchFamily="34" charset="0"/>
                <a:cs typeface="Calibri" panose="020F0502020204030204" pitchFamily="34" charset="0"/>
              </a:rPr>
              <a:t>)</a:t>
            </a:r>
            <a:endParaRPr lang="en-GB" dirty="0">
              <a:latin typeface="Calibri" panose="020F0502020204030204" pitchFamily="34" charset="0"/>
              <a:cs typeface="Calibri" panose="020F0502020204030204" pitchFamily="34" charset="0"/>
            </a:endParaRPr>
          </a:p>
        </p:txBody>
      </p:sp>
      <p:graphicFrame>
        <p:nvGraphicFramePr>
          <p:cNvPr id="7" name="Content Placeholder 2">
            <a:extLst>
              <a:ext uri="{FF2B5EF4-FFF2-40B4-BE49-F238E27FC236}">
                <a16:creationId xmlns:a16="http://schemas.microsoft.com/office/drawing/2014/main" id="{B5A17BB7-BCDC-D102-D81D-AF9C4B1C59D3}"/>
              </a:ext>
            </a:extLst>
          </p:cNvPr>
          <p:cNvGraphicFramePr>
            <a:graphicFrameLocks noGrp="1"/>
          </p:cNvGraphicFramePr>
          <p:nvPr>
            <p:ph idx="1"/>
            <p:extLst>
              <p:ext uri="{D42A27DB-BD31-4B8C-83A1-F6EECF244321}">
                <p14:modId xmlns:p14="http://schemas.microsoft.com/office/powerpoint/2010/main" val="2671488602"/>
              </p:ext>
            </p:extLst>
          </p:nvPr>
        </p:nvGraphicFramePr>
        <p:xfrm>
          <a:off x="721217" y="1736035"/>
          <a:ext cx="10233295" cy="45746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4938031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Budgets</a:t>
            </a:r>
            <a:endParaRPr lang="en-GB" b="1" dirty="0">
              <a:latin typeface="Calibri" panose="020F0502020204030204" pitchFamily="34" charset="0"/>
              <a:cs typeface="Calibri" panose="020F0502020204030204" pitchFamily="34" charset="0"/>
            </a:endParaRPr>
          </a:p>
        </p:txBody>
      </p:sp>
      <p:graphicFrame>
        <p:nvGraphicFramePr>
          <p:cNvPr id="5" name="Content Placeholder 2">
            <a:extLst>
              <a:ext uri="{FF2B5EF4-FFF2-40B4-BE49-F238E27FC236}">
                <a16:creationId xmlns:a16="http://schemas.microsoft.com/office/drawing/2014/main" id="{CE9DECDF-A343-DADE-6FFC-C30B996271E6}"/>
              </a:ext>
            </a:extLst>
          </p:cNvPr>
          <p:cNvGraphicFramePr>
            <a:graphicFrameLocks noGrp="1"/>
          </p:cNvGraphicFramePr>
          <p:nvPr>
            <p:ph idx="1"/>
            <p:extLst>
              <p:ext uri="{D42A27DB-BD31-4B8C-83A1-F6EECF244321}">
                <p14:modId xmlns:p14="http://schemas.microsoft.com/office/powerpoint/2010/main" val="335121269"/>
              </p:ext>
            </p:extLst>
          </p:nvPr>
        </p:nvGraphicFramePr>
        <p:xfrm>
          <a:off x="721217" y="1709530"/>
          <a:ext cx="11038983"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3638124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action</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33</a:t>
            </a:fld>
            <a:endParaRPr lang="en-US">
              <a:solidFill>
                <a:srgbClr val="FFFFFF"/>
              </a:solidFill>
            </a:endParaRPr>
          </a:p>
        </p:txBody>
      </p:sp>
    </p:spTree>
    <p:extLst>
      <p:ext uri="{BB962C8B-B14F-4D97-AF65-F5344CB8AC3E}">
        <p14:creationId xmlns:p14="http://schemas.microsoft.com/office/powerpoint/2010/main" val="2473206320"/>
      </p:ext>
    </p:extLst>
  </p:cSld>
  <p:clrMapOvr>
    <a:overrideClrMapping bg1="dk1" tx1="lt1" bg2="dk2" tx2="lt2" accent1="accent1" accent2="accent2" accent3="accent3" accent4="accent4" accent5="accent5" accent6="accent6" hlink="hlink" folHlink="folHlink"/>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555206" y="365760"/>
            <a:ext cx="8506656" cy="916940"/>
          </a:xfrm>
        </p:spPr>
        <p:txBody>
          <a:bodyPr>
            <a:normAutofit fontScale="90000"/>
          </a:bodyPr>
          <a:lstStyle/>
          <a:p>
            <a:r>
              <a:rPr lang="en-GB" b="1" dirty="0">
                <a:latin typeface="Calibri" panose="020F0502020204030204" pitchFamily="34" charset="0"/>
                <a:cs typeface="Calibri" panose="020F0502020204030204" pitchFamily="34" charset="0"/>
              </a:rPr>
              <a:t>Details of the actions needed to implement the plan</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648450"/>
            <a:ext cx="6977857" cy="4531687"/>
          </a:xfrm>
        </p:spPr>
        <p:txBody>
          <a:bodyPr>
            <a:normAutofit/>
          </a:bodyPr>
          <a:lstStyle/>
          <a:p>
            <a:r>
              <a:rPr lang="en-GB" sz="2000" dirty="0">
                <a:latin typeface="Calibri" panose="020F0502020204030204" pitchFamily="34" charset="0"/>
                <a:cs typeface="Calibri" panose="020F0502020204030204" pitchFamily="34" charset="0"/>
              </a:rPr>
              <a:t>Resources</a:t>
            </a:r>
          </a:p>
          <a:p>
            <a:pPr lvl="1"/>
            <a:r>
              <a:rPr lang="en-GB" sz="2000" dirty="0">
                <a:latin typeface="Calibri" panose="020F0502020204030204" pitchFamily="34" charset="0"/>
                <a:cs typeface="Calibri" panose="020F0502020204030204" pitchFamily="34" charset="0"/>
              </a:rPr>
              <a:t> Specialist services needed e.g. advertising agencies, etc</a:t>
            </a:r>
          </a:p>
          <a:p>
            <a:pPr lvl="1"/>
            <a:r>
              <a:rPr lang="en-GB" sz="2000" dirty="0">
                <a:latin typeface="Calibri" panose="020F0502020204030204" pitchFamily="34" charset="0"/>
                <a:cs typeface="Calibri" panose="020F0502020204030204" pitchFamily="34" charset="0"/>
              </a:rPr>
              <a:t> Staff allocations and responsibilities</a:t>
            </a:r>
          </a:p>
          <a:p>
            <a:pPr lvl="1"/>
            <a:r>
              <a:rPr lang="en-GB" sz="2000" dirty="0">
                <a:latin typeface="Calibri" panose="020F0502020204030204" pitchFamily="34" charset="0"/>
                <a:cs typeface="Calibri" panose="020F0502020204030204" pitchFamily="34" charset="0"/>
              </a:rPr>
              <a:t> Training needs</a:t>
            </a:r>
          </a:p>
          <a:p>
            <a:pPr lvl="1"/>
            <a:r>
              <a:rPr lang="en-GB" sz="2000">
                <a:latin typeface="Calibri" panose="020F0502020204030204" pitchFamily="34" charset="0"/>
                <a:cs typeface="Calibri" panose="020F0502020204030204" pitchFamily="34" charset="0"/>
              </a:rPr>
              <a:t> Time </a:t>
            </a:r>
            <a:r>
              <a:rPr lang="en-GB" sz="2000" dirty="0">
                <a:latin typeface="Calibri" panose="020F0502020204030204" pitchFamily="34" charset="0"/>
                <a:cs typeface="Calibri" panose="020F0502020204030204" pitchFamily="34" charset="0"/>
              </a:rPr>
              <a:t>schedule</a:t>
            </a:r>
          </a:p>
          <a:p>
            <a:pPr marL="0" indent="0">
              <a:buNone/>
            </a:pPr>
            <a:endParaRPr lang="en-GB" sz="2000" dirty="0">
              <a:latin typeface="Calibri" panose="020F0502020204030204" pitchFamily="34" charset="0"/>
              <a:cs typeface="Calibri" panose="020F0502020204030204" pitchFamily="34" charset="0"/>
            </a:endParaRPr>
          </a:p>
          <a:p>
            <a:r>
              <a:rPr lang="en-GB" sz="2000" b="0" i="0" dirty="0">
                <a:effectLst/>
                <a:latin typeface="Calibri" panose="020F0502020204030204" pitchFamily="34" charset="0"/>
                <a:cs typeface="Calibri" panose="020F0502020204030204" pitchFamily="34" charset="0"/>
              </a:rPr>
              <a:t>Gant Charts may be used to schedule activities</a:t>
            </a:r>
          </a:p>
          <a:p>
            <a:pPr marL="0" indent="0">
              <a:buNone/>
            </a:pPr>
            <a:endParaRPr lang="en-GB" sz="20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380427133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E6C8E6EB-4C59-429B-97E4-72A058CFC4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 name="Rectangle 40">
            <a:extLst>
              <a:ext uri="{FF2B5EF4-FFF2-40B4-BE49-F238E27FC236}">
                <a16:creationId xmlns:a16="http://schemas.microsoft.com/office/drawing/2014/main" id="{B5B90362-AFCC-46A9-B41C-A257A8C5B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42147" y="453643"/>
            <a:ext cx="3703320" cy="98554"/>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 name="Rectangle 41">
            <a:extLst>
              <a:ext uri="{FF2B5EF4-FFF2-40B4-BE49-F238E27FC236}">
                <a16:creationId xmlns:a16="http://schemas.microsoft.com/office/drawing/2014/main" id="{F71EF7F1-38BA-471D-8CD4-2A9AE8E35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41830" y="457200"/>
            <a:ext cx="3703320" cy="9144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3" name="Rectangle 42">
            <a:extLst>
              <a:ext uri="{FF2B5EF4-FFF2-40B4-BE49-F238E27FC236}">
                <a16:creationId xmlns:a16="http://schemas.microsoft.com/office/drawing/2014/main" id="{C0524398-BFB4-4C4A-8317-83B8729F9B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4" name="Rectangle 43">
            <a:extLst>
              <a:ext uri="{FF2B5EF4-FFF2-40B4-BE49-F238E27FC236}">
                <a16:creationId xmlns:a16="http://schemas.microsoft.com/office/drawing/2014/main" id="{E08D4B6A-8113-4DFB-B82E-B60CAC8E0A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Gill Sans MT" panose="020B0502020104020203"/>
              <a:ea typeface="+mn-ea"/>
              <a:cs typeface="+mn-cs"/>
            </a:endParaRPr>
          </a:p>
        </p:txBody>
      </p:sp>
      <p:sp>
        <p:nvSpPr>
          <p:cNvPr id="45" name="Rectangle 44">
            <a:extLst>
              <a:ext uri="{FF2B5EF4-FFF2-40B4-BE49-F238E27FC236}">
                <a16:creationId xmlns:a16="http://schemas.microsoft.com/office/drawing/2014/main" id="{9822E561-F97C-4CBB-A9A6-A6BF6317BC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85000"/>
              <a:lumOff val="1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B84F867-355B-041A-178A-2C4EFD73F954}"/>
              </a:ext>
            </a:extLst>
          </p:cNvPr>
          <p:cNvSpPr>
            <a:spLocks noGrp="1"/>
          </p:cNvSpPr>
          <p:nvPr>
            <p:ph type="title"/>
          </p:nvPr>
        </p:nvSpPr>
        <p:spPr>
          <a:xfrm>
            <a:off x="638620" y="863695"/>
            <a:ext cx="3511233" cy="3779995"/>
          </a:xfrm>
        </p:spPr>
        <p:txBody>
          <a:bodyPr vert="horz" lIns="91440" tIns="45720" rIns="91440" bIns="45720" rtlCol="0" anchor="ctr">
            <a:normAutofit/>
          </a:bodyPr>
          <a:lstStyle/>
          <a:p>
            <a:r>
              <a:rPr lang="en-US" sz="3600" dirty="0">
                <a:solidFill>
                  <a:schemeClr val="tx1"/>
                </a:solidFill>
              </a:rPr>
              <a:t>Stages of the marketing plan</a:t>
            </a:r>
            <a:br>
              <a:rPr lang="en-US" sz="3600" dirty="0">
                <a:solidFill>
                  <a:schemeClr val="tx1"/>
                </a:solidFill>
              </a:rPr>
            </a:br>
            <a:br>
              <a:rPr lang="en-US" sz="3600" dirty="0">
                <a:solidFill>
                  <a:schemeClr val="tx1"/>
                </a:solidFill>
              </a:rPr>
            </a:br>
            <a:r>
              <a:rPr lang="en-US" sz="3600" dirty="0">
                <a:solidFill>
                  <a:schemeClr val="tx1"/>
                </a:solidFill>
              </a:rPr>
              <a:t>Control</a:t>
            </a:r>
          </a:p>
        </p:txBody>
      </p:sp>
      <p:sp>
        <p:nvSpPr>
          <p:cNvPr id="46" name="Rectangle 45">
            <a:extLst>
              <a:ext uri="{FF2B5EF4-FFF2-40B4-BE49-F238E27FC236}">
                <a16:creationId xmlns:a16="http://schemas.microsoft.com/office/drawing/2014/main" id="{B01B0E58-A5C8-4CDA-A2E0-35DF94E598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620" y="457200"/>
            <a:ext cx="3511233" cy="91439"/>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descr="A group of yellow figures and a red figure on the other side">
            <a:extLst>
              <a:ext uri="{FF2B5EF4-FFF2-40B4-BE49-F238E27FC236}">
                <a16:creationId xmlns:a16="http://schemas.microsoft.com/office/drawing/2014/main" id="{EE69D3E9-EC48-DF73-73FA-DB4CED1608E4}"/>
              </a:ext>
            </a:extLst>
          </p:cNvPr>
          <p:cNvPicPr>
            <a:picLocks noChangeAspect="1"/>
          </p:cNvPicPr>
          <p:nvPr/>
        </p:nvPicPr>
        <p:blipFill rotWithShape="1">
          <a:blip r:embed="rId2"/>
          <a:srcRect l="13317" r="13316" b="-1"/>
          <a:stretch/>
        </p:blipFill>
        <p:spPr>
          <a:xfrm>
            <a:off x="4654295" y="10"/>
            <a:ext cx="7537705" cy="6857990"/>
          </a:xfrm>
          <a:prstGeom prst="rect">
            <a:avLst/>
          </a:prstGeom>
        </p:spPr>
      </p:pic>
      <p:sp>
        <p:nvSpPr>
          <p:cNvPr id="4" name="Footer Placeholder 3">
            <a:extLst>
              <a:ext uri="{FF2B5EF4-FFF2-40B4-BE49-F238E27FC236}">
                <a16:creationId xmlns:a16="http://schemas.microsoft.com/office/drawing/2014/main" id="{9DFDCF46-B71A-A8D3-80D2-532F57B9D0E3}"/>
              </a:ext>
            </a:extLst>
          </p:cNvPr>
          <p:cNvSpPr>
            <a:spLocks noGrp="1"/>
          </p:cNvSpPr>
          <p:nvPr>
            <p:ph type="ftr" sz="quarter" idx="11"/>
          </p:nvPr>
        </p:nvSpPr>
        <p:spPr>
          <a:xfrm>
            <a:off x="4858994" y="6400800"/>
            <a:ext cx="5486400" cy="365125"/>
          </a:xfrm>
        </p:spPr>
        <p:txBody>
          <a:bodyPr vert="horz" lIns="91440" tIns="45720" rIns="91440" bIns="45720" rtlCol="0" anchor="ctr">
            <a:normAutofit/>
          </a:bodyPr>
          <a:lstStyle/>
          <a:p>
            <a:pPr defTabSz="457200"/>
            <a:endParaRPr lang="en-US" kern="1200" cap="all">
              <a:solidFill>
                <a:srgbClr val="FFFFFF"/>
              </a:solidFill>
              <a:latin typeface="+mn-lt"/>
              <a:ea typeface="+mn-ea"/>
              <a:cs typeface="+mn-cs"/>
            </a:endParaRPr>
          </a:p>
        </p:txBody>
      </p:sp>
      <p:sp>
        <p:nvSpPr>
          <p:cNvPr id="5" name="Slide Number Placeholder 4">
            <a:extLst>
              <a:ext uri="{FF2B5EF4-FFF2-40B4-BE49-F238E27FC236}">
                <a16:creationId xmlns:a16="http://schemas.microsoft.com/office/drawing/2014/main" id="{FC568757-9700-3593-3DBB-9A017023D341}"/>
              </a:ext>
            </a:extLst>
          </p:cNvPr>
          <p:cNvSpPr>
            <a:spLocks noGrp="1"/>
          </p:cNvSpPr>
          <p:nvPr>
            <p:ph type="sldNum" sz="quarter" idx="12"/>
          </p:nvPr>
        </p:nvSpPr>
        <p:spPr>
          <a:xfrm>
            <a:off x="10558300" y="6400800"/>
            <a:ext cx="1016440" cy="365125"/>
          </a:xfrm>
        </p:spPr>
        <p:txBody>
          <a:bodyPr vert="horz" lIns="91440" tIns="45720" rIns="91440" bIns="45720" rtlCol="0" anchor="ctr">
            <a:normAutofit/>
          </a:bodyPr>
          <a:lstStyle/>
          <a:p>
            <a:pPr defTabSz="457200">
              <a:spcAft>
                <a:spcPts val="600"/>
              </a:spcAft>
            </a:pPr>
            <a:fld id="{3A98EE3D-8CD1-4C3F-BD1C-C98C9596463C}" type="slidenum">
              <a:rPr lang="en-US">
                <a:solidFill>
                  <a:srgbClr val="FFFFFF"/>
                </a:solidFill>
              </a:rPr>
              <a:pPr defTabSz="457200">
                <a:spcAft>
                  <a:spcPts val="600"/>
                </a:spcAft>
              </a:pPr>
              <a:t>35</a:t>
            </a:fld>
            <a:endParaRPr lang="en-US">
              <a:solidFill>
                <a:srgbClr val="FFFFFF"/>
              </a:solidFill>
            </a:endParaRPr>
          </a:p>
        </p:txBody>
      </p:sp>
    </p:spTree>
    <p:extLst>
      <p:ext uri="{BB962C8B-B14F-4D97-AF65-F5344CB8AC3E}">
        <p14:creationId xmlns:p14="http://schemas.microsoft.com/office/powerpoint/2010/main" val="713893256"/>
      </p:ext>
    </p:extLst>
  </p:cSld>
  <p:clrMapOvr>
    <a:overrideClrMapping bg1="dk1" tx1="lt1" bg2="dk2" tx2="lt2" accent1="accent1" accent2="accent2" accent3="accent3" accent4="accent4" accent5="accent5" accent6="accent6" hlink="hlink" folHlink="folHlink"/>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1217" y="365760"/>
            <a:ext cx="10233295" cy="947885"/>
          </a:xfrm>
        </p:spPr>
        <p:txBody>
          <a:bodyPr/>
          <a:lstStyle/>
          <a:p>
            <a:r>
              <a:rPr lang="en-GB" b="1">
                <a:latin typeface="Calibri" panose="020F0502020204030204" pitchFamily="34" charset="0"/>
                <a:cs typeface="Calibri" panose="020F0502020204030204" pitchFamily="34" charset="0"/>
              </a:rPr>
              <a:t>Controls and Evaluation</a:t>
            </a:r>
            <a:endParaRPr lang="en-GB" b="1" dirty="0">
              <a:latin typeface="Calibri" panose="020F0502020204030204" pitchFamily="34" charset="0"/>
              <a:cs typeface="Calibri" panose="020F0502020204030204" pitchFamily="34" charset="0"/>
            </a:endParaRPr>
          </a:p>
        </p:txBody>
      </p:sp>
      <p:graphicFrame>
        <p:nvGraphicFramePr>
          <p:cNvPr id="6" name="Content Placeholder 2">
            <a:extLst>
              <a:ext uri="{FF2B5EF4-FFF2-40B4-BE49-F238E27FC236}">
                <a16:creationId xmlns:a16="http://schemas.microsoft.com/office/drawing/2014/main" id="{10D05E76-D329-BD2E-720C-B87623AEE215}"/>
              </a:ext>
            </a:extLst>
          </p:cNvPr>
          <p:cNvGraphicFramePr>
            <a:graphicFrameLocks noGrp="1"/>
          </p:cNvGraphicFramePr>
          <p:nvPr>
            <p:ph idx="1"/>
            <p:extLst>
              <p:ext uri="{D42A27DB-BD31-4B8C-83A1-F6EECF244321}">
                <p14:modId xmlns:p14="http://schemas.microsoft.com/office/powerpoint/2010/main" val="3171213774"/>
              </p:ext>
            </p:extLst>
          </p:nvPr>
        </p:nvGraphicFramePr>
        <p:xfrm>
          <a:off x="721217" y="1709530"/>
          <a:ext cx="10233295" cy="4601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709125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8BEC1-9DB7-A81F-CC58-093AD5605833}"/>
              </a:ext>
            </a:extLst>
          </p:cNvPr>
          <p:cNvSpPr>
            <a:spLocks noGrp="1"/>
          </p:cNvSpPr>
          <p:nvPr>
            <p:ph type="title"/>
          </p:nvPr>
        </p:nvSpPr>
        <p:spPr>
          <a:xfrm>
            <a:off x="488515" y="814192"/>
            <a:ext cx="6738195" cy="877130"/>
          </a:xfrm>
        </p:spPr>
        <p:txBody>
          <a:bodyPr>
            <a:normAutofit fontScale="90000"/>
          </a:bodyPr>
          <a:lstStyle/>
          <a:p>
            <a:r>
              <a:rPr lang="en-GB" b="1" dirty="0">
                <a:latin typeface="Calibri" panose="020F0502020204030204" pitchFamily="34" charset="0"/>
                <a:cs typeface="Calibri" panose="020F0502020204030204" pitchFamily="34" charset="0"/>
              </a:rPr>
              <a:t>CONTROL – Assessing the effectiveness of the marketing plan</a:t>
            </a:r>
          </a:p>
        </p:txBody>
      </p:sp>
      <p:sp>
        <p:nvSpPr>
          <p:cNvPr id="3" name="Content Placeholder 2">
            <a:extLst>
              <a:ext uri="{FF2B5EF4-FFF2-40B4-BE49-F238E27FC236}">
                <a16:creationId xmlns:a16="http://schemas.microsoft.com/office/drawing/2014/main" id="{3B81F43D-F71D-DE11-FE20-1A8781B9D208}"/>
              </a:ext>
            </a:extLst>
          </p:cNvPr>
          <p:cNvSpPr>
            <a:spLocks noGrp="1"/>
          </p:cNvSpPr>
          <p:nvPr>
            <p:ph idx="1"/>
          </p:nvPr>
        </p:nvSpPr>
        <p:spPr>
          <a:xfrm>
            <a:off x="400833" y="2005739"/>
            <a:ext cx="6825877" cy="4174398"/>
          </a:xfrm>
        </p:spPr>
        <p:txBody>
          <a:bodyPr>
            <a:normAutofit/>
          </a:bodyPr>
          <a:lstStyle/>
          <a:p>
            <a:r>
              <a:rPr lang="en-GB" sz="2800" dirty="0">
                <a:latin typeface="Calibri" panose="020F0502020204030204" pitchFamily="34" charset="0"/>
                <a:cs typeface="Calibri" panose="020F0502020204030204" pitchFamily="34" charset="0"/>
              </a:rPr>
              <a:t>The ‘Control’ element of SOSTAC – Marketing Metrics for Monitoring and Controlling the Implementation of the Marketing Plan </a:t>
            </a:r>
          </a:p>
          <a:p>
            <a:endParaRPr lang="en-GB" dirty="0"/>
          </a:p>
        </p:txBody>
      </p:sp>
      <p:pic>
        <p:nvPicPr>
          <p:cNvPr id="5" name="Picture 4" descr="Magnifying glass showing decling performance">
            <a:extLst>
              <a:ext uri="{FF2B5EF4-FFF2-40B4-BE49-F238E27FC236}">
                <a16:creationId xmlns:a16="http://schemas.microsoft.com/office/drawing/2014/main" id="{9B552CF7-4195-EC19-88FC-93E55E7618C1}"/>
              </a:ext>
            </a:extLst>
          </p:cNvPr>
          <p:cNvPicPr>
            <a:picLocks noChangeAspect="1"/>
          </p:cNvPicPr>
          <p:nvPr/>
        </p:nvPicPr>
        <p:blipFill rotWithShape="1">
          <a:blip r:embed="rId2"/>
          <a:srcRect l="12072" r="42636" b="-1"/>
          <a:stretch/>
        </p:blipFill>
        <p:spPr>
          <a:xfrm>
            <a:off x="7538689" y="10"/>
            <a:ext cx="4653311" cy="6857990"/>
          </a:xfrm>
          <a:prstGeom prst="rect">
            <a:avLst/>
          </a:prstGeom>
        </p:spPr>
      </p:pic>
    </p:spTree>
    <p:extLst>
      <p:ext uri="{BB962C8B-B14F-4D97-AF65-F5344CB8AC3E}">
        <p14:creationId xmlns:p14="http://schemas.microsoft.com/office/powerpoint/2010/main" val="327099155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64C34CBD-C32F-7C8C-E5FB-FDBDCBE15154}"/>
              </a:ext>
            </a:extLst>
          </p:cNvPr>
          <p:cNvSpPr>
            <a:spLocks noGrp="1"/>
          </p:cNvSpPr>
          <p:nvPr>
            <p:ph type="title"/>
          </p:nvPr>
        </p:nvSpPr>
        <p:spPr>
          <a:xfrm>
            <a:off x="416560" y="365125"/>
            <a:ext cx="10937240" cy="877521"/>
          </a:xfrm>
        </p:spPr>
        <p:txBody>
          <a:bodyPr/>
          <a:lstStyle/>
          <a:p>
            <a:r>
              <a:rPr lang="en-GB" b="1" dirty="0"/>
              <a:t>‘Control’ Stage of SOSTAC</a:t>
            </a:r>
          </a:p>
        </p:txBody>
      </p:sp>
      <p:graphicFrame>
        <p:nvGraphicFramePr>
          <p:cNvPr id="8" name="Content Placeholder 5">
            <a:extLst>
              <a:ext uri="{FF2B5EF4-FFF2-40B4-BE49-F238E27FC236}">
                <a16:creationId xmlns:a16="http://schemas.microsoft.com/office/drawing/2014/main" id="{60452CD4-37DD-B396-041F-741A29A18292}"/>
              </a:ext>
            </a:extLst>
          </p:cNvPr>
          <p:cNvGraphicFramePr>
            <a:graphicFrameLocks noGrp="1"/>
          </p:cNvGraphicFramePr>
          <p:nvPr>
            <p:ph idx="1"/>
          </p:nvPr>
        </p:nvGraphicFramePr>
        <p:xfrm>
          <a:off x="416560" y="1473200"/>
          <a:ext cx="10516483" cy="50196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8180497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04BED40-EAF7-4E55-AFF7-2CD840EBD3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BF8CEC-B0A3-BBBB-2558-CB7E0066B0B8}"/>
              </a:ext>
            </a:extLst>
          </p:cNvPr>
          <p:cNvSpPr>
            <a:spLocks noGrp="1"/>
          </p:cNvSpPr>
          <p:nvPr>
            <p:ph type="title"/>
          </p:nvPr>
        </p:nvSpPr>
        <p:spPr>
          <a:xfrm>
            <a:off x="581193" y="702156"/>
            <a:ext cx="6309003" cy="543132"/>
          </a:xfrm>
        </p:spPr>
        <p:txBody>
          <a:bodyPr>
            <a:normAutofit/>
          </a:bodyPr>
          <a:lstStyle/>
          <a:p>
            <a:r>
              <a:rPr lang="en-GB" b="1" dirty="0">
                <a:solidFill>
                  <a:schemeClr val="tx2"/>
                </a:solidFill>
                <a:latin typeface="Calibri" panose="020F0502020204030204" pitchFamily="34" charset="0"/>
                <a:cs typeface="Calibri" panose="020F0502020204030204" pitchFamily="34" charset="0"/>
              </a:rPr>
              <a:t>What Should You Track?</a:t>
            </a:r>
          </a:p>
        </p:txBody>
      </p:sp>
      <p:sp>
        <p:nvSpPr>
          <p:cNvPr id="11" name="Rectangle 10">
            <a:extLst>
              <a:ext uri="{FF2B5EF4-FFF2-40B4-BE49-F238E27FC236}">
                <a16:creationId xmlns:a16="http://schemas.microsoft.com/office/drawing/2014/main" id="{F367CCF1-BB1E-41CF-8499-94A870C33E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6534" y="457200"/>
            <a:ext cx="66751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4CFEE3DF-2D13-6B50-6B0C-EA56D1657411}"/>
              </a:ext>
            </a:extLst>
          </p:cNvPr>
          <p:cNvSpPr>
            <a:spLocks noGrp="1"/>
          </p:cNvSpPr>
          <p:nvPr>
            <p:ph idx="1"/>
          </p:nvPr>
        </p:nvSpPr>
        <p:spPr>
          <a:xfrm>
            <a:off x="446534" y="1490246"/>
            <a:ext cx="6809780" cy="4665598"/>
          </a:xfrm>
        </p:spPr>
        <p:txBody>
          <a:bodyPr>
            <a:normAutofit fontScale="92500"/>
          </a:bodyPr>
          <a:lstStyle/>
          <a:p>
            <a:pPr>
              <a:lnSpc>
                <a:spcPct val="90000"/>
              </a:lnSpc>
            </a:pPr>
            <a:r>
              <a:rPr lang="en-GB" sz="2000" b="0" i="0" dirty="0">
                <a:solidFill>
                  <a:schemeClr val="tx2"/>
                </a:solidFill>
                <a:effectLst/>
                <a:latin typeface="Calibri" panose="020F0502020204030204" pitchFamily="34" charset="0"/>
                <a:cs typeface="Calibri" panose="020F0502020204030204" pitchFamily="34" charset="0"/>
              </a:rPr>
              <a:t>According to a Google study in partnership with MIT, </a:t>
            </a:r>
            <a:r>
              <a:rPr lang="en-GB" sz="2000" b="0" i="0" u="none" strike="noStrike" dirty="0">
                <a:solidFill>
                  <a:schemeClr val="tx2"/>
                </a:solidFill>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89%</a:t>
            </a:r>
            <a:r>
              <a:rPr lang="en-GB" sz="2000" b="0" i="0" dirty="0">
                <a:solidFill>
                  <a:schemeClr val="tx2"/>
                </a:solidFill>
                <a:effectLst/>
                <a:latin typeface="Calibri" panose="020F0502020204030204" pitchFamily="34" charset="0"/>
                <a:cs typeface="Calibri" panose="020F0502020204030204" pitchFamily="34" charset="0"/>
              </a:rPr>
              <a:t> of leading marketers use strategic metrics, like gross revenue, market share, or CLV, to measure the effectiveness of their campaigns. Some of the benefits of using these and other metrics include: </a:t>
            </a:r>
          </a:p>
          <a:p>
            <a:pPr>
              <a:lnSpc>
                <a:spcPct val="90000"/>
              </a:lnSpc>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Having data to support informed decision making</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Knowing which channels provide the highest ROI</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Justifying marketing spend and overall budget allocations</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Increasing results across the board</a:t>
            </a:r>
          </a:p>
          <a:p>
            <a:pPr lvl="1">
              <a:lnSpc>
                <a:spcPct val="90000"/>
              </a:lnSpc>
              <a:buFont typeface="Arial" panose="020B0604020202020204" pitchFamily="34" charset="0"/>
              <a:buChar char="•"/>
            </a:pPr>
            <a:endParaRPr lang="en-GB" sz="1000" b="0" i="0" dirty="0">
              <a:solidFill>
                <a:schemeClr val="tx2"/>
              </a:solidFill>
              <a:effectLst/>
              <a:latin typeface="Calibri" panose="020F0502020204030204" pitchFamily="34" charset="0"/>
              <a:cs typeface="Calibri" panose="020F0502020204030204" pitchFamily="34" charset="0"/>
            </a:endParaRPr>
          </a:p>
          <a:p>
            <a:pPr lvl="1">
              <a:lnSpc>
                <a:spcPct val="90000"/>
              </a:lnSpc>
              <a:buFont typeface="Arial" panose="020B0604020202020204" pitchFamily="34" charset="0"/>
              <a:buChar char="•"/>
            </a:pPr>
            <a:r>
              <a:rPr lang="en-GB" sz="2000" b="0" i="0" dirty="0">
                <a:solidFill>
                  <a:schemeClr val="tx2"/>
                </a:solidFill>
                <a:effectLst/>
                <a:latin typeface="Calibri" panose="020F0502020204030204" pitchFamily="34" charset="0"/>
                <a:cs typeface="Calibri" panose="020F0502020204030204" pitchFamily="34" charset="0"/>
              </a:rPr>
              <a:t>Honing in on where and how to maximize lead conversions</a:t>
            </a:r>
          </a:p>
          <a:p>
            <a:pPr>
              <a:lnSpc>
                <a:spcPct val="90000"/>
              </a:lnSpc>
            </a:pPr>
            <a:endParaRPr lang="en-GB" sz="1500" dirty="0">
              <a:solidFill>
                <a:schemeClr val="tx2"/>
              </a:solidFill>
            </a:endParaRPr>
          </a:p>
        </p:txBody>
      </p:sp>
      <p:pic>
        <p:nvPicPr>
          <p:cNvPr id="5" name="Picture 4" descr="Magnifying glass showing decling performance">
            <a:extLst>
              <a:ext uri="{FF2B5EF4-FFF2-40B4-BE49-F238E27FC236}">
                <a16:creationId xmlns:a16="http://schemas.microsoft.com/office/drawing/2014/main" id="{F853330F-C31A-F2DC-C832-854C4E2AF9C4}"/>
              </a:ext>
            </a:extLst>
          </p:cNvPr>
          <p:cNvPicPr>
            <a:picLocks noChangeAspect="1"/>
          </p:cNvPicPr>
          <p:nvPr/>
        </p:nvPicPr>
        <p:blipFill rotWithShape="1">
          <a:blip r:embed="rId3"/>
          <a:srcRect l="11988" r="42551" b="-1"/>
          <a:stretch/>
        </p:blipFill>
        <p:spPr>
          <a:xfrm>
            <a:off x="7521283" y="10"/>
            <a:ext cx="4670717" cy="6857990"/>
          </a:xfrm>
          <a:prstGeom prst="rect">
            <a:avLst/>
          </a:prstGeom>
        </p:spPr>
      </p:pic>
    </p:spTree>
    <p:extLst>
      <p:ext uri="{BB962C8B-B14F-4D97-AF65-F5344CB8AC3E}">
        <p14:creationId xmlns:p14="http://schemas.microsoft.com/office/powerpoint/2010/main" val="2719128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C58ABA-FA7A-974E-7149-FC6012C8E204}"/>
              </a:ext>
            </a:extLst>
          </p:cNvPr>
          <p:cNvSpPr>
            <a:spLocks noGrp="1"/>
          </p:cNvSpPr>
          <p:nvPr>
            <p:ph type="title"/>
          </p:nvPr>
        </p:nvSpPr>
        <p:spPr>
          <a:xfrm>
            <a:off x="492369" y="365760"/>
            <a:ext cx="6734341" cy="940526"/>
          </a:xfrm>
        </p:spPr>
        <p:txBody>
          <a:bodyPr>
            <a:normAutofit/>
          </a:bodyPr>
          <a:lstStyle/>
          <a:p>
            <a:r>
              <a:rPr lang="en-GB" b="1" dirty="0">
                <a:latin typeface="Calibri" panose="020F0502020204030204" pitchFamily="34" charset="0"/>
                <a:cs typeface="Calibri" panose="020F0502020204030204" pitchFamily="34" charset="0"/>
              </a:rPr>
              <a:t>What Should You Measure?</a:t>
            </a:r>
          </a:p>
        </p:txBody>
      </p:sp>
      <p:sp>
        <p:nvSpPr>
          <p:cNvPr id="3" name="Content Placeholder 2">
            <a:extLst>
              <a:ext uri="{FF2B5EF4-FFF2-40B4-BE49-F238E27FC236}">
                <a16:creationId xmlns:a16="http://schemas.microsoft.com/office/drawing/2014/main" id="{6E0E7F5B-C4F3-9502-C672-511823183A75}"/>
              </a:ext>
            </a:extLst>
          </p:cNvPr>
          <p:cNvSpPr>
            <a:spLocks noGrp="1"/>
          </p:cNvSpPr>
          <p:nvPr>
            <p:ph idx="1"/>
          </p:nvPr>
        </p:nvSpPr>
        <p:spPr>
          <a:xfrm>
            <a:off x="492369" y="1597688"/>
            <a:ext cx="7864231" cy="4894551"/>
          </a:xfrm>
        </p:spPr>
        <p:txBody>
          <a:bodyPr>
            <a:normAutofit/>
          </a:bodyPr>
          <a:lstStyle/>
          <a:p>
            <a:r>
              <a:rPr lang="en-GB" sz="2200" dirty="0">
                <a:latin typeface="Calibri" panose="020F0502020204030204" pitchFamily="34" charset="0"/>
                <a:cs typeface="Calibri" panose="020F0502020204030204" pitchFamily="34" charset="0"/>
              </a:rPr>
              <a:t>What you measure will relate directly to the objective of your marketing plan.</a:t>
            </a:r>
          </a:p>
          <a:p>
            <a:r>
              <a:rPr lang="en-GB" sz="2200" dirty="0">
                <a:latin typeface="Calibri" panose="020F0502020204030204" pitchFamily="34" charset="0"/>
                <a:cs typeface="Calibri" panose="020F0502020204030204" pitchFamily="34" charset="0"/>
              </a:rPr>
              <a:t>You should specify exactly what metric you will measure</a:t>
            </a:r>
          </a:p>
          <a:p>
            <a:r>
              <a:rPr lang="en-GB" sz="2200" dirty="0">
                <a:latin typeface="Calibri" panose="020F0502020204030204" pitchFamily="34" charset="0"/>
                <a:cs typeface="Calibri" panose="020F0502020204030204" pitchFamily="34" charset="0"/>
              </a:rPr>
              <a:t>When you will measure it e.g. weekly, monthly etc</a:t>
            </a:r>
          </a:p>
          <a:p>
            <a:r>
              <a:rPr lang="en-GB" sz="2200" dirty="0">
                <a:latin typeface="Calibri" panose="020F0502020204030204" pitchFamily="34" charset="0"/>
                <a:cs typeface="Calibri" panose="020F0502020204030204" pitchFamily="34" charset="0"/>
              </a:rPr>
              <a:t>Who is responsible for measuring and reporting each metric</a:t>
            </a:r>
          </a:p>
          <a:p>
            <a:r>
              <a:rPr lang="en-GB" sz="2200" dirty="0">
                <a:latin typeface="Calibri" panose="020F0502020204030204" pitchFamily="34" charset="0"/>
                <a:cs typeface="Calibri" panose="020F0502020204030204" pitchFamily="34" charset="0"/>
              </a:rPr>
              <a:t>What will you do with the information? </a:t>
            </a:r>
          </a:p>
          <a:p>
            <a:r>
              <a:rPr lang="en-GB" sz="2200" dirty="0">
                <a:latin typeface="Calibri" panose="020F0502020204030204" pitchFamily="34" charset="0"/>
                <a:cs typeface="Calibri" panose="020F0502020204030204" pitchFamily="34" charset="0"/>
              </a:rPr>
              <a:t>How will you report it? </a:t>
            </a:r>
          </a:p>
          <a:p>
            <a:r>
              <a:rPr lang="en-GB" sz="2200" dirty="0">
                <a:latin typeface="Calibri" panose="020F0502020204030204" pitchFamily="34" charset="0"/>
                <a:cs typeface="Calibri" panose="020F0502020204030204" pitchFamily="34" charset="0"/>
              </a:rPr>
              <a:t>How will it change decisions?</a:t>
            </a:r>
          </a:p>
          <a:p>
            <a:pPr marL="0" indent="0">
              <a:buNone/>
            </a:pPr>
            <a:endParaRPr lang="en-GB" dirty="0"/>
          </a:p>
        </p:txBody>
      </p:sp>
      <p:pic>
        <p:nvPicPr>
          <p:cNvPr id="5" name="Picture 4" descr="Close up of ruler">
            <a:extLst>
              <a:ext uri="{FF2B5EF4-FFF2-40B4-BE49-F238E27FC236}">
                <a16:creationId xmlns:a16="http://schemas.microsoft.com/office/drawing/2014/main" id="{EEA80FF5-032C-F612-12FE-584E387D7F75}"/>
              </a:ext>
            </a:extLst>
          </p:cNvPr>
          <p:cNvPicPr>
            <a:picLocks noChangeAspect="1"/>
          </p:cNvPicPr>
          <p:nvPr/>
        </p:nvPicPr>
        <p:blipFill rotWithShape="1">
          <a:blip r:embed="rId2"/>
          <a:srcRect l="24660" r="30048" b="-1"/>
          <a:stretch/>
        </p:blipFill>
        <p:spPr>
          <a:xfrm>
            <a:off x="8445500" y="10"/>
            <a:ext cx="3746500" cy="6857990"/>
          </a:xfrm>
          <a:prstGeom prst="rect">
            <a:avLst/>
          </a:prstGeom>
        </p:spPr>
      </p:pic>
    </p:spTree>
    <p:extLst>
      <p:ext uri="{BB962C8B-B14F-4D97-AF65-F5344CB8AC3E}">
        <p14:creationId xmlns:p14="http://schemas.microsoft.com/office/powerpoint/2010/main" val="271528852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C6AEC-617E-1719-EDCB-18E1B0EE8CFD}"/>
              </a:ext>
            </a:extLst>
          </p:cNvPr>
          <p:cNvSpPr>
            <a:spLocks noGrp="1"/>
          </p:cNvSpPr>
          <p:nvPr>
            <p:ph type="title"/>
          </p:nvPr>
        </p:nvSpPr>
        <p:spPr>
          <a:xfrm>
            <a:off x="3937994" y="365760"/>
            <a:ext cx="6977857" cy="916940"/>
          </a:xfrm>
        </p:spPr>
        <p:txBody>
          <a:bodyPr>
            <a:normAutofit/>
          </a:bodyPr>
          <a:lstStyle/>
          <a:p>
            <a:r>
              <a:rPr lang="en-GB" b="1" dirty="0">
                <a:latin typeface="Calibri" panose="020F0502020204030204" pitchFamily="34" charset="0"/>
                <a:cs typeface="Calibri" panose="020F0502020204030204" pitchFamily="34" charset="0"/>
              </a:rPr>
              <a:t>Selecting Your Key Metrics</a:t>
            </a:r>
          </a:p>
        </p:txBody>
      </p:sp>
      <p:pic>
        <p:nvPicPr>
          <p:cNvPr id="5" name="Picture 4" descr="Graph on document with pen">
            <a:extLst>
              <a:ext uri="{FF2B5EF4-FFF2-40B4-BE49-F238E27FC236}">
                <a16:creationId xmlns:a16="http://schemas.microsoft.com/office/drawing/2014/main" id="{7712E404-D178-291F-C732-9354D9D7F08D}"/>
              </a:ext>
            </a:extLst>
          </p:cNvPr>
          <p:cNvPicPr>
            <a:picLocks noChangeAspect="1"/>
          </p:cNvPicPr>
          <p:nvPr/>
        </p:nvPicPr>
        <p:blipFill rotWithShape="1">
          <a:blip r:embed="rId2"/>
          <a:srcRect l="39560" r="25836"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65578118-5266-4752-23A5-BAE212CAEC87}"/>
              </a:ext>
            </a:extLst>
          </p:cNvPr>
          <p:cNvSpPr>
            <a:spLocks noGrp="1"/>
          </p:cNvSpPr>
          <p:nvPr>
            <p:ph idx="1"/>
          </p:nvPr>
        </p:nvSpPr>
        <p:spPr>
          <a:xfrm>
            <a:off x="3937994" y="1422400"/>
            <a:ext cx="6977857" cy="4757737"/>
          </a:xfrm>
        </p:spPr>
        <p:txBody>
          <a:bodyPr>
            <a:normAutofit fontScale="92500" lnSpcReduction="10000"/>
          </a:bodyPr>
          <a:lstStyle/>
          <a:p>
            <a:r>
              <a:rPr lang="en-GB" sz="2000" dirty="0">
                <a:latin typeface="Calibri" panose="020F0502020204030204" pitchFamily="34" charset="0"/>
                <a:cs typeface="Calibri" panose="020F0502020204030204" pitchFamily="34" charset="0"/>
              </a:rPr>
              <a:t>You should choose metrics that are directly connected to:</a:t>
            </a:r>
          </a:p>
          <a:p>
            <a:pPr lvl="1"/>
            <a:r>
              <a:rPr lang="en-GB" sz="2000" dirty="0">
                <a:latin typeface="Calibri" panose="020F0502020204030204" pitchFamily="34" charset="0"/>
                <a:cs typeface="Calibri" panose="020F0502020204030204" pitchFamily="34" charset="0"/>
              </a:rPr>
              <a:t> Your marketing plan objectives</a:t>
            </a:r>
          </a:p>
          <a:p>
            <a:pPr lvl="1"/>
            <a:r>
              <a:rPr lang="en-GB" sz="2000" dirty="0">
                <a:latin typeface="Calibri" panose="020F0502020204030204" pitchFamily="34" charset="0"/>
                <a:cs typeface="Calibri" panose="020F0502020204030204" pitchFamily="34" charset="0"/>
              </a:rPr>
              <a:t> Your desired outcomes</a:t>
            </a:r>
          </a:p>
          <a:p>
            <a:pPr lvl="1"/>
            <a:r>
              <a:rPr lang="en-GB" sz="2000" dirty="0">
                <a:latin typeface="Calibri" panose="020F0502020204030204" pitchFamily="34" charset="0"/>
                <a:cs typeface="Calibri" panose="020F0502020204030204" pitchFamily="34" charset="0"/>
              </a:rPr>
              <a:t> Your chosen strategy</a:t>
            </a:r>
          </a:p>
          <a:p>
            <a:r>
              <a:rPr lang="en-GB" sz="2000" dirty="0">
                <a:latin typeface="Calibri" panose="020F0502020204030204" pitchFamily="34" charset="0"/>
                <a:cs typeface="Calibri" panose="020F0502020204030204" pitchFamily="34" charset="0"/>
              </a:rPr>
              <a:t>It is often time consuming and counterproductive to chase every metric, so choose your metrics carefully and </a:t>
            </a:r>
            <a:r>
              <a:rPr lang="en-GB" sz="2000" b="1" dirty="0">
                <a:latin typeface="Calibri" panose="020F0502020204030204" pitchFamily="34" charset="0"/>
                <a:cs typeface="Calibri" panose="020F0502020204030204" pitchFamily="34" charset="0"/>
              </a:rPr>
              <a:t>justify</a:t>
            </a:r>
            <a:r>
              <a:rPr lang="en-GB" sz="2000" dirty="0">
                <a:latin typeface="Calibri" panose="020F0502020204030204" pitchFamily="34" charset="0"/>
                <a:cs typeface="Calibri" panose="020F0502020204030204" pitchFamily="34" charset="0"/>
              </a:rPr>
              <a:t> why they are critical to success.</a:t>
            </a:r>
          </a:p>
          <a:p>
            <a:r>
              <a:rPr lang="en-GB" sz="2000" dirty="0">
                <a:latin typeface="Calibri" panose="020F0502020204030204" pitchFamily="34" charset="0"/>
                <a:cs typeface="Calibri" panose="020F0502020204030204" pitchFamily="34" charset="0"/>
              </a:rPr>
              <a:t>KPIs (Key Performance Indicators) can be used to measure </a:t>
            </a:r>
            <a:r>
              <a:rPr lang="en-GB" sz="2000" b="0" i="0" dirty="0">
                <a:effectLst/>
                <a:latin typeface="Calibri" panose="020F0502020204030204" pitchFamily="34" charset="0"/>
                <a:cs typeface="Calibri" panose="020F0502020204030204" pitchFamily="34" charset="0"/>
              </a:rPr>
              <a:t>progress toward an intended result. </a:t>
            </a:r>
          </a:p>
          <a:p>
            <a:r>
              <a:rPr lang="en-GB" sz="2000" b="0" i="0" dirty="0">
                <a:effectLst/>
                <a:latin typeface="Calibri" panose="020F0502020204030204" pitchFamily="34" charset="0"/>
                <a:cs typeface="Calibri" panose="020F0502020204030204" pitchFamily="34" charset="0"/>
              </a:rPr>
              <a:t>KPIs provide a focus for strategic and operational improvement, create an analytical basis for decision making and help focus attention on what matters most.</a:t>
            </a:r>
            <a:r>
              <a:rPr lang="en-GB" sz="2000" dirty="0">
                <a:latin typeface="Calibri" panose="020F0502020204030204" pitchFamily="34" charset="0"/>
                <a:cs typeface="Calibri" panose="020F0502020204030204" pitchFamily="34" charset="0"/>
              </a:rPr>
              <a:t> </a:t>
            </a:r>
            <a:r>
              <a:rPr lang="en-GB" sz="20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https://www.youtube.com/watch?v=jvdPM6RZ3Xc&amp;t=61s</a:t>
            </a:r>
            <a:endParaRPr lang="en-GB" sz="2000" dirty="0">
              <a:latin typeface="Calibri" panose="020F0502020204030204" pitchFamily="34" charset="0"/>
              <a:cs typeface="Calibri" panose="020F0502020204030204" pitchFamily="34" charset="0"/>
            </a:endParaRPr>
          </a:p>
          <a:p>
            <a:endParaRPr lang="en-GB" sz="1700" dirty="0">
              <a:latin typeface="Calibri" panose="020F0502020204030204" pitchFamily="34" charset="0"/>
              <a:cs typeface="Calibri" panose="020F0502020204030204" pitchFamily="34" charset="0"/>
            </a:endParaRPr>
          </a:p>
          <a:p>
            <a:pPr lvl="1"/>
            <a:endParaRPr lang="en-GB" sz="1700" dirty="0"/>
          </a:p>
        </p:txBody>
      </p:sp>
    </p:spTree>
    <p:extLst>
      <p:ext uri="{BB962C8B-B14F-4D97-AF65-F5344CB8AC3E}">
        <p14:creationId xmlns:p14="http://schemas.microsoft.com/office/powerpoint/2010/main" val="16512438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0A69AF-9F91-D936-14C7-DB8C698008E0}"/>
              </a:ext>
            </a:extLst>
          </p:cNvPr>
          <p:cNvSpPr>
            <a:spLocks noGrp="1"/>
          </p:cNvSpPr>
          <p:nvPr>
            <p:ph type="title"/>
          </p:nvPr>
        </p:nvSpPr>
        <p:spPr/>
        <p:txBody>
          <a:bodyPr/>
          <a:lstStyle/>
          <a:p>
            <a:endParaRPr lang="en-GB"/>
          </a:p>
        </p:txBody>
      </p:sp>
      <p:pic>
        <p:nvPicPr>
          <p:cNvPr id="7" name="Content Placeholder 6">
            <a:extLst>
              <a:ext uri="{FF2B5EF4-FFF2-40B4-BE49-F238E27FC236}">
                <a16:creationId xmlns:a16="http://schemas.microsoft.com/office/drawing/2014/main" id="{08836E10-2FAD-0FCB-BC2E-B7A5C959709B}"/>
              </a:ext>
            </a:extLst>
          </p:cNvPr>
          <p:cNvPicPr>
            <a:picLocks noGrp="1" noChangeAspect="1"/>
          </p:cNvPicPr>
          <p:nvPr>
            <p:ph idx="1"/>
          </p:nvPr>
        </p:nvPicPr>
        <p:blipFill rotWithShape="1">
          <a:blip r:embed="rId2"/>
          <a:srcRect l="18134" t="21395" r="20738" b="17247"/>
          <a:stretch/>
        </p:blipFill>
        <p:spPr>
          <a:xfrm>
            <a:off x="0" y="68962"/>
            <a:ext cx="12100141" cy="6594886"/>
          </a:xfrm>
        </p:spPr>
      </p:pic>
      <p:sp>
        <p:nvSpPr>
          <p:cNvPr id="4" name="Footer Placeholder 3">
            <a:extLst>
              <a:ext uri="{FF2B5EF4-FFF2-40B4-BE49-F238E27FC236}">
                <a16:creationId xmlns:a16="http://schemas.microsoft.com/office/drawing/2014/main" id="{AD036B7E-FB66-EB80-45CF-176CD596689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F4D20F24-DEEF-FF00-F336-189E5423A57E}"/>
              </a:ext>
            </a:extLst>
          </p:cNvPr>
          <p:cNvSpPr>
            <a:spLocks noGrp="1"/>
          </p:cNvSpPr>
          <p:nvPr>
            <p:ph type="sldNum" sz="quarter" idx="12"/>
          </p:nvPr>
        </p:nvSpPr>
        <p:spPr/>
        <p:txBody>
          <a:bodyPr/>
          <a:lstStyle/>
          <a:p>
            <a:fld id="{3A98EE3D-8CD1-4C3F-BD1C-C98C9596463C}" type="slidenum">
              <a:rPr lang="en-US" smtClean="0"/>
              <a:t>42</a:t>
            </a:fld>
            <a:endParaRPr lang="en-US" dirty="0"/>
          </a:p>
        </p:txBody>
      </p:sp>
    </p:spTree>
    <p:extLst>
      <p:ext uri="{BB962C8B-B14F-4D97-AF65-F5344CB8AC3E}">
        <p14:creationId xmlns:p14="http://schemas.microsoft.com/office/powerpoint/2010/main" val="4104911349"/>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482600" y="365760"/>
            <a:ext cx="6870700" cy="1325562"/>
          </a:xfrm>
        </p:spPr>
        <p:txBody>
          <a:bodyPr>
            <a:normAutofit/>
          </a:bodyPr>
          <a:lstStyle/>
          <a:p>
            <a:r>
              <a:rPr lang="en-GB" b="1" dirty="0">
                <a:latin typeface="Calibri" panose="020F0502020204030204" pitchFamily="34" charset="0"/>
                <a:cs typeface="Calibri" panose="020F0502020204030204" pitchFamily="34" charset="0"/>
              </a:rPr>
              <a:t>Key Metrics – Return on Investment (ROI)</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381000" y="2005739"/>
            <a:ext cx="6972300" cy="4174398"/>
          </a:xfrm>
        </p:spPr>
        <p:txBody>
          <a:bodyPr>
            <a:normAutofit/>
          </a:bodyPr>
          <a:lstStyle/>
          <a:p>
            <a:r>
              <a:rPr lang="en-GB" sz="2400" b="0" i="0" dirty="0">
                <a:effectLst/>
                <a:latin typeface="Calibri" panose="020F0502020204030204" pitchFamily="34" charset="0"/>
                <a:cs typeface="Calibri" panose="020F0502020204030204" pitchFamily="34" charset="0"/>
              </a:rPr>
              <a:t>ROI is a versatile metric that measures how much money your company earns compared to how much it invests. </a:t>
            </a:r>
          </a:p>
          <a:p>
            <a:pPr marL="0" indent="0">
              <a:buNone/>
            </a:pPr>
            <a:endParaRPr lang="en-GB" sz="1200" b="0" i="0" dirty="0">
              <a:effectLst/>
              <a:latin typeface="Calibri" panose="020F0502020204030204" pitchFamily="34" charset="0"/>
              <a:cs typeface="Calibri" panose="020F0502020204030204" pitchFamily="34" charset="0"/>
            </a:endParaRPr>
          </a:p>
          <a:p>
            <a:r>
              <a:rPr lang="en-GB" sz="2400" b="0" i="0" dirty="0">
                <a:effectLst/>
                <a:latin typeface="Calibri" panose="020F0502020204030204" pitchFamily="34" charset="0"/>
                <a:cs typeface="Calibri" panose="020F0502020204030204" pitchFamily="34" charset="0"/>
              </a:rPr>
              <a:t>Once you measure if the funds you devoted to a marketing campaign benefited the company, you can decide how much money to allocate toward future projects. For instance, a high ROI can indicate that a brand spending a lot of money marketing is also receiving a lot of money in return.</a:t>
            </a:r>
            <a:endParaRPr lang="en-GB" sz="2400" dirty="0">
              <a:latin typeface="Calibri" panose="020F0502020204030204" pitchFamily="34" charset="0"/>
              <a:cs typeface="Calibri" panose="020F0502020204030204" pitchFamily="34" charset="0"/>
            </a:endParaRPr>
          </a:p>
        </p:txBody>
      </p:sp>
      <p:pic>
        <p:nvPicPr>
          <p:cNvPr id="5" name="Picture 4">
            <a:extLst>
              <a:ext uri="{FF2B5EF4-FFF2-40B4-BE49-F238E27FC236}">
                <a16:creationId xmlns:a16="http://schemas.microsoft.com/office/drawing/2014/main" id="{49B8E942-CD7D-8AC7-073D-97A021221327}"/>
              </a:ext>
            </a:extLst>
          </p:cNvPr>
          <p:cNvPicPr>
            <a:picLocks noChangeAspect="1"/>
          </p:cNvPicPr>
          <p:nvPr/>
        </p:nvPicPr>
        <p:blipFill rotWithShape="1">
          <a:blip r:embed="rId2"/>
          <a:srcRect l="47857" r="22983"/>
          <a:stretch/>
        </p:blipFill>
        <p:spPr>
          <a:xfrm>
            <a:off x="7737169" y="10"/>
            <a:ext cx="3555205" cy="6857990"/>
          </a:xfrm>
          <a:prstGeom prst="rect">
            <a:avLst/>
          </a:prstGeom>
        </p:spPr>
      </p:pic>
    </p:spTree>
    <p:extLst>
      <p:ext uri="{BB962C8B-B14F-4D97-AF65-F5344CB8AC3E}">
        <p14:creationId xmlns:p14="http://schemas.microsoft.com/office/powerpoint/2010/main" val="226923918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253366"/>
            <a:ext cx="10820400" cy="899574"/>
          </a:xfrm>
        </p:spPr>
        <p:txBody>
          <a:bodyPr/>
          <a:lstStyle/>
          <a:p>
            <a:r>
              <a:rPr lang="en-GB" b="1" dirty="0">
                <a:latin typeface="Calibri" panose="020F0502020204030204" pitchFamily="34" charset="0"/>
                <a:cs typeface="Calibri" panose="020F0502020204030204" pitchFamily="34" charset="0"/>
              </a:rPr>
              <a:t>Key Metrics – Market Share</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685800" y="1550504"/>
            <a:ext cx="10260496" cy="4379761"/>
          </a:xfrm>
        </p:spPr>
        <p:txBody>
          <a:bodyPr>
            <a:normAutofit lnSpcReduction="10000"/>
          </a:bodyPr>
          <a:lstStyle/>
          <a:p>
            <a:r>
              <a:rPr lang="en-GB" sz="2400" b="0" i="0" dirty="0">
                <a:effectLst/>
                <a:latin typeface="Calibri" panose="020F0502020204030204" pitchFamily="34" charset="0"/>
                <a:cs typeface="Calibri" panose="020F0502020204030204" pitchFamily="34" charset="0"/>
              </a:rPr>
              <a:t>Market share is the percentage of an industry's sales that a particular company owns</a:t>
            </a:r>
          </a:p>
          <a:p>
            <a:r>
              <a:rPr lang="en-GB" sz="2400" b="0" i="0" dirty="0">
                <a:effectLst/>
                <a:latin typeface="Calibri" panose="020F0502020204030204" pitchFamily="34" charset="0"/>
                <a:cs typeface="Calibri" panose="020F0502020204030204" pitchFamily="34" charset="0"/>
              </a:rPr>
              <a:t>Market share is typically calculated for a specific period, e.g. yearly or quarterly sales, and is sometimes separated by region.</a:t>
            </a: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endParaRPr lang="en-GB" sz="2400" dirty="0">
              <a:solidFill>
                <a:srgbClr val="2E475D"/>
              </a:solidFill>
              <a:latin typeface="Lexend Deca"/>
              <a:hlinkClick r:id="rId2"/>
            </a:endParaRPr>
          </a:p>
          <a:p>
            <a:r>
              <a:rPr lang="en-GB" sz="2400" dirty="0">
                <a:hlinkClick r:id="rId2"/>
              </a:rPr>
              <a:t>What Is Market Share &amp; How Do You Calculate It? (hubspot.com)</a:t>
            </a:r>
            <a:endParaRPr lang="en-GB" sz="2400" dirty="0">
              <a:latin typeface="Calibri" panose="020F0502020204030204" pitchFamily="34" charset="0"/>
              <a:cs typeface="Calibri" panose="020F0502020204030204" pitchFamily="34" charset="0"/>
            </a:endParaRPr>
          </a:p>
        </p:txBody>
      </p:sp>
      <p:pic>
        <p:nvPicPr>
          <p:cNvPr id="2050" name="Picture 2" descr="formula that you can use to find your business market share">
            <a:extLst>
              <a:ext uri="{FF2B5EF4-FFF2-40B4-BE49-F238E27FC236}">
                <a16:creationId xmlns:a16="http://schemas.microsoft.com/office/drawing/2014/main" id="{F6B8D077-0112-07DC-0442-EF3A98970B4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9144" y="3301655"/>
            <a:ext cx="5715000" cy="16859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3893271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6C7E5A-5BA1-E1C9-3799-E2C21EBC2CCD}"/>
              </a:ext>
            </a:extLst>
          </p:cNvPr>
          <p:cNvSpPr>
            <a:spLocks noGrp="1"/>
          </p:cNvSpPr>
          <p:nvPr>
            <p:ph type="title"/>
          </p:nvPr>
        </p:nvSpPr>
        <p:spPr>
          <a:xfrm>
            <a:off x="3937994" y="365760"/>
            <a:ext cx="6977857" cy="1325562"/>
          </a:xfrm>
        </p:spPr>
        <p:txBody>
          <a:bodyPr>
            <a:normAutofit/>
          </a:bodyPr>
          <a:lstStyle/>
          <a:p>
            <a:r>
              <a:rPr lang="en-GB" b="1" dirty="0">
                <a:latin typeface="Calibri" panose="020F0502020204030204" pitchFamily="34" charset="0"/>
                <a:cs typeface="Calibri" panose="020F0502020204030204" pitchFamily="34" charset="0"/>
              </a:rPr>
              <a:t>Key Metrics – Customer Lifetime Value (CLC)</a:t>
            </a:r>
          </a:p>
        </p:txBody>
      </p:sp>
      <p:pic>
        <p:nvPicPr>
          <p:cNvPr id="5" name="Picture 4" descr="Graph on document with pen">
            <a:extLst>
              <a:ext uri="{FF2B5EF4-FFF2-40B4-BE49-F238E27FC236}">
                <a16:creationId xmlns:a16="http://schemas.microsoft.com/office/drawing/2014/main" id="{EEB6E5A3-F50E-735F-39DC-2C2FF7395DD3}"/>
              </a:ext>
            </a:extLst>
          </p:cNvPr>
          <p:cNvPicPr>
            <a:picLocks noChangeAspect="1"/>
          </p:cNvPicPr>
          <p:nvPr/>
        </p:nvPicPr>
        <p:blipFill rotWithShape="1">
          <a:blip r:embed="rId2"/>
          <a:srcRect l="39559" r="25837" b="-1"/>
          <a:stretch/>
        </p:blipFill>
        <p:spPr>
          <a:xfrm>
            <a:off x="20" y="10"/>
            <a:ext cx="3555185" cy="6857990"/>
          </a:xfrm>
          <a:prstGeom prst="rect">
            <a:avLst/>
          </a:prstGeom>
        </p:spPr>
      </p:pic>
      <p:sp>
        <p:nvSpPr>
          <p:cNvPr id="3" name="Content Placeholder 2">
            <a:extLst>
              <a:ext uri="{FF2B5EF4-FFF2-40B4-BE49-F238E27FC236}">
                <a16:creationId xmlns:a16="http://schemas.microsoft.com/office/drawing/2014/main" id="{E2A7A61F-609F-8315-4F05-9A3A7E0CEA0A}"/>
              </a:ext>
            </a:extLst>
          </p:cNvPr>
          <p:cNvSpPr>
            <a:spLocks noGrp="1"/>
          </p:cNvSpPr>
          <p:nvPr>
            <p:ph idx="1"/>
          </p:nvPr>
        </p:nvSpPr>
        <p:spPr>
          <a:xfrm>
            <a:off x="3937994" y="2005738"/>
            <a:ext cx="6977857" cy="4486501"/>
          </a:xfrm>
        </p:spPr>
        <p:txBody>
          <a:bodyPr>
            <a:normAutofit fontScale="92500" lnSpcReduction="10000"/>
          </a:bodyPr>
          <a:lstStyle/>
          <a:p>
            <a:r>
              <a:rPr lang="en-GB" sz="2000" b="0" i="0" dirty="0">
                <a:effectLst/>
                <a:latin typeface="Calibri" panose="020F0502020204030204" pitchFamily="34" charset="0"/>
                <a:cs typeface="Calibri" panose="020F0502020204030204" pitchFamily="34" charset="0"/>
              </a:rPr>
              <a:t>Customer lifetime value (CLV) is the total £ amount a single account or person is projected to spend on your business from their very first purchase all the way to their last. This calculation is based on your </a:t>
            </a:r>
            <a:r>
              <a:rPr lang="en-GB" sz="2000" dirty="0">
                <a:latin typeface="Calibri" panose="020F0502020204030204" pitchFamily="34" charset="0"/>
                <a:cs typeface="Calibri" panose="020F0502020204030204" pitchFamily="34" charset="0"/>
              </a:rPr>
              <a:t>pricing</a:t>
            </a:r>
            <a:r>
              <a:rPr lang="en-GB" sz="2000" b="0" i="0" dirty="0">
                <a:effectLst/>
                <a:latin typeface="Calibri" panose="020F0502020204030204" pitchFamily="34" charset="0"/>
                <a:cs typeface="Calibri" panose="020F0502020204030204" pitchFamily="34" charset="0"/>
              </a:rPr>
              <a:t>, any potential upsells on the horizon, and important forecasting data, such as historical records for similar customers. </a:t>
            </a:r>
          </a:p>
          <a:p>
            <a:r>
              <a:rPr lang="en-GB" sz="2000" b="0" i="0" dirty="0">
                <a:effectLst/>
                <a:latin typeface="Calibri" panose="020F0502020204030204" pitchFamily="34" charset="0"/>
                <a:cs typeface="Calibri" panose="020F0502020204030204" pitchFamily="34" charset="0"/>
              </a:rPr>
              <a:t>CLV proves that quality is often better than quantity, so there should be some campaigns aimed at existing customers to retain them long term. </a:t>
            </a:r>
          </a:p>
          <a:p>
            <a:r>
              <a:rPr lang="en-GB" sz="2000" b="1" i="0" dirty="0">
                <a:effectLst/>
                <a:latin typeface="Calibri" panose="020F0502020204030204" pitchFamily="34" charset="0"/>
                <a:cs typeface="Calibri" panose="020F0502020204030204" pitchFamily="34" charset="0"/>
              </a:rPr>
              <a:t>How to measure it</a:t>
            </a:r>
            <a:r>
              <a:rPr lang="en-GB" sz="2000" b="0" i="0" dirty="0">
                <a:effectLst/>
                <a:latin typeface="Calibri" panose="020F0502020204030204" pitchFamily="34" charset="0"/>
                <a:cs typeface="Calibri" panose="020F0502020204030204" pitchFamily="34" charset="0"/>
              </a:rPr>
              <a:t>: </a:t>
            </a:r>
            <a:r>
              <a:rPr lang="en-GB" sz="2000" b="0" i="0" u="none" strike="noStrike" dirty="0" err="1">
                <a:effectLst/>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Hubspot</a:t>
            </a:r>
            <a:r>
              <a:rPr lang="en-GB" sz="2000" b="0" i="0" dirty="0">
                <a:effectLst/>
                <a:latin typeface="Calibri" panose="020F0502020204030204" pitchFamily="34" charset="0"/>
                <a:cs typeface="Calibri" panose="020F0502020204030204" pitchFamily="34" charset="0"/>
              </a:rPr>
              <a:t> has a great calculator you can use, </a:t>
            </a:r>
            <a:r>
              <a:rPr lang="en-GB" sz="2000" dirty="0">
                <a:latin typeface="Calibri" panose="020F0502020204030204" pitchFamily="34" charset="0"/>
                <a:cs typeface="Calibri" panose="020F0502020204030204" pitchFamily="34" charset="0"/>
              </a:rPr>
              <a:t>or you can use</a:t>
            </a:r>
            <a:r>
              <a:rPr lang="en-GB" sz="2000" b="0" i="0" dirty="0">
                <a:effectLst/>
                <a:latin typeface="Calibri" panose="020F0502020204030204" pitchFamily="34" charset="0"/>
                <a:cs typeface="Calibri" panose="020F0502020204030204" pitchFamily="34" charset="0"/>
              </a:rPr>
              <a:t> this formula: </a:t>
            </a:r>
          </a:p>
          <a:p>
            <a:pPr marL="274320" lvl="1" indent="0">
              <a:buNone/>
            </a:pPr>
            <a:endParaRPr lang="en-GB" sz="2000" dirty="0">
              <a:latin typeface="Calibri" panose="020F0502020204030204" pitchFamily="34" charset="0"/>
              <a:cs typeface="Calibri" panose="020F0502020204030204" pitchFamily="34" charset="0"/>
            </a:endParaRPr>
          </a:p>
          <a:p>
            <a:pPr marL="274320" lvl="1" indent="0">
              <a:buNone/>
            </a:pPr>
            <a:r>
              <a:rPr lang="en-GB" sz="2000" b="1" i="0" dirty="0">
                <a:effectLst/>
                <a:latin typeface="Calibri" panose="020F0502020204030204" pitchFamily="34" charset="0"/>
                <a:cs typeface="Calibri" panose="020F0502020204030204" pitchFamily="34" charset="0"/>
              </a:rPr>
              <a:t>CLV = Average Customer Value x Average Customer Lifespan. </a:t>
            </a:r>
          </a:p>
          <a:p>
            <a:endParaRPr lang="en-GB" dirty="0"/>
          </a:p>
        </p:txBody>
      </p:sp>
    </p:spTree>
    <p:extLst>
      <p:ext uri="{BB962C8B-B14F-4D97-AF65-F5344CB8AC3E}">
        <p14:creationId xmlns:p14="http://schemas.microsoft.com/office/powerpoint/2010/main" val="1899390157"/>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10B5C6-63DC-982E-12F4-21EFF2DD66D1}"/>
              </a:ext>
            </a:extLst>
          </p:cNvPr>
          <p:cNvSpPr>
            <a:spLocks noGrp="1"/>
          </p:cNvSpPr>
          <p:nvPr>
            <p:ph type="title"/>
          </p:nvPr>
        </p:nvSpPr>
        <p:spPr>
          <a:xfrm>
            <a:off x="533400" y="365760"/>
            <a:ext cx="6819900" cy="1325562"/>
          </a:xfrm>
        </p:spPr>
        <p:txBody>
          <a:bodyPr>
            <a:normAutofit/>
          </a:bodyPr>
          <a:lstStyle/>
          <a:p>
            <a:r>
              <a:rPr lang="en-GB" b="1" dirty="0">
                <a:latin typeface="Calibri" panose="020F0502020204030204" pitchFamily="34" charset="0"/>
                <a:cs typeface="Calibri" panose="020F0502020204030204" pitchFamily="34" charset="0"/>
              </a:rPr>
              <a:t>Key Metrics – Cost Per Acquisition (CPA)</a:t>
            </a:r>
          </a:p>
        </p:txBody>
      </p:sp>
      <p:sp>
        <p:nvSpPr>
          <p:cNvPr id="3" name="Content Placeholder 2">
            <a:extLst>
              <a:ext uri="{FF2B5EF4-FFF2-40B4-BE49-F238E27FC236}">
                <a16:creationId xmlns:a16="http://schemas.microsoft.com/office/drawing/2014/main" id="{7E3D04E6-3782-2271-6D04-D5D3C58821BB}"/>
              </a:ext>
            </a:extLst>
          </p:cNvPr>
          <p:cNvSpPr>
            <a:spLocks noGrp="1"/>
          </p:cNvSpPr>
          <p:nvPr>
            <p:ph idx="1"/>
          </p:nvPr>
        </p:nvSpPr>
        <p:spPr>
          <a:xfrm>
            <a:off x="406400" y="2005739"/>
            <a:ext cx="6946900" cy="4174398"/>
          </a:xfrm>
        </p:spPr>
        <p:txBody>
          <a:bodyPr>
            <a:normAutofit lnSpcReduction="10000"/>
          </a:bodyPr>
          <a:lstStyle/>
          <a:p>
            <a:pPr marL="0" indent="0">
              <a:buNone/>
            </a:pPr>
            <a:r>
              <a:rPr lang="en-GB" sz="2400" dirty="0">
                <a:latin typeface="Calibri" panose="020F0502020204030204" pitchFamily="34" charset="0"/>
                <a:cs typeface="Calibri" panose="020F0502020204030204" pitchFamily="34" charset="0"/>
              </a:rPr>
              <a:t>Cost per Acquisition – How much you spend to gain each new customer</a:t>
            </a:r>
          </a:p>
          <a:p>
            <a:pPr marL="457200" lvl="1" indent="0">
              <a:buNone/>
            </a:pPr>
            <a:endParaRPr lang="en-GB" sz="2400" dirty="0">
              <a:latin typeface="Calibri" panose="020F0502020204030204" pitchFamily="34" charset="0"/>
              <a:cs typeface="Calibri" panose="020F0502020204030204" pitchFamily="34" charset="0"/>
            </a:endParaRPr>
          </a:p>
          <a:p>
            <a:pPr marL="457200" lvl="1" indent="0">
              <a:buNone/>
            </a:pPr>
            <a:r>
              <a:rPr lang="en-GB" sz="2400" dirty="0">
                <a:latin typeface="Calibri" panose="020F0502020204030204" pitchFamily="34" charset="0"/>
                <a:cs typeface="Calibri" panose="020F0502020204030204" pitchFamily="34" charset="0"/>
              </a:rPr>
              <a:t>CPA = Campaign Cost / Number of conversions</a:t>
            </a:r>
          </a:p>
          <a:p>
            <a:r>
              <a:rPr lang="en-GB" sz="2400" dirty="0">
                <a:latin typeface="Calibri" panose="020F0502020204030204" pitchFamily="34" charset="0"/>
                <a:cs typeface="Calibri" panose="020F0502020204030204" pitchFamily="34" charset="0"/>
              </a:rPr>
              <a:t>Y</a:t>
            </a:r>
            <a:r>
              <a:rPr lang="en-GB" sz="2400" b="0" i="0" dirty="0">
                <a:effectLst/>
                <a:latin typeface="Calibri" panose="020F0502020204030204" pitchFamily="34" charset="0"/>
                <a:cs typeface="Calibri" panose="020F0502020204030204" pitchFamily="34" charset="0"/>
              </a:rPr>
              <a:t>ou can calculate your overall CPA as an indicator of your overall success with your marketing budget. </a:t>
            </a:r>
          </a:p>
          <a:p>
            <a:r>
              <a:rPr lang="en-GB" sz="2400" dirty="0">
                <a:latin typeface="Calibri" panose="020F0502020204030204" pitchFamily="34" charset="0"/>
                <a:cs typeface="Calibri" panose="020F0502020204030204" pitchFamily="34" charset="0"/>
              </a:rPr>
              <a:t>C</a:t>
            </a:r>
            <a:r>
              <a:rPr lang="en-GB" sz="2400" b="0" i="0" dirty="0">
                <a:effectLst/>
                <a:latin typeface="Calibri" panose="020F0502020204030204" pitchFamily="34" charset="0"/>
                <a:cs typeface="Calibri" panose="020F0502020204030204" pitchFamily="34" charset="0"/>
              </a:rPr>
              <a:t>hannel level CPA is routinely utilised to optimise the budget allocations to different marketing channels.</a:t>
            </a:r>
            <a:endParaRPr lang="en-GB" sz="2400" dirty="0">
              <a:latin typeface="Calibri" panose="020F0502020204030204" pitchFamily="34" charset="0"/>
              <a:cs typeface="Calibri" panose="020F050202020403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5DA3FDF7-B468-9B3B-FFD4-41E7FF77EF9F}"/>
              </a:ext>
            </a:extLst>
          </p:cNvPr>
          <p:cNvPicPr>
            <a:picLocks noChangeAspect="1"/>
          </p:cNvPicPr>
          <p:nvPr/>
        </p:nvPicPr>
        <p:blipFill rotWithShape="1">
          <a:blip r:embed="rId2"/>
          <a:srcRect l="36494" r="32271" b="-1"/>
          <a:stretch/>
        </p:blipFill>
        <p:spPr>
          <a:xfrm>
            <a:off x="7737169" y="10"/>
            <a:ext cx="3555205" cy="6857990"/>
          </a:xfrm>
          <a:prstGeom prst="rect">
            <a:avLst/>
          </a:prstGeom>
        </p:spPr>
      </p:pic>
    </p:spTree>
    <p:extLst>
      <p:ext uri="{BB962C8B-B14F-4D97-AF65-F5344CB8AC3E}">
        <p14:creationId xmlns:p14="http://schemas.microsoft.com/office/powerpoint/2010/main" val="389855691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3221-4928-D261-8DE0-FFF43AFD52AB}"/>
              </a:ext>
            </a:extLst>
          </p:cNvPr>
          <p:cNvSpPr>
            <a:spLocks noGrp="1"/>
          </p:cNvSpPr>
          <p:nvPr>
            <p:ph type="title"/>
          </p:nvPr>
        </p:nvSpPr>
        <p:spPr>
          <a:xfrm>
            <a:off x="495300" y="365760"/>
            <a:ext cx="6858000" cy="1325562"/>
          </a:xfrm>
        </p:spPr>
        <p:txBody>
          <a:bodyPr>
            <a:normAutofit/>
          </a:bodyPr>
          <a:lstStyle/>
          <a:p>
            <a:r>
              <a:rPr lang="en-GB" b="1" dirty="0">
                <a:latin typeface="Calibri" panose="020F0502020204030204" pitchFamily="34" charset="0"/>
                <a:cs typeface="Calibri" panose="020F0502020204030204" pitchFamily="34" charset="0"/>
              </a:rPr>
              <a:t>Key Metrics -  Cost per Lead (CPL)</a:t>
            </a:r>
          </a:p>
        </p:txBody>
      </p:sp>
      <p:sp>
        <p:nvSpPr>
          <p:cNvPr id="3" name="Content Placeholder 2">
            <a:extLst>
              <a:ext uri="{FF2B5EF4-FFF2-40B4-BE49-F238E27FC236}">
                <a16:creationId xmlns:a16="http://schemas.microsoft.com/office/drawing/2014/main" id="{A815326B-B256-E196-DF45-93CD31914512}"/>
              </a:ext>
            </a:extLst>
          </p:cNvPr>
          <p:cNvSpPr>
            <a:spLocks noGrp="1"/>
          </p:cNvSpPr>
          <p:nvPr>
            <p:ph idx="1"/>
          </p:nvPr>
        </p:nvSpPr>
        <p:spPr>
          <a:xfrm>
            <a:off x="330200" y="2005739"/>
            <a:ext cx="7023100" cy="4174398"/>
          </a:xfrm>
        </p:spPr>
        <p:txBody>
          <a:bodyPr>
            <a:normAutofit fontScale="92500" lnSpcReduction="20000"/>
          </a:bodyPr>
          <a:lstStyle/>
          <a:p>
            <a:r>
              <a:rPr lang="en-GB" sz="2400" b="0" i="0" dirty="0">
                <a:effectLst/>
                <a:latin typeface="Calibri" panose="020F0502020204030204" pitchFamily="34" charset="0"/>
                <a:cs typeface="Calibri" panose="020F0502020204030204" pitchFamily="34" charset="0"/>
              </a:rPr>
              <a:t>Cost per lead measures the £ amount of each new lead by campaign, channel, or overall spending. This sales and marketing metric helps users create better goals, track ROI, and adjust budgets accordingly. Budgets related to CPL include items such as paid ad placements and social media monitoring platforms. </a:t>
            </a:r>
          </a:p>
          <a:p>
            <a:endParaRPr lang="en-GB" sz="1100" b="0" i="0" dirty="0">
              <a:effectLst/>
              <a:latin typeface="Calibri" panose="020F0502020204030204" pitchFamily="34" charset="0"/>
              <a:cs typeface="Calibri" panose="020F0502020204030204" pitchFamily="34" charset="0"/>
            </a:endParaRPr>
          </a:p>
          <a:p>
            <a:r>
              <a:rPr lang="en-GB" sz="2400" b="1" i="0" dirty="0">
                <a:effectLst/>
                <a:latin typeface="Calibri" panose="020F0502020204030204" pitchFamily="34" charset="0"/>
                <a:cs typeface="Calibri" panose="020F0502020204030204" pitchFamily="34" charset="0"/>
              </a:rPr>
              <a:t>How to measure it</a:t>
            </a:r>
            <a:r>
              <a:rPr lang="en-GB" sz="2400" b="0" i="0" dirty="0">
                <a:effectLst/>
                <a:latin typeface="Calibri" panose="020F0502020204030204" pitchFamily="34" charset="0"/>
                <a:cs typeface="Calibri" panose="020F0502020204030204" pitchFamily="34" charset="0"/>
              </a:rPr>
              <a:t>: The total CPL  equals the total £ amount spent on marketing divided by the total number of new leads acquired in a given time period. Calculations like these are useful to do on a monthly or quarterly basis. </a:t>
            </a:r>
          </a:p>
          <a:p>
            <a:endParaRPr lang="en-GB" dirty="0"/>
          </a:p>
        </p:txBody>
      </p:sp>
      <p:pic>
        <p:nvPicPr>
          <p:cNvPr id="5" name="Picture 4" descr="Graph">
            <a:extLst>
              <a:ext uri="{FF2B5EF4-FFF2-40B4-BE49-F238E27FC236}">
                <a16:creationId xmlns:a16="http://schemas.microsoft.com/office/drawing/2014/main" id="{D5E95E89-1B97-21B0-92DC-CCE8A237CC44}"/>
              </a:ext>
            </a:extLst>
          </p:cNvPr>
          <p:cNvPicPr>
            <a:picLocks noChangeAspect="1"/>
          </p:cNvPicPr>
          <p:nvPr/>
        </p:nvPicPr>
        <p:blipFill rotWithShape="1">
          <a:blip r:embed="rId2"/>
          <a:srcRect l="28167" r="39433"/>
          <a:stretch/>
        </p:blipFill>
        <p:spPr>
          <a:xfrm>
            <a:off x="7737169" y="10"/>
            <a:ext cx="3555205" cy="6857990"/>
          </a:xfrm>
          <a:prstGeom prst="rect">
            <a:avLst/>
          </a:prstGeom>
        </p:spPr>
      </p:pic>
    </p:spTree>
    <p:extLst>
      <p:ext uri="{BB962C8B-B14F-4D97-AF65-F5344CB8AC3E}">
        <p14:creationId xmlns:p14="http://schemas.microsoft.com/office/powerpoint/2010/main" val="3444087118"/>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1325562"/>
          </a:xfrm>
        </p:spPr>
        <p:txBody>
          <a:bodyPr>
            <a:normAutofit/>
          </a:bodyPr>
          <a:lstStyle/>
          <a:p>
            <a:r>
              <a:rPr lang="en-GB" b="1" dirty="0">
                <a:latin typeface="Calibri" panose="020F0502020204030204" pitchFamily="34" charset="0"/>
                <a:cs typeface="Calibri" panose="020F0502020204030204" pitchFamily="34" charset="0"/>
              </a:rPr>
              <a:t>Key Metrics – Click Through Rate (CTR)</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2005739"/>
            <a:ext cx="7112000" cy="4174398"/>
          </a:xfrm>
        </p:spPr>
        <p:txBody>
          <a:bodyPr>
            <a:normAutofit fontScale="92500"/>
          </a:bodyPr>
          <a:lstStyle/>
          <a:p>
            <a:r>
              <a:rPr lang="en-GB" sz="2200" b="0" i="0" dirty="0">
                <a:effectLst/>
                <a:latin typeface="Calibri" panose="020F0502020204030204" pitchFamily="34" charset="0"/>
                <a:cs typeface="Calibri" panose="020F0502020204030204" pitchFamily="34" charset="0"/>
              </a:rPr>
              <a:t>Click-through rate (CTR) is the number of times an ad, link, or website is clicked on, compared to the number of impressions. </a:t>
            </a:r>
          </a:p>
          <a:p>
            <a:r>
              <a:rPr lang="en-GB" sz="2200" b="0" i="0" dirty="0">
                <a:effectLst/>
                <a:latin typeface="Calibri" panose="020F0502020204030204" pitchFamily="34" charset="0"/>
                <a:cs typeface="Calibri" panose="020F0502020204030204" pitchFamily="34" charset="0"/>
              </a:rPr>
              <a:t>High click-through rates (around 4%) mean the copy displayed is persuasive and well-placed. Once a user has clicked through, however, the rest of their experience has to line up with their expectations for taking the action in the first place. </a:t>
            </a:r>
          </a:p>
          <a:p>
            <a:r>
              <a:rPr lang="en-GB" sz="2200" b="1" i="0" dirty="0">
                <a:effectLst/>
                <a:latin typeface="Calibri" panose="020F0502020204030204" pitchFamily="34" charset="0"/>
                <a:cs typeface="Calibri" panose="020F0502020204030204" pitchFamily="34" charset="0"/>
              </a:rPr>
              <a:t>How to measure it</a:t>
            </a:r>
            <a:r>
              <a:rPr lang="en-GB" sz="2200" b="0" i="0" dirty="0">
                <a:effectLst/>
                <a:latin typeface="Calibri" panose="020F0502020204030204" pitchFamily="34" charset="0"/>
                <a:cs typeface="Calibri" panose="020F0502020204030204" pitchFamily="34" charset="0"/>
              </a:rPr>
              <a:t>: Paid ad platforms like Facebook offer this data for free within the platform. </a:t>
            </a:r>
            <a:r>
              <a:rPr lang="en-GB" sz="2200" dirty="0">
                <a:latin typeface="Calibri" panose="020F0502020204030204" pitchFamily="34" charset="0"/>
                <a:cs typeface="Calibri" panose="020F0502020204030204" pitchFamily="34" charset="0"/>
              </a:rPr>
              <a:t>Y</a:t>
            </a:r>
            <a:r>
              <a:rPr lang="en-GB" sz="2200" b="0" i="0" dirty="0">
                <a:effectLst/>
                <a:latin typeface="Calibri" panose="020F0502020204030204" pitchFamily="34" charset="0"/>
                <a:cs typeface="Calibri" panose="020F0502020204030204" pitchFamily="34" charset="0"/>
              </a:rPr>
              <a:t>ou can use a calculator like the one created by </a:t>
            </a:r>
            <a:r>
              <a:rPr lang="en-GB" sz="2200" b="0" i="0" u="none" strike="noStrike" dirty="0" err="1">
                <a:effectLst/>
                <a:latin typeface="Calibri" panose="020F0502020204030204" pitchFamily="34" charset="0"/>
                <a:cs typeface="Calibri" panose="020F0502020204030204" pitchFamily="34" charset="0"/>
                <a:hlinkClick r:id="rId2">
                  <a:extLst>
                    <a:ext uri="{A12FA001-AC4F-418D-AE19-62706E023703}">
                      <ahyp:hlinkClr xmlns:ahyp="http://schemas.microsoft.com/office/drawing/2018/hyperlinkcolor" val="tx"/>
                    </a:ext>
                  </a:extLst>
                </a:hlinkClick>
              </a:rPr>
              <a:t>WebFX</a:t>
            </a:r>
            <a:r>
              <a:rPr lang="en-GB" sz="2200" b="0" i="0" dirty="0">
                <a:effectLst/>
                <a:latin typeface="Calibri" panose="020F0502020204030204" pitchFamily="34" charset="0"/>
                <a:cs typeface="Calibri" panose="020F0502020204030204" pitchFamily="34" charset="0"/>
              </a:rPr>
              <a:t> by manually entering your total number of clicks and impressions. </a:t>
            </a:r>
          </a:p>
          <a:p>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3"/>
          <a:srcRect r="70710" b="-445"/>
          <a:stretch/>
        </p:blipFill>
        <p:spPr>
          <a:xfrm>
            <a:off x="7737169" y="10"/>
            <a:ext cx="3555205" cy="6857990"/>
          </a:xfrm>
          <a:prstGeom prst="rect">
            <a:avLst/>
          </a:prstGeom>
        </p:spPr>
      </p:pic>
    </p:spTree>
    <p:extLst>
      <p:ext uri="{BB962C8B-B14F-4D97-AF65-F5344CB8AC3E}">
        <p14:creationId xmlns:p14="http://schemas.microsoft.com/office/powerpoint/2010/main" val="18386492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EE50A-5E6F-25DE-8217-A845C9A0E842}"/>
              </a:ext>
            </a:extLst>
          </p:cNvPr>
          <p:cNvSpPr>
            <a:spLocks noGrp="1"/>
          </p:cNvSpPr>
          <p:nvPr>
            <p:ph type="title"/>
          </p:nvPr>
        </p:nvSpPr>
        <p:spPr>
          <a:xfrm>
            <a:off x="419100" y="365760"/>
            <a:ext cx="6934200" cy="1325562"/>
          </a:xfrm>
        </p:spPr>
        <p:txBody>
          <a:bodyPr>
            <a:normAutofit/>
          </a:bodyPr>
          <a:lstStyle/>
          <a:p>
            <a:r>
              <a:rPr lang="en-GB" b="1" dirty="0">
                <a:latin typeface="Calibri" panose="020F0502020204030204" pitchFamily="34" charset="0"/>
                <a:cs typeface="Calibri" panose="020F0502020204030204" pitchFamily="34" charset="0"/>
              </a:rPr>
              <a:t>VANITY Metrics</a:t>
            </a:r>
          </a:p>
        </p:txBody>
      </p:sp>
      <p:sp>
        <p:nvSpPr>
          <p:cNvPr id="3" name="Content Placeholder 2">
            <a:extLst>
              <a:ext uri="{FF2B5EF4-FFF2-40B4-BE49-F238E27FC236}">
                <a16:creationId xmlns:a16="http://schemas.microsoft.com/office/drawing/2014/main" id="{CAEAECC1-E79C-0389-B700-F30580D935D2}"/>
              </a:ext>
            </a:extLst>
          </p:cNvPr>
          <p:cNvSpPr>
            <a:spLocks noGrp="1"/>
          </p:cNvSpPr>
          <p:nvPr>
            <p:ph idx="1"/>
          </p:nvPr>
        </p:nvSpPr>
        <p:spPr>
          <a:xfrm>
            <a:off x="241300" y="2005739"/>
            <a:ext cx="7112000" cy="4174398"/>
          </a:xfrm>
        </p:spPr>
        <p:txBody>
          <a:bodyPr>
            <a:normAutofit/>
          </a:bodyPr>
          <a:lstStyle/>
          <a:p>
            <a:r>
              <a:rPr lang="en-GB" sz="2400" b="0" i="0" dirty="0">
                <a:solidFill>
                  <a:srgbClr val="202124"/>
                </a:solidFill>
                <a:effectLst/>
                <a:latin typeface="Google Sans"/>
              </a:rPr>
              <a:t>A vanity metric is </a:t>
            </a:r>
            <a:r>
              <a:rPr lang="en-GB" sz="2400" b="0" i="0" dirty="0">
                <a:solidFill>
                  <a:srgbClr val="040C28"/>
                </a:solidFill>
                <a:effectLst/>
                <a:latin typeface="Google Sans"/>
              </a:rPr>
              <a:t>an analytics item that can be measured but is not a signifier of real return on investment</a:t>
            </a:r>
            <a:r>
              <a:rPr lang="en-GB" sz="2400" b="0" i="0" dirty="0">
                <a:solidFill>
                  <a:srgbClr val="202124"/>
                </a:solidFill>
                <a:effectLst/>
                <a:latin typeface="Google Sans"/>
              </a:rPr>
              <a:t>. </a:t>
            </a:r>
          </a:p>
          <a:p>
            <a:r>
              <a:rPr lang="en-GB" sz="2400" b="0" i="0" dirty="0">
                <a:solidFill>
                  <a:srgbClr val="202124"/>
                </a:solidFill>
                <a:effectLst/>
                <a:latin typeface="Google Sans"/>
              </a:rPr>
              <a:t>Examples include the number of followers, likes, or comments. </a:t>
            </a:r>
          </a:p>
          <a:p>
            <a:r>
              <a:rPr lang="en-GB" sz="2400" b="0" i="0" dirty="0">
                <a:solidFill>
                  <a:srgbClr val="202124"/>
                </a:solidFill>
                <a:effectLst/>
                <a:latin typeface="Google Sans"/>
              </a:rPr>
              <a:t>These metrics are best contextualized by more concrete numbers such as click-through rate or visitor-to-lead conversions</a:t>
            </a:r>
            <a:endParaRPr lang="en-GB" dirty="0"/>
          </a:p>
        </p:txBody>
      </p:sp>
      <p:pic>
        <p:nvPicPr>
          <p:cNvPr id="5" name="Picture 4">
            <a:extLst>
              <a:ext uri="{FF2B5EF4-FFF2-40B4-BE49-F238E27FC236}">
                <a16:creationId xmlns:a16="http://schemas.microsoft.com/office/drawing/2014/main" id="{2D80B0AB-7005-0A22-3A6C-645276D2CEC5}"/>
              </a:ext>
            </a:extLst>
          </p:cNvPr>
          <p:cNvPicPr>
            <a:picLocks noChangeAspect="1"/>
          </p:cNvPicPr>
          <p:nvPr/>
        </p:nvPicPr>
        <p:blipFill rotWithShape="1">
          <a:blip r:embed="rId2"/>
          <a:srcRect r="70710" b="-445"/>
          <a:stretch/>
        </p:blipFill>
        <p:spPr>
          <a:xfrm>
            <a:off x="7737169" y="10"/>
            <a:ext cx="3555205" cy="6857990"/>
          </a:xfrm>
          <a:prstGeom prst="rect">
            <a:avLst/>
          </a:prstGeom>
        </p:spPr>
      </p:pic>
    </p:spTree>
    <p:extLst>
      <p:ext uri="{BB962C8B-B14F-4D97-AF65-F5344CB8AC3E}">
        <p14:creationId xmlns:p14="http://schemas.microsoft.com/office/powerpoint/2010/main" val="819183283"/>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09B32-AD8C-14BD-3B1F-CA19E9E1E821}"/>
              </a:ext>
            </a:extLst>
          </p:cNvPr>
          <p:cNvSpPr>
            <a:spLocks noGrp="1"/>
          </p:cNvSpPr>
          <p:nvPr>
            <p:ph type="title"/>
          </p:nvPr>
        </p:nvSpPr>
        <p:spPr>
          <a:xfrm>
            <a:off x="391887" y="566382"/>
            <a:ext cx="6491234" cy="1061451"/>
          </a:xfrm>
        </p:spPr>
        <p:txBody>
          <a:bodyPr>
            <a:normAutofit fontScale="90000"/>
          </a:bodyPr>
          <a:lstStyle/>
          <a:p>
            <a:r>
              <a:rPr lang="en-GB" sz="2400" dirty="0">
                <a:latin typeface="Calibri" panose="020F0502020204030204" pitchFamily="34" charset="0"/>
                <a:cs typeface="Calibri" panose="020F0502020204030204" pitchFamily="34" charset="0"/>
              </a:rPr>
              <a:t>There are many more metrics you could select depending on the objective and strategy you have selected for your marketing plan</a:t>
            </a:r>
          </a:p>
        </p:txBody>
      </p:sp>
      <p:sp>
        <p:nvSpPr>
          <p:cNvPr id="3" name="Content Placeholder 2">
            <a:extLst>
              <a:ext uri="{FF2B5EF4-FFF2-40B4-BE49-F238E27FC236}">
                <a16:creationId xmlns:a16="http://schemas.microsoft.com/office/drawing/2014/main" id="{FE0B26C0-58FE-1721-93DF-F78A93582DD9}"/>
              </a:ext>
            </a:extLst>
          </p:cNvPr>
          <p:cNvSpPr>
            <a:spLocks noGrp="1"/>
          </p:cNvSpPr>
          <p:nvPr>
            <p:ph idx="1"/>
          </p:nvPr>
        </p:nvSpPr>
        <p:spPr>
          <a:xfrm>
            <a:off x="522514" y="2438399"/>
            <a:ext cx="5852885" cy="3853219"/>
          </a:xfrm>
        </p:spPr>
        <p:txBody>
          <a:bodyPr>
            <a:normAutofit/>
          </a:bodyPr>
          <a:lstStyle/>
          <a:p>
            <a:r>
              <a:rPr lang="en-GB" dirty="0">
                <a:hlinkClick r:id="rId2">
                  <a:extLst>
                    <a:ext uri="{A12FA001-AC4F-418D-AE19-62706E023703}">
                      <ahyp:hlinkClr xmlns:ahyp="http://schemas.microsoft.com/office/drawing/2018/hyperlinkcolor" val="tx"/>
                    </a:ext>
                  </a:extLst>
                </a:hlinkClick>
              </a:rPr>
              <a:t>A Complete Guide to Marketing Metrics | Wrike</a:t>
            </a:r>
            <a:endParaRPr lang="en-GB" dirty="0"/>
          </a:p>
          <a:p>
            <a:endParaRPr lang="en-GB" dirty="0"/>
          </a:p>
          <a:p>
            <a:r>
              <a:rPr lang="en-GB" dirty="0">
                <a:hlinkClick r:id="rId3">
                  <a:extLst>
                    <a:ext uri="{A12FA001-AC4F-418D-AE19-62706E023703}">
                      <ahyp:hlinkClr xmlns:ahyp="http://schemas.microsoft.com/office/drawing/2018/hyperlinkcolor" val="tx"/>
                    </a:ext>
                  </a:extLst>
                </a:hlinkClick>
              </a:rPr>
              <a:t>20 Examples of Marketing Metrics and KPIs (With Definitions) | Indeed.com</a:t>
            </a:r>
            <a:endParaRPr lang="en-GB" dirty="0"/>
          </a:p>
          <a:p>
            <a:endParaRPr lang="en-GB" sz="800" dirty="0"/>
          </a:p>
          <a:p>
            <a:r>
              <a:rPr lang="en-GB" dirty="0">
                <a:hlinkClick r:id="rId4"/>
              </a:rPr>
              <a:t>How To Measure Success of a Marketing Campaign With Metrics | Indeed.com</a:t>
            </a:r>
            <a:endParaRPr lang="en-GB" dirty="0"/>
          </a:p>
          <a:p>
            <a:endParaRPr lang="en-GB" sz="800" dirty="0"/>
          </a:p>
          <a:p>
            <a:r>
              <a:rPr lang="en-GB" dirty="0">
                <a:hlinkClick r:id="rId5"/>
              </a:rPr>
              <a:t>www.similarweb.com</a:t>
            </a:r>
            <a:endParaRPr lang="en-GB" dirty="0"/>
          </a:p>
          <a:p>
            <a:endParaRPr lang="en-GB" dirty="0"/>
          </a:p>
          <a:p>
            <a:endParaRPr lang="en-GB" dirty="0"/>
          </a:p>
          <a:p>
            <a:endParaRPr lang="en-GB" dirty="0"/>
          </a:p>
          <a:p>
            <a:endParaRPr lang="en-GB" dirty="0"/>
          </a:p>
        </p:txBody>
      </p:sp>
      <p:pic>
        <p:nvPicPr>
          <p:cNvPr id="5" name="Picture 4" descr="Angled shot of pen on a graph">
            <a:extLst>
              <a:ext uri="{FF2B5EF4-FFF2-40B4-BE49-F238E27FC236}">
                <a16:creationId xmlns:a16="http://schemas.microsoft.com/office/drawing/2014/main" id="{E3A0A863-609F-9A13-FDD1-83B461861205}"/>
              </a:ext>
            </a:extLst>
          </p:cNvPr>
          <p:cNvPicPr>
            <a:picLocks noChangeAspect="1"/>
          </p:cNvPicPr>
          <p:nvPr/>
        </p:nvPicPr>
        <p:blipFill rotWithShape="1">
          <a:blip r:embed="rId6"/>
          <a:srcRect l="1606" r="39071" b="-1"/>
          <a:stretch/>
        </p:blipFill>
        <p:spPr>
          <a:xfrm>
            <a:off x="7016135" y="10"/>
            <a:ext cx="5175865" cy="6857990"/>
          </a:xfrm>
          <a:prstGeom prst="rect">
            <a:avLst/>
          </a:prstGeom>
        </p:spPr>
      </p:pic>
    </p:spTree>
    <p:extLst>
      <p:ext uri="{BB962C8B-B14F-4D97-AF65-F5344CB8AC3E}">
        <p14:creationId xmlns:p14="http://schemas.microsoft.com/office/powerpoint/2010/main" val="3033153190"/>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D8D9-1AF5-2316-6720-DF9373C645C0}"/>
              </a:ext>
            </a:extLst>
          </p:cNvPr>
          <p:cNvSpPr>
            <a:spLocks noGrp="1"/>
          </p:cNvSpPr>
          <p:nvPr>
            <p:ph type="title"/>
          </p:nvPr>
        </p:nvSpPr>
        <p:spPr>
          <a:xfrm>
            <a:off x="390939" y="392264"/>
            <a:ext cx="10503938" cy="985962"/>
          </a:xfrm>
        </p:spPr>
        <p:txBody>
          <a:bodyPr/>
          <a:lstStyle/>
          <a:p>
            <a:r>
              <a:rPr lang="en-GB" dirty="0">
                <a:latin typeface="Calibri" panose="020F0502020204030204" pitchFamily="34" charset="0"/>
                <a:cs typeface="Calibri" panose="020F0502020204030204" pitchFamily="34" charset="0"/>
              </a:rPr>
              <a:t>P. R. Smith - SOSTAC</a:t>
            </a:r>
          </a:p>
        </p:txBody>
      </p:sp>
      <p:sp>
        <p:nvSpPr>
          <p:cNvPr id="3" name="Content Placeholder 2">
            <a:extLst>
              <a:ext uri="{FF2B5EF4-FFF2-40B4-BE49-F238E27FC236}">
                <a16:creationId xmlns:a16="http://schemas.microsoft.com/office/drawing/2014/main" id="{6156433D-8BA3-F09C-7FCF-04D7C63CAD63}"/>
              </a:ext>
            </a:extLst>
          </p:cNvPr>
          <p:cNvSpPr>
            <a:spLocks noGrp="1"/>
          </p:cNvSpPr>
          <p:nvPr>
            <p:ph idx="1"/>
          </p:nvPr>
        </p:nvSpPr>
        <p:spPr>
          <a:xfrm>
            <a:off x="331304" y="1828800"/>
            <a:ext cx="10623208" cy="4518991"/>
          </a:xfrm>
        </p:spPr>
        <p:txBody>
          <a:bodyPr/>
          <a:lstStyle/>
          <a:p>
            <a:r>
              <a:rPr lang="en-GB" dirty="0">
                <a:hlinkClick r:id="rId2"/>
              </a:rPr>
              <a:t>https://www.youtube.com/watch?v=ZdTw3BjJMIc</a:t>
            </a:r>
            <a:endParaRPr lang="en-GB" dirty="0"/>
          </a:p>
          <a:p>
            <a:r>
              <a:rPr lang="en-GB" dirty="0">
                <a:hlinkClick r:id="rId3"/>
              </a:rPr>
              <a:t>https://www.youtube.com/watch?v=BIfq-HNReuY</a:t>
            </a:r>
            <a:endParaRPr lang="en-GB" dirty="0"/>
          </a:p>
          <a:p>
            <a:r>
              <a:rPr lang="en-GB" dirty="0">
                <a:hlinkClick r:id="rId4"/>
              </a:rPr>
              <a:t>15 marketing plan examples to inspire your work (adobe.com)</a:t>
            </a:r>
            <a:endParaRPr lang="en-GB" dirty="0"/>
          </a:p>
          <a:p>
            <a:endParaRPr lang="en-GB" dirty="0">
              <a:latin typeface="Calibri" panose="020F0502020204030204" pitchFamily="34" charset="0"/>
              <a:cs typeface="Calibri" panose="020F0502020204030204" pitchFamily="34" charset="0"/>
            </a:endParaRPr>
          </a:p>
          <a:p>
            <a:endParaRPr lang="en-GB" dirty="0"/>
          </a:p>
          <a:p>
            <a:endParaRPr lang="en-GB" dirty="0"/>
          </a:p>
          <a:p>
            <a:endParaRPr lang="en-GB" dirty="0"/>
          </a:p>
        </p:txBody>
      </p:sp>
    </p:spTree>
    <p:extLst>
      <p:ext uri="{BB962C8B-B14F-4D97-AF65-F5344CB8AC3E}">
        <p14:creationId xmlns:p14="http://schemas.microsoft.com/office/powerpoint/2010/main" val="2087328704"/>
      </p:ext>
    </p:extLst>
  </p:cSld>
  <p:clrMapOvr>
    <a:masterClrMapping/>
  </p:clrMapOvr>
</p:sld>
</file>

<file path=ppt/theme/theme1.xml><?xml version="1.0" encoding="utf-8"?>
<a:theme xmlns:a="http://schemas.openxmlformats.org/drawingml/2006/main" name="DividendVTI">
  <a:themeElements>
    <a:clrScheme name="Blue II">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Dividend">
      <a:majorFont>
        <a:latin typeface="Franklin Gothic Demi"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VTI" id="{97558BDE-0B66-457C-BB6F-7B1B22DAA9B8}" vid="{F53508A3-AC60-448A-AF37-934D5F1A0D5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D289AE2-D2AE-49D1-AFAC-3A79F679425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41E7CA09-9778-4414-AE97-8064B12DA3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27BD4C1-B6B1-4715-ABF9-E660A51A4EA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{C2AA1F26-50D4-4A29-A703-40C744C528EE}tf33552983_win32</Template>
  <TotalTime>0</TotalTime>
  <Words>2327</Words>
  <Application>Microsoft Office PowerPoint</Application>
  <PresentationFormat>Widescreen</PresentationFormat>
  <Paragraphs>301</Paragraphs>
  <Slides>51</Slides>
  <Notes>4</Notes>
  <HiddenSlides>0</HiddenSlides>
  <MMClips>2</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51</vt:i4>
      </vt:variant>
    </vt:vector>
  </HeadingPairs>
  <TitlesOfParts>
    <vt:vector size="61" baseType="lpstr">
      <vt:lpstr>Google Sans</vt:lpstr>
      <vt:lpstr>Lexend Deca</vt:lpstr>
      <vt:lpstr>Arial</vt:lpstr>
      <vt:lpstr>Calibri</vt:lpstr>
      <vt:lpstr>Comic Sans MS</vt:lpstr>
      <vt:lpstr>Franklin Gothic Book</vt:lpstr>
      <vt:lpstr>Franklin Gothic Demi</vt:lpstr>
      <vt:lpstr>Gill Sans MT</vt:lpstr>
      <vt:lpstr>Wingdings 2</vt:lpstr>
      <vt:lpstr>DividendVTI</vt:lpstr>
      <vt:lpstr>MBA MANAGING Marketing CHANGE BMMB7026</vt:lpstr>
      <vt:lpstr>Why Plan?</vt:lpstr>
      <vt:lpstr>What is Strategy? </vt:lpstr>
      <vt:lpstr>Managing the marketing effort</vt:lpstr>
      <vt:lpstr>Planning Process Models</vt:lpstr>
      <vt:lpstr>SOSTAC Planning Model</vt:lpstr>
      <vt:lpstr>PowerPoint Presentation</vt:lpstr>
      <vt:lpstr>SOSTAC</vt:lpstr>
      <vt:lpstr>P R Smith - SOSTAC</vt:lpstr>
      <vt:lpstr>PowerPoint Presentation</vt:lpstr>
      <vt:lpstr>Stages of the marketing plan  SITUATION</vt:lpstr>
      <vt:lpstr>Marketing Audit </vt:lpstr>
      <vt:lpstr>SWOT / TOWS Analysis </vt:lpstr>
      <vt:lpstr>SWOT Analysis</vt:lpstr>
      <vt:lpstr>TOWS Analysis example</vt:lpstr>
      <vt:lpstr>TOWS Matrix</vt:lpstr>
      <vt:lpstr>Stages of the marketing plan  Objectives</vt:lpstr>
      <vt:lpstr>Corporate Objectives </vt:lpstr>
      <vt:lpstr>Marketing Objectives</vt:lpstr>
      <vt:lpstr>PowerPoint Presentation</vt:lpstr>
      <vt:lpstr>Organisational objectives</vt:lpstr>
      <vt:lpstr>Typical marketing objectives</vt:lpstr>
      <vt:lpstr>Stages of the marketing plan  strategy</vt:lpstr>
      <vt:lpstr>Marketing Strategies</vt:lpstr>
      <vt:lpstr>Strategic Choices: How will we get there?</vt:lpstr>
      <vt:lpstr>Porter’s generic strategy model</vt:lpstr>
      <vt:lpstr>PowerPoint Presentation</vt:lpstr>
      <vt:lpstr>PowerPoint Presentation</vt:lpstr>
      <vt:lpstr>Segmentation, targeting and positioning</vt:lpstr>
      <vt:lpstr>Stages of the marketing plan  tactics</vt:lpstr>
      <vt:lpstr>Marketing Programmes (Tactics)</vt:lpstr>
      <vt:lpstr>Budgets</vt:lpstr>
      <vt:lpstr>Stages of the marketing plan  action</vt:lpstr>
      <vt:lpstr>Details of the actions needed to implement the plan</vt:lpstr>
      <vt:lpstr>Stages of the marketing plan  Control</vt:lpstr>
      <vt:lpstr>Controls and Evaluation</vt:lpstr>
      <vt:lpstr>CONTROL – Assessing the effectiveness of the marketing plan</vt:lpstr>
      <vt:lpstr>‘Control’ Stage of SOSTAC</vt:lpstr>
      <vt:lpstr>What Should You Track?</vt:lpstr>
      <vt:lpstr>What Should You Measure?</vt:lpstr>
      <vt:lpstr>Selecting Your Key Metrics</vt:lpstr>
      <vt:lpstr>PowerPoint Presentation</vt:lpstr>
      <vt:lpstr>Key Metrics – Return on Investment (ROI)</vt:lpstr>
      <vt:lpstr>Key Metrics – Market Share</vt:lpstr>
      <vt:lpstr>Key Metrics – Customer Lifetime Value (CLC)</vt:lpstr>
      <vt:lpstr>Key Metrics – Cost Per Acquisition (CPA)</vt:lpstr>
      <vt:lpstr>Key Metrics -  Cost per Lead (CPL)</vt:lpstr>
      <vt:lpstr>Key Metrics – Click Through Rate (CTR)</vt:lpstr>
      <vt:lpstr>VANITY Metrics</vt:lpstr>
      <vt:lpstr>There are many more metrics you could select depending on the objective and strategy you have selected for your marketing plan</vt:lpstr>
      <vt:lpstr>P. R. Smith - SOSTAC</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Lorem Ipsum</dc:title>
  <dc:creator>D Hellyer</dc:creator>
  <cp:lastModifiedBy>Gwyneth Jones</cp:lastModifiedBy>
  <cp:revision>200</cp:revision>
  <dcterms:created xsi:type="dcterms:W3CDTF">2021-11-30T09:35:50Z</dcterms:created>
  <dcterms:modified xsi:type="dcterms:W3CDTF">2024-06-20T08:32:06Z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