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62" r:id="rId2"/>
    <p:sldId id="267" r:id="rId3"/>
    <p:sldId id="299" r:id="rId4"/>
    <p:sldId id="319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0" r:id="rId14"/>
    <p:sldId id="301" r:id="rId15"/>
    <p:sldId id="300" r:id="rId16"/>
    <p:sldId id="271" r:id="rId17"/>
    <p:sldId id="298" r:id="rId18"/>
    <p:sldId id="303" r:id="rId19"/>
    <p:sldId id="320" r:id="rId20"/>
    <p:sldId id="321" r:id="rId21"/>
    <p:sldId id="305" r:id="rId22"/>
    <p:sldId id="309" r:id="rId23"/>
    <p:sldId id="307" r:id="rId24"/>
    <p:sldId id="308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159" autoAdjust="0"/>
    <p:restoredTop sz="86380" autoAdjust="0"/>
  </p:normalViewPr>
  <p:slideViewPr>
    <p:cSldViewPr>
      <p:cViewPr varScale="1">
        <p:scale>
          <a:sx n="92" d="100"/>
          <a:sy n="92" d="100"/>
        </p:scale>
        <p:origin x="96" y="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1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2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3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4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81415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5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874080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6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60373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7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846568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8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138195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9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18913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10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47468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11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702716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12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661952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13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844053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14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2DE40-1ACC-4367-A40D-DFC9CAD1F2B3}" type="slidenum">
              <a:rPr lang="en-GB"/>
              <a:pPr/>
              <a:t>16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17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18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2205038"/>
            <a:ext cx="3810000" cy="3890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5038"/>
            <a:ext cx="3810000" cy="3890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2EF2EA8-E43B-456B-A171-1C3D645CAF1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2205038"/>
            <a:ext cx="7772400" cy="3890962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58593D-376B-4662-B376-7CB5CBF222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26/04/2022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3.emf"/><Relationship Id="rId4" Type="http://schemas.openxmlformats.org/officeDocument/2006/relationships/oleObject" Target="../embeddings/oleObject1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3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4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539552" y="2420888"/>
            <a:ext cx="8077200" cy="167335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Intro to Networking </a:t>
            </a:r>
            <a:br>
              <a:rPr lang="en-GB" dirty="0"/>
            </a:br>
            <a:r>
              <a:rPr lang="en-GB" dirty="0"/>
              <a:t>&amp;</a:t>
            </a:r>
            <a:br>
              <a:rPr lang="en-GB" dirty="0"/>
            </a:br>
            <a:r>
              <a:rPr lang="en-GB" dirty="0"/>
              <a:t>Internet Connectivity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539552" y="620688"/>
            <a:ext cx="8077200" cy="1499616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/>
              <a:t>Often, we need to connect computers together or to access external resources</a:t>
            </a:r>
          </a:p>
          <a:p>
            <a:endParaRPr lang="en-GB" dirty="0"/>
          </a:p>
          <a:p>
            <a:r>
              <a:rPr lang="en-GB" dirty="0"/>
              <a:t>Peer to Peer</a:t>
            </a:r>
          </a:p>
          <a:p>
            <a:r>
              <a:rPr lang="en-GB" dirty="0"/>
              <a:t>To a group of computers (e.g. SOHO)</a:t>
            </a:r>
          </a:p>
          <a:p>
            <a:r>
              <a:rPr lang="en-GB" dirty="0"/>
              <a:t>To the internet</a:t>
            </a:r>
          </a:p>
          <a:p>
            <a:r>
              <a:rPr lang="en-GB" dirty="0"/>
              <a:t>To a shared printer</a:t>
            </a:r>
          </a:p>
          <a:p>
            <a:r>
              <a:rPr lang="en-GB" dirty="0"/>
              <a:t>To a NAS unit</a:t>
            </a:r>
          </a:p>
          <a:p>
            <a:r>
              <a:rPr lang="en-GB" dirty="0"/>
              <a:t>Etc.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it work?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/>
              <a:t>Peer to Peer</a:t>
            </a:r>
          </a:p>
          <a:p>
            <a:endParaRPr lang="en-GB" dirty="0"/>
          </a:p>
          <a:p>
            <a:r>
              <a:rPr lang="en-GB" dirty="0"/>
              <a:t>Bluetooth and specialist software an option – but not common.</a:t>
            </a:r>
          </a:p>
          <a:p>
            <a:r>
              <a:rPr lang="en-GB" dirty="0"/>
              <a:t>Simply plugging in a USB or network lead between two computers won’t directly work (some specialist methods are available – but not usually preferable)</a:t>
            </a:r>
          </a:p>
          <a:p>
            <a:r>
              <a:rPr lang="en-GB" dirty="0"/>
              <a:t>Both computers having </a:t>
            </a:r>
            <a:r>
              <a:rPr lang="en-GB" dirty="0" err="1"/>
              <a:t>wifi</a:t>
            </a:r>
            <a:r>
              <a:rPr lang="en-GB" dirty="0"/>
              <a:t> doesn’t normally mean they can talk together either.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Small network usually the answer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/>
              <a:t>Link together using</a:t>
            </a:r>
          </a:p>
          <a:p>
            <a:r>
              <a:rPr lang="en-GB" dirty="0"/>
              <a:t>Hub or</a:t>
            </a:r>
          </a:p>
          <a:p>
            <a:r>
              <a:rPr lang="en-GB" dirty="0"/>
              <a:t>Switch.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Problem:</a:t>
            </a:r>
          </a:p>
          <a:p>
            <a:r>
              <a:rPr lang="en-GB" dirty="0"/>
              <a:t>Each computer</a:t>
            </a:r>
            <a:br>
              <a:rPr lang="en-GB" dirty="0"/>
            </a:br>
            <a:r>
              <a:rPr lang="en-GB" dirty="0"/>
              <a:t>(or device)</a:t>
            </a:r>
            <a:br>
              <a:rPr lang="en-GB" dirty="0"/>
            </a:br>
            <a:r>
              <a:rPr lang="en-GB" dirty="0"/>
              <a:t>Needs a unique</a:t>
            </a:r>
            <a:br>
              <a:rPr lang="en-GB" dirty="0"/>
            </a:br>
            <a:r>
              <a:rPr lang="en-GB" dirty="0"/>
              <a:t>address.</a:t>
            </a:r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3995936" y="1988840"/>
          <a:ext cx="4752975" cy="3178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16" name="Visio" r:id="rId4" imgW="3411855" imgH="2280666" progId="">
                  <p:embed/>
                </p:oleObj>
              </mc:Choice>
              <mc:Fallback>
                <p:oleObj name="Visio" r:id="rId4" imgW="3411855" imgH="2280666" progId="">
                  <p:embed/>
                  <p:pic>
                    <p:nvPicPr>
                      <p:cNvPr id="6041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1988840"/>
                        <a:ext cx="4752975" cy="3178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34171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 addresses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>
            <a:normAutofit/>
          </a:bodyPr>
          <a:lstStyle/>
          <a:p>
            <a:r>
              <a:rPr lang="en-GB" dirty="0"/>
              <a:t>In theory, every device that can be connected to a network/the internet should come out of the factory with a unique 48 bit address:</a:t>
            </a:r>
          </a:p>
          <a:p>
            <a:r>
              <a:rPr lang="en-GB" dirty="0"/>
              <a:t>A Media Access Control address (MAC)</a:t>
            </a:r>
          </a:p>
          <a:p>
            <a:r>
              <a:rPr lang="en-GB" dirty="0"/>
              <a:t>This use is common in most IEEE 802 networking technologies, including Ethernet, Wi-Fi, and Bluetooth</a:t>
            </a:r>
          </a:p>
          <a:p>
            <a:r>
              <a:rPr lang="en-GB" dirty="0"/>
              <a:t>Each address is stored in hardware, such as the card's read-only memory, EEPROM, or by a firmware mechanism etc.</a:t>
            </a:r>
          </a:p>
        </p:txBody>
      </p:sp>
    </p:spTree>
    <p:extLst>
      <p:ext uri="{BB962C8B-B14F-4D97-AF65-F5344CB8AC3E}">
        <p14:creationId xmlns:p14="http://schemas.microsoft.com/office/powerpoint/2010/main" val="58584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 addresses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48 bit address is typically presented as</a:t>
            </a:r>
            <a:br>
              <a:rPr lang="en-GB" dirty="0"/>
            </a:br>
            <a:r>
              <a:rPr lang="en-GB" dirty="0"/>
              <a:t>six groups of bytes</a:t>
            </a:r>
          </a:p>
          <a:p>
            <a:r>
              <a:rPr lang="en-GB" dirty="0"/>
              <a:t>Each byte represented in Hex</a:t>
            </a:r>
            <a:br>
              <a:rPr lang="en-GB" dirty="0"/>
            </a:br>
            <a:r>
              <a:rPr lang="en-GB" dirty="0"/>
              <a:t>(i.e. 2 hex digits for each byte)</a:t>
            </a:r>
            <a:br>
              <a:rPr lang="en-GB" dirty="0"/>
            </a:br>
            <a:r>
              <a:rPr lang="en-GB" dirty="0"/>
              <a:t>separated by hyphens, colons, or without a separator</a:t>
            </a:r>
          </a:p>
          <a:p>
            <a:r>
              <a:rPr lang="en-GB" dirty="0"/>
              <a:t>E.g.</a:t>
            </a:r>
            <a:br>
              <a:rPr lang="en-GB" dirty="0"/>
            </a:br>
            <a:r>
              <a:rPr lang="en-GB" dirty="0"/>
              <a:t>00:0c:29:94:ce:0f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NB - Most devices have MAC addressed hard coded and unmodifiable, – some (such as network cards have utility software where the user can modify the address)</a:t>
            </a:r>
          </a:p>
        </p:txBody>
      </p:sp>
    </p:spTree>
    <p:extLst>
      <p:ext uri="{BB962C8B-B14F-4D97-AF65-F5344CB8AC3E}">
        <p14:creationId xmlns:p14="http://schemas.microsoft.com/office/powerpoint/2010/main" val="379154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 addresses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>
            <a:normAutofit/>
          </a:bodyPr>
          <a:lstStyle/>
          <a:p>
            <a:r>
              <a:rPr lang="en-GB" dirty="0"/>
              <a:t>While MAC address could work as an identifying scheme within a closed network, its no good when connecting to external networks / the internet.</a:t>
            </a:r>
            <a:br>
              <a:rPr lang="en-GB" dirty="0"/>
            </a:br>
            <a:endParaRPr lang="en-GB" dirty="0"/>
          </a:p>
          <a:p>
            <a:r>
              <a:rPr lang="en-GB" dirty="0"/>
              <a:t>For this we need a scheme with assignable addresses that allow machines and networks to be allocated and identified with information that allows data to be directed to specific countries, organisations, areas etc.</a:t>
            </a:r>
          </a:p>
          <a:p>
            <a:r>
              <a:rPr lang="en-GB" dirty="0"/>
              <a:t>I.e. an Internet Protocol address (IP address)</a:t>
            </a:r>
          </a:p>
        </p:txBody>
      </p:sp>
    </p:spTree>
    <p:extLst>
      <p:ext uri="{BB962C8B-B14F-4D97-AF65-F5344CB8AC3E}">
        <p14:creationId xmlns:p14="http://schemas.microsoft.com/office/powerpoint/2010/main" val="168513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IP addresses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403462"/>
            <a:ext cx="8496944" cy="4977866"/>
          </a:xfrm>
        </p:spPr>
        <p:txBody>
          <a:bodyPr>
            <a:normAutofit/>
          </a:bodyPr>
          <a:lstStyle/>
          <a:p>
            <a:r>
              <a:rPr lang="en-GB" dirty="0"/>
              <a:t>An IP address serves two main functions: network interface identification and location addressing</a:t>
            </a:r>
          </a:p>
          <a:p>
            <a:r>
              <a:rPr lang="en-GB" dirty="0"/>
              <a:t>Currently two versions commonly found:</a:t>
            </a:r>
          </a:p>
          <a:p>
            <a:r>
              <a:rPr lang="en-GB" dirty="0"/>
              <a:t>Internet Protocol version 4 (IPv4) defines an IP address as a 32-bit number, usually written in</a:t>
            </a:r>
            <a:br>
              <a:rPr lang="en-GB" dirty="0"/>
            </a:br>
            <a:r>
              <a:rPr lang="en-GB" dirty="0"/>
              <a:t> ‘dotted decimal notation’</a:t>
            </a:r>
          </a:p>
          <a:p>
            <a:r>
              <a:rPr lang="en-GB" dirty="0"/>
              <a:t>i.e. 4 bytes, each byte being a decimal number (0-255), each number separated by a dot</a:t>
            </a:r>
          </a:p>
          <a:p>
            <a:r>
              <a:rPr lang="en-GB" dirty="0"/>
              <a:t>E.g. </a:t>
            </a:r>
            <a:br>
              <a:rPr lang="en-GB" dirty="0"/>
            </a:br>
            <a:r>
              <a:rPr lang="en-GB" dirty="0"/>
              <a:t>192.0.62.126</a:t>
            </a:r>
            <a:br>
              <a:rPr lang="en-GB" dirty="0"/>
            </a:br>
            <a:r>
              <a:rPr lang="en-GB" dirty="0"/>
              <a:t>255.255.255.0</a:t>
            </a:r>
          </a:p>
        </p:txBody>
      </p:sp>
    </p:spTree>
    <p:extLst>
      <p:ext uri="{BB962C8B-B14F-4D97-AF65-F5344CB8AC3E}">
        <p14:creationId xmlns:p14="http://schemas.microsoft.com/office/powerpoint/2010/main" val="281861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IP addresses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628800"/>
            <a:ext cx="8496944" cy="483984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Because of the growth of the Internet and the depletion of available IPv4 addresses, a new version of IP (IPv6), using 128 bits for the IP address, was standardized in 1998. IPv6 deployment has been ongoing since the mid-2000s.</a:t>
            </a:r>
          </a:p>
          <a:p>
            <a:r>
              <a:rPr lang="en-GB" dirty="0"/>
              <a:t>IPv6 addresses are represented as eight groups of four hexadecimal digits each, separated by colons. The full representation may be shortened; for example, 2001:0db8:0000:0000:0000:8a2e:0370:7334 becomes 2001:db8::8a2e:370:7334.</a:t>
            </a:r>
            <a:br>
              <a:rPr lang="en-GB" dirty="0"/>
            </a:br>
            <a:endParaRPr lang="en-GB" dirty="0"/>
          </a:p>
          <a:p>
            <a:r>
              <a:rPr lang="en-GB" dirty="0"/>
              <a:t>IPv4 is still the default addressing used in many networks, especially internal ones.</a:t>
            </a:r>
          </a:p>
        </p:txBody>
      </p:sp>
    </p:spTree>
    <p:extLst>
      <p:ext uri="{BB962C8B-B14F-4D97-AF65-F5344CB8AC3E}">
        <p14:creationId xmlns:p14="http://schemas.microsoft.com/office/powerpoint/2010/main" val="411682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I find my device’s MAC address?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628800"/>
            <a:ext cx="8496944" cy="4839840"/>
          </a:xfrm>
        </p:spPr>
        <p:txBody>
          <a:bodyPr>
            <a:normAutofit/>
          </a:bodyPr>
          <a:lstStyle/>
          <a:p>
            <a:r>
              <a:rPr lang="en-GB" dirty="0"/>
              <a:t>Windows 10, 8, 7, Vista:</a:t>
            </a:r>
          </a:p>
          <a:p>
            <a:endParaRPr lang="en-GB" dirty="0"/>
          </a:p>
          <a:p>
            <a:r>
              <a:rPr lang="en-GB" dirty="0"/>
              <a:t>Click Windows Start or press the Windows key.</a:t>
            </a:r>
          </a:p>
          <a:p>
            <a:r>
              <a:rPr lang="en-GB" dirty="0"/>
              <a:t>In the search box, type cmd.  </a:t>
            </a:r>
          </a:p>
          <a:p>
            <a:r>
              <a:rPr lang="en-GB" dirty="0"/>
              <a:t>Press the Enter key.</a:t>
            </a:r>
          </a:p>
          <a:p>
            <a:r>
              <a:rPr lang="en-GB" dirty="0"/>
              <a:t>A command window displays.</a:t>
            </a:r>
          </a:p>
          <a:p>
            <a:r>
              <a:rPr lang="en-GB" dirty="0"/>
              <a:t>Type ipconfig /all.</a:t>
            </a:r>
          </a:p>
          <a:p>
            <a:r>
              <a:rPr lang="en-GB" dirty="0"/>
              <a:t>Press Enter.</a:t>
            </a:r>
          </a:p>
          <a:p>
            <a:r>
              <a:rPr lang="en-GB" dirty="0"/>
              <a:t>A physical address displays for each adapter. The physical address is your device’s MAC address.</a:t>
            </a:r>
          </a:p>
        </p:txBody>
      </p:sp>
    </p:spTree>
    <p:extLst>
      <p:ext uri="{BB962C8B-B14F-4D97-AF65-F5344CB8AC3E}">
        <p14:creationId xmlns:p14="http://schemas.microsoft.com/office/powerpoint/2010/main" val="405958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I find my device’s MAC address?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628800"/>
            <a:ext cx="8496944" cy="4839840"/>
          </a:xfrm>
        </p:spPr>
        <p:txBody>
          <a:bodyPr>
            <a:normAutofit/>
          </a:bodyPr>
          <a:lstStyle/>
          <a:p>
            <a:r>
              <a:rPr lang="en-GB" dirty="0"/>
              <a:t>“In the search box, type cmd.  “</a:t>
            </a:r>
          </a:p>
          <a:p>
            <a:r>
              <a:rPr lang="en-GB" dirty="0"/>
              <a:t>Some systems have security measures that stop you executing  </a:t>
            </a:r>
            <a:r>
              <a:rPr lang="en-GB" dirty="0" err="1"/>
              <a:t>cmd</a:t>
            </a:r>
            <a:endParaRPr lang="en-GB" dirty="0"/>
          </a:p>
          <a:p>
            <a:r>
              <a:rPr lang="en-GB" dirty="0"/>
              <a:t>Try running ‘</a:t>
            </a:r>
            <a:r>
              <a:rPr lang="en-GB" dirty="0" err="1"/>
              <a:t>powershell</a:t>
            </a:r>
            <a:r>
              <a:rPr lang="en-GB" dirty="0"/>
              <a:t>’ instead and see if that lets you access the ipconfig /all command</a:t>
            </a:r>
          </a:p>
          <a:p>
            <a:endParaRPr lang="en-GB" dirty="0"/>
          </a:p>
          <a:p>
            <a:r>
              <a:rPr lang="en-GB" dirty="0"/>
              <a:t>Note – there should be a MAC address for EACH device that can give you connectivity – so ethernet, </a:t>
            </a:r>
            <a:r>
              <a:rPr lang="en-GB" dirty="0" err="1"/>
              <a:t>wifi</a:t>
            </a:r>
            <a:r>
              <a:rPr lang="en-GB" dirty="0"/>
              <a:t> and Bluetooth on one computer will return THREE unique MAC addresses.</a:t>
            </a:r>
          </a:p>
        </p:txBody>
      </p:sp>
    </p:spTree>
    <p:extLst>
      <p:ext uri="{BB962C8B-B14F-4D97-AF65-F5344CB8AC3E}">
        <p14:creationId xmlns:p14="http://schemas.microsoft.com/office/powerpoint/2010/main" val="217210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 (and IP) information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9A0FA9E-3BC1-4AEA-97A5-2330116D77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995264" y="1443701"/>
            <a:ext cx="7033120" cy="541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97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Back to the network problem…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/>
              <a:t>Link together using</a:t>
            </a:r>
          </a:p>
          <a:p>
            <a:r>
              <a:rPr lang="en-GB" dirty="0"/>
              <a:t>Hub or</a:t>
            </a:r>
          </a:p>
          <a:p>
            <a:r>
              <a:rPr lang="en-GB" dirty="0"/>
              <a:t>Switch.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Problem:</a:t>
            </a:r>
          </a:p>
          <a:p>
            <a:r>
              <a:rPr lang="en-GB" dirty="0"/>
              <a:t>Each computer</a:t>
            </a:r>
            <a:br>
              <a:rPr lang="en-GB" dirty="0"/>
            </a:br>
            <a:r>
              <a:rPr lang="en-GB" dirty="0"/>
              <a:t>(or device)</a:t>
            </a:r>
            <a:br>
              <a:rPr lang="en-GB" dirty="0"/>
            </a:br>
            <a:r>
              <a:rPr lang="en-GB" dirty="0">
                <a:highlight>
                  <a:srgbClr val="FFFF00"/>
                </a:highlight>
              </a:rPr>
              <a:t>Needs a unique</a:t>
            </a:r>
            <a:br>
              <a:rPr lang="en-GB" dirty="0">
                <a:highlight>
                  <a:srgbClr val="FFFF00"/>
                </a:highlight>
              </a:rPr>
            </a:br>
            <a:r>
              <a:rPr lang="en-GB" dirty="0">
                <a:highlight>
                  <a:srgbClr val="FFFF00"/>
                </a:highlight>
              </a:rPr>
              <a:t>IP address</a:t>
            </a:r>
            <a:r>
              <a:rPr lang="en-GB" dirty="0"/>
              <a:t>.</a:t>
            </a:r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3995936" y="1988840"/>
          <a:ext cx="4752975" cy="3178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5" name="Visio" r:id="rId4" imgW="3411855" imgH="2280666" progId="">
                  <p:embed/>
                </p:oleObj>
              </mc:Choice>
              <mc:Fallback>
                <p:oleObj name="Visio" r:id="rId4" imgW="3411855" imgH="2280666" progId="">
                  <p:embed/>
                  <p:pic>
                    <p:nvPicPr>
                      <p:cNvPr id="6041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1988840"/>
                        <a:ext cx="4752975" cy="3178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6330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Small network usually the answer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/>
              <a:t>Link together using</a:t>
            </a:r>
          </a:p>
          <a:p>
            <a:r>
              <a:rPr lang="en-GB" dirty="0"/>
              <a:t>Hub</a:t>
            </a:r>
          </a:p>
          <a:p>
            <a:r>
              <a:rPr lang="en-GB" dirty="0"/>
              <a:t>Switch.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>
                <a:highlight>
                  <a:srgbClr val="FFFF00"/>
                </a:highlight>
              </a:rPr>
              <a:t>Needs DHCP server</a:t>
            </a:r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3995936" y="1988840"/>
          <a:ext cx="4752975" cy="3178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4" name="Visio" r:id="rId4" imgW="3411855" imgH="2280666" progId="">
                  <p:embed/>
                </p:oleObj>
              </mc:Choice>
              <mc:Fallback>
                <p:oleObj name="Visio" r:id="rId4" imgW="3411855" imgH="2280666" progId="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1988840"/>
                        <a:ext cx="4752975" cy="3178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DHCP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8363272" cy="4623816"/>
          </a:xfrm>
        </p:spPr>
        <p:txBody>
          <a:bodyPr/>
          <a:lstStyle/>
          <a:p>
            <a:r>
              <a:rPr lang="en-US" b="1" dirty="0"/>
              <a:t>Dynamic Host Configuration Protocol</a:t>
            </a:r>
          </a:p>
          <a:p>
            <a:endParaRPr lang="en-GB" dirty="0"/>
          </a:p>
          <a:p>
            <a:r>
              <a:rPr lang="en-GB" dirty="0"/>
              <a:t>One Computer or a dedicated device needed to act as a DHCP server.</a:t>
            </a:r>
          </a:p>
          <a:p>
            <a:endParaRPr lang="en-GB" dirty="0"/>
          </a:p>
          <a:p>
            <a:r>
              <a:rPr lang="en-GB" dirty="0"/>
              <a:t>They issue unique IP addresses to each of the other computers/devices on the network.</a:t>
            </a:r>
          </a:p>
          <a:p>
            <a:r>
              <a:rPr lang="en-GB" dirty="0"/>
              <a:t>Every computer must have a unique IP address to identify it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Old School Internet connectivity – dial up Modem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Modem = Modulator – Demodulator</a:t>
            </a:r>
          </a:p>
          <a:p>
            <a:r>
              <a:rPr lang="en-GB" dirty="0"/>
              <a:t>In older days, produced audio tones that could pass down a telephone line</a:t>
            </a:r>
          </a:p>
          <a:p>
            <a:r>
              <a:rPr lang="en-GB" dirty="0"/>
              <a:t>Modern = ADSL modem</a:t>
            </a:r>
          </a:p>
          <a:p>
            <a:r>
              <a:rPr lang="en-GB" dirty="0"/>
              <a:t>(Similar concept for Cable (e.g. Virgin media))</a:t>
            </a:r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395536" y="4293096"/>
          <a:ext cx="8320419" cy="17955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Visio" r:id="rId4" imgW="4378452" imgH="944499" progId="">
                  <p:embed/>
                </p:oleObj>
              </mc:Choice>
              <mc:Fallback>
                <p:oleObj name="Visio" r:id="rId4" imgW="4378452" imgH="944499" progId="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4293096"/>
                        <a:ext cx="8320419" cy="17955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Older Internet connectivity</a:t>
            </a:r>
          </a:p>
        </p:txBody>
      </p:sp>
      <p:graphicFrame>
        <p:nvGraphicFramePr>
          <p:cNvPr id="1026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899592" y="4725144"/>
          <a:ext cx="4038600" cy="18504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1" name="Visio" r:id="rId4" imgW="4327779" imgH="1983105" progId="">
                  <p:embed/>
                </p:oleObj>
              </mc:Choice>
              <mc:Fallback>
                <p:oleObj name="Visio" r:id="rId4" imgW="4327779" imgH="1983105" progId="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4725144"/>
                        <a:ext cx="4038600" cy="18504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23528" y="1772816"/>
            <a:ext cx="8424936" cy="2664296"/>
          </a:xfrm>
        </p:spPr>
        <p:txBody>
          <a:bodyPr>
            <a:normAutofit/>
          </a:bodyPr>
          <a:lstStyle/>
          <a:p>
            <a:r>
              <a:rPr lang="en-GB" dirty="0"/>
              <a:t>If multiple devices need to ‘share’ the internet connection, one computer needs to be the DHCP server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modern preferred option</a:t>
            </a:r>
          </a:p>
        </p:txBody>
      </p:sp>
      <p:graphicFrame>
        <p:nvGraphicFramePr>
          <p:cNvPr id="1026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899592" y="4725144"/>
          <a:ext cx="4038600" cy="18504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2" name="Visio" r:id="rId4" imgW="4327779" imgH="1983105" progId="">
                  <p:embed/>
                </p:oleObj>
              </mc:Choice>
              <mc:Fallback>
                <p:oleObj name="Visio" r:id="rId4" imgW="4327779" imgH="1983105" progId="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4725144"/>
                        <a:ext cx="4038600" cy="18504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23528" y="1772816"/>
            <a:ext cx="8424936" cy="26642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Nowadays, the ‘box’ shown, is often a combined Modem/firewall/router/DHCP server</a:t>
            </a:r>
            <a:br>
              <a:rPr lang="en-GB" dirty="0"/>
            </a:br>
            <a:r>
              <a:rPr lang="en-GB" dirty="0"/>
              <a:t>Which connects via a LAN port and can connect directly into an existing switch, or, the ‘box’ itself incorporates the hub/switch.</a:t>
            </a:r>
          </a:p>
          <a:p>
            <a:r>
              <a:rPr lang="en-GB" dirty="0"/>
              <a:t>May also have a </a:t>
            </a:r>
            <a:r>
              <a:rPr lang="en-GB" dirty="0" err="1"/>
              <a:t>wifi</a:t>
            </a:r>
            <a:r>
              <a:rPr lang="en-GB" dirty="0"/>
              <a:t> access point/router built 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Integrated units – BT hub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3970784" cy="2088232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B31ADC0-3E72-40A1-AB1F-FAD8D6F84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6" y="1556792"/>
            <a:ext cx="4762500" cy="39243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5CEBDE-41A9-404F-9B74-38145D4ED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763" y="3518942"/>
            <a:ext cx="3895725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095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units – Virgin Media hub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12EA9F-A686-4ABB-9DAB-FC817CD5A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441368"/>
            <a:ext cx="5335303" cy="539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848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Integrated units - Generic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3970784" cy="20882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E.g. </a:t>
            </a:r>
            <a:r>
              <a:rPr lang="en-US" b="1" dirty="0"/>
              <a:t>N600 Wireless Dual Band Gigabit ADSL2+ Modem Router</a:t>
            </a:r>
            <a:br>
              <a:rPr lang="en-US" b="1" dirty="0"/>
            </a:br>
            <a:r>
              <a:rPr lang="en-US" b="1" dirty="0"/>
              <a:t>TD-W8980</a:t>
            </a:r>
          </a:p>
          <a:p>
            <a:endParaRPr lang="en-GB" dirty="0"/>
          </a:p>
        </p:txBody>
      </p:sp>
      <p:pic>
        <p:nvPicPr>
          <p:cNvPr id="64514" name="Picture 2" descr="http://uk.tp-link.com/resources/images/products/gallery/TD-W8980%28UN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0" y="1484784"/>
            <a:ext cx="4286250" cy="2571751"/>
          </a:xfrm>
          <a:prstGeom prst="rect">
            <a:avLst/>
          </a:prstGeom>
          <a:noFill/>
        </p:spPr>
      </p:pic>
      <p:sp>
        <p:nvSpPr>
          <p:cNvPr id="64518" name="Rectangle 6"/>
          <p:cNvSpPr>
            <a:spLocks noChangeArrowheads="1"/>
          </p:cNvSpPr>
          <p:nvPr/>
        </p:nvSpPr>
        <p:spPr bwMode="auto">
          <a:xfrm>
            <a:off x="0" y="3924945"/>
            <a:ext cx="914400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All-in-One Device: ADSL2+ Modem, NAT Router, 4-Gigabit-Port Switch and Wireless N Access Point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Simultaneous 2.4GHz 300Mbps and 5GHz 300Mbps connections for 600Mbps of total available bandwidth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Versatile Connectivity: ADSL or Ethernet WAN for multiple Internet connection types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2 USB ports for storage sharing, printer sharing, FTP Server and Media Server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Devices configured via built in web server – use a PC browser to access</a:t>
            </a:r>
          </a:p>
        </p:txBody>
      </p:sp>
      <p:pic>
        <p:nvPicPr>
          <p:cNvPr id="757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9250" b="43478"/>
          <a:stretch>
            <a:fillRect/>
          </a:stretch>
        </p:blipFill>
        <p:spPr bwMode="auto">
          <a:xfrm>
            <a:off x="395536" y="1556791"/>
            <a:ext cx="6264696" cy="4428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578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652120" cy="6868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/>
              <a:t>End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1063</Words>
  <Application>Microsoft Office PowerPoint</Application>
  <PresentationFormat>On-screen Show (4:3)</PresentationFormat>
  <Paragraphs>117</Paragraphs>
  <Slides>24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Visio</vt:lpstr>
      <vt:lpstr>Intro to Networking  &amp; Internet Connectivity</vt:lpstr>
      <vt:lpstr>Why?</vt:lpstr>
      <vt:lpstr>Will it work?</vt:lpstr>
      <vt:lpstr>Small network usually the answer</vt:lpstr>
      <vt:lpstr>MAC addresses</vt:lpstr>
      <vt:lpstr>MAC addresses</vt:lpstr>
      <vt:lpstr>MAC addresses</vt:lpstr>
      <vt:lpstr>IP addresses</vt:lpstr>
      <vt:lpstr>IP addresses</vt:lpstr>
      <vt:lpstr>How do I find my device’s MAC address?</vt:lpstr>
      <vt:lpstr>How do I find my device’s MAC address?</vt:lpstr>
      <vt:lpstr>MAC (and IP) information</vt:lpstr>
      <vt:lpstr>Back to the network problem…</vt:lpstr>
      <vt:lpstr>Small network usually the answer</vt:lpstr>
      <vt:lpstr>DHCP</vt:lpstr>
      <vt:lpstr>Old School Internet connectivity – dial up Modem</vt:lpstr>
      <vt:lpstr>Older Internet connectivity</vt:lpstr>
      <vt:lpstr>Typical modern preferred option</vt:lpstr>
      <vt:lpstr>Integrated units – BT hub</vt:lpstr>
      <vt:lpstr>Integrated units – Virgin Media hub</vt:lpstr>
      <vt:lpstr>Integrated units - Generic</vt:lpstr>
      <vt:lpstr>Devices configured via built in web server – use a PC browser to access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Devices</dc:title>
  <dc:creator>Graham Rees-Evans</dc:creator>
  <cp:lastModifiedBy>Gareth Jones</cp:lastModifiedBy>
  <cp:revision>37</cp:revision>
  <dcterms:created xsi:type="dcterms:W3CDTF">2012-02-22T22:08:17Z</dcterms:created>
  <dcterms:modified xsi:type="dcterms:W3CDTF">2022-04-26T21:03:07Z</dcterms:modified>
</cp:coreProperties>
</file>