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3"/>
  </p:notesMasterIdLst>
  <p:sldIdLst>
    <p:sldId id="256" r:id="rId2"/>
    <p:sldId id="257" r:id="rId3"/>
    <p:sldId id="261" r:id="rId4"/>
    <p:sldId id="259" r:id="rId5"/>
    <p:sldId id="262" r:id="rId6"/>
    <p:sldId id="264" r:id="rId7"/>
    <p:sldId id="258" r:id="rId8"/>
    <p:sldId id="265" r:id="rId9"/>
    <p:sldId id="260" r:id="rId10"/>
    <p:sldId id="266" r:id="rId11"/>
    <p:sldId id="267" r:id="rId12"/>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9A39"/>
    <a:srgbClr val="6C1A00"/>
    <a:srgbClr val="FE9202"/>
    <a:srgbClr val="1D3A00"/>
    <a:srgbClr val="007033"/>
    <a:srgbClr val="E7FF01"/>
    <a:srgbClr val="5EEC3C"/>
    <a:srgbClr val="990099"/>
    <a:srgbClr val="CC0099"/>
    <a:srgbClr val="00AA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374" y="-444"/>
      </p:cViewPr>
      <p:guideLst>
        <p:guide orient="horz" pos="162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t>3/12/2020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t>‹#›</a:t>
            </a:fld>
            <a:endParaRPr lang="en-US"/>
          </a:p>
        </p:txBody>
      </p:sp>
    </p:spTree>
    <p:extLst>
      <p:ext uri="{BB962C8B-B14F-4D97-AF65-F5344CB8AC3E}">
        <p14:creationId xmlns:p14="http://schemas.microsoft.com/office/powerpoint/2010/main"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350B06-B074-48FC-8CFD-53D2CD8FB95F}" type="slidenum">
              <a:rPr lang="en-US" smtClean="0"/>
              <a:t>9</a:t>
            </a:fld>
            <a:endParaRPr lang="en-US"/>
          </a:p>
        </p:txBody>
      </p:sp>
    </p:spTree>
    <p:extLst>
      <p:ext uri="{BB962C8B-B14F-4D97-AF65-F5344CB8AC3E}">
        <p14:creationId xmlns:p14="http://schemas.microsoft.com/office/powerpoint/2010/main" val="12845968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1670" y="3487980"/>
            <a:ext cx="7940660" cy="763525"/>
          </a:xfrm>
          <a:noFill/>
          <a:effectLst>
            <a:outerShdw blurRad="50800" dist="38100" dir="2700000" algn="tl" rotWithShape="0">
              <a:prstClr val="black">
                <a:alpha val="40000"/>
              </a:prstClr>
            </a:outerShdw>
          </a:effectLst>
        </p:spPr>
        <p:txBody>
          <a:bodyPr>
            <a:normAutofit/>
          </a:bodyPr>
          <a:lstStyle>
            <a:lvl1pPr algn="ctr">
              <a:defRPr sz="3600">
                <a:solidFill>
                  <a:schemeClr val="bg1"/>
                </a:solidFill>
              </a:defRPr>
            </a:lvl1pPr>
          </a:lstStyle>
          <a:p>
            <a:r>
              <a:rPr lang="en-US" dirty="0"/>
              <a:t>Click to edit </a:t>
            </a:r>
            <a:r>
              <a:rPr lang="en-US" dirty="0" smtClean="0"/>
              <a:t>Master </a:t>
            </a:r>
            <a:r>
              <a:rPr lang="en-US" dirty="0"/>
              <a:t>title style</a:t>
            </a:r>
          </a:p>
        </p:txBody>
      </p:sp>
      <p:sp>
        <p:nvSpPr>
          <p:cNvPr id="3" name="Subtitle 2"/>
          <p:cNvSpPr>
            <a:spLocks noGrp="1"/>
          </p:cNvSpPr>
          <p:nvPr>
            <p:ph type="subTitle" idx="1"/>
          </p:nvPr>
        </p:nvSpPr>
        <p:spPr>
          <a:xfrm>
            <a:off x="601670" y="4251505"/>
            <a:ext cx="7940660" cy="763525"/>
          </a:xfrm>
        </p:spPr>
        <p:txBody>
          <a:bodyPr>
            <a:normAutofit/>
          </a:bodyPr>
          <a:lstStyle>
            <a:lvl1pPr marL="0" indent="0" algn="ctr">
              <a:buNone/>
              <a:defRPr sz="2800" b="0" i="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a:t>
            </a:r>
            <a:r>
              <a:rPr lang="en-US" dirty="0" smtClean="0"/>
              <a:t>Master </a:t>
            </a:r>
            <a:r>
              <a:rPr lang="en-US" dirty="0"/>
              <a:t>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3/12/2020</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8965" y="1044700"/>
            <a:ext cx="8246070" cy="763525"/>
          </a:xfrm>
        </p:spPr>
        <p:txBody>
          <a:bodyPr>
            <a:normAutofit/>
          </a:bodyPr>
          <a:lstStyle>
            <a:lvl1pPr algn="ctr">
              <a:defRPr sz="3600"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48965" y="1808225"/>
            <a:ext cx="8246070" cy="3054100"/>
          </a:xfrm>
        </p:spPr>
        <p:txBody>
          <a:bodyPr/>
          <a:lstStyle>
            <a:lvl1pPr algn="ctr">
              <a:defRPr sz="2800">
                <a:solidFill>
                  <a:schemeClr val="bg1"/>
                </a:solidFill>
              </a:defRPr>
            </a:lvl1pPr>
            <a:lvl2pPr algn="ctr">
              <a:defRPr>
                <a:solidFill>
                  <a:schemeClr val="bg1"/>
                </a:solidFill>
              </a:defRPr>
            </a:lvl2pPr>
            <a:lvl3pPr algn="ctr">
              <a:defRPr>
                <a:solidFill>
                  <a:schemeClr val="bg1"/>
                </a:solidFill>
              </a:defRPr>
            </a:lvl3pPr>
            <a:lvl4pPr algn="ctr">
              <a:defRPr>
                <a:solidFill>
                  <a:schemeClr val="bg1"/>
                </a:solidFill>
              </a:defRPr>
            </a:lvl4pPr>
            <a:lvl5pPr algn="ct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48965" y="433880"/>
            <a:ext cx="7024429" cy="725349"/>
          </a:xfrm>
        </p:spPr>
        <p:txBody>
          <a:bodyPr>
            <a:normAutofit/>
          </a:bodyPr>
          <a:lstStyle>
            <a:lvl1pPr algn="l">
              <a:defRPr sz="3600">
                <a:solidFill>
                  <a:srgbClr val="0070C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48965" y="1197405"/>
            <a:ext cx="7024429" cy="3511061"/>
          </a:xfrm>
        </p:spPr>
        <p:txBody>
          <a:bodyPr/>
          <a:lstStyle>
            <a:lvl1pPr>
              <a:defRPr sz="2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3/12/2020</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3/12/2020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3/12/2020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1197404"/>
            <a:ext cx="8246070" cy="763525"/>
          </a:xfrm>
        </p:spPr>
        <p:txBody>
          <a:bodyPr>
            <a:normAutofit/>
          </a:bodyPr>
          <a:lstStyle>
            <a:lvl1pPr algn="ctr">
              <a:defRPr sz="3600"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36879" y="1960929"/>
            <a:ext cx="4040188"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36879" y="2433326"/>
            <a:ext cx="4040188"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72000" y="1960929"/>
            <a:ext cx="4041775"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72000" y="2433326"/>
            <a:ext cx="4041775"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3/12/2020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3/12/2020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3/12/2020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3/12/2020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3/12/2020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xmlns="" id="{08B89D22-1D6E-450B-881F-4D2A4C527F7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3808475" y="2326213"/>
            <a:ext cx="1463784" cy="526961"/>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3/12/2020</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xmlns="" id="{11E867DF-3DCA-4725-94F0-F2B6BD747A82}"/>
              </a:ext>
            </a:extLst>
          </p:cNvPr>
          <p:cNvSpPr txBox="1"/>
          <p:nvPr userDrawn="1"/>
        </p:nvSpPr>
        <p:spPr>
          <a:xfrm>
            <a:off x="-9150"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1670" y="3640686"/>
            <a:ext cx="7940660" cy="763524"/>
          </a:xfrm>
        </p:spPr>
        <p:txBody>
          <a:bodyPr>
            <a:normAutofit fontScale="90000"/>
          </a:bodyPr>
          <a:lstStyle/>
          <a:p>
            <a:r>
              <a:rPr lang="en-US" dirty="0" smtClean="0"/>
              <a:t>Understanding and engaging in customer experience </a:t>
            </a:r>
            <a:endParaRPr lang="en-US" dirty="0"/>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197405"/>
            <a:ext cx="8246070" cy="763525"/>
          </a:xfrm>
        </p:spPr>
        <p:txBody>
          <a:bodyPr>
            <a:normAutofit/>
          </a:bodyPr>
          <a:lstStyle/>
          <a:p>
            <a:r>
              <a:rPr lang="en-US" dirty="0" smtClean="0"/>
              <a:t>Task 1 </a:t>
            </a:r>
            <a:endParaRPr lang="en-US" dirty="0"/>
          </a:p>
        </p:txBody>
      </p:sp>
      <p:sp>
        <p:nvSpPr>
          <p:cNvPr id="3" name="Content Placeholder 2"/>
          <p:cNvSpPr>
            <a:spLocks noGrp="1"/>
          </p:cNvSpPr>
          <p:nvPr>
            <p:ph idx="1"/>
          </p:nvPr>
        </p:nvSpPr>
        <p:spPr>
          <a:xfrm>
            <a:off x="448965" y="1960930"/>
            <a:ext cx="8246070" cy="3054100"/>
          </a:xfrm>
        </p:spPr>
        <p:txBody>
          <a:bodyPr>
            <a:normAutofit/>
          </a:bodyPr>
          <a:lstStyle/>
          <a:p>
            <a:pPr algn="just"/>
            <a:r>
              <a:rPr lang="en-US" sz="2000" b="1" dirty="0" smtClean="0">
                <a:effectLst>
                  <a:outerShdw blurRad="38100" dist="38100" dir="2700000" algn="tl">
                    <a:srgbClr val="000000">
                      <a:alpha val="43137"/>
                    </a:srgbClr>
                  </a:outerShdw>
                </a:effectLst>
              </a:rPr>
              <a:t>CRM </a:t>
            </a:r>
            <a:r>
              <a:rPr lang="en-US" sz="2000" dirty="0" smtClean="0"/>
              <a:t>stands on customer relationship management. It refers principles, practices and guidelines that an organization needs to follow when interacting with their customers. It helps an organization to stay connected with their customer and knows their needs and demands. </a:t>
            </a:r>
          </a:p>
          <a:p>
            <a:pPr algn="just"/>
            <a:r>
              <a:rPr lang="en-US" sz="2000" b="1" dirty="0" smtClean="0">
                <a:effectLst>
                  <a:outerShdw blurRad="38100" dist="38100" dir="2700000" algn="tl">
                    <a:srgbClr val="000000">
                      <a:alpha val="43137"/>
                    </a:srgbClr>
                  </a:outerShdw>
                </a:effectLst>
              </a:rPr>
              <a:t>Ethics</a:t>
            </a:r>
            <a:r>
              <a:rPr lang="en-US" sz="2000" dirty="0" smtClean="0"/>
              <a:t> is a practice of morality. It includes right, moral, principles, choice, honesty, responsibility and so on. Business ethics is also similar in business organization where the stakeholder practices  morality and philosophy. </a:t>
            </a:r>
            <a:endParaRPr lang="en-US" sz="2000" b="1" dirty="0">
              <a:effectLst>
                <a:outerShdw blurRad="38100" dist="38100" dir="2700000" algn="tl">
                  <a:srgbClr val="000000">
                    <a:alpha val="43137"/>
                  </a:srgbClr>
                </a:outerShdw>
              </a:effectLst>
            </a:endParaRPr>
          </a:p>
          <a:p>
            <a:endParaRPr lang="en-US" sz="2000" dirty="0"/>
          </a:p>
        </p:txBody>
      </p:sp>
    </p:spTree>
    <p:extLst>
      <p:ext uri="{BB962C8B-B14F-4D97-AF65-F5344CB8AC3E}">
        <p14:creationId xmlns:p14="http://schemas.microsoft.com/office/powerpoint/2010/main" val="4103309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Task 1</a:t>
            </a:r>
            <a:endParaRPr lang="en-GB" b="1" dirty="0"/>
          </a:p>
        </p:txBody>
      </p:sp>
      <p:sp>
        <p:nvSpPr>
          <p:cNvPr id="3" name="Content Placeholder 2"/>
          <p:cNvSpPr>
            <a:spLocks noGrp="1"/>
          </p:cNvSpPr>
          <p:nvPr>
            <p:ph idx="1"/>
          </p:nvPr>
        </p:nvSpPr>
        <p:spPr/>
        <p:txBody>
          <a:bodyPr>
            <a:normAutofit/>
          </a:bodyPr>
          <a:lstStyle/>
          <a:p>
            <a:pPr algn="just"/>
            <a:r>
              <a:rPr lang="en-GB" sz="2400" b="1" dirty="0">
                <a:effectLst>
                  <a:outerShdw blurRad="38100" dist="38100" dir="2700000" algn="tl">
                    <a:srgbClr val="000000">
                      <a:alpha val="43137"/>
                    </a:srgbClr>
                  </a:outerShdw>
                </a:effectLst>
              </a:rPr>
              <a:t>Sustainability</a:t>
            </a:r>
            <a:r>
              <a:rPr lang="en-GB" sz="2400" dirty="0"/>
              <a:t> is indicating and preserving the capabilities of an organisation to continue their business into the future.</a:t>
            </a:r>
          </a:p>
          <a:p>
            <a:pPr algn="just"/>
            <a:r>
              <a:rPr lang="en-GB" sz="2400" dirty="0"/>
              <a:t> </a:t>
            </a:r>
            <a:r>
              <a:rPr lang="en-GB" sz="2400" b="1" dirty="0"/>
              <a:t>Quality </a:t>
            </a:r>
            <a:r>
              <a:rPr lang="en-GB" sz="2400" dirty="0"/>
              <a:t>is indicating that features of goods and services those have capability to fulfil customer’s demands. According Deming, quality is the requirements of customer. </a:t>
            </a:r>
            <a:endParaRPr lang="en-GB" sz="2400" b="1" dirty="0"/>
          </a:p>
          <a:p>
            <a:pPr marL="0" indent="0" algn="just">
              <a:buNone/>
            </a:pPr>
            <a:r>
              <a:rPr lang="en-GB" sz="2400" b="1" dirty="0" smtClean="0"/>
              <a:t> </a:t>
            </a:r>
            <a:endParaRPr lang="en-GB" sz="2400" b="1" dirty="0"/>
          </a:p>
        </p:txBody>
      </p:sp>
    </p:spTree>
    <p:extLst>
      <p:ext uri="{BB962C8B-B14F-4D97-AF65-F5344CB8AC3E}">
        <p14:creationId xmlns:p14="http://schemas.microsoft.com/office/powerpoint/2010/main" val="19152020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1670" y="433880"/>
            <a:ext cx="7787955" cy="725349"/>
          </a:xfrm>
        </p:spPr>
        <p:txBody>
          <a:bodyPr>
            <a:normAutofit/>
          </a:bodyPr>
          <a:lstStyle/>
          <a:p>
            <a:pPr algn="ctr"/>
            <a:r>
              <a:rPr lang="en-US" sz="3200" dirty="0" smtClean="0"/>
              <a:t>Task 2</a:t>
            </a:r>
            <a:endParaRPr lang="en-US" sz="3200" dirty="0"/>
          </a:p>
        </p:txBody>
      </p:sp>
      <p:sp>
        <p:nvSpPr>
          <p:cNvPr id="5" name="Content Placeholder 4"/>
          <p:cNvSpPr>
            <a:spLocks noGrp="1"/>
          </p:cNvSpPr>
          <p:nvPr>
            <p:ph idx="1"/>
          </p:nvPr>
        </p:nvSpPr>
        <p:spPr>
          <a:xfrm>
            <a:off x="601670" y="1197405"/>
            <a:ext cx="6871725" cy="3511061"/>
          </a:xfrm>
        </p:spPr>
        <p:txBody>
          <a:bodyPr>
            <a:normAutofit/>
          </a:bodyPr>
          <a:lstStyle/>
          <a:p>
            <a:r>
              <a:rPr lang="en-US" sz="2000" b="1" dirty="0" smtClean="0">
                <a:effectLst>
                  <a:outerShdw blurRad="38100" dist="38100" dir="2700000" algn="tl">
                    <a:srgbClr val="000000">
                      <a:alpha val="43137"/>
                    </a:srgbClr>
                  </a:outerShdw>
                </a:effectLst>
              </a:rPr>
              <a:t>Advantages of CRM</a:t>
            </a:r>
            <a:r>
              <a:rPr lang="en-US" sz="2000" dirty="0" smtClean="0"/>
              <a:t>: </a:t>
            </a:r>
          </a:p>
          <a:p>
            <a:pPr lvl="1"/>
            <a:r>
              <a:rPr lang="en-US" sz="2000" dirty="0" smtClean="0"/>
              <a:t>It helps to build strong relation </a:t>
            </a:r>
          </a:p>
          <a:p>
            <a:pPr lvl="1"/>
            <a:r>
              <a:rPr lang="en-US" sz="2000" dirty="0" smtClean="0"/>
              <a:t>It helps to understand the requirement of customer </a:t>
            </a:r>
            <a:endParaRPr lang="en-US" sz="2000" dirty="0"/>
          </a:p>
          <a:p>
            <a:r>
              <a:rPr lang="en-US" sz="2000" b="1" dirty="0" smtClean="0"/>
              <a:t>Disadvantages</a:t>
            </a:r>
            <a:r>
              <a:rPr lang="en-US" sz="2000" dirty="0" smtClean="0"/>
              <a:t> </a:t>
            </a:r>
            <a:r>
              <a:rPr lang="en-US" sz="2000" b="1" dirty="0" smtClean="0"/>
              <a:t>of CRM </a:t>
            </a:r>
          </a:p>
          <a:p>
            <a:pPr lvl="1"/>
            <a:r>
              <a:rPr lang="en-US" sz="2000" dirty="0" smtClean="0"/>
              <a:t>It is a lengthy process to analyze customer feedback </a:t>
            </a:r>
          </a:p>
          <a:p>
            <a:pPr lvl="1"/>
            <a:r>
              <a:rPr lang="en-US" sz="2000" dirty="0" smtClean="0"/>
              <a:t>Same method is not suitable for all industry </a:t>
            </a:r>
          </a:p>
          <a:p>
            <a:pPr lvl="1"/>
            <a:endParaRPr lang="en-US" sz="2000" dirty="0"/>
          </a:p>
        </p:txBody>
      </p:sp>
    </p:spTree>
    <p:extLst>
      <p:ext uri="{BB962C8B-B14F-4D97-AF65-F5344CB8AC3E}">
        <p14:creationId xmlns:p14="http://schemas.microsoft.com/office/powerpoint/2010/main" val="11016338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1670" y="433880"/>
            <a:ext cx="7787955" cy="725349"/>
          </a:xfrm>
        </p:spPr>
        <p:txBody>
          <a:bodyPr>
            <a:normAutofit/>
          </a:bodyPr>
          <a:lstStyle/>
          <a:p>
            <a:pPr algn="ctr"/>
            <a:r>
              <a:rPr lang="en-US" sz="3200" dirty="0" smtClean="0"/>
              <a:t>Task 2</a:t>
            </a:r>
            <a:endParaRPr lang="en-US" sz="3200" dirty="0"/>
          </a:p>
        </p:txBody>
      </p:sp>
      <p:sp>
        <p:nvSpPr>
          <p:cNvPr id="5" name="Content Placeholder 4"/>
          <p:cNvSpPr>
            <a:spLocks noGrp="1"/>
          </p:cNvSpPr>
          <p:nvPr>
            <p:ph idx="1"/>
          </p:nvPr>
        </p:nvSpPr>
        <p:spPr>
          <a:xfrm>
            <a:off x="601670" y="1197405"/>
            <a:ext cx="6871725" cy="3511061"/>
          </a:xfrm>
        </p:spPr>
        <p:txBody>
          <a:bodyPr>
            <a:normAutofit/>
          </a:bodyPr>
          <a:lstStyle/>
          <a:p>
            <a:r>
              <a:rPr lang="en-US" sz="2000" b="1" dirty="0" smtClean="0">
                <a:effectLst>
                  <a:outerShdw blurRad="38100" dist="38100" dir="2700000" algn="tl">
                    <a:srgbClr val="000000">
                      <a:alpha val="43137"/>
                    </a:srgbClr>
                  </a:outerShdw>
                </a:effectLst>
              </a:rPr>
              <a:t>Advantages of Ethics/Sustainability</a:t>
            </a:r>
            <a:r>
              <a:rPr lang="en-US" sz="2000" dirty="0" smtClean="0"/>
              <a:t>: </a:t>
            </a:r>
          </a:p>
          <a:p>
            <a:pPr lvl="1"/>
            <a:r>
              <a:rPr lang="en-US" sz="2000" dirty="0" smtClean="0"/>
              <a:t>Ethics helps to increase customer experience. </a:t>
            </a:r>
          </a:p>
          <a:p>
            <a:pPr lvl="1"/>
            <a:r>
              <a:rPr lang="en-US" sz="2000" dirty="0" smtClean="0"/>
              <a:t>Sustainability helps the organization to continue their business. </a:t>
            </a:r>
            <a:endParaRPr lang="en-US" sz="2000" dirty="0"/>
          </a:p>
          <a:p>
            <a:r>
              <a:rPr lang="en-US" sz="2000" b="1" dirty="0" smtClean="0"/>
              <a:t>Disadvantages</a:t>
            </a:r>
            <a:r>
              <a:rPr lang="en-US" sz="2000" dirty="0" smtClean="0"/>
              <a:t> </a:t>
            </a:r>
            <a:r>
              <a:rPr lang="en-US" sz="2000" b="1" dirty="0" smtClean="0"/>
              <a:t>of Ethics/Sustainability:  </a:t>
            </a:r>
          </a:p>
          <a:p>
            <a:pPr lvl="1"/>
            <a:r>
              <a:rPr lang="en-US" sz="2000" dirty="0" smtClean="0"/>
              <a:t>Sustainability of organization costly in sometime. </a:t>
            </a:r>
          </a:p>
          <a:p>
            <a:pPr lvl="1"/>
            <a:r>
              <a:rPr lang="en-US" sz="2000" dirty="0" smtClean="0"/>
              <a:t>It is tough for organization </a:t>
            </a:r>
          </a:p>
          <a:p>
            <a:pPr lvl="1"/>
            <a:endParaRPr lang="en-US" sz="2000" dirty="0"/>
          </a:p>
        </p:txBody>
      </p:sp>
    </p:spTree>
    <p:extLst>
      <p:ext uri="{BB962C8B-B14F-4D97-AF65-F5344CB8AC3E}">
        <p14:creationId xmlns:p14="http://schemas.microsoft.com/office/powerpoint/2010/main" val="23570869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1670" y="433880"/>
            <a:ext cx="7787955" cy="725349"/>
          </a:xfrm>
        </p:spPr>
        <p:txBody>
          <a:bodyPr>
            <a:normAutofit/>
          </a:bodyPr>
          <a:lstStyle/>
          <a:p>
            <a:pPr algn="ctr"/>
            <a:r>
              <a:rPr lang="en-US" sz="3200" dirty="0" smtClean="0"/>
              <a:t>Task 2</a:t>
            </a:r>
            <a:endParaRPr lang="en-US" sz="3200" dirty="0"/>
          </a:p>
        </p:txBody>
      </p:sp>
      <p:sp>
        <p:nvSpPr>
          <p:cNvPr id="5" name="Content Placeholder 4"/>
          <p:cNvSpPr>
            <a:spLocks noGrp="1"/>
          </p:cNvSpPr>
          <p:nvPr>
            <p:ph idx="1"/>
          </p:nvPr>
        </p:nvSpPr>
        <p:spPr>
          <a:xfrm>
            <a:off x="601670" y="1197405"/>
            <a:ext cx="6871725" cy="3511061"/>
          </a:xfrm>
        </p:spPr>
        <p:txBody>
          <a:bodyPr>
            <a:normAutofit/>
          </a:bodyPr>
          <a:lstStyle/>
          <a:p>
            <a:r>
              <a:rPr lang="en-US" sz="1800" b="1" dirty="0" smtClean="0">
                <a:effectLst>
                  <a:outerShdw blurRad="38100" dist="38100" dir="2700000" algn="tl">
                    <a:srgbClr val="000000">
                      <a:alpha val="43137"/>
                    </a:srgbClr>
                  </a:outerShdw>
                </a:effectLst>
              </a:rPr>
              <a:t>Advantages of Quality</a:t>
            </a:r>
            <a:r>
              <a:rPr lang="en-US" sz="1800" dirty="0" smtClean="0"/>
              <a:t>: </a:t>
            </a:r>
          </a:p>
          <a:p>
            <a:pPr lvl="1"/>
            <a:r>
              <a:rPr lang="en-US" sz="1800" dirty="0" smtClean="0"/>
              <a:t>Quality of goods and services attracts the customer.</a:t>
            </a:r>
          </a:p>
          <a:p>
            <a:pPr lvl="1"/>
            <a:r>
              <a:rPr lang="en-US" sz="1800" dirty="0" smtClean="0"/>
              <a:t>It increases customer satisfaction </a:t>
            </a:r>
            <a:endParaRPr lang="en-US" sz="1800" dirty="0"/>
          </a:p>
          <a:p>
            <a:r>
              <a:rPr lang="en-US" sz="1800" b="1" dirty="0" smtClean="0"/>
              <a:t>Disadvantages</a:t>
            </a:r>
            <a:r>
              <a:rPr lang="en-US" sz="1800" dirty="0" smtClean="0"/>
              <a:t> </a:t>
            </a:r>
            <a:r>
              <a:rPr lang="en-US" sz="1800" b="1" dirty="0" smtClean="0"/>
              <a:t>of Quality:  </a:t>
            </a:r>
          </a:p>
          <a:p>
            <a:pPr lvl="1"/>
            <a:r>
              <a:rPr lang="en-US" sz="1800" dirty="0" smtClean="0"/>
              <a:t>It is tough for an organization to maintain quality of their products. </a:t>
            </a:r>
          </a:p>
          <a:p>
            <a:pPr lvl="1"/>
            <a:r>
              <a:rPr lang="en-US" sz="1800" dirty="0" smtClean="0"/>
              <a:t>Organization needs to update quality of goods regularly. </a:t>
            </a:r>
            <a:endParaRPr lang="en-US" sz="1800" dirty="0"/>
          </a:p>
        </p:txBody>
      </p:sp>
    </p:spTree>
    <p:extLst>
      <p:ext uri="{BB962C8B-B14F-4D97-AF65-F5344CB8AC3E}">
        <p14:creationId xmlns:p14="http://schemas.microsoft.com/office/powerpoint/2010/main" val="38149008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1670" y="1197405"/>
            <a:ext cx="7940660" cy="763525"/>
          </a:xfrm>
        </p:spPr>
        <p:txBody>
          <a:bodyPr>
            <a:normAutofit fontScale="90000"/>
          </a:bodyPr>
          <a:lstStyle/>
          <a:p>
            <a:r>
              <a:rPr lang="en-US" dirty="0" smtClean="0"/>
              <a:t>How ASDA practices Ethics and Sustainability </a:t>
            </a:r>
            <a:endParaRPr lang="en-US" dirty="0"/>
          </a:p>
        </p:txBody>
      </p:sp>
      <p:sp>
        <p:nvSpPr>
          <p:cNvPr id="5" name="Text Placeholder 4"/>
          <p:cNvSpPr>
            <a:spLocks noGrp="1"/>
          </p:cNvSpPr>
          <p:nvPr>
            <p:ph type="body" idx="1"/>
          </p:nvPr>
        </p:nvSpPr>
        <p:spPr/>
        <p:txBody>
          <a:bodyPr/>
          <a:lstStyle/>
          <a:p>
            <a:r>
              <a:rPr lang="en-US" dirty="0" smtClean="0"/>
              <a:t>Ethics </a:t>
            </a:r>
            <a:endParaRPr lang="en-US" dirty="0"/>
          </a:p>
        </p:txBody>
      </p:sp>
      <p:sp>
        <p:nvSpPr>
          <p:cNvPr id="6" name="Content Placeholder 5"/>
          <p:cNvSpPr>
            <a:spLocks noGrp="1"/>
          </p:cNvSpPr>
          <p:nvPr>
            <p:ph sz="half" idx="2"/>
          </p:nvPr>
        </p:nvSpPr>
        <p:spPr/>
        <p:txBody>
          <a:bodyPr>
            <a:normAutofit fontScale="92500" lnSpcReduction="10000"/>
          </a:bodyPr>
          <a:lstStyle/>
          <a:p>
            <a:pPr algn="just"/>
            <a:r>
              <a:rPr lang="en-US" dirty="0" smtClean="0"/>
              <a:t>Values: ASDA follows three core values such as respecting individual, striving for excellence and providing service to their customer. </a:t>
            </a:r>
            <a:endParaRPr lang="en-US" dirty="0"/>
          </a:p>
          <a:p>
            <a:pPr algn="just"/>
            <a:r>
              <a:rPr lang="en-US" dirty="0" smtClean="0"/>
              <a:t>Price: They offer lowest price to their employees. </a:t>
            </a:r>
            <a:endParaRPr lang="en-US" dirty="0"/>
          </a:p>
          <a:p>
            <a:pPr algn="just"/>
            <a:endParaRPr lang="en-US" dirty="0"/>
          </a:p>
        </p:txBody>
      </p:sp>
      <p:sp>
        <p:nvSpPr>
          <p:cNvPr id="7" name="Text Placeholder 6"/>
          <p:cNvSpPr>
            <a:spLocks noGrp="1"/>
          </p:cNvSpPr>
          <p:nvPr>
            <p:ph type="body" sz="quarter" idx="3"/>
          </p:nvPr>
        </p:nvSpPr>
        <p:spPr/>
        <p:txBody>
          <a:bodyPr/>
          <a:lstStyle/>
          <a:p>
            <a:r>
              <a:rPr lang="en-US" dirty="0" smtClean="0"/>
              <a:t>Sustainability </a:t>
            </a:r>
            <a:endParaRPr lang="en-US" dirty="0"/>
          </a:p>
        </p:txBody>
      </p:sp>
      <p:sp>
        <p:nvSpPr>
          <p:cNvPr id="8" name="Content Placeholder 7"/>
          <p:cNvSpPr>
            <a:spLocks noGrp="1"/>
          </p:cNvSpPr>
          <p:nvPr>
            <p:ph sz="quarter" idx="4"/>
          </p:nvPr>
        </p:nvSpPr>
        <p:spPr/>
        <p:txBody>
          <a:bodyPr>
            <a:normAutofit fontScale="92500" lnSpcReduction="20000"/>
          </a:bodyPr>
          <a:lstStyle/>
          <a:p>
            <a:pPr algn="just"/>
            <a:r>
              <a:rPr lang="en-US" dirty="0" smtClean="0"/>
              <a:t>Environmental: ASDA plans to reduce carbon uses to 0% by 2025. </a:t>
            </a:r>
            <a:endParaRPr lang="en-US" dirty="0"/>
          </a:p>
          <a:p>
            <a:pPr algn="just"/>
            <a:r>
              <a:rPr lang="en-US" dirty="0" smtClean="0"/>
              <a:t>Social: ASDA foundation works for communities. </a:t>
            </a:r>
            <a:endParaRPr lang="en-US" dirty="0"/>
          </a:p>
          <a:p>
            <a:pPr algn="just"/>
            <a:r>
              <a:rPr lang="en-US" dirty="0" smtClean="0"/>
              <a:t>Governance: ASDA has made plan to pay £9. </a:t>
            </a:r>
            <a:endParaRPr lang="en-US" dirty="0"/>
          </a:p>
        </p:txBody>
      </p:sp>
    </p:spTree>
    <p:extLst>
      <p:ext uri="{BB962C8B-B14F-4D97-AF65-F5344CB8AC3E}">
        <p14:creationId xmlns:p14="http://schemas.microsoft.com/office/powerpoint/2010/main" val="4170783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Quality system of ASDA </a:t>
            </a:r>
            <a:endParaRPr lang="en-GB" dirty="0"/>
          </a:p>
        </p:txBody>
      </p:sp>
      <p:sp>
        <p:nvSpPr>
          <p:cNvPr id="7" name="TextBox 6"/>
          <p:cNvSpPr txBox="1"/>
          <p:nvPr/>
        </p:nvSpPr>
        <p:spPr>
          <a:xfrm>
            <a:off x="448965" y="1960930"/>
            <a:ext cx="8246070" cy="923330"/>
          </a:xfrm>
          <a:prstGeom prst="rect">
            <a:avLst/>
          </a:prstGeom>
          <a:noFill/>
        </p:spPr>
        <p:txBody>
          <a:bodyPr wrap="square" rtlCol="0">
            <a:spAutoFit/>
          </a:bodyPr>
          <a:lstStyle/>
          <a:p>
            <a:pPr algn="just"/>
            <a:r>
              <a:rPr lang="en-GB" b="1" dirty="0" smtClean="0">
                <a:solidFill>
                  <a:schemeClr val="bg1"/>
                </a:solidFill>
                <a:effectLst>
                  <a:outerShdw blurRad="38100" dist="38100" dir="2700000" algn="tl">
                    <a:srgbClr val="000000">
                      <a:alpha val="43137"/>
                    </a:srgbClr>
                  </a:outerShdw>
                </a:effectLst>
              </a:rPr>
              <a:t>ASDA </a:t>
            </a:r>
            <a:r>
              <a:rPr lang="en-GB" dirty="0" smtClean="0">
                <a:solidFill>
                  <a:schemeClr val="bg1"/>
                </a:solidFill>
                <a:effectLst>
                  <a:outerShdw blurRad="38100" dist="38100" dir="2700000" algn="tl">
                    <a:srgbClr val="000000">
                      <a:alpha val="43137"/>
                    </a:srgbClr>
                  </a:outerShdw>
                </a:effectLst>
              </a:rPr>
              <a:t>has maintained quality of their products. They follow mainly Ishikawa’s model of TQM. It helps them to find out causes of failure to quality control process and take action to improve quality.  </a:t>
            </a:r>
            <a:r>
              <a:rPr lang="en-GB" dirty="0" smtClean="0">
                <a:solidFill>
                  <a:schemeClr val="bg1"/>
                </a:solidFill>
              </a:rPr>
              <a:t> </a:t>
            </a:r>
            <a:endParaRPr lang="en-GB" dirty="0">
              <a:solidFill>
                <a:schemeClr val="bg1"/>
              </a:solidFill>
            </a:endParaRPr>
          </a:p>
        </p:txBody>
      </p:sp>
    </p:spTree>
    <p:extLst>
      <p:ext uri="{BB962C8B-B14F-4D97-AF65-F5344CB8AC3E}">
        <p14:creationId xmlns:p14="http://schemas.microsoft.com/office/powerpoint/2010/main" val="21027570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6260" y="2201235"/>
            <a:ext cx="8704185" cy="523220"/>
          </a:xfrm>
          <a:prstGeom prst="rect">
            <a:avLst/>
          </a:prstGeom>
          <a:noFill/>
        </p:spPr>
        <p:txBody>
          <a:bodyPr wrap="square" rtlCol="0">
            <a:spAutoFit/>
          </a:bodyPr>
          <a:lstStyle/>
          <a:p>
            <a:r>
              <a:rPr lang="en-GB" sz="2800" b="1" dirty="0" smtClean="0">
                <a:solidFill>
                  <a:schemeClr val="bg1"/>
                </a:solidFill>
                <a:effectLst>
                  <a:outerShdw blurRad="38100" dist="38100" dir="2700000" algn="tl">
                    <a:srgbClr val="000000">
                      <a:alpha val="43137"/>
                    </a:srgbClr>
                  </a:outerShdw>
                </a:effectLst>
              </a:rPr>
              <a:t>SWOT ANALYSIS OF ASDA:</a:t>
            </a:r>
            <a:endParaRPr lang="en-GB" sz="2800" b="1" dirty="0">
              <a:solidFill>
                <a:schemeClr val="bg1"/>
              </a:solidFill>
              <a:effectLst>
                <a:outerShdw blurRad="38100" dist="38100" dir="2700000" algn="tl">
                  <a:srgbClr val="000000">
                    <a:alpha val="43137"/>
                  </a:srgbClr>
                </a:outerShdw>
              </a:effectLst>
            </a:endParaRPr>
          </a:p>
        </p:txBody>
      </p:sp>
      <p:sp>
        <p:nvSpPr>
          <p:cNvPr id="4" name="TextBox 3"/>
          <p:cNvSpPr txBox="1"/>
          <p:nvPr/>
        </p:nvSpPr>
        <p:spPr>
          <a:xfrm>
            <a:off x="296260" y="2724455"/>
            <a:ext cx="8398775" cy="1477328"/>
          </a:xfrm>
          <a:prstGeom prst="rect">
            <a:avLst/>
          </a:prstGeom>
          <a:noFill/>
        </p:spPr>
        <p:txBody>
          <a:bodyPr wrap="square" rtlCol="0">
            <a:spAutoFit/>
          </a:bodyPr>
          <a:lstStyle/>
          <a:p>
            <a:pPr algn="just"/>
            <a:r>
              <a:rPr lang="en-GB" b="1" dirty="0" smtClean="0">
                <a:solidFill>
                  <a:schemeClr val="bg1"/>
                </a:solidFill>
                <a:effectLst>
                  <a:outerShdw blurRad="38100" dist="38100" dir="2700000" algn="tl">
                    <a:srgbClr val="000000">
                      <a:alpha val="43137"/>
                    </a:srgbClr>
                  </a:outerShdw>
                </a:effectLst>
              </a:rPr>
              <a:t>Strength</a:t>
            </a:r>
            <a:r>
              <a:rPr lang="en-GB" dirty="0" smtClean="0">
                <a:solidFill>
                  <a:schemeClr val="bg1"/>
                </a:solidFill>
              </a:rPr>
              <a:t>: ASDA is subsidiary of Walmart. So they have well reputation in the market regarding their quality. They have talented employees in the organization. They have no financial crisis because of they can collect money internationally. </a:t>
            </a:r>
          </a:p>
          <a:p>
            <a:pPr algn="just"/>
            <a:r>
              <a:rPr lang="en-GB" b="1" dirty="0" smtClean="0">
                <a:solidFill>
                  <a:schemeClr val="bg1"/>
                </a:solidFill>
              </a:rPr>
              <a:t>Weakness</a:t>
            </a:r>
            <a:r>
              <a:rPr lang="en-GB" dirty="0" smtClean="0">
                <a:solidFill>
                  <a:schemeClr val="bg1"/>
                </a:solidFill>
              </a:rPr>
              <a:t>: The main weakness of ASDA is their leadership system. Leader fail to control the employees as a result world faces a protection of employee in 2019. </a:t>
            </a:r>
            <a:endParaRPr lang="en-GB" dirty="0">
              <a:solidFill>
                <a:schemeClr val="bg1"/>
              </a:solidFill>
            </a:endParaRPr>
          </a:p>
        </p:txBody>
      </p:sp>
      <p:sp>
        <p:nvSpPr>
          <p:cNvPr id="5" name="TextBox 4"/>
          <p:cNvSpPr txBox="1"/>
          <p:nvPr/>
        </p:nvSpPr>
        <p:spPr>
          <a:xfrm>
            <a:off x="2128720" y="1350110"/>
            <a:ext cx="5191970" cy="523220"/>
          </a:xfrm>
          <a:prstGeom prst="rect">
            <a:avLst/>
          </a:prstGeom>
          <a:noFill/>
        </p:spPr>
        <p:txBody>
          <a:bodyPr wrap="square" rtlCol="0">
            <a:spAutoFit/>
          </a:bodyPr>
          <a:lstStyle/>
          <a:p>
            <a:pPr algn="ctr"/>
            <a:r>
              <a:rPr lang="en-GB" sz="2800" b="1" dirty="0" smtClean="0">
                <a:solidFill>
                  <a:schemeClr val="bg1"/>
                </a:solidFill>
                <a:effectLst>
                  <a:outerShdw blurRad="38100" dist="38100" dir="2700000" algn="tl">
                    <a:srgbClr val="000000">
                      <a:alpha val="43137"/>
                    </a:srgbClr>
                  </a:outerShdw>
                </a:effectLst>
              </a:rPr>
              <a:t>Task 4</a:t>
            </a:r>
            <a:endParaRPr lang="en-GB" sz="28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91006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43475" y="2266340"/>
            <a:ext cx="8093365" cy="1477328"/>
          </a:xfrm>
          <a:prstGeom prst="rect">
            <a:avLst/>
          </a:prstGeom>
          <a:noFill/>
        </p:spPr>
        <p:txBody>
          <a:bodyPr wrap="square" rtlCol="0">
            <a:spAutoFit/>
          </a:bodyPr>
          <a:lstStyle/>
          <a:p>
            <a:pPr algn="just"/>
            <a:r>
              <a:rPr lang="en-GB" b="1" dirty="0" smtClean="0">
                <a:solidFill>
                  <a:schemeClr val="bg1"/>
                </a:solidFill>
                <a:effectLst>
                  <a:outerShdw blurRad="38100" dist="38100" dir="2700000" algn="tl">
                    <a:srgbClr val="000000">
                      <a:alpha val="43137"/>
                    </a:srgbClr>
                  </a:outerShdw>
                </a:effectLst>
              </a:rPr>
              <a:t>Threats: </a:t>
            </a:r>
            <a:r>
              <a:rPr lang="en-GB" dirty="0" smtClean="0">
                <a:solidFill>
                  <a:schemeClr val="bg1"/>
                </a:solidFill>
                <a:effectLst>
                  <a:outerShdw blurRad="38100" dist="38100" dir="2700000" algn="tl">
                    <a:srgbClr val="000000">
                      <a:alpha val="43137"/>
                    </a:srgbClr>
                  </a:outerShdw>
                </a:effectLst>
              </a:rPr>
              <a:t>The giant organization Tesco PLC, </a:t>
            </a:r>
            <a:r>
              <a:rPr lang="en-GB" dirty="0" err="1" smtClean="0">
                <a:solidFill>
                  <a:schemeClr val="bg1"/>
                </a:solidFill>
                <a:effectLst>
                  <a:outerShdw blurRad="38100" dist="38100" dir="2700000" algn="tl">
                    <a:srgbClr val="000000">
                      <a:alpha val="43137"/>
                    </a:srgbClr>
                  </a:outerShdw>
                </a:effectLst>
              </a:rPr>
              <a:t>Sainsburry</a:t>
            </a:r>
            <a:r>
              <a:rPr lang="en-GB" dirty="0" smtClean="0">
                <a:solidFill>
                  <a:schemeClr val="bg1"/>
                </a:solidFill>
                <a:effectLst>
                  <a:outerShdw blurRad="38100" dist="38100" dir="2700000" algn="tl">
                    <a:srgbClr val="000000">
                      <a:alpha val="43137"/>
                    </a:srgbClr>
                  </a:outerShdw>
                </a:effectLst>
              </a:rPr>
              <a:t>, Morrison are giant organization in this industry and they create threats to the organization. </a:t>
            </a:r>
          </a:p>
          <a:p>
            <a:pPr algn="just"/>
            <a:r>
              <a:rPr lang="en-GB" b="1" dirty="0" smtClean="0">
                <a:solidFill>
                  <a:schemeClr val="bg1"/>
                </a:solidFill>
                <a:effectLst>
                  <a:outerShdw blurRad="38100" dist="38100" dir="2700000" algn="tl">
                    <a:srgbClr val="000000">
                      <a:alpha val="43137"/>
                    </a:srgbClr>
                  </a:outerShdw>
                </a:effectLst>
              </a:rPr>
              <a:t>Opportunities</a:t>
            </a:r>
            <a:r>
              <a:rPr lang="en-GB" dirty="0" smtClean="0">
                <a:solidFill>
                  <a:schemeClr val="bg1"/>
                </a:solidFill>
                <a:effectLst>
                  <a:outerShdw blurRad="38100" dist="38100" dir="2700000" algn="tl">
                    <a:srgbClr val="000000">
                      <a:alpha val="43137"/>
                    </a:srgbClr>
                  </a:outerShdw>
                </a:effectLst>
              </a:rPr>
              <a:t>: ASDA has opportunities to enter more developing country like Bangladesh, Vietnam and so on. </a:t>
            </a:r>
          </a:p>
          <a:p>
            <a:endParaRPr lang="en-GB"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11781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23310" y="2266340"/>
            <a:ext cx="5191970" cy="923330"/>
          </a:xfrm>
          <a:prstGeom prst="rect">
            <a:avLst/>
          </a:prstGeom>
          <a:noFill/>
        </p:spPr>
        <p:txBody>
          <a:bodyPr wrap="square" rtlCol="0">
            <a:spAutoFit/>
          </a:bodyPr>
          <a:lstStyle/>
          <a:p>
            <a:pPr algn="ctr"/>
            <a:r>
              <a:rPr lang="en-GB" sz="5400" b="1" dirty="0" smtClean="0">
                <a:solidFill>
                  <a:schemeClr val="bg1"/>
                </a:solidFill>
                <a:effectLst>
                  <a:outerShdw blurRad="38100" dist="38100" dir="2700000" algn="tl">
                    <a:srgbClr val="000000">
                      <a:alpha val="43137"/>
                    </a:srgbClr>
                  </a:outerShdw>
                </a:effectLst>
              </a:rPr>
              <a:t>THANK YOU </a:t>
            </a:r>
            <a:endParaRPr lang="en-GB" sz="54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461558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500</Words>
  <Application>Microsoft Office PowerPoint</Application>
  <PresentationFormat>On-screen Show (16:9)</PresentationFormat>
  <Paragraphs>47</Paragraphs>
  <Slides>11</Slides>
  <Notes>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Understanding and engaging in customer experience </vt:lpstr>
      <vt:lpstr>Task 1 </vt:lpstr>
      <vt:lpstr>Task 1</vt:lpstr>
      <vt:lpstr>Task 2</vt:lpstr>
      <vt:lpstr>Task 2</vt:lpstr>
      <vt:lpstr>Task 2</vt:lpstr>
      <vt:lpstr>How ASDA practices Ethics and Sustainability </vt:lpstr>
      <vt:lpstr>Quality system of ASDA </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2017-08-01T15:40:51Z</dcterms:created>
  <dcterms:modified xsi:type="dcterms:W3CDTF">2020-03-12T16:45:45Z</dcterms:modified>
</cp:coreProperties>
</file>