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61" r:id="rId4"/>
  </p:sldMasterIdLst>
  <p:notesMasterIdLst>
    <p:notesMasterId r:id="rId35"/>
  </p:notesMasterIdLst>
  <p:handoutMasterIdLst>
    <p:handoutMasterId r:id="rId36"/>
  </p:handoutMasterIdLst>
  <p:sldIdLst>
    <p:sldId id="374" r:id="rId5"/>
    <p:sldId id="270" r:id="rId6"/>
    <p:sldId id="400" r:id="rId7"/>
    <p:sldId id="401" r:id="rId8"/>
    <p:sldId id="402" r:id="rId9"/>
    <p:sldId id="403" r:id="rId10"/>
    <p:sldId id="404" r:id="rId11"/>
    <p:sldId id="263" r:id="rId12"/>
    <p:sldId id="264" r:id="rId13"/>
    <p:sldId id="405" r:id="rId14"/>
    <p:sldId id="406" r:id="rId15"/>
    <p:sldId id="269" r:id="rId16"/>
    <p:sldId id="407" r:id="rId17"/>
    <p:sldId id="271" r:id="rId18"/>
    <p:sldId id="272" r:id="rId19"/>
    <p:sldId id="277" r:id="rId20"/>
    <p:sldId id="278" r:id="rId21"/>
    <p:sldId id="279" r:id="rId22"/>
    <p:sldId id="280" r:id="rId23"/>
    <p:sldId id="283" r:id="rId24"/>
    <p:sldId id="284" r:id="rId25"/>
    <p:sldId id="285" r:id="rId26"/>
    <p:sldId id="286" r:id="rId27"/>
    <p:sldId id="287" r:id="rId28"/>
    <p:sldId id="288" r:id="rId29"/>
    <p:sldId id="291" r:id="rId30"/>
    <p:sldId id="292" r:id="rId31"/>
    <p:sldId id="293" r:id="rId32"/>
    <p:sldId id="294" r:id="rId33"/>
    <p:sldId id="295" r:id="rId34"/>
  </p:sldIdLst>
  <p:sldSz cx="12192000" cy="6858000"/>
  <p:notesSz cx="6858000" cy="9144000"/>
  <p:defaultTextStyle>
    <a:defPPr rtl="0">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969" autoAdjust="0"/>
    <p:restoredTop sz="89842" autoAdjust="0"/>
  </p:normalViewPr>
  <p:slideViewPr>
    <p:cSldViewPr snapToGrid="0" showGuides="1">
      <p:cViewPr>
        <p:scale>
          <a:sx n="97" d="100"/>
          <a:sy n="97" d="100"/>
        </p:scale>
        <p:origin x="72" y="174"/>
      </p:cViewPr>
      <p:guideLst>
        <p:guide orient="horz" pos="2160"/>
        <p:guide pos="3840"/>
      </p:guideLst>
    </p:cSldViewPr>
  </p:slideViewPr>
  <p:notesTextViewPr>
    <p:cViewPr>
      <p:scale>
        <a:sx n="1" d="1"/>
        <a:sy n="1" d="1"/>
      </p:scale>
      <p:origin x="0" y="0"/>
    </p:cViewPr>
  </p:notesTextViewPr>
  <p:notesViewPr>
    <p:cSldViewPr snapToGrid="0" showGuides="1">
      <p:cViewPr varScale="1">
        <p:scale>
          <a:sx n="90" d="100"/>
          <a:sy n="90" d="100"/>
        </p:scale>
        <p:origin x="3774" y="96"/>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theme" Target="theme/theme1.xml"/><Relationship Id="rId21" Type="http://schemas.openxmlformats.org/officeDocument/2006/relationships/slide" Target="slides/slide17.xml"/><Relationship Id="rId34" Type="http://schemas.openxmlformats.org/officeDocument/2006/relationships/slide" Target="slides/slide30.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handoutMaster" Target="handoutMasters/handoutMaster1.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notesMaster" Target="notesMasters/notesMaster1.xml"/><Relationship Id="rId8" Type="http://schemas.openxmlformats.org/officeDocument/2006/relationships/slide" Target="slides/slide4.xml"/><Relationship Id="rId3" Type="http://schemas.openxmlformats.org/officeDocument/2006/relationships/customXml" Target="../customXml/item3.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dirty="0"/>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pPr rtl="0"/>
            <a:fld id="{9E520D69-B2A6-4651-85F3-992158983495}" type="datetime1">
              <a:rPr lang="en-GB" smtClean="0"/>
              <a:t>05/10/2026</a:t>
            </a:fld>
            <a:endParaRPr lang="en-GB" dirty="0"/>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dirty="0"/>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6834459-7356-44BF-850D-8B30C4FB3B6B}" type="slidenum">
              <a:rPr lang="en-GB" smtClean="0"/>
              <a:t>‹#›</a:t>
            </a:fld>
            <a:endParaRPr lang="en-GB" dirty="0"/>
          </a:p>
        </p:txBody>
      </p:sp>
    </p:spTree>
    <p:extLst>
      <p:ext uri="{BB962C8B-B14F-4D97-AF65-F5344CB8AC3E}">
        <p14:creationId xmlns:p14="http://schemas.microsoft.com/office/powerpoint/2010/main" val="2469016529"/>
      </p:ext>
    </p:extLst>
  </p:cSld>
  <p:clrMap bg1="lt1" tx1="dk1" bg2="lt2" tx2="dk2" accent1="accent1" accent2="accent2" accent3="accent3" accent4="accent4" accent5="accent5" accent6="accent6" hlink="hlink" folHlink="folHlink"/>
  <p:hf hdr="0" ftr="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pPr rtl="0"/>
            <a:endParaRPr lang="en-GB" noProof="0"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E10B0BC-5F5A-4563-8D5F-5EBE8705E78B}" type="datetime1">
              <a:rPr lang="en-GB" noProof="0" smtClean="0"/>
              <a:pPr/>
              <a:t>05/10/2026</a:t>
            </a:fld>
            <a:endParaRPr lang="en-GB" noProof="0"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pPr rtl="0"/>
            <a:endParaRPr lang="en-GB" noProof="0"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pPr rtl="0"/>
            <a:endParaRPr lang="en-GB" noProof="0"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pPr rtl="0"/>
            <a:fld id="{0A3C37BE-C303-496D-B5CD-85F2937540FC}" type="slidenum">
              <a:rPr lang="en-GB" noProof="0" smtClean="0"/>
              <a:t>‹#›</a:t>
            </a:fld>
            <a:endParaRPr lang="en-GB" noProof="0" dirty="0"/>
          </a:p>
        </p:txBody>
      </p:sp>
    </p:spTree>
    <p:extLst>
      <p:ext uri="{BB962C8B-B14F-4D97-AF65-F5344CB8AC3E}">
        <p14:creationId xmlns:p14="http://schemas.microsoft.com/office/powerpoint/2010/main" val="3350842207"/>
      </p:ext>
    </p:extLst>
  </p:cSld>
  <p:clrMap bg1="lt1" tx1="dk1" bg2="lt2" tx2="dk2" accent1="accent1" accent2="accent2" accent3="accent3" accent4="accent4" accent5="accent5" accent6="accent6" hlink="hlink" folHlink="folHlink"/>
  <p:hf hdr="0" ftr="0"/>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7"/>
          <p:cNvSpPr txBox="1">
            <a:spLocks noGrp="1" noChangeArrowheads="1"/>
          </p:cNvSpPr>
          <p:nvPr/>
        </p:nvSpPr>
        <p:spPr bwMode="auto">
          <a:xfrm>
            <a:off x="3849688" y="9428163"/>
            <a:ext cx="2946400" cy="49688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cs typeface="Arial" panose="020B0604020202020204" pitchFamily="34" charset="0"/>
              </a:defRPr>
            </a:lvl1pPr>
            <a:lvl2pPr marL="742950" indent="-285750">
              <a:spcBef>
                <a:spcPct val="30000"/>
              </a:spcBef>
              <a:defRPr sz="1200">
                <a:solidFill>
                  <a:schemeClr val="tx1"/>
                </a:solidFill>
                <a:latin typeface="Calibri" panose="020F0502020204030204" pitchFamily="34" charset="0"/>
                <a:cs typeface="Arial" panose="020B0604020202020204" pitchFamily="34" charset="0"/>
              </a:defRPr>
            </a:lvl2pPr>
            <a:lvl3pPr marL="1143000" indent="-228600">
              <a:spcBef>
                <a:spcPct val="30000"/>
              </a:spcBef>
              <a:defRPr sz="1200">
                <a:solidFill>
                  <a:schemeClr val="tx1"/>
                </a:solidFill>
                <a:latin typeface="Calibri" panose="020F0502020204030204" pitchFamily="34" charset="0"/>
                <a:cs typeface="Arial" panose="020B0604020202020204" pitchFamily="34" charset="0"/>
              </a:defRPr>
            </a:lvl3pPr>
            <a:lvl4pPr marL="1600200" indent="-228600">
              <a:spcBef>
                <a:spcPct val="30000"/>
              </a:spcBef>
              <a:defRPr sz="1200">
                <a:solidFill>
                  <a:schemeClr val="tx1"/>
                </a:solidFill>
                <a:latin typeface="Calibri" panose="020F0502020204030204" pitchFamily="34" charset="0"/>
                <a:cs typeface="Arial" panose="020B0604020202020204" pitchFamily="34" charset="0"/>
              </a:defRPr>
            </a:lvl4pPr>
            <a:lvl5pPr marL="2057400" indent="-228600">
              <a:spcBef>
                <a:spcPct val="30000"/>
              </a:spcBef>
              <a:defRPr sz="1200">
                <a:solidFill>
                  <a:schemeClr val="tx1"/>
                </a:solidFill>
                <a:latin typeface="Calibri" panose="020F0502020204030204" pitchFamily="34" charset="0"/>
                <a:cs typeface="Arial" panose="020B060402020202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cs typeface="Arial" panose="020B0604020202020204" pitchFamily="34" charset="0"/>
              </a:defRPr>
            </a:lvl9pPr>
          </a:lstStyle>
          <a:p>
            <a:pPr marL="0" marR="0" lvl="0" indent="0" algn="r" defTabSz="914400" rtl="0" eaLnBrk="1" fontAlgn="auto" latinLnBrk="0" hangingPunct="1">
              <a:lnSpc>
                <a:spcPct val="100000"/>
              </a:lnSpc>
              <a:spcBef>
                <a:spcPct val="0"/>
              </a:spcBef>
              <a:spcAft>
                <a:spcPts val="0"/>
              </a:spcAft>
              <a:buClrTx/>
              <a:buSzTx/>
              <a:buFontTx/>
              <a:buNone/>
              <a:tabLst/>
              <a:defRPr/>
            </a:pPr>
            <a:fld id="{6FB46868-D4DC-4AB7-B902-2CBC006332D0}" type="slidenum">
              <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rPr>
              <a:pPr marL="0" marR="0" lvl="0" indent="0" algn="r" defTabSz="914400" rtl="0" eaLnBrk="1" fontAlgn="auto" latinLnBrk="0" hangingPunct="1">
                <a:lnSpc>
                  <a:spcPct val="100000"/>
                </a:lnSpc>
                <a:spcBef>
                  <a:spcPct val="0"/>
                </a:spcBef>
                <a:spcAft>
                  <a:spcPts val="0"/>
                </a:spcAft>
                <a:buClrTx/>
                <a:buSzTx/>
                <a:buFontTx/>
                <a:buNone/>
                <a:tabLst/>
                <a:defRPr/>
              </a:pPr>
              <a:t>1</a:t>
            </a:fld>
            <a:endParaRPr kumimoji="0" lang="en-GB" altLang="en-US" sz="1200" b="0" i="0" u="none" strike="noStrike" kern="1200" cap="none" spc="0" normalizeH="0" baseline="0" noProof="0">
              <a:ln>
                <a:noFill/>
              </a:ln>
              <a:solidFill>
                <a:srgbClr val="514843"/>
              </a:solidFill>
              <a:effectLst/>
              <a:uLnTx/>
              <a:uFillTx/>
              <a:latin typeface="Arial" panose="020B0604020202020204" pitchFamily="34" charset="0"/>
              <a:ea typeface="+mn-ea"/>
              <a:cs typeface="Arial" panose="020B0604020202020204" pitchFamily="34" charset="0"/>
            </a:endParaRPr>
          </a:p>
        </p:txBody>
      </p:sp>
      <p:sp>
        <p:nvSpPr>
          <p:cNvPr id="5123" name="Rectangle 2"/>
          <p:cNvSpPr>
            <a:spLocks noGrp="1" noRot="1" noChangeAspect="1" noChangeArrowheads="1" noTextEdit="1"/>
          </p:cNvSpPr>
          <p:nvPr>
            <p:ph type="sldImg"/>
          </p:nvPr>
        </p:nvSpPr>
        <p:spPr bwMode="auto">
          <a:xfrm>
            <a:off x="92075" y="744538"/>
            <a:ext cx="6615113" cy="3722687"/>
          </a:xfrm>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124"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dirty="0">
              <a:cs typeface="Arial" panose="020B0604020202020204" pitchFamily="34" charset="0"/>
            </a:endParaRPr>
          </a:p>
        </p:txBody>
      </p:sp>
    </p:spTree>
    <p:extLst>
      <p:ext uri="{BB962C8B-B14F-4D97-AF65-F5344CB8AC3E}">
        <p14:creationId xmlns:p14="http://schemas.microsoft.com/office/powerpoint/2010/main" val="290891969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3</a:t>
            </a:fld>
            <a:endParaRPr lang="en-US"/>
          </a:p>
        </p:txBody>
      </p:sp>
    </p:spTree>
    <p:extLst>
      <p:ext uri="{BB962C8B-B14F-4D97-AF65-F5344CB8AC3E}">
        <p14:creationId xmlns:p14="http://schemas.microsoft.com/office/powerpoint/2010/main" val="426955191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4</a:t>
            </a:fld>
            <a:endParaRPr lang="en-US"/>
          </a:p>
        </p:txBody>
      </p:sp>
    </p:spTree>
    <p:extLst>
      <p:ext uri="{BB962C8B-B14F-4D97-AF65-F5344CB8AC3E}">
        <p14:creationId xmlns:p14="http://schemas.microsoft.com/office/powerpoint/2010/main" val="259709084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5</a:t>
            </a:fld>
            <a:endParaRPr lang="en-US"/>
          </a:p>
        </p:txBody>
      </p:sp>
    </p:spTree>
    <p:extLst>
      <p:ext uri="{BB962C8B-B14F-4D97-AF65-F5344CB8AC3E}">
        <p14:creationId xmlns:p14="http://schemas.microsoft.com/office/powerpoint/2010/main" val="280263037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98DA3AAE-E968-46AF-844A-79800C5D4725}" type="slidenum">
              <a:rPr lang="en-US" smtClean="0"/>
              <a:t>6</a:t>
            </a:fld>
            <a:endParaRPr lang="en-US"/>
          </a:p>
        </p:txBody>
      </p:sp>
    </p:spTree>
    <p:extLst>
      <p:ext uri="{BB962C8B-B14F-4D97-AF65-F5344CB8AC3E}">
        <p14:creationId xmlns:p14="http://schemas.microsoft.com/office/powerpoint/2010/main" val="184994513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7</a:t>
            </a:fld>
            <a:endParaRPr lang="en-US"/>
          </a:p>
        </p:txBody>
      </p:sp>
    </p:spTree>
    <p:extLst>
      <p:ext uri="{BB962C8B-B14F-4D97-AF65-F5344CB8AC3E}">
        <p14:creationId xmlns:p14="http://schemas.microsoft.com/office/powerpoint/2010/main" val="2250211314"/>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8</a:t>
            </a:fld>
            <a:endParaRPr lang="en-US"/>
          </a:p>
        </p:txBody>
      </p:sp>
    </p:spTree>
    <p:extLst>
      <p:ext uri="{BB962C8B-B14F-4D97-AF65-F5344CB8AC3E}">
        <p14:creationId xmlns:p14="http://schemas.microsoft.com/office/powerpoint/2010/main" val="297762798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9</a:t>
            </a:fld>
            <a:endParaRPr lang="en-US"/>
          </a:p>
        </p:txBody>
      </p:sp>
    </p:spTree>
    <p:extLst>
      <p:ext uri="{BB962C8B-B14F-4D97-AF65-F5344CB8AC3E}">
        <p14:creationId xmlns:p14="http://schemas.microsoft.com/office/powerpoint/2010/main" val="2734222412"/>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98DA3AAE-E968-46AF-844A-79800C5D4725}" type="slidenum">
              <a:rPr lang="en-US" smtClean="0"/>
              <a:t>10</a:t>
            </a:fld>
            <a:endParaRPr lang="en-US"/>
          </a:p>
        </p:txBody>
      </p:sp>
    </p:spTree>
    <p:extLst>
      <p:ext uri="{BB962C8B-B14F-4D97-AF65-F5344CB8AC3E}">
        <p14:creationId xmlns:p14="http://schemas.microsoft.com/office/powerpoint/2010/main" val="3188169377"/>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12</a:t>
            </a:fld>
            <a:endParaRPr lang="en-US"/>
          </a:p>
        </p:txBody>
      </p:sp>
    </p:spTree>
    <p:extLst>
      <p:ext uri="{BB962C8B-B14F-4D97-AF65-F5344CB8AC3E}">
        <p14:creationId xmlns:p14="http://schemas.microsoft.com/office/powerpoint/2010/main" val="178887604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14</a:t>
            </a:fld>
            <a:endParaRPr lang="en-US"/>
          </a:p>
        </p:txBody>
      </p:sp>
    </p:spTree>
    <p:extLst>
      <p:ext uri="{BB962C8B-B14F-4D97-AF65-F5344CB8AC3E}">
        <p14:creationId xmlns:p14="http://schemas.microsoft.com/office/powerpoint/2010/main" val="428436127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15</a:t>
            </a:fld>
            <a:endParaRPr lang="en-US"/>
          </a:p>
        </p:txBody>
      </p:sp>
    </p:spTree>
    <p:extLst>
      <p:ext uri="{BB962C8B-B14F-4D97-AF65-F5344CB8AC3E}">
        <p14:creationId xmlns:p14="http://schemas.microsoft.com/office/powerpoint/2010/main" val="145597093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16</a:t>
            </a:fld>
            <a:endParaRPr lang="en-US"/>
          </a:p>
        </p:txBody>
      </p:sp>
    </p:spTree>
    <p:extLst>
      <p:ext uri="{BB962C8B-B14F-4D97-AF65-F5344CB8AC3E}">
        <p14:creationId xmlns:p14="http://schemas.microsoft.com/office/powerpoint/2010/main" val="3981484598"/>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17</a:t>
            </a:fld>
            <a:endParaRPr lang="en-US"/>
          </a:p>
        </p:txBody>
      </p:sp>
    </p:spTree>
    <p:extLst>
      <p:ext uri="{BB962C8B-B14F-4D97-AF65-F5344CB8AC3E}">
        <p14:creationId xmlns:p14="http://schemas.microsoft.com/office/powerpoint/2010/main" val="3358735519"/>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18</a:t>
            </a:fld>
            <a:endParaRPr lang="en-US"/>
          </a:p>
        </p:txBody>
      </p:sp>
    </p:spTree>
    <p:extLst>
      <p:ext uri="{BB962C8B-B14F-4D97-AF65-F5344CB8AC3E}">
        <p14:creationId xmlns:p14="http://schemas.microsoft.com/office/powerpoint/2010/main" val="1536051122"/>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19</a:t>
            </a:fld>
            <a:endParaRPr lang="en-US"/>
          </a:p>
        </p:txBody>
      </p:sp>
    </p:spTree>
    <p:extLst>
      <p:ext uri="{BB962C8B-B14F-4D97-AF65-F5344CB8AC3E}">
        <p14:creationId xmlns:p14="http://schemas.microsoft.com/office/powerpoint/2010/main" val="36789533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20</a:t>
            </a:fld>
            <a:endParaRPr lang="en-US"/>
          </a:p>
        </p:txBody>
      </p:sp>
    </p:spTree>
    <p:extLst>
      <p:ext uri="{BB962C8B-B14F-4D97-AF65-F5344CB8AC3E}">
        <p14:creationId xmlns:p14="http://schemas.microsoft.com/office/powerpoint/2010/main" val="48789733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21</a:t>
            </a:fld>
            <a:endParaRPr lang="en-US"/>
          </a:p>
        </p:txBody>
      </p:sp>
    </p:spTree>
    <p:extLst>
      <p:ext uri="{BB962C8B-B14F-4D97-AF65-F5344CB8AC3E}">
        <p14:creationId xmlns:p14="http://schemas.microsoft.com/office/powerpoint/2010/main" val="36919357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22</a:t>
            </a:fld>
            <a:endParaRPr lang="en-US"/>
          </a:p>
        </p:txBody>
      </p:sp>
    </p:spTree>
    <p:extLst>
      <p:ext uri="{BB962C8B-B14F-4D97-AF65-F5344CB8AC3E}">
        <p14:creationId xmlns:p14="http://schemas.microsoft.com/office/powerpoint/2010/main" val="63791624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23</a:t>
            </a:fld>
            <a:endParaRPr lang="en-US"/>
          </a:p>
        </p:txBody>
      </p:sp>
    </p:spTree>
    <p:extLst>
      <p:ext uri="{BB962C8B-B14F-4D97-AF65-F5344CB8AC3E}">
        <p14:creationId xmlns:p14="http://schemas.microsoft.com/office/powerpoint/2010/main" val="2729230804"/>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C1E31452-6996-4790-97FD-722805499F29}" type="slidenum">
              <a:rPr lang="en-US" smtClean="0"/>
              <a:t>24</a:t>
            </a:fld>
            <a:endParaRPr lang="en-US"/>
          </a:p>
        </p:txBody>
      </p:sp>
    </p:spTree>
    <p:extLst>
      <p:ext uri="{BB962C8B-B14F-4D97-AF65-F5344CB8AC3E}">
        <p14:creationId xmlns:p14="http://schemas.microsoft.com/office/powerpoint/2010/main" val="1225359868"/>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 </a:t>
            </a:r>
          </a:p>
        </p:txBody>
      </p:sp>
      <p:sp>
        <p:nvSpPr>
          <p:cNvPr id="4" name="Slide Number Placeholder 3"/>
          <p:cNvSpPr>
            <a:spLocks noGrp="1"/>
          </p:cNvSpPr>
          <p:nvPr>
            <p:ph type="sldNum" sz="quarter" idx="10"/>
          </p:nvPr>
        </p:nvSpPr>
        <p:spPr/>
        <p:txBody>
          <a:bodyPr/>
          <a:lstStyle/>
          <a:p>
            <a:fld id="{C1E31452-6996-4790-97FD-722805499F29}" type="slidenum">
              <a:rPr lang="en-US" smtClean="0"/>
              <a:t>25</a:t>
            </a:fld>
            <a:endParaRPr lang="en-US"/>
          </a:p>
        </p:txBody>
      </p:sp>
    </p:spTree>
    <p:extLst>
      <p:ext uri="{BB962C8B-B14F-4D97-AF65-F5344CB8AC3E}">
        <p14:creationId xmlns:p14="http://schemas.microsoft.com/office/powerpoint/2010/main" val="3037499873"/>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26</a:t>
            </a:fld>
            <a:endParaRPr lang="en-US"/>
          </a:p>
        </p:txBody>
      </p:sp>
    </p:spTree>
    <p:extLst>
      <p:ext uri="{BB962C8B-B14F-4D97-AF65-F5344CB8AC3E}">
        <p14:creationId xmlns:p14="http://schemas.microsoft.com/office/powerpoint/2010/main" val="637907796"/>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27</a:t>
            </a:fld>
            <a:endParaRPr lang="en-US"/>
          </a:p>
        </p:txBody>
      </p:sp>
    </p:spTree>
    <p:extLst>
      <p:ext uri="{BB962C8B-B14F-4D97-AF65-F5344CB8AC3E}">
        <p14:creationId xmlns:p14="http://schemas.microsoft.com/office/powerpoint/2010/main" val="1270823723"/>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C1E31452-6996-4790-97FD-722805499F29}" type="slidenum">
              <a:rPr lang="en-US" smtClean="0"/>
              <a:t>28</a:t>
            </a:fld>
            <a:endParaRPr lang="en-US"/>
          </a:p>
        </p:txBody>
      </p:sp>
    </p:spTree>
    <p:extLst>
      <p:ext uri="{BB962C8B-B14F-4D97-AF65-F5344CB8AC3E}">
        <p14:creationId xmlns:p14="http://schemas.microsoft.com/office/powerpoint/2010/main" val="24174347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94838E-6E10-1719-EC05-EF30183F7ED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050D2C32-8C89-575C-A536-E8F7C97D0088}"/>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1FBC094B-B791-269B-7C7E-98267CF1E79A}"/>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CCBE3457-6CF6-2E44-867B-776F37E6FF8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C939E1A-FECC-0A59-4EF0-D76D0B77442D}"/>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4401347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9BA526-4704-11FC-D243-53754FC73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EADC08A-95D5-1E62-B5B3-ECE6AE44EFC0}"/>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EB4915D-7391-2A6E-B874-056826CEC7D7}"/>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3CAE5F9D-27BC-AF43-9829-4357E216298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76149F3-C8F5-5B40-4385-3B873ED6F48F}"/>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113102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C2E8CB-BB3C-0555-62DA-392DA18E1B13}"/>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10581A0E-B524-3FB4-DFE0-101D3B555C23}"/>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6F97F60C-4DF2-7892-801F-1EFA7D04C243}"/>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3BDDDC0D-C069-D900-9C2A-E0432BEF5F1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0AC86BF-4EC2-8269-2C36-BE95A801E59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77982593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E3192-90E1-27FC-C25C-C89A87F6B3B6}"/>
              </a:ext>
            </a:extLst>
          </p:cNvPr>
          <p:cNvSpPr>
            <a:spLocks noGrp="1"/>
          </p:cNvSpPr>
          <p:nvPr>
            <p:ph type="title"/>
          </p:nvPr>
        </p:nvSpPr>
        <p:spPr/>
        <p:txBody>
          <a:bodyPr/>
          <a:lstStyle>
            <a:lvl1pPr>
              <a:defRPr>
                <a:solidFill>
                  <a:schemeClr val="tx1"/>
                </a:solidFill>
              </a:defRPr>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F7E5DBF-A778-577B-1BD2-1AA3DBF0BABE}"/>
              </a:ext>
            </a:extLst>
          </p:cNvPr>
          <p:cNvSpPr>
            <a:spLocks noGrp="1"/>
          </p:cNvSpPr>
          <p:nvPr>
            <p:ph sz="half" idx="1"/>
          </p:nvPr>
        </p:nvSpPr>
        <p:spPr>
          <a:xfrm>
            <a:off x="838200" y="1825625"/>
            <a:ext cx="5181600" cy="4351338"/>
          </a:xfrm>
        </p:spPr>
        <p:txBody>
          <a:bodyPr/>
          <a:lstStyle>
            <a:lvl4pPr>
              <a:defRPr>
                <a:solidFill>
                  <a:srgbClr val="0B148B"/>
                </a:solidFill>
              </a:defRPr>
            </a:lvl4pPr>
            <a:lvl5pPr>
              <a:defRPr>
                <a:solidFill>
                  <a:srgbClr val="0B148B"/>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75641AD-105D-9F34-37D8-9A10CDC21E8A}"/>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94E0AE3-F4E2-ED81-A463-E606F79BB4E5}"/>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6" name="Footer Placeholder 5">
            <a:extLst>
              <a:ext uri="{FF2B5EF4-FFF2-40B4-BE49-F238E27FC236}">
                <a16:creationId xmlns:a16="http://schemas.microsoft.com/office/drawing/2014/main" id="{492B5224-9C61-911F-0A5E-3367004FB9D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06B68F9-14C5-5057-0C53-8D2888D6C6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68437224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7373C0-40CF-2FC9-94C3-7213AD87A74E}"/>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C62FEBA-4439-3719-5772-FBD1D3F4144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E968AFC-731D-1424-00C3-2B73CD34B5BD}"/>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877DC241-E3F6-80DA-8CC3-C16B552030D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1F43FBDA-C41A-F520-F63D-D095AED9FEA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AD75BDA3-F855-28ED-3643-0A9DEEC854D9}"/>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8" name="Footer Placeholder 7">
            <a:extLst>
              <a:ext uri="{FF2B5EF4-FFF2-40B4-BE49-F238E27FC236}">
                <a16:creationId xmlns:a16="http://schemas.microsoft.com/office/drawing/2014/main" id="{23FB818B-D670-7C6C-3F24-777531E2BEE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AE22EEB-E88B-F4E8-05C4-36167E8DF927}"/>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85174044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5745EB-EFE0-30D7-0E67-6C76905F907D}"/>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ADD2B245-0227-51D7-1EBB-846299BB0A3C}"/>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4" name="Footer Placeholder 3">
            <a:extLst>
              <a:ext uri="{FF2B5EF4-FFF2-40B4-BE49-F238E27FC236}">
                <a16:creationId xmlns:a16="http://schemas.microsoft.com/office/drawing/2014/main" id="{3583351B-CEA3-677C-4B19-EFDE61CE60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589C6770-6E5B-0453-9F84-3259461F9C3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74184198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0E3B291-0FEC-6E8F-2F15-8B00AAABB22F}"/>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3" name="Footer Placeholder 2">
            <a:extLst>
              <a:ext uri="{FF2B5EF4-FFF2-40B4-BE49-F238E27FC236}">
                <a16:creationId xmlns:a16="http://schemas.microsoft.com/office/drawing/2014/main" id="{42332CAF-12B5-9892-7095-451BFDD9331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3994893C-EE42-2B04-4621-A1308C6FAF5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06246225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105429-5ED5-C3BE-6F81-3CCFC4281A8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E20B3F-69E4-2E87-3D2A-A211D9693071}"/>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B7B0081D-D046-9AA5-B55C-F1476899EAD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2DCC585-60AE-1B13-426D-5D63F16EE613}"/>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6" name="Footer Placeholder 5">
            <a:extLst>
              <a:ext uri="{FF2B5EF4-FFF2-40B4-BE49-F238E27FC236}">
                <a16:creationId xmlns:a16="http://schemas.microsoft.com/office/drawing/2014/main" id="{16CEED50-9BCF-5ACB-45AC-98A93736B7E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5175145-BA89-CABD-010A-9A07B1CBCDD9}"/>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407793044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44A72-BFF5-07D3-EB95-6561DCD0775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65523C4-94D3-8BD7-C57A-526984C65032}"/>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a:extLst>
              <a:ext uri="{FF2B5EF4-FFF2-40B4-BE49-F238E27FC236}">
                <a16:creationId xmlns:a16="http://schemas.microsoft.com/office/drawing/2014/main" id="{8DD0C316-DADC-B88B-64F0-88B60298022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681A5E-2120-D45E-E2E9-E0D2C1FD69B0}"/>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6" name="Footer Placeholder 5">
            <a:extLst>
              <a:ext uri="{FF2B5EF4-FFF2-40B4-BE49-F238E27FC236}">
                <a16:creationId xmlns:a16="http://schemas.microsoft.com/office/drawing/2014/main" id="{D90C6E2B-B33C-DE23-7809-9F0E7BFDC4B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61FE30C-6546-978E-A52B-0949E86B6921}"/>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10474842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08AA09-3787-C63D-5C8C-BD19BE196794}"/>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BCD17DA-301A-C4F5-B776-9A1995303061}"/>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F815888-0BCF-5E36-BEEB-D2F3D1843DC1}"/>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3A16C6E8-9525-0C3D-5753-D62FE716538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97171B1-BE30-34EF-6BAC-F8D7EA5D8BBB}"/>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35243060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81046126-E97E-74B3-429A-CEA866415A67}"/>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EEE51-B56D-E925-A7AC-08B3FD7C0F1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85B83C2-6FA2-0625-E056-AE2C79D7D1D7}"/>
              </a:ext>
            </a:extLst>
          </p:cNvPr>
          <p:cNvSpPr>
            <a:spLocks noGrp="1"/>
          </p:cNvSpPr>
          <p:nvPr>
            <p:ph type="dt" sz="half" idx="10"/>
          </p:nvPr>
        </p:nvSpPr>
        <p:spPr/>
        <p:txBody>
          <a:body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B4754DC7-4280-32DE-7370-9970B414A3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C7442D-AAA0-4E99-15BE-8E332A16092E}"/>
              </a:ext>
            </a:extLst>
          </p:cNvPr>
          <p:cNvSpPr>
            <a:spLocks noGrp="1"/>
          </p:cNvSpPr>
          <p:nvPr>
            <p:ph type="sldNum" sz="quarter" idx="12"/>
          </p:nvPr>
        </p:nvSpPr>
        <p:spPr/>
        <p:txBody>
          <a:bodyPr/>
          <a:lstStyle/>
          <a:p>
            <a:fld id="{D16D0CCA-8A08-45F9-94D3-92FFB5BFEA84}" type="slidenum">
              <a:rPr lang="en-GB" smtClean="0"/>
              <a:t>‹#›</a:t>
            </a:fld>
            <a:endParaRPr lang="en-GB"/>
          </a:p>
        </p:txBody>
      </p:sp>
    </p:spTree>
    <p:extLst>
      <p:ext uri="{BB962C8B-B14F-4D97-AF65-F5344CB8AC3E}">
        <p14:creationId xmlns:p14="http://schemas.microsoft.com/office/powerpoint/2010/main" val="284027224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E5"/>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055C6EF-49F6-8994-48F8-E659E21765FC}"/>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9E9CE76-A229-9699-2046-9D6435E3027C}"/>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822E84F-5C00-20B4-F119-87DAFEA66D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B903B507-B5A5-4EB8-9ED0-F32979F097C2}" type="datetimeFigureOut">
              <a:rPr lang="en-GB" smtClean="0"/>
              <a:t>05/10/2026</a:t>
            </a:fld>
            <a:endParaRPr lang="en-GB"/>
          </a:p>
        </p:txBody>
      </p:sp>
      <p:sp>
        <p:nvSpPr>
          <p:cNvPr id="5" name="Footer Placeholder 4">
            <a:extLst>
              <a:ext uri="{FF2B5EF4-FFF2-40B4-BE49-F238E27FC236}">
                <a16:creationId xmlns:a16="http://schemas.microsoft.com/office/drawing/2014/main" id="{C305191A-7B2A-9A47-A78C-5972B11EB1C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FE306A2D-CA63-EA9F-7978-5C88B809CF7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D16D0CCA-8A08-45F9-94D3-92FFB5BFEA84}" type="slidenum">
              <a:rPr lang="en-GB" smtClean="0"/>
              <a:t>‹#›</a:t>
            </a:fld>
            <a:endParaRPr lang="en-GB"/>
          </a:p>
        </p:txBody>
      </p:sp>
      <p:sp>
        <p:nvSpPr>
          <p:cNvPr id="8" name="TextBox 7">
            <a:extLst>
              <a:ext uri="{FF2B5EF4-FFF2-40B4-BE49-F238E27FC236}">
                <a16:creationId xmlns:a16="http://schemas.microsoft.com/office/drawing/2014/main" id="{12D32F01-7B3F-85CC-91DC-1D400D7FF80D}"/>
              </a:ext>
            </a:extLst>
          </p:cNvPr>
          <p:cNvSpPr txBox="1"/>
          <p:nvPr>
            <p:extLst>
              <p:ext uri="{1162E1C5-73C7-4A58-AE30-91384D911F3F}">
                <p184:classification xmlns:p184="http://schemas.microsoft.com/office/powerpoint/2018/4/main" val="hdr"/>
              </p:ext>
            </p:extLst>
          </p:nvPr>
        </p:nvSpPr>
        <p:spPr>
          <a:xfrm>
            <a:off x="11064875" y="0"/>
            <a:ext cx="1155700" cy="152400"/>
          </a:xfrm>
          <a:prstGeom prst="rect">
            <a:avLst/>
          </a:prstGeom>
        </p:spPr>
        <p:txBody>
          <a:bodyPr horzOverflow="overflow" lIns="0" tIns="0" rIns="0" bIns="0">
            <a:spAutoFit/>
          </a:bodyPr>
          <a:lstStyle/>
          <a:p>
            <a:pPr algn="r"/>
            <a:r>
              <a:rPr lang="en-GB" sz="1000">
                <a:solidFill>
                  <a:srgbClr val="000000"/>
                </a:solidFill>
                <a:latin typeface="Calibri" panose="020F0502020204030204" pitchFamily="34" charset="0"/>
                <a:cs typeface="Calibri" panose="020F0502020204030204" pitchFamily="34" charset="0"/>
              </a:rPr>
              <a:t>PUBLIC / CYHOEDDUS</a:t>
            </a:r>
          </a:p>
        </p:txBody>
      </p:sp>
      <p:pic>
        <p:nvPicPr>
          <p:cNvPr id="9" name="Picture 8">
            <a:extLst>
              <a:ext uri="{FF2B5EF4-FFF2-40B4-BE49-F238E27FC236}">
                <a16:creationId xmlns:a16="http://schemas.microsoft.com/office/drawing/2014/main" id="{2388DD9F-BFF4-F62B-40E5-57846D9DCAC5}"/>
              </a:ext>
            </a:extLst>
          </p:cNvPr>
          <p:cNvPicPr>
            <a:picLocks noChangeAspect="1"/>
          </p:cNvPicPr>
          <p:nvPr/>
        </p:nvPicPr>
        <p:blipFill>
          <a:blip r:embed="rId13"/>
          <a:stretch>
            <a:fillRect/>
          </a:stretch>
        </p:blipFill>
        <p:spPr>
          <a:xfrm>
            <a:off x="28575" y="5713836"/>
            <a:ext cx="12192000" cy="1196127"/>
          </a:xfrm>
          <a:prstGeom prst="rect">
            <a:avLst/>
          </a:prstGeom>
        </p:spPr>
      </p:pic>
    </p:spTree>
    <p:extLst>
      <p:ext uri="{BB962C8B-B14F-4D97-AF65-F5344CB8AC3E}">
        <p14:creationId xmlns:p14="http://schemas.microsoft.com/office/powerpoint/2010/main" val="2686358539"/>
      </p:ext>
    </p:extLst>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www.google.co.uk/url?sa=i&amp;rct=j&amp;q=&amp;esrc=s&amp;source=imgres&amp;cd=&amp;cad=rja&amp;uact=8&amp;ved=0ahUKEwjZr9uSiLTLAhWFuhQKHQuOCzMQjRwIBw&amp;url=http://www.shutterstock.com/s/man%2Bchopping%2Bwood/search-vectors.html&amp;psig=AFQjCNEkfeVX98nfTqvDdy6cRmFl_x8TNA&amp;ust=1457628687641968" TargetMode="External"/><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jpe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4.jpg"/><Relationship Id="rId2" Type="http://schemas.openxmlformats.org/officeDocument/2006/relationships/image" Target="../media/image3.jpeg"/><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2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7"/>
          <p:cNvSpPr>
            <a:spLocks noGrp="1" noChangeArrowheads="1"/>
          </p:cNvSpPr>
          <p:nvPr>
            <p:ph type="ctrTitle"/>
          </p:nvPr>
        </p:nvSpPr>
        <p:spPr/>
        <p:txBody>
          <a:bodyPr>
            <a:normAutofit fontScale="90000"/>
          </a:bodyPr>
          <a:lstStyle/>
          <a:p>
            <a:br>
              <a:rPr lang="en-GB" altLang="en-US" b="1" dirty="0"/>
            </a:br>
            <a:r>
              <a:rPr lang="en-GB" altLang="en-US" b="1" dirty="0"/>
              <a:t> </a:t>
            </a:r>
            <a:br>
              <a:rPr lang="en-GB" altLang="en-US" b="1" dirty="0"/>
            </a:br>
            <a:r>
              <a:rPr lang="en-GB" sz="4400" dirty="0"/>
              <a:t>Supervision, Leadership and Management for Professionals:</a:t>
            </a:r>
            <a:br>
              <a:rPr lang="en-GB" sz="4400" dirty="0"/>
            </a:br>
            <a:br>
              <a:rPr lang="en-GB" sz="4400" dirty="0"/>
            </a:br>
            <a:r>
              <a:rPr lang="en-GB" sz="4400" b="1" dirty="0">
                <a:solidFill>
                  <a:srgbClr val="080808"/>
                </a:solidFill>
              </a:rPr>
              <a:t>Supervision and Support Skills</a:t>
            </a:r>
            <a:br>
              <a:rPr lang="en-GB" sz="4400" dirty="0"/>
            </a:br>
            <a:endParaRPr lang="en-GB" altLang="en-US" sz="4400" b="1" dirty="0"/>
          </a:p>
        </p:txBody>
      </p:sp>
      <p:sp>
        <p:nvSpPr>
          <p:cNvPr id="2" name="Subtitle 1"/>
          <p:cNvSpPr>
            <a:spLocks noGrp="1"/>
          </p:cNvSpPr>
          <p:nvPr>
            <p:ph type="subTitle" idx="1"/>
          </p:nvPr>
        </p:nvSpPr>
        <p:spPr/>
        <p:txBody>
          <a:bodyPr/>
          <a:lstStyle/>
          <a:p>
            <a:br>
              <a:rPr lang="en-GB" sz="2400" b="1" dirty="0">
                <a:solidFill>
                  <a:srgbClr val="080808"/>
                </a:solidFill>
              </a:rPr>
            </a:br>
            <a:r>
              <a:rPr lang="en-GB" sz="2400" b="1" dirty="0">
                <a:solidFill>
                  <a:srgbClr val="080808"/>
                </a:solidFill>
              </a:rPr>
              <a:t>ECYW50</a:t>
            </a:r>
            <a:r>
              <a:rPr lang="en-GB" b="1" dirty="0">
                <a:solidFill>
                  <a:srgbClr val="080808"/>
                </a:solidFill>
              </a:rPr>
              <a:t>12</a:t>
            </a:r>
            <a:endParaRPr lang="en-GB" sz="2400" b="1" dirty="0">
              <a:solidFill>
                <a:srgbClr val="080808"/>
              </a:solidFill>
            </a:endParaRPr>
          </a:p>
          <a:p>
            <a:r>
              <a:rPr lang="en-GB"/>
              <a:t>1</a:t>
            </a:r>
            <a:r>
              <a:rPr lang="en-GB" baseline="30000"/>
              <a:t>st</a:t>
            </a:r>
            <a:r>
              <a:rPr lang="en-GB"/>
              <a:t>/5</a:t>
            </a:r>
            <a:r>
              <a:rPr lang="en-GB" baseline="30000"/>
              <a:t>th</a:t>
            </a:r>
            <a:r>
              <a:rPr lang="en-GB"/>
              <a:t> October 2026</a:t>
            </a:r>
            <a:br>
              <a:rPr lang="en-GB" sz="2400" b="1" dirty="0">
                <a:solidFill>
                  <a:srgbClr val="080808"/>
                </a:solidFill>
              </a:rPr>
            </a:br>
            <a:endParaRPr lang="en-GB" dirty="0"/>
          </a:p>
        </p:txBody>
      </p:sp>
    </p:spTree>
    <p:extLst>
      <p:ext uri="{BB962C8B-B14F-4D97-AF65-F5344CB8AC3E}">
        <p14:creationId xmlns:p14="http://schemas.microsoft.com/office/powerpoint/2010/main" val="1965786593"/>
      </p:ext>
    </p:extLst>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Reminder of Directed Study</a:t>
            </a:r>
          </a:p>
        </p:txBody>
      </p:sp>
      <p:sp>
        <p:nvSpPr>
          <p:cNvPr id="3" name="Content Placeholder 2"/>
          <p:cNvSpPr>
            <a:spLocks noGrp="1"/>
          </p:cNvSpPr>
          <p:nvPr>
            <p:ph idx="1"/>
          </p:nvPr>
        </p:nvSpPr>
        <p:spPr/>
        <p:txBody>
          <a:bodyPr>
            <a:normAutofit/>
          </a:bodyPr>
          <a:lstStyle/>
          <a:p>
            <a:r>
              <a:rPr lang="en-GB" sz="2400" dirty="0"/>
              <a:t>On Thursday you were asked to undertake the following Directed Study (by today):</a:t>
            </a:r>
          </a:p>
          <a:p>
            <a:pPr marL="0" indent="0">
              <a:buNone/>
            </a:pPr>
            <a:endParaRPr lang="en-GB" dirty="0"/>
          </a:p>
        </p:txBody>
      </p:sp>
      <p:sp>
        <p:nvSpPr>
          <p:cNvPr id="5" name="Speech Bubble: Rectangle with Corners Rounded 4">
            <a:extLst>
              <a:ext uri="{FF2B5EF4-FFF2-40B4-BE49-F238E27FC236}">
                <a16:creationId xmlns:a16="http://schemas.microsoft.com/office/drawing/2014/main" id="{86535592-3EDA-7C81-844D-16088A6B3CF9}"/>
              </a:ext>
            </a:extLst>
          </p:cNvPr>
          <p:cNvSpPr/>
          <p:nvPr/>
        </p:nvSpPr>
        <p:spPr>
          <a:xfrm>
            <a:off x="2186609" y="2676592"/>
            <a:ext cx="7974022" cy="2649404"/>
          </a:xfrm>
          <a:prstGeom prst="wedgeRoundRectCallout">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marL="285750" indent="-285750" algn="just">
              <a:buFont typeface="Arial" panose="020B0604020202020204" pitchFamily="34" charset="0"/>
              <a:buChar char="•"/>
            </a:pPr>
            <a:r>
              <a:rPr lang="en-GB" dirty="0"/>
              <a:t>Read the ‘Youth Work Values’ handout (CLD Standards Council Scotland, 2019)</a:t>
            </a:r>
          </a:p>
          <a:p>
            <a:pPr marL="285750" indent="-285750" algn="just">
              <a:buFont typeface="Arial" panose="020B0604020202020204" pitchFamily="34" charset="0"/>
              <a:buChar char="•"/>
            </a:pPr>
            <a:r>
              <a:rPr lang="en-GB" dirty="0"/>
              <a:t>Consider how these standards can be applied to your role as a supervisor.</a:t>
            </a:r>
          </a:p>
          <a:p>
            <a:pPr marL="285750" indent="-285750" algn="just">
              <a:buFont typeface="Arial" panose="020B0604020202020204" pitchFamily="34" charset="0"/>
              <a:buChar char="•"/>
            </a:pPr>
            <a:r>
              <a:rPr lang="en-GB" dirty="0"/>
              <a:t>Be prepared to feedback your findings on Monday.</a:t>
            </a:r>
          </a:p>
        </p:txBody>
      </p:sp>
    </p:spTree>
    <p:extLst>
      <p:ext uri="{BB962C8B-B14F-4D97-AF65-F5344CB8AC3E}">
        <p14:creationId xmlns:p14="http://schemas.microsoft.com/office/powerpoint/2010/main" val="53294114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Content Placeholder 4"/>
          <p:cNvSpPr>
            <a:spLocks noGrp="1"/>
          </p:cNvSpPr>
          <p:nvPr>
            <p:ph sz="half" idx="1"/>
          </p:nvPr>
        </p:nvSpPr>
        <p:spPr>
          <a:xfrm>
            <a:off x="798714" y="1148772"/>
            <a:ext cx="10350731" cy="1800978"/>
          </a:xfrm>
        </p:spPr>
        <p:txBody>
          <a:bodyPr>
            <a:normAutofit/>
          </a:bodyPr>
          <a:lstStyle/>
          <a:p>
            <a:r>
              <a:rPr lang="cy-GB" sz="2400" noProof="0" dirty="0" err="1"/>
              <a:t>Very</a:t>
            </a:r>
            <a:r>
              <a:rPr lang="cy-GB" sz="2400" noProof="0" dirty="0"/>
              <a:t> </a:t>
            </a:r>
            <a:r>
              <a:rPr lang="cy-GB" sz="2400" noProof="0" dirty="0" err="1"/>
              <a:t>often</a:t>
            </a:r>
            <a:r>
              <a:rPr lang="cy-GB" sz="2400" noProof="0" dirty="0"/>
              <a:t> </a:t>
            </a:r>
            <a:r>
              <a:rPr lang="cy-GB" sz="2400" noProof="0" dirty="0" err="1"/>
              <a:t>as</a:t>
            </a:r>
            <a:r>
              <a:rPr lang="cy-GB" sz="2400" noProof="0" dirty="0"/>
              <a:t> </a:t>
            </a:r>
            <a:r>
              <a:rPr lang="cy-GB" sz="2400" noProof="0" dirty="0" err="1"/>
              <a:t>youth</a:t>
            </a:r>
            <a:r>
              <a:rPr lang="cy-GB" sz="2400" noProof="0" dirty="0"/>
              <a:t> </a:t>
            </a:r>
            <a:r>
              <a:rPr lang="cy-GB" sz="2400" noProof="0" dirty="0" err="1"/>
              <a:t>workers</a:t>
            </a:r>
            <a:r>
              <a:rPr lang="cy-GB" sz="2400" noProof="0" dirty="0"/>
              <a:t>, we </a:t>
            </a:r>
            <a:r>
              <a:rPr lang="cy-GB" sz="2400" noProof="0" dirty="0" err="1"/>
              <a:t>are</a:t>
            </a:r>
            <a:r>
              <a:rPr lang="cy-GB" sz="2400" noProof="0" dirty="0"/>
              <a:t> </a:t>
            </a:r>
            <a:r>
              <a:rPr lang="cy-GB" sz="2400" noProof="0" dirty="0" err="1"/>
              <a:t>expected</a:t>
            </a:r>
            <a:r>
              <a:rPr lang="cy-GB" sz="2400" noProof="0" dirty="0"/>
              <a:t> to </a:t>
            </a:r>
            <a:r>
              <a:rPr lang="cy-GB" sz="2400" noProof="0" dirty="0" err="1"/>
              <a:t>work</a:t>
            </a:r>
            <a:r>
              <a:rPr lang="cy-GB" sz="2400" noProof="0" dirty="0"/>
              <a:t> </a:t>
            </a:r>
            <a:r>
              <a:rPr lang="cy-GB" sz="2400" noProof="0" dirty="0" err="1"/>
              <a:t>with</a:t>
            </a:r>
            <a:r>
              <a:rPr lang="cy-GB" sz="2400" noProof="0" dirty="0"/>
              <a:t> </a:t>
            </a:r>
            <a:r>
              <a:rPr lang="cy-GB" sz="2400" noProof="0" dirty="0" err="1"/>
              <a:t>young</a:t>
            </a:r>
            <a:r>
              <a:rPr lang="cy-GB" sz="2400" noProof="0" dirty="0"/>
              <a:t> </a:t>
            </a:r>
            <a:r>
              <a:rPr lang="cy-GB" sz="2400" noProof="0" dirty="0" err="1"/>
              <a:t>people</a:t>
            </a:r>
            <a:r>
              <a:rPr lang="cy-GB" sz="2400" noProof="0" dirty="0"/>
              <a:t> </a:t>
            </a:r>
            <a:r>
              <a:rPr lang="cy-GB" sz="2400" noProof="0" dirty="0" err="1"/>
              <a:t>without</a:t>
            </a:r>
            <a:r>
              <a:rPr lang="cy-GB" sz="2400" noProof="0" dirty="0"/>
              <a:t> </a:t>
            </a:r>
            <a:r>
              <a:rPr lang="cy-GB" sz="2400" noProof="0" dirty="0" err="1"/>
              <a:t>resources</a:t>
            </a:r>
            <a:r>
              <a:rPr lang="cy-GB" sz="2400" noProof="0" dirty="0"/>
              <a:t> </a:t>
            </a:r>
            <a:r>
              <a:rPr lang="cy-GB" sz="2400" noProof="0" dirty="0" err="1"/>
              <a:t>other</a:t>
            </a:r>
            <a:r>
              <a:rPr lang="cy-GB" sz="2400" noProof="0" dirty="0"/>
              <a:t> than </a:t>
            </a:r>
            <a:r>
              <a:rPr lang="cy-GB" sz="2400" noProof="0" dirty="0" err="1"/>
              <a:t>ourselves</a:t>
            </a:r>
            <a:r>
              <a:rPr lang="cy-GB" sz="2400" noProof="0" dirty="0"/>
              <a:t>, </a:t>
            </a:r>
            <a:r>
              <a:rPr lang="cy-GB" sz="2400" noProof="0" dirty="0" err="1"/>
              <a:t>using</a:t>
            </a:r>
            <a:r>
              <a:rPr lang="cy-GB" sz="2400" noProof="0" dirty="0"/>
              <a:t> </a:t>
            </a:r>
            <a:r>
              <a:rPr lang="cy-GB" sz="2400" noProof="0" dirty="0" err="1"/>
              <a:t>our</a:t>
            </a:r>
            <a:r>
              <a:rPr lang="cy-GB" sz="2400" noProof="0" dirty="0"/>
              <a:t> </a:t>
            </a:r>
            <a:r>
              <a:rPr lang="cy-GB" sz="2400" noProof="0" dirty="0" err="1"/>
              <a:t>skills</a:t>
            </a:r>
            <a:r>
              <a:rPr lang="cy-GB" sz="2400" noProof="0" dirty="0"/>
              <a:t> </a:t>
            </a:r>
            <a:r>
              <a:rPr lang="cy-GB" sz="2400" noProof="0" dirty="0" err="1"/>
              <a:t>and</a:t>
            </a:r>
            <a:r>
              <a:rPr lang="cy-GB" sz="2400" noProof="0" dirty="0"/>
              <a:t> </a:t>
            </a:r>
            <a:r>
              <a:rPr lang="cy-GB" sz="2400" noProof="0" dirty="0" err="1"/>
              <a:t>abilities</a:t>
            </a:r>
            <a:r>
              <a:rPr lang="cy-GB" sz="2400" noProof="0" dirty="0"/>
              <a:t> to </a:t>
            </a:r>
            <a:r>
              <a:rPr lang="cy-GB" sz="2400" noProof="0" dirty="0" err="1"/>
              <a:t>form</a:t>
            </a:r>
            <a:r>
              <a:rPr lang="cy-GB" sz="2400" noProof="0" dirty="0"/>
              <a:t> </a:t>
            </a:r>
            <a:r>
              <a:rPr lang="cy-GB" sz="2400" noProof="0" dirty="0" err="1"/>
              <a:t>relationships</a:t>
            </a:r>
            <a:r>
              <a:rPr lang="cy-GB" sz="2400" noProof="0" dirty="0"/>
              <a:t> </a:t>
            </a:r>
            <a:r>
              <a:rPr lang="cy-GB" sz="2400" noProof="0" dirty="0" err="1"/>
              <a:t>with</a:t>
            </a:r>
            <a:r>
              <a:rPr lang="cy-GB" sz="2400" noProof="0" dirty="0"/>
              <a:t> </a:t>
            </a:r>
            <a:r>
              <a:rPr lang="cy-GB" sz="2400" noProof="0" dirty="0" err="1"/>
              <a:t>others</a:t>
            </a:r>
            <a:r>
              <a:rPr lang="cy-GB" sz="2400" noProof="0" dirty="0"/>
              <a:t>.</a:t>
            </a:r>
          </a:p>
          <a:p>
            <a:pPr marL="0" indent="0">
              <a:buNone/>
            </a:pPr>
            <a:endParaRPr lang="cy-GB" noProof="0" dirty="0"/>
          </a:p>
        </p:txBody>
      </p:sp>
      <p:sp>
        <p:nvSpPr>
          <p:cNvPr id="7" name="TextBox 6"/>
          <p:cNvSpPr txBox="1"/>
          <p:nvPr/>
        </p:nvSpPr>
        <p:spPr>
          <a:xfrm>
            <a:off x="1686812" y="2438595"/>
            <a:ext cx="8206882" cy="3170099"/>
          </a:xfrm>
          <a:prstGeom prst="rect">
            <a:avLst/>
          </a:prstGeom>
          <a:noFill/>
        </p:spPr>
        <p:txBody>
          <a:bodyPr wrap="square" rtlCol="0">
            <a:spAutoFit/>
          </a:bodyPr>
          <a:lstStyle/>
          <a:p>
            <a:pPr algn="just"/>
            <a:r>
              <a:rPr lang="en-GB" sz="2000" dirty="0"/>
              <a:t>“Through these associations you endeavour to foster opportunities for others that make for human flourishing.  The relationship is voluntary, in that you engage with people who choose to associate with you and work to provide an environment of mutual respect and active involvement.  You are often called to work with people at times of tension and vulnerability.  You often have to work on your own, sometimes in isolated situations.  You are expected to be able to take decisions that are underpinned by the values and aims of the work you are doing and take responsibility for the work done”.  </a:t>
            </a:r>
          </a:p>
          <a:p>
            <a:pPr algn="r"/>
            <a:r>
              <a:rPr lang="en-GB" sz="2000" dirty="0"/>
              <a:t>(Woods, 2006, p. 249)</a:t>
            </a:r>
            <a:endParaRPr lang="en-US" sz="2000" dirty="0"/>
          </a:p>
        </p:txBody>
      </p:sp>
    </p:spTree>
    <p:extLst>
      <p:ext uri="{BB962C8B-B14F-4D97-AF65-F5344CB8AC3E}">
        <p14:creationId xmlns:p14="http://schemas.microsoft.com/office/powerpoint/2010/main" val="41740621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888507"/>
            <a:ext cx="10515600" cy="4351338"/>
          </a:xfrm>
        </p:spPr>
        <p:txBody>
          <a:bodyPr>
            <a:normAutofit fontScale="85000" lnSpcReduction="10000"/>
          </a:bodyPr>
          <a:lstStyle/>
          <a:p>
            <a:pPr lvl="0"/>
            <a:r>
              <a:rPr lang="cy-GB" sz="3800" noProof="0" dirty="0" err="1"/>
              <a:t>Schön</a:t>
            </a:r>
            <a:r>
              <a:rPr lang="cy-GB" sz="3800" noProof="0" dirty="0"/>
              <a:t> </a:t>
            </a:r>
            <a:r>
              <a:rPr lang="cy-GB" sz="3800" noProof="0" dirty="0" err="1"/>
              <a:t>describes</a:t>
            </a:r>
            <a:r>
              <a:rPr lang="cy-GB" sz="3800" noProof="0" dirty="0"/>
              <a:t> </a:t>
            </a:r>
            <a:r>
              <a:rPr lang="cy-GB" sz="3800" noProof="0" dirty="0" err="1"/>
              <a:t>these</a:t>
            </a:r>
            <a:r>
              <a:rPr lang="cy-GB" sz="3800" noProof="0" dirty="0"/>
              <a:t> </a:t>
            </a:r>
            <a:r>
              <a:rPr lang="cy-GB" sz="3800" noProof="0" dirty="0" err="1"/>
              <a:t>factors</a:t>
            </a:r>
            <a:r>
              <a:rPr lang="cy-GB" sz="3800" noProof="0" dirty="0"/>
              <a:t> </a:t>
            </a:r>
            <a:r>
              <a:rPr lang="cy-GB" sz="3800" noProof="0" dirty="0" err="1"/>
              <a:t>as</a:t>
            </a:r>
            <a:r>
              <a:rPr lang="cy-GB" sz="3800" noProof="0" dirty="0"/>
              <a:t> </a:t>
            </a:r>
            <a:r>
              <a:rPr lang="cy-GB" sz="3800" noProof="0" dirty="0" err="1"/>
              <a:t>meaning</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is </a:t>
            </a:r>
            <a:r>
              <a:rPr lang="cy-GB" sz="3800" noProof="0" dirty="0" err="1"/>
              <a:t>often</a:t>
            </a:r>
            <a:r>
              <a:rPr lang="cy-GB" sz="3800" noProof="0" dirty="0"/>
              <a:t> </a:t>
            </a:r>
            <a:r>
              <a:rPr lang="cy-GB" sz="3800" noProof="0" dirty="0" err="1"/>
              <a:t>unique</a:t>
            </a:r>
            <a:r>
              <a:rPr lang="cy-GB" sz="3800" noProof="0" dirty="0"/>
              <a:t>, </a:t>
            </a:r>
            <a:r>
              <a:rPr lang="cy-GB" sz="3800" noProof="0" dirty="0" err="1"/>
              <a:t>complex</a:t>
            </a:r>
            <a:r>
              <a:rPr lang="cy-GB" sz="3800" noProof="0" dirty="0"/>
              <a:t> </a:t>
            </a:r>
            <a:r>
              <a:rPr lang="cy-GB" sz="3800" noProof="0" dirty="0" err="1"/>
              <a:t>and</a:t>
            </a:r>
            <a:r>
              <a:rPr lang="cy-GB" sz="3800" noProof="0" dirty="0"/>
              <a:t> </a:t>
            </a:r>
            <a:r>
              <a:rPr lang="cy-GB" sz="3800" noProof="0" dirty="0" err="1"/>
              <a:t>uncertain</a:t>
            </a:r>
            <a:r>
              <a:rPr lang="cy-GB" sz="3800" noProof="0" dirty="0"/>
              <a:t> (</a:t>
            </a:r>
            <a:r>
              <a:rPr lang="cy-GB" sz="3800" noProof="0" dirty="0" err="1"/>
              <a:t>Schön</a:t>
            </a:r>
            <a:r>
              <a:rPr lang="cy-GB" sz="3800" noProof="0" dirty="0"/>
              <a:t> 1982, p. 39 </a:t>
            </a:r>
            <a:r>
              <a:rPr lang="cy-GB" sz="3800" i="1" noProof="0" dirty="0" err="1"/>
              <a:t>cited</a:t>
            </a:r>
            <a:r>
              <a:rPr lang="cy-GB" sz="3800" i="1" noProof="0" dirty="0"/>
              <a:t> </a:t>
            </a:r>
            <a:r>
              <a:rPr lang="cy-GB" sz="3800" i="1" noProof="0" dirty="0" err="1"/>
              <a:t>in</a:t>
            </a:r>
            <a:r>
              <a:rPr lang="cy-GB" sz="3800" i="1" noProof="0" dirty="0"/>
              <a:t> </a:t>
            </a:r>
            <a:r>
              <a:rPr lang="cy-GB" sz="3800" noProof="0" dirty="0"/>
              <a:t>Woods, 2006, p. 249).</a:t>
            </a:r>
          </a:p>
          <a:p>
            <a:pPr lvl="0"/>
            <a:r>
              <a:rPr lang="cy-GB" sz="3800" noProof="0" dirty="0" err="1"/>
              <a:t>Due</a:t>
            </a:r>
            <a:r>
              <a:rPr lang="cy-GB" sz="3800" noProof="0" dirty="0"/>
              <a:t> to the </a:t>
            </a:r>
            <a:r>
              <a:rPr lang="cy-GB" sz="3800" noProof="0" dirty="0" err="1"/>
              <a:t>fact</a:t>
            </a:r>
            <a:r>
              <a:rPr lang="cy-GB" sz="3800" noProof="0" dirty="0"/>
              <a:t> </a:t>
            </a:r>
            <a:r>
              <a:rPr lang="cy-GB" sz="3800" noProof="0" dirty="0" err="1"/>
              <a:t>that</a:t>
            </a:r>
            <a:r>
              <a:rPr lang="cy-GB" sz="3800" noProof="0" dirty="0"/>
              <a:t> </a:t>
            </a:r>
            <a:r>
              <a:rPr lang="cy-GB" sz="3800" noProof="0" dirty="0" err="1"/>
              <a:t>our</a:t>
            </a:r>
            <a:r>
              <a:rPr lang="cy-GB" sz="3800" noProof="0" dirty="0"/>
              <a:t> </a:t>
            </a:r>
            <a:r>
              <a:rPr lang="cy-GB" sz="3800" noProof="0" dirty="0" err="1"/>
              <a:t>work</a:t>
            </a:r>
            <a:r>
              <a:rPr lang="cy-GB" sz="3800" noProof="0" dirty="0"/>
              <a:t> can be </a:t>
            </a:r>
            <a:r>
              <a:rPr lang="cy-GB" sz="3800" noProof="0" dirty="0" err="1"/>
              <a:t>complex</a:t>
            </a:r>
            <a:r>
              <a:rPr lang="cy-GB" sz="3800" noProof="0" dirty="0"/>
              <a:t>, </a:t>
            </a:r>
            <a:r>
              <a:rPr lang="cy-GB" sz="3800" noProof="0" dirty="0" err="1"/>
              <a:t>there</a:t>
            </a:r>
            <a:r>
              <a:rPr lang="cy-GB" sz="3800" noProof="0" dirty="0"/>
              <a:t> </a:t>
            </a:r>
            <a:r>
              <a:rPr lang="cy-GB" sz="3800" noProof="0" dirty="0" err="1"/>
              <a:t>may</a:t>
            </a:r>
            <a:r>
              <a:rPr lang="cy-GB" sz="3800" noProof="0" dirty="0"/>
              <a:t> not </a:t>
            </a:r>
            <a:r>
              <a:rPr lang="cy-GB" sz="3800" noProof="0" dirty="0" err="1"/>
              <a:t>always</a:t>
            </a:r>
            <a:r>
              <a:rPr lang="cy-GB" sz="3800" noProof="0" dirty="0"/>
              <a:t> be </a:t>
            </a:r>
            <a:r>
              <a:rPr lang="cy-GB" sz="3800" noProof="0" dirty="0" err="1"/>
              <a:t>obvious</a:t>
            </a:r>
            <a:r>
              <a:rPr lang="cy-GB" sz="3800" noProof="0" dirty="0"/>
              <a:t> </a:t>
            </a:r>
            <a:r>
              <a:rPr lang="cy-GB" sz="3800" noProof="0" dirty="0" err="1"/>
              <a:t>solutions</a:t>
            </a:r>
            <a:r>
              <a:rPr lang="cy-GB" sz="3800" noProof="0" dirty="0"/>
              <a:t> to </a:t>
            </a:r>
            <a:r>
              <a:rPr lang="cy-GB" sz="3800" noProof="0" dirty="0" err="1"/>
              <a:t>problems</a:t>
            </a:r>
            <a:r>
              <a:rPr lang="cy-GB" sz="3800" noProof="0" dirty="0"/>
              <a:t>, </a:t>
            </a:r>
            <a:r>
              <a:rPr lang="cy-GB" sz="3800" noProof="0" dirty="0" err="1"/>
              <a:t>and</a:t>
            </a:r>
            <a:r>
              <a:rPr lang="cy-GB" sz="3800" noProof="0" dirty="0"/>
              <a:t> “</a:t>
            </a:r>
            <a:r>
              <a:rPr lang="cy-GB" sz="3800" noProof="0" dirty="0" err="1"/>
              <a:t>there</a:t>
            </a:r>
            <a:r>
              <a:rPr lang="cy-GB" sz="3800" noProof="0" dirty="0"/>
              <a:t> is not </a:t>
            </a:r>
            <a:r>
              <a:rPr lang="cy-GB" sz="3800" noProof="0" dirty="0" err="1"/>
              <a:t>always</a:t>
            </a:r>
            <a:r>
              <a:rPr lang="cy-GB" sz="3800" noProof="0" dirty="0"/>
              <a:t> </a:t>
            </a:r>
            <a:r>
              <a:rPr lang="cy-GB" sz="3800" noProof="0" dirty="0" err="1"/>
              <a:t>an</a:t>
            </a:r>
            <a:r>
              <a:rPr lang="cy-GB" sz="3800" noProof="0" dirty="0"/>
              <a:t> </a:t>
            </a:r>
            <a:r>
              <a:rPr lang="cy-GB" sz="3800" noProof="0" dirty="0" err="1"/>
              <a:t>opportunity</a:t>
            </a:r>
            <a:r>
              <a:rPr lang="cy-GB" sz="3800" noProof="0" dirty="0"/>
              <a:t> </a:t>
            </a:r>
            <a:r>
              <a:rPr lang="cy-GB" sz="3800" noProof="0" dirty="0" err="1"/>
              <a:t>for</a:t>
            </a:r>
            <a:r>
              <a:rPr lang="cy-GB" sz="3800" noProof="0" dirty="0"/>
              <a:t> </a:t>
            </a:r>
            <a:r>
              <a:rPr lang="cy-GB" sz="3800" noProof="0" dirty="0" err="1"/>
              <a:t>you</a:t>
            </a:r>
            <a:r>
              <a:rPr lang="cy-GB" sz="3800" noProof="0" dirty="0"/>
              <a:t> to go </a:t>
            </a:r>
            <a:r>
              <a:rPr lang="cy-GB" sz="3800" noProof="0" dirty="0" err="1"/>
              <a:t>away</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about</a:t>
            </a:r>
            <a:r>
              <a:rPr lang="cy-GB" sz="3800" noProof="0" dirty="0"/>
              <a:t> </a:t>
            </a:r>
            <a:r>
              <a:rPr lang="cy-GB" sz="3800" noProof="0" dirty="0" err="1"/>
              <a:t>what</a:t>
            </a:r>
            <a:r>
              <a:rPr lang="cy-GB" sz="3800" noProof="0" dirty="0"/>
              <a:t> to do” (Woods, 2006, p. 249).</a:t>
            </a:r>
          </a:p>
          <a:p>
            <a:r>
              <a:rPr lang="cy-GB" sz="3800" noProof="0" dirty="0" err="1"/>
              <a:t>This</a:t>
            </a:r>
            <a:r>
              <a:rPr lang="cy-GB" sz="3800" noProof="0" dirty="0"/>
              <a:t> is </a:t>
            </a:r>
            <a:r>
              <a:rPr lang="cy-GB" sz="3800" noProof="0" dirty="0" err="1"/>
              <a:t>where</a:t>
            </a:r>
            <a:r>
              <a:rPr lang="cy-GB" sz="3800" noProof="0" dirty="0"/>
              <a:t> </a:t>
            </a:r>
            <a:r>
              <a:rPr lang="cy-GB" sz="3800" noProof="0" dirty="0" err="1"/>
              <a:t>reflecting</a:t>
            </a:r>
            <a:r>
              <a:rPr lang="cy-GB" sz="3800" noProof="0" dirty="0"/>
              <a:t> </a:t>
            </a:r>
            <a:r>
              <a:rPr lang="cy-GB" sz="3800" noProof="0" dirty="0" err="1"/>
              <a:t>in</a:t>
            </a:r>
            <a:r>
              <a:rPr lang="cy-GB" sz="3800" noProof="0" dirty="0"/>
              <a:t> action </a:t>
            </a:r>
            <a:r>
              <a:rPr lang="cy-GB" sz="3800" noProof="0" dirty="0" err="1"/>
              <a:t>takes</a:t>
            </a:r>
            <a:r>
              <a:rPr lang="cy-GB" sz="3800" noProof="0" dirty="0"/>
              <a:t> </a:t>
            </a:r>
            <a:r>
              <a:rPr lang="cy-GB" sz="3800" noProof="0" dirty="0" err="1"/>
              <a:t>place</a:t>
            </a:r>
            <a:r>
              <a:rPr lang="cy-GB" sz="3800" noProof="0" dirty="0"/>
              <a:t>, “</a:t>
            </a:r>
            <a:r>
              <a:rPr lang="cy-GB" sz="3800" noProof="0" dirty="0" err="1"/>
              <a:t>where</a:t>
            </a:r>
            <a:r>
              <a:rPr lang="cy-GB" sz="3800" noProof="0" dirty="0"/>
              <a:t> </a:t>
            </a:r>
            <a:r>
              <a:rPr lang="cy-GB" sz="3800" noProof="0" dirty="0" err="1"/>
              <a:t>you</a:t>
            </a:r>
            <a:r>
              <a:rPr lang="cy-GB" sz="3800" noProof="0" dirty="0"/>
              <a:t> </a:t>
            </a:r>
            <a:r>
              <a:rPr lang="cy-GB" sz="3800" noProof="0" dirty="0" err="1"/>
              <a:t>reflect</a:t>
            </a:r>
            <a:r>
              <a:rPr lang="cy-GB" sz="3800" noProof="0" dirty="0"/>
              <a:t> </a:t>
            </a:r>
            <a:r>
              <a:rPr lang="cy-GB" sz="3800" noProof="0" dirty="0" err="1"/>
              <a:t>on</a:t>
            </a:r>
            <a:r>
              <a:rPr lang="cy-GB" sz="3800" noProof="0" dirty="0"/>
              <a:t> </a:t>
            </a:r>
            <a:r>
              <a:rPr lang="cy-GB" sz="3800" noProof="0" dirty="0" err="1"/>
              <a:t>what</a:t>
            </a:r>
            <a:r>
              <a:rPr lang="cy-GB" sz="3800" noProof="0" dirty="0"/>
              <a:t> is </a:t>
            </a:r>
            <a:r>
              <a:rPr lang="cy-GB" sz="3800" noProof="0" dirty="0" err="1"/>
              <a:t>being</a:t>
            </a:r>
            <a:r>
              <a:rPr lang="cy-GB" sz="3800" noProof="0" dirty="0"/>
              <a:t> </a:t>
            </a:r>
            <a:r>
              <a:rPr lang="cy-GB" sz="3800" noProof="0" dirty="0" err="1"/>
              <a:t>said</a:t>
            </a:r>
            <a:r>
              <a:rPr lang="cy-GB" sz="3800" noProof="0" dirty="0"/>
              <a:t>, </a:t>
            </a:r>
            <a:r>
              <a:rPr lang="cy-GB" sz="3800" noProof="0" dirty="0" err="1"/>
              <a:t>and</a:t>
            </a:r>
            <a:r>
              <a:rPr lang="cy-GB" sz="3800" noProof="0" dirty="0"/>
              <a:t> </a:t>
            </a:r>
            <a:r>
              <a:rPr lang="cy-GB" sz="3800" noProof="0" dirty="0" err="1"/>
              <a:t>think</a:t>
            </a:r>
            <a:r>
              <a:rPr lang="cy-GB" sz="3800" noProof="0" dirty="0"/>
              <a:t>, </a:t>
            </a:r>
            <a:r>
              <a:rPr lang="cy-GB" sz="3800" noProof="0" dirty="0" err="1"/>
              <a:t>on</a:t>
            </a:r>
            <a:r>
              <a:rPr lang="cy-GB" sz="3800" noProof="0" dirty="0"/>
              <a:t> the </a:t>
            </a:r>
            <a:r>
              <a:rPr lang="cy-GB" sz="3800" noProof="0" dirty="0" err="1"/>
              <a:t>spot</a:t>
            </a:r>
            <a:r>
              <a:rPr lang="cy-GB" sz="3800" noProof="0" dirty="0"/>
              <a:t>, </a:t>
            </a:r>
            <a:r>
              <a:rPr lang="cy-GB" sz="3800" noProof="0" dirty="0" err="1"/>
              <a:t>about</a:t>
            </a:r>
            <a:r>
              <a:rPr lang="cy-GB" sz="3800" noProof="0" dirty="0"/>
              <a:t> </a:t>
            </a:r>
            <a:r>
              <a:rPr lang="cy-GB" sz="3800" noProof="0" dirty="0" err="1"/>
              <a:t>how</a:t>
            </a:r>
            <a:r>
              <a:rPr lang="cy-GB" sz="3800" noProof="0" dirty="0"/>
              <a:t> </a:t>
            </a:r>
            <a:r>
              <a:rPr lang="cy-GB" sz="3800" noProof="0" dirty="0" err="1"/>
              <a:t>you</a:t>
            </a:r>
            <a:r>
              <a:rPr lang="cy-GB" sz="3800" noProof="0" dirty="0"/>
              <a:t> </a:t>
            </a:r>
            <a:r>
              <a:rPr lang="cy-GB" sz="3800" noProof="0" dirty="0" err="1"/>
              <a:t>might</a:t>
            </a:r>
            <a:r>
              <a:rPr lang="cy-GB" sz="3800" noProof="0" dirty="0"/>
              <a:t> </a:t>
            </a:r>
            <a:r>
              <a:rPr lang="cy-GB" sz="3800" noProof="0" dirty="0" err="1"/>
              <a:t>respond</a:t>
            </a:r>
            <a:r>
              <a:rPr lang="cy-GB" sz="3800" noProof="0" dirty="0"/>
              <a:t>” (Woods, 2006, p. 249).</a:t>
            </a:r>
          </a:p>
          <a:p>
            <a:pPr lvl="0"/>
            <a:endParaRPr lang="cy-GB" noProof="0" dirty="0"/>
          </a:p>
          <a:p>
            <a:endParaRPr lang="cy-GB" noProof="0" dirty="0"/>
          </a:p>
          <a:p>
            <a:pPr lvl="0"/>
            <a:endParaRPr lang="cy-GB" noProof="0" dirty="0"/>
          </a:p>
          <a:p>
            <a:endParaRPr lang="cy-GB" noProof="0" dirty="0"/>
          </a:p>
        </p:txBody>
      </p:sp>
    </p:spTree>
    <p:extLst>
      <p:ext uri="{BB962C8B-B14F-4D97-AF65-F5344CB8AC3E}">
        <p14:creationId xmlns:p14="http://schemas.microsoft.com/office/powerpoint/2010/main" val="361211365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3" name="Content Placeholder 2"/>
          <p:cNvSpPr>
            <a:spLocks noGrp="1"/>
          </p:cNvSpPr>
          <p:nvPr>
            <p:ph idx="1"/>
          </p:nvPr>
        </p:nvSpPr>
        <p:spPr/>
        <p:txBody>
          <a:bodyPr>
            <a:normAutofit/>
          </a:bodyPr>
          <a:lstStyle/>
          <a:p>
            <a:r>
              <a:rPr lang="cy-GB" noProof="0" dirty="0" err="1"/>
              <a:t>However</a:t>
            </a:r>
            <a:r>
              <a:rPr lang="cy-GB" noProof="0" dirty="0"/>
              <a:t>, </a:t>
            </a:r>
            <a:r>
              <a:rPr lang="cy-GB" noProof="0" dirty="0" err="1"/>
              <a:t>there</a:t>
            </a:r>
            <a:r>
              <a:rPr lang="cy-GB" noProof="0" dirty="0"/>
              <a:t> </a:t>
            </a:r>
            <a:r>
              <a:rPr lang="cy-GB" noProof="0" dirty="0" err="1"/>
              <a:t>may</a:t>
            </a:r>
            <a:r>
              <a:rPr lang="cy-GB" noProof="0" dirty="0"/>
              <a:t> be </a:t>
            </a:r>
            <a:r>
              <a:rPr lang="cy-GB" noProof="0" dirty="0" err="1"/>
              <a:t>times</a:t>
            </a:r>
            <a:r>
              <a:rPr lang="cy-GB" noProof="0" dirty="0"/>
              <a:t> </a:t>
            </a:r>
            <a:r>
              <a:rPr lang="cy-GB" noProof="0" dirty="0" err="1"/>
              <a:t>when</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recognise</a:t>
            </a:r>
            <a:r>
              <a:rPr lang="cy-GB" noProof="0" dirty="0"/>
              <a:t> </a:t>
            </a:r>
            <a:r>
              <a:rPr lang="cy-GB" noProof="0" dirty="0" err="1"/>
              <a:t>what</a:t>
            </a:r>
            <a:r>
              <a:rPr lang="cy-GB" noProof="0" dirty="0"/>
              <a:t> </a:t>
            </a:r>
            <a:r>
              <a:rPr lang="cy-GB" noProof="0" dirty="0" err="1"/>
              <a:t>it</a:t>
            </a:r>
            <a:r>
              <a:rPr lang="cy-GB" noProof="0" dirty="0"/>
              <a:t> </a:t>
            </a:r>
            <a:r>
              <a:rPr lang="cy-GB" noProof="0" dirty="0" err="1"/>
              <a:t>happening</a:t>
            </a:r>
            <a:r>
              <a:rPr lang="cy-GB" noProof="0" dirty="0"/>
              <a:t>, </a:t>
            </a:r>
            <a:r>
              <a:rPr lang="cy-GB" noProof="0" dirty="0" err="1"/>
              <a:t>and</a:t>
            </a:r>
            <a:r>
              <a:rPr lang="cy-GB" noProof="0" dirty="0"/>
              <a:t> </a:t>
            </a:r>
            <a:r>
              <a:rPr lang="cy-GB" noProof="0" dirty="0" err="1"/>
              <a:t>it</a:t>
            </a:r>
            <a:r>
              <a:rPr lang="cy-GB" noProof="0" dirty="0"/>
              <a:t> </a:t>
            </a:r>
            <a:r>
              <a:rPr lang="cy-GB" noProof="0" dirty="0" err="1"/>
              <a:t>may</a:t>
            </a:r>
            <a:r>
              <a:rPr lang="cy-GB" noProof="0" dirty="0"/>
              <a:t> not be </a:t>
            </a:r>
            <a:r>
              <a:rPr lang="cy-GB" noProof="0" dirty="0" err="1"/>
              <a:t>easy</a:t>
            </a:r>
            <a:r>
              <a:rPr lang="cy-GB" noProof="0" dirty="0"/>
              <a:t> to </a:t>
            </a:r>
            <a:r>
              <a:rPr lang="cy-GB" noProof="0" dirty="0" err="1"/>
              <a:t>find</a:t>
            </a:r>
            <a:r>
              <a:rPr lang="cy-GB" noProof="0" dirty="0"/>
              <a:t> the </a:t>
            </a:r>
            <a:r>
              <a:rPr lang="cy-GB" noProof="0" dirty="0" err="1"/>
              <a:t>right</a:t>
            </a:r>
            <a:r>
              <a:rPr lang="cy-GB" noProof="0" dirty="0"/>
              <a:t> </a:t>
            </a:r>
            <a:r>
              <a:rPr lang="cy-GB" noProof="0" dirty="0" err="1"/>
              <a:t>solution</a:t>
            </a:r>
            <a:r>
              <a:rPr lang="cy-GB" noProof="0" dirty="0"/>
              <a:t>.</a:t>
            </a:r>
          </a:p>
          <a:p>
            <a:r>
              <a:rPr lang="cy-GB" noProof="0" dirty="0" err="1"/>
              <a:t>Supervision</a:t>
            </a:r>
            <a:r>
              <a:rPr lang="cy-GB" noProof="0" dirty="0"/>
              <a:t> is the </a:t>
            </a:r>
            <a:r>
              <a:rPr lang="cy-GB" noProof="0" dirty="0" err="1"/>
              <a:t>platform</a:t>
            </a:r>
            <a:r>
              <a:rPr lang="cy-GB" noProof="0" dirty="0"/>
              <a:t> to </a:t>
            </a:r>
            <a:r>
              <a:rPr lang="cy-GB" noProof="0" dirty="0" err="1"/>
              <a:t>discuss</a:t>
            </a:r>
            <a:r>
              <a:rPr lang="cy-GB" noProof="0" dirty="0"/>
              <a:t> </a:t>
            </a:r>
            <a:r>
              <a:rPr lang="cy-GB" noProof="0" dirty="0" err="1"/>
              <a:t>situations</a:t>
            </a:r>
            <a:r>
              <a:rPr lang="cy-GB" noProof="0" dirty="0"/>
              <a:t> </a:t>
            </a:r>
            <a:r>
              <a:rPr lang="cy-GB" noProof="0" dirty="0" err="1"/>
              <a:t>like</a:t>
            </a:r>
            <a:r>
              <a:rPr lang="cy-GB" noProof="0" dirty="0"/>
              <a:t> </a:t>
            </a:r>
            <a:r>
              <a:rPr lang="cy-GB" noProof="0" dirty="0" err="1"/>
              <a:t>these</a:t>
            </a:r>
            <a:r>
              <a:rPr lang="cy-GB" noProof="0" dirty="0"/>
              <a:t>.</a:t>
            </a:r>
          </a:p>
          <a:p>
            <a:pPr marL="0" indent="0">
              <a:buNone/>
            </a:pPr>
            <a:endParaRPr lang="cy-GB" noProof="0" dirty="0"/>
          </a:p>
        </p:txBody>
      </p:sp>
    </p:spTree>
    <p:extLst>
      <p:ext uri="{BB962C8B-B14F-4D97-AF65-F5344CB8AC3E}">
        <p14:creationId xmlns:p14="http://schemas.microsoft.com/office/powerpoint/2010/main" val="35109419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title" idx="4294967295"/>
          </p:nvPr>
        </p:nvSpPr>
        <p:spPr>
          <a:xfrm>
            <a:off x="358842" y="292773"/>
            <a:ext cx="12192000" cy="963670"/>
          </a:xfrm>
        </p:spPr>
        <p:txBody>
          <a:bodyPr>
            <a:noAutofit/>
          </a:bodyPr>
          <a:lstStyle/>
          <a:p>
            <a:r>
              <a:rPr lang="en-GB" b="1" dirty="0"/>
              <a:t>Importance of reflection and supervision</a:t>
            </a:r>
            <a:br>
              <a:rPr lang="en-GB" sz="4800" b="1" dirty="0"/>
            </a:br>
            <a:endParaRPr lang="en-US" sz="4800" b="1" dirty="0"/>
          </a:p>
        </p:txBody>
      </p:sp>
      <p:pic>
        <p:nvPicPr>
          <p:cNvPr id="2" name="Picture 1">
            <a:hlinkClick r:id="rId3"/>
            <a:extLst>
              <a:ext uri="{FF2B5EF4-FFF2-40B4-BE49-F238E27FC236}">
                <a16:creationId xmlns:a16="http://schemas.microsoft.com/office/drawing/2014/main" id="{11C3D387-60C6-9D27-6219-E577DFA3B07F}"/>
              </a:ext>
            </a:extLst>
          </p:cNvPr>
          <p:cNvPicPr/>
          <p:nvPr/>
        </p:nvPicPr>
        <p:blipFill rotWithShape="1">
          <a:blip r:embed="rId4">
            <a:extLst>
              <a:ext uri="{28A0092B-C50C-407E-A947-70E740481C1C}">
                <a14:useLocalDpi xmlns:a14="http://schemas.microsoft.com/office/drawing/2010/main" val="0"/>
              </a:ext>
            </a:extLst>
          </a:blip>
          <a:srcRect b="5258"/>
          <a:stretch/>
        </p:blipFill>
        <p:spPr bwMode="auto">
          <a:xfrm>
            <a:off x="3169892" y="774608"/>
            <a:ext cx="5454650" cy="4975860"/>
          </a:xfrm>
          <a:prstGeom prst="rect">
            <a:avLst/>
          </a:prstGeom>
          <a:noFill/>
          <a:ln>
            <a:no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7574252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838199" y="365125"/>
            <a:ext cx="11111475" cy="1325563"/>
          </a:xfrm>
        </p:spPr>
        <p:txBody>
          <a:bodyPr>
            <a:normAutofit/>
          </a:bodyPr>
          <a:lstStyle/>
          <a:p>
            <a:r>
              <a:rPr lang="cy-GB" sz="4000" noProof="0" dirty="0"/>
              <a:t>Morrison (2001, p. 16) </a:t>
            </a:r>
            <a:r>
              <a:rPr lang="cy-GB" sz="4000" noProof="0" dirty="0" err="1"/>
              <a:t>identifies</a:t>
            </a:r>
            <a:r>
              <a:rPr lang="cy-GB" sz="4000" noProof="0" dirty="0"/>
              <a:t> 10 </a:t>
            </a:r>
            <a:r>
              <a:rPr lang="cy-GB" sz="4000" noProof="0" dirty="0" err="1"/>
              <a:t>core</a:t>
            </a:r>
            <a:r>
              <a:rPr lang="cy-GB" sz="4000" noProof="0" dirty="0"/>
              <a:t> </a:t>
            </a:r>
            <a:r>
              <a:rPr lang="cy-GB" sz="4000" noProof="0" dirty="0" err="1"/>
              <a:t>statements</a:t>
            </a:r>
            <a:r>
              <a:rPr lang="cy-GB" sz="4000" noProof="0" dirty="0"/>
              <a:t> </a:t>
            </a:r>
            <a:r>
              <a:rPr lang="cy-GB" sz="4000" noProof="0" dirty="0" err="1"/>
              <a:t>relating</a:t>
            </a:r>
            <a:r>
              <a:rPr lang="cy-GB" sz="4000" noProof="0" dirty="0"/>
              <a:t> to </a:t>
            </a:r>
            <a:r>
              <a:rPr lang="cy-GB" sz="4000" noProof="0" dirty="0" err="1"/>
              <a:t>supervision</a:t>
            </a:r>
            <a:r>
              <a:rPr lang="cy-GB" sz="4000" noProof="0" dirty="0"/>
              <a:t>:</a:t>
            </a:r>
            <a:endParaRPr lang="en-GB" dirty="0"/>
          </a:p>
        </p:txBody>
      </p:sp>
      <p:sp>
        <p:nvSpPr>
          <p:cNvPr id="3" name="Content Placeholder 2"/>
          <p:cNvSpPr>
            <a:spLocks noGrp="1"/>
          </p:cNvSpPr>
          <p:nvPr>
            <p:ph idx="1"/>
          </p:nvPr>
        </p:nvSpPr>
        <p:spPr>
          <a:xfrm>
            <a:off x="1451579" y="1976939"/>
            <a:ext cx="9603275" cy="4085810"/>
          </a:xfrm>
        </p:spPr>
        <p:txBody>
          <a:bodyPr>
            <a:noAutofit/>
          </a:bodyPr>
          <a:lstStyle/>
          <a:p>
            <a:pPr marL="514350" indent="-514350">
              <a:buFont typeface="+mj-lt"/>
              <a:buAutoNum type="arabicPeriod"/>
            </a:pPr>
            <a:r>
              <a:rPr lang="cy-GB" sz="2400" noProof="0" dirty="0" err="1"/>
              <a:t>Supervision</a:t>
            </a:r>
            <a:r>
              <a:rPr lang="cy-GB" sz="2400" noProof="0" dirty="0"/>
              <a:t> is the key to effective management of performance and practice.</a:t>
            </a:r>
          </a:p>
          <a:p>
            <a:pPr marL="514350" indent="-514350">
              <a:buFont typeface="+mj-lt"/>
              <a:buAutoNum type="arabicPeriod"/>
            </a:pPr>
            <a:r>
              <a:rPr lang="cy-GB" sz="2400" noProof="0" dirty="0"/>
              <a:t>There are four key stakeholders to supervision: users, staff, the agency, and multi-disciplinary working.</a:t>
            </a:r>
          </a:p>
          <a:p>
            <a:pPr marL="514350" indent="-514350">
              <a:buFont typeface="+mj-lt"/>
              <a:buAutoNum type="arabicPeriod"/>
            </a:pPr>
            <a:r>
              <a:rPr lang="cy-GB" sz="2400" noProof="0" dirty="0"/>
              <a:t>The quality of supervision has a direct bearing on the quality of services and outcomes for user.</a:t>
            </a:r>
          </a:p>
          <a:p>
            <a:pPr marL="514350" indent="-514350">
              <a:buFont typeface="+mj-lt"/>
              <a:buAutoNum type="arabicPeriod"/>
            </a:pPr>
            <a:r>
              <a:rPr lang="cy-GB" sz="2400" noProof="0" dirty="0"/>
              <a:t>Supervision is a negotiated, co-operative, structured relationship.</a:t>
            </a:r>
          </a:p>
          <a:p>
            <a:pPr marL="514350" indent="-514350">
              <a:buFont typeface="+mj-lt"/>
              <a:buAutoNum type="arabicPeriod"/>
            </a:pPr>
            <a:r>
              <a:rPr lang="cy-GB" sz="2400" noProof="0" dirty="0"/>
              <a:t>Supervision is an authority relationship in which the dynamics of power and the appreciation of difference are central.</a:t>
            </a:r>
          </a:p>
        </p:txBody>
      </p:sp>
    </p:spTree>
    <p:extLst>
      <p:ext uri="{BB962C8B-B14F-4D97-AF65-F5344CB8AC3E}">
        <p14:creationId xmlns:p14="http://schemas.microsoft.com/office/powerpoint/2010/main" val="33014520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294362" y="1107012"/>
            <a:ext cx="9603275" cy="4350990"/>
          </a:xfrm>
        </p:spPr>
        <p:txBody>
          <a:bodyPr>
            <a:normAutofit fontScale="92500" lnSpcReduction="20000"/>
          </a:bodyPr>
          <a:lstStyle/>
          <a:p>
            <a:pPr marL="514350" indent="-514350">
              <a:buAutoNum type="arabicPeriod" startAt="6"/>
            </a:pPr>
            <a:r>
              <a:rPr lang="cy-GB" noProof="0" dirty="0"/>
              <a:t>All staff </a:t>
            </a:r>
            <a:r>
              <a:rPr lang="cy-GB" noProof="0" dirty="0" err="1"/>
              <a:t>require</a:t>
            </a:r>
            <a:r>
              <a:rPr lang="cy-GB" noProof="0" dirty="0"/>
              <a:t>, </a:t>
            </a:r>
            <a:r>
              <a:rPr lang="cy-GB" noProof="0" dirty="0" err="1"/>
              <a:t>and</a:t>
            </a:r>
            <a:r>
              <a:rPr lang="cy-GB" noProof="0" dirty="0"/>
              <a:t> </a:t>
            </a:r>
            <a:r>
              <a:rPr lang="cy-GB" noProof="0" dirty="0" err="1"/>
              <a:t>are</a:t>
            </a:r>
            <a:r>
              <a:rPr lang="cy-GB" noProof="0" dirty="0"/>
              <a:t> </a:t>
            </a:r>
            <a:r>
              <a:rPr lang="cy-GB" noProof="0" dirty="0" err="1"/>
              <a:t>entitled</a:t>
            </a:r>
            <a:r>
              <a:rPr lang="cy-GB" noProof="0" dirty="0"/>
              <a:t> to, </a:t>
            </a:r>
            <a:r>
              <a:rPr lang="cy-GB" noProof="0" dirty="0" err="1"/>
              <a:t>supervision</a:t>
            </a:r>
            <a:r>
              <a:rPr lang="cy-GB" noProof="0" dirty="0"/>
              <a:t>.</a:t>
            </a:r>
          </a:p>
          <a:p>
            <a:pPr marL="514350" indent="-514350">
              <a:buAutoNum type="arabicPeriod" startAt="6"/>
            </a:pPr>
            <a:r>
              <a:rPr lang="cy-GB" noProof="0" dirty="0" err="1"/>
              <a:t>Supervision</a:t>
            </a:r>
            <a:r>
              <a:rPr lang="cy-GB" noProof="0" dirty="0"/>
              <a:t> is a </a:t>
            </a:r>
            <a:r>
              <a:rPr lang="cy-GB" noProof="0" dirty="0" err="1"/>
              <a:t>shared</a:t>
            </a:r>
            <a:r>
              <a:rPr lang="cy-GB" noProof="0" dirty="0"/>
              <a:t> </a:t>
            </a:r>
            <a:r>
              <a:rPr lang="cy-GB" noProof="0" dirty="0" err="1"/>
              <a:t>responsibility</a:t>
            </a:r>
            <a:r>
              <a:rPr lang="cy-GB" noProof="0" dirty="0"/>
              <a:t> </a:t>
            </a:r>
            <a:r>
              <a:rPr lang="cy-GB" noProof="0" dirty="0" err="1"/>
              <a:t>between</a:t>
            </a:r>
            <a:r>
              <a:rPr lang="cy-GB" noProof="0" dirty="0"/>
              <a:t> the </a:t>
            </a:r>
            <a:r>
              <a:rPr lang="cy-GB" noProof="0" dirty="0" err="1"/>
              <a:t>supervisor</a:t>
            </a:r>
            <a:r>
              <a:rPr lang="cy-GB" noProof="0" dirty="0"/>
              <a:t>, the </a:t>
            </a:r>
            <a:r>
              <a:rPr lang="cy-GB" noProof="0" dirty="0" err="1"/>
              <a:t>supervisee</a:t>
            </a:r>
            <a:r>
              <a:rPr lang="cy-GB" noProof="0" dirty="0"/>
              <a:t> </a:t>
            </a:r>
            <a:r>
              <a:rPr lang="cy-GB" noProof="0" dirty="0" err="1"/>
              <a:t>and</a:t>
            </a:r>
            <a:r>
              <a:rPr lang="cy-GB" noProof="0" dirty="0"/>
              <a:t> the </a:t>
            </a:r>
            <a:r>
              <a:rPr lang="cy-GB" noProof="0" dirty="0" err="1"/>
              <a:t>agency</a:t>
            </a:r>
            <a:r>
              <a:rPr lang="cy-GB" noProof="0" dirty="0"/>
              <a:t>(</a:t>
            </a:r>
            <a:r>
              <a:rPr lang="cy-GB" noProof="0" dirty="0" err="1"/>
              <a:t>ies</a:t>
            </a:r>
            <a:r>
              <a:rPr lang="cy-GB" noProof="0" dirty="0"/>
              <a:t>) </a:t>
            </a:r>
            <a:r>
              <a:rPr lang="cy-GB" noProof="0" dirty="0" err="1"/>
              <a:t>involved</a:t>
            </a:r>
            <a:r>
              <a:rPr lang="cy-GB" noProof="0" dirty="0"/>
              <a:t>.</a:t>
            </a:r>
          </a:p>
          <a:p>
            <a:pPr marL="514350" indent="-514350">
              <a:buAutoNum type="arabicPeriod" startAt="6"/>
            </a:pPr>
            <a:r>
              <a:rPr lang="cy-GB" noProof="0" dirty="0" err="1"/>
              <a:t>Supervision</a:t>
            </a:r>
            <a:r>
              <a:rPr lang="cy-GB" noProof="0" dirty="0"/>
              <a:t> is the most </a:t>
            </a:r>
            <a:r>
              <a:rPr lang="cy-GB" noProof="0" dirty="0" err="1"/>
              <a:t>influential</a:t>
            </a:r>
            <a:r>
              <a:rPr lang="cy-GB" noProof="0" dirty="0"/>
              <a:t> </a:t>
            </a:r>
            <a:r>
              <a:rPr lang="cy-GB" noProof="0" dirty="0" err="1"/>
              <a:t>process</a:t>
            </a:r>
            <a:r>
              <a:rPr lang="cy-GB" noProof="0" dirty="0"/>
              <a:t> </a:t>
            </a:r>
            <a:r>
              <a:rPr lang="cy-GB" noProof="0" dirty="0" err="1"/>
              <a:t>through</a:t>
            </a:r>
            <a:r>
              <a:rPr lang="cy-GB" noProof="0" dirty="0"/>
              <a:t> </a:t>
            </a:r>
            <a:r>
              <a:rPr lang="cy-GB" noProof="0" dirty="0" err="1"/>
              <a:t>which</a:t>
            </a:r>
            <a:r>
              <a:rPr lang="cy-GB" noProof="0" dirty="0"/>
              <a:t> </a:t>
            </a:r>
            <a:r>
              <a:rPr lang="cy-GB" noProof="0" dirty="0" err="1"/>
              <a:t>individual</a:t>
            </a:r>
            <a:r>
              <a:rPr lang="cy-GB" noProof="0" dirty="0"/>
              <a:t> staff </a:t>
            </a:r>
            <a:r>
              <a:rPr lang="cy-GB" noProof="0" dirty="0" err="1"/>
              <a:t>perceive</a:t>
            </a:r>
            <a:r>
              <a:rPr lang="cy-GB" noProof="0" dirty="0"/>
              <a:t> </a:t>
            </a:r>
            <a:r>
              <a:rPr lang="cy-GB" noProof="0" dirty="0" err="1"/>
              <a:t>and</a:t>
            </a:r>
            <a:r>
              <a:rPr lang="cy-GB" noProof="0" dirty="0"/>
              <a:t> </a:t>
            </a:r>
            <a:r>
              <a:rPr lang="cy-GB" noProof="0" dirty="0" err="1"/>
              <a:t>relate</a:t>
            </a:r>
            <a:r>
              <a:rPr lang="cy-GB" noProof="0" dirty="0"/>
              <a:t> to </a:t>
            </a:r>
            <a:r>
              <a:rPr lang="cy-GB" noProof="0" dirty="0" err="1"/>
              <a:t>their</a:t>
            </a:r>
            <a:r>
              <a:rPr lang="cy-GB" noProof="0" dirty="0"/>
              <a:t> </a:t>
            </a:r>
            <a:r>
              <a:rPr lang="cy-GB" noProof="0" dirty="0" err="1"/>
              <a:t>agency</a:t>
            </a:r>
            <a:r>
              <a:rPr lang="cy-GB" noProof="0" dirty="0"/>
              <a:t>.</a:t>
            </a:r>
          </a:p>
          <a:p>
            <a:pPr marL="514350" indent="-514350">
              <a:buAutoNum type="arabicPeriod" startAt="6"/>
            </a:pPr>
            <a:r>
              <a:rPr lang="cy-GB" noProof="0" dirty="0"/>
              <a:t>Good supervisors are not born – they are developed through clear policies, good training, continuing supervision, the development of skills and individual commitment.</a:t>
            </a:r>
          </a:p>
          <a:p>
            <a:pPr marL="514350" indent="-514350">
              <a:buAutoNum type="arabicPeriod" startAt="6"/>
            </a:pPr>
            <a:r>
              <a:rPr lang="cy-GB" noProof="0" dirty="0" err="1"/>
              <a:t>How</a:t>
            </a:r>
            <a:r>
              <a:rPr lang="cy-GB" noProof="0" dirty="0"/>
              <a:t> </a:t>
            </a:r>
            <a:r>
              <a:rPr lang="cy-GB" noProof="0" dirty="0" err="1"/>
              <a:t>supervisees</a:t>
            </a:r>
            <a:r>
              <a:rPr lang="cy-GB" noProof="0" dirty="0"/>
              <a:t> </a:t>
            </a:r>
            <a:r>
              <a:rPr lang="cy-GB" noProof="0" dirty="0" err="1"/>
              <a:t>use</a:t>
            </a:r>
            <a:r>
              <a:rPr lang="cy-GB" noProof="0" dirty="0"/>
              <a:t> </a:t>
            </a:r>
            <a:r>
              <a:rPr lang="cy-GB" noProof="0" dirty="0" err="1"/>
              <a:t>supervision</a:t>
            </a:r>
            <a:r>
              <a:rPr lang="cy-GB" noProof="0" dirty="0"/>
              <a:t> </a:t>
            </a:r>
            <a:r>
              <a:rPr lang="cy-GB" noProof="0" dirty="0" err="1"/>
              <a:t>cannot</a:t>
            </a:r>
            <a:r>
              <a:rPr lang="cy-GB" noProof="0" dirty="0"/>
              <a:t> be </a:t>
            </a:r>
            <a:r>
              <a:rPr lang="cy-GB" noProof="0" dirty="0" err="1"/>
              <a:t>left</a:t>
            </a:r>
            <a:r>
              <a:rPr lang="cy-GB" noProof="0" dirty="0"/>
              <a:t> to </a:t>
            </a:r>
            <a:r>
              <a:rPr lang="cy-GB" noProof="0" dirty="0" err="1"/>
              <a:t>chance</a:t>
            </a:r>
            <a:r>
              <a:rPr lang="cy-GB" noProof="0" dirty="0"/>
              <a:t>.  </a:t>
            </a:r>
            <a:r>
              <a:rPr lang="cy-GB" noProof="0" dirty="0" err="1"/>
              <a:t>They</a:t>
            </a:r>
            <a:r>
              <a:rPr lang="cy-GB" noProof="0" dirty="0"/>
              <a:t> </a:t>
            </a:r>
            <a:r>
              <a:rPr lang="cy-GB" noProof="0" dirty="0" err="1"/>
              <a:t>will</a:t>
            </a:r>
            <a:r>
              <a:rPr lang="cy-GB" noProof="0" dirty="0"/>
              <a:t> </a:t>
            </a:r>
            <a:r>
              <a:rPr lang="cy-GB" noProof="0" dirty="0" err="1"/>
              <a:t>only</a:t>
            </a:r>
            <a:r>
              <a:rPr lang="cy-GB" noProof="0" dirty="0"/>
              <a:t> </a:t>
            </a:r>
            <a:r>
              <a:rPr lang="cy-GB" noProof="0" dirty="0" err="1"/>
              <a:t>become</a:t>
            </a:r>
            <a:r>
              <a:rPr lang="cy-GB" noProof="0" dirty="0"/>
              <a:t> </a:t>
            </a:r>
            <a:r>
              <a:rPr lang="cy-GB" noProof="0" dirty="0" err="1"/>
              <a:t>fully</a:t>
            </a:r>
            <a:r>
              <a:rPr lang="cy-GB" noProof="0" dirty="0"/>
              <a:t> </a:t>
            </a:r>
            <a:r>
              <a:rPr lang="cy-GB" noProof="0" dirty="0" err="1"/>
              <a:t>active</a:t>
            </a:r>
            <a:r>
              <a:rPr lang="cy-GB" noProof="0" dirty="0"/>
              <a:t> </a:t>
            </a:r>
            <a:r>
              <a:rPr lang="cy-GB" noProof="0" dirty="0" err="1"/>
              <a:t>partners</a:t>
            </a:r>
            <a:r>
              <a:rPr lang="cy-GB" noProof="0" dirty="0"/>
              <a:t> </a:t>
            </a:r>
            <a:r>
              <a:rPr lang="cy-GB" noProof="0" dirty="0" err="1"/>
              <a:t>with</a:t>
            </a:r>
            <a:r>
              <a:rPr lang="cy-GB" noProof="0" dirty="0"/>
              <a:t> </a:t>
            </a:r>
            <a:r>
              <a:rPr lang="cy-GB" noProof="0" dirty="0" err="1"/>
              <a:t>information</a:t>
            </a:r>
            <a:r>
              <a:rPr lang="cy-GB" noProof="0" dirty="0"/>
              <a:t> </a:t>
            </a:r>
            <a:r>
              <a:rPr lang="cy-GB" noProof="0" dirty="0" err="1"/>
              <a:t>and</a:t>
            </a:r>
            <a:r>
              <a:rPr lang="cy-GB" noProof="0" dirty="0"/>
              <a:t> </a:t>
            </a:r>
            <a:r>
              <a:rPr lang="cy-GB" noProof="0" dirty="0" err="1"/>
              <a:t>preparation</a:t>
            </a:r>
            <a:r>
              <a:rPr lang="cy-GB" noProof="0" dirty="0"/>
              <a:t> </a:t>
            </a:r>
            <a:r>
              <a:rPr lang="cy-GB" noProof="0" dirty="0" err="1"/>
              <a:t>for</a:t>
            </a:r>
            <a:r>
              <a:rPr lang="cy-GB" noProof="0" dirty="0"/>
              <a:t> the </a:t>
            </a:r>
            <a:r>
              <a:rPr lang="cy-GB" noProof="0" dirty="0" err="1"/>
              <a:t>role</a:t>
            </a:r>
            <a:r>
              <a:rPr lang="cy-GB" noProof="0" dirty="0"/>
              <a:t> of </a:t>
            </a:r>
            <a:r>
              <a:rPr lang="cy-GB" noProof="0" dirty="0" err="1"/>
              <a:t>supervisee</a:t>
            </a:r>
            <a:r>
              <a:rPr lang="cy-GB" noProof="0" dirty="0"/>
              <a:t>.</a:t>
            </a:r>
          </a:p>
          <a:p>
            <a:pPr marL="0" indent="0" algn="r">
              <a:buNone/>
            </a:pPr>
            <a:r>
              <a:rPr lang="cy-GB" noProof="0" dirty="0"/>
              <a:t>(</a:t>
            </a:r>
            <a:r>
              <a:rPr lang="cy-GB" noProof="0" dirty="0" err="1"/>
              <a:t>Morrison</a:t>
            </a:r>
            <a:r>
              <a:rPr lang="cy-GB" noProof="0" dirty="0"/>
              <a:t>, 2001, p. 16)</a:t>
            </a:r>
          </a:p>
          <a:p>
            <a:endParaRPr lang="cy-GB" noProof="0" dirty="0"/>
          </a:p>
        </p:txBody>
      </p:sp>
    </p:spTree>
    <p:extLst>
      <p:ext uri="{BB962C8B-B14F-4D97-AF65-F5344CB8AC3E}">
        <p14:creationId xmlns:p14="http://schemas.microsoft.com/office/powerpoint/2010/main" val="162812562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838200" y="769238"/>
            <a:ext cx="10515600" cy="2610066"/>
          </a:xfrm>
        </p:spPr>
        <p:txBody>
          <a:bodyPr>
            <a:normAutofit/>
          </a:bodyPr>
          <a:lstStyle/>
          <a:p>
            <a:r>
              <a:rPr lang="cy-GB" noProof="0" dirty="0" err="1"/>
              <a:t>According</a:t>
            </a:r>
            <a:r>
              <a:rPr lang="cy-GB" noProof="0" dirty="0"/>
              <a:t> to </a:t>
            </a:r>
            <a:r>
              <a:rPr lang="cy-GB" noProof="0" dirty="0" err="1"/>
              <a:t>Hoggarth</a:t>
            </a:r>
            <a:r>
              <a:rPr lang="cy-GB" noProof="0" dirty="0"/>
              <a:t> (2009, p. 48) “</a:t>
            </a:r>
            <a:r>
              <a:rPr lang="cy-GB" noProof="0" dirty="0" err="1"/>
              <a:t>supervision</a:t>
            </a:r>
            <a:r>
              <a:rPr lang="cy-GB" noProof="0" dirty="0"/>
              <a:t> of staff is </a:t>
            </a:r>
            <a:r>
              <a:rPr lang="cy-GB" noProof="0" dirty="0" err="1"/>
              <a:t>one</a:t>
            </a:r>
            <a:r>
              <a:rPr lang="cy-GB" noProof="0" dirty="0"/>
              <a:t> of the most </a:t>
            </a:r>
            <a:r>
              <a:rPr lang="cy-GB" noProof="0" dirty="0" err="1"/>
              <a:t>important</a:t>
            </a:r>
            <a:r>
              <a:rPr lang="cy-GB" noProof="0" dirty="0"/>
              <a:t> </a:t>
            </a:r>
            <a:r>
              <a:rPr lang="cy-GB" noProof="0" dirty="0" err="1"/>
              <a:t>roles</a:t>
            </a:r>
            <a:r>
              <a:rPr lang="cy-GB" noProof="0" dirty="0"/>
              <a:t> of the </a:t>
            </a:r>
            <a:r>
              <a:rPr lang="cy-GB" noProof="0" dirty="0" err="1"/>
              <a:t>manager</a:t>
            </a:r>
            <a:r>
              <a:rPr lang="cy-GB" noProof="0" dirty="0"/>
              <a:t>”.</a:t>
            </a:r>
          </a:p>
          <a:p>
            <a:r>
              <a:rPr lang="cy-GB" noProof="0" dirty="0"/>
              <a:t>Is </a:t>
            </a:r>
            <a:r>
              <a:rPr lang="cy-GB" noProof="0" dirty="0" err="1"/>
              <a:t>this</a:t>
            </a:r>
            <a:r>
              <a:rPr lang="cy-GB" noProof="0" dirty="0"/>
              <a:t> </a:t>
            </a:r>
            <a:r>
              <a:rPr lang="cy-GB" noProof="0" dirty="0" err="1"/>
              <a:t>then</a:t>
            </a:r>
            <a:r>
              <a:rPr lang="cy-GB" noProof="0" dirty="0"/>
              <a:t> </a:t>
            </a:r>
            <a:r>
              <a:rPr lang="cy-GB" noProof="0" dirty="0" err="1"/>
              <a:t>replicated</a:t>
            </a:r>
            <a:r>
              <a:rPr lang="cy-GB" noProof="0" dirty="0"/>
              <a:t> </a:t>
            </a:r>
            <a:r>
              <a:rPr lang="cy-GB" noProof="0" dirty="0" err="1"/>
              <a:t>within</a:t>
            </a:r>
            <a:r>
              <a:rPr lang="cy-GB" noProof="0" dirty="0"/>
              <a:t> </a:t>
            </a:r>
            <a:r>
              <a:rPr lang="cy-GB" noProof="0" dirty="0" err="1"/>
              <a:t>youth</a:t>
            </a:r>
            <a:r>
              <a:rPr lang="cy-GB" noProof="0" dirty="0"/>
              <a:t> </a:t>
            </a:r>
            <a:r>
              <a:rPr lang="cy-GB" noProof="0" dirty="0" err="1"/>
              <a:t>work</a:t>
            </a:r>
            <a:r>
              <a:rPr lang="cy-GB" noProof="0" dirty="0"/>
              <a:t> </a:t>
            </a:r>
            <a:r>
              <a:rPr lang="cy-GB" noProof="0" dirty="0" err="1"/>
              <a:t>policy</a:t>
            </a:r>
            <a:r>
              <a:rPr lang="cy-GB" noProof="0" dirty="0"/>
              <a:t>, </a:t>
            </a:r>
            <a:r>
              <a:rPr lang="cy-GB" noProof="0" dirty="0" err="1"/>
              <a:t>and</a:t>
            </a:r>
            <a:r>
              <a:rPr lang="cy-GB" noProof="0" dirty="0"/>
              <a:t> </a:t>
            </a:r>
            <a:r>
              <a:rPr lang="cy-GB" noProof="0" dirty="0" err="1"/>
              <a:t>implemented</a:t>
            </a:r>
            <a:r>
              <a:rPr lang="cy-GB" noProof="0" dirty="0"/>
              <a:t> </a:t>
            </a:r>
            <a:r>
              <a:rPr lang="cy-GB" noProof="0" dirty="0" err="1"/>
              <a:t>within</a:t>
            </a:r>
            <a:r>
              <a:rPr lang="cy-GB" noProof="0" dirty="0"/>
              <a:t> </a:t>
            </a:r>
            <a:r>
              <a:rPr lang="cy-GB" noProof="0" dirty="0" err="1"/>
              <a:t>practice</a:t>
            </a:r>
            <a:r>
              <a:rPr lang="cy-GB" noProof="0" dirty="0"/>
              <a:t>?</a:t>
            </a:r>
          </a:p>
          <a:p>
            <a:r>
              <a:rPr lang="cy-GB" dirty="0" err="1"/>
              <a:t>Morrison</a:t>
            </a:r>
            <a:r>
              <a:rPr lang="cy-GB" dirty="0"/>
              <a:t> (2001, p. 22) </a:t>
            </a:r>
            <a:r>
              <a:rPr lang="cy-GB" dirty="0" err="1"/>
              <a:t>notes</a:t>
            </a:r>
            <a:r>
              <a:rPr lang="cy-GB" dirty="0"/>
              <a:t> </a:t>
            </a:r>
            <a:r>
              <a:rPr lang="cy-GB" dirty="0" err="1"/>
              <a:t>how</a:t>
            </a:r>
            <a:endParaRPr lang="cy-GB" dirty="0"/>
          </a:p>
          <a:p>
            <a:pPr marL="0" indent="0">
              <a:buNone/>
            </a:pPr>
            <a:endParaRPr lang="cy-GB" dirty="0"/>
          </a:p>
          <a:p>
            <a:pPr marL="0" indent="0">
              <a:buNone/>
            </a:pPr>
            <a:endParaRPr lang="cy-GB" dirty="0"/>
          </a:p>
          <a:p>
            <a:pPr marL="0" indent="0">
              <a:buNone/>
            </a:pPr>
            <a:endParaRPr lang="cy-GB" noProof="0" dirty="0"/>
          </a:p>
          <a:p>
            <a:pPr marL="0" indent="0">
              <a:buNone/>
            </a:pPr>
            <a:endParaRPr lang="cy-GB" noProof="0" dirty="0"/>
          </a:p>
        </p:txBody>
      </p:sp>
      <p:sp>
        <p:nvSpPr>
          <p:cNvPr id="2" name="TextBox 1">
            <a:extLst>
              <a:ext uri="{FF2B5EF4-FFF2-40B4-BE49-F238E27FC236}">
                <a16:creationId xmlns:a16="http://schemas.microsoft.com/office/drawing/2014/main" id="{2DE1D5F3-F3E3-23CF-D80E-56EB6D3608A8}"/>
              </a:ext>
            </a:extLst>
          </p:cNvPr>
          <p:cNvSpPr txBox="1"/>
          <p:nvPr/>
        </p:nvSpPr>
        <p:spPr>
          <a:xfrm>
            <a:off x="1766324" y="3379304"/>
            <a:ext cx="8683961" cy="1908215"/>
          </a:xfrm>
          <a:prstGeom prst="rect">
            <a:avLst/>
          </a:prstGeom>
          <a:noFill/>
        </p:spPr>
        <p:txBody>
          <a:bodyPr wrap="square" rtlCol="0">
            <a:spAutoFit/>
          </a:bodyPr>
          <a:lstStyle/>
          <a:p>
            <a:pPr marL="0" indent="0" algn="just">
              <a:buNone/>
            </a:pPr>
            <a:r>
              <a:rPr lang="en-GB" sz="2000" dirty="0"/>
              <a:t>“given the pressures on agencies, if supervision is to be properly embedded, a clear policy linked to standards on supervision is essential.  Without such a policy, supervisors are left to rely on their personal and professional authority rather than on organisational authority”.</a:t>
            </a:r>
          </a:p>
          <a:p>
            <a:pPr marL="0" indent="0" algn="r">
              <a:buNone/>
            </a:pPr>
            <a:r>
              <a:rPr lang="en-GB" sz="2000" dirty="0"/>
              <a:t>(Morrison, 2001, p. 22)</a:t>
            </a:r>
            <a:endParaRPr lang="en-US" sz="2000" dirty="0"/>
          </a:p>
          <a:p>
            <a:endParaRPr lang="en-GB" dirty="0"/>
          </a:p>
        </p:txBody>
      </p:sp>
    </p:spTree>
    <p:extLst>
      <p:ext uri="{BB962C8B-B14F-4D97-AF65-F5344CB8AC3E}">
        <p14:creationId xmlns:p14="http://schemas.microsoft.com/office/powerpoint/2010/main" val="128700207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44556" y="365125"/>
            <a:ext cx="11847443" cy="1325563"/>
          </a:xfrm>
        </p:spPr>
        <p:txBody>
          <a:bodyPr>
            <a:normAutofit fontScale="90000"/>
          </a:bodyPr>
          <a:lstStyle/>
          <a:p>
            <a:r>
              <a:rPr lang="cy-GB" sz="4000" b="1" noProof="0" dirty="0" err="1"/>
              <a:t>What</a:t>
            </a:r>
            <a:r>
              <a:rPr lang="cy-GB" sz="4000" b="1" noProof="0" dirty="0"/>
              <a:t> does </a:t>
            </a:r>
            <a:r>
              <a:rPr lang="cy-GB" sz="4000" b="1" noProof="0" dirty="0" err="1"/>
              <a:t>your</a:t>
            </a:r>
            <a:r>
              <a:rPr lang="cy-GB" sz="4000" b="1" noProof="0" dirty="0"/>
              <a:t> </a:t>
            </a:r>
            <a:r>
              <a:rPr lang="cy-GB" sz="4000" b="1" noProof="0" dirty="0" err="1"/>
              <a:t>workplace</a:t>
            </a:r>
            <a:r>
              <a:rPr lang="cy-GB" sz="4000" b="1" dirty="0"/>
              <a:t> </a:t>
            </a:r>
            <a:r>
              <a:rPr lang="cy-GB" sz="4000" b="1" noProof="0" dirty="0" err="1"/>
              <a:t>say</a:t>
            </a:r>
            <a:r>
              <a:rPr lang="cy-GB" sz="4000" b="1" noProof="0" dirty="0"/>
              <a:t> </a:t>
            </a:r>
            <a:r>
              <a:rPr lang="cy-GB" sz="4000" b="1" noProof="0" dirty="0" err="1"/>
              <a:t>about</a:t>
            </a:r>
            <a:r>
              <a:rPr lang="cy-GB" sz="4000" b="1" dirty="0"/>
              <a:t> </a:t>
            </a:r>
            <a:r>
              <a:rPr lang="cy-GB" sz="4000" b="1" noProof="0" dirty="0" err="1"/>
              <a:t>supervision</a:t>
            </a:r>
            <a:r>
              <a:rPr lang="cy-GB" sz="4000" b="1" noProof="0" dirty="0"/>
              <a:t>?</a:t>
            </a:r>
            <a:br>
              <a:rPr lang="cy-GB" sz="4000" b="1" noProof="0" dirty="0"/>
            </a:br>
            <a:endParaRPr lang="cy-GB" sz="4000" b="1" noProof="0" dirty="0"/>
          </a:p>
        </p:txBody>
      </p:sp>
      <p:sp>
        <p:nvSpPr>
          <p:cNvPr id="3" name="Content Placeholder 2"/>
          <p:cNvSpPr>
            <a:spLocks noGrp="1"/>
          </p:cNvSpPr>
          <p:nvPr>
            <p:ph sz="half" idx="1"/>
          </p:nvPr>
        </p:nvSpPr>
        <p:spPr/>
        <p:txBody>
          <a:bodyPr/>
          <a:lstStyle/>
          <a:p>
            <a:r>
              <a:rPr lang="cy-GB" noProof="0" dirty="0" err="1"/>
              <a:t>Small</a:t>
            </a:r>
            <a:r>
              <a:rPr lang="cy-GB" noProof="0" dirty="0"/>
              <a:t> Group </a:t>
            </a:r>
            <a:r>
              <a:rPr lang="cy-GB" noProof="0" dirty="0" err="1"/>
              <a:t>Task</a:t>
            </a:r>
            <a:endParaRPr lang="cy-GB" noProof="0" dirty="0"/>
          </a:p>
        </p:txBody>
      </p:sp>
    </p:spTree>
    <p:extLst>
      <p:ext uri="{BB962C8B-B14F-4D97-AF65-F5344CB8AC3E}">
        <p14:creationId xmlns:p14="http://schemas.microsoft.com/office/powerpoint/2010/main" val="36460530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Revisiting the functions…</a:t>
            </a:r>
          </a:p>
        </p:txBody>
      </p:sp>
      <p:sp>
        <p:nvSpPr>
          <p:cNvPr id="8" name="Content Placeholder 2"/>
          <p:cNvSpPr txBox="1">
            <a:spLocks/>
          </p:cNvSpPr>
          <p:nvPr/>
        </p:nvSpPr>
        <p:spPr>
          <a:xfrm>
            <a:off x="987494" y="2075411"/>
            <a:ext cx="10955124" cy="3810000"/>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Educative/formative/teaching</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 function 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taking responsibility for the development of skills, knowledge and understanding</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Managerial/normative/ administration </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function involves:</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taking responsibility for standards and ethics, assessment and quality control, ensuring the supervisee makes effective use of him/ her self.</a:t>
            </a:r>
          </a:p>
          <a:p>
            <a:pPr marL="914400" marR="0" lvl="2" indent="0" algn="l" defTabSz="914400" rtl="0" eaLnBrk="1" fontAlgn="auto" latinLnBrk="0" hangingPunct="1">
              <a:lnSpc>
                <a:spcPct val="80000"/>
              </a:lnSpc>
              <a:spcBef>
                <a:spcPts val="500"/>
              </a:spcBef>
              <a:spcAft>
                <a:spcPts val="0"/>
              </a:spcAft>
              <a:buClrTx/>
              <a:buSzTx/>
              <a:buNone/>
              <a:tabLst/>
              <a:defRPr/>
            </a:pPr>
            <a:endParaRPr kumimoji="0" lang="en-US" altLang="en-US" sz="20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a:p>
            <a:pPr marL="685800" marR="0" lvl="1"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400" b="1" i="0" u="none" strike="noStrike" kern="1200" cap="none" spc="0" normalizeH="0" baseline="0" noProof="0" dirty="0">
                <a:ln>
                  <a:noFill/>
                </a:ln>
                <a:solidFill>
                  <a:sysClr val="windowText" lastClr="000000"/>
                </a:solidFill>
                <a:effectLst/>
                <a:uLnTx/>
                <a:uFillTx/>
                <a:latin typeface="Calibri" panose="020F0502020204030204"/>
                <a:ea typeface="+mn-ea"/>
                <a:cs typeface="+mn-cs"/>
              </a:rPr>
              <a:t>Supportive/restorative/helping function </a:t>
            </a:r>
            <a:r>
              <a:rPr kumimoji="0" lang="en-GB" altLang="en-US" sz="24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involves: </a:t>
            </a:r>
          </a:p>
          <a:p>
            <a:pPr marL="1143000" marR="0" lvl="2" indent="-228600" algn="l" defTabSz="914400" rtl="0" eaLnBrk="1" fontAlgn="auto" latinLnBrk="0" hangingPunct="1">
              <a:lnSpc>
                <a:spcPct val="80000"/>
              </a:lnSpc>
              <a:spcBef>
                <a:spcPts val="500"/>
              </a:spcBef>
              <a:spcAft>
                <a:spcPts val="0"/>
              </a:spcAft>
              <a:buClrTx/>
              <a:buSzTx/>
              <a:buFont typeface="Arial" panose="020B0604020202020204" pitchFamily="34" charset="0"/>
              <a:buChar char="•"/>
              <a:tabLst/>
              <a:defRPr/>
            </a:pPr>
            <a:r>
              <a:rPr kumimoji="0" lang="en-GB" altLang="en-US" sz="2100" b="0" i="0" u="none" strike="noStrike" kern="1200" cap="none" spc="0" normalizeH="0" baseline="0" noProof="0" dirty="0">
                <a:ln>
                  <a:noFill/>
                </a:ln>
                <a:solidFill>
                  <a:sysClr val="windowText" lastClr="000000"/>
                </a:solidFill>
                <a:effectLst/>
                <a:uLnTx/>
                <a:uFillTx/>
                <a:latin typeface="Calibri" panose="020F0502020204030204"/>
                <a:ea typeface="+mn-ea"/>
                <a:cs typeface="+mn-cs"/>
              </a:rPr>
              <a:t>attending to the emotive aspects of work, including the effects of working with those with troubles</a:t>
            </a:r>
          </a:p>
          <a:p>
            <a:pPr marL="228600" marR="0" lvl="0" indent="-228600" algn="l" defTabSz="914400" rtl="0" eaLnBrk="1" fontAlgn="auto" latinLnBrk="0" hangingPunct="1">
              <a:lnSpc>
                <a:spcPct val="90000"/>
              </a:lnSpc>
              <a:spcBef>
                <a:spcPts val="1000"/>
              </a:spcBef>
              <a:spcAft>
                <a:spcPts val="0"/>
              </a:spcAft>
              <a:buClrTx/>
              <a:buSzTx/>
              <a:buFont typeface="Arial" panose="020B0604020202020204" pitchFamily="34" charset="0"/>
              <a:buChar char="•"/>
              <a:tabLst/>
              <a:defRPr/>
            </a:pPr>
            <a:endParaRPr kumimoji="0" lang="en-GB" sz="2800" b="0" i="0" u="none" strike="noStrike" kern="1200" cap="none" spc="0" normalizeH="0" baseline="0" noProof="0" dirty="0">
              <a:ln>
                <a:noFill/>
              </a:ln>
              <a:solidFill>
                <a:sysClr val="windowText" lastClr="000000"/>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6720693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Group Task – 20 minutes  </a:t>
            </a:r>
            <a:br>
              <a:rPr lang="en-GB" dirty="0"/>
            </a:br>
            <a:endParaRPr lang="cy-GB" dirty="0"/>
          </a:p>
        </p:txBody>
      </p:sp>
      <p:sp>
        <p:nvSpPr>
          <p:cNvPr id="3" name="Content Placeholder 2"/>
          <p:cNvSpPr>
            <a:spLocks noGrp="1"/>
          </p:cNvSpPr>
          <p:nvPr>
            <p:ph idx="1"/>
          </p:nvPr>
        </p:nvSpPr>
        <p:spPr/>
        <p:txBody>
          <a:bodyPr>
            <a:normAutofit/>
          </a:bodyPr>
          <a:lstStyle/>
          <a:p>
            <a:r>
              <a:rPr lang="en-GB" sz="2400" dirty="0"/>
              <a:t>In your group discuss one example each that you have previously explored during a supervision session (as a supervisee)</a:t>
            </a:r>
          </a:p>
          <a:p>
            <a:r>
              <a:rPr lang="en-GB" sz="2400" dirty="0"/>
              <a:t>Identify the function/s of supervision that were present, and discuss how this knowledge can be used to supervise others</a:t>
            </a:r>
          </a:p>
          <a:p>
            <a:r>
              <a:rPr lang="en-GB" sz="2400" dirty="0"/>
              <a:t>Feedback</a:t>
            </a:r>
          </a:p>
        </p:txBody>
      </p:sp>
    </p:spTree>
    <p:extLst>
      <p:ext uri="{BB962C8B-B14F-4D97-AF65-F5344CB8AC3E}">
        <p14:creationId xmlns:p14="http://schemas.microsoft.com/office/powerpoint/2010/main" val="349117481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Free stock photo of beverage, black coffee, break time"/>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6716305" y="2299856"/>
            <a:ext cx="4338549" cy="2892366"/>
          </a:xfrm>
          <a:prstGeom prst="rect">
            <a:avLst/>
          </a:prstGeom>
        </p:spPr>
      </p:pic>
      <p:sp>
        <p:nvSpPr>
          <p:cNvPr id="7" name="Title 6"/>
          <p:cNvSpPr>
            <a:spLocks noGrp="1"/>
          </p:cNvSpPr>
          <p:nvPr>
            <p:ph type="title"/>
          </p:nvPr>
        </p:nvSpPr>
        <p:spPr/>
        <p:txBody>
          <a:bodyPr/>
          <a:lstStyle/>
          <a:p>
            <a:r>
              <a:rPr lang="en-GB" b="1" dirty="0"/>
              <a:t>15 minute break</a:t>
            </a:r>
          </a:p>
        </p:txBody>
      </p:sp>
      <p:pic>
        <p:nvPicPr>
          <p:cNvPr id="8" name="Picture 7" descr="Free Images : table, coffee, warm, tea, cup, dish, meal ..."/>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1451579" y="2295447"/>
            <a:ext cx="4345163" cy="2896776"/>
          </a:xfrm>
          <a:prstGeom prst="rect">
            <a:avLst/>
          </a:prstGeom>
        </p:spPr>
      </p:pic>
    </p:spTree>
    <p:extLst>
      <p:ext uri="{BB962C8B-B14F-4D97-AF65-F5344CB8AC3E}">
        <p14:creationId xmlns:p14="http://schemas.microsoft.com/office/powerpoint/2010/main" val="251239914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p:txBody>
          <a:bodyPr>
            <a:normAutofit/>
          </a:bodyPr>
          <a:lstStyle/>
          <a:p>
            <a:pPr eaLnBrk="1" hangingPunct="1"/>
            <a:r>
              <a:rPr lang="en-GB" altLang="en-US" sz="3600" b="1" dirty="0"/>
              <a:t>Supervision – often we just do it</a:t>
            </a:r>
            <a:r>
              <a:rPr lang="cy-GB" altLang="en-US" sz="3600" dirty="0"/>
              <a:t> </a:t>
            </a:r>
          </a:p>
        </p:txBody>
      </p:sp>
      <p:sp>
        <p:nvSpPr>
          <p:cNvPr id="3075" name="Rectangle 3"/>
          <p:cNvSpPr>
            <a:spLocks noGrp="1" noChangeArrowheads="1"/>
          </p:cNvSpPr>
          <p:nvPr>
            <p:ph idx="1"/>
          </p:nvPr>
        </p:nvSpPr>
        <p:spPr>
          <a:xfrm>
            <a:off x="930648" y="2060066"/>
            <a:ext cx="9603275" cy="3450613"/>
          </a:xfrm>
        </p:spPr>
        <p:txBody>
          <a:bodyPr>
            <a:normAutofit/>
          </a:bodyPr>
          <a:lstStyle/>
          <a:p>
            <a:pPr marL="457200" lvl="1" indent="0" eaLnBrk="1" hangingPunct="1">
              <a:buNone/>
            </a:pPr>
            <a:r>
              <a:rPr lang="en-GB" altLang="en-US" sz="2400" dirty="0">
                <a:cs typeface="Times New Roman" panose="02020603050405020304" pitchFamily="18" charset="0"/>
              </a:rPr>
              <a:t>In youth work we do not do ourselves any favours, as there is </a:t>
            </a:r>
          </a:p>
          <a:p>
            <a:pPr marL="457200" lvl="1" indent="0" eaLnBrk="1" hangingPunct="1">
              <a:buNone/>
            </a:pPr>
            <a:endParaRPr lang="en-GB" altLang="en-US" sz="2400" dirty="0">
              <a:latin typeface="Comic Sans MS" panose="030F0702030302020204" pitchFamily="66" charset="0"/>
              <a:cs typeface="Times New Roman" panose="02020603050405020304" pitchFamily="18" charset="0"/>
            </a:endParaRPr>
          </a:p>
          <a:p>
            <a:pPr marL="457200" lvl="1" indent="0" eaLnBrk="1" hangingPunct="1">
              <a:buNone/>
            </a:pPr>
            <a:r>
              <a:rPr lang="en-GB" altLang="en-US"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a general tendency within youth work to underestimate and undervalue the skills required to undertake particular forms of work</a:t>
            </a:r>
            <a:r>
              <a:rPr lang="en-GB" altLang="en-US" dirty="0">
                <a:latin typeface="Comic Sans MS" panose="030F0702030302020204" pitchFamily="66" charset="0"/>
                <a:cs typeface="Times New Roman" panose="02020603050405020304" pitchFamily="18" charset="0"/>
              </a:rPr>
              <a:t>”</a:t>
            </a:r>
            <a:endParaRPr lang="en-GB" altLang="en-US" sz="2400" dirty="0">
              <a:cs typeface="Times New Roman" panose="02020603050405020304" pitchFamily="18" charset="0"/>
            </a:endParaRPr>
          </a:p>
          <a:p>
            <a:pPr lvl="1" algn="r" eaLnBrk="1" hangingPunct="1">
              <a:buFontTx/>
              <a:buNone/>
            </a:pPr>
            <a:endParaRPr lang="en-GB" altLang="en-US" sz="2400" dirty="0">
              <a:cs typeface="Times New Roman" panose="02020603050405020304" pitchFamily="18" charset="0"/>
            </a:endParaRPr>
          </a:p>
          <a:p>
            <a:pPr lvl="1" algn="r" eaLnBrk="1" hangingPunct="1">
              <a:buFontTx/>
              <a:buNone/>
            </a:pPr>
            <a:r>
              <a:rPr lang="en-GB" altLang="en-US" sz="2400" dirty="0">
                <a:cs typeface="Times New Roman" panose="02020603050405020304" pitchFamily="18" charset="0"/>
              </a:rPr>
              <a:t>(</a:t>
            </a:r>
            <a:r>
              <a:rPr lang="en-GB" altLang="en-US" sz="2400" dirty="0" err="1">
                <a:cs typeface="Times New Roman" panose="02020603050405020304" pitchFamily="18" charset="0"/>
              </a:rPr>
              <a:t>Marken</a:t>
            </a:r>
            <a:r>
              <a:rPr lang="en-GB" altLang="en-US" sz="2400" dirty="0">
                <a:cs typeface="Times New Roman" panose="02020603050405020304" pitchFamily="18" charset="0"/>
              </a:rPr>
              <a:t> and Payne, 1987: 9)</a:t>
            </a:r>
          </a:p>
        </p:txBody>
      </p:sp>
    </p:spTree>
    <p:extLst>
      <p:ext uri="{BB962C8B-B14F-4D97-AF65-F5344CB8AC3E}">
        <p14:creationId xmlns:p14="http://schemas.microsoft.com/office/powerpoint/2010/main" val="299270636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a:bodyPr>
          <a:lstStyle/>
          <a:p>
            <a:pPr eaLnBrk="1" hangingPunct="1"/>
            <a:r>
              <a:rPr lang="en-GB" altLang="en-US" sz="4000" b="1" dirty="0"/>
              <a:t>Supervision in youth work</a:t>
            </a:r>
            <a:endParaRPr lang="cy-GB" altLang="en-US" sz="4000" b="1" dirty="0"/>
          </a:p>
        </p:txBody>
      </p:sp>
      <p:sp>
        <p:nvSpPr>
          <p:cNvPr id="4099" name="Rectangle 3"/>
          <p:cNvSpPr>
            <a:spLocks noGrp="1" noChangeArrowheads="1"/>
          </p:cNvSpPr>
          <p:nvPr>
            <p:ph idx="1"/>
          </p:nvPr>
        </p:nvSpPr>
        <p:spPr/>
        <p:txBody>
          <a:bodyPr>
            <a:normAutofit/>
          </a:bodyPr>
          <a:lstStyle/>
          <a:p>
            <a:pPr eaLnBrk="1" hangingPunct="1"/>
            <a:r>
              <a:rPr lang="en-GB" altLang="en-US" sz="2400"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many workers with management responsibilities tell us that the hardest part of managing are the management supervision sessions, and they confide that they don</a:t>
            </a:r>
            <a:r>
              <a:rPr lang="en-GB" altLang="en-US" sz="2400" dirty="0">
                <a:latin typeface="Comic Sans MS" panose="030F0702030302020204" pitchFamily="66" charset="0"/>
                <a:cs typeface="Times New Roman" panose="02020603050405020304" pitchFamily="18" charset="0"/>
              </a:rPr>
              <a:t>’</a:t>
            </a:r>
            <a:r>
              <a:rPr lang="en-GB" altLang="en-US" sz="2400" dirty="0">
                <a:cs typeface="Times New Roman" panose="02020603050405020304" pitchFamily="18" charset="0"/>
              </a:rPr>
              <a:t>t actually know what they should be doing” (Ingram and Harris, 2001: 108).  </a:t>
            </a:r>
          </a:p>
          <a:p>
            <a:pPr eaLnBrk="1" hangingPunct="1"/>
            <a:endParaRPr lang="en-GB" altLang="en-US" sz="2400" dirty="0"/>
          </a:p>
        </p:txBody>
      </p:sp>
    </p:spTree>
    <p:extLst>
      <p:ext uri="{BB962C8B-B14F-4D97-AF65-F5344CB8AC3E}">
        <p14:creationId xmlns:p14="http://schemas.microsoft.com/office/powerpoint/2010/main" val="331027605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50" name="Rectangle 2"/>
          <p:cNvSpPr>
            <a:spLocks noGrp="1" noChangeArrowheads="1"/>
          </p:cNvSpPr>
          <p:nvPr>
            <p:ph type="ctrTitle"/>
          </p:nvPr>
        </p:nvSpPr>
        <p:spPr>
          <a:xfrm>
            <a:off x="1524000" y="1911266"/>
            <a:ext cx="8818418" cy="1470025"/>
          </a:xfrm>
        </p:spPr>
        <p:txBody>
          <a:bodyPr anchor="ctr">
            <a:normAutofit/>
          </a:bodyPr>
          <a:lstStyle/>
          <a:p>
            <a:r>
              <a:rPr lang="en-GB" altLang="en-US" sz="4400" b="1" dirty="0"/>
              <a:t>Relationships and Contracting in Supervision</a:t>
            </a:r>
            <a:endParaRPr lang="en-US" altLang="en-US" sz="4400" b="1" dirty="0"/>
          </a:p>
        </p:txBody>
      </p:sp>
      <p:sp>
        <p:nvSpPr>
          <p:cNvPr id="2" name="Subtitle 1"/>
          <p:cNvSpPr>
            <a:spLocks noGrp="1"/>
          </p:cNvSpPr>
          <p:nvPr>
            <p:ph type="subTitle" idx="1"/>
          </p:nvPr>
        </p:nvSpPr>
        <p:spPr/>
        <p:txBody>
          <a:bodyPr/>
          <a:lstStyle/>
          <a:p>
            <a:endParaRPr lang="en-GB"/>
          </a:p>
        </p:txBody>
      </p:sp>
    </p:spTree>
    <p:extLst>
      <p:ext uri="{BB962C8B-B14F-4D97-AF65-F5344CB8AC3E}">
        <p14:creationId xmlns:p14="http://schemas.microsoft.com/office/powerpoint/2010/main" val="183932816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endParaRPr lang="en-GB"/>
          </a:p>
        </p:txBody>
      </p:sp>
      <p:sp>
        <p:nvSpPr>
          <p:cNvPr id="4098" name="Rectangle 9"/>
          <p:cNvSpPr>
            <a:spLocks noGrp="1" noChangeArrowheads="1"/>
          </p:cNvSpPr>
          <p:nvPr>
            <p:ph idx="1"/>
          </p:nvPr>
        </p:nvSpPr>
        <p:spPr/>
        <p:txBody>
          <a:bodyPr>
            <a:normAutofit/>
          </a:bodyPr>
          <a:lstStyle/>
          <a:p>
            <a:pPr eaLnBrk="1" hangingPunct="1">
              <a:buFontTx/>
              <a:buNone/>
            </a:pPr>
            <a:r>
              <a:rPr lang="en-GB" altLang="en-US" dirty="0"/>
              <a:t>	</a:t>
            </a:r>
            <a:r>
              <a:rPr lang="en-GB" altLang="en-US" sz="3600" dirty="0"/>
              <a:t>How can the supervision contract help the development of a healthy and effective supervision relationship? </a:t>
            </a:r>
            <a:endParaRPr lang="en-US" altLang="en-US" sz="3600" dirty="0"/>
          </a:p>
        </p:txBody>
      </p:sp>
    </p:spTree>
    <p:extLst>
      <p:ext uri="{BB962C8B-B14F-4D97-AF65-F5344CB8AC3E}">
        <p14:creationId xmlns:p14="http://schemas.microsoft.com/office/powerpoint/2010/main" val="33855794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r>
              <a:rPr lang="en-GB" altLang="en-US" b="1" dirty="0"/>
              <a:t>Forming the relationship</a:t>
            </a:r>
            <a:endParaRPr lang="cy-GB" altLang="en-US" b="1" dirty="0"/>
          </a:p>
        </p:txBody>
      </p:sp>
      <p:sp>
        <p:nvSpPr>
          <p:cNvPr id="6147" name="Rectangle 3"/>
          <p:cNvSpPr>
            <a:spLocks noGrp="1" noChangeArrowheads="1"/>
          </p:cNvSpPr>
          <p:nvPr>
            <p:ph idx="1"/>
          </p:nvPr>
        </p:nvSpPr>
        <p:spPr/>
        <p:txBody>
          <a:bodyPr>
            <a:normAutofit/>
          </a:bodyPr>
          <a:lstStyle/>
          <a:p>
            <a:pPr eaLnBrk="1" hangingPunct="1">
              <a:lnSpc>
                <a:spcPct val="90000"/>
              </a:lnSpc>
            </a:pPr>
            <a:r>
              <a:rPr lang="en-GB" altLang="en-US" dirty="0"/>
              <a:t>Includes sharing each other’s past experiences, values and expectations of supervision </a:t>
            </a:r>
          </a:p>
          <a:p>
            <a:pPr marL="0" indent="0" eaLnBrk="1" hangingPunct="1">
              <a:lnSpc>
                <a:spcPct val="90000"/>
              </a:lnSpc>
              <a:buNone/>
            </a:pPr>
            <a:endParaRPr lang="en-GB" altLang="en-US" dirty="0"/>
          </a:p>
          <a:p>
            <a:pPr lvl="1" eaLnBrk="1" hangingPunct="1">
              <a:lnSpc>
                <a:spcPct val="90000"/>
              </a:lnSpc>
            </a:pPr>
            <a:r>
              <a:rPr lang="en-GB" altLang="en-US" dirty="0"/>
              <a:t>May be an extension of an existing role or the development of a new role</a:t>
            </a:r>
          </a:p>
          <a:p>
            <a:pPr lvl="1" eaLnBrk="1" hangingPunct="1">
              <a:lnSpc>
                <a:spcPct val="90000"/>
              </a:lnSpc>
              <a:buFontTx/>
              <a:buNone/>
            </a:pPr>
            <a:endParaRPr lang="en-GB" altLang="en-US" sz="1800" dirty="0"/>
          </a:p>
          <a:p>
            <a:pPr lvl="1" eaLnBrk="1" hangingPunct="1">
              <a:lnSpc>
                <a:spcPct val="90000"/>
              </a:lnSpc>
            </a:pPr>
            <a:r>
              <a:rPr lang="en-GB" altLang="en-US" dirty="0"/>
              <a:t>Sharing experiences of supervising and of supervising others, this needs to be two way</a:t>
            </a:r>
          </a:p>
          <a:p>
            <a:pPr lvl="1" eaLnBrk="1" hangingPunct="1">
              <a:lnSpc>
                <a:spcPct val="90000"/>
              </a:lnSpc>
              <a:buFontTx/>
              <a:buNone/>
            </a:pPr>
            <a:endParaRPr lang="en-GB" altLang="en-US" sz="1600" dirty="0"/>
          </a:p>
          <a:p>
            <a:pPr lvl="1" eaLnBrk="1" hangingPunct="1">
              <a:lnSpc>
                <a:spcPct val="90000"/>
              </a:lnSpc>
            </a:pPr>
            <a:r>
              <a:rPr lang="en-GB" altLang="en-US" dirty="0"/>
              <a:t>Sharing mutual expectations </a:t>
            </a:r>
            <a:endParaRPr lang="en-US" altLang="en-US" dirty="0"/>
          </a:p>
        </p:txBody>
      </p:sp>
    </p:spTree>
    <p:extLst>
      <p:ext uri="{BB962C8B-B14F-4D97-AF65-F5344CB8AC3E}">
        <p14:creationId xmlns:p14="http://schemas.microsoft.com/office/powerpoint/2010/main" val="109744195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lstStyle/>
          <a:p>
            <a:pPr eaLnBrk="1" hangingPunct="1"/>
            <a:r>
              <a:rPr lang="en-GB" altLang="en-US" b="1" dirty="0"/>
              <a:t>Formative function</a:t>
            </a:r>
            <a:r>
              <a:rPr lang="en-GB" altLang="en-US" dirty="0"/>
              <a:t>		</a:t>
            </a:r>
            <a:br>
              <a:rPr lang="en-GB" altLang="en-US" dirty="0"/>
            </a:br>
            <a:endParaRPr lang="cy-GB" altLang="en-US" dirty="0"/>
          </a:p>
        </p:txBody>
      </p:sp>
      <p:sp>
        <p:nvSpPr>
          <p:cNvPr id="8195" name="Rectangle 3"/>
          <p:cNvSpPr>
            <a:spLocks noGrp="1" noChangeArrowheads="1"/>
          </p:cNvSpPr>
          <p:nvPr>
            <p:ph idx="1"/>
          </p:nvPr>
        </p:nvSpPr>
        <p:spPr/>
        <p:txBody>
          <a:bodyPr>
            <a:normAutofit/>
          </a:bodyPr>
          <a:lstStyle/>
          <a:p>
            <a:pPr eaLnBrk="1" hangingPunct="1"/>
            <a:r>
              <a:rPr lang="en-GB" altLang="en-US" dirty="0"/>
              <a:t>Consider how does the supervisee learn best?</a:t>
            </a:r>
          </a:p>
          <a:p>
            <a:pPr eaLnBrk="1" hangingPunct="1">
              <a:buFontTx/>
              <a:buNone/>
            </a:pPr>
            <a:r>
              <a:rPr lang="en-GB" altLang="en-US" dirty="0"/>
              <a:t> </a:t>
            </a:r>
          </a:p>
          <a:p>
            <a:pPr lvl="1" eaLnBrk="1" hangingPunct="1"/>
            <a:r>
              <a:rPr lang="en-GB" altLang="en-US" dirty="0"/>
              <a:t>Through ideas and theory – or through practice?</a:t>
            </a:r>
          </a:p>
          <a:p>
            <a:pPr lvl="1" eaLnBrk="1" hangingPunct="1"/>
            <a:r>
              <a:rPr lang="en-GB" altLang="en-US" dirty="0"/>
              <a:t>Through setting objectives or through working busily and going over the work later?</a:t>
            </a:r>
          </a:p>
          <a:p>
            <a:pPr lvl="1" eaLnBrk="1" hangingPunct="1"/>
            <a:r>
              <a:rPr lang="en-GB" altLang="en-US" dirty="0"/>
              <a:t>Does the supervisee perceive whole or detailed parts of the work?</a:t>
            </a:r>
          </a:p>
          <a:p>
            <a:pPr lvl="1" eaLnBrk="1" hangingPunct="1"/>
            <a:r>
              <a:rPr lang="en-GB" altLang="en-US" dirty="0"/>
              <a:t>What effect does a mistake have on the supervisee?</a:t>
            </a:r>
          </a:p>
          <a:p>
            <a:pPr lvl="1" eaLnBrk="1" hangingPunct="1"/>
            <a:r>
              <a:rPr lang="en-GB" altLang="en-US" dirty="0"/>
              <a:t>If the supervision is to enable learning then that assumes a willingness to make the work visible, to open it up to attention.</a:t>
            </a:r>
          </a:p>
        </p:txBody>
      </p:sp>
    </p:spTree>
    <p:extLst>
      <p:ext uri="{BB962C8B-B14F-4D97-AF65-F5344CB8AC3E}">
        <p14:creationId xmlns:p14="http://schemas.microsoft.com/office/powerpoint/2010/main" val="41771731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algn="l" eaLnBrk="1" hangingPunct="1"/>
            <a:r>
              <a:rPr lang="en-GB" altLang="en-US" b="1" dirty="0"/>
              <a:t>House keeping</a:t>
            </a:r>
            <a:endParaRPr lang="cy-GB" altLang="en-US" b="1" dirty="0"/>
          </a:p>
        </p:txBody>
      </p:sp>
      <p:sp>
        <p:nvSpPr>
          <p:cNvPr id="11267" name="Rectangle 3"/>
          <p:cNvSpPr>
            <a:spLocks noGrp="1" noChangeArrowheads="1"/>
          </p:cNvSpPr>
          <p:nvPr>
            <p:ph sz="half" idx="1"/>
          </p:nvPr>
        </p:nvSpPr>
        <p:spPr>
          <a:xfrm>
            <a:off x="1368828" y="2167580"/>
            <a:ext cx="5344338" cy="3448595"/>
          </a:xfrm>
        </p:spPr>
        <p:txBody>
          <a:bodyPr/>
          <a:lstStyle/>
          <a:p>
            <a:pPr eaLnBrk="1" hangingPunct="1"/>
            <a:r>
              <a:rPr lang="en-GB" altLang="en-US" dirty="0"/>
              <a:t>Practicalities – the supervisor must avoid skating over them</a:t>
            </a:r>
          </a:p>
          <a:p>
            <a:pPr eaLnBrk="1" hangingPunct="1"/>
            <a:endParaRPr lang="en-GB" altLang="en-US" dirty="0"/>
          </a:p>
          <a:p>
            <a:pPr lvl="1" eaLnBrk="1" hangingPunct="1"/>
            <a:r>
              <a:rPr lang="en-GB" altLang="en-US" dirty="0"/>
              <a:t>Agree the duration</a:t>
            </a:r>
          </a:p>
          <a:p>
            <a:pPr lvl="1" eaLnBrk="1" hangingPunct="1"/>
            <a:r>
              <a:rPr lang="en-GB" altLang="en-US" dirty="0"/>
              <a:t>Agree the frequency</a:t>
            </a:r>
          </a:p>
          <a:p>
            <a:pPr lvl="1" eaLnBrk="1" hangingPunct="1"/>
            <a:r>
              <a:rPr lang="en-GB" altLang="en-US" dirty="0"/>
              <a:t>Agree the flexibility</a:t>
            </a:r>
          </a:p>
          <a:p>
            <a:pPr lvl="1" eaLnBrk="1" hangingPunct="1"/>
            <a:r>
              <a:rPr lang="en-GB" altLang="en-US" dirty="0"/>
              <a:t>Diarise the meetings well ahead and commit to them</a:t>
            </a:r>
            <a:endParaRPr lang="en-US" altLang="en-US" dirty="0"/>
          </a:p>
        </p:txBody>
      </p:sp>
      <p:pic>
        <p:nvPicPr>
          <p:cNvPr id="11268" name="Picture 7" descr="ANd9GcTaa7jwaPQtbjp7w5ShSFDuwB0tk92bIry6ESxHh3akFJSxokHu"/>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8131705" y="1690688"/>
            <a:ext cx="2776451" cy="372141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47793677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r>
              <a:rPr lang="en-GB" altLang="en-US" b="1" dirty="0"/>
              <a:t>Confidentiality     </a:t>
            </a:r>
            <a:r>
              <a:rPr lang="en-GB" altLang="en-US" dirty="0"/>
              <a:t>           </a:t>
            </a:r>
            <a:endParaRPr lang="cy-GB" altLang="en-US" dirty="0"/>
          </a:p>
        </p:txBody>
      </p:sp>
      <p:sp>
        <p:nvSpPr>
          <p:cNvPr id="12291" name="Rectangle 5"/>
          <p:cNvSpPr>
            <a:spLocks noGrp="1" noChangeArrowheads="1"/>
          </p:cNvSpPr>
          <p:nvPr>
            <p:ph sz="half" idx="1"/>
          </p:nvPr>
        </p:nvSpPr>
        <p:spPr>
          <a:xfrm>
            <a:off x="1447331" y="2010878"/>
            <a:ext cx="9381382" cy="3448595"/>
          </a:xfrm>
        </p:spPr>
        <p:txBody>
          <a:bodyPr>
            <a:normAutofit/>
          </a:bodyPr>
          <a:lstStyle/>
          <a:p>
            <a:pPr eaLnBrk="1" hangingPunct="1"/>
            <a:r>
              <a:rPr lang="en-GB" altLang="en-US" sz="2400" dirty="0"/>
              <a:t>Can confidentiality be absolute?</a:t>
            </a:r>
          </a:p>
          <a:p>
            <a:pPr eaLnBrk="1" hangingPunct="1">
              <a:buFontTx/>
              <a:buNone/>
            </a:pPr>
            <a:endParaRPr lang="en-GB" altLang="en-US" sz="2400" dirty="0"/>
          </a:p>
          <a:p>
            <a:pPr eaLnBrk="1" hangingPunct="1"/>
            <a:r>
              <a:rPr lang="en-GB" altLang="en-US" sz="2400" dirty="0"/>
              <a:t>As a supervisor one must encourage the student to agree some principles.</a:t>
            </a:r>
          </a:p>
          <a:p>
            <a:pPr eaLnBrk="1" hangingPunct="1">
              <a:buFontTx/>
              <a:buNone/>
            </a:pPr>
            <a:endParaRPr lang="en-GB" altLang="en-US" sz="2400" dirty="0"/>
          </a:p>
          <a:p>
            <a:pPr eaLnBrk="1" hangingPunct="1"/>
            <a:r>
              <a:rPr lang="en-GB" altLang="en-US" sz="2400" dirty="0"/>
              <a:t>This may often come back to the relationship, as with young people.  </a:t>
            </a:r>
            <a:endParaRPr lang="en-US" altLang="en-US" sz="2400" dirty="0"/>
          </a:p>
        </p:txBody>
      </p:sp>
      <p:pic>
        <p:nvPicPr>
          <p:cNvPr id="12292" name="Picture 7" descr="ANd9GcQbmrBpJFWhYgNIFRbhUaHGVPApykYwviicDMmWqfpjwiREGiRGLw"/>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0618477" y="0"/>
            <a:ext cx="1573523" cy="156680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28376187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13"/>
          <p:cNvSpPr>
            <a:spLocks noGrp="1" noChangeArrowheads="1"/>
          </p:cNvSpPr>
          <p:nvPr>
            <p:ph type="title"/>
          </p:nvPr>
        </p:nvSpPr>
        <p:spPr/>
        <p:txBody>
          <a:bodyPr>
            <a:normAutofit/>
          </a:bodyPr>
          <a:lstStyle/>
          <a:p>
            <a:pPr eaLnBrk="1" hangingPunct="1"/>
            <a:r>
              <a:rPr lang="en-GB" altLang="en-US" sz="3600" b="1" dirty="0"/>
              <a:t>Preparation, agenda setting, methods, record keeping</a:t>
            </a:r>
            <a:endParaRPr lang="cy-GB" altLang="en-US" sz="3600" b="1" dirty="0"/>
          </a:p>
        </p:txBody>
      </p:sp>
      <p:sp>
        <p:nvSpPr>
          <p:cNvPr id="13315" name="Rectangle 14"/>
          <p:cNvSpPr>
            <a:spLocks noGrp="1" noChangeArrowheads="1"/>
          </p:cNvSpPr>
          <p:nvPr>
            <p:ph idx="1"/>
          </p:nvPr>
        </p:nvSpPr>
        <p:spPr>
          <a:xfrm>
            <a:off x="1451579" y="2148735"/>
            <a:ext cx="9603275" cy="3450613"/>
          </a:xfrm>
        </p:spPr>
        <p:txBody>
          <a:bodyPr>
            <a:normAutofit/>
          </a:bodyPr>
          <a:lstStyle/>
          <a:p>
            <a:pPr eaLnBrk="1" hangingPunct="1">
              <a:lnSpc>
                <a:spcPct val="90000"/>
              </a:lnSpc>
            </a:pPr>
            <a:r>
              <a:rPr lang="en-GB" altLang="en-US" sz="2400" dirty="0"/>
              <a:t>Clarify how decisions will be made about content</a:t>
            </a:r>
          </a:p>
          <a:p>
            <a:pPr eaLnBrk="1" hangingPunct="1">
              <a:lnSpc>
                <a:spcPct val="90000"/>
              </a:lnSpc>
            </a:pPr>
            <a:r>
              <a:rPr lang="en-GB" altLang="en-US" sz="2400" dirty="0"/>
              <a:t>Psychological preparation</a:t>
            </a:r>
          </a:p>
          <a:p>
            <a:pPr eaLnBrk="1" hangingPunct="1">
              <a:lnSpc>
                <a:spcPct val="90000"/>
              </a:lnSpc>
            </a:pPr>
            <a:r>
              <a:rPr lang="en-GB" altLang="en-US" sz="2400" dirty="0"/>
              <a:t>Time before and after</a:t>
            </a:r>
          </a:p>
          <a:p>
            <a:pPr eaLnBrk="1" hangingPunct="1">
              <a:lnSpc>
                <a:spcPct val="90000"/>
              </a:lnSpc>
            </a:pPr>
            <a:r>
              <a:rPr lang="en-GB" altLang="en-US" sz="2400" dirty="0"/>
              <a:t>Keep a record from which both can learn</a:t>
            </a:r>
          </a:p>
          <a:p>
            <a:pPr eaLnBrk="1" hangingPunct="1">
              <a:lnSpc>
                <a:spcPct val="90000"/>
              </a:lnSpc>
            </a:pPr>
            <a:r>
              <a:rPr lang="en-GB" altLang="en-US" sz="2400" dirty="0"/>
              <a:t>Taking into account individuals’ skills and abilities</a:t>
            </a:r>
          </a:p>
          <a:p>
            <a:pPr eaLnBrk="1" hangingPunct="1">
              <a:lnSpc>
                <a:spcPct val="90000"/>
              </a:lnSpc>
            </a:pPr>
            <a:endParaRPr lang="en-US" altLang="en-US" dirty="0"/>
          </a:p>
        </p:txBody>
      </p:sp>
    </p:spTree>
    <p:extLst>
      <p:ext uri="{BB962C8B-B14F-4D97-AF65-F5344CB8AC3E}">
        <p14:creationId xmlns:p14="http://schemas.microsoft.com/office/powerpoint/2010/main" val="295299554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p:txBody>
          <a:bodyPr/>
          <a:lstStyle/>
          <a:p>
            <a:pPr eaLnBrk="1" hangingPunct="1"/>
            <a:r>
              <a:rPr lang="en-GB" altLang="en-US" b="1" dirty="0"/>
              <a:t>Skills</a:t>
            </a:r>
            <a:endParaRPr lang="cy-GB" altLang="en-US" b="1" dirty="0"/>
          </a:p>
        </p:txBody>
      </p:sp>
      <p:sp>
        <p:nvSpPr>
          <p:cNvPr id="14339" name="Rectangle 3"/>
          <p:cNvSpPr>
            <a:spLocks noGrp="1" noChangeArrowheads="1"/>
          </p:cNvSpPr>
          <p:nvPr>
            <p:ph idx="1"/>
          </p:nvPr>
        </p:nvSpPr>
        <p:spPr/>
        <p:txBody>
          <a:bodyPr>
            <a:normAutofit/>
          </a:bodyPr>
          <a:lstStyle/>
          <a:p>
            <a:pPr eaLnBrk="1" hangingPunct="1">
              <a:lnSpc>
                <a:spcPct val="90000"/>
              </a:lnSpc>
            </a:pPr>
            <a:r>
              <a:rPr lang="en-GB" altLang="en-US" sz="2400" dirty="0"/>
              <a:t>Skill in supervision cannot be seen – e.g. understanding the setting, concentrating on the supervisee</a:t>
            </a:r>
          </a:p>
          <a:p>
            <a:pPr eaLnBrk="1" hangingPunct="1">
              <a:lnSpc>
                <a:spcPct val="90000"/>
              </a:lnSpc>
              <a:buFontTx/>
              <a:buNone/>
            </a:pPr>
            <a:endParaRPr lang="en-GB" altLang="en-US" sz="2400" dirty="0"/>
          </a:p>
          <a:p>
            <a:pPr eaLnBrk="1" hangingPunct="1">
              <a:lnSpc>
                <a:spcPct val="90000"/>
              </a:lnSpc>
            </a:pPr>
            <a:r>
              <a:rPr lang="en-GB" altLang="en-US" sz="2400" dirty="0"/>
              <a:t>Technique can be seen and/or heard – e.g. observing, listening, questioning, exploring, reflecting, suggesting choices, drawing out more information, conceptualising, relating knowledge to previous knowledge, analysing and drawing conclusions and using records (Tash, 1984)</a:t>
            </a:r>
          </a:p>
        </p:txBody>
      </p:sp>
    </p:spTree>
    <p:extLst>
      <p:ext uri="{BB962C8B-B14F-4D97-AF65-F5344CB8AC3E}">
        <p14:creationId xmlns:p14="http://schemas.microsoft.com/office/powerpoint/2010/main" val="106870996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a:xfrm>
            <a:off x="838200" y="126586"/>
            <a:ext cx="10515600" cy="1325563"/>
          </a:xfrm>
        </p:spPr>
        <p:txBody>
          <a:bodyPr/>
          <a:lstStyle/>
          <a:p>
            <a:pPr eaLnBrk="1" hangingPunct="1"/>
            <a:r>
              <a:rPr lang="en-GB" altLang="en-US" b="1" dirty="0"/>
              <a:t>Skill and Technique</a:t>
            </a:r>
            <a:endParaRPr lang="cy-GB" altLang="en-US" b="1" dirty="0"/>
          </a:p>
        </p:txBody>
      </p:sp>
      <p:sp>
        <p:nvSpPr>
          <p:cNvPr id="15363" name="Rectangle 3"/>
          <p:cNvSpPr>
            <a:spLocks noGrp="1" noChangeArrowheads="1"/>
          </p:cNvSpPr>
          <p:nvPr>
            <p:ph idx="1"/>
          </p:nvPr>
        </p:nvSpPr>
        <p:spPr>
          <a:xfrm>
            <a:off x="770046" y="1393983"/>
            <a:ext cx="10515600" cy="4351338"/>
          </a:xfrm>
        </p:spPr>
        <p:txBody>
          <a:bodyPr>
            <a:normAutofit/>
          </a:bodyPr>
          <a:lstStyle/>
          <a:p>
            <a:pPr eaLnBrk="1" hangingPunct="1">
              <a:lnSpc>
                <a:spcPct val="90000"/>
              </a:lnSpc>
            </a:pPr>
            <a:r>
              <a:rPr lang="en-GB" altLang="en-US" dirty="0"/>
              <a:t>Creating a situation where learning can occur is the responsibility of the Supervisor, this can be helped by:</a:t>
            </a:r>
          </a:p>
          <a:p>
            <a:pPr lvl="1" eaLnBrk="1" hangingPunct="1">
              <a:lnSpc>
                <a:spcPct val="90000"/>
              </a:lnSpc>
            </a:pPr>
            <a:r>
              <a:rPr lang="en-GB" altLang="en-US" dirty="0"/>
              <a:t>Being aware of non-verbal communication</a:t>
            </a:r>
          </a:p>
          <a:p>
            <a:pPr lvl="1" eaLnBrk="1" hangingPunct="1">
              <a:lnSpc>
                <a:spcPct val="90000"/>
              </a:lnSpc>
            </a:pPr>
            <a:r>
              <a:rPr lang="en-GB" altLang="en-US" dirty="0"/>
              <a:t>Eye contact</a:t>
            </a:r>
          </a:p>
          <a:p>
            <a:pPr lvl="1" eaLnBrk="1" hangingPunct="1">
              <a:lnSpc>
                <a:spcPct val="90000"/>
              </a:lnSpc>
            </a:pPr>
            <a:r>
              <a:rPr lang="en-GB" altLang="en-US" dirty="0"/>
              <a:t>Paying attention</a:t>
            </a:r>
          </a:p>
          <a:p>
            <a:pPr lvl="1" eaLnBrk="1" hangingPunct="1">
              <a:lnSpc>
                <a:spcPct val="90000"/>
              </a:lnSpc>
            </a:pPr>
            <a:r>
              <a:rPr lang="en-GB" altLang="en-US" dirty="0"/>
              <a:t>Listening</a:t>
            </a:r>
          </a:p>
          <a:p>
            <a:pPr lvl="1" eaLnBrk="1" hangingPunct="1">
              <a:lnSpc>
                <a:spcPct val="90000"/>
              </a:lnSpc>
            </a:pPr>
            <a:r>
              <a:rPr lang="en-GB" altLang="en-US" dirty="0"/>
              <a:t>Sitting positions</a:t>
            </a:r>
          </a:p>
          <a:p>
            <a:pPr lvl="1" eaLnBrk="1" hangingPunct="1">
              <a:lnSpc>
                <a:spcPct val="90000"/>
              </a:lnSpc>
            </a:pPr>
            <a:r>
              <a:rPr lang="en-GB" altLang="en-US" dirty="0"/>
              <a:t>The use of furniture in the room</a:t>
            </a:r>
          </a:p>
          <a:p>
            <a:pPr lvl="1" eaLnBrk="1" hangingPunct="1">
              <a:lnSpc>
                <a:spcPct val="90000"/>
              </a:lnSpc>
            </a:pPr>
            <a:r>
              <a:rPr lang="en-GB" altLang="en-US" dirty="0"/>
              <a:t>Denying external interruptions</a:t>
            </a:r>
          </a:p>
          <a:p>
            <a:pPr lvl="1" eaLnBrk="1" hangingPunct="1">
              <a:lnSpc>
                <a:spcPct val="90000"/>
              </a:lnSpc>
              <a:buFontTx/>
              <a:buNone/>
            </a:pPr>
            <a:endParaRPr lang="en-GB" altLang="en-US" dirty="0"/>
          </a:p>
          <a:p>
            <a:pPr lvl="2" algn="r" eaLnBrk="1" hangingPunct="1">
              <a:lnSpc>
                <a:spcPct val="90000"/>
              </a:lnSpc>
              <a:buFontTx/>
              <a:buNone/>
            </a:pPr>
            <a:r>
              <a:rPr lang="en-GB" altLang="en-US" dirty="0"/>
              <a:t>(Murray, </a:t>
            </a:r>
            <a:r>
              <a:rPr lang="en-GB" altLang="en-US" i="1" dirty="0"/>
              <a:t>cite in</a:t>
            </a:r>
            <a:r>
              <a:rPr lang="en-GB" altLang="en-US" dirty="0"/>
              <a:t> </a:t>
            </a:r>
            <a:r>
              <a:rPr lang="en-GB" altLang="en-US" dirty="0" err="1"/>
              <a:t>Marken</a:t>
            </a:r>
            <a:r>
              <a:rPr lang="en-GB" altLang="en-US" dirty="0"/>
              <a:t> and Payne, 1987 p. 52)</a:t>
            </a:r>
          </a:p>
        </p:txBody>
      </p:sp>
    </p:spTree>
    <p:extLst>
      <p:ext uri="{BB962C8B-B14F-4D97-AF65-F5344CB8AC3E}">
        <p14:creationId xmlns:p14="http://schemas.microsoft.com/office/powerpoint/2010/main" val="239969643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a:normAutofit/>
          </a:bodyPr>
          <a:lstStyle/>
          <a:p>
            <a:pPr eaLnBrk="1" hangingPunct="1"/>
            <a:r>
              <a:rPr lang="en-GB" altLang="en-US" sz="3400" b="1" dirty="0"/>
              <a:t>The Supervisor: anti oppressive qualities</a:t>
            </a:r>
            <a:br>
              <a:rPr lang="en-GB" altLang="en-US" sz="3400" dirty="0"/>
            </a:br>
            <a:endParaRPr lang="cy-GB" altLang="en-US" sz="3400" dirty="0"/>
          </a:p>
        </p:txBody>
      </p:sp>
      <p:sp>
        <p:nvSpPr>
          <p:cNvPr id="17411" name="Rectangle 3"/>
          <p:cNvSpPr>
            <a:spLocks noGrp="1" noChangeArrowheads="1"/>
          </p:cNvSpPr>
          <p:nvPr>
            <p:ph idx="1"/>
          </p:nvPr>
        </p:nvSpPr>
        <p:spPr>
          <a:xfrm>
            <a:off x="838200" y="1399662"/>
            <a:ext cx="10515600" cy="4351338"/>
          </a:xfrm>
        </p:spPr>
        <p:txBody>
          <a:bodyPr>
            <a:normAutofit fontScale="92500" lnSpcReduction="10000"/>
          </a:bodyPr>
          <a:lstStyle/>
          <a:p>
            <a:pPr eaLnBrk="1" hangingPunct="1">
              <a:lnSpc>
                <a:spcPct val="80000"/>
              </a:lnSpc>
            </a:pPr>
            <a:r>
              <a:rPr lang="en-GB" altLang="en-US" sz="2800" dirty="0"/>
              <a:t>Flexibility</a:t>
            </a:r>
          </a:p>
          <a:p>
            <a:pPr eaLnBrk="1" hangingPunct="1">
              <a:lnSpc>
                <a:spcPct val="80000"/>
              </a:lnSpc>
            </a:pPr>
            <a:r>
              <a:rPr lang="en-GB" altLang="en-US" sz="2800" dirty="0"/>
              <a:t>A multi-perspectival view</a:t>
            </a:r>
          </a:p>
          <a:p>
            <a:pPr eaLnBrk="1" hangingPunct="1">
              <a:lnSpc>
                <a:spcPct val="80000"/>
              </a:lnSpc>
            </a:pPr>
            <a:r>
              <a:rPr lang="en-GB" altLang="en-US" sz="2800" dirty="0"/>
              <a:t>A working map of the discipline</a:t>
            </a:r>
          </a:p>
          <a:p>
            <a:pPr eaLnBrk="1" hangingPunct="1">
              <a:lnSpc>
                <a:spcPct val="80000"/>
              </a:lnSpc>
            </a:pPr>
            <a:r>
              <a:rPr lang="en-GB" altLang="en-US" sz="2800" dirty="0"/>
              <a:t>The ability to work transculturally</a:t>
            </a:r>
          </a:p>
          <a:p>
            <a:pPr eaLnBrk="1" hangingPunct="1">
              <a:lnSpc>
                <a:spcPct val="80000"/>
              </a:lnSpc>
            </a:pPr>
            <a:r>
              <a:rPr lang="en-GB" altLang="en-US" sz="2800" dirty="0"/>
              <a:t>The capacity to manage and contain anxiety</a:t>
            </a:r>
          </a:p>
          <a:p>
            <a:pPr eaLnBrk="1" hangingPunct="1">
              <a:lnSpc>
                <a:spcPct val="80000"/>
              </a:lnSpc>
            </a:pPr>
            <a:r>
              <a:rPr lang="en-GB" altLang="en-US" sz="2800" dirty="0"/>
              <a:t>Openness to learning</a:t>
            </a:r>
          </a:p>
          <a:p>
            <a:pPr eaLnBrk="1" hangingPunct="1">
              <a:lnSpc>
                <a:spcPct val="80000"/>
              </a:lnSpc>
            </a:pPr>
            <a:r>
              <a:rPr lang="en-GB" altLang="en-US" sz="2800" dirty="0"/>
              <a:t>Sensitivity to wider contextual issues</a:t>
            </a:r>
          </a:p>
          <a:p>
            <a:pPr eaLnBrk="1" hangingPunct="1">
              <a:lnSpc>
                <a:spcPct val="80000"/>
              </a:lnSpc>
            </a:pPr>
            <a:r>
              <a:rPr lang="en-GB" altLang="en-US" sz="2800" dirty="0"/>
              <a:t>Schooled in anti oppressive practice</a:t>
            </a:r>
          </a:p>
          <a:p>
            <a:pPr eaLnBrk="1" hangingPunct="1">
              <a:lnSpc>
                <a:spcPct val="80000"/>
              </a:lnSpc>
            </a:pPr>
            <a:r>
              <a:rPr lang="en-GB" altLang="en-US" sz="2800" dirty="0"/>
              <a:t>Humour, humility and patience</a:t>
            </a:r>
          </a:p>
          <a:p>
            <a:pPr eaLnBrk="1" hangingPunct="1">
              <a:lnSpc>
                <a:spcPct val="80000"/>
              </a:lnSpc>
              <a:buFontTx/>
              <a:buNone/>
            </a:pPr>
            <a:endParaRPr lang="en-GB" altLang="en-US" dirty="0"/>
          </a:p>
          <a:p>
            <a:pPr marL="1371600" lvl="3" indent="0" algn="r" eaLnBrk="1" hangingPunct="1">
              <a:lnSpc>
                <a:spcPct val="80000"/>
              </a:lnSpc>
              <a:buNone/>
            </a:pPr>
            <a:r>
              <a:rPr lang="en-GB" altLang="en-US" dirty="0"/>
              <a:t>(Gilbert &amp; Evans, </a:t>
            </a:r>
            <a:r>
              <a:rPr lang="en-GB" altLang="en-US" i="1" dirty="0"/>
              <a:t>cited in</a:t>
            </a:r>
            <a:r>
              <a:rPr lang="en-GB" altLang="en-US" dirty="0"/>
              <a:t> Hawkins and Shohet, 2006, p. 42)</a:t>
            </a:r>
          </a:p>
        </p:txBody>
      </p:sp>
    </p:spTree>
    <p:extLst>
      <p:ext uri="{BB962C8B-B14F-4D97-AF65-F5344CB8AC3E}">
        <p14:creationId xmlns:p14="http://schemas.microsoft.com/office/powerpoint/2010/main" val="2684451960"/>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31827" name="Group 83"/>
          <p:cNvGraphicFramePr>
            <a:graphicFrameLocks noGrp="1"/>
          </p:cNvGraphicFramePr>
          <p:nvPr>
            <p:ph idx="4294967295"/>
            <p:extLst>
              <p:ext uri="{D42A27DB-BD31-4B8C-83A1-F6EECF244321}">
                <p14:modId xmlns:p14="http://schemas.microsoft.com/office/powerpoint/2010/main" val="2605236022"/>
              </p:ext>
            </p:extLst>
          </p:nvPr>
        </p:nvGraphicFramePr>
        <p:xfrm>
          <a:off x="1135934" y="59307"/>
          <a:ext cx="9517692" cy="5621624"/>
        </p:xfrm>
        <a:graphic>
          <a:graphicData uri="http://schemas.openxmlformats.org/drawingml/2006/table">
            <a:tbl>
              <a:tblPr/>
              <a:tblGrid>
                <a:gridCol w="1202564">
                  <a:extLst>
                    <a:ext uri="{9D8B030D-6E8A-4147-A177-3AD203B41FA5}">
                      <a16:colId xmlns:a16="http://schemas.microsoft.com/office/drawing/2014/main" val="20000"/>
                    </a:ext>
                  </a:extLst>
                </a:gridCol>
                <a:gridCol w="3556282">
                  <a:extLst>
                    <a:ext uri="{9D8B030D-6E8A-4147-A177-3AD203B41FA5}">
                      <a16:colId xmlns:a16="http://schemas.microsoft.com/office/drawing/2014/main" val="20001"/>
                    </a:ext>
                  </a:extLst>
                </a:gridCol>
                <a:gridCol w="3503040">
                  <a:extLst>
                    <a:ext uri="{9D8B030D-6E8A-4147-A177-3AD203B41FA5}">
                      <a16:colId xmlns:a16="http://schemas.microsoft.com/office/drawing/2014/main" val="20002"/>
                    </a:ext>
                  </a:extLst>
                </a:gridCol>
                <a:gridCol w="1255806">
                  <a:extLst>
                    <a:ext uri="{9D8B030D-6E8A-4147-A177-3AD203B41FA5}">
                      <a16:colId xmlns:a16="http://schemas.microsoft.com/office/drawing/2014/main" val="20003"/>
                    </a:ext>
                  </a:extLst>
                </a:gridCol>
              </a:tblGrid>
              <a:tr h="397553">
                <a:tc gridSpan="4">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dirty="0">
                          <a:ln>
                            <a:noFill/>
                          </a:ln>
                          <a:solidFill>
                            <a:schemeClr val="tx1"/>
                          </a:solidFill>
                          <a:effectLst/>
                          <a:latin typeface="Arial" charset="0"/>
                          <a:cs typeface="Times New Roman" pitchFamily="18" charset="0"/>
                        </a:rPr>
                        <a:t>Formal</a:t>
                      </a:r>
                      <a:endParaRPr kumimoji="0" lang="en-US" altLang="en-US" sz="20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hMerge="1">
                  <a:txBody>
                    <a:bodyPr/>
                    <a:lstStyle/>
                    <a:p>
                      <a:endParaRPr lang="en-GB"/>
                    </a:p>
                  </a:txBody>
                  <a:tcPr/>
                </a:tc>
                <a:tc hMerge="1">
                  <a:txBody>
                    <a:bodyPr/>
                    <a:lstStyle/>
                    <a:p>
                      <a:endParaRPr lang="en-GB"/>
                    </a:p>
                  </a:txBody>
                  <a:tcPr/>
                </a:tc>
                <a:extLst>
                  <a:ext uri="{0D108BD9-81ED-4DB2-BD59-A6C34878D82A}">
                    <a16:rowId xmlns:a16="http://schemas.microsoft.com/office/drawing/2014/main" val="10000"/>
                  </a:ext>
                </a:extLst>
              </a:tr>
              <a:tr h="2180973">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1800" b="0" i="0" u="none" strike="noStrike" cap="none" normalizeH="0" baseline="0">
                          <a:ln>
                            <a:noFill/>
                          </a:ln>
                          <a:solidFill>
                            <a:schemeClr val="tx1"/>
                          </a:solidFill>
                          <a:effectLst/>
                          <a:latin typeface="Arial" charset="0"/>
                          <a:cs typeface="Times New Roman" pitchFamily="18" charset="0"/>
                        </a:rPr>
                        <a:t>Planned</a:t>
                      </a:r>
                      <a:endParaRPr kumimoji="0" lang="en-US" altLang="en-US" sz="18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Planned agenda</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Agreed content and method</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Regular</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General and specific items</a:t>
                      </a:r>
                      <a:endParaRPr kumimoji="0" lang="en-US" altLang="en-US" sz="18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Unplanned discussions</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Individual or group</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Agenda agreed on the spot</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Often in response to a crisis</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Often away from the workplace</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row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a:ln>
                            <a:noFill/>
                          </a:ln>
                          <a:solidFill>
                            <a:schemeClr val="tx1"/>
                          </a:solidFill>
                          <a:effectLst/>
                          <a:latin typeface="Arial" charset="0"/>
                          <a:cs typeface="Times New Roman" pitchFamily="18" charset="0"/>
                        </a:rPr>
                        <a:t>Ad hoc</a:t>
                      </a: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1"/>
                  </a:ext>
                </a:extLst>
              </a:tr>
              <a:tr h="2180973">
                <a:tc vMerge="1">
                  <a:txBody>
                    <a:bodyPr/>
                    <a:lstStyle/>
                    <a:p>
                      <a:endParaRPr lang="en-GB"/>
                    </a:p>
                  </a:txBody>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Agreements about content</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Planned in advance</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Reviewed regularly</a:t>
                      </a:r>
                      <a:endParaRPr kumimoji="0" lang="en-US" altLang="en-US" sz="18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a:txBody>
                    <a:bodyPr/>
                    <a:lstStyle>
                      <a:lvl1pPr marL="342900" indent="-342900">
                        <a:spcBef>
                          <a:spcPct val="20000"/>
                        </a:spcBef>
                        <a:tabLst>
                          <a:tab pos="228600" algn="l"/>
                        </a:tabLst>
                        <a:defRPr sz="2800">
                          <a:solidFill>
                            <a:schemeClr val="tx1"/>
                          </a:solidFill>
                          <a:latin typeface="Arial" charset="0"/>
                          <a:cs typeface="Arial" charset="0"/>
                        </a:defRPr>
                      </a:lvl1pPr>
                      <a:lvl2pPr marL="742950" indent="-285750">
                        <a:spcBef>
                          <a:spcPct val="20000"/>
                        </a:spcBef>
                        <a:tabLst>
                          <a:tab pos="228600" algn="l"/>
                        </a:tabLst>
                        <a:defRPr sz="2400">
                          <a:solidFill>
                            <a:schemeClr val="tx1"/>
                          </a:solidFill>
                          <a:latin typeface="Arial" charset="0"/>
                          <a:cs typeface="Arial" charset="0"/>
                        </a:defRPr>
                      </a:lvl2pPr>
                      <a:lvl3pPr marL="1143000" indent="-228600">
                        <a:spcBef>
                          <a:spcPct val="20000"/>
                        </a:spcBef>
                        <a:tabLst>
                          <a:tab pos="228600" algn="l"/>
                        </a:tabLst>
                        <a:defRPr sz="2000">
                          <a:solidFill>
                            <a:schemeClr val="tx1"/>
                          </a:solidFill>
                          <a:latin typeface="Arial" charset="0"/>
                          <a:cs typeface="Arial" charset="0"/>
                        </a:defRPr>
                      </a:lvl3pPr>
                      <a:lvl4pPr marL="1600200" indent="-228600">
                        <a:spcBef>
                          <a:spcPct val="20000"/>
                        </a:spcBef>
                        <a:tabLst>
                          <a:tab pos="228600" algn="l"/>
                        </a:tabLst>
                        <a:defRPr>
                          <a:solidFill>
                            <a:schemeClr val="tx1"/>
                          </a:solidFill>
                          <a:latin typeface="Arial" charset="0"/>
                          <a:cs typeface="Arial" charset="0"/>
                        </a:defRPr>
                      </a:lvl4pPr>
                      <a:lvl5pPr marL="2057400" indent="-228600">
                        <a:spcBef>
                          <a:spcPct val="20000"/>
                        </a:spcBef>
                        <a:tabLst>
                          <a:tab pos="228600" algn="l"/>
                        </a:tabLst>
                        <a:defRPr>
                          <a:solidFill>
                            <a:schemeClr val="tx1"/>
                          </a:solidFill>
                          <a:latin typeface="Arial" charset="0"/>
                          <a:cs typeface="Arial" charset="0"/>
                        </a:defRPr>
                      </a:lvl5pPr>
                      <a:lvl6pPr marL="2514600" indent="-228600" fontAlgn="base">
                        <a:spcBef>
                          <a:spcPct val="20000"/>
                        </a:spcBef>
                        <a:spcAft>
                          <a:spcPct val="0"/>
                        </a:spcAft>
                        <a:tabLst>
                          <a:tab pos="228600" algn="l"/>
                        </a:tabLst>
                        <a:defRPr>
                          <a:solidFill>
                            <a:schemeClr val="tx1"/>
                          </a:solidFill>
                          <a:latin typeface="Arial" charset="0"/>
                          <a:cs typeface="Arial" charset="0"/>
                        </a:defRPr>
                      </a:lvl6pPr>
                      <a:lvl7pPr marL="2971800" indent="-228600" fontAlgn="base">
                        <a:spcBef>
                          <a:spcPct val="20000"/>
                        </a:spcBef>
                        <a:spcAft>
                          <a:spcPct val="0"/>
                        </a:spcAft>
                        <a:tabLst>
                          <a:tab pos="228600" algn="l"/>
                        </a:tabLst>
                        <a:defRPr>
                          <a:solidFill>
                            <a:schemeClr val="tx1"/>
                          </a:solidFill>
                          <a:latin typeface="Arial" charset="0"/>
                          <a:cs typeface="Arial" charset="0"/>
                        </a:defRPr>
                      </a:lvl7pPr>
                      <a:lvl8pPr marL="3429000" indent="-228600" fontAlgn="base">
                        <a:spcBef>
                          <a:spcPct val="20000"/>
                        </a:spcBef>
                        <a:spcAft>
                          <a:spcPct val="0"/>
                        </a:spcAft>
                        <a:tabLst>
                          <a:tab pos="228600" algn="l"/>
                        </a:tabLst>
                        <a:defRPr>
                          <a:solidFill>
                            <a:schemeClr val="tx1"/>
                          </a:solidFill>
                          <a:latin typeface="Arial" charset="0"/>
                          <a:cs typeface="Arial" charset="0"/>
                        </a:defRPr>
                      </a:lvl8pPr>
                      <a:lvl9pPr marL="3886200" indent="-228600" fontAlgn="base">
                        <a:spcBef>
                          <a:spcPct val="20000"/>
                        </a:spcBef>
                        <a:spcAft>
                          <a:spcPct val="0"/>
                        </a:spcAft>
                        <a:tabLst>
                          <a:tab pos="228600" algn="l"/>
                        </a:tabLst>
                        <a:defRPr>
                          <a:solidFill>
                            <a:schemeClr val="tx1"/>
                          </a:solidFill>
                          <a:latin typeface="Arial" charset="0"/>
                          <a:cs typeface="Arial" charset="0"/>
                        </a:defRPr>
                      </a:lvl9pPr>
                    </a:lstStyle>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Arial" charset="0"/>
                        <a:cs typeface="Times New Roman" pitchFamily="18" charset="0"/>
                      </a:endParaRPr>
                    </a:p>
                    <a:p>
                      <a:pPr marL="342900" marR="0" lvl="0" indent="-342900" algn="l" defTabSz="914400" rtl="0" eaLnBrk="1" fontAlgn="base" latinLnBrk="0" hangingPunct="1">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Given quietly during service delivery</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Help, advice, constructive feedback</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May become focus for later discussion</a:t>
                      </a: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r>
                        <a:rPr kumimoji="0" lang="en-US" altLang="en-US" sz="1800" b="0" i="0" u="none" strike="noStrike" cap="none" normalizeH="0" baseline="0" dirty="0">
                          <a:ln>
                            <a:noFill/>
                          </a:ln>
                          <a:solidFill>
                            <a:schemeClr val="tx1"/>
                          </a:solidFill>
                          <a:effectLst/>
                          <a:latin typeface="Arial" charset="0"/>
                          <a:cs typeface="Times New Roman" pitchFamily="18" charset="0"/>
                        </a:rPr>
                        <a:t>Arises through need</a:t>
                      </a:r>
                    </a:p>
                    <a:p>
                      <a:pPr marL="342900" marR="0" lvl="0" indent="-342900" algn="l" defTabSz="914400" rtl="0" eaLnBrk="0" fontAlgn="base" latinLnBrk="0" hangingPunct="0">
                        <a:lnSpc>
                          <a:spcPct val="100000"/>
                        </a:lnSpc>
                        <a:spcBef>
                          <a:spcPct val="0"/>
                        </a:spcBef>
                        <a:spcAft>
                          <a:spcPct val="0"/>
                        </a:spcAft>
                        <a:buClrTx/>
                        <a:buSzTx/>
                        <a:buFont typeface="Wingdings" pitchFamily="2" charset="2"/>
                        <a:buChar char=""/>
                        <a:tabLst>
                          <a:tab pos="228600" algn="l"/>
                        </a:tabLst>
                      </a:pPr>
                      <a:endParaRPr kumimoji="0" lang="en-US" altLang="en-US" sz="1800" b="0" i="0" u="none" strike="noStrike" cap="none" normalizeH="0" baseline="0" dirty="0">
                        <a:ln>
                          <a:noFill/>
                        </a:ln>
                        <a:solidFill>
                          <a:schemeClr val="tx1"/>
                        </a:solidFill>
                        <a:effectLst/>
                        <a:latin typeface="Times New Roman" pitchFamily="18" charset="0"/>
                        <a:cs typeface="Times New Roman" pitchFamily="18" charset="0"/>
                      </a:endParaRPr>
                    </a:p>
                  </a:txBody>
                  <a:tcPr marL="116839" marR="116839" marT="45725" marB="45725" horzOverflow="overflow">
                    <a:lnL w="12700" cap="flat" cmpd="sng" algn="ctr">
                      <a:solidFill>
                        <a:srgbClr val="000000"/>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lnTlToBr>
                      <a:noFill/>
                    </a:lnTlToBr>
                    <a:lnBlToTr>
                      <a:noFill/>
                    </a:lnBlToTr>
                    <a:noFill/>
                  </a:tcPr>
                </a:tc>
                <a:tc vMerge="1">
                  <a:txBody>
                    <a:bodyPr/>
                    <a:lstStyle/>
                    <a:p>
                      <a:endParaRPr lang="en-GB"/>
                    </a:p>
                  </a:txBody>
                  <a:tcPr/>
                </a:tc>
                <a:extLst>
                  <a:ext uri="{0D108BD9-81ED-4DB2-BD59-A6C34878D82A}">
                    <a16:rowId xmlns:a16="http://schemas.microsoft.com/office/drawing/2014/main" val="10002"/>
                  </a:ext>
                </a:extLst>
              </a:tr>
              <a:tr h="482768">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gridSpan="2">
                  <a:txBody>
                    <a:bodyPr/>
                    <a:lstStyle>
                      <a:lvl1pPr marL="342900" indent="-342900">
                        <a:spcBef>
                          <a:spcPct val="20000"/>
                        </a:spcBef>
                        <a:defRPr sz="2800">
                          <a:solidFill>
                            <a:schemeClr val="tx1"/>
                          </a:solidFill>
                          <a:latin typeface="Arial" charset="0"/>
                          <a:cs typeface="Arial" charset="0"/>
                        </a:defRPr>
                      </a:lvl1pPr>
                      <a:lvl2pPr marL="742950" indent="-285750">
                        <a:spcBef>
                          <a:spcPct val="20000"/>
                        </a:spcBef>
                        <a:defRPr sz="2400">
                          <a:solidFill>
                            <a:schemeClr val="tx1"/>
                          </a:solidFill>
                          <a:latin typeface="Arial" charset="0"/>
                          <a:cs typeface="Arial" charset="0"/>
                        </a:defRPr>
                      </a:lvl2pPr>
                      <a:lvl3pPr marL="1143000" indent="-228600">
                        <a:spcBef>
                          <a:spcPct val="20000"/>
                        </a:spcBef>
                        <a:defRPr sz="2000">
                          <a:solidFill>
                            <a:schemeClr val="tx1"/>
                          </a:solidFill>
                          <a:latin typeface="Arial" charset="0"/>
                          <a:cs typeface="Arial" charset="0"/>
                        </a:defRPr>
                      </a:lvl3pPr>
                      <a:lvl4pPr marL="1600200" indent="-228600">
                        <a:spcBef>
                          <a:spcPct val="20000"/>
                        </a:spcBef>
                        <a:defRPr>
                          <a:solidFill>
                            <a:schemeClr val="tx1"/>
                          </a:solidFill>
                          <a:latin typeface="Arial" charset="0"/>
                          <a:cs typeface="Arial" charset="0"/>
                        </a:defRPr>
                      </a:lvl4pPr>
                      <a:lvl5pPr marL="2057400" indent="-228600">
                        <a:spcBef>
                          <a:spcPct val="20000"/>
                        </a:spcBef>
                        <a:defRPr>
                          <a:solidFill>
                            <a:schemeClr val="tx1"/>
                          </a:solidFill>
                          <a:latin typeface="Arial" charset="0"/>
                          <a:cs typeface="Arial" charset="0"/>
                        </a:defRPr>
                      </a:lvl5pPr>
                      <a:lvl6pPr marL="2514600" indent="-228600" fontAlgn="base">
                        <a:spcBef>
                          <a:spcPct val="20000"/>
                        </a:spcBef>
                        <a:spcAft>
                          <a:spcPct val="0"/>
                        </a:spcAft>
                        <a:defRPr>
                          <a:solidFill>
                            <a:schemeClr val="tx1"/>
                          </a:solidFill>
                          <a:latin typeface="Arial" charset="0"/>
                          <a:cs typeface="Arial" charset="0"/>
                        </a:defRPr>
                      </a:lvl6pPr>
                      <a:lvl7pPr marL="2971800" indent="-228600" fontAlgn="base">
                        <a:spcBef>
                          <a:spcPct val="20000"/>
                        </a:spcBef>
                        <a:spcAft>
                          <a:spcPct val="0"/>
                        </a:spcAft>
                        <a:defRPr>
                          <a:solidFill>
                            <a:schemeClr val="tx1"/>
                          </a:solidFill>
                          <a:latin typeface="Arial" charset="0"/>
                          <a:cs typeface="Arial" charset="0"/>
                        </a:defRPr>
                      </a:lvl7pPr>
                      <a:lvl8pPr marL="3429000" indent="-228600" fontAlgn="base">
                        <a:spcBef>
                          <a:spcPct val="20000"/>
                        </a:spcBef>
                        <a:spcAft>
                          <a:spcPct val="0"/>
                        </a:spcAft>
                        <a:defRPr>
                          <a:solidFill>
                            <a:schemeClr val="tx1"/>
                          </a:solidFill>
                          <a:latin typeface="Arial" charset="0"/>
                          <a:cs typeface="Arial" charset="0"/>
                        </a:defRPr>
                      </a:lvl8pPr>
                      <a:lvl9pPr marL="3886200" indent="-228600" fontAlgn="base">
                        <a:spcBef>
                          <a:spcPct val="20000"/>
                        </a:spcBef>
                        <a:spcAft>
                          <a:spcPct val="0"/>
                        </a:spcAft>
                        <a:defRPr>
                          <a:solidFill>
                            <a:schemeClr val="tx1"/>
                          </a:solidFill>
                          <a:latin typeface="Arial" charset="0"/>
                          <a:cs typeface="Arial" charset="0"/>
                        </a:defRPr>
                      </a:lvl9pPr>
                    </a:lstStyle>
                    <a:p>
                      <a:pPr marL="342900" marR="0" lvl="0" indent="-342900" algn="ctr" defTabSz="914400" rtl="0" eaLnBrk="1" fontAlgn="base" latinLnBrk="0" hangingPunct="1">
                        <a:lnSpc>
                          <a:spcPct val="100000"/>
                        </a:lnSpc>
                        <a:spcBef>
                          <a:spcPct val="0"/>
                        </a:spcBef>
                        <a:spcAft>
                          <a:spcPct val="0"/>
                        </a:spcAft>
                        <a:buClrTx/>
                        <a:buSzTx/>
                        <a:buFontTx/>
                        <a:buNone/>
                        <a:tabLst/>
                      </a:pPr>
                      <a:r>
                        <a:rPr kumimoji="0" lang="en-US" altLang="en-US" sz="2000" b="0" i="0" u="none" strike="noStrike" cap="none" normalizeH="0" baseline="0">
                          <a:ln>
                            <a:noFill/>
                          </a:ln>
                          <a:solidFill>
                            <a:schemeClr val="tx1"/>
                          </a:solidFill>
                          <a:effectLst/>
                          <a:latin typeface="Arial" charset="0"/>
                          <a:cs typeface="Times New Roman" pitchFamily="18" charset="0"/>
                        </a:rPr>
                        <a:t>Informal</a:t>
                      </a:r>
                      <a:endParaRPr kumimoji="0" lang="en-US" altLang="en-US" sz="2000" b="0" i="0" u="none" strike="noStrike" cap="none" normalizeH="0" baseline="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tc hMerge="1">
                  <a:txBody>
                    <a:bodyPr/>
                    <a:lstStyle/>
                    <a:p>
                      <a:endParaRPr lang="en-GB"/>
                    </a:p>
                  </a:txBody>
                  <a:tcPr/>
                </a:tc>
                <a:tc>
                  <a:txBody>
                    <a:bodyPr/>
                    <a:lstStyle>
                      <a:lvl1pPr>
                        <a:spcBef>
                          <a:spcPct val="20000"/>
                        </a:spcBef>
                        <a:defRPr sz="2800">
                          <a:solidFill>
                            <a:schemeClr val="tx1"/>
                          </a:solidFill>
                          <a:latin typeface="Arial" charset="0"/>
                          <a:cs typeface="Arial" charset="0"/>
                        </a:defRPr>
                      </a:lvl1pPr>
                      <a:lvl2pPr>
                        <a:spcBef>
                          <a:spcPct val="20000"/>
                        </a:spcBef>
                        <a:defRPr sz="2400">
                          <a:solidFill>
                            <a:schemeClr val="tx1"/>
                          </a:solidFill>
                          <a:latin typeface="Arial" charset="0"/>
                          <a:cs typeface="Arial" charset="0"/>
                        </a:defRPr>
                      </a:lvl2pPr>
                      <a:lvl3pPr>
                        <a:spcBef>
                          <a:spcPct val="20000"/>
                        </a:spcBef>
                        <a:defRPr sz="2000">
                          <a:solidFill>
                            <a:schemeClr val="tx1"/>
                          </a:solidFill>
                          <a:latin typeface="Arial" charset="0"/>
                          <a:cs typeface="Arial" charset="0"/>
                        </a:defRPr>
                      </a:lvl3pPr>
                      <a:lvl4pPr>
                        <a:spcBef>
                          <a:spcPct val="20000"/>
                        </a:spcBef>
                        <a:defRPr>
                          <a:solidFill>
                            <a:schemeClr val="tx1"/>
                          </a:solidFill>
                          <a:latin typeface="Arial" charset="0"/>
                          <a:cs typeface="Arial" charset="0"/>
                        </a:defRPr>
                      </a:lvl4pPr>
                      <a:lvl5pPr>
                        <a:spcBef>
                          <a:spcPct val="20000"/>
                        </a:spcBef>
                        <a:defRPr>
                          <a:solidFill>
                            <a:schemeClr val="tx1"/>
                          </a:solidFill>
                          <a:latin typeface="Arial" charset="0"/>
                          <a:cs typeface="Arial" charset="0"/>
                        </a:defRPr>
                      </a:lvl5pPr>
                      <a:lvl6pPr fontAlgn="base">
                        <a:spcBef>
                          <a:spcPct val="20000"/>
                        </a:spcBef>
                        <a:spcAft>
                          <a:spcPct val="0"/>
                        </a:spcAft>
                        <a:defRPr>
                          <a:solidFill>
                            <a:schemeClr val="tx1"/>
                          </a:solidFill>
                          <a:latin typeface="Arial" charset="0"/>
                          <a:cs typeface="Arial" charset="0"/>
                        </a:defRPr>
                      </a:lvl6pPr>
                      <a:lvl7pPr fontAlgn="base">
                        <a:spcBef>
                          <a:spcPct val="20000"/>
                        </a:spcBef>
                        <a:spcAft>
                          <a:spcPct val="0"/>
                        </a:spcAft>
                        <a:defRPr>
                          <a:solidFill>
                            <a:schemeClr val="tx1"/>
                          </a:solidFill>
                          <a:latin typeface="Arial" charset="0"/>
                          <a:cs typeface="Arial" charset="0"/>
                        </a:defRPr>
                      </a:lvl7pPr>
                      <a:lvl8pPr fontAlgn="base">
                        <a:spcBef>
                          <a:spcPct val="20000"/>
                        </a:spcBef>
                        <a:spcAft>
                          <a:spcPct val="0"/>
                        </a:spcAft>
                        <a:defRPr>
                          <a:solidFill>
                            <a:schemeClr val="tx1"/>
                          </a:solidFill>
                          <a:latin typeface="Arial" charset="0"/>
                          <a:cs typeface="Arial" charset="0"/>
                        </a:defRPr>
                      </a:lvl8pPr>
                      <a:lvl9pPr fontAlgn="base">
                        <a:spcBef>
                          <a:spcPct val="20000"/>
                        </a:spcBef>
                        <a:spcAft>
                          <a:spcPct val="0"/>
                        </a:spcAft>
                        <a:defRPr>
                          <a:solidFill>
                            <a:schemeClr val="tx1"/>
                          </a:solidFill>
                          <a:latin typeface="Arial" charset="0"/>
                          <a:cs typeface="Arial" charset="0"/>
                        </a:defRPr>
                      </a:lvl9pPr>
                    </a:lstStyle>
                    <a:p>
                      <a:pPr marL="0" marR="0" lvl="0" indent="0" algn="l" defTabSz="914400" rtl="0" eaLnBrk="1" fontAlgn="base" latinLnBrk="0" hangingPunct="1">
                        <a:lnSpc>
                          <a:spcPct val="100000"/>
                        </a:lnSpc>
                        <a:spcBef>
                          <a:spcPct val="20000"/>
                        </a:spcBef>
                        <a:spcAft>
                          <a:spcPct val="0"/>
                        </a:spcAft>
                        <a:buClrTx/>
                        <a:buSzTx/>
                        <a:buFontTx/>
                        <a:buNone/>
                        <a:tabLst/>
                      </a:pPr>
                      <a:endParaRPr kumimoji="0" lang="en-US" altLang="en-US" sz="2000" b="0" i="0" u="none" strike="noStrike" cap="none" normalizeH="0" baseline="0" dirty="0">
                        <a:ln>
                          <a:noFill/>
                        </a:ln>
                        <a:solidFill>
                          <a:schemeClr val="tx1"/>
                        </a:solidFill>
                        <a:effectLst/>
                        <a:latin typeface="Arial" charset="0"/>
                        <a:cs typeface="Arial" charset="0"/>
                      </a:endParaRPr>
                    </a:p>
                  </a:txBody>
                  <a:tcPr marL="116839" marR="116839" marT="45725" marB="45725" horzOverflow="overflow">
                    <a:lnL w="9525" cap="flat" cmpd="sng" algn="ctr">
                      <a:solidFill>
                        <a:srgbClr val="000000"/>
                      </a:solidFill>
                      <a:prstDash val="solid"/>
                      <a:round/>
                      <a:headEnd type="none" w="med" len="med"/>
                      <a:tailEnd type="none" w="med" len="med"/>
                    </a:lnL>
                    <a:lnR w="9525" cap="flat" cmpd="sng" algn="ctr">
                      <a:solidFill>
                        <a:srgbClr val="000000"/>
                      </a:solidFill>
                      <a:prstDash val="solid"/>
                      <a:round/>
                      <a:headEnd type="none" w="med" len="med"/>
                      <a:tailEnd type="none" w="med" len="med"/>
                    </a:lnR>
                    <a:lnT w="9525" cap="flat" cmpd="sng" algn="ctr">
                      <a:solidFill>
                        <a:srgbClr val="000000"/>
                      </a:solidFill>
                      <a:prstDash val="solid"/>
                      <a:round/>
                      <a:headEnd type="none" w="med" len="med"/>
                      <a:tailEnd type="none" w="med" len="med"/>
                    </a:lnT>
                    <a:lnB w="9525" cap="flat" cmpd="sng" algn="ctr">
                      <a:solidFill>
                        <a:srgbClr val="000000"/>
                      </a:solidFill>
                      <a:prstDash val="solid"/>
                      <a:round/>
                      <a:headEnd type="none" w="med" len="med"/>
                      <a:tailEnd type="none" w="med" len="med"/>
                    </a:lnB>
                    <a:lnTlToBr>
                      <a:noFill/>
                    </a:lnTlToBr>
                    <a:lnBlToTr>
                      <a:noFill/>
                    </a:lnBlToTr>
                    <a:noFill/>
                  </a:tcPr>
                </a:tc>
                <a:extLst>
                  <a:ext uri="{0D108BD9-81ED-4DB2-BD59-A6C34878D82A}">
                    <a16:rowId xmlns:a16="http://schemas.microsoft.com/office/drawing/2014/main" val="10003"/>
                  </a:ext>
                </a:extLst>
              </a:tr>
            </a:tbl>
          </a:graphicData>
        </a:graphic>
      </p:graphicFrame>
    </p:spTree>
    <p:extLst>
      <p:ext uri="{BB962C8B-B14F-4D97-AF65-F5344CB8AC3E}">
        <p14:creationId xmlns:p14="http://schemas.microsoft.com/office/powerpoint/2010/main" val="28642483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r>
              <a:rPr lang="en-GB" altLang="en-US" b="1" dirty="0"/>
              <a:t>Evaluation and review    </a:t>
            </a:r>
            <a:endParaRPr lang="cy-GB" altLang="en-US" b="1" dirty="0"/>
          </a:p>
        </p:txBody>
      </p:sp>
      <p:sp>
        <p:nvSpPr>
          <p:cNvPr id="23555" name="Rectangle 3"/>
          <p:cNvSpPr>
            <a:spLocks noGrp="1" noChangeArrowheads="1"/>
          </p:cNvSpPr>
          <p:nvPr>
            <p:ph idx="1"/>
          </p:nvPr>
        </p:nvSpPr>
        <p:spPr>
          <a:xfrm>
            <a:off x="1451579" y="2015732"/>
            <a:ext cx="9603275" cy="3847512"/>
          </a:xfrm>
        </p:spPr>
        <p:txBody>
          <a:bodyPr>
            <a:normAutofit/>
          </a:bodyPr>
          <a:lstStyle/>
          <a:p>
            <a:pPr eaLnBrk="1" hangingPunct="1">
              <a:lnSpc>
                <a:spcPct val="80000"/>
              </a:lnSpc>
            </a:pPr>
            <a:r>
              <a:rPr lang="en-GB" altLang="en-US" sz="2400" dirty="0"/>
              <a:t>What questions are legitimate questions for evaluation?</a:t>
            </a:r>
          </a:p>
          <a:p>
            <a:pPr lvl="1" eaLnBrk="1" hangingPunct="1">
              <a:lnSpc>
                <a:spcPct val="80000"/>
              </a:lnSpc>
            </a:pPr>
            <a:r>
              <a:rPr lang="en-GB" altLang="en-US" sz="2000" dirty="0"/>
              <a:t>How much did you do (number of young people taking part, number of sessions held, number of outreach contacts made)</a:t>
            </a:r>
          </a:p>
          <a:p>
            <a:pPr lvl="1" eaLnBrk="1" hangingPunct="1">
              <a:lnSpc>
                <a:spcPct val="80000"/>
              </a:lnSpc>
            </a:pPr>
            <a:r>
              <a:rPr lang="en-GB" altLang="en-US" sz="2000" dirty="0"/>
              <a:t>How well did you do it (diversity of young people, young people satisfaction, cost per activity per young person)</a:t>
            </a:r>
          </a:p>
          <a:p>
            <a:pPr lvl="1" eaLnBrk="1" hangingPunct="1">
              <a:lnSpc>
                <a:spcPct val="80000"/>
              </a:lnSpc>
            </a:pPr>
            <a:r>
              <a:rPr lang="en-GB" altLang="en-US" sz="2000" dirty="0"/>
              <a:t>Is anyone better off (successful outcomes, young people quotes, case studies, evidence from parents or carers, percentage gaining accreditation, proportion recording increased self confidence, increased school attendance, number of young people entering training or jobs)</a:t>
            </a:r>
            <a:endParaRPr lang="en-US" altLang="en-US" sz="2000" dirty="0"/>
          </a:p>
        </p:txBody>
      </p:sp>
    </p:spTree>
    <p:extLst>
      <p:ext uri="{BB962C8B-B14F-4D97-AF65-F5344CB8AC3E}">
        <p14:creationId xmlns:p14="http://schemas.microsoft.com/office/powerpoint/2010/main" val="1061443470"/>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altLang="en-US" b="1" dirty="0"/>
              <a:t>In threes</a:t>
            </a:r>
            <a:r>
              <a:rPr lang="en-GB" altLang="en-US" dirty="0"/>
              <a:t>				</a:t>
            </a:r>
            <a:endParaRPr lang="cy-GB" altLang="en-US" dirty="0"/>
          </a:p>
        </p:txBody>
      </p:sp>
      <p:sp>
        <p:nvSpPr>
          <p:cNvPr id="24579" name="Rectangle 3"/>
          <p:cNvSpPr>
            <a:spLocks noGrp="1" noChangeArrowheads="1"/>
          </p:cNvSpPr>
          <p:nvPr>
            <p:ph idx="1"/>
          </p:nvPr>
        </p:nvSpPr>
        <p:spPr>
          <a:xfrm>
            <a:off x="1451579" y="2015732"/>
            <a:ext cx="9603275" cy="4091352"/>
          </a:xfrm>
        </p:spPr>
        <p:txBody>
          <a:bodyPr>
            <a:normAutofit/>
          </a:bodyPr>
          <a:lstStyle/>
          <a:p>
            <a:pPr eaLnBrk="1" hangingPunct="1">
              <a:lnSpc>
                <a:spcPct val="80000"/>
              </a:lnSpc>
            </a:pPr>
            <a:r>
              <a:rPr lang="en-GB" altLang="en-US" sz="2400" dirty="0"/>
              <a:t>The task is for you to take turns, one to act as supervisor (taking notes), one to act as supervisee and one to be official and impartial observer (not contributor) and note taker.</a:t>
            </a:r>
          </a:p>
          <a:p>
            <a:pPr eaLnBrk="1" hangingPunct="1">
              <a:lnSpc>
                <a:spcPct val="80000"/>
              </a:lnSpc>
              <a:buFontTx/>
              <a:buNone/>
            </a:pPr>
            <a:endParaRPr lang="en-GB" altLang="en-US" sz="2800" dirty="0"/>
          </a:p>
          <a:p>
            <a:pPr lvl="1" eaLnBrk="1" hangingPunct="1">
              <a:lnSpc>
                <a:spcPct val="80000"/>
              </a:lnSpc>
            </a:pPr>
            <a:r>
              <a:rPr lang="en-GB" altLang="en-US" sz="2000" dirty="0"/>
              <a:t>The supervisee is to take ten minutes describing in detail their Youth Work</a:t>
            </a:r>
          </a:p>
          <a:p>
            <a:pPr lvl="1" eaLnBrk="1" hangingPunct="1">
              <a:lnSpc>
                <a:spcPct val="80000"/>
              </a:lnSpc>
            </a:pPr>
            <a:r>
              <a:rPr lang="en-GB" altLang="en-US" sz="2000" dirty="0"/>
              <a:t>Supervisor and observer are to take notes (separately)</a:t>
            </a:r>
          </a:p>
          <a:p>
            <a:pPr lvl="1" eaLnBrk="1" hangingPunct="1">
              <a:lnSpc>
                <a:spcPct val="80000"/>
              </a:lnSpc>
            </a:pPr>
            <a:r>
              <a:rPr lang="en-GB" altLang="en-US" sz="2000" dirty="0"/>
              <a:t>Supervisor sum up what has been heard</a:t>
            </a:r>
          </a:p>
          <a:p>
            <a:pPr lvl="1" eaLnBrk="1" hangingPunct="1">
              <a:lnSpc>
                <a:spcPct val="80000"/>
              </a:lnSpc>
            </a:pPr>
            <a:r>
              <a:rPr lang="en-GB" altLang="en-US" sz="2000" dirty="0"/>
              <a:t>Pick out the three most important things that have been said</a:t>
            </a:r>
          </a:p>
          <a:p>
            <a:pPr lvl="1" eaLnBrk="1" hangingPunct="1">
              <a:lnSpc>
                <a:spcPct val="80000"/>
              </a:lnSpc>
            </a:pPr>
            <a:r>
              <a:rPr lang="en-GB" altLang="en-US" sz="2000" dirty="0"/>
              <a:t>The supervisor is to make one recommendation</a:t>
            </a:r>
          </a:p>
          <a:p>
            <a:pPr lvl="1" eaLnBrk="1" hangingPunct="1">
              <a:lnSpc>
                <a:spcPct val="80000"/>
              </a:lnSpc>
            </a:pPr>
            <a:r>
              <a:rPr lang="en-GB" altLang="en-US" sz="2000" dirty="0"/>
              <a:t>All three then to discuss the accuracy and usefulness of the recommendation</a:t>
            </a:r>
            <a:endParaRPr lang="en-US" altLang="en-US" sz="2000" dirty="0"/>
          </a:p>
        </p:txBody>
      </p:sp>
    </p:spTree>
    <p:extLst>
      <p:ext uri="{BB962C8B-B14F-4D97-AF65-F5344CB8AC3E}">
        <p14:creationId xmlns:p14="http://schemas.microsoft.com/office/powerpoint/2010/main" val="3364786357"/>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p:txBody>
          <a:bodyPr/>
          <a:lstStyle/>
          <a:p>
            <a:r>
              <a:rPr lang="en-GB" b="1" dirty="0"/>
              <a:t>References</a:t>
            </a:r>
          </a:p>
        </p:txBody>
      </p:sp>
      <p:sp>
        <p:nvSpPr>
          <p:cNvPr id="6" name="Content Placeholder 5"/>
          <p:cNvSpPr>
            <a:spLocks noGrp="1"/>
          </p:cNvSpPr>
          <p:nvPr>
            <p:ph idx="1"/>
          </p:nvPr>
        </p:nvSpPr>
        <p:spPr>
          <a:xfrm>
            <a:off x="838200" y="1479176"/>
            <a:ext cx="10515600" cy="4351338"/>
          </a:xfrm>
        </p:spPr>
        <p:txBody>
          <a:bodyPr>
            <a:normAutofit fontScale="92500" lnSpcReduction="10000"/>
          </a:bodyPr>
          <a:lstStyle/>
          <a:p>
            <a:r>
              <a:rPr lang="en-GB" dirty="0"/>
              <a:t>Hawkins, P. &amp; Shohet, R. (1984; 1989) Supervision in the Helping Professions. An individual, group and organizational approach, Milton Keynes: Open University Press/Maidenhead: Open University Press</a:t>
            </a:r>
          </a:p>
          <a:p>
            <a:r>
              <a:rPr lang="en-GB" dirty="0"/>
              <a:t>Hawkins, P. &amp; Shohet, R.  (2006) Supervision in the Helping Professions. 3rd ed. Maidenhead: Open University Press.</a:t>
            </a:r>
          </a:p>
          <a:p>
            <a:r>
              <a:rPr lang="cy-GB" dirty="0"/>
              <a:t>Hoggarth, L (2009) “</a:t>
            </a:r>
            <a:r>
              <a:rPr lang="cy-GB" dirty="0" err="1"/>
              <a:t>Managing</a:t>
            </a:r>
            <a:r>
              <a:rPr lang="cy-GB" dirty="0"/>
              <a:t> </a:t>
            </a:r>
            <a:r>
              <a:rPr lang="cy-GB" dirty="0" err="1"/>
              <a:t>People</a:t>
            </a:r>
            <a:r>
              <a:rPr lang="cy-GB" dirty="0"/>
              <a:t>” </a:t>
            </a:r>
            <a:r>
              <a:rPr lang="cy-GB" dirty="0" err="1"/>
              <a:t>in</a:t>
            </a:r>
            <a:r>
              <a:rPr lang="cy-GB" dirty="0"/>
              <a:t> Tyler, M. Hoggarth, L, </a:t>
            </a:r>
            <a:r>
              <a:rPr lang="cy-GB" dirty="0" err="1"/>
              <a:t>Merton</a:t>
            </a:r>
            <a:r>
              <a:rPr lang="cy-GB" dirty="0"/>
              <a:t>, B. (</a:t>
            </a:r>
            <a:r>
              <a:rPr lang="cy-GB" dirty="0" err="1"/>
              <a:t>Eds</a:t>
            </a:r>
            <a:r>
              <a:rPr lang="cy-GB" dirty="0"/>
              <a:t>) (2009) </a:t>
            </a:r>
            <a:r>
              <a:rPr lang="cy-GB" i="1" dirty="0" err="1"/>
              <a:t>Managing</a:t>
            </a:r>
            <a:r>
              <a:rPr lang="cy-GB" i="1" dirty="0"/>
              <a:t> Modern </a:t>
            </a:r>
            <a:r>
              <a:rPr lang="cy-GB" i="1" dirty="0" err="1"/>
              <a:t>Youth</a:t>
            </a:r>
            <a:r>
              <a:rPr lang="cy-GB" i="1" dirty="0"/>
              <a:t> </a:t>
            </a:r>
            <a:r>
              <a:rPr lang="cy-GB" i="1" dirty="0" err="1"/>
              <a:t>work</a:t>
            </a:r>
            <a:r>
              <a:rPr lang="cy-GB" dirty="0"/>
              <a:t>, Essex: </a:t>
            </a:r>
            <a:r>
              <a:rPr lang="cy-GB" dirty="0" err="1"/>
              <a:t>Learning</a:t>
            </a:r>
            <a:r>
              <a:rPr lang="cy-GB" dirty="0"/>
              <a:t> </a:t>
            </a:r>
            <a:r>
              <a:rPr lang="cy-GB" dirty="0" err="1"/>
              <a:t>Matters</a:t>
            </a:r>
            <a:r>
              <a:rPr lang="cy-GB" dirty="0"/>
              <a:t>, </a:t>
            </a:r>
            <a:r>
              <a:rPr lang="cy-GB" dirty="0" err="1"/>
              <a:t>pp</a:t>
            </a:r>
            <a:r>
              <a:rPr lang="cy-GB" dirty="0"/>
              <a:t>. 41-59.</a:t>
            </a:r>
            <a:endParaRPr lang="en-GB" dirty="0"/>
          </a:p>
          <a:p>
            <a:r>
              <a:rPr lang="en-GB" dirty="0"/>
              <a:t>Ingram, G. &amp; Harris, J. (2001) Delivering Good Youth Work: A Working Guide to Surviving and Thriving. Lyme Regis: Russell House.</a:t>
            </a:r>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942423229"/>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References</a:t>
            </a:r>
          </a:p>
        </p:txBody>
      </p:sp>
      <p:sp>
        <p:nvSpPr>
          <p:cNvPr id="3" name="Content Placeholder 2"/>
          <p:cNvSpPr>
            <a:spLocks noGrp="1"/>
          </p:cNvSpPr>
          <p:nvPr>
            <p:ph idx="1"/>
          </p:nvPr>
        </p:nvSpPr>
        <p:spPr>
          <a:xfrm>
            <a:off x="838200" y="1473496"/>
            <a:ext cx="10515600" cy="4351338"/>
          </a:xfrm>
        </p:spPr>
        <p:txBody>
          <a:bodyPr>
            <a:normAutofit fontScale="77500" lnSpcReduction="20000"/>
          </a:bodyPr>
          <a:lstStyle/>
          <a:p>
            <a:r>
              <a:rPr lang="en-GB" sz="3000" dirty="0" err="1"/>
              <a:t>Kadushin</a:t>
            </a:r>
            <a:r>
              <a:rPr lang="en-GB" sz="3000" dirty="0"/>
              <a:t>, A. (1992) Supervision in Social Work (3rd. </a:t>
            </a:r>
            <a:r>
              <a:rPr lang="en-GB" sz="3000" dirty="0" err="1"/>
              <a:t>edn</a:t>
            </a:r>
            <a:r>
              <a:rPr lang="en-GB" sz="3000" dirty="0"/>
              <a:t>.), New York: Columbia University Press.</a:t>
            </a:r>
          </a:p>
          <a:p>
            <a:r>
              <a:rPr lang="en-GB" sz="3000" dirty="0" err="1"/>
              <a:t>Marken</a:t>
            </a:r>
            <a:r>
              <a:rPr lang="en-GB" sz="3000" dirty="0"/>
              <a:t>, M. &amp; Payne, M. (eds.) (1987) Enabling and Ensuring. Supervision in practice, Leicester: National Youth Bureau.</a:t>
            </a:r>
          </a:p>
          <a:p>
            <a:r>
              <a:rPr lang="cy-GB" sz="3200" dirty="0" err="1"/>
              <a:t>Morrison</a:t>
            </a:r>
            <a:r>
              <a:rPr lang="cy-GB" sz="3200" dirty="0"/>
              <a:t>, T (2001) </a:t>
            </a:r>
            <a:r>
              <a:rPr lang="cy-GB" sz="3200" i="1" dirty="0"/>
              <a:t>Staff </a:t>
            </a:r>
            <a:r>
              <a:rPr lang="cy-GB" sz="3200" i="1" dirty="0" err="1"/>
              <a:t>Supervision</a:t>
            </a:r>
            <a:r>
              <a:rPr lang="cy-GB" sz="3200" i="1" dirty="0"/>
              <a:t> </a:t>
            </a:r>
            <a:r>
              <a:rPr lang="cy-GB" sz="3200" i="1" dirty="0" err="1"/>
              <a:t>in</a:t>
            </a:r>
            <a:r>
              <a:rPr lang="cy-GB" sz="3200" i="1" dirty="0"/>
              <a:t> </a:t>
            </a:r>
            <a:r>
              <a:rPr lang="cy-GB" sz="3200" i="1" dirty="0" err="1"/>
              <a:t>Social</a:t>
            </a:r>
            <a:r>
              <a:rPr lang="cy-GB" sz="3200" i="1" dirty="0"/>
              <a:t> Care</a:t>
            </a:r>
            <a:r>
              <a:rPr lang="cy-GB" sz="3200" dirty="0"/>
              <a:t>, </a:t>
            </a:r>
            <a:r>
              <a:rPr lang="cy-GB" sz="3200" dirty="0" err="1"/>
              <a:t>Brighton</a:t>
            </a:r>
            <a:r>
              <a:rPr lang="cy-GB" sz="3200" dirty="0"/>
              <a:t>: </a:t>
            </a:r>
            <a:r>
              <a:rPr lang="cy-GB" sz="3200" dirty="0" err="1"/>
              <a:t>Pavilion</a:t>
            </a:r>
            <a:r>
              <a:rPr lang="cy-GB" sz="3200" dirty="0"/>
              <a:t> </a:t>
            </a:r>
            <a:r>
              <a:rPr lang="cy-GB" sz="3200" dirty="0" err="1"/>
              <a:t>Publishing</a:t>
            </a:r>
            <a:r>
              <a:rPr lang="cy-GB" sz="3200" dirty="0"/>
              <a:t>.</a:t>
            </a:r>
            <a:endParaRPr lang="en-GB" sz="3000" dirty="0"/>
          </a:p>
          <a:p>
            <a:r>
              <a:rPr lang="en-GB" sz="3000" dirty="0"/>
              <a:t>Proctor, B. (1987) ‘Supervision: A co-operative exercise in accountability’ in </a:t>
            </a:r>
            <a:r>
              <a:rPr lang="en-GB" sz="3000" dirty="0" err="1"/>
              <a:t>Marken</a:t>
            </a:r>
            <a:r>
              <a:rPr lang="en-GB" sz="3000" dirty="0"/>
              <a:t>, M. &amp;Payne, M (eds.) Enabling and Ensuring. Supervision in practice, Leicester: National Youth Bureau.</a:t>
            </a:r>
          </a:p>
          <a:p>
            <a:r>
              <a:rPr lang="en-GB" sz="3000" dirty="0"/>
              <a:t>Tash, J. (1984) Supervision in Youth Work. YMCA George Williams College.</a:t>
            </a:r>
            <a:r>
              <a:rPr lang="cy-GB" sz="3200" dirty="0"/>
              <a:t> </a:t>
            </a:r>
          </a:p>
          <a:p>
            <a:r>
              <a:rPr lang="cy-GB" sz="3200" dirty="0"/>
              <a:t>Woods, J (2006) “</a:t>
            </a:r>
            <a:r>
              <a:rPr lang="cy-GB" sz="3200" dirty="0" err="1"/>
              <a:t>Using</a:t>
            </a:r>
            <a:r>
              <a:rPr lang="cy-GB" sz="3200" dirty="0"/>
              <a:t> </a:t>
            </a:r>
            <a:r>
              <a:rPr lang="cy-GB" sz="3200" dirty="0" err="1"/>
              <a:t>supervision</a:t>
            </a:r>
            <a:r>
              <a:rPr lang="cy-GB" sz="3200" dirty="0"/>
              <a:t> </a:t>
            </a:r>
            <a:r>
              <a:rPr lang="cy-GB" sz="3200" dirty="0" err="1"/>
              <a:t>for</a:t>
            </a:r>
            <a:r>
              <a:rPr lang="cy-GB" sz="3200" dirty="0"/>
              <a:t> </a:t>
            </a:r>
            <a:r>
              <a:rPr lang="cy-GB" sz="3200" dirty="0" err="1"/>
              <a:t>professional</a:t>
            </a:r>
            <a:r>
              <a:rPr lang="cy-GB" sz="3200" dirty="0"/>
              <a:t> </a:t>
            </a:r>
            <a:r>
              <a:rPr lang="cy-GB" sz="3200" dirty="0" err="1"/>
              <a:t>development</a:t>
            </a:r>
            <a:r>
              <a:rPr lang="cy-GB" sz="3200" dirty="0"/>
              <a:t>” </a:t>
            </a:r>
            <a:r>
              <a:rPr lang="cy-GB" sz="3200" dirty="0" err="1"/>
              <a:t>in</a:t>
            </a:r>
            <a:r>
              <a:rPr lang="cy-GB" sz="3200" dirty="0"/>
              <a:t> Richardson, L. D. &amp; </a:t>
            </a:r>
            <a:r>
              <a:rPr lang="cy-GB" sz="3200" dirty="0" err="1"/>
              <a:t>Wolfe</a:t>
            </a:r>
            <a:r>
              <a:rPr lang="cy-GB" sz="3200" dirty="0"/>
              <a:t>, M. (</a:t>
            </a:r>
            <a:r>
              <a:rPr lang="cy-GB" sz="3200" dirty="0" err="1"/>
              <a:t>eds</a:t>
            </a:r>
            <a:r>
              <a:rPr lang="cy-GB" sz="3200" dirty="0"/>
              <a:t>). (2001) </a:t>
            </a:r>
            <a:r>
              <a:rPr lang="cy-GB" sz="3200" i="1" dirty="0" err="1"/>
              <a:t>Principles</a:t>
            </a:r>
            <a:r>
              <a:rPr lang="cy-GB" sz="3200" i="1" dirty="0"/>
              <a:t> </a:t>
            </a:r>
            <a:r>
              <a:rPr lang="cy-GB" sz="3200" i="1" dirty="0" err="1"/>
              <a:t>and</a:t>
            </a:r>
            <a:r>
              <a:rPr lang="cy-GB" sz="3200" i="1" dirty="0"/>
              <a:t> </a:t>
            </a:r>
            <a:r>
              <a:rPr lang="cy-GB" sz="3200" i="1" dirty="0" err="1"/>
              <a:t>practice</a:t>
            </a:r>
            <a:r>
              <a:rPr lang="cy-GB" sz="3200" i="1" dirty="0"/>
              <a:t> of </a:t>
            </a:r>
            <a:r>
              <a:rPr lang="cy-GB" sz="3200" i="1" dirty="0" err="1"/>
              <a:t>informal</a:t>
            </a:r>
            <a:r>
              <a:rPr lang="cy-GB" sz="3200" i="1" dirty="0"/>
              <a:t> </a:t>
            </a:r>
            <a:r>
              <a:rPr lang="cy-GB" sz="3200" i="1" dirty="0" err="1"/>
              <a:t>education</a:t>
            </a:r>
            <a:r>
              <a:rPr lang="cy-GB" sz="3200" i="1" dirty="0"/>
              <a:t>: </a:t>
            </a:r>
            <a:r>
              <a:rPr lang="cy-GB" sz="3200" i="1" dirty="0" err="1"/>
              <a:t>learning</a:t>
            </a:r>
            <a:r>
              <a:rPr lang="cy-GB" sz="3200" i="1" dirty="0"/>
              <a:t> </a:t>
            </a:r>
            <a:r>
              <a:rPr lang="cy-GB" sz="3200" i="1" dirty="0" err="1"/>
              <a:t>through</a:t>
            </a:r>
            <a:r>
              <a:rPr lang="cy-GB" sz="3200" i="1" dirty="0"/>
              <a:t> </a:t>
            </a:r>
            <a:r>
              <a:rPr lang="cy-GB" sz="3200" i="1" dirty="0" err="1"/>
              <a:t>life</a:t>
            </a:r>
            <a:r>
              <a:rPr lang="cy-GB" sz="3200" i="1" dirty="0"/>
              <a:t>, </a:t>
            </a:r>
            <a:r>
              <a:rPr lang="cy-GB" sz="3200" dirty="0"/>
              <a:t>London: Routledge, </a:t>
            </a:r>
            <a:r>
              <a:rPr lang="cy-GB" sz="3200" dirty="0" err="1"/>
              <a:t>pp</a:t>
            </a:r>
            <a:r>
              <a:rPr lang="cy-GB" sz="3200" dirty="0"/>
              <a:t>. 249-268.</a:t>
            </a:r>
          </a:p>
          <a:p>
            <a:endParaRPr lang="en-GB" sz="3000" dirty="0"/>
          </a:p>
          <a:p>
            <a:endParaRPr lang="en-GB" sz="3000" dirty="0"/>
          </a:p>
          <a:p>
            <a:endParaRPr lang="en-GB" dirty="0"/>
          </a:p>
        </p:txBody>
      </p:sp>
    </p:spTree>
    <p:extLst>
      <p:ext uri="{BB962C8B-B14F-4D97-AF65-F5344CB8AC3E}">
        <p14:creationId xmlns:p14="http://schemas.microsoft.com/office/powerpoint/2010/main" val="583376065"/>
      </p:ext>
    </p:extLst>
  </p:cSld>
  <p:clrMapOvr>
    <a:masterClrMapping/>
  </p:clrMapOvr>
</p:sld>
</file>

<file path=ppt/theme/theme1.xml><?xml version="1.0" encoding="utf-8"?>
<a:theme xmlns:a="http://schemas.openxmlformats.org/drawingml/2006/main" name="Office Theme">
  <a:themeElements>
    <a:clrScheme name="Paper">
      <a:dk1>
        <a:sysClr val="windowText" lastClr="000000"/>
      </a:dk1>
      <a:lt1>
        <a:sysClr val="window" lastClr="FFFFFF"/>
      </a:lt1>
      <a:dk2>
        <a:srgbClr val="444D26"/>
      </a:dk2>
      <a:lt2>
        <a:srgbClr val="FEFAC9"/>
      </a:lt2>
      <a:accent1>
        <a:srgbClr val="A5B592"/>
      </a:accent1>
      <a:accent2>
        <a:srgbClr val="F3A447"/>
      </a:accent2>
      <a:accent3>
        <a:srgbClr val="E7BC29"/>
      </a:accent3>
      <a:accent4>
        <a:srgbClr val="D092A7"/>
      </a:accent4>
      <a:accent5>
        <a:srgbClr val="9C85C0"/>
      </a:accent5>
      <a:accent6>
        <a:srgbClr val="809EC2"/>
      </a:accent6>
      <a:hlink>
        <a:srgbClr val="8E58B6"/>
      </a:hlink>
      <a:folHlink>
        <a:srgbClr val="7F6F6F"/>
      </a:folHlink>
    </a:clrScheme>
    <a:fontScheme name="Arial">
      <a:maj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panose="020B0604020202020204"/>
        <a:ea typeface=""/>
        <a:cs typeface=""/>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UWTSD PP Template (Cream background)" id="{BB6076B2-FF1D-4709-92A1-792264D08139}" vid="{8F806C6F-5FC8-492D-A124-9E21A69900A8}"/>
    </a:ext>
  </a:extLst>
</a:theme>
</file>

<file path=ppt/theme/theme2.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Academic Literature">
      <a:dk1>
        <a:srgbClr val="514843"/>
      </a:dk1>
      <a:lt1>
        <a:srgbClr val="FFFFFF"/>
      </a:lt1>
      <a:dk2>
        <a:srgbClr val="000000"/>
      </a:dk2>
      <a:lt2>
        <a:srgbClr val="FFFFF3"/>
      </a:lt2>
      <a:accent1>
        <a:srgbClr val="514843"/>
      </a:accent1>
      <a:accent2>
        <a:srgbClr val="6D7D66"/>
      </a:accent2>
      <a:accent3>
        <a:srgbClr val="525A6A"/>
      </a:accent3>
      <a:accent4>
        <a:srgbClr val="827266"/>
      </a:accent4>
      <a:accent5>
        <a:srgbClr val="AE9A7E"/>
      </a:accent5>
      <a:accent6>
        <a:srgbClr val="A8A39E"/>
      </a:accent6>
      <a:hlink>
        <a:srgbClr val="59704F"/>
      </a:hlink>
      <a:folHlink>
        <a:srgbClr val="A8A39E"/>
      </a:folHlink>
    </a:clrScheme>
    <a:fontScheme name="Plantagenet Cherokee-Euphemia">
      <a:majorFont>
        <a:latin typeface="Plantagenet Cherokee"/>
        <a:ea typeface=""/>
        <a:cs typeface=""/>
      </a:majorFont>
      <a:minorFont>
        <a:latin typeface="Euphemia"/>
        <a:ea typeface=""/>
        <a:cs typeface=""/>
      </a:minorFont>
    </a:fontScheme>
    <a:fmtScheme name="AcademicLiterature">
      <a:fillStyleLst>
        <a:solidFill>
          <a:schemeClr val="phClr"/>
        </a:solidFill>
        <a:gradFill rotWithShape="1">
          <a:gsLst>
            <a:gs pos="0">
              <a:schemeClr val="phClr">
                <a:tint val="58000"/>
                <a:satMod val="300000"/>
              </a:schemeClr>
            </a:gs>
            <a:gs pos="100000">
              <a:schemeClr val="phClr">
                <a:tint val="68000"/>
                <a:satMod val="300000"/>
              </a:schemeClr>
            </a:gs>
          </a:gsLst>
          <a:path path="rect">
            <a:fillToRect l="50000" t="50000" r="50000" b="50000"/>
          </a:path>
        </a:gradFill>
        <a:gradFill rotWithShape="1">
          <a:gsLst>
            <a:gs pos="0">
              <a:schemeClr val="phClr">
                <a:shade val="100000"/>
                <a:satMod val="137000"/>
              </a:schemeClr>
            </a:gs>
            <a:gs pos="71000">
              <a:schemeClr val="phClr">
                <a:shade val="98000"/>
                <a:satMod val="137000"/>
              </a:schemeClr>
            </a:gs>
            <a:gs pos="100000">
              <a:schemeClr val="phClr">
                <a:shade val="75000"/>
                <a:satMod val="137000"/>
              </a:schemeClr>
            </a:gs>
          </a:gsLst>
          <a:path path="rect">
            <a:fillToRect l="50000" t="50000" r="50000" b="50000"/>
          </a:path>
        </a:gradFill>
      </a:fillStyleLst>
      <a:lnStyleLst>
        <a:ln w="6350" cap="rnd" cmpd="sng" algn="ctr">
          <a:solidFill>
            <a:schemeClr val="phClr">
              <a:shade val="95000"/>
              <a:satMod val="105000"/>
            </a:schemeClr>
          </a:solidFill>
          <a:prstDash val="solid"/>
        </a:ln>
        <a:ln w="48000" cap="flat" cmpd="thickThin" algn="ctr">
          <a:solidFill>
            <a:schemeClr val="phClr"/>
          </a:solidFill>
          <a:prstDash val="solid"/>
        </a:ln>
        <a:ln w="48500" cap="flat" cmpd="thickThin" algn="ctr">
          <a:solidFill>
            <a:schemeClr val="phClr"/>
          </a:solidFill>
          <a:prstDash val="solid"/>
        </a:ln>
      </a:lnStyleLst>
      <a:effectStyleLst>
        <a:effectStyle>
          <a:effectLst>
            <a:outerShdw blurRad="45000" dist="25000" dir="5400000" rotWithShape="0">
              <a:srgbClr val="000000">
                <a:alpha val="38000"/>
              </a:srgbClr>
            </a:outerShdw>
          </a:effectLst>
        </a:effectStyle>
        <a:effectStyle>
          <a:effectLst>
            <a:outerShdw blurRad="39000" dist="25400" dir="5400000" rotWithShape="0">
              <a:srgbClr val="000000">
                <a:alpha val="38000"/>
              </a:srgbClr>
            </a:outerShdw>
          </a:effectLst>
        </a:effectStyle>
        <a:effectStyle>
          <a:effectLst>
            <a:outerShdw blurRad="39000" dist="25400" dir="5400000" rotWithShape="0">
              <a:srgbClr val="000000">
                <a:alpha val="38000"/>
              </a:srgbClr>
            </a:outerShdw>
          </a:effectLst>
          <a:scene3d>
            <a:camera prst="orthographicFront">
              <a:rot lat="0" lon="0" rev="0"/>
            </a:camera>
            <a:lightRig rig="threePt" dir="t">
              <a:rot lat="0" lon="0" rev="1800000"/>
            </a:lightRig>
          </a:scene3d>
          <a:sp3d prstMaterial="matte">
            <a:bevelT h="20000"/>
          </a:sp3d>
        </a:effectStyle>
      </a:effectStyleLst>
      <a:bgFillStyleLst>
        <a:solidFill>
          <a:schemeClr val="phClr"/>
        </a:solidFill>
        <a:gradFill rotWithShape="1">
          <a:gsLst>
            <a:gs pos="0">
              <a:schemeClr val="phClr">
                <a:tint val="80000"/>
                <a:satMod val="300000"/>
              </a:schemeClr>
            </a:gs>
            <a:gs pos="100000">
              <a:schemeClr val="phClr">
                <a:shade val="90000"/>
                <a:alpha val="80000"/>
                <a:satMod val="200000"/>
              </a:schemeClr>
            </a:gs>
          </a:gsLst>
          <a:path path="rect">
            <a:fillToRect l="20000" t="20000" r="20000" b="20000"/>
          </a:path>
        </a:gradFill>
        <a:gradFill rotWithShape="1">
          <a:gsLst>
            <a:gs pos="0">
              <a:schemeClr val="phClr">
                <a:tint val="80000"/>
                <a:satMod val="300000"/>
              </a:schemeClr>
            </a:gs>
            <a:gs pos="100000">
              <a:schemeClr val="phClr">
                <a:shade val="90000"/>
                <a:alpha val="80000"/>
                <a:satMod val="200000"/>
              </a:schemeClr>
            </a:gs>
          </a:gsLst>
          <a:path path="rect">
            <a:fillToRect l="5000" t="5000" r="5000" b="5000"/>
          </a:path>
        </a:gradFill>
      </a:bgFillStyleLst>
    </a:fmtScheme>
  </a:themeElements>
  <a:objectDefaults>
    <a:lnDef>
      <a:spPr>
        <a:ln>
          <a:solidFill>
            <a:schemeClr val="accent1"/>
          </a:solidFill>
        </a:ln>
      </a:spPr>
      <a:bodyPr/>
      <a:lstStyle/>
      <a:style>
        <a:lnRef idx="1">
          <a:schemeClr val="accent1"/>
        </a:lnRef>
        <a:fillRef idx="0">
          <a:schemeClr val="accent1"/>
        </a:fillRef>
        <a:effectRef idx="0">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TemplateFile" ma:contentTypeID="0x0101006EDDDB5EE6D98C44930B742096920B300400F5B6D36B3EF94B4E9A635CDF2A18F5B8" ma:contentTypeVersion="72" ma:contentTypeDescription="Create a new document." ma:contentTypeScope="" ma:versionID="a23e56308344d904b51738559c3d67c9">
  <xsd:schema xmlns:xsd="http://www.w3.org/2001/XMLSchema" xmlns:xs="http://www.w3.org/2001/XMLSchema" xmlns:p="http://schemas.microsoft.com/office/2006/metadata/properties" xmlns:ns2="4873beb7-5857-4685-be1f-d57550cc96cc" targetNamespace="http://schemas.microsoft.com/office/2006/metadata/properties" ma:root="true" ma:fieldsID="cd0908cc4600e77bf5da051303e00c8d" ns2:_="">
    <xsd:import namespace="4873beb7-5857-4685-be1f-d57550cc96cc"/>
    <xsd:element name="properties">
      <xsd:complexType>
        <xsd:sequence>
          <xsd:element name="documentManagement">
            <xsd:complexType>
              <xsd:all>
                <xsd:element ref="ns2:AcquiredFrom" minOccurs="0"/>
                <xsd:element ref="ns2:UACurrentWords" minOccurs="0"/>
                <xsd:element ref="ns2:TPApplication" minOccurs="0"/>
                <xsd:element ref="ns2:ApprovalLog" minOccurs="0"/>
                <xsd:element ref="ns2:ApprovalStatus" minOccurs="0"/>
                <xsd:element ref="ns2:AssetStart" minOccurs="0"/>
                <xsd:element ref="ns2:AssetExpire" minOccurs="0"/>
                <xsd:element ref="ns2:AssetId" minOccurs="0"/>
                <xsd:element ref="ns2:IsSearchable" minOccurs="0"/>
                <xsd:element ref="ns2:AssetType" minOccurs="0"/>
                <xsd:element ref="ns2:APAuthor" minOccurs="0"/>
                <xsd:element ref="ns2:AverageRating" minOccurs="0"/>
                <xsd:element ref="ns2:BlockPublish" minOccurs="0"/>
                <xsd:element ref="ns2:BugNumber" minOccurs="0"/>
                <xsd:element ref="ns2:CampaignTagsTaxHTField0" minOccurs="0"/>
                <xsd:element ref="ns2:TPClientViewer" minOccurs="0"/>
                <xsd:element ref="ns2:ClipArtFilename" minOccurs="0"/>
                <xsd:element ref="ns2:TPCommandLine" minOccurs="0"/>
                <xsd:element ref="ns2:TPComponent" minOccurs="0"/>
                <xsd:element ref="ns2:ContentItem" minOccurs="0"/>
                <xsd:element ref="ns2:CrawlForDependencies" minOccurs="0"/>
                <xsd:element ref="ns2:CSXHash" minOccurs="0"/>
                <xsd:element ref="ns2:CSXSubmissionMarket" minOccurs="0"/>
                <xsd:element ref="ns2:CSXUpdate" minOccurs="0"/>
                <xsd:element ref="ns2:IntlLangReviewDate" minOccurs="0"/>
                <xsd:element ref="ns2:IsDeleted" minOccurs="0"/>
                <xsd:element ref="ns2:APDescription" minOccurs="0"/>
                <xsd:element ref="ns2:DirectSourceMarket" minOccurs="0"/>
                <xsd:element ref="ns2:Downloads" minOccurs="0"/>
                <xsd:element ref="ns2:DSATActionTaken" minOccurs="0"/>
                <xsd:element ref="ns2:APEditor" minOccurs="0"/>
                <xsd:element ref="ns2:EditorialStatus" minOccurs="0"/>
                <xsd:element ref="ns2:EditorialTags" minOccurs="0"/>
                <xsd:element ref="ns2:TPExecutable" minOccurs="0"/>
                <xsd:element ref="ns2:FeatureTagsTaxHTField0" minOccurs="0"/>
                <xsd:element ref="ns2:TPFriendlyName" minOccurs="0"/>
                <xsd:element ref="ns2:FriendlyTitle" minOccurs="0"/>
                <xsd:element ref="ns2:PrimaryImageGen" minOccurs="0"/>
                <xsd:element ref="ns2:HandoffToMSDN" minOccurs="0"/>
                <xsd:element ref="ns2:InProjectListLookup" minOccurs="0"/>
                <xsd:element ref="ns2:TPInstallLocation" minOccurs="0"/>
                <xsd:element ref="ns2:InternalTagsTaxHTField0" minOccurs="0"/>
                <xsd:element ref="ns2:IntlLangReview" minOccurs="0"/>
                <xsd:element ref="ns2:IntlLangReviewer" minOccurs="0"/>
                <xsd:element ref="ns2:MarketSpecific" minOccurs="0"/>
                <xsd:element ref="ns2:LastCompleteVersionLookup" minOccurs="0"/>
                <xsd:element ref="ns2:LastHandOff" minOccurs="0"/>
                <xsd:element ref="ns2:LastModifiedDateTime" minOccurs="0"/>
                <xsd:element ref="ns2:LastPreviewErrorLookup" minOccurs="0"/>
                <xsd:element ref="ns2:LastPreviewResultLookup" minOccurs="0"/>
                <xsd:element ref="ns2:LastPreviewAttemptDateLookup" minOccurs="0"/>
                <xsd:element ref="ns2:LastPreviewedByLookup" minOccurs="0"/>
                <xsd:element ref="ns2:LastPreviewTimeLookup" minOccurs="0"/>
                <xsd:element ref="ns2:LastPreviewVersionLookup" minOccurs="0"/>
                <xsd:element ref="ns2:LastPublishErrorLookup" minOccurs="0"/>
                <xsd:element ref="ns2:LastPublishResultLookup" minOccurs="0"/>
                <xsd:element ref="ns2:LastPublishAttemptDateLookup" minOccurs="0"/>
                <xsd:element ref="ns2:LastPublishedByLookup" minOccurs="0"/>
                <xsd:element ref="ns2:LastPublishTimeLookup" minOccurs="0"/>
                <xsd:element ref="ns2:LastPublishVersionLookup" minOccurs="0"/>
                <xsd:element ref="ns2:TPLaunchHelpLinkType" minOccurs="0"/>
                <xsd:element ref="ns2:LegacyData" minOccurs="0"/>
                <xsd:element ref="ns2:TPLaunchHelpLink" minOccurs="0"/>
                <xsd:element ref="ns2:LocComments" minOccurs="0"/>
                <xsd:element ref="ns2:LocLastLocAttemptVersionLookup" minOccurs="0"/>
                <xsd:element ref="ns2:LocLastLocAttemptVersionTypeLookup" minOccurs="0"/>
                <xsd:element ref="ns2:LocManualTestRequired" minOccurs="0"/>
                <xsd:element ref="ns2:LocMarketGroupTiers2" minOccurs="0"/>
                <xsd:element ref="ns2:LocNewPublishedVersionLookup" minOccurs="0"/>
                <xsd:element ref="ns2:LocOverallHandbackStatusLookup" minOccurs="0"/>
                <xsd:element ref="ns2:LocOverallLocStatusLookup" minOccurs="0"/>
                <xsd:element ref="ns2:LocOverallPreviewStatusLookup" minOccurs="0"/>
                <xsd:element ref="ns2:LocOverallPublishStatusLookup" minOccurs="0"/>
                <xsd:element ref="ns2:IntlLocPriority" minOccurs="0"/>
                <xsd:element ref="ns2:LocProcessedForHandoffsLookup" minOccurs="0"/>
                <xsd:element ref="ns2:LocProcessedForMarketsLookup" minOccurs="0"/>
                <xsd:element ref="ns2:LocPublishedDependentAssetsLookup" minOccurs="0"/>
                <xsd:element ref="ns2:LocPublishedLinkedAssetsLookup" minOccurs="0"/>
                <xsd:element ref="ns2:LocRecommendedHandoff" minOccurs="0"/>
                <xsd:element ref="ns2:LocalizationTagsTaxHTField0" minOccurs="0"/>
                <xsd:element ref="ns2:MachineTranslated" minOccurs="0"/>
                <xsd:element ref="ns2:Manager" minOccurs="0"/>
                <xsd:element ref="ns2:Markets" minOccurs="0"/>
                <xsd:element ref="ns2:Milestone" minOccurs="0"/>
                <xsd:element ref="ns2:TPNamespace" minOccurs="0"/>
                <xsd:element ref="ns2:NumericId" minOccurs="0"/>
                <xsd:element ref="ns2:NumOfRatingsLookup" minOccurs="0"/>
                <xsd:element ref="ns2:OOCacheId" minOccurs="0"/>
                <xsd:element ref="ns2:OpenTemplate" minOccurs="0"/>
                <xsd:element ref="ns2:OriginAsset" minOccurs="0"/>
                <xsd:element ref="ns2:OriginalRelease" minOccurs="0"/>
                <xsd:element ref="ns2:OriginalSourceMarket" minOccurs="0"/>
                <xsd:element ref="ns2:OutputCachingOn" minOccurs="0"/>
                <xsd:element ref="ns2:ParentAssetId" minOccurs="0"/>
                <xsd:element ref="ns2:PlannedPubDate" minOccurs="0"/>
                <xsd:element ref="ns2:PolicheckWords" minOccurs="0"/>
                <xsd:element ref="ns2:BusinessGroup" minOccurs="0"/>
                <xsd:element ref="ns2:UAProjectedTotalWords" minOccurs="0"/>
                <xsd:element ref="ns2:Provider" minOccurs="0"/>
                <xsd:element ref="ns2:Providers" minOccurs="0"/>
                <xsd:element ref="ns2:PublishStatusLookup" minOccurs="0"/>
                <xsd:element ref="ns2:PublishTargets" minOccurs="0"/>
                <xsd:element ref="ns2:RecommendationsModifier" minOccurs="0"/>
                <xsd:element ref="ns2:ArtSampleDocs" minOccurs="0"/>
                <xsd:element ref="ns2:ScenarioTagsTaxHTField0" minOccurs="0"/>
                <xsd:element ref="ns2:ShowIn" minOccurs="0"/>
                <xsd:element ref="ns2:SourceTitle" minOccurs="0"/>
                <xsd:element ref="ns2:CSXSubmissionDate" minOccurs="0"/>
                <xsd:element ref="ns2:SubmitterId" minOccurs="0"/>
                <xsd:element ref="ns2:TaxCatchAll" minOccurs="0"/>
                <xsd:element ref="ns2:TaxCatchAllLabel" minOccurs="0"/>
                <xsd:element ref="ns2:TemplateStatus" minOccurs="0"/>
                <xsd:element ref="ns2:TemplateTemplateType" minOccurs="0"/>
                <xsd:element ref="ns2:ThumbnailAssetId" minOccurs="0"/>
                <xsd:element ref="ns2:TimesCloned" minOccurs="0"/>
                <xsd:element ref="ns2:TrustLevel" minOccurs="0"/>
                <xsd:element ref="ns2:UALocComments" minOccurs="0"/>
                <xsd:element ref="ns2:UALocRecommendation" minOccurs="0"/>
                <xsd:element ref="ns2:UANotes" minOccurs="0"/>
                <xsd:element ref="ns2:TPAppVersion" minOccurs="0"/>
                <xsd:element ref="ns2:VoteCount"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4873beb7-5857-4685-be1f-d57550cc96cc" elementFormDefault="qualified">
    <xsd:import namespace="http://schemas.microsoft.com/office/2006/documentManagement/types"/>
    <xsd:import namespace="http://schemas.microsoft.com/office/infopath/2007/PartnerControls"/>
    <xsd:element name="AcquiredFrom" ma:index="1" nillable="true" ma:displayName="Acquired From" ma:default="Internal MS" ma:internalName="AcquiredFrom" ma:readOnly="false">
      <xsd:simpleType>
        <xsd:restriction base="dms:Choice">
          <xsd:enumeration value="Internal MS"/>
          <xsd:enumeration value="Community"/>
          <xsd:enumeration value="MVP"/>
          <xsd:enumeration value="Publisher"/>
          <xsd:enumeration value="Partner"/>
          <xsd:enumeration value="None"/>
        </xsd:restriction>
      </xsd:simpleType>
    </xsd:element>
    <xsd:element name="UACurrentWords" ma:index="2" nillable="true" ma:displayName="Actual Word Count" ma:default="" ma:internalName="UACurrentWords" ma:readOnly="false">
      <xsd:simpleType>
        <xsd:restriction base="dms:Unknown"/>
      </xsd:simpleType>
    </xsd:element>
    <xsd:element name="TPApplication" ma:index="3" nillable="true" ma:displayName="Application to Open Template With" ma:default="" ma:internalName="TPApplication">
      <xsd:simpleType>
        <xsd:restriction base="dms:Text"/>
      </xsd:simpleType>
    </xsd:element>
    <xsd:element name="ApprovalLog" ma:index="4" nillable="true" ma:displayName="Approval Log" ma:default="" ma:hidden="true" ma:internalName="ApprovalLog" ma:readOnly="false">
      <xsd:simpleType>
        <xsd:restriction base="dms:Note"/>
      </xsd:simpleType>
    </xsd:element>
    <xsd:element name="ApprovalStatus" ma:index="5" nillable="true" ma:displayName="Approval Status" ma:default="InProgress" ma:internalName="ApprovalStatus" ma:readOnly="false">
      <xsd:simpleType>
        <xsd:restriction base="dms:Choice">
          <xsd:enumeration value="InProgress"/>
          <xsd:enumeration value="Rejected"/>
          <xsd:enumeration value="Questionable"/>
          <xsd:enumeration value="ApprovedAutomatic"/>
          <xsd:enumeration value="ApprovedManual"/>
          <xsd:enumeration value="On Hold"/>
          <xsd:enumeration value="Needs Review"/>
          <xsd:enumeration value="A Violation"/>
          <xsd:enumeration value="Unpublished Violation"/>
        </xsd:restriction>
      </xsd:simpleType>
    </xsd:element>
    <xsd:element name="AssetStart" ma:index="6" nillable="true" ma:displayName="Asset Begin Date" ma:default="[Today]" ma:internalName="AssetStart" ma:readOnly="false">
      <xsd:simpleType>
        <xsd:restriction base="dms:DateTime"/>
      </xsd:simpleType>
    </xsd:element>
    <xsd:element name="AssetExpire" ma:index="7" nillable="true" ma:displayName="Asset End Date" ma:default="2029-01-01T08:00:00Z" ma:format="DateTime" ma:internalName="AssetExpire" ma:readOnly="false">
      <xsd:simpleType>
        <xsd:restriction base="dms:DateTime"/>
      </xsd:simpleType>
    </xsd:element>
    <xsd:element name="AssetId" ma:index="8" nillable="true" ma:displayName="Asset ID" ma:default="" ma:indexed="true" ma:internalName="AssetId" ma:readOnly="false">
      <xsd:simpleType>
        <xsd:restriction base="dms:Text">
          <xsd:maxLength value="255"/>
        </xsd:restriction>
      </xsd:simpleType>
    </xsd:element>
    <xsd:element name="IsSearchable" ma:index="9" nillable="true" ma:displayName="Asset Searchable?" ma:default="true" ma:internalName="IsSearchable" ma:readOnly="false">
      <xsd:simpleType>
        <xsd:restriction base="dms:Boolean"/>
      </xsd:simpleType>
    </xsd:element>
    <xsd:element name="AssetType" ma:index="10" nillable="true" ma:displayName="Asset Type" ma:default="" ma:internalName="AssetType" ma:readOnly="false">
      <xsd:simpleType>
        <xsd:restriction base="dms:Unknown"/>
      </xsd:simpleType>
    </xsd:element>
    <xsd:element name="APAuthor" ma:index="11" nillable="true" ma:displayName="Author" ma:default="" ma:list="UserInfo" ma:internalName="APAuth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AverageRating" ma:index="12" nillable="true" ma:displayName="Average Rating" ma:internalName="AverageRating" ma:readOnly="false">
      <xsd:simpleType>
        <xsd:restriction base="dms:Text"/>
      </xsd:simpleType>
    </xsd:element>
    <xsd:element name="BlockPublish" ma:index="13" nillable="true" ma:displayName="Block from Publishing?" ma:default="" ma:internalName="BlockPublish" ma:readOnly="false">
      <xsd:simpleType>
        <xsd:restriction base="dms:Boolean"/>
      </xsd:simpleType>
    </xsd:element>
    <xsd:element name="BugNumber" ma:index="14" nillable="true" ma:displayName="Bug Number" ma:default="" ma:internalName="BugNumber" ma:readOnly="false">
      <xsd:simpleType>
        <xsd:restriction base="dms:Text"/>
      </xsd:simpleType>
    </xsd:element>
    <xsd:element name="CampaignTagsTaxHTField0" ma:index="16" nillable="true" ma:taxonomy="true" ma:internalName="CampaignTagsTaxHTField0" ma:taxonomyFieldName="CampaignTags" ma:displayName="Campaigns" ma:readOnly="false" ma:default="" ma:fieldId="{1df42cc3-2301-4f11-a52a-6ead923c29ed}" ma:taxonomyMulti="true" ma:sspId="8f79753a-75d3-41f5-8ca3-40b843941b4f" ma:termSetId="ca0e50d4-faa1-44ce-961e-bb1441c60e66" ma:anchorId="00000000-0000-0000-0000-000000000000" ma:open="false" ma:isKeyword="false">
      <xsd:complexType>
        <xsd:sequence>
          <xsd:element ref="pc:Terms" minOccurs="0" maxOccurs="1"/>
        </xsd:sequence>
      </xsd:complexType>
    </xsd:element>
    <xsd:element name="TPClientViewer" ma:index="17" nillable="true" ma:displayName="Client Viewer" ma:default="" ma:internalName="TPClientViewer">
      <xsd:simpleType>
        <xsd:restriction base="dms:Text"/>
      </xsd:simpleType>
    </xsd:element>
    <xsd:element name="ClipArtFilename" ma:index="18" nillable="true" ma:displayName="Clip Art Name" ma:default="" ma:internalName="ClipArtFilename" ma:readOnly="false">
      <xsd:simpleType>
        <xsd:restriction base="dms:Text"/>
      </xsd:simpleType>
    </xsd:element>
    <xsd:element name="TPCommandLine" ma:index="19" nillable="true" ma:displayName="Command Line" ma:default="" ma:internalName="TPCommandLine">
      <xsd:simpleType>
        <xsd:restriction base="dms:Text"/>
      </xsd:simpleType>
    </xsd:element>
    <xsd:element name="TPComponent" ma:index="20" nillable="true" ma:displayName="Component" ma:default="" ma:internalName="TPComponent">
      <xsd:simpleType>
        <xsd:restriction base="dms:Text"/>
      </xsd:simpleType>
    </xsd:element>
    <xsd:element name="ContentItem" ma:index="21" nillable="true" ma:displayName="Content Item" ma:default="" ma:hidden="true" ma:internalName="ContentItem" ma:readOnly="false">
      <xsd:simpleType>
        <xsd:restriction base="dms:Unknown"/>
      </xsd:simpleType>
    </xsd:element>
    <xsd:element name="CrawlForDependencies" ma:index="23" nillable="true" ma:displayName="Crawl for Dependencies?" ma:default="true" ma:internalName="CrawlForDependencies" ma:readOnly="false">
      <xsd:simpleType>
        <xsd:restriction base="dms:Boolean"/>
      </xsd:simpleType>
    </xsd:element>
    <xsd:element name="CSXHash" ma:index="26" nillable="true" ma:displayName="CSX Hash" ma:default="" ma:indexed="true" ma:internalName="CSXHash" ma:readOnly="false">
      <xsd:simpleType>
        <xsd:restriction base="dms:Text"/>
      </xsd:simpleType>
    </xsd:element>
    <xsd:element name="CSXSubmissionMarket" ma:index="27" nillable="true" ma:displayName="CSX Submission Market" ma:default="" ma:list="{2FBD1B11-2ACE-4FDC-B5A3-635D4ADF6F1B}" ma:internalName="CSXSubmissionMarket" ma:readOnly="false" ma:showField="MarketName" ma:web="4873beb7-5857-4685-be1f-d57550cc96cc">
      <xsd:simpleType>
        <xsd:restriction base="dms:Lookup"/>
      </xsd:simpleType>
    </xsd:element>
    <xsd:element name="CSXUpdate" ma:index="28" nillable="true" ma:displayName="CSX Updated?" ma:default="false" ma:internalName="CSXUpdate" ma:readOnly="false">
      <xsd:simpleType>
        <xsd:restriction base="dms:Boolean"/>
      </xsd:simpleType>
    </xsd:element>
    <xsd:element name="IntlLangReviewDate" ma:index="29" nillable="true" ma:displayName="Date to Complete Intl QA" ma:default="" ma:internalName="IntlLangReviewDate" ma:readOnly="false">
      <xsd:simpleType>
        <xsd:restriction base="dms:DateTime"/>
      </xsd:simpleType>
    </xsd:element>
    <xsd:element name="IsDeleted" ma:index="30" nillable="true" ma:displayName="Deleted?" ma:default="" ma:internalName="IsDeleted" ma:readOnly="false">
      <xsd:simpleType>
        <xsd:restriction base="dms:Boolean"/>
      </xsd:simpleType>
    </xsd:element>
    <xsd:element name="APDescription" ma:index="31" nillable="true" ma:displayName="Description" ma:default="" ma:internalName="APDescription" ma:readOnly="false">
      <xsd:simpleType>
        <xsd:restriction base="dms:Note"/>
      </xsd:simpleType>
    </xsd:element>
    <xsd:element name="DirectSourceMarket" ma:index="32" nillable="true" ma:displayName="Direct Source Market Group" ma:default="" ma:internalName="DirectSourceMarket" ma:readOnly="false">
      <xsd:simpleType>
        <xsd:restriction base="dms:Text"/>
      </xsd:simpleType>
    </xsd:element>
    <xsd:element name="Downloads" ma:index="33" nillable="true" ma:displayName="Downloads" ma:default="0" ma:hidden="true" ma:internalName="Downloads" ma:readOnly="false">
      <xsd:simpleType>
        <xsd:restriction base="dms:Unknown"/>
      </xsd:simpleType>
    </xsd:element>
    <xsd:element name="DSATActionTaken" ma:index="34" nillable="true" ma:displayName="DSAT Action Taken" ma:default="" ma:internalName="DSATActionTaken" ma:readOnly="false">
      <xsd:simpleType>
        <xsd:restriction base="dms:Choice">
          <xsd:enumeration value="Best Bets"/>
          <xsd:enumeration value="Expire"/>
          <xsd:enumeration value="Hide"/>
          <xsd:enumeration value="None"/>
        </xsd:restriction>
      </xsd:simpleType>
    </xsd:element>
    <xsd:element name="APEditor" ma:index="35" nillable="true" ma:displayName="Editor" ma:default="" ma:list="UserInfo" ma:internalName="APEditor" ma:readOnly="false">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EditorialStatus" ma:index="36" nillable="true" ma:displayName="Editorial Status" ma:default="" ma:internalName="EditorialStatus" ma:readOnly="false">
      <xsd:simpleType>
        <xsd:restriction base="dms:Unknown"/>
      </xsd:simpleType>
    </xsd:element>
    <xsd:element name="EditorialTags" ma:index="37" nillable="true" ma:displayName="Editorial Tags" ma:default="" ma:internalName="EditorialTags">
      <xsd:simpleType>
        <xsd:restriction base="dms:Unknown"/>
      </xsd:simpleType>
    </xsd:element>
    <xsd:element name="TPExecutable" ma:index="38" nillable="true" ma:displayName="Executable" ma:default="" ma:internalName="TPExecutable">
      <xsd:simpleType>
        <xsd:restriction base="dms:Text"/>
      </xsd:simpleType>
    </xsd:element>
    <xsd:element name="FeatureTagsTaxHTField0" ma:index="40" nillable="true" ma:taxonomy="true" ma:internalName="FeatureTagsTaxHTField0" ma:taxonomyFieldName="FeatureTags" ma:displayName="Features" ma:readOnly="false" ma:default="" ma:fieldId="{7fc0d542-15c6-4882-a8e3-13bca44403fb}" ma:taxonomyMulti="true" ma:sspId="8f79753a-75d3-41f5-8ca3-40b843941b4f" ma:termSetId="f1ab6845-967d-4854-a0ba-4ec07f0f8113" ma:anchorId="00000000-0000-0000-0000-000000000000" ma:open="false" ma:isKeyword="false">
      <xsd:complexType>
        <xsd:sequence>
          <xsd:element ref="pc:Terms" minOccurs="0" maxOccurs="1"/>
        </xsd:sequence>
      </xsd:complexType>
    </xsd:element>
    <xsd:element name="TPFriendlyName" ma:index="41" nillable="true" ma:displayName="Friendly Name" ma:default="" ma:internalName="TPFriendlyName">
      <xsd:simpleType>
        <xsd:restriction base="dms:Text"/>
      </xsd:simpleType>
    </xsd:element>
    <xsd:element name="FriendlyTitle" ma:index="42" nillable="true" ma:displayName="Friendly Title" ma:default="" ma:description="Shorter title to be used when displaying search results" ma:internalName="FriendlyTitle" ma:readOnly="false">
      <xsd:simpleType>
        <xsd:restriction base="dms:Text"/>
      </xsd:simpleType>
    </xsd:element>
    <xsd:element name="PrimaryImageGen" ma:index="43" nillable="true" ma:displayName="Generate Images?" ma:default="true" ma:internalName="PrimaryImageGen">
      <xsd:simpleType>
        <xsd:restriction base="dms:Boolean"/>
      </xsd:simpleType>
    </xsd:element>
    <xsd:element name="HandoffToMSDN" ma:index="44" nillable="true" ma:displayName="Handoff To MSDN Date" ma:default="" ma:internalName="HandoffToMSDN" ma:readOnly="false">
      <xsd:simpleType>
        <xsd:restriction base="dms:DateTime"/>
      </xsd:simpleType>
    </xsd:element>
    <xsd:element name="InProjectListLookup" ma:index="45" nillable="true" ma:displayName="InProjectListLookup" ma:list="{9E343742-310B-4684-A24C-1D137CB4B230}" ma:internalName="InProjectListLookup" ma:readOnly="true" ma:showField="InProjectLis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InstallLocation" ma:index="46" nillable="true" ma:displayName="Install Location" ma:default="" ma:internalName="TPInstallLocation">
      <xsd:simpleType>
        <xsd:restriction base="dms:Text"/>
      </xsd:simpleType>
    </xsd:element>
    <xsd:element name="InternalTagsTaxHTField0" ma:index="48" nillable="true" ma:taxonomy="true" ma:internalName="InternalTagsTaxHTField0" ma:taxonomyFieldName="InternalTags" ma:displayName="Internal Tags" ma:readOnly="false" ma:default="" ma:fieldId="{1490b8a4-2706-41ec-b5e3-73176dccf34e}" ma:taxonomyMulti="true" ma:sspId="8f79753a-75d3-41f5-8ca3-40b843941b4f" ma:termSetId="82b6639e-f7fc-4c18-ad2d-003a6e707765" ma:anchorId="00000000-0000-0000-0000-000000000000" ma:open="false" ma:isKeyword="false">
      <xsd:complexType>
        <xsd:sequence>
          <xsd:element ref="pc:Terms" minOccurs="0" maxOccurs="1"/>
        </xsd:sequence>
      </xsd:complexType>
    </xsd:element>
    <xsd:element name="IntlLangReview" ma:index="49" nillable="true" ma:displayName="Intl Lang QA Review Required?" ma:default="" ma:internalName="IntlLangReview" ma:readOnly="false">
      <xsd:simpleType>
        <xsd:restriction base="dms:Boolean"/>
      </xsd:simpleType>
    </xsd:element>
    <xsd:element name="IntlLangReviewer" ma:index="50" nillable="true" ma:displayName="Intl Lang QA Reviewer" ma:default="" ma:internalName="IntlLangReviewer" ma:readOnly="false">
      <xsd:simpleType>
        <xsd:restriction base="dms:Text"/>
      </xsd:simpleType>
    </xsd:element>
    <xsd:element name="MarketSpecific" ma:index="51" nillable="true" ma:displayName="Is Market Specific?" ma:default="" ma:internalName="MarketSpecific" ma:readOnly="false">
      <xsd:simpleType>
        <xsd:restriction base="dms:Boolean"/>
      </xsd:simpleType>
    </xsd:element>
    <xsd:element name="LastCompleteVersionLookup" ma:index="52" nillable="true" ma:displayName="Last Complete Version Lookup" ma:default="" ma:list="{9E343742-310B-4684-A24C-1D137CB4B230}" ma:internalName="LastCompleteVersionLookup" ma:readOnly="true" ma:showField="LastComplete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HandOff" ma:index="53" nillable="true" ma:displayName="Last Hand-off" ma:default="" ma:internalName="LastHandOff" ma:readOnly="false">
      <xsd:simpleType>
        <xsd:restriction base="dms:DateTime"/>
      </xsd:simpleType>
    </xsd:element>
    <xsd:element name="LastModifiedDateTime" ma:index="54" nillable="true" ma:displayName="Last Modified Date" ma:default="" ma:internalName="LastModifiedDateTime" ma:readOnly="false">
      <xsd:simpleType>
        <xsd:restriction base="dms:DateTime"/>
      </xsd:simpleType>
    </xsd:element>
    <xsd:element name="LastPreviewErrorLookup" ma:index="55" nillable="true" ma:displayName="Last Preview Attempt Error" ma:default="" ma:list="{9E343742-310B-4684-A24C-1D137CB4B230}" ma:internalName="LastPreviewErrorLookup" ma:readOnly="true" ma:showField="LastPreview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ResultLookup" ma:index="56" nillable="true" ma:displayName="Last Preview Attempt Result" ma:default="" ma:list="{9E343742-310B-4684-A24C-1D137CB4B230}" ma:internalName="LastPreviewResultLookup" ma:readOnly="true" ma:showField="LastPreview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AttemptDateLookup" ma:index="57" nillable="true" ma:displayName="Last Preview Attempted On" ma:default="" ma:list="{9E343742-310B-4684-A24C-1D137CB4B230}" ma:internalName="LastPreviewAttemptDateLookup" ma:readOnly="true" ma:showField="LastPreview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edByLookup" ma:index="58" nillable="true" ma:displayName="Last Previewed By" ma:default="" ma:list="{9E343742-310B-4684-A24C-1D137CB4B230}" ma:internalName="LastPreviewedByLookup" ma:readOnly="true" ma:showField="LastPreview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TimeLookup" ma:index="59" nillable="true" ma:displayName="Last Previewed Date" ma:default="" ma:list="{9E343742-310B-4684-A24C-1D137CB4B230}" ma:internalName="LastPreviewTimeLookup" ma:readOnly="true" ma:showField="LastPreview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reviewVersionLookup" ma:index="60" nillable="true" ma:displayName="Last Previewed Version" ma:default="" ma:list="{9E343742-310B-4684-A24C-1D137CB4B230}" ma:internalName="LastPreviewVersionLookup" ma:readOnly="true" ma:showField="LastPreview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rrorLookup" ma:index="61" nillable="true" ma:displayName="Last Publish Attempt Error" ma:default="" ma:list="{9E343742-310B-4684-A24C-1D137CB4B230}" ma:internalName="LastPublishErrorLookup" ma:readOnly="true" ma:showField="LastPublishError"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ResultLookup" ma:index="62" nillable="true" ma:displayName="Last Publish Attempt Result" ma:default="" ma:list="{9E343742-310B-4684-A24C-1D137CB4B230}" ma:internalName="LastPublishResultLookup" ma:readOnly="true" ma:showField="LastPublishResult"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AttemptDateLookup" ma:index="63" nillable="true" ma:displayName="Last Publish Attempted On" ma:default="" ma:list="{9E343742-310B-4684-A24C-1D137CB4B230}" ma:internalName="LastPublishAttemptDateLookup" ma:readOnly="true" ma:showField="LastPublishAttemptDat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edByLookup" ma:index="64" nillable="true" ma:displayName="Last Published By" ma:default="" ma:list="{9E343742-310B-4684-A24C-1D137CB4B230}" ma:internalName="LastPublishedByLookup" ma:readOnly="true" ma:showField="LastPublishedBy"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TimeLookup" ma:index="65" nillable="true" ma:displayName="Last Published Date" ma:default="" ma:list="{9E343742-310B-4684-A24C-1D137CB4B230}" ma:internalName="LastPublishTimeLookup" ma:readOnly="true" ma:showField="LastPublishTi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LastPublishVersionLookup" ma:index="66" nillable="true" ma:displayName="Last Published Version" ma:default="" ma:list="{9E343742-310B-4684-A24C-1D137CB4B230}" ma:internalName="LastPublishVersionLookup" ma:readOnly="true" ma:showField="LastPublishVersion"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PLaunchHelpLinkType" ma:index="67" nillable="true" ma:displayName="Launch Help Link Type" ma:default="Template" ma:internalName="TPLaunchHelpLinkType">
      <xsd:simpleType>
        <xsd:restriction base="dms:Choice">
          <xsd:enumeration value="Template"/>
          <xsd:enumeration value="Training"/>
          <xsd:enumeration value="URL"/>
          <xsd:enumeration value="None"/>
        </xsd:restriction>
      </xsd:simpleType>
    </xsd:element>
    <xsd:element name="LegacyData" ma:index="68" nillable="true" ma:displayName="Legacy Data" ma:default="" ma:internalName="LegacyData" ma:readOnly="false">
      <xsd:simpleType>
        <xsd:restriction base="dms:Note"/>
      </xsd:simpleType>
    </xsd:element>
    <xsd:element name="TPLaunchHelpLink" ma:index="69" nillable="true" ma:displayName="Link to Launch Help Topic" ma:default="" ma:internalName="TPLaunchHelpLink">
      <xsd:simpleType>
        <xsd:restriction base="dms:Text"/>
      </xsd:simpleType>
    </xsd:element>
    <xsd:element name="LocComments" ma:index="70" nillable="true" ma:displayName="Loc Approval Comments" ma:default="" ma:internalName="LocComments" ma:readOnly="false">
      <xsd:simpleType>
        <xsd:restriction base="dms:Note"/>
      </xsd:simpleType>
    </xsd:element>
    <xsd:element name="LocLastLocAttemptVersionLookup" ma:index="71" nillable="true" ma:displayName="Loc Last Loc Attempt Version" ma:default="" ma:list="{7DD1DCEC-E449-43D3-891F-7DC62F62AD21}" ma:internalName="LocLastLocAttemptVersionLookup" ma:readOnly="false" ma:showField="LastLocAttemptVersion" ma:web="4873beb7-5857-4685-be1f-d57550cc96cc">
      <xsd:simpleType>
        <xsd:restriction base="dms:Lookup"/>
      </xsd:simpleType>
    </xsd:element>
    <xsd:element name="LocLastLocAttemptVersionTypeLookup" ma:index="72" nillable="true" ma:displayName="Loc Last Loc Attempt Version Type" ma:default="" ma:list="{7DD1DCEC-E449-43D3-891F-7DC62F62AD21}" ma:internalName="LocLastLocAttemptVersionTypeLookup" ma:readOnly="true" ma:showField="LastLocAttemptVersionType" ma:web="4873beb7-5857-4685-be1f-d57550cc96cc">
      <xsd:simpleType>
        <xsd:restriction base="dms:Lookup"/>
      </xsd:simpleType>
    </xsd:element>
    <xsd:element name="LocManualTestRequired" ma:index="73" nillable="true" ma:displayName="Loc Manual Test Required" ma:default="" ma:internalName="LocManualTestRequired" ma:readOnly="false">
      <xsd:simpleType>
        <xsd:restriction base="dms:Boolean"/>
      </xsd:simpleType>
    </xsd:element>
    <xsd:element name="LocMarketGroupTiers2" ma:index="74" nillable="true" ma:displayName="Loc Market Group Tiers" ma:internalName="LocMarketGroupTiers2" ma:readOnly="false">
      <xsd:simpleType>
        <xsd:restriction base="dms:Unknown"/>
      </xsd:simpleType>
    </xsd:element>
    <xsd:element name="LocNewPublishedVersionLookup" ma:index="75" nillable="true" ma:displayName="Loc New Published Version Lookup" ma:default="" ma:list="{7DD1DCEC-E449-43D3-891F-7DC62F62AD21}" ma:internalName="LocNewPublishedVersionLookup" ma:readOnly="true" ma:showField="NewPublishedVersion" ma:web="4873beb7-5857-4685-be1f-d57550cc96cc">
      <xsd:simpleType>
        <xsd:restriction base="dms:Lookup"/>
      </xsd:simpleType>
    </xsd:element>
    <xsd:element name="LocOverallHandbackStatusLookup" ma:index="76" nillable="true" ma:displayName="Loc Overall Handback Status" ma:default="" ma:list="{7DD1DCEC-E449-43D3-891F-7DC62F62AD21}" ma:internalName="LocOverallHandbackStatusLookup" ma:readOnly="true" ma:showField="OverallHandbackStatus" ma:web="4873beb7-5857-4685-be1f-d57550cc96cc">
      <xsd:simpleType>
        <xsd:restriction base="dms:Lookup"/>
      </xsd:simpleType>
    </xsd:element>
    <xsd:element name="LocOverallLocStatusLookup" ma:index="77" nillable="true" ma:displayName="Loc Overall Localize Status" ma:default="" ma:list="{7DD1DCEC-E449-43D3-891F-7DC62F62AD21}" ma:internalName="LocOverallLocStatusLookup" ma:readOnly="true" ma:showField="OverallLocStatus" ma:web="4873beb7-5857-4685-be1f-d57550cc96cc">
      <xsd:simpleType>
        <xsd:restriction base="dms:Lookup"/>
      </xsd:simpleType>
    </xsd:element>
    <xsd:element name="LocOverallPreviewStatusLookup" ma:index="78" nillable="true" ma:displayName="Loc Overall Preview Status" ma:default="" ma:list="{7DD1DCEC-E449-43D3-891F-7DC62F62AD21}" ma:internalName="LocOverallPreviewStatusLookup" ma:readOnly="true" ma:showField="OverallPreviewStatus" ma:web="4873beb7-5857-4685-be1f-d57550cc96cc">
      <xsd:simpleType>
        <xsd:restriction base="dms:Lookup"/>
      </xsd:simpleType>
    </xsd:element>
    <xsd:element name="LocOverallPublishStatusLookup" ma:index="79" nillable="true" ma:displayName="Loc Overall Publish Status" ma:default="" ma:list="{7DD1DCEC-E449-43D3-891F-7DC62F62AD21}" ma:internalName="LocOverallPublishStatusLookup" ma:readOnly="true" ma:showField="OverallPublishStatus" ma:web="4873beb7-5857-4685-be1f-d57550cc96cc">
      <xsd:simpleType>
        <xsd:restriction base="dms:Lookup"/>
      </xsd:simpleType>
    </xsd:element>
    <xsd:element name="IntlLocPriority" ma:index="80" nillable="true" ma:displayName="Loc Priority" ma:default="" ma:internalName="IntlLocPriority" ma:readOnly="false">
      <xsd:simpleType>
        <xsd:restriction base="dms:Unknown"/>
      </xsd:simpleType>
    </xsd:element>
    <xsd:element name="LocProcessedForHandoffsLookup" ma:index="81" nillable="true" ma:displayName="Loc Processed For Handoffs" ma:default="" ma:list="{7DD1DCEC-E449-43D3-891F-7DC62F62AD21}" ma:internalName="LocProcessedForHandoffsLookup" ma:readOnly="true" ma:showField="ProcessedForHandoffs" ma:web="4873beb7-5857-4685-be1f-d57550cc96cc">
      <xsd:simpleType>
        <xsd:restriction base="dms:Lookup"/>
      </xsd:simpleType>
    </xsd:element>
    <xsd:element name="LocProcessedForMarketsLookup" ma:index="82" nillable="true" ma:displayName="Loc Processed For Markets" ma:default="" ma:list="{7DD1DCEC-E449-43D3-891F-7DC62F62AD21}" ma:internalName="LocProcessedForMarketsLookup" ma:readOnly="true" ma:showField="ProcessedForMarkets" ma:web="4873beb7-5857-4685-be1f-d57550cc96cc">
      <xsd:simpleType>
        <xsd:restriction base="dms:Lookup"/>
      </xsd:simpleType>
    </xsd:element>
    <xsd:element name="LocPublishedDependentAssetsLookup" ma:index="83" nillable="true" ma:displayName="Loc Published Dependent Assets" ma:default="" ma:list="{7DD1DCEC-E449-43D3-891F-7DC62F62AD21}" ma:internalName="LocPublishedDependentAssetsLookup" ma:readOnly="true" ma:showField="PublishedDependentAssets" ma:web="4873beb7-5857-4685-be1f-d57550cc96cc">
      <xsd:simpleType>
        <xsd:restriction base="dms:Lookup"/>
      </xsd:simpleType>
    </xsd:element>
    <xsd:element name="LocPublishedLinkedAssetsLookup" ma:index="84" nillable="true" ma:displayName="Loc Published Linked Assets" ma:default="" ma:list="{7DD1DCEC-E449-43D3-891F-7DC62F62AD21}" ma:internalName="LocPublishedLinkedAssetsLookup" ma:readOnly="true" ma:showField="PublishedLinkedAssets" ma:web="4873beb7-5857-4685-be1f-d57550cc96cc">
      <xsd:simpleType>
        <xsd:restriction base="dms:Lookup"/>
      </xsd:simpleType>
    </xsd:element>
    <xsd:element name="LocRecommendedHandoff" ma:index="85" nillable="true" ma:displayName="Loc Recommended Handoff" ma:default="" ma:indexed="true" ma:internalName="LocRecommendedHandoff" ma:readOnly="false">
      <xsd:simpleType>
        <xsd:restriction base="dms:Text"/>
      </xsd:simpleType>
    </xsd:element>
    <xsd:element name="LocalizationTagsTaxHTField0" ma:index="87" nillable="true" ma:taxonomy="true" ma:internalName="LocalizationTagsTaxHTField0" ma:taxonomyFieldName="LocalizationTags" ma:displayName="Localization Tags" ma:readOnly="false" ma:default="" ma:fieldId="{00f02cb3-2c7c-424a-9c61-10e9b6878429}" ma:taxonomyMulti="true" ma:sspId="8f79753a-75d3-41f5-8ca3-40b843941b4f" ma:termSetId="5b7703a5-8e8b-4b58-8b31-1cea35331da3" ma:anchorId="00000000-0000-0000-0000-000000000000" ma:open="false" ma:isKeyword="false">
      <xsd:complexType>
        <xsd:sequence>
          <xsd:element ref="pc:Terms" minOccurs="0" maxOccurs="1"/>
        </xsd:sequence>
      </xsd:complexType>
    </xsd:element>
    <xsd:element name="MachineTranslated" ma:index="88" nillable="true" ma:displayName="Machine Translated" ma:default="" ma:internalName="MachineTranslated" ma:readOnly="false">
      <xsd:simpleType>
        <xsd:restriction base="dms:Boolean"/>
      </xsd:simpleType>
    </xsd:element>
    <xsd:element name="Manager" ma:index="89" nillable="true" ma:displayName="Manager" ma:hidden="true" ma:internalName="Manager" ma:readOnly="false">
      <xsd:simpleType>
        <xsd:restriction base="dms:Text"/>
      </xsd:simpleType>
    </xsd:element>
    <xsd:element name="Markets" ma:index="90" nillable="true" ma:displayName="Markets" ma:default="" ma:description="Leave blank to show in all markets" ma:list="{2FBD1B11-2ACE-4FDC-B5A3-635D4ADF6F1B}" ma:internalName="Markets" ma:readOnly="false" ma:showField="MarketName"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Milestone" ma:index="91" nillable="true" ma:displayName="Milestone" ma:default="" ma:internalName="Milestone" ma:readOnly="false">
      <xsd:simpleType>
        <xsd:restriction base="dms:Unknown"/>
      </xsd:simpleType>
    </xsd:element>
    <xsd:element name="TPNamespace" ma:index="94" nillable="true" ma:displayName="Namespace" ma:default="" ma:internalName="TPNamespace">
      <xsd:simpleType>
        <xsd:restriction base="dms:Text"/>
      </xsd:simpleType>
    </xsd:element>
    <xsd:element name="NumericId" ma:index="95" nillable="true" ma:displayName="Numeric ID" ma:default="" ma:indexed="true" ma:internalName="NumericId" ma:readOnly="false">
      <xsd:simpleType>
        <xsd:restriction base="dms:Number"/>
      </xsd:simpleType>
    </xsd:element>
    <xsd:element name="NumOfRatingsLookup" ma:index="96" nillable="true" ma:displayName="NumOfRatings" ma:default="" ma:list="{9E343742-310B-4684-A24C-1D137CB4B230}" ma:internalName="NumOfRatingsLookup" ma:readOnly="true" ma:showField="NumOfRating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OOCacheId" ma:index="97" nillable="true" ma:displayName="OOCacheId" ma:internalName="OOCacheId" ma:readOnly="false">
      <xsd:simpleType>
        <xsd:restriction base="dms:Text"/>
      </xsd:simpleType>
    </xsd:element>
    <xsd:element name="OpenTemplate" ma:index="98" nillable="true" ma:displayName="Open Template" ma:default="true" ma:internalName="OpenTemplate">
      <xsd:simpleType>
        <xsd:restriction base="dms:Boolean"/>
      </xsd:simpleType>
    </xsd:element>
    <xsd:element name="OriginAsset" ma:index="99" nillable="true" ma:displayName="Origin Asset" ma:default="" ma:internalName="OriginAsset" ma:readOnly="false">
      <xsd:simpleType>
        <xsd:restriction base="dms:Text"/>
      </xsd:simpleType>
    </xsd:element>
    <xsd:element name="OriginalRelease" ma:index="100" nillable="true" ma:displayName="Original Release" ma:default="15" ma:internalName="OriginalRelease" ma:readOnly="false">
      <xsd:simpleType>
        <xsd:restriction base="dms:Choice">
          <xsd:enumeration value="14"/>
          <xsd:enumeration value="15"/>
          <xsd:enumeration value="16"/>
        </xsd:restriction>
      </xsd:simpleType>
    </xsd:element>
    <xsd:element name="OriginalSourceMarket" ma:index="101" nillable="true" ma:displayName="Original Source Market Group" ma:default="" ma:internalName="OriginalSourceMarket" ma:readOnly="false">
      <xsd:simpleType>
        <xsd:restriction base="dms:Text"/>
      </xsd:simpleType>
    </xsd:element>
    <xsd:element name="OutputCachingOn" ma:index="102" nillable="true" ma:displayName="Output Caching" ma:default="true" ma:hidden="true" ma:internalName="OutputCachingOn" ma:readOnly="false">
      <xsd:simpleType>
        <xsd:restriction base="dms:Boolean"/>
      </xsd:simpleType>
    </xsd:element>
    <xsd:element name="ParentAssetId" ma:index="103" nillable="true" ma:displayName="Parent Asset Id" ma:default="" ma:internalName="ParentAssetId" ma:readOnly="false">
      <xsd:simpleType>
        <xsd:restriction base="dms:Text"/>
      </xsd:simpleType>
    </xsd:element>
    <xsd:element name="PlannedPubDate" ma:index="104" nillable="true" ma:displayName="Planned Publish Date" ma:default="" ma:indexed="true" ma:internalName="PlannedPubDate" ma:readOnly="false">
      <xsd:simpleType>
        <xsd:restriction base="dms:DateTime"/>
      </xsd:simpleType>
    </xsd:element>
    <xsd:element name="PolicheckWords" ma:index="105" nillable="true" ma:displayName="Policheck Words" ma:default="" ma:internalName="PolicheckWords" ma:readOnly="false">
      <xsd:simpleType>
        <xsd:restriction base="dms:Text"/>
      </xsd:simpleType>
    </xsd:element>
    <xsd:element name="BusinessGroup" ma:index="106" nillable="true" ma:displayName="Product Division Owner" ma:default="" ma:internalName="BusinessGroup" ma:readOnly="false">
      <xsd:simpleType>
        <xsd:restriction base="dms:Unknown"/>
      </xsd:simpleType>
    </xsd:element>
    <xsd:element name="UAProjectedTotalWords" ma:index="107" nillable="true" ma:displayName="Projected Word Count" ma:default="" ma:internalName="UAProjectedTotalWords" ma:readOnly="false">
      <xsd:simpleType>
        <xsd:restriction base="dms:Unknown"/>
      </xsd:simpleType>
    </xsd:element>
    <xsd:element name="Provider" ma:index="108" nillable="true" ma:displayName="Provider" ma:default="" ma:internalName="Provider" ma:readOnly="false">
      <xsd:simpleType>
        <xsd:restriction base="dms:Unknown"/>
      </xsd:simpleType>
    </xsd:element>
    <xsd:element name="Providers" ma:index="109" nillable="true" ma:displayName="Providers" ma:default="" ma:internalName="Providers">
      <xsd:simpleType>
        <xsd:restriction base="dms:Unknown"/>
      </xsd:simpleType>
    </xsd:element>
    <xsd:element name="PublishStatusLookup" ma:index="110" nillable="true" ma:displayName="Publish Status" ma:default="" ma:list="{9E343742-310B-4684-A24C-1D137CB4B230}" ma:internalName="PublishStatusLookup" ma:readOnly="false" ma:showField="PublishStatus"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PublishTargets" ma:index="111" nillable="true" ma:displayName="Publish Target" ma:default="OfficeOnlineVNext" ma:internalName="PublishTargets" ma:readOnly="false">
      <xsd:simpleType>
        <xsd:restriction base="dms:Unknown"/>
      </xsd:simpleType>
    </xsd:element>
    <xsd:element name="RecommendationsModifier" ma:index="112" nillable="true" ma:displayName="Recommendations Modifier" ma:default="" ma:internalName="RecommendationsModifier" ma:readOnly="false">
      <xsd:simpleType>
        <xsd:restriction base="dms:Number"/>
      </xsd:simpleType>
    </xsd:element>
    <xsd:element name="ArtSampleDocs" ma:index="113" nillable="true" ma:displayName="Sample Docs" ma:default="" ma:hidden="true" ma:internalName="ArtSampleDocs" ma:readOnly="false">
      <xsd:simpleType>
        <xsd:restriction base="dms:Text"/>
      </xsd:simpleType>
    </xsd:element>
    <xsd:element name="ScenarioTagsTaxHTField0" ma:index="115" nillable="true" ma:taxonomy="true" ma:internalName="ScenarioTagsTaxHTField0" ma:taxonomyFieldName="ScenarioTags" ma:displayName="Scenarios" ma:readOnly="false" ma:default="" ma:fieldId="{93aef74d-6c78-4815-8310-51477dceeccc}" ma:taxonomyMulti="true" ma:sspId="8f79753a-75d3-41f5-8ca3-40b843941b4f" ma:termSetId="4b7d5f16-e2f2-4fc0-bab3-6e8b931e57d6" ma:anchorId="00000000-0000-0000-0000-000000000000" ma:open="false" ma:isKeyword="false">
      <xsd:complexType>
        <xsd:sequence>
          <xsd:element ref="pc:Terms" minOccurs="0" maxOccurs="1"/>
        </xsd:sequence>
      </xsd:complexType>
    </xsd:element>
    <xsd:element name="ShowIn" ma:index="117" nillable="true" ma:displayName="Show In" ma:default="Show everywhere" ma:internalName="ShowIn" ma:readOnly="false">
      <xsd:simpleType>
        <xsd:restriction base="dms:Choice">
          <xsd:enumeration value="Hide on web"/>
          <xsd:enumeration value="On Web no search"/>
          <xsd:enumeration value="Show everywhere"/>
          <xsd:enumeration value="Special use only"/>
        </xsd:restriction>
      </xsd:simpleType>
    </xsd:element>
    <xsd:element name="SourceTitle" ma:index="118" nillable="true" ma:displayName="Source Title" ma:default="" ma:indexed="true" ma:internalName="SourceTitle" ma:readOnly="false">
      <xsd:simpleType>
        <xsd:restriction base="dms:Text"/>
      </xsd:simpleType>
    </xsd:element>
    <xsd:element name="CSXSubmissionDate" ma:index="119" nillable="true" ma:displayName="Submission Date" ma:default="" ma:internalName="CSXSubmissionDate" ma:readOnly="false">
      <xsd:simpleType>
        <xsd:restriction base="dms:DateTime"/>
      </xsd:simpleType>
    </xsd:element>
    <xsd:element name="SubmitterId" ma:index="120" nillable="true" ma:displayName="Submitter ID" ma:default="" ma:internalName="SubmitterId" ma:readOnly="false">
      <xsd:simpleType>
        <xsd:restriction base="dms:Text"/>
      </xsd:simpleType>
    </xsd:element>
    <xsd:element name="TaxCatchAll" ma:index="121" nillable="true" ma:displayName="Taxonomy Catch All Column" ma:hidden="true" ma:list="{530f955b-6704-4601-bd83-f81d87f1e440}" ma:internalName="TaxCatchAll" ma:showField="CatchAllData"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axCatchAllLabel" ma:index="122" nillable="true" ma:displayName="Taxonomy Catch All Column1" ma:hidden="true" ma:list="{530f955b-6704-4601-bd83-f81d87f1e440}" ma:internalName="TaxCatchAllLabel" ma:readOnly="true" ma:showField="CatchAllDataLabel" ma:web="4873beb7-5857-4685-be1f-d57550cc96cc">
      <xsd:complexType>
        <xsd:complexContent>
          <xsd:extension base="dms:MultiChoiceLookup">
            <xsd:sequence>
              <xsd:element name="Value" type="dms:Lookup" maxOccurs="unbounded" minOccurs="0" nillable="true"/>
            </xsd:sequence>
          </xsd:extension>
        </xsd:complexContent>
      </xsd:complexType>
    </xsd:element>
    <xsd:element name="TemplateStatus" ma:index="123" nillable="true" ma:displayName="Template Status" ma:default="" ma:internalName="TemplateStatus">
      <xsd:simpleType>
        <xsd:restriction base="dms:Unknown"/>
      </xsd:simpleType>
    </xsd:element>
    <xsd:element name="TemplateTemplateType" ma:index="124" nillable="true" ma:displayName="Template Type" ma:default="" ma:internalName="TemplateTemplateType">
      <xsd:simpleType>
        <xsd:restriction base="dms:Unknown"/>
      </xsd:simpleType>
    </xsd:element>
    <xsd:element name="ThumbnailAssetId" ma:index="125" nillable="true" ma:displayName="Thumbnail Image Asset" ma:default="" ma:internalName="ThumbnailAssetId" ma:readOnly="false">
      <xsd:simpleType>
        <xsd:restriction base="dms:Text"/>
      </xsd:simpleType>
    </xsd:element>
    <xsd:element name="TimesCloned" ma:index="126" nillable="true" ma:displayName="Times Cloned" ma:default="" ma:internalName="TimesCloned" ma:readOnly="false">
      <xsd:simpleType>
        <xsd:restriction base="dms:Number"/>
      </xsd:simpleType>
    </xsd:element>
    <xsd:element name="TrustLevel" ma:index="128" nillable="true" ma:displayName="Trust Level" ma:default="1 Microsoft Managed Content" ma:internalName="TrustLevel" ma:readOnly="false">
      <xsd:simpleType>
        <xsd:restriction base="dms:Unknown"/>
      </xsd:simpleType>
    </xsd:element>
    <xsd:element name="UALocComments" ma:index="129" nillable="true" ma:displayName="UA Loc Comments" ma:default="" ma:internalName="UALocComments" ma:readOnly="false">
      <xsd:simpleType>
        <xsd:restriction base="dms:Note"/>
      </xsd:simpleType>
    </xsd:element>
    <xsd:element name="UALocRecommendation" ma:index="130" nillable="true" ma:displayName="UA Loc Recommendation" ma:default="Localize" ma:internalName="UALocRecommendation" ma:readOnly="false">
      <xsd:simpleType>
        <xsd:restriction base="dms:Choice">
          <xsd:enumeration value="Localize"/>
          <xsd:enumeration value="Never Localize"/>
          <xsd:enumeration value="Priority Localize"/>
        </xsd:restriction>
      </xsd:simpleType>
    </xsd:element>
    <xsd:element name="UANotes" ma:index="131" nillable="true" ma:displayName="UA Notes" ma:default="" ma:internalName="UANotes" ma:readOnly="false">
      <xsd:simpleType>
        <xsd:restriction base="dms:Note"/>
      </xsd:simpleType>
    </xsd:element>
    <xsd:element name="TPAppVersion" ma:index="132" nillable="true" ma:displayName="Version" ma:default="" ma:internalName="TPAppVersion">
      <xsd:simpleType>
        <xsd:restriction base="dms:Text"/>
      </xsd:simpleType>
    </xsd:element>
    <xsd:element name="VoteCount" ma:index="133" nillable="true" ma:displayName="Vote Count" ma:default="" ma:internalName="VoteCount" ma:readOnly="false">
      <xsd:simpleType>
        <xsd:restriction base="dms:Unknow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22" ma:displayName="Content Type"/>
        <xsd:element ref="dc:title" minOccurs="0" maxOccurs="1" ma:index="127"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AssetEditForm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APDescription xmlns="4873beb7-5857-4685-be1f-d57550cc96cc" xsi:nil="true"/>
    <AssetExpire xmlns="4873beb7-5857-4685-be1f-d57550cc96cc">2029-01-01T08:00:00+00:00</AssetExpire>
    <CampaignTagsTaxHTField0 xmlns="4873beb7-5857-4685-be1f-d57550cc96cc">
      <Terms xmlns="http://schemas.microsoft.com/office/infopath/2007/PartnerControls"/>
    </CampaignTagsTaxHTField0>
    <IntlLangReviewDate xmlns="4873beb7-5857-4685-be1f-d57550cc96cc" xsi:nil="true"/>
    <TPFriendlyName xmlns="4873beb7-5857-4685-be1f-d57550cc96cc" xsi:nil="true"/>
    <IntlLangReview xmlns="4873beb7-5857-4685-be1f-d57550cc96cc">false</IntlLangReview>
    <LocLastLocAttemptVersionLookup xmlns="4873beb7-5857-4685-be1f-d57550cc96cc">855024</LocLastLocAttemptVersionLookup>
    <PolicheckWords xmlns="4873beb7-5857-4685-be1f-d57550cc96cc" xsi:nil="true"/>
    <SubmitterId xmlns="4873beb7-5857-4685-be1f-d57550cc96cc" xsi:nil="true"/>
    <AcquiredFrom xmlns="4873beb7-5857-4685-be1f-d57550cc96cc">Internal MS</AcquiredFrom>
    <EditorialStatus xmlns="4873beb7-5857-4685-be1f-d57550cc96cc">Complete</EditorialStatus>
    <Markets xmlns="4873beb7-5857-4685-be1f-d57550cc96cc"/>
    <OriginAsset xmlns="4873beb7-5857-4685-be1f-d57550cc96cc" xsi:nil="true"/>
    <AssetStart xmlns="4873beb7-5857-4685-be1f-d57550cc96cc">2012-08-31T08:50:00+00:00</AssetStart>
    <FriendlyTitle xmlns="4873beb7-5857-4685-be1f-d57550cc96cc" xsi:nil="true"/>
    <MarketSpecific xmlns="4873beb7-5857-4685-be1f-d57550cc96cc">false</MarketSpecific>
    <TPNamespace xmlns="4873beb7-5857-4685-be1f-d57550cc96cc" xsi:nil="true"/>
    <PublishStatusLookup xmlns="4873beb7-5857-4685-be1f-d57550cc96cc">
      <Value>1616423</Value>
    </PublishStatusLookup>
    <APAuthor xmlns="4873beb7-5857-4685-be1f-d57550cc96cc">
      <UserInfo>
        <DisplayName>REDMOND\kristaa</DisplayName>
        <AccountId>136</AccountId>
        <AccountType/>
      </UserInfo>
    </APAuthor>
    <TPCommandLine xmlns="4873beb7-5857-4685-be1f-d57550cc96cc" xsi:nil="true"/>
    <IntlLangReviewer xmlns="4873beb7-5857-4685-be1f-d57550cc96cc" xsi:nil="true"/>
    <OpenTemplate xmlns="4873beb7-5857-4685-be1f-d57550cc96cc">true</OpenTemplate>
    <CSXSubmissionDate xmlns="4873beb7-5857-4685-be1f-d57550cc96cc" xsi:nil="true"/>
    <TaxCatchAll xmlns="4873beb7-5857-4685-be1f-d57550cc96cc"/>
    <Manager xmlns="4873beb7-5857-4685-be1f-d57550cc96cc" xsi:nil="true"/>
    <NumericId xmlns="4873beb7-5857-4685-be1f-d57550cc96cc" xsi:nil="true"/>
    <ParentAssetId xmlns="4873beb7-5857-4685-be1f-d57550cc96cc" xsi:nil="true"/>
    <OriginalSourceMarket xmlns="4873beb7-5857-4685-be1f-d57550cc96cc" xsi:nil="true"/>
    <ApprovalStatus xmlns="4873beb7-5857-4685-be1f-d57550cc96cc">InProgress</ApprovalStatus>
    <TPComponent xmlns="4873beb7-5857-4685-be1f-d57550cc96cc" xsi:nil="true"/>
    <EditorialTags xmlns="4873beb7-5857-4685-be1f-d57550cc96cc" xsi:nil="true"/>
    <TPExecutable xmlns="4873beb7-5857-4685-be1f-d57550cc96cc" xsi:nil="true"/>
    <TPLaunchHelpLink xmlns="4873beb7-5857-4685-be1f-d57550cc96cc" xsi:nil="true"/>
    <LocComments xmlns="4873beb7-5857-4685-be1f-d57550cc96cc" xsi:nil="true"/>
    <LocRecommendedHandoff xmlns="4873beb7-5857-4685-be1f-d57550cc96cc" xsi:nil="true"/>
    <SourceTitle xmlns="4873beb7-5857-4685-be1f-d57550cc96cc" xsi:nil="true"/>
    <CSXUpdate xmlns="4873beb7-5857-4685-be1f-d57550cc96cc">false</CSXUpdate>
    <IntlLocPriority xmlns="4873beb7-5857-4685-be1f-d57550cc96cc" xsi:nil="true"/>
    <UAProjectedTotalWords xmlns="4873beb7-5857-4685-be1f-d57550cc96cc" xsi:nil="true"/>
    <AssetType xmlns="4873beb7-5857-4685-be1f-d57550cc96cc">TP</AssetType>
    <MachineTranslated xmlns="4873beb7-5857-4685-be1f-d57550cc96cc">false</MachineTranslated>
    <OutputCachingOn xmlns="4873beb7-5857-4685-be1f-d57550cc96cc">false</OutputCachingOn>
    <TemplateStatus xmlns="4873beb7-5857-4685-be1f-d57550cc96cc">Complete</TemplateStatus>
    <IsSearchable xmlns="4873beb7-5857-4685-be1f-d57550cc96cc">true</IsSearchable>
    <ContentItem xmlns="4873beb7-5857-4685-be1f-d57550cc96cc" xsi:nil="true"/>
    <HandoffToMSDN xmlns="4873beb7-5857-4685-be1f-d57550cc96cc" xsi:nil="true"/>
    <ShowIn xmlns="4873beb7-5857-4685-be1f-d57550cc96cc">Show everywhere</ShowIn>
    <ThumbnailAssetId xmlns="4873beb7-5857-4685-be1f-d57550cc96cc" xsi:nil="true"/>
    <UALocComments xmlns="4873beb7-5857-4685-be1f-d57550cc96cc" xsi:nil="true"/>
    <UALocRecommendation xmlns="4873beb7-5857-4685-be1f-d57550cc96cc">Localize</UALocRecommendation>
    <LastModifiedDateTime xmlns="4873beb7-5857-4685-be1f-d57550cc96cc" xsi:nil="true"/>
    <LegacyData xmlns="4873beb7-5857-4685-be1f-d57550cc96cc" xsi:nil="true"/>
    <LocManualTestRequired xmlns="4873beb7-5857-4685-be1f-d57550cc96cc">false</LocManualTestRequired>
    <LocMarketGroupTiers2 xmlns="4873beb7-5857-4685-be1f-d57550cc96cc" xsi:nil="true"/>
    <ClipArtFilename xmlns="4873beb7-5857-4685-be1f-d57550cc96cc" xsi:nil="true"/>
    <TPApplication xmlns="4873beb7-5857-4685-be1f-d57550cc96cc" xsi:nil="true"/>
    <CSXHash xmlns="4873beb7-5857-4685-be1f-d57550cc96cc" xsi:nil="true"/>
    <DirectSourceMarket xmlns="4873beb7-5857-4685-be1f-d57550cc96cc" xsi:nil="true"/>
    <PrimaryImageGen xmlns="4873beb7-5857-4685-be1f-d57550cc96cc">true</PrimaryImageGen>
    <PlannedPubDate xmlns="4873beb7-5857-4685-be1f-d57550cc96cc" xsi:nil="true"/>
    <CSXSubmissionMarket xmlns="4873beb7-5857-4685-be1f-d57550cc96cc" xsi:nil="true"/>
    <Downloads xmlns="4873beb7-5857-4685-be1f-d57550cc96cc">0</Downloads>
    <ArtSampleDocs xmlns="4873beb7-5857-4685-be1f-d57550cc96cc" xsi:nil="true"/>
    <TrustLevel xmlns="4873beb7-5857-4685-be1f-d57550cc96cc">1 Microsoft Managed Content</TrustLevel>
    <BlockPublish xmlns="4873beb7-5857-4685-be1f-d57550cc96cc">false</BlockPublish>
    <TPLaunchHelpLinkType xmlns="4873beb7-5857-4685-be1f-d57550cc96cc">Template</TPLaunchHelpLinkType>
    <LocalizationTagsTaxHTField0 xmlns="4873beb7-5857-4685-be1f-d57550cc96cc">
      <Terms xmlns="http://schemas.microsoft.com/office/infopath/2007/PartnerControls"/>
    </LocalizationTagsTaxHTField0>
    <BusinessGroup xmlns="4873beb7-5857-4685-be1f-d57550cc96cc" xsi:nil="true"/>
    <Providers xmlns="4873beb7-5857-4685-be1f-d57550cc96cc" xsi:nil="true"/>
    <TemplateTemplateType xmlns="4873beb7-5857-4685-be1f-d57550cc96cc">PowerPoint Presentation Template</TemplateTemplateType>
    <TimesCloned xmlns="4873beb7-5857-4685-be1f-d57550cc96cc" xsi:nil="true"/>
    <TPAppVersion xmlns="4873beb7-5857-4685-be1f-d57550cc96cc" xsi:nil="true"/>
    <VoteCount xmlns="4873beb7-5857-4685-be1f-d57550cc96cc" xsi:nil="true"/>
    <AverageRating xmlns="4873beb7-5857-4685-be1f-d57550cc96cc" xsi:nil="true"/>
    <FeatureTagsTaxHTField0 xmlns="4873beb7-5857-4685-be1f-d57550cc96cc">
      <Terms xmlns="http://schemas.microsoft.com/office/infopath/2007/PartnerControls"/>
    </FeatureTagsTaxHTField0>
    <Provider xmlns="4873beb7-5857-4685-be1f-d57550cc96cc" xsi:nil="true"/>
    <UACurrentWords xmlns="4873beb7-5857-4685-be1f-d57550cc96cc" xsi:nil="true"/>
    <AssetId xmlns="4873beb7-5857-4685-be1f-d57550cc96cc">TP103431361</AssetId>
    <TPClientViewer xmlns="4873beb7-5857-4685-be1f-d57550cc96cc" xsi:nil="true"/>
    <DSATActionTaken xmlns="4873beb7-5857-4685-be1f-d57550cc96cc" xsi:nil="true"/>
    <APEditor xmlns="4873beb7-5857-4685-be1f-d57550cc96cc">
      <UserInfo>
        <DisplayName/>
        <AccountId xsi:nil="true"/>
        <AccountType/>
      </UserInfo>
    </APEditor>
    <TPInstallLocation xmlns="4873beb7-5857-4685-be1f-d57550cc96cc" xsi:nil="true"/>
    <OOCacheId xmlns="4873beb7-5857-4685-be1f-d57550cc96cc" xsi:nil="true"/>
    <IsDeleted xmlns="4873beb7-5857-4685-be1f-d57550cc96cc">false</IsDeleted>
    <PublishTargets xmlns="4873beb7-5857-4685-be1f-d57550cc96cc">OfficeOnlineVNext</PublishTargets>
    <ApprovalLog xmlns="4873beb7-5857-4685-be1f-d57550cc96cc" xsi:nil="true"/>
    <BugNumber xmlns="4873beb7-5857-4685-be1f-d57550cc96cc" xsi:nil="true"/>
    <CrawlForDependencies xmlns="4873beb7-5857-4685-be1f-d57550cc96cc">false</CrawlForDependencies>
    <InternalTagsTaxHTField0 xmlns="4873beb7-5857-4685-be1f-d57550cc96cc">
      <Terms xmlns="http://schemas.microsoft.com/office/infopath/2007/PartnerControls"/>
    </InternalTagsTaxHTField0>
    <LastHandOff xmlns="4873beb7-5857-4685-be1f-d57550cc96cc" xsi:nil="true"/>
    <Milestone xmlns="4873beb7-5857-4685-be1f-d57550cc96cc" xsi:nil="true"/>
    <OriginalRelease xmlns="4873beb7-5857-4685-be1f-d57550cc96cc">15</OriginalRelease>
    <RecommendationsModifier xmlns="4873beb7-5857-4685-be1f-d57550cc96cc" xsi:nil="true"/>
    <ScenarioTagsTaxHTField0 xmlns="4873beb7-5857-4685-be1f-d57550cc96cc">
      <Terms xmlns="http://schemas.microsoft.com/office/infopath/2007/PartnerControls"/>
    </ScenarioTagsTaxHTField0>
    <UANotes xmlns="4873beb7-5857-4685-be1f-d57550cc96cc" xsi:nil="true"/>
  </documentManagement>
</p:properties>
</file>

<file path=customXml/itemProps1.xml><?xml version="1.0" encoding="utf-8"?>
<ds:datastoreItem xmlns:ds="http://schemas.openxmlformats.org/officeDocument/2006/customXml" ds:itemID="{28C8B9CA-0273-4370-889A-FC05DA5C2FA5}">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4873beb7-5857-4685-be1f-d57550cc96cc"/>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561E720F-F05D-4536-9C34-0CFCED65D3B7}">
  <ds:schemaRefs>
    <ds:schemaRef ds:uri="http://schemas.microsoft.com/sharepoint/v3/contenttype/forms"/>
  </ds:schemaRefs>
</ds:datastoreItem>
</file>

<file path=customXml/itemProps3.xml><?xml version="1.0" encoding="utf-8"?>
<ds:datastoreItem xmlns:ds="http://schemas.openxmlformats.org/officeDocument/2006/customXml" ds:itemID="{8CDDBB83-77C1-4099-A0AA-289882E745E2}">
  <ds:schemaRefs>
    <ds:schemaRef ds:uri="http://purl.org/dc/elements/1.1/"/>
    <ds:schemaRef ds:uri="http://schemas.microsoft.com/office/2006/metadata/properties"/>
    <ds:schemaRef ds:uri="4873beb7-5857-4685-be1f-d57550cc96cc"/>
    <ds:schemaRef ds:uri="http://schemas.openxmlformats.org/package/2006/metadata/core-properties"/>
    <ds:schemaRef ds:uri="http://purl.org/dc/terms/"/>
    <ds:schemaRef ds:uri="http://schemas.microsoft.com/office/2006/documentManagement/types"/>
    <ds:schemaRef ds:uri="http://schemas.microsoft.com/office/infopath/2007/PartnerControls"/>
    <ds:schemaRef ds:uri="http://www.w3.org/XML/1998/namespace"/>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
  <TotalTime>0</TotalTime>
  <Words>2022</Words>
  <Application>Microsoft Office PowerPoint</Application>
  <PresentationFormat>Widescreen</PresentationFormat>
  <Paragraphs>222</Paragraphs>
  <Slides>30</Slides>
  <Notes>25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30</vt:i4>
      </vt:variant>
    </vt:vector>
  </HeadingPairs>
  <TitlesOfParts>
    <vt:vector size="37" baseType="lpstr">
      <vt:lpstr>Arial</vt:lpstr>
      <vt:lpstr>Calibri</vt:lpstr>
      <vt:lpstr>Comic Sans MS</vt:lpstr>
      <vt:lpstr>Euphemia</vt:lpstr>
      <vt:lpstr>Times New Roman</vt:lpstr>
      <vt:lpstr>Wingdings</vt:lpstr>
      <vt:lpstr>Office Theme</vt:lpstr>
      <vt:lpstr>   Supervision, Leadership and Management for Professionals:  Supervision and Support Skills </vt:lpstr>
      <vt:lpstr>Reminder of Directed Study</vt:lpstr>
      <vt:lpstr>PowerPoint Presentation</vt:lpstr>
      <vt:lpstr>PowerPoint Presentation</vt:lpstr>
      <vt:lpstr>PowerPoint Presentation</vt:lpstr>
      <vt:lpstr>Importance of reflection and supervision </vt:lpstr>
      <vt:lpstr>Morrison (2001, p. 16) identifies 10 core statements relating to supervision:</vt:lpstr>
      <vt:lpstr>PowerPoint Presentation</vt:lpstr>
      <vt:lpstr>PowerPoint Presentation</vt:lpstr>
      <vt:lpstr>What does your workplace say about supervision? </vt:lpstr>
      <vt:lpstr>Revisiting the functions…</vt:lpstr>
      <vt:lpstr>Group Task – 20 minutes   </vt:lpstr>
      <vt:lpstr>15 minute break</vt:lpstr>
      <vt:lpstr>Supervision – often we just do it </vt:lpstr>
      <vt:lpstr>Supervision in youth work</vt:lpstr>
      <vt:lpstr>Relationships and Contracting in Supervision</vt:lpstr>
      <vt:lpstr>PowerPoint Presentation</vt:lpstr>
      <vt:lpstr>Forming the relationship</vt:lpstr>
      <vt:lpstr>Formative function   </vt:lpstr>
      <vt:lpstr>House keeping</vt:lpstr>
      <vt:lpstr>Confidentiality                </vt:lpstr>
      <vt:lpstr>Preparation, agenda setting, methods, record keeping</vt:lpstr>
      <vt:lpstr>Skills</vt:lpstr>
      <vt:lpstr>Skill and Technique</vt:lpstr>
      <vt:lpstr>The Supervisor: anti oppressive qualities </vt:lpstr>
      <vt:lpstr>PowerPoint Presentation</vt:lpstr>
      <vt:lpstr>Evaluation and review    </vt:lpstr>
      <vt:lpstr>In threes    </vt:lpstr>
      <vt:lpstr>References</vt:lpstr>
      <vt:lpstr>References</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2021-01-26T22:46:41Z</dcterms:created>
  <dcterms:modified xsi:type="dcterms:W3CDTF">2026-10-04T23:42:03Z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0x0101006EDDDB5EE6D98C44930B742096920B300400F5B6D36B3EF94B4E9A635CDF2A18F5B8</vt:lpwstr>
  </property>
  <property fmtid="{D5CDD505-2E9C-101B-9397-08002B2CF9AE}" pid="3" name="InternalTags">
    <vt:lpwstr/>
  </property>
  <property fmtid="{D5CDD505-2E9C-101B-9397-08002B2CF9AE}" pid="4" name="FeatureTags">
    <vt:lpwstr/>
  </property>
  <property fmtid="{D5CDD505-2E9C-101B-9397-08002B2CF9AE}" pid="5" name="LocalizationTags">
    <vt:lpwstr/>
  </property>
  <property fmtid="{D5CDD505-2E9C-101B-9397-08002B2CF9AE}" pid="6" name="ScenarioTags">
    <vt:lpwstr/>
  </property>
  <property fmtid="{D5CDD505-2E9C-101B-9397-08002B2CF9AE}" pid="7" name="CampaignTags">
    <vt:lpwstr/>
  </property>
</Properties>
</file>