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2" r:id="rId6"/>
    <p:sldId id="259" r:id="rId7"/>
    <p:sldId id="267"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DCBB9D-C4FB-426C-A02B-F714EF14F3AA}" v="17" dt="2024-06-06T22:07:41.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0" autoAdjust="0"/>
    <p:restoredTop sz="94660"/>
  </p:normalViewPr>
  <p:slideViewPr>
    <p:cSldViewPr snapToGrid="0">
      <p:cViewPr varScale="1">
        <p:scale>
          <a:sx n="62" d="100"/>
          <a:sy n="62" d="100"/>
        </p:scale>
        <p:origin x="3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7C52-CF28-5AB8-0275-52B24BB8B3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BFAE62-C284-E00A-E78F-59309118F6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38190F-7C11-80BB-B9E7-2FD17FE7ED50}"/>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4078FB60-4D49-9670-CC1D-48AC24FECB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84FE5C-C559-8932-C046-F8759A038A85}"/>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393627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671C9-F565-FC14-52B4-C6B444CF81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BAA2FC-4ED5-94CD-2EA4-D490E3E272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F8DE38-68E7-2225-61A6-CE37D69B11E2}"/>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786192FE-11B4-CE8E-162A-C1AD4D43A25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7E2B98-4C3C-5866-7943-C01F8F4471D8}"/>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4251422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FFDFF-9536-09E8-3B8B-92468D91C8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A16155-D83E-F1F8-7F63-5AE677BB28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2165D3-42B3-4023-4243-3964D162C0C4}"/>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1E4B6D29-CEA5-D141-AC19-37037181343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EB0D1D-44B3-49BD-558A-D898887EADD7}"/>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420518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331D0-5D2D-78EB-B688-8A90FBD0EA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C0DCB7-9112-3EC9-1C1B-A48C4A59A6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7C0ADD-3EFC-CEC8-481C-F441C06AA9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193E69-C441-9159-DC24-B95BAA099891}"/>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6" name="Footer Placeholder 5">
            <a:extLst>
              <a:ext uri="{FF2B5EF4-FFF2-40B4-BE49-F238E27FC236}">
                <a16:creationId xmlns:a16="http://schemas.microsoft.com/office/drawing/2014/main" id="{41C090FB-1A80-7165-A1F5-210EC0E5878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47AA54B-EA3D-186B-B768-12055ED70096}"/>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3809061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11F0B-8DCC-F0CD-24E7-66CB029495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3F4F30-E393-07BF-17C3-33BFD8642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894DDF-3C95-EC74-71A9-576470460D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7F8440-7288-8B5B-D776-59132382A1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578E56-152A-F66F-866D-7F252D5ECF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444CE2-202B-4530-D183-2818222B91BA}"/>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8" name="Footer Placeholder 7">
            <a:extLst>
              <a:ext uri="{FF2B5EF4-FFF2-40B4-BE49-F238E27FC236}">
                <a16:creationId xmlns:a16="http://schemas.microsoft.com/office/drawing/2014/main" id="{72710D25-7D00-BE48-58B5-93E77394E23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B160151-28F5-5420-BB7F-7E58C0E37287}"/>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1305813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D535F-0143-6D95-2467-BE36779FF2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5A2702-F5D4-FABF-ACDE-58DA5648616B}"/>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4" name="Footer Placeholder 3">
            <a:extLst>
              <a:ext uri="{FF2B5EF4-FFF2-40B4-BE49-F238E27FC236}">
                <a16:creationId xmlns:a16="http://schemas.microsoft.com/office/drawing/2014/main" id="{8C88640C-63D0-EFBE-EC60-20256410EFB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A4B704B-8D61-D15D-61DB-BFFEB2A429A1}"/>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749605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9933C-EE6E-D281-57BA-7325F80BD268}"/>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3" name="Footer Placeholder 2">
            <a:extLst>
              <a:ext uri="{FF2B5EF4-FFF2-40B4-BE49-F238E27FC236}">
                <a16:creationId xmlns:a16="http://schemas.microsoft.com/office/drawing/2014/main" id="{A809AE1B-9154-AFDF-6CC7-AEF4347B9DB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8D75E38-93B5-20F1-96D0-9216EC2E21E7}"/>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2756439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654DA-2507-EF54-7781-EFE6724A3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A7E3FF-CFED-C143-7A61-3D7B6D6800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CC27C4-FD83-B758-B24B-D9650511C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D67015-0A89-DB70-E713-B3566251C107}"/>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6" name="Footer Placeholder 5">
            <a:extLst>
              <a:ext uri="{FF2B5EF4-FFF2-40B4-BE49-F238E27FC236}">
                <a16:creationId xmlns:a16="http://schemas.microsoft.com/office/drawing/2014/main" id="{C46548A1-77D4-6ABD-6947-AE524725A8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388B569-C2BB-6F4C-50FB-00FFE6A2276C}"/>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2930936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6F5B-6DF3-5613-3EB3-809C633BC1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E011B8-642A-F169-C066-65513E7951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C3AAAE-7863-43A8-07A2-B5906D8EDD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C11B74-5ECB-42F9-8CEE-5835DFCEE9AD}"/>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6" name="Footer Placeholder 5">
            <a:extLst>
              <a:ext uri="{FF2B5EF4-FFF2-40B4-BE49-F238E27FC236}">
                <a16:creationId xmlns:a16="http://schemas.microsoft.com/office/drawing/2014/main" id="{6124FF39-EFB6-830C-8179-BB2AD6FD6A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E11AF7-9C99-0A50-D5E9-67C119B3F163}"/>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377369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F6884-A08E-76ED-7088-DD25F60828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65256E-4E8F-0627-A006-1E554C303F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ECB4B-7103-A10F-3E16-07322B26C87D}"/>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64F63888-728F-E799-ED49-48DA9C901A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C3B2774-7E2F-1877-3F57-4D79800F310E}"/>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1996063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63169D-B84A-F8A5-5CE4-002B3157CA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BA4D87-1639-2C67-6DE6-F36045C6F7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8F211-B50E-2626-38CA-5D3E1E7739B2}"/>
              </a:ext>
            </a:extLst>
          </p:cNvPr>
          <p:cNvSpPr>
            <a:spLocks noGrp="1"/>
          </p:cNvSpPr>
          <p:nvPr>
            <p:ph type="dt" sz="half" idx="10"/>
          </p:nvPr>
        </p:nvSpPr>
        <p:spPr/>
        <p:txBody>
          <a:body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35769C14-5799-5248-8853-4F91912DD4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81D270-4956-0331-CA21-248F4A4A3922}"/>
              </a:ext>
            </a:extLst>
          </p:cNvPr>
          <p:cNvSpPr>
            <a:spLocks noGrp="1"/>
          </p:cNvSpPr>
          <p:nvPr>
            <p:ph type="sldNum" sz="quarter" idx="12"/>
          </p:nvPr>
        </p:nvSpPr>
        <p:spPr/>
        <p:txBody>
          <a:bodyPr/>
          <a:lstStyle/>
          <a:p>
            <a:fld id="{41357DCA-F44D-44A6-9AF7-71BFD6961D48}" type="slidenum">
              <a:rPr lang="en-GB" smtClean="0"/>
              <a:t>‹#›</a:t>
            </a:fld>
            <a:endParaRPr lang="en-GB" dirty="0"/>
          </a:p>
        </p:txBody>
      </p:sp>
    </p:spTree>
    <p:extLst>
      <p:ext uri="{BB962C8B-B14F-4D97-AF65-F5344CB8AC3E}">
        <p14:creationId xmlns:p14="http://schemas.microsoft.com/office/powerpoint/2010/main" val="377489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53945-1119-19A7-2B2A-08AC6FA565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78C4FA-F7A8-1F63-D66C-06FB8CE587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C97CF-6D50-6BBD-57D3-9D237A8A94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31F632-69D6-4E72-B7EB-9AE0113EF390}" type="datetimeFigureOut">
              <a:rPr lang="en-GB" smtClean="0"/>
              <a:t>07/06/2024</a:t>
            </a:fld>
            <a:endParaRPr lang="en-GB" dirty="0"/>
          </a:p>
        </p:txBody>
      </p:sp>
      <p:sp>
        <p:nvSpPr>
          <p:cNvPr id="5" name="Footer Placeholder 4">
            <a:extLst>
              <a:ext uri="{FF2B5EF4-FFF2-40B4-BE49-F238E27FC236}">
                <a16:creationId xmlns:a16="http://schemas.microsoft.com/office/drawing/2014/main" id="{378136B5-3DCB-86F5-9341-FFC552864E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449325DC-1D79-002C-EAAA-73AE3F5DA1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357DCA-F44D-44A6-9AF7-71BFD6961D48}" type="slidenum">
              <a:rPr lang="en-GB" smtClean="0"/>
              <a:t>‹#›</a:t>
            </a:fld>
            <a:endParaRPr lang="en-GB" dirty="0"/>
          </a:p>
        </p:txBody>
      </p:sp>
    </p:spTree>
    <p:extLst>
      <p:ext uri="{BB962C8B-B14F-4D97-AF65-F5344CB8AC3E}">
        <p14:creationId xmlns:p14="http://schemas.microsoft.com/office/powerpoint/2010/main" val="7519718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orms.uwtsd.ac.uk/view.php?id=281900" TargetMode="External"/><Relationship Id="rId2" Type="http://schemas.openxmlformats.org/officeDocument/2006/relationships/hyperlink" Target="https://forms.uwtsd.ac.uk/view.php?id=274407"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C3C59-9351-2D14-457E-5665B2A9B7DF}"/>
              </a:ext>
            </a:extLst>
          </p:cNvPr>
          <p:cNvSpPr>
            <a:spLocks noGrp="1"/>
          </p:cNvSpPr>
          <p:nvPr>
            <p:ph type="ctrTitle"/>
          </p:nvPr>
        </p:nvSpPr>
        <p:spPr>
          <a:xfrm>
            <a:off x="1524000" y="1292087"/>
            <a:ext cx="9144000" cy="1716397"/>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b="1" dirty="0">
                <a:latin typeface="DengXian" panose="02010600030101010101" pitchFamily="2" charset="-122"/>
                <a:ea typeface="DengXian" panose="02010600030101010101" pitchFamily="2" charset="-122"/>
              </a:rPr>
              <a:t>Welcome to the UWTSD</a:t>
            </a:r>
            <a:br>
              <a:rPr lang="en-GB" b="1" dirty="0">
                <a:latin typeface="DengXian" panose="02010600030101010101" pitchFamily="2" charset="-122"/>
                <a:ea typeface="DengXian" panose="02010600030101010101" pitchFamily="2" charset="-122"/>
              </a:rPr>
            </a:br>
            <a:r>
              <a:rPr lang="en-GB" b="1" dirty="0">
                <a:latin typeface="DengXian" panose="02010600030101010101" pitchFamily="2" charset="-122"/>
                <a:ea typeface="DengXian" panose="02010600030101010101" pitchFamily="2" charset="-122"/>
              </a:rPr>
              <a:t>Westferry Campus</a:t>
            </a:r>
          </a:p>
        </p:txBody>
      </p:sp>
      <p:sp>
        <p:nvSpPr>
          <p:cNvPr id="3" name="Subtitle 2">
            <a:extLst>
              <a:ext uri="{FF2B5EF4-FFF2-40B4-BE49-F238E27FC236}">
                <a16:creationId xmlns:a16="http://schemas.microsoft.com/office/drawing/2014/main" id="{7F7A24C7-0200-6382-F813-E8082E6DBB02}"/>
              </a:ext>
            </a:extLst>
          </p:cNvPr>
          <p:cNvSpPr>
            <a:spLocks noGrp="1"/>
          </p:cNvSpPr>
          <p:nvPr>
            <p:ph type="subTitle" idx="1"/>
          </p:nvPr>
        </p:nvSpPr>
        <p:spPr>
          <a:xfrm>
            <a:off x="-3400064" y="5171057"/>
            <a:ext cx="16793152" cy="2033788"/>
          </a:xfrm>
        </p:spPr>
        <p:txBody>
          <a:bodyPr/>
          <a:lstStyle/>
          <a:p>
            <a:endParaRPr lang="en-GB" dirty="0"/>
          </a:p>
        </p:txBody>
      </p:sp>
      <p:pic>
        <p:nvPicPr>
          <p:cNvPr id="6146" name="Picture 2" descr="UWTSD London | Facebook">
            <a:extLst>
              <a:ext uri="{FF2B5EF4-FFF2-40B4-BE49-F238E27FC236}">
                <a16:creationId xmlns:a16="http://schemas.microsoft.com/office/drawing/2014/main" id="{CC080D90-F2F2-6325-4C43-6FEAE2FC8B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6291" y="3578087"/>
            <a:ext cx="3935895" cy="2903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6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DA175-5FB2-9C68-A4F1-AB0574C94DC4}"/>
              </a:ext>
            </a:extLst>
          </p:cNvPr>
          <p:cNvSpPr>
            <a:spLocks noGrp="1"/>
          </p:cNvSpPr>
          <p:nvPr>
            <p:ph type="title"/>
          </p:nvPr>
        </p:nvSpPr>
        <p:spPr>
          <a:xfrm>
            <a:off x="838200" y="365125"/>
            <a:ext cx="10100175" cy="1325563"/>
          </a:xfrm>
        </p:spPr>
        <p:txBody>
          <a:bodyPr/>
          <a:lstStyle/>
          <a:p>
            <a:pPr algn="ctr"/>
            <a:r>
              <a:rPr lang="en-GB" dirty="0"/>
              <a:t>Student ID Card </a:t>
            </a:r>
          </a:p>
        </p:txBody>
      </p:sp>
      <p:sp>
        <p:nvSpPr>
          <p:cNvPr id="3" name="Content Placeholder 2">
            <a:extLst>
              <a:ext uri="{FF2B5EF4-FFF2-40B4-BE49-F238E27FC236}">
                <a16:creationId xmlns:a16="http://schemas.microsoft.com/office/drawing/2014/main" id="{AA08029C-120A-2368-0B21-4CFE4024B6CC}"/>
              </a:ext>
            </a:extLst>
          </p:cNvPr>
          <p:cNvSpPr>
            <a:spLocks noGrp="1"/>
          </p:cNvSpPr>
          <p:nvPr>
            <p:ph idx="1"/>
          </p:nvPr>
        </p:nvSpPr>
        <p:spPr>
          <a:xfrm>
            <a:off x="838200" y="1292087"/>
            <a:ext cx="10711070" cy="4572000"/>
          </a:xfrm>
        </p:spPr>
        <p:txBody>
          <a:bodyPr>
            <a:normAutofit lnSpcReduction="10000"/>
          </a:bodyPr>
          <a:lstStyle/>
          <a:p>
            <a:endParaRPr lang="en-GB" dirty="0"/>
          </a:p>
          <a:p>
            <a:endParaRPr lang="en-GB" dirty="0"/>
          </a:p>
          <a:p>
            <a:r>
              <a:rPr lang="en-GB" dirty="0">
                <a:ea typeface="DengXian" panose="02010600030101010101" pitchFamily="2" charset="-122"/>
              </a:rPr>
              <a:t>When</a:t>
            </a:r>
            <a:r>
              <a:rPr lang="en-GB" dirty="0"/>
              <a:t> you arrive on campus, you must swipe your student ID </a:t>
            </a:r>
          </a:p>
          <a:p>
            <a:pPr marL="0" indent="0">
              <a:buNone/>
            </a:pPr>
            <a:r>
              <a:rPr lang="en-GB" dirty="0"/>
              <a:t>    to gain access into the campus.</a:t>
            </a:r>
          </a:p>
          <a:p>
            <a:endParaRPr lang="en-GB" dirty="0"/>
          </a:p>
          <a:p>
            <a:r>
              <a:rPr lang="en-GB" dirty="0"/>
              <a:t>You will also need your ID card to access the lecture halls.</a:t>
            </a:r>
          </a:p>
          <a:p>
            <a:endParaRPr lang="en-GB" dirty="0"/>
          </a:p>
          <a:p>
            <a:r>
              <a:rPr lang="en-GB" dirty="0"/>
              <a:t>If you need to print, you will need to use your students ID card to release the print.  </a:t>
            </a:r>
          </a:p>
          <a:p>
            <a:pPr lvl="3"/>
            <a:r>
              <a:rPr lang="en-GB" dirty="0"/>
              <a:t>                                                                                                                                                         </a:t>
            </a:r>
          </a:p>
          <a:p>
            <a:endParaRPr lang="en-GB" dirty="0"/>
          </a:p>
        </p:txBody>
      </p:sp>
      <p:pic>
        <p:nvPicPr>
          <p:cNvPr id="5" name="Picture 4">
            <a:extLst>
              <a:ext uri="{FF2B5EF4-FFF2-40B4-BE49-F238E27FC236}">
                <a16:creationId xmlns:a16="http://schemas.microsoft.com/office/drawing/2014/main" id="{18E5099A-E1BE-9AED-3862-9F52FEC660D9}"/>
              </a:ext>
            </a:extLst>
          </p:cNvPr>
          <p:cNvPicPr>
            <a:picLocks noChangeAspect="1"/>
          </p:cNvPicPr>
          <p:nvPr/>
        </p:nvPicPr>
        <p:blipFill>
          <a:blip r:embed="rId2"/>
          <a:stretch>
            <a:fillRect/>
          </a:stretch>
        </p:blipFill>
        <p:spPr>
          <a:xfrm>
            <a:off x="10742905" y="5565913"/>
            <a:ext cx="1221789" cy="934278"/>
          </a:xfrm>
          <a:prstGeom prst="rect">
            <a:avLst/>
          </a:prstGeom>
        </p:spPr>
      </p:pic>
    </p:spTree>
    <p:extLst>
      <p:ext uri="{BB962C8B-B14F-4D97-AF65-F5344CB8AC3E}">
        <p14:creationId xmlns:p14="http://schemas.microsoft.com/office/powerpoint/2010/main" val="3106090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569D-7C2B-F541-7ABA-9D03032CBB7E}"/>
              </a:ext>
            </a:extLst>
          </p:cNvPr>
          <p:cNvSpPr>
            <a:spLocks noGrp="1"/>
          </p:cNvSpPr>
          <p:nvPr>
            <p:ph type="title"/>
          </p:nvPr>
        </p:nvSpPr>
        <p:spPr/>
        <p:txBody>
          <a:bodyPr/>
          <a:lstStyle/>
          <a:p>
            <a:pPr algn="ctr"/>
            <a:r>
              <a:rPr lang="en-GB" sz="4800" dirty="0"/>
              <a:t>Smoking    </a:t>
            </a:r>
            <a:r>
              <a:rPr lang="en-GB" dirty="0"/>
              <a:t>                         </a:t>
            </a:r>
          </a:p>
        </p:txBody>
      </p:sp>
      <p:sp>
        <p:nvSpPr>
          <p:cNvPr id="3" name="Content Placeholder 2">
            <a:extLst>
              <a:ext uri="{FF2B5EF4-FFF2-40B4-BE49-F238E27FC236}">
                <a16:creationId xmlns:a16="http://schemas.microsoft.com/office/drawing/2014/main" id="{C6AB53D3-B671-04D2-57B1-BC55036F4B74}"/>
              </a:ext>
            </a:extLst>
          </p:cNvPr>
          <p:cNvSpPr>
            <a:spLocks noGrp="1"/>
          </p:cNvSpPr>
          <p:nvPr>
            <p:ph idx="1"/>
          </p:nvPr>
        </p:nvSpPr>
        <p:spPr/>
        <p:txBody>
          <a:bodyPr>
            <a:normAutofit fontScale="92500" lnSpcReduction="10000"/>
          </a:bodyPr>
          <a:lstStyle/>
          <a:p>
            <a:endParaRPr lang="en-GB" dirty="0"/>
          </a:p>
          <a:p>
            <a:r>
              <a:rPr lang="en-GB" sz="3200" dirty="0">
                <a:ea typeface="DengXian" panose="02010600030101010101" pitchFamily="2" charset="-122"/>
              </a:rPr>
              <a:t>You are </a:t>
            </a:r>
            <a:r>
              <a:rPr lang="en-GB" sz="3200" b="1" dirty="0">
                <a:ea typeface="DengXian" panose="02010600030101010101" pitchFamily="2" charset="-122"/>
              </a:rPr>
              <a:t>Not </a:t>
            </a:r>
            <a:r>
              <a:rPr lang="en-GB" sz="3200" dirty="0">
                <a:ea typeface="DengXian" panose="02010600030101010101" pitchFamily="2" charset="-122"/>
              </a:rPr>
              <a:t>allowed to smoke or vape inside or directly outside the university campus.</a:t>
            </a:r>
          </a:p>
          <a:p>
            <a:endParaRPr lang="en-GB" sz="3200" dirty="0">
              <a:ea typeface="DengXian" panose="02010600030101010101" pitchFamily="2" charset="-122"/>
            </a:endParaRPr>
          </a:p>
          <a:p>
            <a:r>
              <a:rPr lang="en-GB" sz="3200" dirty="0">
                <a:ea typeface="DengXian" panose="02010600030101010101" pitchFamily="2" charset="-122"/>
              </a:rPr>
              <a:t>You can smoke in the allocated smoking area. Which is located 1 minute away from the campus. </a:t>
            </a:r>
          </a:p>
          <a:p>
            <a:endParaRPr lang="en-GB" sz="3200" dirty="0">
              <a:ea typeface="DengXian" panose="02010600030101010101" pitchFamily="2" charset="-122"/>
            </a:endParaRPr>
          </a:p>
          <a:p>
            <a:r>
              <a:rPr lang="en-GB" sz="3200" dirty="0">
                <a:ea typeface="DengXian" panose="02010600030101010101" pitchFamily="2" charset="-122"/>
              </a:rPr>
              <a:t>Turn left at the </a:t>
            </a:r>
            <a:r>
              <a:rPr lang="en-GB" sz="3200" dirty="0" err="1">
                <a:ea typeface="DengXian" panose="02010600030101010101" pitchFamily="2" charset="-122"/>
              </a:rPr>
              <a:t>Pret</a:t>
            </a:r>
            <a:r>
              <a:rPr lang="en-GB" sz="3200" dirty="0">
                <a:ea typeface="DengXian" panose="02010600030101010101" pitchFamily="2" charset="-122"/>
              </a:rPr>
              <a:t> a Manger cafe, walk along the hallway, which will lead you into </a:t>
            </a:r>
            <a:r>
              <a:rPr lang="en-GB" sz="3200" b="1" dirty="0">
                <a:solidFill>
                  <a:srgbClr val="FF0000"/>
                </a:solidFill>
                <a:ea typeface="DengXian" panose="02010600030101010101" pitchFamily="2" charset="-122"/>
              </a:rPr>
              <a:t>Columbus Court Yard </a:t>
            </a:r>
            <a:r>
              <a:rPr lang="en-GB" sz="3200" dirty="0">
                <a:ea typeface="DengXian" panose="02010600030101010101" pitchFamily="2" charset="-122"/>
              </a:rPr>
              <a:t>this is the allocated Smoking Area.</a:t>
            </a:r>
          </a:p>
          <a:p>
            <a:endParaRPr lang="en-GB" dirty="0"/>
          </a:p>
          <a:p>
            <a:endParaRPr lang="en-GB" dirty="0"/>
          </a:p>
        </p:txBody>
      </p:sp>
      <p:pic>
        <p:nvPicPr>
          <p:cNvPr id="7" name="Picture 6">
            <a:extLst>
              <a:ext uri="{FF2B5EF4-FFF2-40B4-BE49-F238E27FC236}">
                <a16:creationId xmlns:a16="http://schemas.microsoft.com/office/drawing/2014/main" id="{1C797D03-7C65-BD3A-F204-71E2D6325432}"/>
              </a:ext>
            </a:extLst>
          </p:cNvPr>
          <p:cNvPicPr>
            <a:picLocks noChangeAspect="1"/>
          </p:cNvPicPr>
          <p:nvPr/>
        </p:nvPicPr>
        <p:blipFill>
          <a:blip r:embed="rId2"/>
          <a:stretch>
            <a:fillRect/>
          </a:stretch>
        </p:blipFill>
        <p:spPr>
          <a:xfrm>
            <a:off x="10902191" y="427814"/>
            <a:ext cx="903218" cy="886895"/>
          </a:xfrm>
          <a:prstGeom prst="rect">
            <a:avLst/>
          </a:prstGeom>
        </p:spPr>
      </p:pic>
    </p:spTree>
    <p:extLst>
      <p:ext uri="{BB962C8B-B14F-4D97-AF65-F5344CB8AC3E}">
        <p14:creationId xmlns:p14="http://schemas.microsoft.com/office/powerpoint/2010/main" val="2348016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5AF0-EEA5-6CC7-48FA-51724238F570}"/>
              </a:ext>
            </a:extLst>
          </p:cNvPr>
          <p:cNvSpPr>
            <a:spLocks noGrp="1"/>
          </p:cNvSpPr>
          <p:nvPr>
            <p:ph type="title"/>
          </p:nvPr>
        </p:nvSpPr>
        <p:spPr>
          <a:xfrm>
            <a:off x="838200" y="681037"/>
            <a:ext cx="10515600" cy="1009651"/>
          </a:xfrm>
        </p:spPr>
        <p:txBody>
          <a:bodyPr>
            <a:normAutofit fontScale="90000"/>
          </a:bodyPr>
          <a:lstStyle/>
          <a:p>
            <a:br>
              <a:rPr lang="en-GB" dirty="0"/>
            </a:br>
            <a:br>
              <a:rPr lang="en-GB" dirty="0"/>
            </a:br>
            <a:br>
              <a:rPr lang="en-GB" dirty="0"/>
            </a:br>
            <a:br>
              <a:rPr lang="en-GB" dirty="0"/>
            </a:br>
            <a:r>
              <a:rPr lang="en-GB" dirty="0"/>
              <a:t>Cyclist, Electronic Scooters  and Electric Bikes. </a:t>
            </a:r>
            <a:br>
              <a:rPr lang="en-GB" dirty="0"/>
            </a:br>
            <a:br>
              <a:rPr lang="en-GB" dirty="0"/>
            </a:br>
            <a:endParaRPr lang="en-GB" dirty="0"/>
          </a:p>
        </p:txBody>
      </p:sp>
      <p:sp>
        <p:nvSpPr>
          <p:cNvPr id="3" name="Content Placeholder 2">
            <a:extLst>
              <a:ext uri="{FF2B5EF4-FFF2-40B4-BE49-F238E27FC236}">
                <a16:creationId xmlns:a16="http://schemas.microsoft.com/office/drawing/2014/main" id="{3364F54B-B1A7-F449-09C3-45BDC5D1FED5}"/>
              </a:ext>
            </a:extLst>
          </p:cNvPr>
          <p:cNvSpPr>
            <a:spLocks noGrp="1"/>
          </p:cNvSpPr>
          <p:nvPr>
            <p:ph idx="1"/>
          </p:nvPr>
        </p:nvSpPr>
        <p:spPr/>
        <p:txBody>
          <a:bodyPr>
            <a:normAutofit/>
          </a:bodyPr>
          <a:lstStyle/>
          <a:p>
            <a:endParaRPr lang="en-GB" dirty="0"/>
          </a:p>
          <a:p>
            <a:endParaRPr lang="en-GB" sz="3000" dirty="0">
              <a:ea typeface="DengXian" panose="02010600030101010101" pitchFamily="2" charset="-122"/>
            </a:endParaRPr>
          </a:p>
          <a:p>
            <a:r>
              <a:rPr lang="en-GB" sz="3000" dirty="0">
                <a:ea typeface="DengXian" panose="02010600030101010101" pitchFamily="2" charset="-122"/>
              </a:rPr>
              <a:t>Electric Scooters is not allowed in the building.</a:t>
            </a:r>
          </a:p>
          <a:p>
            <a:endParaRPr lang="en-GB" sz="3000" dirty="0">
              <a:ea typeface="DengXian" panose="02010600030101010101" pitchFamily="2" charset="-122"/>
            </a:endParaRPr>
          </a:p>
          <a:p>
            <a:pPr marL="0" indent="0">
              <a:buNone/>
            </a:pPr>
            <a:r>
              <a:rPr lang="en-GB" dirty="0"/>
              <a:t>  </a:t>
            </a:r>
          </a:p>
        </p:txBody>
      </p:sp>
      <p:pic>
        <p:nvPicPr>
          <p:cNvPr id="4" name="Picture 3" descr="X6 Electric Scooter - Electric Bike ...">
            <a:extLst>
              <a:ext uri="{FF2B5EF4-FFF2-40B4-BE49-F238E27FC236}">
                <a16:creationId xmlns:a16="http://schemas.microsoft.com/office/drawing/2014/main" id="{B771779C-AD96-C12D-CA29-F478751E8C8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601200" y="4674638"/>
            <a:ext cx="1386553" cy="1353606"/>
          </a:xfrm>
          <a:prstGeom prst="rect">
            <a:avLst/>
          </a:prstGeom>
          <a:noFill/>
          <a:ln>
            <a:noFill/>
          </a:ln>
        </p:spPr>
      </p:pic>
    </p:spTree>
    <p:extLst>
      <p:ext uri="{BB962C8B-B14F-4D97-AF65-F5344CB8AC3E}">
        <p14:creationId xmlns:p14="http://schemas.microsoft.com/office/powerpoint/2010/main" val="4246280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CDEC-17D3-C5F6-34A9-6C3FA256CFB7}"/>
              </a:ext>
            </a:extLst>
          </p:cNvPr>
          <p:cNvSpPr>
            <a:spLocks noGrp="1"/>
          </p:cNvSpPr>
          <p:nvPr>
            <p:ph type="title"/>
          </p:nvPr>
        </p:nvSpPr>
        <p:spPr/>
        <p:txBody>
          <a:bodyPr/>
          <a:lstStyle/>
          <a:p>
            <a:pPr algn="ctr"/>
            <a:r>
              <a:rPr lang="en-GB" dirty="0"/>
              <a:t>Fire Evacuation </a:t>
            </a:r>
            <a:br>
              <a:rPr lang="en-GB" dirty="0"/>
            </a:br>
            <a:endParaRPr lang="en-GB" dirty="0"/>
          </a:p>
        </p:txBody>
      </p:sp>
      <p:sp>
        <p:nvSpPr>
          <p:cNvPr id="3" name="Content Placeholder 2">
            <a:extLst>
              <a:ext uri="{FF2B5EF4-FFF2-40B4-BE49-F238E27FC236}">
                <a16:creationId xmlns:a16="http://schemas.microsoft.com/office/drawing/2014/main" id="{DBD80401-E2E2-9838-EA61-4A0F4E27CEB4}"/>
              </a:ext>
            </a:extLst>
          </p:cNvPr>
          <p:cNvSpPr>
            <a:spLocks noGrp="1"/>
          </p:cNvSpPr>
          <p:nvPr>
            <p:ph idx="1"/>
          </p:nvPr>
        </p:nvSpPr>
        <p:spPr/>
        <p:txBody>
          <a:bodyPr>
            <a:normAutofit/>
          </a:bodyPr>
          <a:lstStyle/>
          <a:p>
            <a:endParaRPr lang="en-GB" dirty="0"/>
          </a:p>
          <a:p>
            <a:endParaRPr lang="en-GB" dirty="0"/>
          </a:p>
          <a:p>
            <a:r>
              <a:rPr lang="en-GB" dirty="0"/>
              <a:t>In the event of a fire please follow a Fire Marshalls or Wardens to the nearest exit. STAY with them at all times until you are told it is safe to return to the building.</a:t>
            </a:r>
          </a:p>
        </p:txBody>
      </p:sp>
      <p:pic>
        <p:nvPicPr>
          <p:cNvPr id="4" name="Picture 3">
            <a:extLst>
              <a:ext uri="{FF2B5EF4-FFF2-40B4-BE49-F238E27FC236}">
                <a16:creationId xmlns:a16="http://schemas.microsoft.com/office/drawing/2014/main" id="{E4AC3763-FF4C-83C7-9F95-683C06A22538}"/>
              </a:ext>
            </a:extLst>
          </p:cNvPr>
          <p:cNvPicPr>
            <a:picLocks noChangeAspect="1"/>
          </p:cNvPicPr>
          <p:nvPr/>
        </p:nvPicPr>
        <p:blipFill>
          <a:blip r:embed="rId2"/>
          <a:stretch>
            <a:fillRect/>
          </a:stretch>
        </p:blipFill>
        <p:spPr>
          <a:xfrm>
            <a:off x="10058400" y="181935"/>
            <a:ext cx="2133600" cy="1508753"/>
          </a:xfrm>
          <a:prstGeom prst="rect">
            <a:avLst/>
          </a:prstGeom>
        </p:spPr>
      </p:pic>
    </p:spTree>
    <p:extLst>
      <p:ext uri="{BB962C8B-B14F-4D97-AF65-F5344CB8AC3E}">
        <p14:creationId xmlns:p14="http://schemas.microsoft.com/office/powerpoint/2010/main" val="11540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FDE99-A2EC-3C06-CC0A-434B250A8030}"/>
              </a:ext>
            </a:extLst>
          </p:cNvPr>
          <p:cNvSpPr>
            <a:spLocks noGrp="1"/>
          </p:cNvSpPr>
          <p:nvPr>
            <p:ph type="title"/>
          </p:nvPr>
        </p:nvSpPr>
        <p:spPr/>
        <p:txBody>
          <a:bodyPr/>
          <a:lstStyle/>
          <a:p>
            <a:pPr algn="ctr"/>
            <a:r>
              <a:rPr lang="en-GB" dirty="0"/>
              <a:t>Fire Alarm</a:t>
            </a:r>
            <a:br>
              <a:rPr lang="en-GB" dirty="0"/>
            </a:br>
            <a:endParaRPr lang="en-GB" dirty="0"/>
          </a:p>
        </p:txBody>
      </p:sp>
      <p:sp>
        <p:nvSpPr>
          <p:cNvPr id="3" name="Content Placeholder 2">
            <a:extLst>
              <a:ext uri="{FF2B5EF4-FFF2-40B4-BE49-F238E27FC236}">
                <a16:creationId xmlns:a16="http://schemas.microsoft.com/office/drawing/2014/main" id="{2204F356-31A5-BDC6-2DFC-DCDA03C731E4}"/>
              </a:ext>
            </a:extLst>
          </p:cNvPr>
          <p:cNvSpPr>
            <a:spLocks noGrp="1"/>
          </p:cNvSpPr>
          <p:nvPr>
            <p:ph idx="1"/>
          </p:nvPr>
        </p:nvSpPr>
        <p:spPr>
          <a:xfrm>
            <a:off x="838200" y="1431235"/>
            <a:ext cx="10515600" cy="5087283"/>
          </a:xfrm>
        </p:spPr>
        <p:txBody>
          <a:bodyPr>
            <a:normAutofit fontScale="32500" lnSpcReduction="20000"/>
          </a:bodyPr>
          <a:lstStyle/>
          <a:p>
            <a:endParaRPr lang="en-GB" b="1" dirty="0"/>
          </a:p>
          <a:p>
            <a:r>
              <a:rPr lang="en-GB" sz="8000" dirty="0"/>
              <a:t>Upon hearing the fire  alarm students and staff must wait for the fire alarm announcement, the announcement is audible and operates a tiered evacuation procedure.</a:t>
            </a:r>
          </a:p>
          <a:p>
            <a:r>
              <a:rPr lang="en-GB" sz="8000" b="1" dirty="0"/>
              <a:t>high-risk areas are evacuated first!</a:t>
            </a:r>
          </a:p>
          <a:p>
            <a:endParaRPr lang="en-GB" sz="8000" dirty="0"/>
          </a:p>
          <a:p>
            <a:r>
              <a:rPr lang="en-GB" sz="8000" dirty="0"/>
              <a:t>Students, staff and must proceed to the nearest fire exit to leave the building  immediately.</a:t>
            </a:r>
          </a:p>
          <a:p>
            <a:pPr marL="0" indent="0">
              <a:buNone/>
            </a:pPr>
            <a:r>
              <a:rPr lang="en-GB" sz="8000" dirty="0"/>
              <a:t> </a:t>
            </a:r>
          </a:p>
          <a:p>
            <a:r>
              <a:rPr lang="en-GB" sz="8000" dirty="0"/>
              <a:t>During the evacuation, the Fire Wardens will assist the staff, students and contractors to evacuate the building, the Fire Wardens will check, the toilets, lecture halls and communal areas to ensure that there are no student, staff or contractor left during the evacuation.     </a:t>
            </a:r>
          </a:p>
          <a:p>
            <a:endParaRPr lang="en-GB" sz="8000" dirty="0"/>
          </a:p>
          <a:p>
            <a:r>
              <a:rPr lang="en-GB" sz="8000" b="1" dirty="0"/>
              <a:t>DO NOT USE THE LIFT!</a:t>
            </a:r>
          </a:p>
          <a:p>
            <a:endParaRPr lang="en-GB" sz="8000" dirty="0"/>
          </a:p>
        </p:txBody>
      </p:sp>
      <p:pic>
        <p:nvPicPr>
          <p:cNvPr id="7170" name="Picture 2" descr="Fire Vector Stock Illustrations – 587 ...">
            <a:extLst>
              <a:ext uri="{FF2B5EF4-FFF2-40B4-BE49-F238E27FC236}">
                <a16:creationId xmlns:a16="http://schemas.microsoft.com/office/drawing/2014/main" id="{C63C9EA9-9D91-97A2-6873-5E9252E39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28244" y="339482"/>
            <a:ext cx="1451111"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8197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20A31-72FE-BC75-6825-2BBD4D55C77D}"/>
              </a:ext>
            </a:extLst>
          </p:cNvPr>
          <p:cNvSpPr>
            <a:spLocks noGrp="1"/>
          </p:cNvSpPr>
          <p:nvPr>
            <p:ph type="title"/>
          </p:nvPr>
        </p:nvSpPr>
        <p:spPr>
          <a:xfrm>
            <a:off x="838200" y="487017"/>
            <a:ext cx="10515600" cy="1292087"/>
          </a:xfrm>
        </p:spPr>
        <p:txBody>
          <a:bodyPr/>
          <a:lstStyle/>
          <a:p>
            <a:pPr algn="ctr"/>
            <a:r>
              <a:rPr lang="en-GB" dirty="0"/>
              <a:t>Accident and Incidents </a:t>
            </a:r>
          </a:p>
        </p:txBody>
      </p:sp>
      <p:sp>
        <p:nvSpPr>
          <p:cNvPr id="3" name="Content Placeholder 2">
            <a:extLst>
              <a:ext uri="{FF2B5EF4-FFF2-40B4-BE49-F238E27FC236}">
                <a16:creationId xmlns:a16="http://schemas.microsoft.com/office/drawing/2014/main" id="{29736C7F-3AF1-13EA-198F-B09388371B29}"/>
              </a:ext>
            </a:extLst>
          </p:cNvPr>
          <p:cNvSpPr>
            <a:spLocks noGrp="1"/>
          </p:cNvSpPr>
          <p:nvPr>
            <p:ph idx="1"/>
          </p:nvPr>
        </p:nvSpPr>
        <p:spPr>
          <a:xfrm>
            <a:off x="838200" y="1779104"/>
            <a:ext cx="10330543" cy="3120887"/>
          </a:xfrm>
        </p:spPr>
        <p:txBody>
          <a:bodyPr>
            <a:normAutofit lnSpcReduction="10000"/>
          </a:bodyPr>
          <a:lstStyle/>
          <a:p>
            <a:endParaRPr lang="en-GB" dirty="0"/>
          </a:p>
          <a:p>
            <a:r>
              <a:rPr lang="en-GB" dirty="0"/>
              <a:t>If you have an accident or Incident on campus, you must record</a:t>
            </a:r>
          </a:p>
          <a:p>
            <a:pPr marL="0" indent="0">
              <a:buNone/>
            </a:pPr>
            <a:r>
              <a:rPr lang="en-GB" dirty="0"/>
              <a:t>   the information in the Incident/Accident Book, located at the    </a:t>
            </a:r>
          </a:p>
          <a:p>
            <a:pPr marL="0" indent="0">
              <a:buNone/>
            </a:pPr>
            <a:r>
              <a:rPr lang="en-GB" dirty="0"/>
              <a:t>   reception desk.</a:t>
            </a:r>
          </a:p>
          <a:p>
            <a:pPr marL="0" indent="0">
              <a:buNone/>
            </a:pPr>
            <a:endParaRPr lang="en-GB" dirty="0"/>
          </a:p>
          <a:p>
            <a:pPr marL="0" indent="0">
              <a:buNone/>
            </a:pPr>
            <a:r>
              <a:rPr lang="en-GB" dirty="0"/>
              <a:t>Complete an on line form at : </a:t>
            </a:r>
            <a:r>
              <a:rPr lang="en-GB" dirty="0">
                <a:hlinkClick r:id="rId2"/>
              </a:rPr>
              <a:t>Accident / Incident Report Form (</a:t>
            </a:r>
            <a:r>
              <a:rPr lang="en-GB" dirty="0" err="1">
                <a:hlinkClick r:id="rId2"/>
              </a:rPr>
              <a:t>Ffurflen</a:t>
            </a:r>
            <a:r>
              <a:rPr lang="en-GB" dirty="0">
                <a:hlinkClick r:id="rId2"/>
              </a:rPr>
              <a:t> </a:t>
            </a:r>
            <a:r>
              <a:rPr lang="en-GB" dirty="0" err="1">
                <a:hlinkClick r:id="rId2"/>
              </a:rPr>
              <a:t>adrodd</a:t>
            </a:r>
            <a:r>
              <a:rPr lang="en-GB" dirty="0">
                <a:hlinkClick r:id="rId2"/>
              </a:rPr>
              <a:t> </a:t>
            </a:r>
            <a:r>
              <a:rPr lang="en-GB" dirty="0" err="1">
                <a:hlinkClick r:id="rId2"/>
              </a:rPr>
              <a:t>ar</a:t>
            </a:r>
            <a:r>
              <a:rPr lang="en-GB" dirty="0">
                <a:hlinkClick r:id="rId2"/>
              </a:rPr>
              <a:t> </a:t>
            </a:r>
            <a:r>
              <a:rPr lang="en-GB" dirty="0" err="1">
                <a:hlinkClick r:id="rId2"/>
              </a:rPr>
              <a:t>Ddamwain</a:t>
            </a:r>
            <a:r>
              <a:rPr lang="en-GB" dirty="0">
                <a:hlinkClick r:id="rId2"/>
              </a:rPr>
              <a:t> / </a:t>
            </a:r>
            <a:r>
              <a:rPr lang="en-GB" dirty="0" err="1">
                <a:hlinkClick r:id="rId2"/>
              </a:rPr>
              <a:t>Ddigwyddiad</a:t>
            </a:r>
            <a:r>
              <a:rPr lang="en-GB" dirty="0">
                <a:hlinkClick r:id="rId2"/>
              </a:rPr>
              <a:t>) (uwtsd.ac.uk)</a:t>
            </a:r>
            <a:endParaRPr lang="en-GB" dirty="0"/>
          </a:p>
          <a:p>
            <a:pPr marL="0" indent="0">
              <a:buNone/>
            </a:pPr>
            <a:endParaRPr lang="en-GB" dirty="0"/>
          </a:p>
          <a:p>
            <a:pPr marL="0" indent="0">
              <a:buNone/>
            </a:pPr>
            <a:endParaRPr lang="en-GB" dirty="0"/>
          </a:p>
          <a:p>
            <a:pPr marL="0" indent="0">
              <a:buNone/>
            </a:pPr>
            <a:endParaRPr lang="en-GB" sz="1600" dirty="0">
              <a:hlinkClick r:id="rId3"/>
            </a:endParaRPr>
          </a:p>
        </p:txBody>
      </p:sp>
      <p:pic>
        <p:nvPicPr>
          <p:cNvPr id="14" name="Picture 13">
            <a:extLst>
              <a:ext uri="{FF2B5EF4-FFF2-40B4-BE49-F238E27FC236}">
                <a16:creationId xmlns:a16="http://schemas.microsoft.com/office/drawing/2014/main" id="{9E929301-F8C4-A570-41E4-E844D1F65CD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085029" y="240770"/>
            <a:ext cx="895350" cy="1158875"/>
          </a:xfrm>
          <a:prstGeom prst="rect">
            <a:avLst/>
          </a:prstGeom>
          <a:noFill/>
        </p:spPr>
      </p:pic>
    </p:spTree>
    <p:extLst>
      <p:ext uri="{BB962C8B-B14F-4D97-AF65-F5344CB8AC3E}">
        <p14:creationId xmlns:p14="http://schemas.microsoft.com/office/powerpoint/2010/main" val="1581934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AE59-E6E6-68D2-0415-B4C161A4F5EE}"/>
              </a:ext>
            </a:extLst>
          </p:cNvPr>
          <p:cNvSpPr>
            <a:spLocks noGrp="1"/>
          </p:cNvSpPr>
          <p:nvPr>
            <p:ph type="title"/>
          </p:nvPr>
        </p:nvSpPr>
        <p:spPr>
          <a:xfrm>
            <a:off x="838200" y="178905"/>
            <a:ext cx="10515600" cy="1190625"/>
          </a:xfrm>
        </p:spPr>
        <p:txBody>
          <a:bodyPr/>
          <a:lstStyle/>
          <a:p>
            <a:pPr algn="ctr"/>
            <a:r>
              <a:rPr lang="en-GB" dirty="0"/>
              <a:t>Evacuation Chair                                                  </a:t>
            </a:r>
          </a:p>
        </p:txBody>
      </p:sp>
      <p:sp>
        <p:nvSpPr>
          <p:cNvPr id="5" name="Content Placeholder 4">
            <a:extLst>
              <a:ext uri="{FF2B5EF4-FFF2-40B4-BE49-F238E27FC236}">
                <a16:creationId xmlns:a16="http://schemas.microsoft.com/office/drawing/2014/main" id="{F90250F3-4CF0-F9D2-D423-0F57403DDFBE}"/>
              </a:ext>
            </a:extLst>
          </p:cNvPr>
          <p:cNvSpPr>
            <a:spLocks noGrp="1"/>
          </p:cNvSpPr>
          <p:nvPr>
            <p:ph idx="1"/>
          </p:nvPr>
        </p:nvSpPr>
        <p:spPr>
          <a:xfrm>
            <a:off x="838200" y="1369530"/>
            <a:ext cx="10515600" cy="5309565"/>
          </a:xfrm>
        </p:spPr>
        <p:txBody>
          <a:bodyPr>
            <a:normAutofit fontScale="32500" lnSpcReduction="20000"/>
          </a:bodyPr>
          <a:lstStyle/>
          <a:p>
            <a:endParaRPr lang="en-GB" dirty="0"/>
          </a:p>
          <a:p>
            <a:r>
              <a:rPr lang="en-GB" sz="7400" dirty="0">
                <a:solidFill>
                  <a:srgbClr val="202124"/>
                </a:solidFill>
                <a:effectLst/>
                <a:highlight>
                  <a:srgbClr val="FFFFFF"/>
                </a:highlight>
                <a:ea typeface="DengXian" panose="02010600030101010101" pitchFamily="2" charset="-122"/>
              </a:rPr>
              <a:t>A refuge point is </a:t>
            </a:r>
            <a:r>
              <a:rPr lang="en-GB" sz="7400" dirty="0">
                <a:solidFill>
                  <a:srgbClr val="040C28"/>
                </a:solidFill>
                <a:effectLst/>
                <a:ea typeface="DengXian" panose="02010600030101010101" pitchFamily="2" charset="-122"/>
              </a:rPr>
              <a:t>a place where anyone who needs assistance in leaving the building can safely wait for help</a:t>
            </a:r>
            <a:endParaRPr lang="en-GB" sz="7400" dirty="0"/>
          </a:p>
          <a:p>
            <a:endParaRPr lang="en-GB" sz="7400" dirty="0"/>
          </a:p>
          <a:p>
            <a:r>
              <a:rPr lang="en-GB" sz="7400" dirty="0"/>
              <a:t>Any student or staff on campus, who is not able to make their way down the stair well be assisted down the stair in the Evacuation Chair and taken to the Assembly Point, in   </a:t>
            </a:r>
          </a:p>
          <a:p>
            <a:pPr marL="0" indent="0">
              <a:buNone/>
            </a:pPr>
            <a:r>
              <a:rPr lang="en-GB" sz="7400" dirty="0"/>
              <a:t> </a:t>
            </a:r>
          </a:p>
          <a:p>
            <a:r>
              <a:rPr lang="en-GB" sz="7400" dirty="0"/>
              <a:t>We have two evacuation chairs located on the first floor, for students and  who may require assistance during the evacuation of the building.</a:t>
            </a:r>
          </a:p>
          <a:p>
            <a:r>
              <a:rPr lang="en-GB" sz="7400" dirty="0"/>
              <a:t>The evacuation chairs are located at the Refuge Call Points located around the 1</a:t>
            </a:r>
            <a:r>
              <a:rPr lang="en-GB" sz="7400" baseline="30000" dirty="0"/>
              <a:t>st</a:t>
            </a:r>
            <a:r>
              <a:rPr lang="en-GB" sz="7400" dirty="0"/>
              <a:t> floor.</a:t>
            </a:r>
          </a:p>
          <a:p>
            <a:r>
              <a:rPr lang="en-GB" sz="7400" b="1" dirty="0"/>
              <a:t>Outside Lecture Hall 101 and lecture hall 102.</a:t>
            </a:r>
          </a:p>
          <a:p>
            <a:r>
              <a:rPr lang="en-GB" sz="7400" dirty="0"/>
              <a:t>Press the Call button and wait for the building manager to answer the call and evacuate.</a:t>
            </a:r>
            <a:endParaRPr lang="en-GB" sz="6000" dirty="0"/>
          </a:p>
          <a:p>
            <a:endParaRPr lang="en-GB" sz="6000" dirty="0"/>
          </a:p>
          <a:p>
            <a:endParaRPr lang="en-GB" sz="6000" dirty="0"/>
          </a:p>
          <a:p>
            <a:endParaRPr lang="en-GB" dirty="0"/>
          </a:p>
        </p:txBody>
      </p:sp>
      <p:pic>
        <p:nvPicPr>
          <p:cNvPr id="6" name="Picture 6" descr="Evac+Chair 600H Evacuation Chair ...">
            <a:extLst>
              <a:ext uri="{FF2B5EF4-FFF2-40B4-BE49-F238E27FC236}">
                <a16:creationId xmlns:a16="http://schemas.microsoft.com/office/drawing/2014/main" id="{EB9C5549-9BA1-4265-7135-8F09B295C6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0609" y="362607"/>
            <a:ext cx="1875739" cy="10940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B842ABD-EF39-1E16-056A-93C1FA53876A}"/>
              </a:ext>
            </a:extLst>
          </p:cNvPr>
          <p:cNvPicPr>
            <a:picLocks noChangeAspect="1"/>
          </p:cNvPicPr>
          <p:nvPr/>
        </p:nvPicPr>
        <p:blipFill>
          <a:blip r:embed="rId3"/>
          <a:stretch>
            <a:fillRect/>
          </a:stretch>
        </p:blipFill>
        <p:spPr>
          <a:xfrm>
            <a:off x="476070" y="362607"/>
            <a:ext cx="1293555" cy="1041950"/>
          </a:xfrm>
          <a:prstGeom prst="rect">
            <a:avLst/>
          </a:prstGeom>
        </p:spPr>
      </p:pic>
    </p:spTree>
    <p:extLst>
      <p:ext uri="{BB962C8B-B14F-4D97-AF65-F5344CB8AC3E}">
        <p14:creationId xmlns:p14="http://schemas.microsoft.com/office/powerpoint/2010/main" val="1121451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D990-5EFA-C6C5-DD21-2E9DEB361320}"/>
              </a:ext>
            </a:extLst>
          </p:cNvPr>
          <p:cNvSpPr>
            <a:spLocks noGrp="1"/>
          </p:cNvSpPr>
          <p:nvPr>
            <p:ph type="title"/>
          </p:nvPr>
        </p:nvSpPr>
        <p:spPr/>
        <p:txBody>
          <a:bodyPr/>
          <a:lstStyle/>
          <a:p>
            <a:pPr algn="ctr"/>
            <a:r>
              <a:rPr lang="en-GB" dirty="0"/>
              <a:t>Evacuation Assembly Point</a:t>
            </a:r>
          </a:p>
        </p:txBody>
      </p:sp>
      <p:sp>
        <p:nvSpPr>
          <p:cNvPr id="3" name="Content Placeholder 2">
            <a:extLst>
              <a:ext uri="{FF2B5EF4-FFF2-40B4-BE49-F238E27FC236}">
                <a16:creationId xmlns:a16="http://schemas.microsoft.com/office/drawing/2014/main" id="{DC682873-CAD4-D42F-3450-90EBF31D070D}"/>
              </a:ext>
            </a:extLst>
          </p:cNvPr>
          <p:cNvSpPr>
            <a:spLocks noGrp="1"/>
          </p:cNvSpPr>
          <p:nvPr>
            <p:ph idx="1"/>
          </p:nvPr>
        </p:nvSpPr>
        <p:spPr/>
        <p:txBody>
          <a:bodyPr>
            <a:normAutofit/>
          </a:bodyPr>
          <a:lstStyle/>
          <a:p>
            <a:r>
              <a:rPr lang="en-GB" sz="3200" dirty="0"/>
              <a:t>The ASSEMBLY POINT is located at:</a:t>
            </a:r>
          </a:p>
          <a:p>
            <a:pPr marL="0" indent="0">
              <a:buNone/>
            </a:pPr>
            <a:endParaRPr lang="en-GB" sz="3200" dirty="0"/>
          </a:p>
          <a:p>
            <a:r>
              <a:rPr lang="en-GB" sz="3200" b="1" dirty="0"/>
              <a:t>1 Cabot Square – by the Water Fountain. </a:t>
            </a:r>
          </a:p>
          <a:p>
            <a:endParaRPr lang="en-GB" sz="3200" b="1" dirty="0"/>
          </a:p>
          <a:p>
            <a:r>
              <a:rPr lang="en-GB" sz="3200" dirty="0"/>
              <a:t>Follow the designated Fire Warden/Marshall.</a:t>
            </a:r>
            <a:endParaRPr lang="en-GB" dirty="0"/>
          </a:p>
          <a:p>
            <a:endParaRPr lang="en-GB" dirty="0"/>
          </a:p>
          <a:p>
            <a:r>
              <a:rPr lang="en-GB" dirty="0"/>
              <a:t>Remain at Cabot Square until you are told it is safe to return to the campus.</a:t>
            </a:r>
          </a:p>
        </p:txBody>
      </p:sp>
      <p:pic>
        <p:nvPicPr>
          <p:cNvPr id="4" name="Picture 3">
            <a:extLst>
              <a:ext uri="{FF2B5EF4-FFF2-40B4-BE49-F238E27FC236}">
                <a16:creationId xmlns:a16="http://schemas.microsoft.com/office/drawing/2014/main" id="{43B073CC-B15B-6EB1-AEB5-26965D88B1BC}"/>
              </a:ext>
            </a:extLst>
          </p:cNvPr>
          <p:cNvPicPr>
            <a:picLocks noChangeAspect="1"/>
          </p:cNvPicPr>
          <p:nvPr/>
        </p:nvPicPr>
        <p:blipFill>
          <a:blip r:embed="rId2"/>
          <a:stretch>
            <a:fillRect/>
          </a:stretch>
        </p:blipFill>
        <p:spPr>
          <a:xfrm>
            <a:off x="10671869" y="536713"/>
            <a:ext cx="1214338" cy="815009"/>
          </a:xfrm>
          <a:prstGeom prst="rect">
            <a:avLst/>
          </a:prstGeom>
        </p:spPr>
      </p:pic>
    </p:spTree>
    <p:extLst>
      <p:ext uri="{BB962C8B-B14F-4D97-AF65-F5344CB8AC3E}">
        <p14:creationId xmlns:p14="http://schemas.microsoft.com/office/powerpoint/2010/main" val="382446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F6E15-8431-45AD-D77D-B7C37BA25E71}"/>
              </a:ext>
            </a:extLst>
          </p:cNvPr>
          <p:cNvSpPr>
            <a:spLocks noGrp="1"/>
          </p:cNvSpPr>
          <p:nvPr>
            <p:ph type="title"/>
          </p:nvPr>
        </p:nvSpPr>
        <p:spPr>
          <a:xfrm>
            <a:off x="838200" y="500062"/>
            <a:ext cx="10515600" cy="1325563"/>
          </a:xfrm>
        </p:spPr>
        <p:txBody>
          <a:bodyPr>
            <a:normAutofit fontScale="90000"/>
          </a:bodyPr>
          <a:lstStyle/>
          <a:p>
            <a:r>
              <a:rPr lang="en-GB" dirty="0"/>
              <a:t>Assembly Point Map</a:t>
            </a:r>
            <a:br>
              <a:rPr lang="en-GB" dirty="0"/>
            </a:br>
            <a:br>
              <a:rPr lang="en-GB" dirty="0"/>
            </a:br>
            <a:endParaRPr lang="en-GB" dirty="0"/>
          </a:p>
        </p:txBody>
      </p:sp>
      <p:sp>
        <p:nvSpPr>
          <p:cNvPr id="3" name="Content Placeholder 2">
            <a:extLst>
              <a:ext uri="{FF2B5EF4-FFF2-40B4-BE49-F238E27FC236}">
                <a16:creationId xmlns:a16="http://schemas.microsoft.com/office/drawing/2014/main" id="{D6CB56A0-211F-7358-731B-D036176CC69C}"/>
              </a:ext>
            </a:extLst>
          </p:cNvPr>
          <p:cNvSpPr>
            <a:spLocks noGrp="1"/>
          </p:cNvSpPr>
          <p:nvPr>
            <p:ph idx="1"/>
          </p:nvPr>
        </p:nvSpPr>
        <p:spPr/>
        <p:txBody>
          <a:bodyPr/>
          <a:lstStyle/>
          <a:p>
            <a:endParaRPr lang="en-GB" dirty="0"/>
          </a:p>
          <a:p>
            <a:endParaRPr lang="en-GB" sz="1800" b="0" i="0" u="none" strike="noStrike" baseline="0" dirty="0">
              <a:latin typeface="Times New Roman" panose="02020603050405020304" pitchFamily="18" charset="0"/>
            </a:endParaRPr>
          </a:p>
          <a:p>
            <a:pPr marL="0" indent="0">
              <a:buNone/>
            </a:pPr>
            <a:r>
              <a:rPr lang="en-GB" sz="1800" b="1" i="1" u="none" strike="noStrike" baseline="30000" dirty="0">
                <a:latin typeface="Times New Roman" panose="02020603050405020304" pitchFamily="18" charset="0"/>
              </a:rPr>
              <a:t>	</a:t>
            </a:r>
          </a:p>
          <a:p>
            <a:endParaRPr lang="en-GB" sz="1800" b="1" i="1" u="none" strike="noStrike" baseline="0" dirty="0">
              <a:latin typeface="Times New Roman" panose="02020603050405020304" pitchFamily="18" charset="0"/>
            </a:endParaRPr>
          </a:p>
          <a:p>
            <a:endParaRPr lang="en-GB" sz="1800" b="1" i="1" u="none" strike="noStrike" baseline="0" dirty="0">
              <a:latin typeface="Times New Roman" panose="02020603050405020304" pitchFamily="18" charset="0"/>
            </a:endParaRPr>
          </a:p>
          <a:p>
            <a:pPr marL="0" indent="0" algn="ctr">
              <a:buNone/>
            </a:pPr>
            <a:endParaRPr lang="en-GB" dirty="0"/>
          </a:p>
        </p:txBody>
      </p:sp>
      <p:pic>
        <p:nvPicPr>
          <p:cNvPr id="5" name="Picture 4">
            <a:extLst>
              <a:ext uri="{FF2B5EF4-FFF2-40B4-BE49-F238E27FC236}">
                <a16:creationId xmlns:a16="http://schemas.microsoft.com/office/drawing/2014/main" id="{BFBC717D-C4BE-D685-295F-EA5B27E72C7E}"/>
              </a:ext>
            </a:extLst>
          </p:cNvPr>
          <p:cNvPicPr>
            <a:picLocks noChangeAspect="1"/>
          </p:cNvPicPr>
          <p:nvPr/>
        </p:nvPicPr>
        <p:blipFill>
          <a:blip r:embed="rId2"/>
          <a:stretch>
            <a:fillRect/>
          </a:stretch>
        </p:blipFill>
        <p:spPr>
          <a:xfrm>
            <a:off x="2594920" y="1181343"/>
            <a:ext cx="7646360" cy="4751660"/>
          </a:xfrm>
          <a:prstGeom prst="rect">
            <a:avLst/>
          </a:prstGeom>
        </p:spPr>
      </p:pic>
    </p:spTree>
    <p:extLst>
      <p:ext uri="{BB962C8B-B14F-4D97-AF65-F5344CB8AC3E}">
        <p14:creationId xmlns:p14="http://schemas.microsoft.com/office/powerpoint/2010/main" val="59595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918EB2-2F73-EE42-E9C9-BBDCADE327FF}"/>
              </a:ext>
            </a:extLst>
          </p:cNvPr>
          <p:cNvSpPr>
            <a:spLocks noGrp="1"/>
          </p:cNvSpPr>
          <p:nvPr>
            <p:ph idx="1"/>
          </p:nvPr>
        </p:nvSpPr>
        <p:spPr/>
        <p:txBody>
          <a:bodyPr/>
          <a:lstStyle/>
          <a:p>
            <a:endParaRPr lang="en-GB" dirty="0"/>
          </a:p>
          <a:p>
            <a:endParaRPr lang="en-GB" dirty="0"/>
          </a:p>
          <a:p>
            <a:pPr marL="0" indent="0" algn="ctr">
              <a:buNone/>
            </a:pPr>
            <a:r>
              <a:rPr lang="en-GB" sz="5400"/>
              <a:t>Any questions</a:t>
            </a:r>
            <a:r>
              <a:rPr lang="en-GB" sz="5400" dirty="0"/>
              <a:t>?</a:t>
            </a:r>
          </a:p>
        </p:txBody>
      </p:sp>
    </p:spTree>
    <p:extLst>
      <p:ext uri="{BB962C8B-B14F-4D97-AF65-F5344CB8AC3E}">
        <p14:creationId xmlns:p14="http://schemas.microsoft.com/office/powerpoint/2010/main" val="2312608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552</Words>
  <Application>Microsoft Office PowerPoint</Application>
  <PresentationFormat>Widescreen</PresentationFormat>
  <Paragraphs>73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DengXian</vt:lpstr>
      <vt:lpstr>Aptos</vt:lpstr>
      <vt:lpstr>Aptos Display</vt:lpstr>
      <vt:lpstr>Arial</vt:lpstr>
      <vt:lpstr>Times New Roman</vt:lpstr>
      <vt:lpstr>Office Theme</vt:lpstr>
      <vt:lpstr>          Welcome to the UWTSD Westferry Campus</vt:lpstr>
      <vt:lpstr>Student ID Card </vt:lpstr>
      <vt:lpstr>Smoking                             </vt:lpstr>
      <vt:lpstr>    Cyclist, Electronic Scooters  and Electric Bikes.   </vt:lpstr>
      <vt:lpstr>Fire Evacuation  </vt:lpstr>
      <vt:lpstr>Fire Alarm </vt:lpstr>
      <vt:lpstr>Accident and Incidents </vt:lpstr>
      <vt:lpstr>Evacuation Chair                                                  </vt:lpstr>
      <vt:lpstr>Evacuation Assembly Point</vt:lpstr>
      <vt:lpstr>Assembly Point Map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UWTSD Westferry Campus</dc:title>
  <dc:creator>Joanne Biggs</dc:creator>
  <cp:lastModifiedBy>Nabila Jrida</cp:lastModifiedBy>
  <cp:revision>6</cp:revision>
  <dcterms:created xsi:type="dcterms:W3CDTF">2024-05-31T21:12:58Z</dcterms:created>
  <dcterms:modified xsi:type="dcterms:W3CDTF">2024-06-07T10:56:49Z</dcterms:modified>
</cp:coreProperties>
</file>