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1" r:id="rId4"/>
    <p:sldId id="262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72" r:id="rId14"/>
    <p:sldId id="273" r:id="rId15"/>
    <p:sldId id="275" r:id="rId16"/>
    <p:sldId id="267" r:id="rId17"/>
    <p:sldId id="268" r:id="rId18"/>
    <p:sldId id="269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-102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BC0FC1-6330-4AA1-8809-E8E1BFF7D50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FCE5617-4306-4AF6-8BF0-8E7627B00A7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B41720F-2292-4AB0-A7C1-98177A89AA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ADACA2-6720-4BFB-9421-4B12350BF946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59F229D-211D-4870-B0DD-ADE1C05340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95F7F51-CBBB-47F9-BB97-40EF7D353A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9916DD-E3E7-4346-8125-8E433408F35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8650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6D3D69-8AAB-4AB1-B696-566D5AA9B4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0241CD-4BF4-40AB-8E69-D3B793891C3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48D2360-37B8-4B27-A74B-EBBB2610F3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8C70E7-48A5-44CA-97AC-272B88D6EBA6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90B1AD2-11CA-45D3-B1EC-5A505EBA2D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E6BCA34-1875-4590-8980-DBA9E4E0FB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CE8113-5E7C-45D7-8B36-6623787014D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46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E6A31E-3875-41F0-845C-1BDBC7140B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BFE107A-EBA9-4CF6-B427-F1204EBE63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1A04229-85B2-4508-8B6D-E5E454AA1D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083F41-3D33-44A9-A5FD-74828CAAA8BB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B9795EE-1319-433F-BDF2-D3857D2392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F8E8ADE-911C-4DF2-931A-788CF4F362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2F0783-D269-4752-BDAF-65F37CB63B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912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160EC2-C69C-4553-96C6-62CA492FFCA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2EEA5EF-4F4C-483E-BF2F-51E04FE82D9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D7F24EF-D8A7-48A4-8900-6EA9EDF6A99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9575034-49B2-412B-AA29-9FEB28B4BC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EB9E5F-1BF8-4AE9-BE89-E807974FB139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8E0C9EB-10F9-41A1-968F-48FC82227E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C8184B4-E8FC-4623-9219-026CA5B26A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4C03A-5E89-4307-9B4D-2C31F479358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31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99C69D-D165-41B0-BEDF-08FF28947B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25EE77E-8FE6-4612-93A0-5244208B58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1548B9F-B5E3-4F5D-8B8C-8340F237010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E52F03C-CF9F-4804-A6BA-2579FAA7C7E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E0CFF823-CE99-4906-BC66-1EAF1816170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40E730B-27C6-45CD-AD98-1DFCA53406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8FDC2D-C980-45A1-B090-3A5AFDC5435C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C3B6D83F-C0B8-4C13-A594-333FEA57E9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8FA6583-B4DF-43B2-91FD-5433ACB112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1F2447-2836-4499-B099-CDC40AA0BF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446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6EE9F3-D63F-4467-A679-6EABCC3B691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60DFAA66-41FB-4D62-AFFF-68A1C4534D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8383DA-0122-4B39-9439-CA957A5F1352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2B2794A-5B96-44BB-94F2-C654429F14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EF152DC-C180-4714-B51C-4941F5DF76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5226ED-9EBE-4DC5-B0E4-F2880D10DC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934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D8A9C37C-8BC2-4D34-B43E-5EAA72E2DE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83FAF9-A429-400F-950E-905FA7EA9629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6DDFE4D-3353-4ED2-B9A2-778CB7B5A3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6471FC5-3862-4FFF-A138-F48E5012D9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FB73E0-09D0-44BC-B3FB-7AFD949B79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058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8FB107-8F07-4AEC-9DB2-FD29291050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94063B1-CB53-4A1F-9C9B-EAD3D95A723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BE5C2AC-9B43-4340-B4A0-26A599E2411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3BA5F87-991B-47AD-B41D-7E19BF4B04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95DDFE-3C6A-4B61-9292-3E71ABE9245F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98B468A-8059-4395-85D0-ED918EE0D3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FF2508C-4294-4557-AD94-4DC821BFB5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634B57-DC7C-4D2F-BF1D-25032EFE31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602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752B5C-3BB0-4D9F-8139-21E5556CBC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11B83B00-1DDA-47E8-A41E-570E06F2B7C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849A6C6-811D-4186-B64D-1ED6FD601F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C98638F-E1AB-427F-8FF7-4666CC6F3B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B99120-1575-46A4-AF3B-C63DC4179A88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AB623F3-99D9-40CB-9464-32EDF45670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C595F69-FFE0-4E90-AB0F-60D5D554FB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8B0741-BE2C-45B4-8C1B-38CD0B3E5C3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273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084967-8760-4F3A-BF59-87309A47DE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3576BF0-93F3-465C-BF96-3ACED7A2175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489E036-8819-43D8-A37B-7569582DE3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688929-E705-478D-8ADF-51BA594D5757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001B4FC-6B9F-4F38-B845-DD165364AC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ECAAF15-3906-41DB-B94F-CA00616B20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A2C764-9DD5-48BA-9F74-A0BBDFC14B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813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1702BFEF-5FA5-483E-B2F9-4FC58454EDD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8A5692E-62FE-4558-9D7A-019CABFA2EC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CF5B3FE-A6B2-4F18-B660-FDBC072F29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6DF7C4-978F-437E-B634-479416152898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F481D02-876F-4F0A-B375-65507F5288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6C773E3-9CB0-4902-B225-D9665E569E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B9313C-7279-4F63-8A16-E3BA9C5851E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424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01C8DBC-5BF5-48AB-ACF4-C8D16EF637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5A9941A-C870-4092-9668-4E7B9D4C29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26C39D6-E175-4215-9611-1CCAEC9D3BD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21311E3-0CA6-43BE-A4C4-849CD71B1AC7}" type="datetime1">
              <a:rPr lang="en-US"/>
              <a:pPr lvl="0"/>
              <a:t>1/31/2018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B5267E0-3231-4C50-95F9-07527ED3E9F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D86B26D-2C26-4016-AC4F-DFD5B80D167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62E2D66-3BA3-4311-A090-E6A49BF3014A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47VWIvOKH8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agilekrc.com/resource/168/what-dsdm-and-8-principles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agilemodeling.com/essays/fdd.htm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versity.org/wiki/Agile_software_development#Extreme_Programmin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5D937A-3E44-4BFB-AB2F-BA5BE0D3B0CD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Agile Methods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4E0D5A8-9BF3-4782-9220-A60FC8F6E41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C32528-3C45-481B-9EB7-FF1A2BFD363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/>
              <a:t>Topics to be covered..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A5781DA-D0C3-4B16-8933-F8C2682F61D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US"/>
              <a:t>This week we’ll be looking at various Agile Methods:</a:t>
            </a:r>
          </a:p>
          <a:p>
            <a:pPr marL="342900" lvl="0" indent="-342900" algn="l">
              <a:buChar char="•"/>
            </a:pPr>
            <a:r>
              <a:rPr lang="en-GB"/>
              <a:t>The Million dollar question:</a:t>
            </a:r>
          </a:p>
          <a:p>
            <a:pPr marL="800100" lvl="1" indent="-342900"/>
            <a:r>
              <a:rPr lang="en-GB" sz="2000"/>
              <a:t>Which</a:t>
            </a:r>
            <a:r>
              <a:rPr lang="en-US" sz="2000"/>
              <a:t> Agile Method best-suits your project?</a:t>
            </a:r>
          </a:p>
          <a:p>
            <a:pPr marL="342900" lvl="0" indent="-342900" algn="l">
              <a:buChar char="•"/>
            </a:pPr>
            <a:r>
              <a:rPr lang="en-US"/>
              <a:t>Tools for Agile Development projects</a:t>
            </a:r>
          </a:p>
          <a:p>
            <a:pPr marL="342900" lvl="0" indent="-342900" algn="l">
              <a:buChar char="•"/>
            </a:pPr>
            <a:r>
              <a:rPr lang="en-GB"/>
              <a:t>V</a:t>
            </a:r>
            <a:r>
              <a:rPr lang="en-US"/>
              <a:t>ersion Control</a:t>
            </a:r>
          </a:p>
          <a:p>
            <a:pPr marL="342900" lvl="0" indent="-342900" algn="l">
              <a:buChar char="•"/>
            </a:pPr>
            <a:endParaRPr lang="en-US"/>
          </a:p>
          <a:p>
            <a:pPr marL="342900" lvl="0" indent="-342900" algn="l">
              <a:buChar char="•"/>
            </a:pPr>
            <a:endParaRPr lang="en-US"/>
          </a:p>
          <a:p>
            <a:pPr marL="342900" lvl="0" indent="-342900" algn="l">
              <a:buChar char="•"/>
            </a:pPr>
            <a:endParaRPr lang="en-US"/>
          </a:p>
          <a:p>
            <a:pPr marL="342900" lvl="0" indent="-342900" algn="l">
              <a:buChar char="•"/>
            </a:pPr>
            <a:endParaRPr lang="en-GB"/>
          </a:p>
          <a:p>
            <a:pPr marL="342900" lvl="0" indent="-342900" algn="l">
              <a:buChar char="•"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53A064-A21D-46EC-800D-B7E710F513D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/>
              <a:t>Agile Methods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D98F89C-D75A-4087-945D-3B8B1710C5F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US"/>
              <a:t>XP</a:t>
            </a:r>
          </a:p>
          <a:p>
            <a:pPr marL="342900" lvl="0" indent="-342900" algn="l">
              <a:buChar char="•"/>
            </a:pPr>
            <a:r>
              <a:rPr lang="en-US"/>
              <a:t>Lean Development</a:t>
            </a:r>
          </a:p>
          <a:p>
            <a:pPr marL="342900" lvl="0" indent="-342900" algn="l">
              <a:buChar char="•"/>
            </a:pPr>
            <a:r>
              <a:rPr lang="en-US"/>
              <a:t>SCRUM</a:t>
            </a:r>
          </a:p>
          <a:p>
            <a:pPr marL="342900" lvl="0" indent="-342900" algn="l">
              <a:buChar char="•"/>
            </a:pPr>
            <a:r>
              <a:rPr lang="en-US"/>
              <a:t>DSDM</a:t>
            </a:r>
          </a:p>
          <a:p>
            <a:pPr marL="342900" lvl="0" indent="-342900" algn="l">
              <a:buChar char="•"/>
            </a:pPr>
            <a:r>
              <a:rPr lang="en-US"/>
              <a:t>Adaptive Software Development</a:t>
            </a:r>
          </a:p>
          <a:p>
            <a:pPr marL="342900" lvl="0" indent="-342900" algn="l">
              <a:buChar char="•"/>
            </a:pPr>
            <a:r>
              <a:rPr lang="en-US"/>
              <a:t>Crystal</a:t>
            </a:r>
          </a:p>
          <a:p>
            <a:pPr marL="342900" lvl="0" indent="-342900" algn="l">
              <a:buChar char="•"/>
            </a:pPr>
            <a:r>
              <a:rPr lang="en-US"/>
              <a:t>Feature-Driven Development</a:t>
            </a:r>
          </a:p>
          <a:p>
            <a:pPr marL="342900" lvl="0" indent="-342900" algn="l">
              <a:buChar char="•"/>
            </a:pPr>
            <a:r>
              <a:rPr lang="en-GB"/>
              <a:t>.… and the list goes on</a:t>
            </a:r>
          </a:p>
          <a:p>
            <a:pPr marL="342900" lvl="0" indent="-342900" algn="l">
              <a:buChar char="•"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475735-DF7D-4C0B-9E6A-0B92351C7FB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XP (Extreme Programming)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4662D46-8F55-41E6-8118-7F281565065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 dirty="0"/>
              <a:t>We have already discussed the main concepts of XP</a:t>
            </a:r>
          </a:p>
          <a:p>
            <a:pPr marL="342900" lvl="0" indent="-342900" algn="l">
              <a:buChar char="•"/>
            </a:pPr>
            <a:r>
              <a:rPr lang="en-GB" dirty="0"/>
              <a:t>Recap - Key Features:</a:t>
            </a:r>
          </a:p>
          <a:p>
            <a:pPr marL="800100" lvl="1" indent="-342900"/>
            <a:r>
              <a:rPr lang="en-GB" sz="2000" dirty="0"/>
              <a:t>Iterative approach</a:t>
            </a:r>
          </a:p>
          <a:p>
            <a:pPr marL="800100" lvl="1" indent="-342900"/>
            <a:r>
              <a:rPr lang="en-GB" sz="2000" dirty="0"/>
              <a:t>Collaboration between development team and </a:t>
            </a:r>
            <a:r>
              <a:rPr lang="en-GB" sz="2000" dirty="0" smtClean="0"/>
              <a:t>customer</a:t>
            </a:r>
          </a:p>
          <a:p>
            <a:pPr marL="800100" lvl="1" indent="-342900"/>
            <a:r>
              <a:rPr lang="en-GB" sz="2000" dirty="0" smtClean="0"/>
              <a:t>User Stories – (similar to Use Cases)</a:t>
            </a:r>
            <a:endParaRPr lang="en-GB" sz="2000" dirty="0"/>
          </a:p>
          <a:p>
            <a:pPr marL="800100" lvl="1" indent="-342900"/>
            <a:r>
              <a:rPr lang="en-GB" sz="2000" dirty="0"/>
              <a:t>Feedback achieved through Unit-Testing – through development phase</a:t>
            </a:r>
          </a:p>
          <a:p>
            <a:pPr marL="800100" lvl="1" indent="-342900"/>
            <a:r>
              <a:rPr lang="en-GB" sz="2000" dirty="0"/>
              <a:t>Allows for rapidly changing requirements</a:t>
            </a:r>
          </a:p>
          <a:p>
            <a:pPr marL="800100" lvl="1" indent="-342900"/>
            <a:r>
              <a:rPr lang="en-GB" sz="2000" dirty="0"/>
              <a:t>Shorter project development life-cycle</a:t>
            </a:r>
          </a:p>
          <a:p>
            <a:pPr marL="800100" lvl="1" indent="-342900"/>
            <a:r>
              <a:rPr lang="en-GB" sz="2000" dirty="0"/>
              <a:t>More Agile approach to software development</a:t>
            </a:r>
          </a:p>
          <a:p>
            <a:pPr marL="1257300" lvl="2" indent="-342900"/>
            <a:r>
              <a:rPr lang="en-GB" sz="1800" dirty="0"/>
              <a:t>Results in unstructured code – (as expected)</a:t>
            </a:r>
          </a:p>
          <a:p>
            <a:pPr marL="1257300" lvl="2" indent="-342900"/>
            <a:r>
              <a:rPr lang="en-GB" sz="1800" dirty="0"/>
              <a:t>Refactoring required – throughout the development process</a:t>
            </a:r>
          </a:p>
          <a:p>
            <a:pPr marL="342900" lvl="0" indent="-342900" algn="l">
              <a:buChar char="•"/>
            </a:pPr>
            <a:endParaRPr lang="en-GB" dirty="0"/>
          </a:p>
          <a:p>
            <a:pPr marL="800100" lvl="1" indent="-342900"/>
            <a:endParaRPr lang="en-GB" sz="2000" dirty="0"/>
          </a:p>
          <a:p>
            <a:pPr marL="800100" lvl="1" indent="-342900"/>
            <a:endParaRPr lang="en-GB" sz="2000" dirty="0"/>
          </a:p>
          <a:p>
            <a:pPr lvl="0" algn="l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02883D-70C1-49A5-8849-414CB34124C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2000"/>
              <a:t>Seven Principles of </a:t>
            </a:r>
            <a:r>
              <a:rPr lang="en-GB" sz="5400"/>
              <a:t/>
            </a:r>
            <a:br>
              <a:rPr lang="en-GB" sz="5400"/>
            </a:br>
            <a:r>
              <a:rPr lang="en-GB" sz="5400"/>
              <a:t>Lean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7124620-A76A-4532-9E43-6B54931A47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lvl="0"/>
            <a:endParaRPr lang="en-GB"/>
          </a:p>
          <a:p>
            <a:pPr lvl="0"/>
            <a:r>
              <a:rPr lang="en-GB"/>
              <a:t>Eliminate Waste</a:t>
            </a:r>
          </a:p>
          <a:p>
            <a:pPr lvl="0"/>
            <a:r>
              <a:rPr lang="en-GB"/>
              <a:t>Amplify Learning (Create Knowledge)</a:t>
            </a:r>
          </a:p>
          <a:p>
            <a:pPr lvl="0"/>
            <a:r>
              <a:rPr lang="en-GB"/>
              <a:t>Decide as Late as Possible (Defer Commitment)</a:t>
            </a:r>
          </a:p>
          <a:p>
            <a:pPr lvl="0"/>
            <a:r>
              <a:rPr lang="en-GB"/>
              <a:t>Deliver as Fast as Possible (Deliver Fast)</a:t>
            </a:r>
          </a:p>
          <a:p>
            <a:pPr lvl="0"/>
            <a:r>
              <a:rPr lang="en-GB"/>
              <a:t>Empower Teams (Respect People)</a:t>
            </a:r>
          </a:p>
          <a:p>
            <a:pPr lvl="0"/>
            <a:r>
              <a:rPr lang="en-GB"/>
              <a:t>Build Integrity In (Build Quality In)</a:t>
            </a:r>
          </a:p>
          <a:p>
            <a:pPr lvl="0"/>
            <a:r>
              <a:rPr lang="en-GB"/>
              <a:t>See the Whole (Optimise the Whole)</a:t>
            </a:r>
          </a:p>
          <a:p>
            <a:pPr marL="342900" lvl="0" indent="-342900" algn="l">
              <a:buChar char="•"/>
            </a:pPr>
            <a:endParaRPr lang="en-GB"/>
          </a:p>
          <a:p>
            <a:pPr marL="342900" lvl="0" indent="-342900" algn="l">
              <a:buChar char="•"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035687-9A2B-40A6-A9C5-51972B5C6B8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Lean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99BD556-4272-4A8E-A5A5-A9184A86C7E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lvl="0" algn="l"/>
            <a:r>
              <a:rPr lang="en-GB"/>
              <a:t>Eliminate Waste:</a:t>
            </a:r>
          </a:p>
          <a:p>
            <a:pPr marL="800100" lvl="1" indent="-342900"/>
            <a:r>
              <a:rPr lang="en-GB" sz="2000"/>
              <a:t>Anything that fails to create value for customer is waste</a:t>
            </a:r>
          </a:p>
          <a:p>
            <a:pPr marL="1257300" lvl="2" indent="-342900"/>
            <a:r>
              <a:rPr lang="en-GB" sz="1800"/>
              <a:t>Incomplete work</a:t>
            </a:r>
          </a:p>
          <a:p>
            <a:pPr marL="1257300" lvl="2" indent="-342900"/>
            <a:r>
              <a:rPr lang="en-GB" sz="1800"/>
              <a:t>Extra features (over production)</a:t>
            </a:r>
          </a:p>
          <a:p>
            <a:pPr marL="1257300" lvl="2" indent="-342900"/>
            <a:r>
              <a:rPr lang="en-GB" sz="1800"/>
              <a:t>Re-learning (extra processing)</a:t>
            </a:r>
          </a:p>
          <a:p>
            <a:pPr marL="1257300" lvl="2" indent="-342900"/>
            <a:r>
              <a:rPr lang="en-GB" sz="1800"/>
              <a:t>Handoff</a:t>
            </a:r>
          </a:p>
          <a:p>
            <a:pPr marL="1257300" lvl="2" indent="-342900"/>
            <a:r>
              <a:rPr lang="en-GB" sz="1800"/>
              <a:t>Task switching</a:t>
            </a:r>
          </a:p>
          <a:p>
            <a:pPr marL="1257300" lvl="2" indent="-342900"/>
            <a:r>
              <a:rPr lang="en-GB" sz="1800"/>
              <a:t>Delays</a:t>
            </a:r>
          </a:p>
          <a:p>
            <a:pPr marL="1257300" lvl="2" indent="-342900"/>
            <a:r>
              <a:rPr lang="en-GB" sz="1800"/>
              <a:t>Defects</a:t>
            </a:r>
          </a:p>
          <a:p>
            <a:pPr marL="914400" lvl="2" indent="0">
              <a:buNone/>
            </a:pPr>
            <a:endParaRPr lang="en-GB" sz="1800"/>
          </a:p>
          <a:p>
            <a:pPr marL="1257300" lvl="2" indent="-342900"/>
            <a:endParaRPr lang="en-GB" sz="1800"/>
          </a:p>
          <a:p>
            <a:pPr marL="342900" lvl="0" indent="-342900" algn="l">
              <a:buChar char="•"/>
            </a:pPr>
            <a:r>
              <a:rPr lang="en-GB"/>
              <a:t>Wates basically boils down to the implementation of feature that are not core requirements, poor or missing requirements, administrative overheads and bureaucracy.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425BED-8992-42A6-8715-66823E6052B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Lean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FAC8BB9-3165-48C3-8A5B-6E62B809E33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/>
              <a:t>Amplify Learning:</a:t>
            </a:r>
          </a:p>
          <a:p>
            <a:pPr marL="800100" lvl="1" indent="-342900"/>
            <a:r>
              <a:rPr lang="en-GB" sz="2000"/>
              <a:t>Take advantage of short iterations and customer feedback</a:t>
            </a:r>
          </a:p>
          <a:p>
            <a:pPr marL="800100" lvl="1" indent="-342900"/>
            <a:r>
              <a:rPr lang="en-GB" sz="2000"/>
              <a:t>Learn how to improve product and process</a:t>
            </a:r>
          </a:p>
          <a:p>
            <a:pPr marL="800100" lvl="1" indent="-342900"/>
            <a:r>
              <a:rPr lang="en-GB" sz="2000"/>
              <a:t>Present a choice of solutions – rather than explore possible solutions</a:t>
            </a:r>
          </a:p>
          <a:p>
            <a:pPr marL="914400" lvl="2" indent="0">
              <a:buNone/>
            </a:pPr>
            <a:r>
              <a:rPr lang="en-GB" sz="1800"/>
              <a:t>i.e. limit choice and get a head start on the final solution</a:t>
            </a:r>
          </a:p>
          <a:p>
            <a:pPr marL="285750" lvl="0" indent="-285750" algn="l">
              <a:buChar char="•"/>
            </a:pPr>
            <a:r>
              <a:rPr lang="en-GB"/>
              <a:t>Defer commitment</a:t>
            </a:r>
          </a:p>
          <a:p>
            <a:pPr marL="742950" lvl="1" indent="-285750"/>
            <a:r>
              <a:rPr lang="en-GB" sz="2000"/>
              <a:t>Normal practice would be to make decisions well in advance</a:t>
            </a:r>
          </a:p>
          <a:p>
            <a:pPr marL="742950" lvl="1" indent="-285750"/>
            <a:r>
              <a:rPr lang="en-GB" sz="2000"/>
              <a:t>Better to decide as late as possible</a:t>
            </a:r>
          </a:p>
          <a:p>
            <a:pPr marL="1200150" lvl="2" indent="-285750"/>
            <a:r>
              <a:rPr lang="en-GB" sz="1800"/>
              <a:t>Implications of mistakes are limited</a:t>
            </a:r>
          </a:p>
          <a:p>
            <a:pPr marL="1200150" lvl="2" indent="-285750"/>
            <a:r>
              <a:rPr lang="en-GB" sz="1800"/>
              <a:t>Allows for greater flexibility / change</a:t>
            </a:r>
          </a:p>
          <a:p>
            <a:pPr marL="285750" lvl="0" indent="-285750" algn="l">
              <a:buChar char="•"/>
            </a:pPr>
            <a:r>
              <a:rPr lang="en-GB"/>
              <a:t>Deliver as fast as possible</a:t>
            </a:r>
          </a:p>
          <a:p>
            <a:pPr marL="742950" lvl="1" indent="-285750"/>
            <a:r>
              <a:rPr lang="en-GB" sz="2000"/>
              <a:t>Respond rapidly to change</a:t>
            </a:r>
          </a:p>
          <a:p>
            <a:pPr marL="742950" lvl="1" indent="-285750"/>
            <a:r>
              <a:rPr lang="en-GB" sz="2000"/>
              <a:t>Customer usually needs the system asap</a:t>
            </a:r>
          </a:p>
          <a:p>
            <a:pPr marL="742950" lvl="1" indent="-285750"/>
            <a:r>
              <a:rPr lang="en-GB" sz="2000"/>
              <a:t>Better for customer / Greater long-term benefit for you</a:t>
            </a:r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B1B9C1-B958-451D-B291-818DA870EF2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Lean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E163608-153F-43F7-98FF-61C3F4E79AD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/>
              <a:t>Empower Teams:</a:t>
            </a:r>
          </a:p>
          <a:p>
            <a:pPr marL="800100" lvl="1" indent="-342900"/>
            <a:r>
              <a:rPr lang="en-GB" sz="2000"/>
              <a:t>Treating developers as cogs in a wheel – Poor</a:t>
            </a:r>
          </a:p>
          <a:p>
            <a:pPr marL="800100" lvl="1" indent="-342900"/>
            <a:r>
              <a:rPr lang="en-GB" sz="2000"/>
              <a:t>Self improvement encouraged – on the job learning</a:t>
            </a:r>
          </a:p>
          <a:p>
            <a:pPr marL="800100" lvl="1" indent="-342900"/>
            <a:r>
              <a:rPr lang="en-GB" sz="2000"/>
              <a:t>Provide time / equipment to do their job well</a:t>
            </a:r>
          </a:p>
          <a:p>
            <a:pPr marL="800100" lvl="1" indent="-342900"/>
            <a:r>
              <a:rPr lang="en-GB" sz="2000"/>
              <a:t>People who do their job well are the centre of organisational energy</a:t>
            </a:r>
          </a:p>
          <a:p>
            <a:pPr marL="342900" lvl="0" indent="-342900" algn="l">
              <a:buChar char="•"/>
            </a:pPr>
            <a:r>
              <a:rPr lang="en-GB"/>
              <a:t>Build Integrity:</a:t>
            </a:r>
          </a:p>
          <a:p>
            <a:pPr marL="800100" lvl="1" indent="-342900"/>
            <a:r>
              <a:rPr lang="en-GB" sz="2000"/>
              <a:t>Perceived integrity – delights the customer by functioning well</a:t>
            </a:r>
          </a:p>
          <a:p>
            <a:pPr marL="800100" lvl="1" indent="-342900"/>
            <a:r>
              <a:rPr lang="en-GB" sz="2000"/>
              <a:t>Conceptual integrity – cohesive / well-integrated parts of the system are important to the customer</a:t>
            </a:r>
          </a:p>
          <a:p>
            <a:pPr marL="800100" lvl="1" indent="-342900"/>
            <a:r>
              <a:rPr lang="en-GB" sz="2000"/>
              <a:t>Achieved through REFACTORING / TESTING</a:t>
            </a:r>
          </a:p>
          <a:p>
            <a:pPr marL="342900" lvl="0" indent="-342900" algn="l">
              <a:buChar char="•"/>
            </a:pPr>
            <a:r>
              <a:rPr lang="en-GB"/>
              <a:t>See the whole:</a:t>
            </a:r>
          </a:p>
          <a:p>
            <a:pPr marL="800100" lvl="1" indent="-342900"/>
            <a:r>
              <a:rPr lang="en-GB" sz="2000"/>
              <a:t>Assumption: Defects are caused by the individual</a:t>
            </a:r>
          </a:p>
          <a:p>
            <a:pPr marL="800100" lvl="1" indent="-342900"/>
            <a:r>
              <a:rPr lang="en-GB" sz="2000"/>
              <a:t>Reality: They are caused by processes and procedures in the system</a:t>
            </a:r>
          </a:p>
          <a:p>
            <a:pPr marL="800100" lvl="1" indent="-342900"/>
            <a:r>
              <a:rPr lang="en-GB" sz="2000"/>
              <a:t>Shared agreement and understanding of goals benefits project and company</a:t>
            </a:r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5DCD29-CB9F-4A19-9572-F2DF9AAB9CF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SCRUM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FE193BD-77DC-4409-8069-FC6B2848C89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Developed by Ken Schwaber &amp; Jeff Sutherland 1995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OOPSLA (Object-Oriented Programming, Systems Language Applications)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Annual ACM Research Conference</a:t>
            </a:r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Basic concepts: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Flexible Process control for complex software project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Iterative / Incremental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Based on completing a series of phases to ensure the project succeeds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Each iteration lasts approximately 30 days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Each phase starts from the new product’s requirements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Tight teamwork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Everyone knows what they need to do in order for the project to succeed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15 minute daily meetings - check progress made for each team member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Issues / Resolutions</a:t>
            </a:r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>
                <a:hlinkClick r:id="rId2"/>
              </a:rPr>
              <a:t>https://www.youtube.com/watch?v=_47VWIvOKH8</a:t>
            </a:r>
            <a:endParaRPr lang="en-GB"/>
          </a:p>
          <a:p>
            <a:pPr marL="342900" lvl="0" indent="-342900" algn="l">
              <a:lnSpc>
                <a:spcPct val="80000"/>
              </a:lnSpc>
              <a:buChar char="•"/>
            </a:pPr>
            <a:endParaRPr lang="en-GB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lvl="0" algn="l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5F58E4-6B0D-42AE-B1F7-7FA5E1E41B7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Scrum Terminology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69BF9DF-CF5A-46BC-A7EF-807AB565208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/>
              <a:t>Backlog</a:t>
            </a:r>
          </a:p>
          <a:p>
            <a:pPr marL="800100" lvl="1" indent="-342900"/>
            <a:r>
              <a:rPr lang="en-GB" sz="2000"/>
              <a:t>Requirements for the system</a:t>
            </a:r>
          </a:p>
          <a:p>
            <a:pPr marL="800100" lvl="1" indent="-342900"/>
            <a:r>
              <a:rPr lang="en-GB" sz="2000"/>
              <a:t>Prioritized list to include:</a:t>
            </a:r>
          </a:p>
          <a:p>
            <a:pPr marL="1257300" lvl="2" indent="-342900"/>
            <a:r>
              <a:rPr lang="en-GB" sz="1800"/>
              <a:t>Functional / Non-functional customer requirements</a:t>
            </a:r>
          </a:p>
          <a:p>
            <a:pPr marL="1257300" lvl="2" indent="-342900"/>
            <a:r>
              <a:rPr lang="en-GB" sz="1800"/>
              <a:t>Technical (team generated) requirements</a:t>
            </a:r>
          </a:p>
          <a:p>
            <a:pPr marL="342900" lvl="0" indent="-342900" algn="l">
              <a:buChar char="•"/>
            </a:pPr>
            <a:r>
              <a:rPr lang="en-GB"/>
              <a:t>Sprint</a:t>
            </a:r>
          </a:p>
          <a:p>
            <a:pPr marL="800100" lvl="1" indent="-342900"/>
            <a:r>
              <a:rPr lang="en-GB" sz="2000"/>
              <a:t>A phase/iteration – in which a set of tasks must be completed</a:t>
            </a:r>
          </a:p>
          <a:p>
            <a:pPr marL="342900" lvl="0" indent="-342900" algn="l">
              <a:buChar char="•"/>
            </a:pPr>
            <a:r>
              <a:rPr lang="en-GB"/>
              <a:t>Sprint Backlog</a:t>
            </a:r>
          </a:p>
          <a:p>
            <a:pPr marL="800100" lvl="1" indent="-342900"/>
            <a:r>
              <a:rPr lang="en-GB" sz="2000"/>
              <a:t>Breakdown of work required for the sprint</a:t>
            </a:r>
          </a:p>
          <a:p>
            <a:pPr marL="800100" lvl="1" indent="-342900"/>
            <a:r>
              <a:rPr lang="en-GB" sz="2000"/>
              <a:t>These must be completed to realize the sprint’s goals</a:t>
            </a:r>
          </a:p>
          <a:p>
            <a:pPr marL="342900" lvl="0" indent="-342900" algn="l">
              <a:buChar char="•"/>
            </a:pPr>
            <a:r>
              <a:rPr lang="en-GB"/>
              <a:t>Scrum Master</a:t>
            </a:r>
          </a:p>
          <a:p>
            <a:pPr marL="800100" lvl="1" indent="-342900"/>
            <a:r>
              <a:rPr lang="en-GB" sz="2000"/>
              <a:t>Lead programmer</a:t>
            </a:r>
          </a:p>
          <a:p>
            <a:pPr marL="1257300" lvl="2" indent="-342900"/>
            <a:r>
              <a:rPr lang="en-GB" sz="1800"/>
              <a:t>Team’s interface to the customer/product owner</a:t>
            </a:r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459F08-2AB7-4674-A673-982802DF177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Scrum Terminology…. contd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595999A-B53F-4215-963C-E55931F1CCD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Time-box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Duration of daily meeting – (15 minutes)</a:t>
            </a:r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Sprint Planning Meeting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Between team and product owner - requirements/deliverables for next sprint</a:t>
            </a:r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Daily Scrum Meeting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15 minute meting to answer the following 3 questions: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What have I done since the last Scrum meeting?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What will I do before the next Scrum meeting?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What prevents me from performing my tasks on time?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Scheduled for first thing in the morning – as soon as team members arrive</a:t>
            </a:r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Sprint Review Meeting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Demo work to product owner during this sprint (4 hours)</a:t>
            </a:r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Sprint Retrospective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Post mortem meeting – after Sprint review (3 hours)</a:t>
            </a:r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342900" lvl="0" indent="-342900" algn="l">
              <a:lnSpc>
                <a:spcPct val="80000"/>
              </a:lnSpc>
              <a:buChar char="•"/>
            </a:pPr>
            <a:endParaRPr lang="en-GB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lvl="0" algn="l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945359-80BE-416A-ABDF-B93323C4EC4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>
            <a:normAutofit fontScale="90000"/>
          </a:bodyPr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Scrum Process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AA10ECE-6ED8-41F1-BE24-36D0898E757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Divide product backlog into smaller sprint backlogs</a:t>
            </a:r>
          </a:p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Sprint Planning Meeting</a:t>
            </a:r>
          </a:p>
          <a:p>
            <a:pPr marL="800100" lvl="1" indent="-342900"/>
            <a:r>
              <a:rPr lang="en-GB" sz="2000"/>
              <a:t>Ensure proposed works can be completed within this sprint timescale</a:t>
            </a:r>
          </a:p>
          <a:p>
            <a:pPr marL="800100" lvl="1" indent="-342900"/>
            <a:r>
              <a:rPr lang="en-GB" sz="2000"/>
              <a:t>Assign work to every team member – with number priority</a:t>
            </a:r>
          </a:p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Start sprint</a:t>
            </a:r>
          </a:p>
          <a:p>
            <a:pPr marL="914400" lvl="1" indent="-457200"/>
            <a:r>
              <a:rPr lang="en-GB" sz="2000"/>
              <a:t>Conduct daily Scrum meetings</a:t>
            </a:r>
          </a:p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End of sprint – Sprint Review Meeting</a:t>
            </a:r>
          </a:p>
          <a:p>
            <a:pPr marL="914400" lvl="1" indent="-457200"/>
            <a:r>
              <a:rPr lang="en-GB" sz="2000"/>
              <a:t>Demo work to product owner</a:t>
            </a:r>
          </a:p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Hold a Sprint Retrospective – post mortem</a:t>
            </a:r>
          </a:p>
          <a:p>
            <a:pPr marL="914400" lvl="1" indent="-457200"/>
            <a:r>
              <a:rPr lang="en-GB" sz="2000"/>
              <a:t>Team and Scrum Master meet to discuss what went well / what can be improved for the next sprint</a:t>
            </a:r>
          </a:p>
          <a:p>
            <a:pPr marL="457200" lvl="0" indent="-457200" algn="l">
              <a:buFont typeface="Calibri Light"/>
              <a:buAutoNum type="arabicPeriod"/>
            </a:pPr>
            <a:r>
              <a:rPr lang="en-GB"/>
              <a:t>Start the next Sprint</a:t>
            </a:r>
          </a:p>
          <a:p>
            <a:pPr marL="914400" lvl="1" indent="-457200">
              <a:buFont typeface="Calibri Light"/>
              <a:buAutoNum type="arabicPeriod"/>
            </a:pPr>
            <a:endParaRPr lang="en-GB" sz="2000"/>
          </a:p>
          <a:p>
            <a:pPr marL="914400" lvl="1" indent="-457200">
              <a:buFont typeface="Calibri Light"/>
              <a:buAutoNum type="arabicPeriod"/>
            </a:pPr>
            <a:endParaRPr lang="en-GB" sz="2000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D4DED0-208D-4EC1-8134-149AC01390D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Other Agile Methods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D5324CF-E3AB-4832-BD23-396F28891E6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US" sz="2200"/>
              <a:t>DSDM (Driving Strategy, Delivering More)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Originally -</a:t>
            </a:r>
            <a:r>
              <a:rPr lang="en-US" sz="1900"/>
              <a:t> Dynamic Systems Development Method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N</a:t>
            </a:r>
            <a:r>
              <a:rPr lang="en-US" sz="1900"/>
              <a:t>o longer limited to the development of IT and systems development</a:t>
            </a:r>
          </a:p>
          <a:p>
            <a:pPr marL="800100" lvl="1" indent="-342900">
              <a:lnSpc>
                <a:spcPct val="80000"/>
              </a:lnSpc>
            </a:pPr>
            <a:r>
              <a:rPr lang="en-US" sz="1900">
                <a:hlinkClick r:id="rId2"/>
              </a:rPr>
              <a:t>https://agilekrc.com/resource/168/what-dsdm-and-8-principles</a:t>
            </a:r>
            <a:endParaRPr lang="en-US" sz="1900"/>
          </a:p>
          <a:p>
            <a:pPr marL="800100" lvl="1" indent="-342900">
              <a:lnSpc>
                <a:spcPct val="80000"/>
              </a:lnSpc>
            </a:pPr>
            <a:endParaRPr lang="en-US" sz="1900"/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US" sz="2200"/>
              <a:t>ASD (Adaptive Software Development)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C</a:t>
            </a:r>
            <a:r>
              <a:rPr lang="en-US" sz="1900"/>
              <a:t>ontinuous Adaptation of the process to the work at hand – is the norm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R</a:t>
            </a:r>
            <a:r>
              <a:rPr lang="en-US" sz="1900"/>
              <a:t>eplaces the waterfall method with an series of </a:t>
            </a:r>
            <a:r>
              <a:rPr lang="en-GB" sz="1900"/>
              <a:t>Speculate, Collaborate and Learn cycles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Mission-focussed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Feature-based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Iterative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US" sz="1900"/>
          </a:p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US" sz="2200"/>
              <a:t>Crystal - (Cockburn 1990’s)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A family of methodologies that do not follow formal methodologies – and yet still succeeded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A catalogue of what made each individual approach successful</a:t>
            </a:r>
          </a:p>
          <a:p>
            <a:pPr marL="914400" lvl="1" indent="-457200">
              <a:lnSpc>
                <a:spcPct val="80000"/>
              </a:lnSpc>
              <a:buFont typeface="Calibri Light"/>
              <a:buAutoNum type="arabicPeriod"/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342900" lvl="0" indent="-342900" algn="l">
              <a:lnSpc>
                <a:spcPct val="80000"/>
              </a:lnSpc>
              <a:buChar char="•"/>
            </a:pPr>
            <a:endParaRPr lang="en-GB" sz="22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lvl="0" algn="l">
              <a:lnSpc>
                <a:spcPct val="80000"/>
              </a:lnSpc>
            </a:pPr>
            <a:endParaRPr lang="en-GB" sz="22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F5D691-E343-4925-8C27-87D69E491BC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Feature-Driven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4D36C93-2E73-49BC-A540-687ADA2B856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US"/>
              <a:t>FDD (Jeff De Luca 1997)</a:t>
            </a:r>
          </a:p>
          <a:p>
            <a:pPr marL="800100" lvl="1" indent="-342900"/>
            <a:r>
              <a:rPr lang="en-GB" sz="2000"/>
              <a:t>Originally</a:t>
            </a:r>
            <a:r>
              <a:rPr lang="en-US" sz="2000"/>
              <a:t> designed to meet the needs of a 50 person development team working on a 15 month project for a large bank in Singapore.</a:t>
            </a:r>
          </a:p>
          <a:p>
            <a:pPr marL="800100" lvl="1" indent="-342900"/>
            <a:endParaRPr lang="en-GB" sz="2000"/>
          </a:p>
          <a:p>
            <a:pPr marL="457200" lvl="1" indent="0">
              <a:buNone/>
            </a:pPr>
            <a:endParaRPr lang="en-US" sz="2000"/>
          </a:p>
          <a:p>
            <a:pPr marL="342900" lvl="0" indent="-342900" algn="l">
              <a:buChar char="•"/>
            </a:pPr>
            <a:r>
              <a:rPr lang="en-GB"/>
              <a:t>B</a:t>
            </a:r>
            <a:r>
              <a:rPr lang="en-US"/>
              <a:t>lend of industry best-practice into cohesive whole</a:t>
            </a:r>
          </a:p>
          <a:p>
            <a:pPr marL="800100" lvl="1" indent="-342900"/>
            <a:r>
              <a:rPr lang="en-GB" sz="2000"/>
              <a:t>C</a:t>
            </a:r>
            <a:r>
              <a:rPr lang="en-US" sz="2000"/>
              <a:t>lient-valued functionality perspective – i.e. feature driven perspective</a:t>
            </a:r>
          </a:p>
          <a:p>
            <a:pPr marL="800100" lvl="1" indent="-342900"/>
            <a:r>
              <a:rPr lang="en-GB" sz="2000"/>
              <a:t>Main aim is to deliver tangible, working code in a timely manner</a:t>
            </a:r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r>
              <a:rPr lang="en-GB" sz="2000">
                <a:hlinkClick r:id="rId2"/>
              </a:rPr>
              <a:t>http://agilemodeling.com/essays/fdd.htm</a:t>
            </a:r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153AAE-7241-42B2-9C3B-0CBA18A909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Feature-Driven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8DF623E-9157-4837-9BF1-85D24A084D7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 sz="2200"/>
              <a:t>5 stages of FDD: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Develop Overall Model (requirements)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High-level walk-through of the scope of the system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Build Features List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&lt;action&gt;&lt;result&gt;&lt;object&gt; i.e. “Validate the password of a user”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The Build Features list is a primary source of requirements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Each feature is allocated a max. of 2 weeks, else split feature up into smaller pieces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Plan by Feature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Development plan / assign ownership 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Design by Feature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Lead programmer selects small number of features to be delivered in 2 weeks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Develop sequence diagrams for each feature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Design Inspection undertaken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1900"/>
              <a:t>Build by Feature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Class owners write the code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Unit testing / code inspection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700"/>
              <a:t>Promotion to main build</a:t>
            </a:r>
            <a:endParaRPr lang="en-US" sz="1700"/>
          </a:p>
          <a:p>
            <a:pPr marL="914400" lvl="1" indent="-457200">
              <a:lnSpc>
                <a:spcPct val="80000"/>
              </a:lnSpc>
              <a:buFont typeface="Calibri Light"/>
              <a:buAutoNum type="arabicPeriod"/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342900" lvl="0" indent="-342900" algn="l">
              <a:lnSpc>
                <a:spcPct val="80000"/>
              </a:lnSpc>
              <a:buChar char="•"/>
            </a:pPr>
            <a:endParaRPr lang="en-GB" sz="22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marL="800100" lvl="1" indent="-342900">
              <a:lnSpc>
                <a:spcPct val="80000"/>
              </a:lnSpc>
            </a:pPr>
            <a:endParaRPr lang="en-GB" sz="1900"/>
          </a:p>
          <a:p>
            <a:pPr lvl="0" algn="l">
              <a:lnSpc>
                <a:spcPct val="80000"/>
              </a:lnSpc>
            </a:pPr>
            <a:endParaRPr lang="en-GB" sz="22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55BDCA-19D9-4ED1-8570-89E268652AC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Choosing an Agile Methodology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07B4493-5153-447C-9305-FB4AC43C29B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457200" lvl="0" indent="-457200" algn="l">
              <a:buChar char="•"/>
            </a:pPr>
            <a:r>
              <a:rPr lang="en-GB"/>
              <a:t>Based on the level the organisation wishes to work to:</a:t>
            </a:r>
          </a:p>
          <a:p>
            <a:pPr marL="457200" lvl="0" indent="-457200" algn="l">
              <a:buChar char="•"/>
            </a:pPr>
            <a:r>
              <a:rPr lang="en-GB"/>
              <a:t>Different levels have different requirements:</a:t>
            </a:r>
          </a:p>
          <a:p>
            <a:pPr marL="914400" lvl="1" indent="-457200"/>
            <a:r>
              <a:rPr lang="en-GB" sz="2000"/>
              <a:t>Planning</a:t>
            </a:r>
          </a:p>
          <a:p>
            <a:pPr marL="914400" lvl="1" indent="-457200"/>
            <a:r>
              <a:rPr lang="en-GB" sz="2000"/>
              <a:t>Design</a:t>
            </a:r>
          </a:p>
          <a:p>
            <a:pPr marL="914400" lvl="1" indent="-457200"/>
            <a:r>
              <a:rPr lang="en-GB" sz="2000"/>
              <a:t>Programming practices</a:t>
            </a:r>
          </a:p>
          <a:p>
            <a:pPr marL="457200" lvl="0" indent="-457200" algn="l">
              <a:buChar char="•"/>
            </a:pPr>
            <a:endParaRPr lang="en-GB"/>
          </a:p>
          <a:p>
            <a:pPr marL="457200" lvl="0" indent="-457200" algn="l">
              <a:buChar char="•"/>
            </a:pPr>
            <a:r>
              <a:rPr lang="en-GB"/>
              <a:t>XP is the most detailed approach – that defines programming practices</a:t>
            </a:r>
          </a:p>
          <a:p>
            <a:pPr marL="457200" lvl="0" indent="-457200" algn="l">
              <a:buChar char="•"/>
            </a:pPr>
            <a:r>
              <a:rPr lang="en-GB"/>
              <a:t>The others are mainly involved with project management and planning issues</a:t>
            </a:r>
          </a:p>
          <a:p>
            <a:pPr marL="914400" lvl="1" indent="-457200">
              <a:buFont typeface="Calibri Light"/>
              <a:buAutoNum type="arabicPeriod"/>
            </a:pPr>
            <a:endParaRPr lang="en-GB" sz="2000"/>
          </a:p>
          <a:p>
            <a:pPr marL="914400" lvl="1" indent="-457200">
              <a:buFont typeface="Calibri Light"/>
              <a:buAutoNum type="arabicPeriod"/>
            </a:pPr>
            <a:endParaRPr lang="en-GB" sz="2000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3E6A82-EE09-4011-8D4E-C866509AF7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Level of Support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FAFF578-EC02-41FE-816E-862DAB98A4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lnSpc>
                <a:spcPct val="80000"/>
              </a:lnSpc>
              <a:buChar char="•"/>
            </a:pPr>
            <a:r>
              <a:rPr lang="en-GB"/>
              <a:t>The methodology to choose depends on: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The project size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The effort involved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Is the project mission or life critical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What is the company culture like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What build environments are in place</a:t>
            </a:r>
          </a:p>
          <a:p>
            <a:pPr marL="1257300" lvl="2" indent="-342900">
              <a:lnSpc>
                <a:spcPct val="80000"/>
              </a:lnSpc>
            </a:pPr>
            <a:r>
              <a:rPr lang="en-GB" sz="1800"/>
              <a:t>(build everything before test allowed, etc)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How many senior developers in the team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What size is the development team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Are requirements going to change often (e.g. Nuclear Power Plant vs Company Website)</a:t>
            </a:r>
          </a:p>
          <a:p>
            <a:pPr marL="800100" lvl="1" indent="-342900">
              <a:lnSpc>
                <a:spcPct val="80000"/>
              </a:lnSpc>
            </a:pPr>
            <a:r>
              <a:rPr lang="en-GB" sz="2000"/>
              <a:t>Order vs Chaos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sz="2000"/>
          </a:p>
          <a:p>
            <a:pPr marL="457200" lvl="1" indent="0">
              <a:lnSpc>
                <a:spcPct val="80000"/>
              </a:lnSpc>
              <a:buNone/>
            </a:pPr>
            <a:r>
              <a:rPr lang="en-GB" sz="2000"/>
              <a:t>Ref: </a:t>
            </a:r>
            <a:r>
              <a:rPr lang="en-GB" sz="2000">
                <a:hlinkClick r:id="rId2"/>
              </a:rPr>
              <a:t>https://en.wikiversity.org/wiki/Agile_software_development#Extreme_Programming</a:t>
            </a:r>
            <a:endParaRPr lang="en-GB" sz="2000"/>
          </a:p>
          <a:p>
            <a:pPr marL="457200" lvl="1" indent="0">
              <a:lnSpc>
                <a:spcPct val="80000"/>
              </a:lnSpc>
              <a:buNone/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342900" lvl="0" indent="-342900" algn="l">
              <a:lnSpc>
                <a:spcPct val="80000"/>
              </a:lnSpc>
              <a:buChar char="•"/>
            </a:pPr>
            <a:endParaRPr lang="en-GB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marL="800100" lvl="1" indent="-342900">
              <a:lnSpc>
                <a:spcPct val="80000"/>
              </a:lnSpc>
            </a:pPr>
            <a:endParaRPr lang="en-GB" sz="2000"/>
          </a:p>
          <a:p>
            <a:pPr lvl="0" algn="l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AE6E0E-A6F1-4B4E-8B23-31B67D2C118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Tools for Agile Development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A2EF4A1-5B77-4ACC-AECF-7B52BE8CFC5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/>
              <a:t>Scheduling &amp; Project Management software:</a:t>
            </a:r>
          </a:p>
          <a:p>
            <a:pPr marL="800100" lvl="1" indent="-342900"/>
            <a:r>
              <a:rPr lang="en-GB" sz="2000"/>
              <a:t>OnTime - Axosoft</a:t>
            </a:r>
          </a:p>
          <a:p>
            <a:pPr marL="800100" lvl="1" indent="-342900"/>
            <a:r>
              <a:rPr lang="en-GB" sz="2000"/>
              <a:t>Xplanner – Web-based tool for XP projects (and other Agile projects)</a:t>
            </a:r>
          </a:p>
          <a:p>
            <a:pPr marL="800100" lvl="1" indent="-342900"/>
            <a:r>
              <a:rPr lang="en-GB" sz="2000"/>
              <a:t>AgileTracker</a:t>
            </a:r>
          </a:p>
          <a:p>
            <a:pPr marL="800100" lvl="1" indent="-342900"/>
            <a:r>
              <a:rPr lang="en-GB" sz="2000"/>
              <a:t>TargetProcess</a:t>
            </a:r>
          </a:p>
          <a:p>
            <a:pPr marL="457200" lvl="1" indent="0">
              <a:buNone/>
            </a:pPr>
            <a:endParaRPr lang="en-GB" sz="2000"/>
          </a:p>
          <a:p>
            <a:pPr marL="342900" lvl="0" indent="-342900" algn="l">
              <a:buChar char="•"/>
            </a:pPr>
            <a:r>
              <a:rPr lang="en-GB"/>
              <a:t>Version Control Systems:</a:t>
            </a:r>
          </a:p>
          <a:p>
            <a:pPr marL="800100" lvl="1" indent="-342900"/>
            <a:r>
              <a:rPr lang="en-GB" sz="2000"/>
              <a:t>CVS (Client server system</a:t>
            </a:r>
          </a:p>
          <a:p>
            <a:pPr marL="800100" lvl="1" indent="-342900"/>
            <a:r>
              <a:rPr lang="en-GB" sz="2000"/>
              <a:t>Subversion – CVS successor</a:t>
            </a:r>
          </a:p>
          <a:p>
            <a:pPr marL="800100" lvl="1" indent="-342900"/>
            <a:r>
              <a:rPr lang="en-GB" sz="2000"/>
              <a:t>Mercurial</a:t>
            </a:r>
          </a:p>
          <a:p>
            <a:pPr marL="800100" lvl="1" indent="-342900"/>
            <a:r>
              <a:rPr lang="en-GB" sz="2000"/>
              <a:t>Clearcase - IBM</a:t>
            </a:r>
          </a:p>
          <a:p>
            <a:pPr marL="800100" lvl="1" indent="-342900"/>
            <a:r>
              <a:rPr lang="en-GB" sz="2000"/>
              <a:t>Perforce – Popular VCS</a:t>
            </a:r>
          </a:p>
          <a:p>
            <a:pPr marL="800100" lvl="1" indent="-342900"/>
            <a:r>
              <a:rPr lang="en-GB" sz="2000"/>
              <a:t>Visual SourceSafe - Microsoft</a:t>
            </a:r>
          </a:p>
          <a:p>
            <a:pPr marL="457200" lvl="1" indent="0">
              <a:buNone/>
            </a:pPr>
            <a:endParaRPr lang="en-GB" sz="2000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77C6BD-3193-468E-9CF6-3DBC5A9F8CC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51004"/>
            <a:ext cx="9144000" cy="1127491"/>
          </a:xfrm>
        </p:spPr>
        <p:txBody>
          <a:bodyPr/>
          <a:lstStyle/>
          <a:p>
            <a:pPr lvl="0"/>
            <a:r>
              <a:rPr lang="en-GB" sz="5400"/>
              <a:t/>
            </a:r>
            <a:br>
              <a:rPr lang="en-GB" sz="5400"/>
            </a:br>
            <a:r>
              <a:rPr lang="en-GB" sz="5400"/>
              <a:t>Version Control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546F0E4-AAC4-45D6-AC84-CB9DE451097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1560350"/>
            <a:ext cx="9144000" cy="5159227"/>
          </a:xfrm>
        </p:spPr>
        <p:txBody>
          <a:bodyPr anchorCtr="0"/>
          <a:lstStyle/>
          <a:p>
            <a:pPr marL="342900" lvl="0" indent="-342900" algn="l">
              <a:buChar char="•"/>
            </a:pPr>
            <a:r>
              <a:rPr lang="en-GB"/>
              <a:t>Central to any agile project</a:t>
            </a:r>
          </a:p>
          <a:p>
            <a:pPr marL="342900" lvl="0" indent="-342900" algn="l">
              <a:buChar char="•"/>
            </a:pPr>
            <a:r>
              <a:rPr lang="en-GB"/>
              <a:t>Allows multiple programmers to work on same code-base simultaneously</a:t>
            </a:r>
          </a:p>
          <a:p>
            <a:pPr marL="342900" lvl="0" indent="-342900" algn="l">
              <a:buChar char="•"/>
            </a:pPr>
            <a:r>
              <a:rPr lang="en-GB"/>
              <a:t>Code written frequently</a:t>
            </a:r>
          </a:p>
          <a:p>
            <a:pPr marL="800100" lvl="1" indent="-342900"/>
            <a:r>
              <a:rPr lang="en-GB" sz="2000"/>
              <a:t>Checked in daily (at least)</a:t>
            </a:r>
          </a:p>
          <a:p>
            <a:pPr marL="342900" lvl="0" indent="-342900" algn="l">
              <a:buChar char="•"/>
            </a:pPr>
            <a:r>
              <a:rPr lang="en-GB"/>
              <a:t>Visual Studio </a:t>
            </a:r>
          </a:p>
          <a:p>
            <a:pPr marL="800100" lvl="1" indent="-342900"/>
            <a:r>
              <a:rPr lang="en-GB" sz="2000"/>
              <a:t>Now has its own version control</a:t>
            </a:r>
          </a:p>
          <a:p>
            <a:pPr marL="800100" lvl="1" indent="-342900"/>
            <a:r>
              <a:rPr lang="en-GB" sz="2000"/>
              <a:t>Source Control</a:t>
            </a:r>
          </a:p>
          <a:p>
            <a:pPr marL="800100" lvl="1" indent="-342900"/>
            <a:r>
              <a:rPr lang="en-GB" sz="2000"/>
              <a:t>Simple matter of creating a new project and ticking the box to manage the project using source control</a:t>
            </a:r>
          </a:p>
          <a:p>
            <a:pPr marL="457200" lvl="1" indent="0">
              <a:buNone/>
            </a:pPr>
            <a:endParaRPr lang="en-GB" sz="2000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marL="342900" lvl="0" indent="-342900" algn="l">
              <a:buChar char="•"/>
            </a:pPr>
            <a:endParaRPr lang="en-GB"/>
          </a:p>
          <a:p>
            <a:pPr marL="800100" lvl="1" indent="-342900"/>
            <a:endParaRPr lang="en-GB" sz="2000"/>
          </a:p>
          <a:p>
            <a:pPr marL="800100" lvl="1" indent="-342900"/>
            <a:endParaRPr lang="en-GB" sz="2000"/>
          </a:p>
          <a:p>
            <a:pPr lvl="0" algn="l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1283</Words>
  <Application>Microsoft Office PowerPoint</Application>
  <PresentationFormat>Custom</PresentationFormat>
  <Paragraphs>281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Agile Methods</vt:lpstr>
      <vt:lpstr>Topics to be covered..</vt:lpstr>
      <vt:lpstr>Agile Methods</vt:lpstr>
      <vt:lpstr> XP (Extreme Programming)</vt:lpstr>
      <vt:lpstr>Seven Principles of  Lean Development</vt:lpstr>
      <vt:lpstr> Lean Development</vt:lpstr>
      <vt:lpstr> Lean Development</vt:lpstr>
      <vt:lpstr> Lean Development</vt:lpstr>
      <vt:lpstr> SCRUM</vt:lpstr>
      <vt:lpstr> Scrum Terminology</vt:lpstr>
      <vt:lpstr> Scrum Terminology…. contd</vt:lpstr>
      <vt:lpstr> Scrum Process</vt:lpstr>
      <vt:lpstr> Other Agile Methods</vt:lpstr>
      <vt:lpstr> Feature-Driven Development</vt:lpstr>
      <vt:lpstr> Feature-Driven Development</vt:lpstr>
      <vt:lpstr> Choosing an Agile Methodology</vt:lpstr>
      <vt:lpstr> Level of Support</vt:lpstr>
      <vt:lpstr> Tools for Agile Development</vt:lpstr>
      <vt:lpstr> Version Control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Agile Methods</dc:title>
  <dc:creator>Andrew Baker</dc:creator>
  <cp:lastModifiedBy>Baker, Andrew</cp:lastModifiedBy>
  <cp:revision>22</cp:revision>
  <dcterms:created xsi:type="dcterms:W3CDTF">2018-01-27T11:54:32Z</dcterms:created>
  <dcterms:modified xsi:type="dcterms:W3CDTF">2018-01-31T09:08:59Z</dcterms:modified>
</cp:coreProperties>
</file>