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83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51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537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433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54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74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9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17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5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529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13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57FE2-AE8F-4BF3-B801-8DBCEA09003C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998E7-19F6-4D64-9CEB-571F781719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74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paduaresearch.cab.unipd.it/604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Proserpine’s loom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Some image material to support the reading of Claudian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09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85" y="157164"/>
            <a:ext cx="4448175" cy="654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07000" y="173207"/>
            <a:ext cx="4032448" cy="4524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endParaRPr lang="sv-SE" dirty="0"/>
          </a:p>
          <a:p>
            <a:r>
              <a:rPr lang="sv-SE" dirty="0"/>
              <a:t/>
            </a:r>
            <a:br>
              <a:rPr lang="sv-SE" dirty="0"/>
            </a:br>
            <a:endParaRPr lang="sv-SE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9467" y="948090"/>
            <a:ext cx="4770352" cy="278571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sv-SE" smtClean="0"/>
              <a:t>The warp-weighted loom (reconstruction here) is most likely the loom referred to in Claudian. The following slides give a snapshot of how it worked:</a:t>
            </a:r>
            <a:endParaRPr lang="en-GB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half" idx="2"/>
          </p:nvPr>
        </p:nvSpPr>
        <p:spPr>
          <a:xfrm>
            <a:off x="389467" y="4165600"/>
            <a:ext cx="4600047" cy="1960564"/>
          </a:xfrm>
        </p:spPr>
        <p:txBody>
          <a:bodyPr>
            <a:normAutofit/>
          </a:bodyPr>
          <a:lstStyle/>
          <a:p>
            <a:r>
              <a:rPr lang="sv-SE" dirty="0" err="1" smtClean="0"/>
              <a:t>Warp-weighted</a:t>
            </a:r>
            <a:r>
              <a:rPr lang="sv-SE" dirty="0" smtClean="0"/>
              <a:t> </a:t>
            </a:r>
            <a:r>
              <a:rPr lang="sv-SE" dirty="0" err="1" smtClean="0"/>
              <a:t>loom</a:t>
            </a:r>
            <a:r>
              <a:rPr lang="sv-SE" dirty="0" smtClean="0"/>
              <a:t> </a:t>
            </a:r>
            <a:r>
              <a:rPr lang="sv-SE" dirty="0" err="1" smtClean="0"/>
              <a:t>reconstructed</a:t>
            </a:r>
            <a:r>
              <a:rPr lang="sv-SE" dirty="0" smtClean="0"/>
              <a:t> at the for Textile Research, Copenhagen</a:t>
            </a:r>
          </a:p>
          <a:p>
            <a:r>
              <a:rPr lang="sv-SE" dirty="0" smtClean="0"/>
              <a:t>Image in:  Mårtensson, L. (et al., eds.) </a:t>
            </a:r>
            <a:r>
              <a:rPr lang="sv-SE" i="1" dirty="0" err="1" smtClean="0"/>
              <a:t>Technical</a:t>
            </a:r>
            <a:r>
              <a:rPr lang="sv-SE" i="1" dirty="0" smtClean="0"/>
              <a:t> Report Experimental </a:t>
            </a:r>
            <a:r>
              <a:rPr lang="sv-SE" i="1" dirty="0" err="1" smtClean="0"/>
              <a:t>Archaeology</a:t>
            </a:r>
            <a:r>
              <a:rPr lang="sv-SE" i="1" dirty="0" smtClean="0"/>
              <a:t> Part 2:2: </a:t>
            </a:r>
            <a:r>
              <a:rPr lang="sv-SE" i="1" dirty="0" err="1" smtClean="0"/>
              <a:t>Whorl</a:t>
            </a:r>
            <a:r>
              <a:rPr lang="sv-SE" i="1" dirty="0" smtClean="0"/>
              <a:t> or </a:t>
            </a:r>
            <a:r>
              <a:rPr lang="sv-SE" i="1" dirty="0" err="1" smtClean="0"/>
              <a:t>Bead</a:t>
            </a:r>
            <a:r>
              <a:rPr lang="sv-SE" dirty="0" smtClean="0"/>
              <a:t>, Köpenhamn 2006  </a:t>
            </a:r>
            <a:r>
              <a:rPr lang="sv-SE" dirty="0" err="1" smtClean="0"/>
              <a:t>http://ctr.hum.ku.dk/tools</a:t>
            </a:r>
            <a:r>
              <a:rPr lang="sv-SE" dirty="0" smtClean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35587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Fixing the warp to the loom</a:t>
            </a:r>
            <a:endParaRPr lang="en-GB" dirty="0"/>
          </a:p>
        </p:txBody>
      </p:sp>
      <p:pic>
        <p:nvPicPr>
          <p:cNvPr id="7" name="Content Placeholder 6" descr="DSC_0188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-17361" t="12753" r="-17361"/>
          <a:stretch>
            <a:fillRect/>
          </a:stretch>
        </p:blipFill>
        <p:spPr>
          <a:xfrm>
            <a:off x="1204147" y="1417638"/>
            <a:ext cx="5235140" cy="5118680"/>
          </a:xfrm>
        </p:spPr>
      </p:pic>
      <p:pic>
        <p:nvPicPr>
          <p:cNvPr id="8" name="Content Placeholder 7" descr="DSC_0196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32612" r="17583" b="-34600"/>
          <a:stretch>
            <a:fillRect/>
          </a:stretch>
        </p:blipFill>
        <p:spPr>
          <a:xfrm>
            <a:off x="5921029" y="1460069"/>
            <a:ext cx="4495801" cy="3684830"/>
          </a:xfrm>
        </p:spPr>
      </p:pic>
      <p:sp>
        <p:nvSpPr>
          <p:cNvPr id="9" name="TextBox 8"/>
          <p:cNvSpPr txBox="1"/>
          <p:nvPr/>
        </p:nvSpPr>
        <p:spPr>
          <a:xfrm>
            <a:off x="5921029" y="4097965"/>
            <a:ext cx="451649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mtClean="0"/>
              <a:t>Latin terms for warp: tela (also of the loom frame and the woven stuff); trama (especially in later texts). For weft: most often subtemen.</a:t>
            </a:r>
          </a:p>
          <a:p>
            <a:pPr algn="r"/>
            <a:r>
              <a:rPr lang="en-GB" smtClean="0"/>
              <a:t>Images </a:t>
            </a:r>
            <a:r>
              <a:rPr lang="en-GB" dirty="0"/>
              <a:t>from introductory workshop held by Dr </a:t>
            </a:r>
            <a:r>
              <a:rPr lang="en-GB" dirty="0" err="1"/>
              <a:t>Agata</a:t>
            </a:r>
            <a:r>
              <a:rPr lang="en-GB" dirty="0"/>
              <a:t> </a:t>
            </a:r>
            <a:r>
              <a:rPr lang="en-GB" dirty="0" err="1"/>
              <a:t>Ulanowska</a:t>
            </a:r>
            <a:r>
              <a:rPr lang="en-GB" dirty="0"/>
              <a:t>, </a:t>
            </a:r>
          </a:p>
          <a:p>
            <a:pPr algn="r"/>
            <a:r>
              <a:rPr lang="en-GB" dirty="0"/>
              <a:t>Department of Aegean Archaeology, Warsaw (2014)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212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4638"/>
            <a:ext cx="571103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Heddle leashes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i="1" dirty="0" err="1" smtClean="0"/>
              <a:t>licia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6" name="Content Placeholder 5" descr="20140613_164554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4310" t="-245" b="766"/>
          <a:stretch>
            <a:fillRect/>
          </a:stretch>
        </p:blipFill>
        <p:spPr>
          <a:xfrm rot="5400000">
            <a:off x="5233813" y="1423811"/>
            <a:ext cx="6857997" cy="4010378"/>
          </a:xfrm>
        </p:spPr>
      </p:pic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99534" y="1600201"/>
            <a:ext cx="5821098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Detail of heddle leashes on a tabby weave with wool (hand-spun, but using a spinning wheel)</a:t>
            </a:r>
          </a:p>
          <a:p>
            <a:r>
              <a:rPr lang="en-GB" dirty="0" smtClean="0"/>
              <a:t>The heddle leashes are attached to the shed rod (left) and looped around one set of the warp threads (right)</a:t>
            </a:r>
          </a:p>
          <a:p>
            <a:r>
              <a:rPr lang="en-GB" dirty="0" smtClean="0"/>
              <a:t>Here, the ‘natural’ shed is open </a:t>
            </a:r>
          </a:p>
          <a:p>
            <a:endParaRPr lang="en-GB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/>
              <a:t>Reconstruction of 1</a:t>
            </a:r>
            <a:r>
              <a:rPr lang="en-GB" sz="1600" baseline="30000" dirty="0"/>
              <a:t>st</a:t>
            </a:r>
            <a:r>
              <a:rPr lang="en-GB" sz="1600" dirty="0"/>
              <a:t> C BCE – 1</a:t>
            </a:r>
            <a:r>
              <a:rPr lang="en-GB" sz="1600" baseline="30000" dirty="0"/>
              <a:t>st</a:t>
            </a:r>
            <a:r>
              <a:rPr lang="en-GB" sz="1600" dirty="0"/>
              <a:t> C CE loom weights from Rovigo by Dr Anna-Rosa </a:t>
            </a:r>
            <a:r>
              <a:rPr lang="en-GB" sz="1600" dirty="0" err="1"/>
              <a:t>Tricomi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4533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20140613_144001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-29317" r="-29317"/>
          <a:stretch>
            <a:fillRect/>
          </a:stretch>
        </p:blipFill>
        <p:spPr>
          <a:xfrm>
            <a:off x="355007" y="0"/>
            <a:ext cx="6119520" cy="6858000"/>
          </a:xfrm>
        </p:spPr>
      </p:pic>
      <p:pic>
        <p:nvPicPr>
          <p:cNvPr id="6" name="Content Placeholder 5" descr="IMG_0798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335" b="-1085"/>
          <a:stretch>
            <a:fillRect/>
          </a:stretch>
        </p:blipFill>
        <p:spPr>
          <a:xfrm>
            <a:off x="5053770" y="1710731"/>
            <a:ext cx="5614230" cy="4242251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98080" y="274638"/>
            <a:ext cx="461272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Working position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598081" y="6069028"/>
            <a:ext cx="4885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Above, right: Inserting weft and </a:t>
            </a:r>
            <a:r>
              <a:rPr lang="en-GB" dirty="0" err="1"/>
              <a:t>unsnagging</a:t>
            </a:r>
            <a:r>
              <a:rPr lang="en-GB" dirty="0"/>
              <a:t> warp </a:t>
            </a:r>
          </a:p>
          <a:p>
            <a:pPr algn="r"/>
            <a:r>
              <a:rPr lang="en-GB" dirty="0"/>
              <a:t>threads (introductory workshop, Warsaw 2015)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524001" y="5423473"/>
            <a:ext cx="3712024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Reconstruction of 1</a:t>
            </a:r>
            <a:r>
              <a:rPr lang="en-GB" sz="1600" baseline="30000" dirty="0"/>
              <a:t>st</a:t>
            </a:r>
            <a:r>
              <a:rPr lang="en-GB" sz="1600" dirty="0"/>
              <a:t> C BCE – 1</a:t>
            </a:r>
            <a:r>
              <a:rPr lang="en-GB" sz="1600" baseline="30000" dirty="0"/>
              <a:t>st</a:t>
            </a:r>
            <a:r>
              <a:rPr lang="en-GB" sz="1600" dirty="0"/>
              <a:t> C CE loom weights from Rovigo by Dr Anna-Rosa </a:t>
            </a:r>
            <a:r>
              <a:rPr lang="en-GB" sz="1600" dirty="0" err="1"/>
              <a:t>Tricomi</a:t>
            </a:r>
            <a:r>
              <a:rPr lang="en-GB" sz="1600" dirty="0"/>
              <a:t> (Padua). Cf. </a:t>
            </a:r>
            <a:r>
              <a:rPr lang="en-GB" sz="1600" dirty="0" err="1"/>
              <a:t>Tricomi</a:t>
            </a:r>
            <a:r>
              <a:rPr lang="en-GB" sz="1600" dirty="0"/>
              <a:t>, A.-R. (2012) </a:t>
            </a:r>
            <a:r>
              <a:rPr lang="en-GB" sz="1600" dirty="0">
                <a:hlinkClick r:id="rId4"/>
              </a:rPr>
              <a:t>http://paduaresearch.cab.unipd.it/6040/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31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 descr="DSC_0286.JPG"/>
          <p:cNvPicPr>
            <a:picLocks noGrp="1" noChangeAspect="1"/>
          </p:cNvPicPr>
          <p:nvPr>
            <p:ph idx="1"/>
          </p:nvPr>
        </p:nvPicPr>
        <p:blipFill>
          <a:blip r:embed="rId2"/>
          <a:srcRect l="22678" t="24773" r="321"/>
          <a:stretch>
            <a:fillRect/>
          </a:stretch>
        </p:blipFill>
        <p:spPr>
          <a:xfrm>
            <a:off x="1981200" y="274638"/>
            <a:ext cx="7972780" cy="5159052"/>
          </a:xfrm>
        </p:spPr>
      </p:pic>
      <p:sp>
        <p:nvSpPr>
          <p:cNvPr id="8" name="TextBox 7"/>
          <p:cNvSpPr txBox="1"/>
          <p:nvPr/>
        </p:nvSpPr>
        <p:spPr>
          <a:xfrm>
            <a:off x="1981201" y="5645998"/>
            <a:ext cx="7972780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/>
              <a:t>NB: Illustration of work element only – but perhaps also an accidental comment on how multipurpose terminology reflects multipurpose tools?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6620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P4090082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1424" b="23966"/>
          <a:stretch>
            <a:fillRect/>
          </a:stretch>
        </p:blipFill>
        <p:spPr>
          <a:xfrm>
            <a:off x="3048001" y="0"/>
            <a:ext cx="9144000" cy="5116714"/>
          </a:xfrm>
        </p:spPr>
      </p:pic>
      <p:pic>
        <p:nvPicPr>
          <p:cNvPr id="6" name="Content Placeholder 5" descr="2015-04-12 15.48.38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30754" r="54773" b="15288"/>
          <a:stretch>
            <a:fillRect/>
          </a:stretch>
        </p:blipFill>
        <p:spPr>
          <a:xfrm rot="5400000">
            <a:off x="-885218" y="2332269"/>
            <a:ext cx="5382676" cy="3612241"/>
          </a:xfrm>
        </p:spPr>
      </p:pic>
      <p:sp>
        <p:nvSpPr>
          <p:cNvPr id="7" name="TextBox 6"/>
          <p:cNvSpPr txBox="1"/>
          <p:nvPr/>
        </p:nvSpPr>
        <p:spPr>
          <a:xfrm>
            <a:off x="3996267" y="5328044"/>
            <a:ext cx="80348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Pictorial evidence for the </a:t>
            </a:r>
            <a:r>
              <a:rPr lang="en-GB"/>
              <a:t>two-beam </a:t>
            </a:r>
            <a:r>
              <a:rPr lang="en-GB" smtClean="0"/>
              <a:t>loom (a 1</a:t>
            </a:r>
            <a:r>
              <a:rPr lang="en-GB" baseline="30000" smtClean="0"/>
              <a:t>st</a:t>
            </a:r>
            <a:r>
              <a:rPr lang="en-GB" smtClean="0"/>
              <a:t> C AD invention used in parallel with the warp-weighted loom):</a:t>
            </a:r>
            <a:endParaRPr lang="en-GB" dirty="0"/>
          </a:p>
          <a:p>
            <a:r>
              <a:rPr lang="en-GB" dirty="0"/>
              <a:t>Forum </a:t>
            </a:r>
            <a:r>
              <a:rPr lang="en-GB" dirty="0" err="1"/>
              <a:t>Nervae</a:t>
            </a:r>
            <a:r>
              <a:rPr lang="en-GB" dirty="0"/>
              <a:t> (1</a:t>
            </a:r>
            <a:r>
              <a:rPr lang="en-GB" baseline="30000" dirty="0"/>
              <a:t>st</a:t>
            </a:r>
            <a:r>
              <a:rPr lang="en-GB" dirty="0"/>
              <a:t> C CE); grave inscription of  </a:t>
            </a:r>
            <a:r>
              <a:rPr lang="en-GB" dirty="0" err="1"/>
              <a:t>Severa</a:t>
            </a:r>
            <a:r>
              <a:rPr lang="en-GB" dirty="0"/>
              <a:t> </a:t>
            </a:r>
            <a:r>
              <a:rPr lang="en-GB" dirty="0" err="1"/>
              <a:t>Seluciane</a:t>
            </a:r>
            <a:r>
              <a:rPr lang="en-GB" dirty="0"/>
              <a:t> (3</a:t>
            </a:r>
            <a:r>
              <a:rPr lang="en-GB" baseline="30000" dirty="0"/>
              <a:t>rd</a:t>
            </a:r>
            <a:r>
              <a:rPr lang="en-GB" dirty="0"/>
              <a:t> C CE) now in the Capitoline Museum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89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324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Proserpine’s loom</vt:lpstr>
      <vt:lpstr>The warp-weighted loom (reconstruction here) is most likely the loom referred to in Claudian. The following slides give a snapshot of how it worked:</vt:lpstr>
      <vt:lpstr>Fixing the warp to the loom</vt:lpstr>
      <vt:lpstr>Heddle leashes (licia)</vt:lpstr>
      <vt:lpstr>Working position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Proserpine’s loom</dc:title>
  <dc:creator>Magdalena Ohrman</dc:creator>
  <cp:lastModifiedBy>Magdalena Ohrman</cp:lastModifiedBy>
  <cp:revision>1</cp:revision>
  <dcterms:created xsi:type="dcterms:W3CDTF">2016-02-17T16:12:41Z</dcterms:created>
  <dcterms:modified xsi:type="dcterms:W3CDTF">2016-02-17T16:12:51Z</dcterms:modified>
</cp:coreProperties>
</file>