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60" r:id="rId5"/>
    <p:sldMasterId id="2147483663" r:id="rId6"/>
  </p:sldMasterIdLst>
  <p:notesMasterIdLst>
    <p:notesMasterId r:id="rId32"/>
  </p:notesMasterIdLst>
  <p:sldIdLst>
    <p:sldId id="442" r:id="rId7"/>
    <p:sldId id="444" r:id="rId8"/>
    <p:sldId id="335" r:id="rId9"/>
    <p:sldId id="336" r:id="rId10"/>
    <p:sldId id="337" r:id="rId11"/>
    <p:sldId id="345" r:id="rId12"/>
    <p:sldId id="447" r:id="rId13"/>
    <p:sldId id="338" r:id="rId14"/>
    <p:sldId id="339" r:id="rId15"/>
    <p:sldId id="445" r:id="rId16"/>
    <p:sldId id="446" r:id="rId17"/>
    <p:sldId id="351" r:id="rId18"/>
    <p:sldId id="340" r:id="rId19"/>
    <p:sldId id="346" r:id="rId20"/>
    <p:sldId id="341" r:id="rId21"/>
    <p:sldId id="348" r:id="rId22"/>
    <p:sldId id="342" r:id="rId23"/>
    <p:sldId id="343" r:id="rId24"/>
    <p:sldId id="352" r:id="rId25"/>
    <p:sldId id="349" r:id="rId26"/>
    <p:sldId id="449" r:id="rId27"/>
    <p:sldId id="350" r:id="rId28"/>
    <p:sldId id="344" r:id="rId29"/>
    <p:sldId id="450" r:id="rId30"/>
    <p:sldId id="448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F5597"/>
    <a:srgbClr val="0000FF"/>
    <a:srgbClr val="FFFFE5"/>
    <a:srgbClr val="0B148B"/>
    <a:srgbClr val="F7F6D9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F03E375-9201-64B8-6035-E93ACE9EF4EA}" v="3" dt="2025-09-29T13:47:57.21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833" autoAdjust="0"/>
    <p:restoredTop sz="94660"/>
  </p:normalViewPr>
  <p:slideViewPr>
    <p:cSldViewPr snapToGrid="0">
      <p:cViewPr varScale="1">
        <p:scale>
          <a:sx n="88" d="100"/>
          <a:sy n="88" d="100"/>
        </p:scale>
        <p:origin x="78" y="11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21" Type="http://schemas.openxmlformats.org/officeDocument/2006/relationships/slide" Target="slides/slide15.xml"/><Relationship Id="rId34" Type="http://schemas.openxmlformats.org/officeDocument/2006/relationships/viewProps" Target="viewProps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notesMaster" Target="notesMasters/notesMaster1.xml"/><Relationship Id="rId37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tableStyles" Target="tableStyle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theme" Target="theme/theme1.xml"/><Relationship Id="rId8" Type="http://schemas.openxmlformats.org/officeDocument/2006/relationships/slide" Target="slides/slide2.xml"/><Relationship Id="rId3" Type="http://schemas.openxmlformats.org/officeDocument/2006/relationships/customXml" Target="../customXml/item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772086-6DE5-41E9-B3DA-6A4C85691D4C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0342DE-1AA4-43B4-9CA9-4ED485D4EB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4619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376AFD6C-5D6C-46E1-90DE-603B0732D3C1}" type="slidenum">
              <a:rPr lang="cy-GB" altLang="en-US" sz="1200" smtClean="0">
                <a:latin typeface="Arial" panose="020B0604020202020204" pitchFamily="34" charset="0"/>
              </a:rPr>
              <a:pPr/>
              <a:t>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70088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376AFD6C-5D6C-46E1-90DE-603B0732D3C1}" type="slidenum">
              <a:rPr lang="cy-GB" altLang="en-US" sz="1200" smtClean="0">
                <a:latin typeface="Arial" panose="020B0604020202020204" pitchFamily="34" charset="0"/>
              </a:rPr>
              <a:pPr/>
              <a:t>4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454681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77350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228632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048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048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64F10CC2-DF83-461C-8FA5-820429122666}" type="slidenum">
              <a:rPr lang="cy-GB" altLang="en-US" sz="1200" smtClean="0">
                <a:latin typeface="Arial" panose="020B0604020202020204" pitchFamily="34" charset="0"/>
              </a:rPr>
              <a:pPr/>
              <a:t>8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6538195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662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66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9DEA7BD5-31CD-43E0-88A5-1CB93A02690A}" type="slidenum">
              <a:rPr lang="cy-GB" altLang="en-US" sz="1200" smtClean="0">
                <a:latin typeface="Arial" panose="020B0604020202020204" pitchFamily="34" charset="0"/>
              </a:rPr>
              <a:pPr/>
              <a:t>9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655684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867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98B49E9-1912-4CDC-80BC-155FB218F295}" type="slidenum">
              <a:rPr lang="cy-GB" altLang="en-US" sz="1200" smtClean="0">
                <a:latin typeface="Arial" panose="020B0604020202020204" pitchFamily="34" charset="0"/>
              </a:rPr>
              <a:pPr/>
              <a:t>13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934757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867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98B49E9-1912-4CDC-80BC-155FB218F295}" type="slidenum">
              <a:rPr lang="cy-GB" altLang="en-US" sz="1200" smtClean="0">
                <a:latin typeface="Arial" panose="020B0604020202020204" pitchFamily="34" charset="0"/>
              </a:rPr>
              <a:pPr/>
              <a:t>14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01897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85C76BF-6E22-4EC2-8564-88A17316D07B}" type="slidenum">
              <a:rPr lang="cy-GB" altLang="en-US" sz="1200" smtClean="0">
                <a:latin typeface="Arial" panose="020B0604020202020204" pitchFamily="34" charset="0"/>
              </a:rPr>
              <a:pPr/>
              <a:t>15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983694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85C76BF-6E22-4EC2-8564-88A17316D07B}" type="slidenum">
              <a:rPr lang="cy-GB" altLang="en-US" sz="1200" smtClean="0">
                <a:latin typeface="Arial" panose="020B0604020202020204" pitchFamily="34" charset="0"/>
              </a:rPr>
              <a:pPr/>
              <a:t>16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691304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B801C702-F79B-4001-B6F5-1C0666D5680B}" type="slidenum">
              <a:rPr lang="cy-GB" altLang="en-US" sz="1200" smtClean="0">
                <a:latin typeface="Arial" panose="020B0604020202020204" pitchFamily="34" charset="0"/>
              </a:rPr>
              <a:pPr/>
              <a:t>17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517301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4301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E1285F9-819F-4D7B-8A34-66C6E2C4D6E8}" type="slidenum">
              <a:rPr lang="cy-GB" altLang="en-US" sz="1200" smtClean="0">
                <a:latin typeface="Arial" panose="020B0604020202020204" pitchFamily="34" charset="0"/>
              </a:rPr>
              <a:pPr/>
              <a:t>18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361816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4505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851B17B7-3559-4C4E-ADEF-DAC43537BF2E}" type="slidenum">
              <a:rPr lang="cy-GB" altLang="en-US" sz="1200" smtClean="0">
                <a:latin typeface="Arial" panose="020B0604020202020204" pitchFamily="34" charset="0"/>
              </a:rPr>
              <a:pPr/>
              <a:t>23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86769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3434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6132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2E8CB-BB3C-0555-62DA-392DA18E1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81A0E-B524-3FB4-DFE0-101D3B555C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7F60C-4DF2-7892-801F-1EFA7D04C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DDC0D-C069-D900-9C2A-E0432BEF5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C86BF-4EC2-8269-2C36-BE95A801E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124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</a:t>
            </a:r>
            <a:r>
              <a:rPr lang="en-US" dirty="0" err="1"/>
              <a:t>levelflkfdl</a:t>
            </a:r>
            <a:r>
              <a:rPr lang="en-US" dirty="0"/>
              <a:t>;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9034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373C0-40CF-2FC9-94C3-7213AD87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62FEBA-4439-3719-5772-FBD1D3F414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68AFC-731D-1424-00C3-2B73CD34B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7DC241-E3F6-80DA-8CC3-C16B55203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43FBDA-C41A-F520-F63D-D095AED9FE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75BDA3-F855-28ED-3643-0A9DEEC85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FB818B-D670-7C6C-3F24-777531E2B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E22EEB-E88B-F4E8-05C4-36167E8DF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9377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45EB-EFE0-30D7-0E67-6C76905F9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D2B245-0227-51D7-1EBB-846299BB0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83351B-CEA3-677C-4B19-EFDE61CE6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C6770-6E5B-0453-9F84-3259461F9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6559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3B291-0FEC-6E8F-2F15-8B00AAAB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32CAF-12B5-9892-7095-451BFDD93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4893C-EE42-2B04-4621-A1308C6FA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438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05429-5ED5-C3BE-6F81-3CCFC4281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20B3F-69E4-2E87-3D2A-A211D9693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B0081D-D046-9AA5-B55C-F1476899EA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DCC585-60AE-1B13-426D-5D63F16EE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EED50-9BCF-5ACB-45AC-98A93736B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175145-BA89-CABD-010A-9A07B1CBC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0154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44A72-BFF5-07D3-EB95-6561DCD07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5523C4-94D3-8BD7-C57A-526984C650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D0C316-DADC-B88B-64F0-88B6029802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681A5E-2120-D45E-E2E9-E0D2C1FD6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0C6E2B-B33C-DE23-7809-9F0E7BFDC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1FE30C-6546-978E-A52B-0949E86B6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18092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8AA09-3787-C63D-5C8C-BD19BE196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CD17DA-301A-C4F5-B776-9A19953030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15888-0BCF-5E36-BEEB-D2F3D1843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16C6E8-9525-0C3D-5753-D62FE7165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7171B1-BE30-34EF-6BAC-F8D7EA5D8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4505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046126-E97E-74B3-429A-CEA866415A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AEEE51-B56D-E925-A7AC-08B3FD7C0F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B83C2-6FA2-0625-E056-AE2C79D7D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54DC7-4280-32DE-7370-9970B414A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7442D-AAA0-4E99-15BE-8E332A160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881994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7745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70849C-3569-87AC-5303-DEC049B5C88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33653B-BD6D-45D2-1E9A-237AAF6F38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45544-D271-C112-4B66-A81A169F83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F2051D-C22D-4143-A15D-2930F96F52F6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7E4D95-EADE-CD7C-861B-0A4C2F278A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F6A200-6544-E1B1-E39C-FFED63E4F3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8E393-9B3F-4F1A-A4E0-E1EDE90555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276369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241129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9422822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2042169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0832652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5415279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3998317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410056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5" Type="http://schemas.openxmlformats.org/officeDocument/2006/relationships/slideLayout" Target="../slideLayouts/slideLayout18.xml"/><Relationship Id="rId4" Type="http://schemas.openxmlformats.org/officeDocument/2006/relationships/slideLayout" Target="../slideLayouts/slideLayout17.xml"/><Relationship Id="rId9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55C6EF-49F6-8994-48F8-E659E2176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9CE76-A229-9699-2046-9D6435E302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2E84F-5C00-20B4-F119-87DAFEA66D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A19B51-0D45-457F-B13E-2F28EAE6A722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5191A-7B2A-9A47-A78C-5972B11EB1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306A2D-CA63-EA9F-7978-5C88B809CF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D32F01-7B3F-85CC-91DC-1D400D7FF80D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11064875" y="0"/>
            <a:ext cx="1155700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r"/>
            <a:r>
              <a:rPr lang="en-GB" sz="10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PUBLIC / CYHOEDDUS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88DD9F-BFF4-F62B-40E5-57846D9DCAC5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28575" y="5713836"/>
            <a:ext cx="12192000" cy="119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24382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fld id="{C9F2051D-C22D-4143-A15D-2930F96F52F6}" type="datetimeFigureOut">
              <a:rPr lang="en-GB" smtClean="0"/>
              <a:pPr/>
              <a:t>25/11/2025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fld id="{2188E393-9B3F-4F1A-A4E0-E1EDE9055574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66534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Arial" panose="020B0604020202020204" pitchFamily="34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3" name="Picture 2" descr="A blue and white background&#10;&#10;Description automatically generated">
            <a:extLst>
              <a:ext uri="{FF2B5EF4-FFF2-40B4-BE49-F238E27FC236}">
                <a16:creationId xmlns:a16="http://schemas.microsoft.com/office/drawing/2014/main" id="{BF243FAE-C9BF-560F-03CE-0AB92CA0962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3872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5" r:id="rId2"/>
    <p:sldLayoutId id="2147483666" r:id="rId3"/>
    <p:sldLayoutId id="2147483667" r:id="rId4"/>
    <p:sldLayoutId id="2147483668" r:id="rId5"/>
    <p:sldLayoutId id="2147483669" r:id="rId6"/>
    <p:sldLayoutId id="2147483670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uowtsd-my.sharepoint.com/:w:/g/personal/g_tinney_uwtsd_ac_uk/EQKnIiYYHS9Kimz4kgKkfbUBl6g2nQELJOb04GYYtp2xOQ?e=hiOdyS" TargetMode="External"/><Relationship Id="rId2" Type="http://schemas.openxmlformats.org/officeDocument/2006/relationships/hyperlink" Target="https://uowtsd-my.sharepoint.com/:w:/g/personal/g_tinney_uwtsd_ac_uk/EcSvA46U90JJqvaFe80mUCIBQdGYR8LiFoGLtbvypbRpaw?e=sPyLyf" TargetMode="Externa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s://libguides.hull.ac.uk/writing/home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uowtsd-my.sharepoint.com/:w:/g/personal/g_tinney_uwtsd_ac_uk/Ecmhzzbe6gxCtdTBin70uIoBRNltSQGyxDkCxGXUYyt1Bw?e=QddgbS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course/view.php?id=12688&amp;section=12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8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102200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933AE7C-4909-B6AD-DEB9-4F32DC5339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3733" y="1908147"/>
            <a:ext cx="4535079" cy="3864989"/>
          </a:xfrm>
        </p:spPr>
        <p:txBody>
          <a:bodyPr/>
          <a:lstStyle/>
          <a:p>
            <a:r>
              <a:rPr lang="en-GB" sz="480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48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800" err="1">
                <a:latin typeface="Arial" panose="020B0604020202020204" pitchFamily="34" charset="0"/>
                <a:cs typeface="Arial" panose="020B0604020202020204" pitchFamily="34" charset="0"/>
              </a:rPr>
              <a:t>Academaidd</a:t>
            </a:r>
            <a:endParaRPr lang="en-GB" sz="4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4800">
                <a:latin typeface="Arial" panose="020B0604020202020204" pitchFamily="34" charset="0"/>
                <a:cs typeface="Arial" panose="020B0604020202020204" pitchFamily="34" charset="0"/>
              </a:rPr>
              <a:t>ECGE4007/C</a:t>
            </a:r>
          </a:p>
          <a:p>
            <a:r>
              <a:rPr lang="en-GB" sz="4800">
                <a:latin typeface="Arial" panose="020B0604020202020204" pitchFamily="34" charset="0"/>
                <a:cs typeface="Arial" panose="020B0604020202020204" pitchFamily="34" charset="0"/>
              </a:rPr>
              <a:t>Academic Skills</a:t>
            </a:r>
          </a:p>
          <a:p>
            <a:r>
              <a:rPr lang="en-GB" sz="4800">
                <a:latin typeface="Arial" panose="020B0604020202020204" pitchFamily="34" charset="0"/>
                <a:cs typeface="Arial" panose="020B0604020202020204" pitchFamily="34" charset="0"/>
              </a:rPr>
              <a:t>ECGE4007</a:t>
            </a:r>
          </a:p>
        </p:txBody>
      </p:sp>
    </p:spTree>
    <p:extLst>
      <p:ext uri="{BB962C8B-B14F-4D97-AF65-F5344CB8AC3E}">
        <p14:creationId xmlns:p14="http://schemas.microsoft.com/office/powerpoint/2010/main" val="39518772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 txBox="1">
            <a:spLocks/>
          </p:cNvSpPr>
          <p:nvPr/>
        </p:nvSpPr>
        <p:spPr>
          <a:xfrm>
            <a:off x="974272" y="1616531"/>
            <a:ext cx="3913414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  <a:defRPr/>
            </a:pPr>
            <a:r>
              <a:rPr lang="en-GB" sz="4800" b="1" kern="0" dirty="0">
                <a:solidFill>
                  <a:srgbClr val="000000"/>
                </a:solidFill>
                <a:latin typeface="Arial" panose="020B0604020202020204" pitchFamily="34" charset="0"/>
              </a:rPr>
              <a:t>ECGE4007C</a:t>
            </a:r>
            <a:endParaRPr lang="en-GB" sz="4800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sz="4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Ysgrifennu</a:t>
            </a:r>
            <a:r>
              <a:rPr lang="en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4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Academaidd</a:t>
            </a:r>
            <a:endParaRPr lang="cy-GB" sz="4800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defRPr/>
            </a:pPr>
            <a:endParaRPr lang="cy-GB" sz="2400" dirty="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6172200" y="1600201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r>
              <a:rPr lang="cy-GB" sz="4800" b="1" dirty="0">
                <a:solidFill>
                  <a:srgbClr val="2F5597"/>
                </a:solidFill>
                <a:latin typeface="Arial" panose="020B0604020202020204" pitchFamily="34" charset="0"/>
              </a:rPr>
              <a:t>ECGE4007</a:t>
            </a:r>
          </a:p>
          <a:p>
            <a:pPr marL="0" indent="0">
              <a:buNone/>
              <a:defRPr/>
            </a:pPr>
            <a:r>
              <a:rPr lang="cy-GB" sz="4800" dirty="0">
                <a:solidFill>
                  <a:srgbClr val="2F5597"/>
                </a:solidFill>
                <a:latin typeface="Arial" panose="020B0604020202020204" pitchFamily="34" charset="0"/>
              </a:rPr>
              <a:t>Academic Writing</a:t>
            </a:r>
          </a:p>
        </p:txBody>
      </p:sp>
    </p:spTree>
    <p:extLst>
      <p:ext uri="{BB962C8B-B14F-4D97-AF65-F5344CB8AC3E}">
        <p14:creationId xmlns:p14="http://schemas.microsoft.com/office/powerpoint/2010/main" val="23695448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Cynnwys</a:t>
            </a:r>
            <a: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          </a:t>
            </a:r>
            <a:r>
              <a:rPr lang="en-GB" altLang="cy-GB" sz="4800" kern="0" dirty="0">
                <a:solidFill>
                  <a:srgbClr val="2F5597"/>
                </a:solidFill>
                <a:latin typeface="Arial" panose="020B0604020202020204" pitchFamily="34" charset="0"/>
              </a:rPr>
              <a:t>Contents</a:t>
            </a:r>
            <a:endParaRPr lang="cy-GB" sz="4800" dirty="0">
              <a:solidFill>
                <a:srgbClr val="2F5597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Arddull academaidd</a:t>
            </a:r>
          </a:p>
          <a:p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Arddull ffurfiol</a:t>
            </a:r>
          </a:p>
          <a:p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Bratiaith</a:t>
            </a:r>
          </a:p>
          <a:p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Ysgrifennu beirniadol</a:t>
            </a:r>
          </a:p>
          <a:p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Tasg </a:t>
            </a:r>
          </a:p>
          <a:p>
            <a:endParaRPr lang="cy-GB" altLang="cy-GB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>
                <a:solidFill>
                  <a:srgbClr val="2F5597"/>
                </a:solidFill>
                <a:latin typeface="Arial" panose="020B0604020202020204" pitchFamily="34" charset="0"/>
              </a:rPr>
              <a:t>Academic style</a:t>
            </a:r>
          </a:p>
          <a:p>
            <a:r>
              <a:rPr lang="en-GB" dirty="0">
                <a:solidFill>
                  <a:srgbClr val="2F5597"/>
                </a:solidFill>
                <a:latin typeface="Arial" panose="020B0604020202020204" pitchFamily="34" charset="0"/>
              </a:rPr>
              <a:t>Formal style</a:t>
            </a:r>
          </a:p>
          <a:p>
            <a:r>
              <a:rPr lang="en-GB" dirty="0">
                <a:solidFill>
                  <a:srgbClr val="2F5597"/>
                </a:solidFill>
                <a:latin typeface="Arial" panose="020B0604020202020204" pitchFamily="34" charset="0"/>
              </a:rPr>
              <a:t>Slang</a:t>
            </a:r>
          </a:p>
          <a:p>
            <a:r>
              <a:rPr lang="en-GB" dirty="0">
                <a:solidFill>
                  <a:srgbClr val="2F5597"/>
                </a:solidFill>
                <a:latin typeface="Arial" panose="020B0604020202020204" pitchFamily="34" charset="0"/>
              </a:rPr>
              <a:t>Critical writing</a:t>
            </a:r>
          </a:p>
          <a:p>
            <a:r>
              <a:rPr lang="en-GB" dirty="0">
                <a:solidFill>
                  <a:srgbClr val="2F5597"/>
                </a:solidFill>
                <a:latin typeface="Arial" panose="020B0604020202020204" pitchFamily="34" charset="0"/>
              </a:rPr>
              <a:t>Task</a:t>
            </a:r>
            <a:endParaRPr lang="en-US" dirty="0">
              <a:solidFill>
                <a:srgbClr val="2F5597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1981200" y="1600201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endParaRPr lang="cy-GB" sz="2400" dirty="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6172200" y="1600201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cy-GB" sz="2400" dirty="0"/>
          </a:p>
        </p:txBody>
      </p:sp>
    </p:spTree>
    <p:extLst>
      <p:ext uri="{BB962C8B-B14F-4D97-AF65-F5344CB8AC3E}">
        <p14:creationId xmlns:p14="http://schemas.microsoft.com/office/powerpoint/2010/main" val="8525008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800" dirty="0" err="1">
                <a:latin typeface="Arial" panose="020B0604020202020204" pitchFamily="34" charset="0"/>
              </a:rPr>
              <a:t>Adnoddau</a:t>
            </a:r>
            <a:r>
              <a:rPr lang="en-GB" sz="4800" dirty="0">
                <a:latin typeface="Arial" panose="020B0604020202020204" pitchFamily="34" charset="0"/>
              </a:rPr>
              <a:t>        </a:t>
            </a:r>
            <a:br>
              <a:rPr lang="en-GB" sz="4800" dirty="0">
                <a:latin typeface="Arial" panose="020B0604020202020204" pitchFamily="34" charset="0"/>
              </a:rPr>
            </a:br>
            <a:r>
              <a:rPr lang="en-GB" sz="4800" dirty="0">
                <a:solidFill>
                  <a:srgbClr val="2F5597"/>
                </a:solidFill>
                <a:latin typeface="Arial" panose="020B0604020202020204" pitchFamily="34" charset="0"/>
              </a:rPr>
              <a:t>Resources</a:t>
            </a:r>
            <a:endParaRPr lang="en-US" sz="4800" dirty="0">
              <a:solidFill>
                <a:srgbClr val="2F5597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690689"/>
            <a:ext cx="4038600" cy="3898552"/>
          </a:xfrm>
        </p:spPr>
        <p:txBody>
          <a:bodyPr>
            <a:normAutofit/>
          </a:bodyPr>
          <a:lstStyle/>
          <a:p>
            <a:r>
              <a:rPr lang="en-GB" dirty="0" err="1">
                <a:latin typeface="Arial" panose="020B0604020202020204" pitchFamily="34" charset="0"/>
              </a:rPr>
              <a:t>Cyflwyniad</a:t>
            </a:r>
            <a:r>
              <a:rPr lang="en-GB" dirty="0">
                <a:latin typeface="Arial" panose="020B0604020202020204" pitchFamily="34" charset="0"/>
              </a:rPr>
              <a:t> Power Point</a:t>
            </a:r>
          </a:p>
          <a:p>
            <a:r>
              <a:rPr lang="en-GB" dirty="0" err="1">
                <a:latin typeface="Arial" panose="020B0604020202020204" pitchFamily="34" charset="0"/>
              </a:rPr>
              <a:t>Llawlyfr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cyfeirnodi</a:t>
            </a:r>
            <a:r>
              <a:rPr lang="en-GB" dirty="0">
                <a:latin typeface="Arial" panose="020B0604020202020204" pitchFamily="34" charset="0"/>
              </a:rPr>
              <a:t> ? Cite them Right</a:t>
            </a:r>
          </a:p>
          <a:p>
            <a:r>
              <a:rPr lang="en-GB" dirty="0" err="1">
                <a:latin typeface="Arial" panose="020B0604020202020204" pitchFamily="34" charset="0"/>
              </a:rPr>
              <a:t>Tasg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ysgrifennu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academaidd</a:t>
            </a:r>
            <a:endParaRPr lang="en-GB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2F5597"/>
                </a:solidFill>
                <a:latin typeface="Arial" panose="020B0604020202020204" pitchFamily="34" charset="0"/>
              </a:rPr>
              <a:t>Power Point presentation</a:t>
            </a:r>
          </a:p>
          <a:p>
            <a:r>
              <a:rPr lang="en-GB" dirty="0">
                <a:solidFill>
                  <a:srgbClr val="2F5597"/>
                </a:solidFill>
                <a:latin typeface="Arial" panose="020B0604020202020204" pitchFamily="34" charset="0"/>
              </a:rPr>
              <a:t>Referencing handbook / Cite Them Right</a:t>
            </a:r>
          </a:p>
          <a:p>
            <a:r>
              <a:rPr lang="en-GB" dirty="0">
                <a:solidFill>
                  <a:srgbClr val="2F5597"/>
                </a:solidFill>
                <a:latin typeface="Arial" panose="020B0604020202020204" pitchFamily="34" charset="0"/>
              </a:rPr>
              <a:t>Academic writing task</a:t>
            </a:r>
            <a:endParaRPr lang="en-US" dirty="0">
              <a:solidFill>
                <a:srgbClr val="2F5597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69460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47528" y="365127"/>
            <a:ext cx="8191822" cy="1325563"/>
          </a:xfrm>
        </p:spPr>
        <p:txBody>
          <a:bodyPr>
            <a:noAutofit/>
          </a:bodyPr>
          <a:lstStyle/>
          <a:p>
            <a:r>
              <a:rPr lang="en-GB" sz="4800" dirty="0" err="1">
                <a:latin typeface="Arial" panose="020B0604020202020204" pitchFamily="34" charset="0"/>
              </a:rPr>
              <a:t>Sgiliau</a:t>
            </a:r>
            <a:r>
              <a:rPr lang="en-GB" sz="4800" dirty="0">
                <a:latin typeface="Arial" panose="020B0604020202020204" pitchFamily="34" charset="0"/>
              </a:rPr>
              <a:t>                 </a:t>
            </a:r>
            <a:br>
              <a:rPr lang="en-GB" sz="4800" dirty="0">
                <a:latin typeface="Arial" panose="020B0604020202020204" pitchFamily="34" charset="0"/>
              </a:rPr>
            </a:br>
            <a:r>
              <a:rPr lang="en-GB" sz="4800" dirty="0">
                <a:solidFill>
                  <a:srgbClr val="2F5597"/>
                </a:solidFill>
                <a:latin typeface="Arial" panose="020B0604020202020204" pitchFamily="34" charset="0"/>
              </a:rPr>
              <a:t>Skills</a:t>
            </a:r>
            <a:endParaRPr lang="en-US" sz="4800" dirty="0">
              <a:solidFill>
                <a:srgbClr val="2F5597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600201"/>
            <a:ext cx="4038600" cy="398904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err="1">
                <a:latin typeface="Arial" panose="020B0604020202020204" pitchFamily="34" charset="0"/>
              </a:rPr>
              <a:t>Sgiliau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Cyflogadwyedd</a:t>
            </a:r>
            <a:r>
              <a:rPr lang="en-GB" dirty="0">
                <a:latin typeface="Arial" panose="020B0604020202020204" pitchFamily="34" charset="0"/>
              </a:rPr>
              <a:t>/</a:t>
            </a:r>
            <a:r>
              <a:rPr lang="en-GB" dirty="0" err="1">
                <a:latin typeface="Arial" panose="020B0604020202020204" pitchFamily="34" charset="0"/>
              </a:rPr>
              <a:t>Trosglwyddadwy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Ysgrifennu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ffurfiol</a:t>
            </a:r>
            <a:r>
              <a:rPr lang="en-GB" dirty="0">
                <a:latin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</a:rPr>
              <a:t>academaidd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Gwrthrycholdeb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Gwirio</a:t>
            </a:r>
            <a:r>
              <a:rPr lang="en-GB" dirty="0">
                <a:latin typeface="Arial" panose="020B0604020202020204" pitchFamily="34" charset="0"/>
              </a:rPr>
              <a:t> a </a:t>
            </a:r>
            <a:r>
              <a:rPr lang="en-GB" dirty="0" err="1">
                <a:latin typeface="Arial" panose="020B0604020202020204" pitchFamily="34" charset="0"/>
              </a:rPr>
              <a:t>golygu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Aralleirio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TGCh</a:t>
            </a:r>
            <a:endParaRPr lang="en-US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2F5597"/>
                </a:solidFill>
                <a:latin typeface="Arial" panose="020B0604020202020204" pitchFamily="34" charset="0"/>
              </a:rPr>
              <a:t>Employability/Transferable Skills</a:t>
            </a:r>
          </a:p>
          <a:p>
            <a:r>
              <a:rPr lang="en-GB" dirty="0">
                <a:solidFill>
                  <a:srgbClr val="2F5597"/>
                </a:solidFill>
                <a:latin typeface="Arial" panose="020B0604020202020204" pitchFamily="34" charset="0"/>
              </a:rPr>
              <a:t>Formal, academic writing</a:t>
            </a:r>
          </a:p>
          <a:p>
            <a:r>
              <a:rPr lang="en-GB" dirty="0">
                <a:solidFill>
                  <a:srgbClr val="2F5597"/>
                </a:solidFill>
                <a:latin typeface="Arial" panose="020B0604020202020204" pitchFamily="34" charset="0"/>
              </a:rPr>
              <a:t>Objectivity</a:t>
            </a:r>
          </a:p>
          <a:p>
            <a:r>
              <a:rPr lang="en-GB" dirty="0">
                <a:solidFill>
                  <a:srgbClr val="2F5597"/>
                </a:solidFill>
                <a:latin typeface="Arial" panose="020B0604020202020204" pitchFamily="34" charset="0"/>
              </a:rPr>
              <a:t>Editing and checking</a:t>
            </a:r>
          </a:p>
          <a:p>
            <a:r>
              <a:rPr lang="en-GB" dirty="0">
                <a:solidFill>
                  <a:srgbClr val="2F5597"/>
                </a:solidFill>
                <a:latin typeface="Arial" panose="020B0604020202020204" pitchFamily="34" charset="0"/>
              </a:rPr>
              <a:t>Paraphrasing</a:t>
            </a:r>
          </a:p>
          <a:p>
            <a:r>
              <a:rPr lang="en-GB" dirty="0">
                <a:solidFill>
                  <a:srgbClr val="2F5597"/>
                </a:solidFill>
                <a:latin typeface="Arial" panose="020B0604020202020204" pitchFamily="34" charset="0"/>
              </a:rPr>
              <a:t>ICT</a:t>
            </a:r>
            <a:endParaRPr lang="en-US" dirty="0">
              <a:solidFill>
                <a:srgbClr val="2F5597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350492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AB7EB8-6D8D-6421-98CA-0E4AD21B7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83070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Amcanion</a:t>
            </a:r>
            <a:br>
              <a:rPr lang="en-GB" dirty="0"/>
            </a:br>
            <a:r>
              <a:rPr lang="en-GB" dirty="0">
                <a:solidFill>
                  <a:srgbClr val="2F5597"/>
                </a:solidFill>
              </a:rPr>
              <a:t>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01F371-3620-ACA4-0A2A-4EC3CD95F26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78428" y="1648979"/>
            <a:ext cx="5181600" cy="4351338"/>
          </a:xfrm>
        </p:spPr>
        <p:txBody>
          <a:bodyPr/>
          <a:lstStyle/>
          <a:p>
            <a:r>
              <a:rPr lang="en-GB" dirty="0"/>
              <a:t>I </a:t>
            </a:r>
            <a:r>
              <a:rPr lang="en-GB" dirty="0" err="1"/>
              <a:t>ddeall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arddull</a:t>
            </a:r>
            <a:r>
              <a:rPr lang="en-GB" dirty="0"/>
              <a:t> </a:t>
            </a:r>
            <a:r>
              <a:rPr lang="en-GB" dirty="0" err="1"/>
              <a:t>ffurfiol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ysgrifen</a:t>
            </a:r>
            <a:r>
              <a:rPr lang="en-GB" dirty="0"/>
              <a:t> </a:t>
            </a:r>
            <a:r>
              <a:rPr lang="en-GB" dirty="0" err="1"/>
              <a:t>academaidd</a:t>
            </a:r>
            <a:endParaRPr lang="en-GB" dirty="0"/>
          </a:p>
          <a:p>
            <a:r>
              <a:rPr lang="en-GB" dirty="0"/>
              <a:t>I </a:t>
            </a:r>
            <a:r>
              <a:rPr lang="en-GB" dirty="0" err="1"/>
              <a:t>ymarfer</a:t>
            </a:r>
            <a:r>
              <a:rPr lang="en-GB" dirty="0"/>
              <a:t>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ysgrifennu</a:t>
            </a:r>
            <a:r>
              <a:rPr lang="en-GB" dirty="0"/>
              <a:t> </a:t>
            </a:r>
            <a:r>
              <a:rPr lang="en-GB" dirty="0" err="1"/>
              <a:t>academaidd</a:t>
            </a:r>
            <a:endParaRPr lang="en-GB" dirty="0"/>
          </a:p>
          <a:p>
            <a:r>
              <a:rPr lang="en-GB" dirty="0"/>
              <a:t>I </a:t>
            </a:r>
            <a:r>
              <a:rPr lang="en-GB" dirty="0" err="1"/>
              <a:t>ddeall</a:t>
            </a:r>
            <a:r>
              <a:rPr lang="en-GB" dirty="0"/>
              <a:t> </a:t>
            </a:r>
            <a:r>
              <a:rPr lang="en-GB" dirty="0" err="1"/>
              <a:t>canllawiau</a:t>
            </a:r>
            <a:r>
              <a:rPr lang="en-GB" dirty="0"/>
              <a:t> </a:t>
            </a:r>
            <a:r>
              <a:rPr lang="en-GB" dirty="0" err="1"/>
              <a:t>cyflwyno</a:t>
            </a:r>
            <a:r>
              <a:rPr lang="en-GB" dirty="0"/>
              <a:t> </a:t>
            </a:r>
            <a:r>
              <a:rPr lang="en-GB" dirty="0" err="1"/>
              <a:t>aseiniadau</a:t>
            </a:r>
            <a:r>
              <a:rPr lang="en-GB" dirty="0"/>
              <a:t> yn </a:t>
            </a:r>
            <a:r>
              <a:rPr lang="en-GB" dirty="0" err="1"/>
              <a:t>Adran</a:t>
            </a:r>
            <a:r>
              <a:rPr lang="en-GB" dirty="0"/>
              <a:t> </a:t>
            </a:r>
            <a:r>
              <a:rPr lang="en-GB" dirty="0" err="1"/>
              <a:t>Plentynod</a:t>
            </a:r>
            <a:r>
              <a:rPr lang="en-GB" dirty="0"/>
              <a:t>, </a:t>
            </a:r>
            <a:r>
              <a:rPr lang="en-GB" dirty="0" err="1"/>
              <a:t>Ieuenctid</a:t>
            </a:r>
            <a:r>
              <a:rPr lang="en-GB" dirty="0"/>
              <a:t> ac </a:t>
            </a:r>
            <a:r>
              <a:rPr lang="en-GB" dirty="0" err="1"/>
              <a:t>Addysg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0B4DDE0-2128-5A0C-11F2-CDDAEDD85AF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522268"/>
            <a:ext cx="5181600" cy="4654695"/>
          </a:xfrm>
        </p:spPr>
        <p:txBody>
          <a:bodyPr/>
          <a:lstStyle/>
          <a:p>
            <a:r>
              <a:rPr lang="en-GB" dirty="0">
                <a:solidFill>
                  <a:srgbClr val="2F5597"/>
                </a:solidFill>
              </a:rPr>
              <a:t>To understand the formal style required in academic writing</a:t>
            </a:r>
          </a:p>
          <a:p>
            <a:r>
              <a:rPr lang="en-GB" dirty="0">
                <a:solidFill>
                  <a:srgbClr val="2F5597"/>
                </a:solidFill>
              </a:rPr>
              <a:t>To practice academic writing skills</a:t>
            </a:r>
          </a:p>
          <a:p>
            <a:r>
              <a:rPr lang="en-GB" dirty="0">
                <a:solidFill>
                  <a:srgbClr val="2F5597"/>
                </a:solidFill>
              </a:rPr>
              <a:t>To understand the assignment presentation guidelines linked to Childhood, Youth and Education assignments</a:t>
            </a:r>
          </a:p>
        </p:txBody>
      </p:sp>
    </p:spTree>
    <p:extLst>
      <p:ext uri="{BB962C8B-B14F-4D97-AF65-F5344CB8AC3E}">
        <p14:creationId xmlns:p14="http://schemas.microsoft.com/office/powerpoint/2010/main" val="41449838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Arddull Academaidd</a:t>
            </a:r>
            <a:b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</a:br>
            <a:r>
              <a:rPr lang="cy-GB" altLang="cy-GB" sz="4800" kern="0" dirty="0">
                <a:solidFill>
                  <a:srgbClr val="2F5597"/>
                </a:solidFill>
                <a:latin typeface="Arial" panose="020B0604020202020204" pitchFamily="34" charset="0"/>
              </a:rPr>
              <a:t>Academic Style</a:t>
            </a:r>
            <a:endParaRPr lang="cy-GB" sz="4800" dirty="0">
              <a:solidFill>
                <a:srgbClr val="2F5597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916832"/>
            <a:ext cx="4038600" cy="503006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defRPr/>
            </a:pPr>
            <a:r>
              <a:rPr lang="cy-GB" dirty="0">
                <a:latin typeface="Arial" panose="020B0604020202020204" pitchFamily="34" charset="0"/>
              </a:rPr>
              <a:t>Ffurfiol</a:t>
            </a:r>
          </a:p>
          <a:p>
            <a:pPr>
              <a:defRPr/>
            </a:pPr>
            <a:r>
              <a:rPr lang="cy-GB" dirty="0">
                <a:latin typeface="Arial" panose="020B0604020202020204" pitchFamily="34" charset="0"/>
              </a:rPr>
              <a:t>Trydydd person</a:t>
            </a:r>
          </a:p>
          <a:p>
            <a:pPr>
              <a:defRPr/>
            </a:pPr>
            <a:r>
              <a:rPr lang="cy-GB" dirty="0">
                <a:latin typeface="Arial"/>
                <a:cs typeface="Arial"/>
              </a:rPr>
              <a:t>Llawlyfr Cyfeirnodi </a:t>
            </a:r>
            <a:r>
              <a:rPr lang="cy-GB" dirty="0" err="1">
                <a:latin typeface="Arial"/>
                <a:cs typeface="Arial"/>
              </a:rPr>
              <a:t>Harvard</a:t>
            </a:r>
            <a:r>
              <a:rPr lang="cy-GB" dirty="0">
                <a:latin typeface="Arial"/>
                <a:cs typeface="Arial"/>
              </a:rPr>
              <a:t> </a:t>
            </a:r>
          </a:p>
          <a:p>
            <a:pPr>
              <a:defRPr/>
            </a:pPr>
            <a:r>
              <a:rPr lang="cy-GB" dirty="0">
                <a:latin typeface="Arial" panose="020B0604020202020204" pitchFamily="34" charset="0"/>
              </a:rPr>
              <a:t>Tystiolaeth </a:t>
            </a:r>
          </a:p>
          <a:p>
            <a:pPr marL="0" indent="0">
              <a:buNone/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916831"/>
            <a:ext cx="4038600" cy="5030069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defRPr/>
            </a:pPr>
            <a:r>
              <a:rPr lang="en-US" dirty="0">
                <a:solidFill>
                  <a:srgbClr val="2F5597"/>
                </a:solidFill>
                <a:latin typeface="Arial" panose="020B0604020202020204" pitchFamily="34" charset="0"/>
              </a:rPr>
              <a:t>Formal</a:t>
            </a:r>
          </a:p>
          <a:p>
            <a:pPr>
              <a:defRPr/>
            </a:pPr>
            <a:r>
              <a:rPr lang="en-US" dirty="0">
                <a:solidFill>
                  <a:srgbClr val="2F5597"/>
                </a:solidFill>
                <a:latin typeface="Arial" panose="020B0604020202020204" pitchFamily="34" charset="0"/>
              </a:rPr>
              <a:t>Third person</a:t>
            </a:r>
          </a:p>
          <a:p>
            <a:pPr>
              <a:defRPr/>
            </a:pPr>
            <a:r>
              <a:rPr lang="en-US" dirty="0">
                <a:solidFill>
                  <a:srgbClr val="2F5597"/>
                </a:solidFill>
                <a:latin typeface="Arial"/>
                <a:cs typeface="Arial"/>
              </a:rPr>
              <a:t>Harvard Referencing Handbook </a:t>
            </a:r>
          </a:p>
          <a:p>
            <a:pPr>
              <a:defRPr/>
            </a:pPr>
            <a:r>
              <a:rPr lang="en-US" dirty="0">
                <a:solidFill>
                  <a:srgbClr val="2F5597"/>
                </a:solidFill>
                <a:latin typeface="Arial" panose="020B0604020202020204" pitchFamily="34" charset="0"/>
              </a:rPr>
              <a:t>Evidence</a:t>
            </a: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7281999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089602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Arddull Academaidd</a:t>
            </a:r>
            <a:b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</a:br>
            <a:r>
              <a:rPr lang="cy-GB" altLang="cy-GB" sz="4800" kern="0" dirty="0">
                <a:solidFill>
                  <a:srgbClr val="2F5597"/>
                </a:solidFill>
                <a:latin typeface="Arial" panose="020B0604020202020204" pitchFamily="34" charset="0"/>
              </a:rPr>
              <a:t>Academic Style</a:t>
            </a:r>
            <a:endParaRPr lang="cy-GB" sz="4800" dirty="0">
              <a:solidFill>
                <a:srgbClr val="2F5597"/>
              </a:solidFill>
            </a:endParaRPr>
          </a:p>
        </p:txBody>
      </p:sp>
      <p:sp>
        <p:nvSpPr>
          <p:cNvPr id="3" name="Content Placeholder 6"/>
          <p:cNvSpPr>
            <a:spLocks noGrp="1"/>
          </p:cNvSpPr>
          <p:nvPr>
            <p:ph sz="half" idx="1"/>
          </p:nvPr>
        </p:nvSpPr>
        <p:spPr>
          <a:xfrm>
            <a:off x="576943" y="1600201"/>
            <a:ext cx="5442857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cy-GB" altLang="cy-GB" sz="2400" kern="0" dirty="0">
                <a:solidFill>
                  <a:srgbClr val="000000"/>
                </a:solidFill>
                <a:latin typeface="Arial" panose="020B0604020202020204" pitchFamily="34" charset="0"/>
              </a:rPr>
              <a:t>Byddwch yn wrthrychol</a:t>
            </a:r>
          </a:p>
          <a:p>
            <a:pPr>
              <a:buFontTx/>
              <a:buChar char="•"/>
              <a:defRPr/>
            </a:pPr>
            <a:r>
              <a:rPr lang="cy-GB" altLang="cy-GB" sz="2400" kern="0" dirty="0">
                <a:solidFill>
                  <a:srgbClr val="000000"/>
                </a:solidFill>
                <a:latin typeface="Arial" panose="020B0604020202020204" pitchFamily="34" charset="0"/>
              </a:rPr>
              <a:t>Byddwch yn bwyllog</a:t>
            </a:r>
          </a:p>
          <a:p>
            <a:pPr>
              <a:buFontTx/>
              <a:buChar char="•"/>
              <a:defRPr/>
            </a:pPr>
            <a:endParaRPr lang="cy-GB" altLang="cy-GB" sz="2400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buFontTx/>
              <a:buChar char="•"/>
              <a:defRPr/>
            </a:pPr>
            <a:r>
              <a:rPr lang="cy-GB" altLang="cy-GB" sz="2400" kern="0" dirty="0">
                <a:solidFill>
                  <a:srgbClr val="000000"/>
                </a:solidFill>
                <a:latin typeface="Arial" panose="020B0604020202020204" pitchFamily="34" charset="0"/>
              </a:rPr>
              <a:t>Nid mater o ddu a gwyn mo ymchwil academaidd, ac nid oes elfen o sicrwydd yn perthyn iddo chwaith, a dylai eich iaith adlewyrchu hyn</a:t>
            </a:r>
          </a:p>
          <a:p>
            <a:pPr>
              <a:buFontTx/>
              <a:buChar char="•"/>
              <a:defRPr/>
            </a:pPr>
            <a:r>
              <a:rPr lang="cy-GB" altLang="cy-GB" sz="2400" kern="0" dirty="0">
                <a:solidFill>
                  <a:srgbClr val="000000"/>
                </a:solidFill>
                <a:latin typeface="Arial" panose="020B0604020202020204" pitchFamily="34" charset="0"/>
              </a:rPr>
              <a:t>Trydydd person </a:t>
            </a:r>
          </a:p>
          <a:p>
            <a:pPr>
              <a:defRPr/>
            </a:pPr>
            <a:endParaRPr lang="cy-GB" dirty="0"/>
          </a:p>
        </p:txBody>
      </p:sp>
      <p:sp>
        <p:nvSpPr>
          <p:cNvPr id="4" name="Content Placeholder 7"/>
          <p:cNvSpPr>
            <a:spLocks noGrp="1"/>
          </p:cNvSpPr>
          <p:nvPr>
            <p:ph sz="half" idx="2"/>
          </p:nvPr>
        </p:nvSpPr>
        <p:spPr>
          <a:xfrm>
            <a:off x="6172200" y="1600201"/>
            <a:ext cx="5018314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US" altLang="cy-GB" sz="2400" kern="0" dirty="0">
                <a:solidFill>
                  <a:srgbClr val="2F5597"/>
                </a:solidFill>
                <a:latin typeface="Arial" panose="020B0604020202020204" pitchFamily="34" charset="0"/>
              </a:rPr>
              <a:t>Be objective</a:t>
            </a:r>
          </a:p>
          <a:p>
            <a:pPr>
              <a:buFontTx/>
              <a:buChar char="•"/>
              <a:defRPr/>
            </a:pPr>
            <a:r>
              <a:rPr lang="en-US" altLang="cy-GB" sz="2400" kern="0" dirty="0">
                <a:solidFill>
                  <a:srgbClr val="2F5597"/>
                </a:solidFill>
                <a:latin typeface="Arial" panose="020B0604020202020204" pitchFamily="34" charset="0"/>
              </a:rPr>
              <a:t>Be cautious</a:t>
            </a:r>
          </a:p>
          <a:p>
            <a:pPr>
              <a:buFontTx/>
              <a:buChar char="•"/>
              <a:defRPr/>
            </a:pPr>
            <a:endParaRPr lang="en-US" altLang="cy-GB" sz="2400" kern="0" dirty="0">
              <a:solidFill>
                <a:srgbClr val="2F5597"/>
              </a:solidFill>
              <a:latin typeface="Arial" panose="020B0604020202020204" pitchFamily="34" charset="0"/>
            </a:endParaRPr>
          </a:p>
          <a:p>
            <a:pPr>
              <a:buFontTx/>
              <a:buChar char="•"/>
              <a:defRPr/>
            </a:pPr>
            <a:r>
              <a:rPr lang="en-US" altLang="cy-GB" sz="2400" kern="0" dirty="0">
                <a:solidFill>
                  <a:srgbClr val="2F5597"/>
                </a:solidFill>
                <a:latin typeface="Arial" panose="020B0604020202020204" pitchFamily="34" charset="0"/>
              </a:rPr>
              <a:t>Academic research is not a black and white issue or a certainty, and your language should reflect this</a:t>
            </a:r>
          </a:p>
          <a:p>
            <a:pPr>
              <a:buFontTx/>
              <a:buChar char="•"/>
              <a:defRPr/>
            </a:pPr>
            <a:r>
              <a:rPr lang="en-US" altLang="cy-GB" sz="2400" kern="0" dirty="0">
                <a:solidFill>
                  <a:srgbClr val="2F5597"/>
                </a:solidFill>
                <a:latin typeface="Arial" panose="020B0604020202020204" pitchFamily="34" charset="0"/>
              </a:rPr>
              <a:t>Third person</a:t>
            </a: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6671093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B92813-22D3-C9B1-1292-DC55A32901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Trydydd</a:t>
            </a:r>
            <a:r>
              <a:rPr lang="en-GB" dirty="0"/>
              <a:t> person? (</a:t>
            </a:r>
            <a:r>
              <a:rPr lang="en-GB" dirty="0" err="1"/>
              <a:t>ei</a:t>
            </a:r>
            <a:r>
              <a:rPr lang="en-GB" dirty="0"/>
              <a:t>, </a:t>
            </a:r>
            <a:r>
              <a:rPr lang="en-GB" dirty="0" err="1"/>
              <a:t>eu</a:t>
            </a:r>
            <a:r>
              <a:rPr lang="en-GB" dirty="0"/>
              <a:t>)</a:t>
            </a:r>
            <a:br>
              <a:rPr lang="en-GB" dirty="0"/>
            </a:br>
            <a:r>
              <a:rPr lang="en-GB" dirty="0"/>
              <a:t>Third person? (it, he she, they, them)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CDD980-C1AD-9A0C-3665-3D17FDC52F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46669" y="1943100"/>
            <a:ext cx="5162550" cy="4618326"/>
          </a:xfrm>
        </p:spPr>
        <p:txBody>
          <a:bodyPr/>
          <a:lstStyle/>
          <a:p>
            <a:r>
              <a:rPr lang="en-GB" dirty="0">
                <a:solidFill>
                  <a:srgbClr val="2F5597"/>
                </a:solidFill>
              </a:rPr>
              <a:t>Bruce (2019) suggested that play supports creativity.</a:t>
            </a:r>
          </a:p>
          <a:p>
            <a:r>
              <a:rPr lang="en-GB" dirty="0">
                <a:solidFill>
                  <a:srgbClr val="2F5597"/>
                </a:solidFill>
              </a:rPr>
              <a:t>Children’s rights are underpinned by the United Nations Convention on the Rights of the Child (UNCRC).</a:t>
            </a:r>
          </a:p>
          <a:p>
            <a:pPr marL="0" indent="0">
              <a:buNone/>
            </a:pPr>
            <a:r>
              <a:rPr lang="en-GB" dirty="0">
                <a:solidFill>
                  <a:srgbClr val="2F5597"/>
                </a:solidFill>
              </a:rPr>
              <a:t>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0A8B54-0AD9-9AE8-60DE-7016F8C409F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4627" y="1802823"/>
            <a:ext cx="5441373" cy="4431290"/>
          </a:xfrm>
        </p:spPr>
        <p:txBody>
          <a:bodyPr/>
          <a:lstStyle/>
          <a:p>
            <a:r>
              <a:rPr lang="cy-GB" dirty="0"/>
              <a:t>Cynigiodd Bruce (2019) bod chwarae yn cefnogi creadigedd.</a:t>
            </a:r>
          </a:p>
          <a:p>
            <a:r>
              <a:rPr lang="cy-GB" dirty="0"/>
              <a:t>Mae hawliau plant yn cael eu tanategu gan Confensiwn y Cenhedloedd Unedig  ar Hawliau Plant (CCUHP).</a:t>
            </a:r>
          </a:p>
        </p:txBody>
      </p:sp>
    </p:spTree>
    <p:extLst>
      <p:ext uri="{BB962C8B-B14F-4D97-AF65-F5344CB8AC3E}">
        <p14:creationId xmlns:p14="http://schemas.microsoft.com/office/powerpoint/2010/main" val="9510952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96DB9D-4E34-3BA0-0D5D-32CF6979BF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Rhagwenau</a:t>
            </a:r>
            <a:r>
              <a:rPr lang="en-GB" dirty="0"/>
              <a:t> / Pronouns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B00E4B-833B-7A12-1106-ED25ECF0394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948795" y="1597026"/>
            <a:ext cx="6019800" cy="4045238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As a general rule use </a:t>
            </a:r>
            <a:r>
              <a:rPr lang="en-GB" b="1" dirty="0"/>
              <a:t>third person (it, his her, they, them)</a:t>
            </a:r>
          </a:p>
          <a:p>
            <a:r>
              <a:rPr lang="en-GB" b="1" dirty="0"/>
              <a:t>No first person- </a:t>
            </a:r>
            <a:r>
              <a:rPr lang="en-GB" dirty="0"/>
              <a:t>‘I, we, us, me, our…’</a:t>
            </a:r>
          </a:p>
          <a:p>
            <a:r>
              <a:rPr lang="en-GB" b="1" dirty="0"/>
              <a:t>No second person- </a:t>
            </a:r>
            <a:r>
              <a:rPr lang="en-GB" dirty="0"/>
              <a:t>‘you, yours,…’</a:t>
            </a:r>
          </a:p>
          <a:p>
            <a:pPr marL="0" indent="0">
              <a:buNone/>
            </a:pPr>
            <a:r>
              <a:rPr lang="en-GB" dirty="0"/>
              <a:t>However, this will also depend on the assignment and specific guidance. </a:t>
            </a:r>
          </a:p>
          <a:p>
            <a:pPr marL="0" indent="0">
              <a:buNone/>
            </a:pPr>
            <a:r>
              <a:rPr lang="en-GB" dirty="0"/>
              <a:t>Module tutor may suggest different pronouns for specific types of work:</a:t>
            </a:r>
          </a:p>
          <a:p>
            <a:r>
              <a:rPr lang="en-GB" dirty="0"/>
              <a:t>Reflection can use first person</a:t>
            </a:r>
          </a:p>
          <a:p>
            <a:r>
              <a:rPr lang="en-GB" dirty="0"/>
              <a:t>Informational assignment such as pamphlet or handbook may use second person.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6EFEB1-D06D-1345-8090-908BEA0443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0605" y="1597026"/>
            <a:ext cx="4951269" cy="4395066"/>
          </a:xfrm>
        </p:spPr>
        <p:txBody>
          <a:bodyPr>
            <a:normAutofit fontScale="77500" lnSpcReduction="20000"/>
          </a:bodyPr>
          <a:lstStyle/>
          <a:p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rheol</a:t>
            </a:r>
            <a:r>
              <a:rPr lang="en-GB" dirty="0"/>
              <a:t> </a:t>
            </a:r>
            <a:r>
              <a:rPr lang="en-GB" dirty="0" err="1"/>
              <a:t>cyffredinol</a:t>
            </a:r>
            <a:r>
              <a:rPr lang="en-GB" dirty="0"/>
              <a:t> </a:t>
            </a:r>
            <a:r>
              <a:rPr lang="en-GB" dirty="0" err="1"/>
              <a:t>defnyddiwch</a:t>
            </a:r>
            <a:r>
              <a:rPr lang="en-GB" dirty="0"/>
              <a:t> y </a:t>
            </a:r>
            <a:r>
              <a:rPr lang="en-GB" b="1" dirty="0" err="1"/>
              <a:t>trydydd</a:t>
            </a:r>
            <a:r>
              <a:rPr lang="en-GB" b="1" dirty="0"/>
              <a:t> person (</a:t>
            </a:r>
            <a:r>
              <a:rPr lang="en-GB" b="1" dirty="0" err="1"/>
              <a:t>ei</a:t>
            </a:r>
            <a:r>
              <a:rPr lang="en-GB" b="1" dirty="0"/>
              <a:t>, </a:t>
            </a:r>
            <a:r>
              <a:rPr lang="en-GB" b="1" dirty="0" err="1"/>
              <a:t>eu</a:t>
            </a:r>
            <a:r>
              <a:rPr lang="en-GB" b="1" dirty="0"/>
              <a:t>)</a:t>
            </a:r>
            <a:r>
              <a:rPr lang="en-GB" dirty="0"/>
              <a:t>.</a:t>
            </a:r>
          </a:p>
          <a:p>
            <a:r>
              <a:rPr lang="en-GB" b="1" dirty="0"/>
              <a:t>Dim person </a:t>
            </a:r>
            <a:r>
              <a:rPr lang="en-GB" b="1" dirty="0" err="1"/>
              <a:t>cyntaf</a:t>
            </a:r>
            <a:r>
              <a:rPr lang="en-GB" b="1" dirty="0"/>
              <a:t>- ‘</a:t>
            </a:r>
            <a:r>
              <a:rPr lang="en-GB" dirty="0" err="1"/>
              <a:t>rwyf</a:t>
            </a:r>
            <a:r>
              <a:rPr lang="en-GB" dirty="0"/>
              <a:t>, fi, </a:t>
            </a:r>
            <a:r>
              <a:rPr lang="en-GB" dirty="0" err="1"/>
              <a:t>ni</a:t>
            </a:r>
            <a:r>
              <a:rPr lang="en-GB" dirty="0"/>
              <a:t>, </a:t>
            </a:r>
            <a:r>
              <a:rPr lang="en-GB" dirty="0" err="1"/>
              <a:t>ein</a:t>
            </a:r>
            <a:r>
              <a:rPr lang="en-GB" dirty="0"/>
              <a:t>’</a:t>
            </a:r>
          </a:p>
          <a:p>
            <a:r>
              <a:rPr lang="en-GB" b="1" dirty="0"/>
              <a:t>Dim ail </a:t>
            </a:r>
            <a:r>
              <a:rPr lang="en-GB" b="1" dirty="0" err="1"/>
              <a:t>berson</a:t>
            </a:r>
            <a:r>
              <a:rPr lang="en-GB" b="1" dirty="0"/>
              <a:t>- ‘</a:t>
            </a:r>
            <a:r>
              <a:rPr lang="en-GB" dirty="0" err="1"/>
              <a:t>ti</a:t>
            </a:r>
            <a:r>
              <a:rPr lang="en-GB" dirty="0"/>
              <a:t>, chi, </a:t>
            </a:r>
            <a:r>
              <a:rPr lang="en-GB" dirty="0" err="1"/>
              <a:t>dy</a:t>
            </a:r>
            <a:r>
              <a:rPr lang="en-GB" dirty="0"/>
              <a:t>, </a:t>
            </a:r>
            <a:r>
              <a:rPr lang="en-GB" dirty="0" err="1"/>
              <a:t>eich</a:t>
            </a:r>
            <a:r>
              <a:rPr lang="en-GB" dirty="0"/>
              <a:t>’ </a:t>
            </a:r>
          </a:p>
          <a:p>
            <a:r>
              <a:rPr lang="en-GB" dirty="0" err="1"/>
              <a:t>Fodd</a:t>
            </a:r>
            <a:r>
              <a:rPr lang="en-GB" dirty="0"/>
              <a:t> </a:t>
            </a:r>
            <a:r>
              <a:rPr lang="en-GB" dirty="0" err="1"/>
              <a:t>bynng</a:t>
            </a:r>
            <a:r>
              <a:rPr lang="en-GB" dirty="0"/>
              <a:t>, </a:t>
            </a:r>
            <a:r>
              <a:rPr lang="en-GB" dirty="0" err="1"/>
              <a:t>mae’n</a:t>
            </a:r>
            <a:r>
              <a:rPr lang="en-GB" dirty="0"/>
              <a:t> </a:t>
            </a:r>
            <a:r>
              <a:rPr lang="en-GB" dirty="0" err="1"/>
              <a:t>ddibynnol</a:t>
            </a:r>
            <a:r>
              <a:rPr lang="en-GB" dirty="0"/>
              <a:t> </a:t>
            </a:r>
            <a:r>
              <a:rPr lang="en-GB" dirty="0" err="1"/>
              <a:t>hefyd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aseiniad</a:t>
            </a:r>
            <a:r>
              <a:rPr lang="en-GB" dirty="0"/>
              <a:t> a </a:t>
            </a:r>
            <a:r>
              <a:rPr lang="en-GB" dirty="0" err="1"/>
              <a:t>chanllawiau</a:t>
            </a:r>
            <a:r>
              <a:rPr lang="en-GB" dirty="0"/>
              <a:t> </a:t>
            </a:r>
            <a:r>
              <a:rPr lang="en-GB" dirty="0" err="1"/>
              <a:t>penodol</a:t>
            </a:r>
            <a:endParaRPr lang="en-GB" dirty="0"/>
          </a:p>
          <a:p>
            <a:r>
              <a:rPr lang="en-GB" dirty="0"/>
              <a:t>Gally </a:t>
            </a:r>
            <a:r>
              <a:rPr lang="en-GB" dirty="0" err="1"/>
              <a:t>tiwtor</a:t>
            </a:r>
            <a:r>
              <a:rPr lang="en-GB" dirty="0"/>
              <a:t> </a:t>
            </a:r>
            <a:r>
              <a:rPr lang="en-GB" dirty="0" err="1"/>
              <a:t>modilw</a:t>
            </a:r>
            <a:r>
              <a:rPr lang="en-GB" dirty="0"/>
              <a:t> </a:t>
            </a:r>
            <a:r>
              <a:rPr lang="en-GB" dirty="0" err="1"/>
              <a:t>cynnig</a:t>
            </a:r>
            <a:r>
              <a:rPr lang="en-GB" dirty="0"/>
              <a:t> </a:t>
            </a:r>
            <a:r>
              <a:rPr lang="en-GB" dirty="0" err="1"/>
              <a:t>wahanol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gwaith</a:t>
            </a:r>
            <a:r>
              <a:rPr lang="en-GB" dirty="0"/>
              <a:t> </a:t>
            </a:r>
            <a:r>
              <a:rPr lang="en-GB" dirty="0" err="1"/>
              <a:t>penodol</a:t>
            </a:r>
            <a:endParaRPr lang="en-GB" dirty="0"/>
          </a:p>
          <a:p>
            <a:r>
              <a:rPr lang="en-GB" dirty="0" err="1"/>
              <a:t>Adfyfyrio</a:t>
            </a:r>
            <a:r>
              <a:rPr lang="en-GB" dirty="0"/>
              <a:t>- </a:t>
            </a:r>
            <a:r>
              <a:rPr lang="en-GB" dirty="0" err="1"/>
              <a:t>me’n</a:t>
            </a:r>
            <a:r>
              <a:rPr lang="en-GB" dirty="0"/>
              <a:t> </a:t>
            </a:r>
            <a:r>
              <a:rPr lang="en-GB" dirty="0" err="1"/>
              <a:t>iawn</a:t>
            </a:r>
            <a:r>
              <a:rPr lang="en-GB" dirty="0"/>
              <a:t> </a:t>
            </a:r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persin</a:t>
            </a:r>
            <a:r>
              <a:rPr lang="en-GB" dirty="0"/>
              <a:t> </a:t>
            </a:r>
            <a:r>
              <a:rPr lang="en-GB" dirty="0" err="1"/>
              <a:t>cyntaf</a:t>
            </a:r>
            <a:endParaRPr lang="en-GB" dirty="0"/>
          </a:p>
          <a:p>
            <a:r>
              <a:rPr lang="en-GB" dirty="0" err="1"/>
              <a:t>Aseiniad</a:t>
            </a:r>
            <a:r>
              <a:rPr lang="en-GB" dirty="0"/>
              <a:t> </a:t>
            </a:r>
            <a:r>
              <a:rPr lang="en-GB" dirty="0" err="1"/>
              <a:t>rhannu</a:t>
            </a:r>
            <a:r>
              <a:rPr lang="en-GB" dirty="0"/>
              <a:t> </a:t>
            </a:r>
            <a:r>
              <a:rPr lang="en-GB" dirty="0" err="1"/>
              <a:t>gwybodaeth</a:t>
            </a:r>
            <a:r>
              <a:rPr lang="en-GB" dirty="0"/>
              <a:t> </a:t>
            </a:r>
            <a:r>
              <a:rPr lang="en-GB" dirty="0" err="1"/>
              <a:t>megis</a:t>
            </a:r>
            <a:r>
              <a:rPr lang="en-GB" dirty="0"/>
              <a:t> </a:t>
            </a:r>
            <a:r>
              <a:rPr lang="en-GB" dirty="0" err="1"/>
              <a:t>pamffled</a:t>
            </a:r>
            <a:r>
              <a:rPr lang="en-GB" dirty="0"/>
              <a:t> neu </a:t>
            </a:r>
            <a:r>
              <a:rPr lang="en-GB" dirty="0" err="1"/>
              <a:t>llawlyfr</a:t>
            </a:r>
            <a:r>
              <a:rPr lang="en-GB" dirty="0"/>
              <a:t>- gall ail </a:t>
            </a:r>
            <a:r>
              <a:rPr lang="en-GB" dirty="0" err="1"/>
              <a:t>berson</a:t>
            </a:r>
            <a:r>
              <a:rPr lang="en-GB" dirty="0"/>
              <a:t> bod yn </a:t>
            </a:r>
            <a:r>
              <a:rPr lang="en-GB" dirty="0" err="1"/>
              <a:t>iawn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0946875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0475C0-7C9C-E541-959A-6DBAC87403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8714"/>
            <a:ext cx="10515600" cy="1335231"/>
          </a:xfrm>
        </p:spPr>
        <p:txBody>
          <a:bodyPr>
            <a:normAutofit/>
          </a:bodyPr>
          <a:lstStyle/>
          <a:p>
            <a:r>
              <a:rPr lang="en-GB" dirty="0" err="1"/>
              <a:t>Osgowch</a:t>
            </a:r>
            <a:r>
              <a:rPr lang="en-GB" dirty="0"/>
              <a:t> </a:t>
            </a:r>
            <a:r>
              <a:rPr lang="en-GB" dirty="0" err="1"/>
              <a:t>tôn</a:t>
            </a:r>
            <a:r>
              <a:rPr lang="en-GB" dirty="0"/>
              <a:t> </a:t>
            </a:r>
            <a:r>
              <a:rPr lang="en-GB" dirty="0" err="1"/>
              <a:t>emosiynol</a:t>
            </a:r>
            <a:br>
              <a:rPr lang="en-GB" dirty="0"/>
            </a:br>
            <a:r>
              <a:rPr lang="en-GB" dirty="0"/>
              <a:t> </a:t>
            </a:r>
            <a:r>
              <a:rPr lang="en-GB" dirty="0">
                <a:solidFill>
                  <a:srgbClr val="2F5597"/>
                </a:solidFill>
              </a:rPr>
              <a:t>Avoid emotive tone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E66DFB-ED9F-67C8-6A72-6EA610DA37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78881" y="1607127"/>
            <a:ext cx="4710544" cy="4885748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rgbClr val="2F5597"/>
                </a:solidFill>
              </a:rPr>
              <a:t>Piaget was not wonderful, fantastic, great or awful </a:t>
            </a:r>
          </a:p>
          <a:p>
            <a:r>
              <a:rPr lang="en-GB" dirty="0">
                <a:solidFill>
                  <a:srgbClr val="2F5597"/>
                </a:solidFill>
              </a:rPr>
              <a:t>Be specific and neutral in tone</a:t>
            </a:r>
          </a:p>
          <a:p>
            <a:r>
              <a:rPr lang="en-GB" dirty="0">
                <a:solidFill>
                  <a:srgbClr val="2F5597"/>
                </a:solidFill>
              </a:rPr>
              <a:t>Make statements you can evidence with research such as:   </a:t>
            </a:r>
          </a:p>
          <a:p>
            <a:r>
              <a:rPr lang="en-GB" dirty="0">
                <a:solidFill>
                  <a:srgbClr val="2F5597"/>
                </a:solidFill>
              </a:rPr>
              <a:t>Piaget (1956) proposed a theory to explain a child cognitive development.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63717EB-FDA6-1994-05AA-95EAE26B9D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767" y="1530892"/>
            <a:ext cx="5181600" cy="4269128"/>
          </a:xfrm>
        </p:spPr>
        <p:txBody>
          <a:bodyPr>
            <a:normAutofit lnSpcReduction="10000"/>
          </a:bodyPr>
          <a:lstStyle/>
          <a:p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oedd</a:t>
            </a:r>
            <a:r>
              <a:rPr lang="en-GB" dirty="0"/>
              <a:t> Piaget yn </a:t>
            </a:r>
            <a:r>
              <a:rPr lang="en-GB" dirty="0" err="1"/>
              <a:t>arbennig</a:t>
            </a:r>
            <a:r>
              <a:rPr lang="en-GB" dirty="0"/>
              <a:t>, </a:t>
            </a:r>
            <a:r>
              <a:rPr lang="en-GB" dirty="0" err="1"/>
              <a:t>gwych</a:t>
            </a:r>
            <a:r>
              <a:rPr lang="en-GB" dirty="0"/>
              <a:t>, </a:t>
            </a:r>
            <a:r>
              <a:rPr lang="en-GB" dirty="0" err="1"/>
              <a:t>ffantastig</a:t>
            </a:r>
            <a:r>
              <a:rPr lang="en-GB" dirty="0"/>
              <a:t> </a:t>
            </a:r>
            <a:r>
              <a:rPr lang="en-GB" dirty="0" err="1"/>
              <a:t>neu’n</a:t>
            </a:r>
            <a:r>
              <a:rPr lang="en-GB" dirty="0"/>
              <a:t> </a:t>
            </a:r>
            <a:r>
              <a:rPr lang="en-GB" dirty="0" err="1"/>
              <a:t>ofnadwy</a:t>
            </a:r>
            <a:endParaRPr lang="en-GB" dirty="0"/>
          </a:p>
          <a:p>
            <a:r>
              <a:rPr lang="en-GB" dirty="0" err="1"/>
              <a:t>Byddwch</a:t>
            </a:r>
            <a:r>
              <a:rPr lang="en-GB" dirty="0"/>
              <a:t> yn </a:t>
            </a:r>
            <a:r>
              <a:rPr lang="en-GB" dirty="0" err="1"/>
              <a:t>niwtral</a:t>
            </a:r>
            <a:r>
              <a:rPr lang="en-GB" dirty="0"/>
              <a:t> a </a:t>
            </a:r>
            <a:r>
              <a:rPr lang="en-GB" dirty="0" err="1"/>
              <a:t>phenodol</a:t>
            </a:r>
            <a:endParaRPr lang="en-GB" dirty="0"/>
          </a:p>
          <a:p>
            <a:r>
              <a:rPr lang="en-GB" dirty="0" err="1"/>
              <a:t>Gwnewch</a:t>
            </a:r>
            <a:r>
              <a:rPr lang="en-GB" dirty="0"/>
              <a:t> </a:t>
            </a:r>
            <a:r>
              <a:rPr lang="en-GB" dirty="0" err="1"/>
              <a:t>datganiadau</a:t>
            </a:r>
            <a:r>
              <a:rPr lang="en-GB" dirty="0"/>
              <a:t> </a:t>
            </a:r>
            <a:r>
              <a:rPr lang="en-GB" dirty="0" err="1"/>
              <a:t>gallwch</a:t>
            </a:r>
            <a:r>
              <a:rPr lang="en-GB" dirty="0"/>
              <a:t> </a:t>
            </a:r>
            <a:r>
              <a:rPr lang="en-GB" dirty="0" err="1"/>
              <a:t>cefnogi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thystiolaeth</a:t>
            </a:r>
            <a:r>
              <a:rPr lang="en-GB" dirty="0"/>
              <a:t> </a:t>
            </a:r>
            <a:r>
              <a:rPr lang="en-GB" dirty="0" err="1"/>
              <a:t>ymchwil</a:t>
            </a:r>
            <a:r>
              <a:rPr lang="en-GB" dirty="0"/>
              <a:t>:</a:t>
            </a:r>
          </a:p>
          <a:p>
            <a:r>
              <a:rPr lang="en-GB" dirty="0" err="1"/>
              <a:t>Cynigiodd</a:t>
            </a:r>
            <a:r>
              <a:rPr lang="en-GB" dirty="0"/>
              <a:t> Piaget (1956) </a:t>
            </a:r>
            <a:r>
              <a:rPr lang="en-GB" dirty="0" err="1"/>
              <a:t>damcaniaeth</a:t>
            </a:r>
            <a:r>
              <a:rPr lang="en-GB" dirty="0"/>
              <a:t> </a:t>
            </a:r>
            <a:r>
              <a:rPr lang="en-GB" dirty="0" err="1"/>
              <a:t>oedd</a:t>
            </a:r>
            <a:r>
              <a:rPr lang="en-GB" dirty="0"/>
              <a:t> yn </a:t>
            </a:r>
            <a:r>
              <a:rPr lang="en-GB" dirty="0" err="1"/>
              <a:t>esbonio</a:t>
            </a:r>
            <a:r>
              <a:rPr lang="en-GB" dirty="0"/>
              <a:t> </a:t>
            </a:r>
            <a:r>
              <a:rPr lang="en-GB" dirty="0" err="1"/>
              <a:t>dablygiad</a:t>
            </a:r>
            <a:r>
              <a:rPr lang="en-GB" dirty="0"/>
              <a:t> </a:t>
            </a:r>
            <a:r>
              <a:rPr lang="en-GB" dirty="0" err="1"/>
              <a:t>gwybyddol</a:t>
            </a:r>
            <a:r>
              <a:rPr lang="en-GB" dirty="0"/>
              <a:t> plant</a:t>
            </a:r>
          </a:p>
        </p:txBody>
      </p:sp>
    </p:spTree>
    <p:extLst>
      <p:ext uri="{BB962C8B-B14F-4D97-AF65-F5344CB8AC3E}">
        <p14:creationId xmlns:p14="http://schemas.microsoft.com/office/powerpoint/2010/main" val="40437317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en-GB" altLang="en-US" sz="4800" dirty="0">
                <a:latin typeface="Arial" panose="020B0604020202020204" pitchFamily="34" charset="0"/>
              </a:rPr>
              <a:t>Byddwch yn </a:t>
            </a:r>
            <a:r>
              <a:rPr lang="en-GB" altLang="en-US" sz="4800" dirty="0" err="1">
                <a:latin typeface="Arial" panose="020B0604020202020204" pitchFamily="34" charset="0"/>
              </a:rPr>
              <a:t>ffurfiol</a:t>
            </a:r>
            <a:br>
              <a:rPr lang="en-GB" altLang="en-US" sz="4800" dirty="0">
                <a:latin typeface="Arial" panose="020B0604020202020204" pitchFamily="34" charset="0"/>
              </a:rPr>
            </a:br>
            <a:r>
              <a:rPr lang="en-GB" altLang="en-US" sz="4800" dirty="0">
                <a:solidFill>
                  <a:srgbClr val="2F5597"/>
                </a:solidFill>
                <a:latin typeface="Arial" panose="020B0604020202020204" pitchFamily="34" charset="0"/>
              </a:rPr>
              <a:t>Be formal – avoid contractions</a:t>
            </a:r>
            <a:endParaRPr lang="cy-GB" sz="4800" dirty="0">
              <a:solidFill>
                <a:srgbClr val="2F5597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690689"/>
            <a:ext cx="4038600" cy="4435474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‘</a:t>
            </a:r>
            <a:r>
              <a:rPr lang="pl-PL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Rwyf/Rydw </a:t>
            </a:r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i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’</a:t>
            </a:r>
            <a:r>
              <a:rPr lang="pl-PL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 yn hytrach na 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‘</a:t>
            </a:r>
            <a:r>
              <a:rPr lang="pl-PL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Dw </a:t>
            </a:r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i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’</a:t>
            </a:r>
            <a:endParaRPr lang="pl-PL" altLang="cy-GB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buFontTx/>
              <a:buChar char="•"/>
              <a:defRPr/>
            </a:pPr>
            <a:endParaRPr lang="pl-PL" altLang="cy-GB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‘</a:t>
            </a:r>
            <a:r>
              <a:rPr lang="pl-PL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Nid yw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’</a:t>
            </a:r>
            <a:r>
              <a:rPr lang="pl-PL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 yn hytrach na 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‘</a:t>
            </a:r>
            <a:r>
              <a:rPr lang="pl-PL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Dyw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’</a:t>
            </a:r>
            <a:endParaRPr lang="pl-PL" altLang="cy-GB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buFontTx/>
              <a:buChar char="•"/>
              <a:defRPr/>
            </a:pPr>
            <a:endParaRPr lang="pl-PL" altLang="cy-GB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‘</a:t>
            </a:r>
            <a:r>
              <a:rPr lang="pl-PL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Does dim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’</a:t>
            </a:r>
            <a:r>
              <a:rPr lang="pl-PL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 yn hytrach na 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‘</a:t>
            </a:r>
            <a:r>
              <a:rPr lang="pl-PL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Sdim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’</a:t>
            </a:r>
            <a:endParaRPr lang="pl-PL" altLang="cy-GB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90689"/>
            <a:ext cx="4038600" cy="4435474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US" altLang="cy-GB" kern="0" dirty="0">
                <a:solidFill>
                  <a:srgbClr val="2F5597"/>
                </a:solidFill>
                <a:latin typeface="Arial" panose="020B0604020202020204" pitchFamily="34" charset="0"/>
              </a:rPr>
              <a:t>‘Cannot’ instead of ‘Can’t’</a:t>
            </a:r>
          </a:p>
          <a:p>
            <a:pPr>
              <a:buFontTx/>
              <a:buChar char="•"/>
              <a:defRPr/>
            </a:pPr>
            <a:endParaRPr lang="en-US" altLang="cy-GB" kern="0" dirty="0">
              <a:solidFill>
                <a:srgbClr val="2F5597"/>
              </a:solidFill>
              <a:latin typeface="Arial" panose="020B0604020202020204" pitchFamily="34" charset="0"/>
            </a:endParaRPr>
          </a:p>
          <a:p>
            <a:pPr>
              <a:buFontTx/>
              <a:buChar char="•"/>
              <a:defRPr/>
            </a:pPr>
            <a:r>
              <a:rPr lang="en-US" altLang="cy-GB" kern="0" dirty="0">
                <a:solidFill>
                  <a:srgbClr val="2F5597"/>
                </a:solidFill>
                <a:latin typeface="Arial" panose="020B0604020202020204" pitchFamily="34" charset="0"/>
              </a:rPr>
              <a:t>‘Did not’ instead of ‘Didn’t’</a:t>
            </a:r>
          </a:p>
          <a:p>
            <a:pPr>
              <a:buFontTx/>
              <a:buChar char="•"/>
              <a:defRPr/>
            </a:pPr>
            <a:endParaRPr lang="en-US" altLang="cy-GB" kern="0" dirty="0">
              <a:solidFill>
                <a:srgbClr val="2F5597"/>
              </a:solidFill>
              <a:latin typeface="Arial" panose="020B0604020202020204" pitchFamily="34" charset="0"/>
            </a:endParaRPr>
          </a:p>
          <a:p>
            <a:pPr>
              <a:buFontTx/>
              <a:buChar char="•"/>
              <a:defRPr/>
            </a:pPr>
            <a:r>
              <a:rPr lang="en-US" altLang="cy-GB" kern="0" dirty="0">
                <a:solidFill>
                  <a:srgbClr val="2F5597"/>
                </a:solidFill>
                <a:latin typeface="Arial" panose="020B0604020202020204" pitchFamily="34" charset="0"/>
              </a:rPr>
              <a:t>‘They are’ instead of ‘They’re’</a:t>
            </a: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8437061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en-GB" altLang="en-US" sz="4800" dirty="0">
                <a:latin typeface="Arial" panose="020B0604020202020204" pitchFamily="34" charset="0"/>
              </a:rPr>
              <a:t>Byddwch </a:t>
            </a:r>
            <a:r>
              <a:rPr lang="en-GB" altLang="en-US" sz="4800" dirty="0" err="1">
                <a:latin typeface="Arial" panose="020B0604020202020204" pitchFamily="34" charset="0"/>
              </a:rPr>
              <a:t>yn</a:t>
            </a:r>
            <a:r>
              <a:rPr lang="en-GB" altLang="en-US" sz="4800" dirty="0">
                <a:latin typeface="Arial" panose="020B0604020202020204" pitchFamily="34" charset="0"/>
              </a:rPr>
              <a:t> </a:t>
            </a:r>
            <a:r>
              <a:rPr lang="en-GB" altLang="en-US" sz="4800" dirty="0" err="1">
                <a:latin typeface="Arial" panose="020B0604020202020204" pitchFamily="34" charset="0"/>
              </a:rPr>
              <a:t>ffurfiol</a:t>
            </a:r>
            <a:br>
              <a:rPr lang="en-GB" altLang="en-US" sz="4800" dirty="0">
                <a:latin typeface="Arial" panose="020B0604020202020204" pitchFamily="34" charset="0"/>
              </a:rPr>
            </a:br>
            <a:r>
              <a:rPr lang="en-GB" altLang="en-US" sz="4800" dirty="0">
                <a:solidFill>
                  <a:srgbClr val="2F5597"/>
                </a:solidFill>
                <a:latin typeface="Arial" panose="020B0604020202020204" pitchFamily="34" charset="0"/>
              </a:rPr>
              <a:t>Be formal</a:t>
            </a:r>
            <a:endParaRPr lang="cy-GB" sz="4800" dirty="0">
              <a:solidFill>
                <a:srgbClr val="2F5597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18557" y="1600201"/>
            <a:ext cx="4501243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‘</a:t>
            </a:r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Er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enghraifft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’</a:t>
            </a:r>
            <a:r>
              <a:rPr lang="pl-PL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 yn hytrach na 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‘</a:t>
            </a:r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e.e.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’</a:t>
            </a:r>
            <a:endParaRPr lang="pl-PL" altLang="cy-GB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‘</a:t>
            </a:r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Hynny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yw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’ yn </a:t>
            </a:r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hytrach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na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 ‘</a:t>
            </a:r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h.y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.’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‘</a:t>
            </a:r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Llawer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’ </a:t>
            </a:r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nid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 ‘lots’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Plant / </a:t>
            </a:r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bobl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ifanc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- </a:t>
            </a:r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nid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 ‘</a:t>
            </a:r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plantos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, </a:t>
            </a:r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twts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, </a:t>
            </a:r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pobl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bach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…’</a:t>
            </a:r>
          </a:p>
          <a:p>
            <a:pPr>
              <a:buFontTx/>
              <a:buChar char="•"/>
              <a:defRPr/>
            </a:pPr>
            <a:endParaRPr lang="pl-PL" altLang="cy-GB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2" y="1469571"/>
            <a:ext cx="4038598" cy="465659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US" altLang="cy-GB" kern="0" dirty="0">
                <a:solidFill>
                  <a:srgbClr val="2F5597"/>
                </a:solidFill>
                <a:latin typeface="Arial" panose="020B0604020202020204" pitchFamily="34" charset="0"/>
              </a:rPr>
              <a:t>‘For example’ instead of e.g.’</a:t>
            </a:r>
          </a:p>
          <a:p>
            <a:pPr>
              <a:buFontTx/>
              <a:buChar char="•"/>
              <a:defRPr/>
            </a:pPr>
            <a:r>
              <a:rPr lang="en-US" altLang="cy-GB" kern="0" dirty="0">
                <a:solidFill>
                  <a:srgbClr val="2F5597"/>
                </a:solidFill>
                <a:latin typeface="Arial" panose="020B0604020202020204" pitchFamily="34" charset="0"/>
              </a:rPr>
              <a:t>‘That is to say’ instead of ‘i.e.’</a:t>
            </a:r>
          </a:p>
          <a:p>
            <a:pPr>
              <a:buFontTx/>
              <a:buChar char="•"/>
              <a:defRPr/>
            </a:pPr>
            <a:r>
              <a:rPr lang="en-US" altLang="cy-GB" kern="0" dirty="0">
                <a:solidFill>
                  <a:srgbClr val="2F5597"/>
                </a:solidFill>
                <a:latin typeface="Arial" panose="020B0604020202020204" pitchFamily="34" charset="0"/>
              </a:rPr>
              <a:t>‘several’ / ‘many’ not ‘lots’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2F5597"/>
                </a:solidFill>
                <a:latin typeface="Arial" panose="020B0604020202020204" pitchFamily="34" charset="0"/>
              </a:rPr>
              <a:t>‘Children / young people’ not ‘kids, tots, little ones, youngsters…’</a:t>
            </a:r>
            <a:endParaRPr lang="pl-PL" altLang="cy-GB" kern="0" dirty="0">
              <a:solidFill>
                <a:srgbClr val="2F5597"/>
              </a:solidFill>
              <a:latin typeface="Arial" panose="020B0604020202020204" pitchFamily="34" charset="0"/>
            </a:endParaRPr>
          </a:p>
          <a:p>
            <a:pPr>
              <a:buFontTx/>
              <a:buChar char="•"/>
              <a:defRPr/>
            </a:pPr>
            <a:endParaRPr lang="en-GB" altLang="cy-GB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buFontTx/>
              <a:buChar char="•"/>
              <a:defRPr/>
            </a:pPr>
            <a:endParaRPr lang="en-US" altLang="cy-GB" kern="0" dirty="0">
              <a:solidFill>
                <a:srgbClr val="2F5597"/>
              </a:solidFill>
              <a:latin typeface="Arial" panose="020B0604020202020204" pitchFamily="34" charset="0"/>
            </a:endParaRPr>
          </a:p>
          <a:p>
            <a:pPr>
              <a:buFontTx/>
              <a:buChar char="•"/>
              <a:defRPr/>
            </a:pPr>
            <a:endParaRPr lang="en-US" altLang="cy-GB" kern="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696639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8605" y="365127"/>
            <a:ext cx="9099396" cy="975642"/>
          </a:xfrm>
        </p:spPr>
        <p:txBody>
          <a:bodyPr>
            <a:noAutofit/>
          </a:bodyPr>
          <a:lstStyle/>
          <a:p>
            <a:pPr>
              <a:defRPr/>
            </a:pPr>
            <a:br>
              <a:rPr lang="en-US" altLang="en-US" sz="4800" noProof="1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US" altLang="en-US" sz="4800" noProof="1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Osgowch fratiaith ac ymadroddion llafar </a:t>
            </a:r>
            <a:br>
              <a:rPr lang="en-GB" altLang="en-US" sz="48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altLang="en-US" sz="4800" noProof="1">
                <a:solidFill>
                  <a:srgbClr val="2F5597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Avoid slang and colloquiums </a:t>
            </a:r>
            <a:endParaRPr lang="cy-GB" sz="4800" dirty="0">
              <a:solidFill>
                <a:srgbClr val="2F5597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2204865"/>
            <a:ext cx="4038600" cy="3921299"/>
          </a:xfrm>
        </p:spPr>
        <p:txBody>
          <a:bodyPr>
            <a:normAutofit/>
          </a:bodyPr>
          <a:lstStyle/>
          <a:p>
            <a:pPr>
              <a:buFontTx/>
              <a:buChar char="•"/>
              <a:defRPr/>
            </a:pPr>
            <a:endParaRPr lang="cy-GB" altLang="cy-GB" sz="2200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Mae hyn allan o drefn yn llwyr oherwydd ..</a:t>
            </a:r>
            <a:r>
              <a:rPr lang="cy-GB" altLang="cy-GB" kern="0" dirty="0">
                <a:solidFill>
                  <a:srgbClr val="FF0000"/>
                </a:solidFill>
                <a:latin typeface="Arial" panose="020B0604020202020204" pitchFamily="34" charset="0"/>
              </a:rPr>
              <a:t>X</a:t>
            </a: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Gellir gweld bod y syniad hwn yn annerbyniol am ddau reswm.</a:t>
            </a:r>
            <a:r>
              <a:rPr lang="cy-GB" altLang="cy-GB" b="1" kern="0" dirty="0">
                <a:solidFill>
                  <a:srgbClr val="00B050"/>
                </a:solidFill>
                <a:latin typeface="Arial" panose="020B0604020202020204" pitchFamily="34" charset="0"/>
              </a:rPr>
              <a:t>√</a:t>
            </a:r>
          </a:p>
          <a:p>
            <a:pPr>
              <a:buFontTx/>
              <a:buChar char="•"/>
              <a:defRPr/>
            </a:pPr>
            <a:endParaRPr lang="cy-GB" altLang="cy-GB" sz="2200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04865"/>
            <a:ext cx="4038600" cy="3921299"/>
          </a:xfrm>
        </p:spPr>
        <p:txBody>
          <a:bodyPr>
            <a:normAutofit/>
          </a:bodyPr>
          <a:lstStyle/>
          <a:p>
            <a:endParaRPr lang="en-US" altLang="en-US" sz="2200" noProof="1">
              <a:solidFill>
                <a:schemeClr val="hlink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US" altLang="en-US" noProof="1">
                <a:solidFill>
                  <a:srgbClr val="2F5597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This is well out of order because ..</a:t>
            </a:r>
            <a:r>
              <a:rPr lang="en-US" altLang="en-US" noProof="1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X</a:t>
            </a:r>
          </a:p>
          <a:p>
            <a:r>
              <a:rPr lang="en-US" altLang="en-US" noProof="1">
                <a:solidFill>
                  <a:srgbClr val="2F5597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This idea can be seen as unacceptable for two reasons.</a:t>
            </a:r>
            <a:r>
              <a:rPr lang="cy-GB" altLang="cy-GB" b="1" kern="0" dirty="0">
                <a:solidFill>
                  <a:srgbClr val="2F5597"/>
                </a:solidFill>
                <a:latin typeface="Arial" panose="020B0604020202020204" pitchFamily="34" charset="0"/>
              </a:rPr>
              <a:t> </a:t>
            </a:r>
            <a:r>
              <a:rPr lang="cy-GB" altLang="cy-GB" b="1" kern="0" dirty="0">
                <a:solidFill>
                  <a:srgbClr val="00B050"/>
                </a:solidFill>
                <a:latin typeface="Arial" panose="020B0604020202020204" pitchFamily="34" charset="0"/>
              </a:rPr>
              <a:t>√</a:t>
            </a:r>
            <a:endParaRPr lang="en-US" altLang="en-US" noProof="1">
              <a:solidFill>
                <a:srgbClr val="00B050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US" altLang="en-US" sz="2200" noProof="1">
              <a:solidFill>
                <a:srgbClr val="2F5597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2574930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8605" y="365127"/>
            <a:ext cx="9099396" cy="975642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US" altLang="en-US" sz="4800" noProof="1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Osgowch fratiaith ac ymadroddion llafar </a:t>
            </a:r>
            <a:br>
              <a:rPr lang="en-GB" altLang="en-US" sz="48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altLang="en-US" sz="4800" noProof="1">
                <a:solidFill>
                  <a:srgbClr val="2F5597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Avoid slang and colloquiums </a:t>
            </a:r>
            <a:endParaRPr lang="cy-GB" sz="4800" dirty="0">
              <a:solidFill>
                <a:srgbClr val="2F5597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213757"/>
            <a:ext cx="4038600" cy="4332515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endParaRPr lang="cy-GB" altLang="cy-GB" sz="2200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endParaRPr lang="cy-GB" altLang="cy-GB" sz="2200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endParaRPr lang="cy-GB" altLang="cy-GB" sz="2200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Rhoddodd Maslow ei fys ar y broblem pan </a:t>
            </a:r>
            <a:r>
              <a:rPr lang="cy-GB" altLang="cy-GB" kern="0" dirty="0">
                <a:solidFill>
                  <a:srgbClr val="FF0000"/>
                </a:solidFill>
                <a:latin typeface="Arial" panose="020B0604020202020204" pitchFamily="34" charset="0"/>
              </a:rPr>
              <a:t>X</a:t>
            </a: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Nododd Maslow un mater llosg posibl gyda’r dull hwn pan …</a:t>
            </a:r>
            <a:r>
              <a:rPr lang="cy-GB" altLang="cy-GB" b="1" kern="0" dirty="0">
                <a:solidFill>
                  <a:schemeClr val="accent6"/>
                </a:solidFill>
                <a:latin typeface="Arial" panose="020B0604020202020204" pitchFamily="34" charset="0"/>
              </a:rPr>
              <a:t> </a:t>
            </a:r>
            <a:r>
              <a:rPr lang="cy-GB" altLang="cy-GB" b="1" kern="0" dirty="0">
                <a:solidFill>
                  <a:srgbClr val="00B050"/>
                </a:solidFill>
                <a:latin typeface="Arial" panose="020B0604020202020204" pitchFamily="34" charset="0"/>
              </a:rPr>
              <a:t>√</a:t>
            </a:r>
            <a:endParaRPr lang="cy-GB" altLang="cy-GB" kern="0" dirty="0">
              <a:solidFill>
                <a:srgbClr val="00B050"/>
              </a:solidFill>
              <a:latin typeface="Arial" panose="020B0604020202020204" pitchFamily="34" charset="0"/>
            </a:endParaRPr>
          </a:p>
          <a:p>
            <a:pPr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00201"/>
            <a:ext cx="4038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altLang="en-US" sz="2200" noProof="1">
              <a:solidFill>
                <a:schemeClr val="hlink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altLang="en-US" sz="2200" noProof="1">
              <a:solidFill>
                <a:schemeClr val="hlink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US" altLang="en-US" noProof="1">
                <a:solidFill>
                  <a:srgbClr val="2F5597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Maslow put his finger on the problem when </a:t>
            </a:r>
            <a:r>
              <a:rPr lang="en-US" altLang="en-US" noProof="1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X</a:t>
            </a:r>
          </a:p>
          <a:p>
            <a:r>
              <a:rPr lang="en-US" altLang="en-US" noProof="1">
                <a:solidFill>
                  <a:srgbClr val="2F5597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Maslow identified one possible issue with this approach when…</a:t>
            </a:r>
            <a:r>
              <a:rPr lang="cy-GB" altLang="cy-GB" b="1" kern="0" dirty="0">
                <a:solidFill>
                  <a:srgbClr val="2F5597"/>
                </a:solidFill>
                <a:latin typeface="Arial" panose="020B0604020202020204" pitchFamily="34" charset="0"/>
              </a:rPr>
              <a:t> </a:t>
            </a:r>
            <a:r>
              <a:rPr lang="cy-GB" altLang="cy-GB" b="1" kern="0" dirty="0">
                <a:solidFill>
                  <a:srgbClr val="00B050"/>
                </a:solidFill>
                <a:latin typeface="Arial" panose="020B0604020202020204" pitchFamily="34" charset="0"/>
              </a:rPr>
              <a:t>√</a:t>
            </a:r>
            <a:endParaRPr lang="en-US" altLang="en-US" noProof="1">
              <a:solidFill>
                <a:srgbClr val="00B050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32478989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>
          <a:xfrm>
            <a:off x="592282" y="365128"/>
            <a:ext cx="9447068" cy="687609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Ysgrifennu beirniadol</a:t>
            </a:r>
            <a:b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</a:br>
            <a:r>
              <a:rPr lang="cy-GB" altLang="cy-GB" sz="4800" kern="0" dirty="0">
                <a:solidFill>
                  <a:srgbClr val="2F5597"/>
                </a:solidFill>
                <a:latin typeface="Arial" panose="020B0604020202020204" pitchFamily="34" charset="0"/>
              </a:rPr>
              <a:t>Critical writing </a:t>
            </a:r>
            <a:endParaRPr lang="cy-GB" sz="4800" dirty="0">
              <a:solidFill>
                <a:srgbClr val="2F5597"/>
              </a:solidFill>
            </a:endParaRPr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524741" y="1412777"/>
            <a:ext cx="5075959" cy="4525963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80000"/>
              </a:lnSpc>
            </a:pPr>
            <a:r>
              <a:rPr lang="en-US" altLang="en-US" sz="2400" noProof="1">
                <a:latin typeface="Arial"/>
                <a:cs typeface="Arial"/>
              </a:rPr>
              <a:t>Defnyddiwch dystiolaeth i gefnogi’r pwyntiau sy’n cael eu gwneud a dehonglwch y dystiolaeth hon i ddatblygu eich dadl. </a:t>
            </a:r>
            <a:endParaRPr lang="en-GB" altLang="en-US" sz="2400" dirty="0">
              <a:latin typeface="Arial"/>
              <a:cs typeface="Arial"/>
            </a:endParaRPr>
          </a:p>
          <a:p>
            <a:pPr>
              <a:lnSpc>
                <a:spcPct val="80000"/>
              </a:lnSpc>
            </a:pPr>
            <a:r>
              <a:rPr lang="en-GB" altLang="en-US" sz="2400" noProof="1">
                <a:latin typeface="Arial"/>
                <a:cs typeface="Arial"/>
              </a:rPr>
              <a:t>Gyda phob paragraff a ysgrifennwch, mae’n ddefnyddiol gofyn i chi’ch hun:</a:t>
            </a:r>
          </a:p>
          <a:p>
            <a:pPr>
              <a:lnSpc>
                <a:spcPct val="80000"/>
              </a:lnSpc>
            </a:pPr>
            <a:r>
              <a:rPr lang="en-GB" altLang="en-US" sz="2400" noProof="1">
                <a:latin typeface="Arial"/>
                <a:cs typeface="Arial"/>
              </a:rPr>
              <a:t>Pam ydw i’n ysgrifennu hyn?</a:t>
            </a:r>
          </a:p>
          <a:p>
            <a:pPr>
              <a:lnSpc>
                <a:spcPct val="80000"/>
              </a:lnSpc>
            </a:pPr>
            <a:r>
              <a:rPr lang="en-GB" altLang="en-US" sz="2400" noProof="1">
                <a:latin typeface="Arial"/>
                <a:cs typeface="Arial"/>
              </a:rPr>
              <a:t>Pa bwynt ydw i’n ceisio ei wneud?</a:t>
            </a:r>
          </a:p>
          <a:p>
            <a:pPr>
              <a:lnSpc>
                <a:spcPct val="80000"/>
              </a:lnSpc>
              <a:defRPr/>
            </a:pPr>
            <a:r>
              <a:rPr lang="en-GB" altLang="en-US" sz="2400" noProof="1">
                <a:cs typeface="Arial"/>
              </a:rPr>
              <a:t>Pa dytiolaeth sydd o'm darllen?</a:t>
            </a:r>
          </a:p>
          <a:p>
            <a:pPr>
              <a:defRPr/>
            </a:pPr>
            <a:endParaRPr lang="cy-GB" dirty="0">
              <a:cs typeface="Arial" panose="020B0604020202020204"/>
            </a:endParaRPr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5756564" y="1361209"/>
            <a:ext cx="4909703" cy="4471879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defRPr/>
            </a:pPr>
            <a:r>
              <a:rPr lang="en-US" sz="2400" dirty="0">
                <a:solidFill>
                  <a:srgbClr val="2F5597"/>
                </a:solidFill>
                <a:latin typeface="Arial"/>
                <a:cs typeface="Arial"/>
              </a:rPr>
              <a:t>Use evidence to support the points being made and interpret this evidence to develop your argument.   </a:t>
            </a:r>
          </a:p>
          <a:p>
            <a:pPr>
              <a:defRPr/>
            </a:pPr>
            <a:r>
              <a:rPr lang="en-US" sz="2400" dirty="0">
                <a:solidFill>
                  <a:srgbClr val="2F5597"/>
                </a:solidFill>
                <a:latin typeface="Arial" panose="020B0604020202020204" pitchFamily="34" charset="0"/>
              </a:rPr>
              <a:t>With each paragraph you write it is useful to ask yourself:</a:t>
            </a:r>
          </a:p>
          <a:p>
            <a:pPr>
              <a:defRPr/>
            </a:pPr>
            <a:r>
              <a:rPr lang="en-US" sz="2400" dirty="0">
                <a:solidFill>
                  <a:srgbClr val="2F5597"/>
                </a:solidFill>
                <a:latin typeface="Arial" panose="020B0604020202020204" pitchFamily="34" charset="0"/>
              </a:rPr>
              <a:t>Why am I writing this?</a:t>
            </a:r>
          </a:p>
          <a:p>
            <a:pPr>
              <a:defRPr/>
            </a:pPr>
            <a:r>
              <a:rPr lang="en-US" sz="2400" dirty="0">
                <a:solidFill>
                  <a:srgbClr val="2F5597"/>
                </a:solidFill>
                <a:latin typeface="Arial" panose="020B0604020202020204" pitchFamily="34" charset="0"/>
              </a:rPr>
              <a:t>What point am I trying to make?</a:t>
            </a:r>
          </a:p>
          <a:p>
            <a:pPr>
              <a:defRPr/>
            </a:pPr>
            <a:r>
              <a:rPr lang="en-US" sz="2400" dirty="0">
                <a:solidFill>
                  <a:srgbClr val="2F5597"/>
                </a:solidFill>
                <a:cs typeface="Arial"/>
              </a:rPr>
              <a:t>What evidence is there from my reading ?</a:t>
            </a:r>
          </a:p>
        </p:txBody>
      </p:sp>
    </p:spTree>
    <p:extLst>
      <p:ext uri="{BB962C8B-B14F-4D97-AF65-F5344CB8AC3E}">
        <p14:creationId xmlns:p14="http://schemas.microsoft.com/office/powerpoint/2010/main" val="109253027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2152650" y="365127"/>
            <a:ext cx="8515350" cy="975642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US" altLang="cy-GB" sz="4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Byddwch</a:t>
            </a:r>
            <a:r>
              <a:rPr lang="en-US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US" altLang="cy-GB" sz="4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yn</a:t>
            </a:r>
            <a:r>
              <a:rPr lang="en-US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US" altLang="cy-GB" sz="4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gryno</a:t>
            </a:r>
            <a:r>
              <a:rPr lang="en-US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 a </a:t>
            </a:r>
            <a:r>
              <a:rPr lang="en-US" altLang="cy-GB" sz="4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threfnus</a:t>
            </a:r>
            <a:r>
              <a:rPr lang="en-US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br>
              <a:rPr lang="en-US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</a:br>
            <a:r>
              <a:rPr lang="en-US" altLang="cy-GB" sz="4800" kern="0" dirty="0">
                <a:solidFill>
                  <a:srgbClr val="2F5597"/>
                </a:solidFill>
                <a:latin typeface="Arial" panose="020B0604020202020204" pitchFamily="34" charset="0"/>
              </a:rPr>
              <a:t>Be concise and structured </a:t>
            </a:r>
            <a:endParaRPr lang="cy-GB" sz="4800" dirty="0">
              <a:solidFill>
                <a:srgbClr val="2F5597"/>
              </a:solidFill>
            </a:endParaRPr>
          </a:p>
        </p:txBody>
      </p:sp>
      <p:sp>
        <p:nvSpPr>
          <p:cNvPr id="6" name="Content Placeholder 3"/>
          <p:cNvSpPr>
            <a:spLocks noGrp="1"/>
          </p:cNvSpPr>
          <p:nvPr>
            <p:ph sz="half" idx="1"/>
          </p:nvPr>
        </p:nvSpPr>
        <p:spPr>
          <a:xfrm>
            <a:off x="1703512" y="1600201"/>
            <a:ext cx="4316288" cy="4525963"/>
          </a:xfrm>
        </p:spPr>
        <p:txBody>
          <a:bodyPr/>
          <a:lstStyle/>
          <a:p>
            <a:pPr>
              <a:defRPr/>
            </a:pPr>
            <a:r>
              <a:rPr lang="cy-GB" sz="2400" dirty="0">
                <a:latin typeface="Arial" panose="020B0604020202020204" pitchFamily="34" charset="0"/>
              </a:rPr>
              <a:t>A yw ystyr y frawddeg/ paragraff yn glir?</a:t>
            </a:r>
          </a:p>
          <a:p>
            <a:pPr>
              <a:defRPr/>
            </a:pPr>
            <a:r>
              <a:rPr lang="cy-GB" sz="2400" dirty="0">
                <a:latin typeface="Arial" panose="020B0604020202020204" pitchFamily="34" charset="0"/>
              </a:rPr>
              <a:t>Alla i wella’r ffordd rydw i wedi ysgrifennu’r frawddeg hon / paragraff hwn?</a:t>
            </a:r>
          </a:p>
          <a:p>
            <a:pPr>
              <a:defRPr/>
            </a:pPr>
            <a:r>
              <a:rPr lang="cy-GB" sz="2400" dirty="0">
                <a:latin typeface="Arial" panose="020B0604020202020204" pitchFamily="34" charset="0"/>
              </a:rPr>
              <a:t>Ydw i wedi defnyddio geiriau cysylltu/pontio i hybu llif a strwythur yr aseiniad?</a:t>
            </a:r>
          </a:p>
          <a:p>
            <a:pPr>
              <a:defRPr/>
            </a:pPr>
            <a:r>
              <a:rPr lang="cy-GB" sz="2400" dirty="0">
                <a:latin typeface="Arial" panose="020B0604020202020204" pitchFamily="34" charset="0"/>
              </a:rPr>
              <a:t>Ailddrafftiwch a golygwch eich gwaith</a:t>
            </a:r>
          </a:p>
          <a:p>
            <a:pPr>
              <a:defRPr/>
            </a:pPr>
            <a:endParaRPr lang="cy-GB" dirty="0"/>
          </a:p>
        </p:txBody>
      </p:sp>
      <p:sp>
        <p:nvSpPr>
          <p:cNvPr id="7" name="Content Placeholder 4"/>
          <p:cNvSpPr>
            <a:spLocks noGrp="1"/>
          </p:cNvSpPr>
          <p:nvPr>
            <p:ph sz="half" idx="2"/>
          </p:nvPr>
        </p:nvSpPr>
        <p:spPr>
          <a:xfrm>
            <a:off x="6172200" y="1600201"/>
            <a:ext cx="4316288" cy="4525963"/>
          </a:xfrm>
        </p:spPr>
        <p:txBody>
          <a:bodyPr/>
          <a:lstStyle/>
          <a:p>
            <a:pPr>
              <a:defRPr/>
            </a:pPr>
            <a:r>
              <a:rPr lang="en-US" sz="2400" dirty="0">
                <a:solidFill>
                  <a:srgbClr val="2F5597"/>
                </a:solidFill>
                <a:latin typeface="Arial" panose="020B0604020202020204" pitchFamily="34" charset="0"/>
              </a:rPr>
              <a:t>Is the meaning of the sentence/paragraph clear?</a:t>
            </a:r>
          </a:p>
          <a:p>
            <a:pPr>
              <a:defRPr/>
            </a:pPr>
            <a:r>
              <a:rPr lang="en-US" sz="2400" dirty="0">
                <a:solidFill>
                  <a:srgbClr val="2F5597"/>
                </a:solidFill>
                <a:latin typeface="Arial" panose="020B0604020202020204" pitchFamily="34" charset="0"/>
              </a:rPr>
              <a:t>Can I improve the way I have written this sentence/paragraph?</a:t>
            </a:r>
          </a:p>
          <a:p>
            <a:pPr>
              <a:defRPr/>
            </a:pPr>
            <a:r>
              <a:rPr lang="en-US" sz="2400" dirty="0">
                <a:solidFill>
                  <a:srgbClr val="2F5597"/>
                </a:solidFill>
                <a:latin typeface="Arial" panose="020B0604020202020204" pitchFamily="34" charset="0"/>
              </a:rPr>
              <a:t>Have I used linking/transition words to assist the flow and structure of the assignment?</a:t>
            </a:r>
          </a:p>
          <a:p>
            <a:pPr>
              <a:defRPr/>
            </a:pPr>
            <a:r>
              <a:rPr lang="en-US" sz="2400" dirty="0">
                <a:solidFill>
                  <a:srgbClr val="2F5597"/>
                </a:solidFill>
                <a:latin typeface="Arial" panose="020B0604020202020204" pitchFamily="34" charset="0"/>
              </a:rPr>
              <a:t>Re-draft and edit</a:t>
            </a: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72325143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531AE2-284D-9DA8-7C9A-E5F2C77885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" y="365125"/>
            <a:ext cx="11963400" cy="1546801"/>
          </a:xfrm>
        </p:spPr>
        <p:txBody>
          <a:bodyPr>
            <a:noAutofit/>
          </a:bodyPr>
          <a:lstStyle/>
          <a:p>
            <a:r>
              <a:rPr lang="en-GB" sz="2800" dirty="0" err="1"/>
              <a:t>Geiriau</a:t>
            </a:r>
            <a:r>
              <a:rPr lang="en-GB" sz="2800" dirty="0"/>
              <a:t> </a:t>
            </a:r>
            <a:r>
              <a:rPr lang="en-GB" sz="2800" dirty="0" err="1"/>
              <a:t>cysylltiol</a:t>
            </a:r>
            <a:r>
              <a:rPr lang="en-GB" sz="2800" dirty="0"/>
              <a:t>? </a:t>
            </a:r>
            <a:br>
              <a:rPr lang="en-GB" sz="2800" dirty="0"/>
            </a:br>
            <a:r>
              <a:rPr lang="en-GB" sz="2800" dirty="0"/>
              <a:t>Sut </a:t>
            </a:r>
            <a:r>
              <a:rPr lang="en-GB" sz="2800" dirty="0" err="1"/>
              <a:t>allwch</a:t>
            </a:r>
            <a:r>
              <a:rPr lang="en-GB" sz="2800" dirty="0"/>
              <a:t> </a:t>
            </a:r>
            <a:r>
              <a:rPr lang="en-GB" sz="2800" dirty="0" err="1"/>
              <a:t>ddefnyddio</a:t>
            </a:r>
            <a:r>
              <a:rPr lang="en-GB" sz="2800" dirty="0"/>
              <a:t> </a:t>
            </a:r>
            <a:r>
              <a:rPr lang="en-GB" sz="2800" dirty="0" err="1"/>
              <a:t>rhain</a:t>
            </a:r>
            <a:r>
              <a:rPr lang="en-GB" sz="2800" dirty="0"/>
              <a:t> </a:t>
            </a:r>
            <a:r>
              <a:rPr lang="en-GB" sz="2800" dirty="0" err="1"/>
              <a:t>i</a:t>
            </a:r>
            <a:r>
              <a:rPr lang="en-GB" sz="2800" dirty="0"/>
              <a:t> </a:t>
            </a:r>
            <a:r>
              <a:rPr lang="en-GB" sz="2800" dirty="0" err="1"/>
              <a:t>gysylltu</a:t>
            </a:r>
            <a:r>
              <a:rPr lang="en-GB" sz="2800" dirty="0"/>
              <a:t> </a:t>
            </a:r>
            <a:r>
              <a:rPr lang="en-GB" sz="2800" dirty="0" err="1"/>
              <a:t>brawddegau</a:t>
            </a:r>
            <a:r>
              <a:rPr lang="en-GB" sz="2800" dirty="0"/>
              <a:t> </a:t>
            </a:r>
            <a:r>
              <a:rPr lang="en-GB" sz="2800" dirty="0" err="1"/>
              <a:t>i</a:t>
            </a:r>
            <a:r>
              <a:rPr lang="en-GB" sz="2800" dirty="0"/>
              <a:t> </a:t>
            </a:r>
            <a:r>
              <a:rPr lang="en-GB" sz="2800" dirty="0" err="1"/>
              <a:t>greu</a:t>
            </a:r>
            <a:r>
              <a:rPr lang="en-GB" sz="2800" dirty="0"/>
              <a:t> </a:t>
            </a:r>
            <a:r>
              <a:rPr lang="en-GB" sz="2800" dirty="0" err="1"/>
              <a:t>paragraff</a:t>
            </a:r>
            <a:r>
              <a:rPr lang="en-GB" sz="2800" dirty="0"/>
              <a:t> </a:t>
            </a:r>
            <a:r>
              <a:rPr lang="en-GB" sz="2800" dirty="0" err="1"/>
              <a:t>sy’n</a:t>
            </a:r>
            <a:r>
              <a:rPr lang="en-GB" sz="2800" dirty="0"/>
              <a:t> </a:t>
            </a:r>
            <a:r>
              <a:rPr lang="en-GB" sz="2800" dirty="0" err="1"/>
              <a:t>llifo</a:t>
            </a:r>
            <a:br>
              <a:rPr lang="en-GB" sz="2800" dirty="0"/>
            </a:br>
            <a:r>
              <a:rPr lang="en-GB" sz="2800" dirty="0">
                <a:solidFill>
                  <a:srgbClr val="2F5597"/>
                </a:solidFill>
              </a:rPr>
              <a:t>Linking words?</a:t>
            </a:r>
            <a:br>
              <a:rPr lang="en-GB" sz="2800" dirty="0">
                <a:solidFill>
                  <a:srgbClr val="2F5597"/>
                </a:solidFill>
              </a:rPr>
            </a:br>
            <a:r>
              <a:rPr lang="en-GB" sz="2800" dirty="0">
                <a:solidFill>
                  <a:srgbClr val="2F5597"/>
                </a:solidFill>
              </a:rPr>
              <a:t>How can you use these to link sentences and make a flowing paragraph.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12101-8B91-7095-210A-E42691BAD3B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59286" y="2021032"/>
            <a:ext cx="5318414" cy="4373645"/>
          </a:xfrm>
        </p:spPr>
        <p:txBody>
          <a:bodyPr/>
          <a:lstStyle/>
          <a:p>
            <a:r>
              <a:rPr lang="en-GB" sz="2400" dirty="0">
                <a:solidFill>
                  <a:srgbClr val="2F5597"/>
                </a:solidFill>
              </a:rPr>
              <a:t>However</a:t>
            </a:r>
          </a:p>
          <a:p>
            <a:r>
              <a:rPr lang="en-GB" sz="2400" dirty="0">
                <a:solidFill>
                  <a:srgbClr val="2F5597"/>
                </a:solidFill>
              </a:rPr>
              <a:t>Therefore</a:t>
            </a:r>
          </a:p>
          <a:p>
            <a:r>
              <a:rPr lang="en-GB" sz="2400" dirty="0">
                <a:solidFill>
                  <a:srgbClr val="2F5597"/>
                </a:solidFill>
              </a:rPr>
              <a:t>Moreover</a:t>
            </a:r>
          </a:p>
          <a:p>
            <a:r>
              <a:rPr lang="en-GB" sz="2400" dirty="0">
                <a:solidFill>
                  <a:srgbClr val="2F5597"/>
                </a:solidFill>
              </a:rPr>
              <a:t>Furthermore</a:t>
            </a:r>
          </a:p>
          <a:p>
            <a:r>
              <a:rPr lang="en-GB" sz="2400" dirty="0">
                <a:solidFill>
                  <a:srgbClr val="2F5597"/>
                </a:solidFill>
              </a:rPr>
              <a:t>In addition</a:t>
            </a:r>
          </a:p>
          <a:p>
            <a:r>
              <a:rPr lang="en-GB" sz="2400" dirty="0">
                <a:solidFill>
                  <a:srgbClr val="2F5597"/>
                </a:solidFill>
              </a:rPr>
              <a:t>Similarly</a:t>
            </a:r>
          </a:p>
          <a:p>
            <a:r>
              <a:rPr lang="en-GB" sz="2400" dirty="0">
                <a:solidFill>
                  <a:srgbClr val="2F5597"/>
                </a:solidFill>
              </a:rPr>
              <a:t>In contrast</a:t>
            </a:r>
          </a:p>
          <a:p>
            <a:r>
              <a:rPr lang="en-GB" sz="2400" dirty="0">
                <a:solidFill>
                  <a:srgbClr val="2F5597"/>
                </a:solidFill>
              </a:rPr>
              <a:t>In comparison</a:t>
            </a:r>
          </a:p>
          <a:p>
            <a:pPr marL="0" indent="0">
              <a:buNone/>
            </a:pPr>
            <a:endParaRPr lang="en-GB" dirty="0">
              <a:solidFill>
                <a:srgbClr val="2F5597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3920E4-A090-53C7-C82C-B9F45982108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7072" y="2021032"/>
            <a:ext cx="5181600" cy="4020993"/>
          </a:xfrm>
        </p:spPr>
        <p:txBody>
          <a:bodyPr/>
          <a:lstStyle/>
          <a:p>
            <a:r>
              <a:rPr lang="en-GB" sz="2400" dirty="0" err="1"/>
              <a:t>Fodd</a:t>
            </a:r>
            <a:r>
              <a:rPr lang="en-GB" sz="2400" dirty="0"/>
              <a:t> </a:t>
            </a:r>
            <a:r>
              <a:rPr lang="en-GB" sz="2400" dirty="0" err="1"/>
              <a:t>bynnag</a:t>
            </a:r>
            <a:endParaRPr lang="en-GB" sz="2400" dirty="0"/>
          </a:p>
          <a:p>
            <a:r>
              <a:rPr lang="en-GB" sz="2400" dirty="0"/>
              <a:t>Felly</a:t>
            </a:r>
          </a:p>
          <a:p>
            <a:r>
              <a:rPr lang="en-GB" sz="2400" dirty="0" err="1"/>
              <a:t>Ar</a:t>
            </a:r>
            <a:r>
              <a:rPr lang="en-GB" sz="2400" dirty="0"/>
              <a:t> ben </a:t>
            </a:r>
            <a:r>
              <a:rPr lang="en-GB" sz="2400" dirty="0" err="1"/>
              <a:t>hynny</a:t>
            </a:r>
            <a:endParaRPr lang="en-GB" sz="2400" dirty="0"/>
          </a:p>
          <a:p>
            <a:r>
              <a:rPr lang="en-GB" sz="2400" dirty="0"/>
              <a:t>Yn </a:t>
            </a:r>
            <a:r>
              <a:rPr lang="en-GB" sz="2400" dirty="0" err="1"/>
              <a:t>ogystal</a:t>
            </a:r>
            <a:endParaRPr lang="en-GB" sz="2400" dirty="0"/>
          </a:p>
          <a:p>
            <a:r>
              <a:rPr lang="en-GB" sz="2400" dirty="0" err="1"/>
              <a:t>Ymhellach</a:t>
            </a:r>
            <a:endParaRPr lang="en-GB" sz="2400" dirty="0"/>
          </a:p>
          <a:p>
            <a:r>
              <a:rPr lang="en-GB" sz="2400" dirty="0"/>
              <a:t>Yn </a:t>
            </a:r>
            <a:r>
              <a:rPr lang="en-GB" sz="2400" dirty="0" err="1"/>
              <a:t>debyg</a:t>
            </a:r>
            <a:endParaRPr lang="en-GB" sz="2400" dirty="0"/>
          </a:p>
          <a:p>
            <a:r>
              <a:rPr lang="en-GB" sz="2400" dirty="0" err="1"/>
              <a:t>O’i</a:t>
            </a:r>
            <a:r>
              <a:rPr lang="en-GB" sz="2400" dirty="0"/>
              <a:t> </a:t>
            </a:r>
            <a:r>
              <a:rPr lang="en-GB" sz="2400" dirty="0" err="1"/>
              <a:t>gymharu</a:t>
            </a:r>
            <a:endParaRPr lang="en-GB" sz="2400" dirty="0"/>
          </a:p>
          <a:p>
            <a:r>
              <a:rPr lang="en-GB" sz="2400" dirty="0" err="1"/>
              <a:t>Mewn</a:t>
            </a:r>
            <a:r>
              <a:rPr lang="en-GB" sz="2400" dirty="0"/>
              <a:t> </a:t>
            </a:r>
            <a:r>
              <a:rPr lang="en-GB" sz="2400" dirty="0" err="1"/>
              <a:t>cyferbyniad</a:t>
            </a:r>
            <a:endParaRPr lang="en-GB" sz="2400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705271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25A838-1486-01D4-1D39-FC6707630E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Geirfa</a:t>
            </a:r>
            <a:r>
              <a:rPr lang="en-GB" dirty="0"/>
              <a:t> </a:t>
            </a:r>
            <a:r>
              <a:rPr lang="en-GB" dirty="0" err="1"/>
              <a:t>defnyddiol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strwythuro</a:t>
            </a:r>
            <a:r>
              <a:rPr lang="en-GB" dirty="0"/>
              <a:t> </a:t>
            </a:r>
            <a:r>
              <a:rPr lang="en-GB" dirty="0" err="1"/>
              <a:t>gwaith</a:t>
            </a:r>
            <a:r>
              <a:rPr lang="en-GB" dirty="0"/>
              <a:t>  </a:t>
            </a:r>
            <a:r>
              <a:rPr lang="en-GB" dirty="0">
                <a:solidFill>
                  <a:srgbClr val="2F5597"/>
                </a:solidFill>
              </a:rPr>
              <a:t>Useful phrases to structure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9A8578-5DF0-C6AA-21BF-8A6292ABD25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hlinkClick r:id="rId2"/>
              </a:rPr>
              <a:t>Useful phrases.docx</a:t>
            </a:r>
            <a:endParaRPr lang="en-GB" dirty="0">
              <a:hlinkClick r:id="rId3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9124B6-8206-DC02-748A-5668CB4BD2C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lvl="0" indent="0">
              <a:buNone/>
              <a:defRPr/>
            </a:pPr>
            <a:r>
              <a:rPr lang="en-GB">
                <a:hlinkClick r:id="rId2"/>
              </a:rPr>
              <a:t>Gerifa Defnyddiol.docx</a:t>
            </a:r>
            <a:endParaRPr lang="en-GB"/>
          </a:p>
          <a:p>
            <a:pPr marL="0" lvl="0" indent="0">
              <a:buNone/>
              <a:defRPr/>
            </a:pPr>
            <a:endParaRPr lang="en-GB" dirty="0">
              <a:solidFill>
                <a:prstClr val="black"/>
              </a:solidFill>
              <a:latin typeface="Arial" panose="020B0604020202020204"/>
              <a:hlinkClick r:id="rId3"/>
            </a:endParaRPr>
          </a:p>
        </p:txBody>
      </p:sp>
    </p:spTree>
    <p:extLst>
      <p:ext uri="{BB962C8B-B14F-4D97-AF65-F5344CB8AC3E}">
        <p14:creationId xmlns:p14="http://schemas.microsoft.com/office/powerpoint/2010/main" val="374515417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84501A-FCEC-936F-857E-98773E38EB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Wefan</a:t>
            </a:r>
            <a:r>
              <a:rPr lang="en-GB" dirty="0"/>
              <a:t> </a:t>
            </a:r>
            <a:r>
              <a:rPr lang="en-GB" dirty="0" err="1"/>
              <a:t>defnyddiol</a:t>
            </a:r>
            <a:br>
              <a:rPr lang="en-GB" dirty="0"/>
            </a:br>
            <a:r>
              <a:rPr lang="en-GB" dirty="0">
                <a:solidFill>
                  <a:srgbClr val="2F5597"/>
                </a:solidFill>
              </a:rPr>
              <a:t>Useful website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8974EE-68F5-702F-3C6B-EDB9B1355B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Dolen </a:t>
            </a:r>
            <a:r>
              <a:rPr lang="en-GB" dirty="0" err="1">
                <a:hlinkClick r:id="rId2"/>
              </a:rPr>
              <a:t>i</a:t>
            </a:r>
            <a:r>
              <a:rPr lang="en-GB" dirty="0">
                <a:hlinkClick r:id="rId2"/>
              </a:rPr>
              <a:t> </a:t>
            </a:r>
            <a:r>
              <a:rPr lang="en-GB" dirty="0" err="1">
                <a:hlinkClick r:id="rId2"/>
              </a:rPr>
              <a:t>wefan</a:t>
            </a:r>
            <a:r>
              <a:rPr lang="en-GB" dirty="0">
                <a:hlinkClick r:id="rId2"/>
              </a:rPr>
              <a:t> </a:t>
            </a:r>
            <a:r>
              <a:rPr lang="en-GB" dirty="0" err="1">
                <a:hlinkClick r:id="rId2"/>
              </a:rPr>
              <a:t>ddefndiol</a:t>
            </a:r>
            <a:r>
              <a:rPr lang="en-GB" dirty="0">
                <a:hlinkClick r:id="rId2"/>
              </a:rPr>
              <a:t> </a:t>
            </a:r>
            <a:r>
              <a:rPr lang="en-GB" dirty="0" err="1">
                <a:hlinkClick r:id="rId2"/>
              </a:rPr>
              <a:t>iawn</a:t>
            </a:r>
            <a:r>
              <a:rPr lang="en-GB" dirty="0">
                <a:hlinkClick r:id="rId2"/>
              </a:rPr>
              <a:t>.  /   Link to a very useful website.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251345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ECA69F-B2BB-FCD6-3348-C2415F0A0E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12907"/>
          </a:xfrm>
        </p:spPr>
        <p:txBody>
          <a:bodyPr>
            <a:normAutofit fontScale="90000"/>
          </a:bodyPr>
          <a:lstStyle/>
          <a:p>
            <a:r>
              <a:rPr lang="en-US" dirty="0" err="1">
                <a:cs typeface="Arial"/>
              </a:rPr>
              <a:t>Canllawiau</a:t>
            </a:r>
            <a:r>
              <a:rPr lang="en-US" dirty="0">
                <a:cs typeface="Arial"/>
              </a:rPr>
              <a:t> </a:t>
            </a:r>
            <a:r>
              <a:rPr lang="en-US" dirty="0" err="1">
                <a:cs typeface="Arial"/>
              </a:rPr>
              <a:t>Sgiliau</a:t>
            </a:r>
            <a:r>
              <a:rPr lang="en-US" dirty="0">
                <a:cs typeface="Arial"/>
              </a:rPr>
              <a:t> </a:t>
            </a:r>
            <a:r>
              <a:rPr lang="en-US" dirty="0" err="1">
                <a:cs typeface="Arial"/>
              </a:rPr>
              <a:t>Academaidd</a:t>
            </a:r>
            <a:br>
              <a:rPr lang="en-US" dirty="0">
                <a:cs typeface="Arial"/>
              </a:rPr>
            </a:br>
            <a:r>
              <a:rPr lang="en-US" dirty="0">
                <a:solidFill>
                  <a:srgbClr val="2F5597"/>
                </a:solidFill>
                <a:cs typeface="Arial"/>
              </a:rPr>
              <a:t>Academic Skills guidance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AECABE-AF40-3681-4BE9-5376EAEFF56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37755" y="1343303"/>
            <a:ext cx="5034395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000" dirty="0" err="1">
                <a:cs typeface="Arial"/>
              </a:rPr>
              <a:t>Maint</a:t>
            </a:r>
            <a:r>
              <a:rPr lang="en-US" sz="2000" dirty="0">
                <a:cs typeface="Arial"/>
              </a:rPr>
              <a:t> </a:t>
            </a:r>
            <a:r>
              <a:rPr lang="en-US" sz="2000" dirty="0" err="1">
                <a:cs typeface="Arial"/>
              </a:rPr>
              <a:t>Ffont</a:t>
            </a:r>
            <a:r>
              <a:rPr lang="en-US" sz="2000" dirty="0">
                <a:cs typeface="Arial"/>
              </a:rPr>
              <a:t>- 12</a:t>
            </a:r>
          </a:p>
          <a:p>
            <a:r>
              <a:rPr lang="en-US" sz="2000" dirty="0" err="1">
                <a:cs typeface="Arial"/>
              </a:rPr>
              <a:t>Ffont</a:t>
            </a:r>
            <a:r>
              <a:rPr lang="en-US" sz="2000" dirty="0">
                <a:cs typeface="Arial"/>
              </a:rPr>
              <a:t> sans serif </a:t>
            </a:r>
            <a:r>
              <a:rPr lang="en-US" sz="2000" dirty="0" err="1">
                <a:cs typeface="Arial"/>
              </a:rPr>
              <a:t>fel</a:t>
            </a:r>
            <a:r>
              <a:rPr lang="en-US" sz="2000" dirty="0">
                <a:cs typeface="Arial"/>
              </a:rPr>
              <a:t> Arial</a:t>
            </a:r>
          </a:p>
          <a:p>
            <a:r>
              <a:rPr lang="en-US" sz="2000" dirty="0" err="1">
                <a:cs typeface="Arial"/>
              </a:rPr>
              <a:t>Gofod</a:t>
            </a:r>
            <a:r>
              <a:rPr lang="en-US" sz="2000" dirty="0">
                <a:cs typeface="Arial"/>
              </a:rPr>
              <a:t> 1.5</a:t>
            </a:r>
          </a:p>
          <a:p>
            <a:r>
              <a:rPr lang="en-US" sz="2000" dirty="0" err="1">
                <a:cs typeface="Arial"/>
              </a:rPr>
              <a:t>Unioni</a:t>
            </a:r>
            <a:r>
              <a:rPr lang="en-US" sz="2000" dirty="0">
                <a:cs typeface="Arial"/>
              </a:rPr>
              <a:t> </a:t>
            </a:r>
            <a:r>
              <a:rPr lang="en-US" sz="2000" dirty="0" err="1">
                <a:cs typeface="Arial"/>
              </a:rPr>
              <a:t>i’r</a:t>
            </a:r>
            <a:r>
              <a:rPr lang="en-US" sz="2000" dirty="0">
                <a:cs typeface="Arial"/>
              </a:rPr>
              <a:t> </a:t>
            </a:r>
            <a:r>
              <a:rPr lang="en-US" sz="2000" dirty="0" err="1">
                <a:cs typeface="Arial"/>
              </a:rPr>
              <a:t>chwith</a:t>
            </a:r>
            <a:r>
              <a:rPr lang="en-US" sz="2000" dirty="0">
                <a:cs typeface="Arial"/>
              </a:rPr>
              <a:t> </a:t>
            </a:r>
          </a:p>
          <a:p>
            <a:r>
              <a:rPr lang="en-US" sz="2000" dirty="0" err="1">
                <a:cs typeface="Arial"/>
              </a:rPr>
              <a:t>Pennawd</a:t>
            </a:r>
            <a:r>
              <a:rPr lang="en-US" sz="2000" dirty="0">
                <a:cs typeface="Arial"/>
              </a:rPr>
              <a:t> ‘header’ y </a:t>
            </a:r>
            <a:r>
              <a:rPr lang="en-US" sz="2000" dirty="0" err="1">
                <a:cs typeface="Arial"/>
              </a:rPr>
              <a:t>dudalen</a:t>
            </a:r>
            <a:r>
              <a:rPr lang="en-US" sz="2000" dirty="0">
                <a:cs typeface="Arial"/>
              </a:rPr>
              <a:t>- </a:t>
            </a:r>
            <a:r>
              <a:rPr lang="en-US" sz="2000" dirty="0" err="1">
                <a:cs typeface="Arial"/>
              </a:rPr>
              <a:t>rhig</a:t>
            </a:r>
            <a:r>
              <a:rPr lang="en-US" sz="2000" dirty="0">
                <a:cs typeface="Arial"/>
              </a:rPr>
              <a:t> </a:t>
            </a:r>
            <a:r>
              <a:rPr lang="en-US" sz="2000" dirty="0" err="1">
                <a:cs typeface="Arial"/>
              </a:rPr>
              <a:t>myfyriwr</a:t>
            </a:r>
            <a:r>
              <a:rPr lang="en-US" sz="2000" dirty="0">
                <a:cs typeface="Arial"/>
              </a:rPr>
              <a:t>, </a:t>
            </a:r>
            <a:r>
              <a:rPr lang="en-US" sz="2000" dirty="0" err="1">
                <a:cs typeface="Arial"/>
              </a:rPr>
              <a:t>côd</a:t>
            </a:r>
            <a:r>
              <a:rPr lang="en-US" sz="2000" dirty="0">
                <a:cs typeface="Arial"/>
              </a:rPr>
              <a:t> y </a:t>
            </a:r>
            <a:r>
              <a:rPr lang="en-US" sz="2000" dirty="0" err="1">
                <a:cs typeface="Arial"/>
              </a:rPr>
              <a:t>modiwl</a:t>
            </a:r>
            <a:r>
              <a:rPr lang="en-US" sz="2000" dirty="0">
                <a:cs typeface="Arial"/>
              </a:rPr>
              <a:t>, </a:t>
            </a:r>
            <a:r>
              <a:rPr lang="en-US" sz="2000" dirty="0" err="1">
                <a:cs typeface="Arial"/>
              </a:rPr>
              <a:t>nifer</a:t>
            </a:r>
            <a:r>
              <a:rPr lang="en-US" sz="2000" dirty="0">
                <a:cs typeface="Arial"/>
              </a:rPr>
              <a:t> </a:t>
            </a:r>
            <a:r>
              <a:rPr lang="en-US" sz="2000" dirty="0" err="1">
                <a:cs typeface="Arial"/>
              </a:rPr>
              <a:t>geiriau</a:t>
            </a:r>
            <a:endParaRPr lang="en-US" sz="2000" dirty="0">
              <a:cs typeface="Arial"/>
            </a:endParaRPr>
          </a:p>
          <a:p>
            <a:r>
              <a:rPr lang="en-US" sz="2000" dirty="0" err="1">
                <a:cs typeface="Arial"/>
              </a:rPr>
              <a:t>Rhifau</a:t>
            </a:r>
            <a:r>
              <a:rPr lang="en-US" sz="2000" dirty="0">
                <a:cs typeface="Arial"/>
              </a:rPr>
              <a:t> </a:t>
            </a:r>
            <a:r>
              <a:rPr lang="en-US" sz="2000" dirty="0" err="1">
                <a:cs typeface="Arial"/>
              </a:rPr>
              <a:t>tudalen</a:t>
            </a:r>
            <a:endParaRPr lang="en-US" sz="2000" dirty="0">
              <a:cs typeface="Arial"/>
            </a:endParaRPr>
          </a:p>
          <a:p>
            <a:pPr marL="0" indent="0">
              <a:buNone/>
            </a:pPr>
            <a:r>
              <a:rPr lang="en-US" sz="2000" dirty="0">
                <a:cs typeface="Arial"/>
              </a:rPr>
              <a:t>**</a:t>
            </a:r>
            <a:r>
              <a:rPr lang="en-US" sz="2000" dirty="0" err="1">
                <a:cs typeface="Arial"/>
              </a:rPr>
              <a:t>Nid</a:t>
            </a:r>
            <a:r>
              <a:rPr lang="en-US" sz="2000" dirty="0">
                <a:cs typeface="Arial"/>
              </a:rPr>
              <a:t> </a:t>
            </a:r>
            <a:r>
              <a:rPr lang="en-US" sz="2000" dirty="0" err="1">
                <a:cs typeface="Arial"/>
              </a:rPr>
              <a:t>yw’r</a:t>
            </a:r>
            <a:r>
              <a:rPr lang="en-US" sz="2000" dirty="0">
                <a:cs typeface="Arial"/>
              </a:rPr>
              <a:t> </a:t>
            </a:r>
            <a:r>
              <a:rPr lang="en-US" sz="2000" dirty="0" err="1">
                <a:cs typeface="Arial"/>
              </a:rPr>
              <a:t>manylion</a:t>
            </a:r>
            <a:r>
              <a:rPr lang="en-US" sz="2000" dirty="0">
                <a:cs typeface="Arial"/>
              </a:rPr>
              <a:t> </a:t>
            </a:r>
            <a:r>
              <a:rPr lang="en-US" sz="2000" dirty="0" err="1">
                <a:cs typeface="Arial"/>
              </a:rPr>
              <a:t>uchod</a:t>
            </a:r>
            <a:r>
              <a:rPr lang="en-US" sz="2000" dirty="0">
                <a:cs typeface="Arial"/>
              </a:rPr>
              <a:t> </a:t>
            </a:r>
            <a:r>
              <a:rPr lang="en-US" sz="2000" dirty="0" err="1">
                <a:cs typeface="Arial"/>
              </a:rPr>
              <a:t>yn</a:t>
            </a:r>
            <a:r>
              <a:rPr lang="en-US" sz="2000" dirty="0">
                <a:cs typeface="Arial"/>
              </a:rPr>
              <a:t> </a:t>
            </a:r>
            <a:r>
              <a:rPr lang="en-US" sz="2000" dirty="0" err="1">
                <a:cs typeface="Arial"/>
              </a:rPr>
              <a:t>berthnasol</a:t>
            </a:r>
            <a:r>
              <a:rPr lang="en-US" sz="2000" dirty="0">
                <a:cs typeface="Arial"/>
              </a:rPr>
              <a:t> </a:t>
            </a:r>
            <a:r>
              <a:rPr lang="en-US" sz="2000" dirty="0" err="1">
                <a:cs typeface="Arial"/>
              </a:rPr>
              <a:t>i’r</a:t>
            </a:r>
            <a:r>
              <a:rPr lang="en-US" sz="2000" dirty="0">
                <a:cs typeface="Arial"/>
              </a:rPr>
              <a:t> poster, </a:t>
            </a:r>
            <a:r>
              <a:rPr lang="en-US" sz="2000" dirty="0" err="1">
                <a:cs typeface="Arial"/>
              </a:rPr>
              <a:t>Powerpoints</a:t>
            </a:r>
            <a:r>
              <a:rPr lang="en-US" sz="2000" dirty="0">
                <a:cs typeface="Arial"/>
              </a:rPr>
              <a:t> ac </a:t>
            </a:r>
            <a:r>
              <a:rPr lang="en-US" sz="2000" dirty="0" err="1">
                <a:cs typeface="Arial"/>
              </a:rPr>
              <a:t>aseiniadau</a:t>
            </a:r>
            <a:r>
              <a:rPr lang="en-US" sz="2000" dirty="0">
                <a:cs typeface="Arial"/>
              </a:rPr>
              <a:t> </a:t>
            </a:r>
            <a:r>
              <a:rPr lang="en-US" sz="2000" dirty="0" err="1">
                <a:cs typeface="Arial"/>
              </a:rPr>
              <a:t>creadigol</a:t>
            </a:r>
            <a:r>
              <a:rPr lang="en-US" sz="2000" dirty="0">
                <a:cs typeface="Arial"/>
              </a:rPr>
              <a:t> </a:t>
            </a:r>
            <a:r>
              <a:rPr lang="en-US" sz="2000" dirty="0" err="1">
                <a:cs typeface="Arial"/>
              </a:rPr>
              <a:t>arall</a:t>
            </a:r>
            <a:r>
              <a:rPr lang="en-US" sz="2000" dirty="0">
                <a:cs typeface="Arial"/>
              </a:rPr>
              <a:t>. </a:t>
            </a:r>
          </a:p>
          <a:p>
            <a:pPr marL="0" indent="0">
              <a:buNone/>
            </a:pPr>
            <a:r>
              <a:rPr lang="en-US" sz="2000" dirty="0">
                <a:cs typeface="Arial"/>
              </a:rPr>
              <a:t>Fe </a:t>
            </a:r>
            <a:r>
              <a:rPr lang="en-US" sz="2000" dirty="0" err="1">
                <a:cs typeface="Arial"/>
              </a:rPr>
              <a:t>fydd</a:t>
            </a:r>
            <a:r>
              <a:rPr lang="en-US" sz="2000" dirty="0">
                <a:cs typeface="Arial"/>
              </a:rPr>
              <a:t> </a:t>
            </a:r>
            <a:r>
              <a:rPr lang="en-US" sz="2000" dirty="0" err="1">
                <a:cs typeface="Arial"/>
              </a:rPr>
              <a:t>modiwlau</a:t>
            </a:r>
            <a:r>
              <a:rPr lang="en-US" sz="2000" dirty="0">
                <a:cs typeface="Arial"/>
              </a:rPr>
              <a:t> </a:t>
            </a:r>
            <a:r>
              <a:rPr lang="en-US" sz="2000" dirty="0" err="1">
                <a:cs typeface="Arial"/>
              </a:rPr>
              <a:t>gwahanol</a:t>
            </a:r>
            <a:r>
              <a:rPr lang="en-US" sz="2000" dirty="0">
                <a:cs typeface="Arial"/>
              </a:rPr>
              <a:t>  </a:t>
            </a:r>
            <a:r>
              <a:rPr lang="en-US" sz="2000" dirty="0" err="1">
                <a:cs typeface="Arial"/>
              </a:rPr>
              <a:t>yn</a:t>
            </a:r>
            <a:r>
              <a:rPr lang="en-US" sz="2000" dirty="0">
                <a:cs typeface="Arial"/>
              </a:rPr>
              <a:t> </a:t>
            </a:r>
            <a:r>
              <a:rPr lang="en-US" sz="2000" dirty="0" err="1">
                <a:cs typeface="Arial"/>
              </a:rPr>
              <a:t>cynnig</a:t>
            </a:r>
            <a:r>
              <a:rPr lang="en-US" sz="2000" dirty="0">
                <a:cs typeface="Arial"/>
              </a:rPr>
              <a:t> </a:t>
            </a:r>
            <a:r>
              <a:rPr lang="en-US" sz="2000" dirty="0" err="1">
                <a:cs typeface="Arial"/>
              </a:rPr>
              <a:t>canllawiau</a:t>
            </a:r>
            <a:r>
              <a:rPr lang="en-US" sz="2000" dirty="0">
                <a:cs typeface="Arial"/>
              </a:rPr>
              <a:t> </a:t>
            </a:r>
            <a:r>
              <a:rPr lang="en-US" sz="2000" dirty="0" err="1">
                <a:cs typeface="Arial"/>
              </a:rPr>
              <a:t>os</a:t>
            </a:r>
            <a:r>
              <a:rPr lang="en-US" sz="2000" dirty="0">
                <a:cs typeface="Arial"/>
              </a:rPr>
              <a:t> </a:t>
            </a:r>
            <a:r>
              <a:rPr lang="en-US" sz="2000" dirty="0" err="1">
                <a:cs typeface="Arial"/>
              </a:rPr>
              <a:t>yn</a:t>
            </a:r>
            <a:r>
              <a:rPr lang="en-US" sz="2000" dirty="0">
                <a:cs typeface="Arial"/>
              </a:rPr>
              <a:t> </a:t>
            </a:r>
            <a:r>
              <a:rPr lang="en-US" sz="2000" dirty="0" err="1">
                <a:cs typeface="Arial"/>
              </a:rPr>
              <a:t>wahanol</a:t>
            </a:r>
            <a:r>
              <a:rPr lang="en-US" sz="2000" dirty="0">
                <a:cs typeface="Arial"/>
              </a:rPr>
              <a:t> </a:t>
            </a:r>
            <a:r>
              <a:rPr lang="en-US" sz="2000" dirty="0" err="1">
                <a:cs typeface="Arial"/>
              </a:rPr>
              <a:t>i’r</a:t>
            </a:r>
            <a:r>
              <a:rPr lang="en-US" sz="2000" dirty="0">
                <a:cs typeface="Arial"/>
              </a:rPr>
              <a:t> </a:t>
            </a:r>
            <a:r>
              <a:rPr lang="en-US" sz="2000" dirty="0" err="1">
                <a:cs typeface="Arial"/>
              </a:rPr>
              <a:t>uchod</a:t>
            </a:r>
            <a:endParaRPr lang="en-US" sz="2000" dirty="0">
              <a:cs typeface="Arial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0892E23-C5FF-C714-6B9C-FC8D719CFD8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65718" y="1184564"/>
            <a:ext cx="5088082" cy="421464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000" dirty="0">
                <a:solidFill>
                  <a:srgbClr val="2F5597"/>
                </a:solidFill>
                <a:cs typeface="Arial"/>
              </a:rPr>
              <a:t>Font size- 12 </a:t>
            </a:r>
            <a:endParaRPr lang="en-US" sz="2000" dirty="0">
              <a:solidFill>
                <a:srgbClr val="2F5597"/>
              </a:solidFill>
            </a:endParaRPr>
          </a:p>
          <a:p>
            <a:r>
              <a:rPr lang="en-US" sz="2000" dirty="0">
                <a:solidFill>
                  <a:srgbClr val="2F5597"/>
                </a:solidFill>
                <a:cs typeface="Arial"/>
              </a:rPr>
              <a:t>Sans serif font such as Arial </a:t>
            </a:r>
            <a:endParaRPr lang="en-US" sz="2000" dirty="0">
              <a:solidFill>
                <a:srgbClr val="2F5597"/>
              </a:solidFill>
            </a:endParaRPr>
          </a:p>
          <a:p>
            <a:r>
              <a:rPr lang="en-US" sz="2000" dirty="0">
                <a:solidFill>
                  <a:srgbClr val="2F5597"/>
                </a:solidFill>
                <a:cs typeface="Arial"/>
              </a:rPr>
              <a:t>1.5 spacing </a:t>
            </a:r>
          </a:p>
          <a:p>
            <a:r>
              <a:rPr lang="en-US" sz="2000" dirty="0">
                <a:solidFill>
                  <a:srgbClr val="2F5597"/>
                </a:solidFill>
                <a:cs typeface="Arial"/>
              </a:rPr>
              <a:t>Left justified </a:t>
            </a:r>
          </a:p>
          <a:p>
            <a:r>
              <a:rPr lang="en-US" sz="2000" dirty="0">
                <a:solidFill>
                  <a:srgbClr val="2F5597"/>
                </a:solidFill>
                <a:cs typeface="Arial"/>
              </a:rPr>
              <a:t>Page Header- student number, module code, word count </a:t>
            </a:r>
          </a:p>
          <a:p>
            <a:r>
              <a:rPr lang="en-US" sz="2000" dirty="0">
                <a:solidFill>
                  <a:srgbClr val="2F5597"/>
                </a:solidFill>
                <a:cs typeface="Arial"/>
              </a:rPr>
              <a:t>Page numbers</a:t>
            </a:r>
          </a:p>
          <a:p>
            <a:pPr marL="0" indent="0">
              <a:buNone/>
            </a:pPr>
            <a:r>
              <a:rPr lang="en-US" sz="2000" dirty="0">
                <a:solidFill>
                  <a:srgbClr val="2F5597"/>
                </a:solidFill>
                <a:cs typeface="Arial"/>
              </a:rPr>
              <a:t>**Above does not apply to posters, </a:t>
            </a:r>
            <a:r>
              <a:rPr lang="en-US" sz="2000" dirty="0" err="1">
                <a:solidFill>
                  <a:srgbClr val="2F5597"/>
                </a:solidFill>
                <a:cs typeface="Arial"/>
              </a:rPr>
              <a:t>Powerpoints</a:t>
            </a:r>
            <a:r>
              <a:rPr lang="en-US" sz="2000" dirty="0">
                <a:solidFill>
                  <a:srgbClr val="2F5597"/>
                </a:solidFill>
                <a:cs typeface="Arial"/>
              </a:rPr>
              <a:t> and other creative assignments. </a:t>
            </a:r>
          </a:p>
          <a:p>
            <a:pPr marL="0" indent="0">
              <a:buNone/>
            </a:pPr>
            <a:r>
              <a:rPr lang="en-US" sz="2000" dirty="0">
                <a:solidFill>
                  <a:srgbClr val="2F5597"/>
                </a:solidFill>
                <a:cs typeface="Arial"/>
              </a:rPr>
              <a:t>Different module tutors will provide guidance, if different to above</a:t>
            </a:r>
          </a:p>
        </p:txBody>
      </p:sp>
    </p:spTree>
    <p:extLst>
      <p:ext uri="{BB962C8B-B14F-4D97-AF65-F5344CB8AC3E}">
        <p14:creationId xmlns:p14="http://schemas.microsoft.com/office/powerpoint/2010/main" val="160230897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Tasg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</a:br>
            <a:r>
              <a:rPr lang="en-GB" altLang="cy-GB" sz="4800" kern="0" dirty="0">
                <a:solidFill>
                  <a:srgbClr val="2F5597"/>
                </a:solidFill>
                <a:latin typeface="Arial" panose="020B0604020202020204" pitchFamily="34" charset="0"/>
              </a:rPr>
              <a:t>Task</a:t>
            </a:r>
            <a:endParaRPr lang="cy-GB" sz="4800" dirty="0">
              <a:solidFill>
                <a:srgbClr val="2F5597"/>
              </a:solidFill>
            </a:endParaRPr>
          </a:p>
        </p:txBody>
      </p:sp>
      <p:sp>
        <p:nvSpPr>
          <p:cNvPr id="6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600201"/>
            <a:ext cx="4038600" cy="4525963"/>
          </a:xfrm>
        </p:spPr>
        <p:txBody>
          <a:bodyPr>
            <a:normAutofit fontScale="92500"/>
          </a:bodyPr>
          <a:lstStyle/>
          <a:p>
            <a:pPr lvl="1">
              <a:buFont typeface="Arial" panose="020B0604020202020204" pitchFamily="34" charset="0"/>
              <a:buChar char="•"/>
              <a:defRPr/>
            </a:pPr>
            <a:r>
              <a:rPr lang="en-GB" sz="2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Eich</a:t>
            </a:r>
            <a:r>
              <a:rPr lang="en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2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tro</a:t>
            </a:r>
            <a:r>
              <a:rPr lang="en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 chi!</a:t>
            </a:r>
          </a:p>
          <a:p>
            <a:pPr lvl="1">
              <a:buFont typeface="Arial" panose="020B0604020202020204" pitchFamily="34" charset="0"/>
              <a:buChar char="•"/>
              <a:defRPr/>
            </a:pPr>
            <a:r>
              <a:rPr lang="en-GB" sz="2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Gyda’r</a:t>
            </a:r>
            <a:r>
              <a:rPr lang="en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2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esiampl</a:t>
            </a:r>
            <a:r>
              <a:rPr lang="en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2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o’ch</a:t>
            </a:r>
            <a:r>
              <a:rPr lang="en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2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blaen</a:t>
            </a:r>
            <a:r>
              <a:rPr lang="en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, </a:t>
            </a:r>
            <a:r>
              <a:rPr lang="en-GB" sz="2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ewch</a:t>
            </a:r>
            <a:r>
              <a:rPr lang="en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2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ati</a:t>
            </a:r>
            <a:r>
              <a:rPr lang="en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2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i</a:t>
            </a:r>
            <a:r>
              <a:rPr lang="en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 ail-</a:t>
            </a:r>
            <a:r>
              <a:rPr lang="en-GB" sz="2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ysgrifennu’r</a:t>
            </a:r>
            <a:r>
              <a:rPr lang="en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2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baragraff</a:t>
            </a:r>
            <a:r>
              <a:rPr lang="en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/au </a:t>
            </a:r>
            <a:r>
              <a:rPr lang="en-GB" sz="2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mewn</a:t>
            </a:r>
            <a:r>
              <a:rPr lang="en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2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arddull</a:t>
            </a:r>
            <a:r>
              <a:rPr lang="en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2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ffurfiol</a:t>
            </a:r>
            <a:r>
              <a:rPr lang="en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, </a:t>
            </a:r>
            <a:r>
              <a:rPr lang="en-GB" sz="2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academaidd</a:t>
            </a:r>
            <a:r>
              <a:rPr lang="en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.</a:t>
            </a:r>
          </a:p>
          <a:p>
            <a:pPr lvl="1">
              <a:buFont typeface="Arial" panose="020B0604020202020204" pitchFamily="34" charset="0"/>
              <a:buChar char="•"/>
              <a:defRPr/>
            </a:pPr>
            <a:r>
              <a:rPr lang="en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Neu </a:t>
            </a:r>
            <a:r>
              <a:rPr lang="en-GB" sz="2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gweler</a:t>
            </a:r>
            <a:r>
              <a:rPr lang="en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 yr </a:t>
            </a:r>
            <a:r>
              <a:rPr lang="en-GB" sz="2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ystafell</a:t>
            </a:r>
            <a:r>
              <a:rPr lang="en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2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ddianc</a:t>
            </a:r>
            <a:r>
              <a:rPr lang="en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2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ar</a:t>
            </a:r>
            <a:r>
              <a:rPr lang="en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 Moodle</a:t>
            </a:r>
          </a:p>
          <a:p>
            <a:pPr lvl="1">
              <a:buFont typeface="Arial" panose="020B0604020202020204" pitchFamily="34" charset="0"/>
              <a:buChar char="•"/>
              <a:defRPr/>
            </a:pPr>
            <a:r>
              <a:rPr lang="en-GB" sz="2800" dirty="0">
                <a:hlinkClick r:id="rId3"/>
              </a:rPr>
              <a:t>Link to an Academic Writing Task (8).docx</a:t>
            </a:r>
            <a:endParaRPr lang="en-GB" sz="2800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lvl="1">
              <a:buFont typeface="Arial" panose="020B0604020202020204" pitchFamily="34" charset="0"/>
              <a:buChar char="•"/>
              <a:defRPr/>
            </a:pPr>
            <a:endParaRPr lang="cy-GB" sz="2800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defRPr/>
            </a:pPr>
            <a:endParaRPr lang="cy-GB" dirty="0"/>
          </a:p>
        </p:txBody>
      </p:sp>
      <p:sp>
        <p:nvSpPr>
          <p:cNvPr id="7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00201"/>
            <a:ext cx="4038600" cy="4525963"/>
          </a:xfrm>
        </p:spPr>
        <p:txBody>
          <a:bodyPr>
            <a:normAutofit fontScale="92500"/>
          </a:bodyPr>
          <a:lstStyle/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2F5597"/>
                </a:solidFill>
                <a:latin typeface="Arial" panose="020B0604020202020204" pitchFamily="34" charset="0"/>
              </a:rPr>
              <a:t>Your turn!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2F5597"/>
                </a:solidFill>
                <a:latin typeface="Arial" panose="020B0604020202020204" pitchFamily="34" charset="0"/>
              </a:rPr>
              <a:t>With the sample provided, re-write the paragraph/s in a formal, academic style.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2F5597"/>
                </a:solidFill>
                <a:latin typeface="Arial" panose="020B0604020202020204" pitchFamily="34" charset="0"/>
              </a:rPr>
              <a:t>Or see the escape room tasks on Moodle</a:t>
            </a:r>
          </a:p>
          <a:p>
            <a:pPr>
              <a:buFontTx/>
              <a:buChar char="•"/>
              <a:defRPr/>
            </a:pPr>
            <a:endParaRPr lang="en-GB" altLang="cy-GB" kern="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>
              <a:buFontTx/>
              <a:buChar char="•"/>
              <a:defRPr/>
            </a:pPr>
            <a:r>
              <a:rPr lang="en-GB" dirty="0">
                <a:hlinkClick r:id="rId3"/>
              </a:rPr>
              <a:t>Link to an Academic Writing Task (8).docx</a:t>
            </a:r>
            <a:endParaRPr lang="en-US" altLang="cy-GB" kern="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68366942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E523E0-A281-5116-AEAE-ED5A067EE7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069596"/>
          </a:xfrm>
        </p:spPr>
        <p:txBody>
          <a:bodyPr anchor="b">
            <a:normAutofit fontScale="90000"/>
          </a:bodyPr>
          <a:lstStyle/>
          <a:p>
            <a:br>
              <a:rPr lang="en-GB" dirty="0"/>
            </a:br>
            <a:r>
              <a:rPr lang="en-GB" dirty="0" err="1"/>
              <a:t>Deallusrwydd</a:t>
            </a:r>
            <a:r>
              <a:rPr lang="en-GB" dirty="0"/>
              <a:t> </a:t>
            </a:r>
            <a:r>
              <a:rPr lang="en-GB" dirty="0" err="1"/>
              <a:t>Artiffisial</a:t>
            </a:r>
            <a:r>
              <a:rPr lang="en-GB" dirty="0"/>
              <a:t> </a:t>
            </a:r>
            <a:r>
              <a:rPr lang="en-GB" dirty="0">
                <a:solidFill>
                  <a:srgbClr val="0070C0"/>
                </a:solidFill>
              </a:rPr>
              <a:t>Artificial Intelligence  (AI)</a:t>
            </a:r>
          </a:p>
        </p:txBody>
      </p:sp>
      <p:pic>
        <p:nvPicPr>
          <p:cNvPr id="6" name="Content Placeholder 5" descr="A diagram of a company&#10;&#10;AI-generated content may be incorrect.">
            <a:extLst>
              <a:ext uri="{FF2B5EF4-FFF2-40B4-BE49-F238E27FC236}">
                <a16:creationId xmlns:a16="http://schemas.microsoft.com/office/drawing/2014/main" id="{F2ADCC0E-1D80-E62A-93A9-56AF8D31D1E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584" r="-1" b="-1"/>
          <a:stretch>
            <a:fillRect/>
          </a:stretch>
        </p:blipFill>
        <p:spPr>
          <a:xfrm>
            <a:off x="5180012" y="584754"/>
            <a:ext cx="6172200" cy="4873625"/>
          </a:xfrm>
          <a:noFill/>
        </p:spPr>
      </p:pic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8C8D66B9-DEE5-A5BA-3BD8-51F825505D4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/>
          <a:p>
            <a:endParaRPr lang="en-US" dirty="0"/>
          </a:p>
          <a:p>
            <a:r>
              <a:rPr lang="en-US" dirty="0"/>
              <a:t>Gall </a:t>
            </a:r>
            <a:r>
              <a:rPr lang="en-US" dirty="0" err="1"/>
              <a:t>llawer</a:t>
            </a:r>
            <a:r>
              <a:rPr lang="en-US" dirty="0"/>
              <a:t> o </a:t>
            </a:r>
            <a:r>
              <a:rPr lang="en-US" dirty="0" err="1"/>
              <a:t>elfennau</a:t>
            </a:r>
            <a:r>
              <a:rPr lang="en-US" dirty="0"/>
              <a:t> o AI </a:t>
            </a:r>
            <a:r>
              <a:rPr lang="en-US" dirty="0" err="1"/>
              <a:t>cefnogi</a:t>
            </a:r>
            <a:r>
              <a:rPr lang="en-US" dirty="0"/>
              <a:t> </a:t>
            </a:r>
            <a:r>
              <a:rPr lang="en-US" dirty="0" err="1"/>
              <a:t>eich</a:t>
            </a:r>
            <a:r>
              <a:rPr lang="en-US" dirty="0"/>
              <a:t> </a:t>
            </a:r>
            <a:r>
              <a:rPr lang="en-US" dirty="0" err="1"/>
              <a:t>gwaith</a:t>
            </a:r>
            <a:r>
              <a:rPr lang="en-US" dirty="0"/>
              <a:t> </a:t>
            </a:r>
            <a:r>
              <a:rPr lang="en-US" dirty="0" err="1"/>
              <a:t>academiadd</a:t>
            </a:r>
            <a:r>
              <a:rPr lang="en-US" dirty="0"/>
              <a:t> </a:t>
            </a:r>
            <a:r>
              <a:rPr lang="en-US" dirty="0" err="1"/>
              <a:t>ond</a:t>
            </a:r>
            <a:r>
              <a:rPr lang="en-US" dirty="0"/>
              <a:t> </a:t>
            </a:r>
            <a:r>
              <a:rPr lang="en-US" dirty="0" err="1"/>
              <a:t>mae</a:t>
            </a:r>
            <a:r>
              <a:rPr lang="en-US" dirty="0"/>
              <a:t> </a:t>
            </a:r>
            <a:r>
              <a:rPr lang="en-US" dirty="0" err="1"/>
              <a:t>angen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defnyddio</a:t>
            </a:r>
            <a:r>
              <a:rPr lang="en-US" dirty="0"/>
              <a:t> </a:t>
            </a:r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modd</a:t>
            </a:r>
            <a:r>
              <a:rPr lang="en-US" dirty="0"/>
              <a:t> </a:t>
            </a:r>
            <a:r>
              <a:rPr lang="en-US" dirty="0" err="1"/>
              <a:t>beirniadol</a:t>
            </a:r>
            <a:r>
              <a:rPr lang="en-US" dirty="0"/>
              <a:t>.</a:t>
            </a:r>
          </a:p>
          <a:p>
            <a:endParaRPr lang="en-US" dirty="0"/>
          </a:p>
          <a:p>
            <a:r>
              <a:rPr lang="en-US" dirty="0">
                <a:solidFill>
                  <a:srgbClr val="2F5597"/>
                </a:solidFill>
              </a:rPr>
              <a:t>Many AI tools can support many of the skills discussed, as long as we use AI critically.</a:t>
            </a:r>
          </a:p>
          <a:p>
            <a:endParaRPr lang="en-GB" dirty="0">
              <a:hlinkClick r:id="rId3"/>
            </a:endParaRPr>
          </a:p>
          <a:p>
            <a:r>
              <a:rPr lang="en-GB" dirty="0">
                <a:hlinkClick r:id="rId3"/>
              </a:rPr>
              <a:t>https://moodle.uwtsd.ac.uk/course/view.php?id=12688&amp;section=12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960506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517CB8-A751-1234-DEBE-FE811CCF1B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Rhestr</a:t>
            </a:r>
            <a:r>
              <a:rPr lang="en-GB" dirty="0"/>
              <a:t> </a:t>
            </a:r>
            <a:r>
              <a:rPr lang="en-GB" dirty="0" err="1"/>
              <a:t>Cyfeirnodi</a:t>
            </a:r>
            <a:br>
              <a:rPr lang="en-GB" dirty="0"/>
            </a:br>
            <a:r>
              <a:rPr lang="en-GB" dirty="0">
                <a:solidFill>
                  <a:srgbClr val="2F5597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F803BE-E08C-F03A-D07E-52F12E3572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Cottrell, S. (2013) </a:t>
            </a:r>
            <a:r>
              <a:rPr lang="en-GB" i="1" dirty="0"/>
              <a:t>The study skills handbook </a:t>
            </a:r>
            <a:r>
              <a:rPr lang="en-GB" dirty="0"/>
              <a:t>(4th ed). Palgrave Macmillan.​</a:t>
            </a:r>
          </a:p>
          <a:p>
            <a:r>
              <a:rPr lang="en-GB" dirty="0"/>
              <a:t>Hull University (2024) </a:t>
            </a:r>
            <a:r>
              <a:rPr lang="en-GB" i="1" dirty="0"/>
              <a:t>Writing Academically. </a:t>
            </a:r>
            <a:r>
              <a:rPr lang="en-GB" dirty="0"/>
              <a:t>Available from: https://libguides.hull.ac.uk/writing/home (Accessed 11 August 2024).</a:t>
            </a: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0639837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3ADACCA7-A0F1-4AED-8127-65658204012C}"/>
    </a:ext>
  </a:extLst>
</a:theme>
</file>

<file path=ppt/theme/theme3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A90DDE76-B0D5-491C-8752-ECFED6AA521C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B802EE38805B14B91077D7B05415C63" ma:contentTypeVersion="13" ma:contentTypeDescription="Create a new document." ma:contentTypeScope="" ma:versionID="9b8a5e2bf0e654b7653ed3a682c846bd">
  <xsd:schema xmlns:xsd="http://www.w3.org/2001/XMLSchema" xmlns:xs="http://www.w3.org/2001/XMLSchema" xmlns:p="http://schemas.microsoft.com/office/2006/metadata/properties" xmlns:ns2="e87f4cbc-160f-487d-9673-7dfd5497eaf4" xmlns:ns3="16bfc89a-06a0-41d6-ae50-6ff65b36cb8b" targetNamespace="http://schemas.microsoft.com/office/2006/metadata/properties" ma:root="true" ma:fieldsID="f591151d5306c1d7dfc48c1c72013ac1" ns2:_="" ns3:_="">
    <xsd:import namespace="e87f4cbc-160f-487d-9673-7dfd5497eaf4"/>
    <xsd:import namespace="16bfc89a-06a0-41d6-ae50-6ff65b36cb8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SearchProperties" minOccurs="0"/>
                <xsd:element ref="ns2:MediaServiceObjectDetectorVersion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87f4cbc-160f-487d-9673-7dfd5497eaf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0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bfc89a-06a0-41d6-ae50-6ff65b36cb8b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88622A9-82D9-4B02-942B-E92EA8EBA87E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80DE74A8-D4BB-46CD-8851-D165C07D7B0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7EF74AE-357D-4135-9AC0-70C007A4F55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87f4cbc-160f-487d-9673-7dfd5497eaf4"/>
    <ds:schemaRef ds:uri="16bfc89a-06a0-41d6-ae50-6ff65b36cb8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553f0066-c24e-444c-9c2a-7427c31ebeab}" enabled="1" method="Standard" siteId="{e5aafe7c-971b-4ab7-b039-141ad36acec0}" contentBits="1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1466</Words>
  <Application>Microsoft Office PowerPoint</Application>
  <PresentationFormat>Widescreen</PresentationFormat>
  <Paragraphs>231</Paragraphs>
  <Slides>25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25</vt:i4>
      </vt:variant>
    </vt:vector>
  </HeadingPairs>
  <TitlesOfParts>
    <vt:vector size="30" baseType="lpstr">
      <vt:lpstr>Arial</vt:lpstr>
      <vt:lpstr>Calibri</vt:lpstr>
      <vt:lpstr>Office Theme</vt:lpstr>
      <vt:lpstr>UWTSD Holding Page</vt:lpstr>
      <vt:lpstr>UWTSD Text 1</vt:lpstr>
      <vt:lpstr>PowerPoint Presentation</vt:lpstr>
      <vt:lpstr>PowerPoint Presentation</vt:lpstr>
      <vt:lpstr>PowerPoint Presentation</vt:lpstr>
      <vt:lpstr>Cynnwys          Contents</vt:lpstr>
      <vt:lpstr>Adnoddau         Resources</vt:lpstr>
      <vt:lpstr>Sgiliau                  Skills</vt:lpstr>
      <vt:lpstr>Amcanion Objectives</vt:lpstr>
      <vt:lpstr>Arddull Academaidd Academic Style</vt:lpstr>
      <vt:lpstr>Arddull Academaidd Academic Style</vt:lpstr>
      <vt:lpstr>Trydydd person? (ei, eu) Third person? (it, he she, they, them)</vt:lpstr>
      <vt:lpstr>Rhagwenau / Pronouns</vt:lpstr>
      <vt:lpstr>Osgowch tôn emosiynol  Avoid emotive tone</vt:lpstr>
      <vt:lpstr>Byddwch yn ffurfiol Be formal – avoid contractions</vt:lpstr>
      <vt:lpstr>Byddwch yn ffurfiol Be formal</vt:lpstr>
      <vt:lpstr> Osgowch fratiaith ac ymadroddion llafar  Avoid slang and colloquiums </vt:lpstr>
      <vt:lpstr>Osgowch fratiaith ac ymadroddion llafar  Avoid slang and colloquiums </vt:lpstr>
      <vt:lpstr>Ysgrifennu beirniadol Critical writing </vt:lpstr>
      <vt:lpstr>Byddwch yn gryno a threfnus  Be concise and structured </vt:lpstr>
      <vt:lpstr>Geiriau cysylltiol?  Sut allwch ddefnyddio rhain i gysylltu brawddegau i greu paragraff sy’n llifo Linking words? How can you use these to link sentences and make a flowing paragraph.</vt:lpstr>
      <vt:lpstr>Geirfa defnyddiol i strwythuro gwaith  Useful phrases to structure work</vt:lpstr>
      <vt:lpstr>Wefan defnyddiol Useful website</vt:lpstr>
      <vt:lpstr>Canllawiau Sgiliau Academaidd Academic Skills guidance</vt:lpstr>
      <vt:lpstr>Tasg Task</vt:lpstr>
      <vt:lpstr> Deallusrwydd Artiffisial Artificial Intelligence  (AI)</vt:lpstr>
      <vt:lpstr>Rhestr Cyfeirnodi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Simon Young</dc:creator>
  <cp:lastModifiedBy>Darren O'Connor</cp:lastModifiedBy>
  <cp:revision>79</cp:revision>
  <dcterms:created xsi:type="dcterms:W3CDTF">2022-07-11T13:19:46Z</dcterms:created>
  <dcterms:modified xsi:type="dcterms:W3CDTF">2025-11-25T08:00:45Z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lassificationContentMarkingHeaderLocations">
    <vt:lpwstr>Office Theme:8</vt:lpwstr>
  </property>
  <property fmtid="{D5CDD505-2E9C-101B-9397-08002B2CF9AE}" pid="3" name="ClassificationContentMarkingHeaderText">
    <vt:lpwstr>PUBLIC / CYHOEDDUS</vt:lpwstr>
  </property>
  <property fmtid="{D5CDD505-2E9C-101B-9397-08002B2CF9AE}" pid="4" name="ContentTypeId">
    <vt:lpwstr>0x010100AB802EE38805B14B91077D7B05415C63</vt:lpwstr>
  </property>
</Properties>
</file>