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94" r:id="rId3"/>
    <p:sldId id="295" r:id="rId4"/>
    <p:sldId id="303" r:id="rId5"/>
    <p:sldId id="304" r:id="rId6"/>
    <p:sldId id="305" r:id="rId7"/>
    <p:sldId id="306" r:id="rId8"/>
    <p:sldId id="307" r:id="rId9"/>
    <p:sldId id="308" r:id="rId10"/>
    <p:sldId id="309" r:id="rId11"/>
    <p:sldId id="310" r:id="rId12"/>
    <p:sldId id="311" r:id="rId13"/>
    <p:sldId id="312" r:id="rId14"/>
    <p:sldId id="313" r:id="rId15"/>
    <p:sldId id="315" r:id="rId16"/>
    <p:sldId id="314" r:id="rId17"/>
    <p:sldId id="316" r:id="rId18"/>
    <p:sldId id="317" r:id="rId19"/>
    <p:sldId id="318" r:id="rId20"/>
    <p:sldId id="320" r:id="rId21"/>
    <p:sldId id="319"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9" d="100"/>
          <a:sy n="79" d="100"/>
        </p:scale>
        <p:origin x="108"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6D9E0DBD-DAE8-4F68-897E-84045DE1B149}" type="datetimeFigureOut">
              <a:rPr lang="en-GB" smtClean="0"/>
              <a:t>11/01/2018</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113EA2AC-81CE-487C-A1F7-3FB114321612}"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D9E0DBD-DAE8-4F68-897E-84045DE1B149}" type="datetimeFigureOut">
              <a:rPr lang="en-GB" smtClean="0"/>
              <a:t>11/01/2018</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113EA2AC-81CE-487C-A1F7-3FB114321612}" type="slidenum">
              <a:rPr lang="en-GB" smtClean="0"/>
              <a:t>‹#›</a:t>
            </a:fld>
            <a:endParaRPr lang="en-GB"/>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6D9E0DBD-DAE8-4F68-897E-84045DE1B149}" type="datetimeFigureOut">
              <a:rPr lang="en-GB" smtClean="0"/>
              <a:t>11/01/2018</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113EA2AC-81CE-487C-A1F7-3FB114321612}" type="slidenum">
              <a:rPr lang="en-GB" smtClean="0"/>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6D9E0DBD-DAE8-4F68-897E-84045DE1B149}" type="datetimeFigureOut">
              <a:rPr lang="en-GB" smtClean="0"/>
              <a:t>11/01/2018</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113EA2AC-81CE-487C-A1F7-3FB114321612}" type="slidenum">
              <a:rPr lang="en-GB" smtClean="0"/>
              <a:t>‹#›</a:t>
            </a:fld>
            <a:endParaRPr lang="en-GB"/>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6D9E0DBD-DAE8-4F68-897E-84045DE1B149}" type="datetimeFigureOut">
              <a:rPr lang="en-GB" smtClean="0"/>
              <a:t>11/01/2018</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113EA2AC-81CE-487C-A1F7-3FB114321612}"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6D9E0DBD-DAE8-4F68-897E-84045DE1B149}" type="datetimeFigureOut">
              <a:rPr lang="en-GB" smtClean="0"/>
              <a:t>11/01/2018</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113EA2AC-81CE-487C-A1F7-3FB114321612}" type="slidenum">
              <a:rPr lang="en-GB" smtClean="0"/>
              <a:t>‹#›</a:t>
            </a:fld>
            <a:endParaRPr lang="en-GB"/>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6D9E0DBD-DAE8-4F68-897E-84045DE1B149}" type="datetimeFigureOut">
              <a:rPr lang="en-GB" smtClean="0"/>
              <a:t>11/01/2018</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113EA2AC-81CE-487C-A1F7-3FB114321612}"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6D9E0DBD-DAE8-4F68-897E-84045DE1B149}" type="datetimeFigureOut">
              <a:rPr lang="en-GB" smtClean="0"/>
              <a:t>11/01/2018</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113EA2AC-81CE-487C-A1F7-3FB114321612}"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6D9E0DBD-DAE8-4F68-897E-84045DE1B149}" type="datetimeFigureOut">
              <a:rPr lang="en-GB" smtClean="0"/>
              <a:t>11/01/2018</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113EA2AC-81CE-487C-A1F7-3FB114321612}" type="slidenum">
              <a:rPr lang="en-GB" smtClean="0"/>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D9E0DBD-DAE8-4F68-897E-84045DE1B149}" type="datetimeFigureOut">
              <a:rPr lang="en-GB" smtClean="0"/>
              <a:t>11/01/2018</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113EA2AC-81CE-487C-A1F7-3FB114321612}"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D9E0DBD-DAE8-4F68-897E-84045DE1B149}" type="datetimeFigureOut">
              <a:rPr lang="en-GB" smtClean="0"/>
              <a:t>11/01/2018</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113EA2AC-81CE-487C-A1F7-3FB114321612}"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6D9E0DBD-DAE8-4F68-897E-84045DE1B149}" type="datetimeFigureOut">
              <a:rPr lang="en-GB" smtClean="0"/>
              <a:t>11/01/2018</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113EA2AC-81CE-487C-A1F7-3FB114321612}"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smtClean="0"/>
              <a:t>Best value as </a:t>
            </a:r>
            <a:r>
              <a:rPr lang="en-GB" smtClean="0"/>
              <a:t>an approach?</a:t>
            </a:r>
            <a:endParaRPr lang="en-GB" dirty="0"/>
          </a:p>
        </p:txBody>
      </p:sp>
      <p:sp>
        <p:nvSpPr>
          <p:cNvPr id="3" name="Subtitle 2"/>
          <p:cNvSpPr>
            <a:spLocks noGrp="1"/>
          </p:cNvSpPr>
          <p:nvPr>
            <p:ph type="subTitle" idx="1"/>
          </p:nvPr>
        </p:nvSpPr>
        <p:spPr/>
        <p:txBody>
          <a:bodyPr/>
          <a:lstStyle/>
          <a:p>
            <a:endParaRPr lang="en-GB"/>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solidFill>
                  <a:srgbClr val="7030A0"/>
                </a:solidFill>
              </a:rPr>
              <a:t>There is a welcome change in procurement practice to move away from lowest price to best value  as the </a:t>
            </a:r>
            <a:r>
              <a:rPr lang="en-GB" dirty="0" smtClean="0">
                <a:solidFill>
                  <a:srgbClr val="FF0000"/>
                </a:solidFill>
              </a:rPr>
              <a:t>leading selection criterion</a:t>
            </a:r>
            <a:endParaRPr lang="en-GB" dirty="0"/>
          </a:p>
        </p:txBody>
      </p:sp>
      <p:sp>
        <p:nvSpPr>
          <p:cNvPr id="2" name="Title 1"/>
          <p:cNvSpPr>
            <a:spLocks noGrp="1"/>
          </p:cNvSpPr>
          <p:nvPr>
            <p:ph type="title"/>
          </p:nvPr>
        </p:nvSpPr>
        <p:spPr/>
        <p:txBody>
          <a:bodyPr/>
          <a:lstStyle/>
          <a:p>
            <a:endParaRPr lang="en-GB"/>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smtClean="0">
                <a:solidFill>
                  <a:srgbClr val="7030A0"/>
                </a:solidFill>
              </a:rPr>
              <a:t>Design </a:t>
            </a:r>
            <a:r>
              <a:rPr lang="en-GB" dirty="0">
                <a:solidFill>
                  <a:srgbClr val="7030A0"/>
                </a:solidFill>
              </a:rPr>
              <a:t>and </a:t>
            </a:r>
            <a:r>
              <a:rPr lang="en-GB" dirty="0" err="1">
                <a:solidFill>
                  <a:srgbClr val="7030A0"/>
                </a:solidFill>
              </a:rPr>
              <a:t>buildability</a:t>
            </a:r>
            <a:r>
              <a:rPr lang="en-GB" dirty="0">
                <a:solidFill>
                  <a:srgbClr val="7030A0"/>
                </a:solidFill>
              </a:rPr>
              <a:t>/constructability </a:t>
            </a:r>
          </a:p>
          <a:p>
            <a:r>
              <a:rPr lang="en-GB" dirty="0" smtClean="0"/>
              <a:t> </a:t>
            </a:r>
            <a:r>
              <a:rPr lang="en-GB" dirty="0">
                <a:solidFill>
                  <a:srgbClr val="00B0F0"/>
                </a:solidFill>
              </a:rPr>
              <a:t>Design for manufacture and assembly (</a:t>
            </a:r>
            <a:r>
              <a:rPr lang="en-GB" dirty="0" err="1">
                <a:solidFill>
                  <a:srgbClr val="00B0F0"/>
                </a:solidFill>
              </a:rPr>
              <a:t>DfMA</a:t>
            </a:r>
            <a:r>
              <a:rPr lang="en-GB" dirty="0">
                <a:solidFill>
                  <a:srgbClr val="00B0F0"/>
                </a:solidFill>
              </a:rPr>
              <a:t>) </a:t>
            </a:r>
          </a:p>
          <a:p>
            <a:r>
              <a:rPr lang="en-GB" dirty="0" smtClean="0">
                <a:solidFill>
                  <a:srgbClr val="FFC000"/>
                </a:solidFill>
              </a:rPr>
              <a:t>Design </a:t>
            </a:r>
            <a:r>
              <a:rPr lang="en-GB" dirty="0">
                <a:solidFill>
                  <a:srgbClr val="FFC000"/>
                </a:solidFill>
              </a:rPr>
              <a:t>management </a:t>
            </a:r>
          </a:p>
          <a:p>
            <a:r>
              <a:rPr lang="en-GB" dirty="0" smtClean="0"/>
              <a:t> </a:t>
            </a:r>
            <a:r>
              <a:rPr lang="en-GB" dirty="0">
                <a:solidFill>
                  <a:srgbClr val="00B050"/>
                </a:solidFill>
              </a:rPr>
              <a:t>Design completion </a:t>
            </a:r>
          </a:p>
          <a:p>
            <a:r>
              <a:rPr lang="en-GB" dirty="0" smtClean="0"/>
              <a:t> </a:t>
            </a:r>
            <a:r>
              <a:rPr lang="en-GB" dirty="0">
                <a:solidFill>
                  <a:srgbClr val="0070C0"/>
                </a:solidFill>
              </a:rPr>
              <a:t>Alternative option procurement </a:t>
            </a:r>
          </a:p>
          <a:p>
            <a:r>
              <a:rPr lang="en-GB" dirty="0" smtClean="0"/>
              <a:t> </a:t>
            </a:r>
            <a:r>
              <a:rPr lang="en-GB" dirty="0">
                <a:solidFill>
                  <a:srgbClr val="FF0000"/>
                </a:solidFill>
              </a:rPr>
              <a:t>Demonstration of best value </a:t>
            </a:r>
          </a:p>
          <a:p>
            <a:r>
              <a:rPr lang="en-GB" dirty="0" smtClean="0"/>
              <a:t> </a:t>
            </a:r>
            <a:r>
              <a:rPr lang="en-GB" dirty="0">
                <a:solidFill>
                  <a:srgbClr val="002060"/>
                </a:solidFill>
              </a:rPr>
              <a:t>Whole-life cost assessment </a:t>
            </a:r>
          </a:p>
          <a:p>
            <a:r>
              <a:rPr lang="en-GB" dirty="0" smtClean="0"/>
              <a:t>Value </a:t>
            </a:r>
            <a:r>
              <a:rPr lang="en-GB" dirty="0"/>
              <a:t>engineering </a:t>
            </a:r>
          </a:p>
          <a:p>
            <a:endParaRPr lang="en-GB" dirty="0"/>
          </a:p>
        </p:txBody>
      </p:sp>
      <p:sp>
        <p:nvSpPr>
          <p:cNvPr id="2" name="Title 1"/>
          <p:cNvSpPr>
            <a:spLocks noGrp="1"/>
          </p:cNvSpPr>
          <p:nvPr>
            <p:ph type="title"/>
          </p:nvPr>
        </p:nvSpPr>
        <p:spPr/>
        <p:txBody>
          <a:bodyPr>
            <a:noAutofit/>
          </a:bodyPr>
          <a:lstStyle/>
          <a:p>
            <a:r>
              <a:rPr lang="en-GB" sz="2800" dirty="0" smtClean="0">
                <a:solidFill>
                  <a:srgbClr val="FF0000"/>
                </a:solidFill>
              </a:rPr>
              <a:t>The result of pre-construction practice has included an increase in demand for contractor input in the following:</a:t>
            </a:r>
            <a:endParaRPr lang="en-GB" sz="2800" dirty="0">
              <a:solidFill>
                <a:srgbClr val="FF00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endParaRPr lang="en-GB" dirty="0"/>
          </a:p>
          <a:p>
            <a:r>
              <a:rPr lang="en-GB" dirty="0">
                <a:solidFill>
                  <a:srgbClr val="FF0000"/>
                </a:solidFill>
              </a:rPr>
              <a:t>Negotiation</a:t>
            </a:r>
            <a:r>
              <a:rPr lang="en-GB" dirty="0"/>
              <a:t> – </a:t>
            </a:r>
            <a:r>
              <a:rPr lang="en-GB" dirty="0">
                <a:solidFill>
                  <a:srgbClr val="7030A0"/>
                </a:solidFill>
              </a:rPr>
              <a:t>where a contractor is approached to negotiate a tender price without the need to introduce competitive tenders. </a:t>
            </a:r>
            <a:endParaRPr lang="en-GB" dirty="0" smtClean="0">
              <a:solidFill>
                <a:srgbClr val="7030A0"/>
              </a:solidFill>
            </a:endParaRPr>
          </a:p>
          <a:p>
            <a:endParaRPr lang="en-GB" dirty="0"/>
          </a:p>
          <a:p>
            <a:r>
              <a:rPr lang="en-GB" dirty="0"/>
              <a:t>This is more prevalent within the private sector. Negotiation allows early contractor selection; especially where the design would benefit from the constructor’s input. </a:t>
            </a:r>
            <a:endParaRPr lang="en-GB" dirty="0" smtClean="0"/>
          </a:p>
          <a:p>
            <a:r>
              <a:rPr lang="en-GB" dirty="0" smtClean="0">
                <a:solidFill>
                  <a:srgbClr val="0070C0"/>
                </a:solidFill>
              </a:rPr>
              <a:t>This </a:t>
            </a:r>
            <a:r>
              <a:rPr lang="en-GB" dirty="0">
                <a:solidFill>
                  <a:srgbClr val="0070C0"/>
                </a:solidFill>
              </a:rPr>
              <a:t>can reduce the overall project programme, increase buildability, and tailor the costs to the client’s budget. The counterargument is that the initial price may be higher and difficult to compare with competitive market rates. </a:t>
            </a:r>
          </a:p>
          <a:p>
            <a:endParaRPr lang="en-GB" dirty="0"/>
          </a:p>
        </p:txBody>
      </p:sp>
      <p:sp>
        <p:nvSpPr>
          <p:cNvPr id="3" name="Title 2"/>
          <p:cNvSpPr>
            <a:spLocks noGrp="1"/>
          </p:cNvSpPr>
          <p:nvPr>
            <p:ph type="title"/>
          </p:nvPr>
        </p:nvSpPr>
        <p:spPr/>
        <p:txBody>
          <a:bodyPr/>
          <a:lstStyle/>
          <a:p>
            <a:r>
              <a:rPr lang="en-GB" dirty="0">
                <a:solidFill>
                  <a:srgbClr val="FF0000"/>
                </a:solidFill>
              </a:rPr>
              <a:t>SELECTION PROCESSES</a:t>
            </a:r>
          </a:p>
        </p:txBody>
      </p:sp>
    </p:spTree>
    <p:extLst>
      <p:ext uri="{BB962C8B-B14F-4D97-AF65-F5344CB8AC3E}">
        <p14:creationId xmlns:p14="http://schemas.microsoft.com/office/powerpoint/2010/main" val="25893113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dirty="0"/>
          </a:p>
          <a:p>
            <a:r>
              <a:rPr lang="en-GB" b="1" dirty="0">
                <a:solidFill>
                  <a:srgbClr val="FF0000"/>
                </a:solidFill>
              </a:rPr>
              <a:t>Open competitive tendering </a:t>
            </a:r>
            <a:r>
              <a:rPr lang="en-GB" dirty="0"/>
              <a:t>– where any applicants are allowed to join a lengthy tender list which can, and often is, beyond a sensible level. This arrangement is an approved EU option. Open tendering is used where the lowest price is likely to be selected. </a:t>
            </a:r>
          </a:p>
          <a:p>
            <a:endParaRPr lang="en-GB" dirty="0"/>
          </a:p>
          <a:p>
            <a:endParaRPr lang="en-GB" dirty="0"/>
          </a:p>
        </p:txBody>
      </p:sp>
      <p:sp>
        <p:nvSpPr>
          <p:cNvPr id="3" name="Title 2"/>
          <p:cNvSpPr>
            <a:spLocks noGrp="1"/>
          </p:cNvSpPr>
          <p:nvPr>
            <p:ph type="title"/>
          </p:nvPr>
        </p:nvSpPr>
        <p:spPr/>
        <p:txBody>
          <a:bodyPr/>
          <a:lstStyle/>
          <a:p>
            <a:r>
              <a:rPr lang="en-GB" dirty="0">
                <a:solidFill>
                  <a:srgbClr val="FF0000"/>
                </a:solidFill>
              </a:rPr>
              <a:t>SELECTION PROCESSES</a:t>
            </a:r>
            <a:endParaRPr lang="en-GB" dirty="0"/>
          </a:p>
        </p:txBody>
      </p:sp>
    </p:spTree>
    <p:extLst>
      <p:ext uri="{BB962C8B-B14F-4D97-AF65-F5344CB8AC3E}">
        <p14:creationId xmlns:p14="http://schemas.microsoft.com/office/powerpoint/2010/main" val="41719753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endParaRPr lang="en-GB" dirty="0"/>
          </a:p>
          <a:p>
            <a:r>
              <a:rPr lang="en-GB" dirty="0" smtClean="0"/>
              <a:t>- </a:t>
            </a:r>
            <a:r>
              <a:rPr lang="en-GB" dirty="0"/>
              <a:t>these enable clients to choose tenderers for a project from a list of contractors, who have been vetted and pre-qualified </a:t>
            </a:r>
            <a:r>
              <a:rPr lang="en-GB" dirty="0" smtClean="0"/>
              <a:t>.</a:t>
            </a:r>
          </a:p>
          <a:p>
            <a:r>
              <a:rPr lang="en-GB" dirty="0" smtClean="0">
                <a:solidFill>
                  <a:srgbClr val="FFC000"/>
                </a:solidFill>
              </a:rPr>
              <a:t>Important to </a:t>
            </a:r>
            <a:r>
              <a:rPr lang="en-GB" dirty="0">
                <a:solidFill>
                  <a:srgbClr val="FFC000"/>
                </a:solidFill>
              </a:rPr>
              <a:t>monitor and regularly update their lists of contractors to: </a:t>
            </a:r>
          </a:p>
          <a:p>
            <a:r>
              <a:rPr lang="en-GB" dirty="0" smtClean="0"/>
              <a:t> </a:t>
            </a:r>
            <a:r>
              <a:rPr lang="en-GB" dirty="0">
                <a:solidFill>
                  <a:srgbClr val="00B0F0"/>
                </a:solidFill>
              </a:rPr>
              <a:t>Exclude companies whose performance has been unsatisfactory </a:t>
            </a:r>
          </a:p>
          <a:p>
            <a:r>
              <a:rPr lang="en-GB" dirty="0" smtClean="0">
                <a:solidFill>
                  <a:srgbClr val="FF0000"/>
                </a:solidFill>
              </a:rPr>
              <a:t>Introduce </a:t>
            </a:r>
            <a:r>
              <a:rPr lang="en-GB" dirty="0">
                <a:solidFill>
                  <a:srgbClr val="FF0000"/>
                </a:solidFill>
              </a:rPr>
              <a:t>suitable new companies that can demonstrate the required qualifications and abilities </a:t>
            </a:r>
          </a:p>
          <a:p>
            <a:r>
              <a:rPr lang="en-GB" dirty="0" smtClean="0">
                <a:solidFill>
                  <a:schemeClr val="bg2">
                    <a:lumMod val="10000"/>
                  </a:schemeClr>
                </a:solidFill>
              </a:rPr>
              <a:t>Compile </a:t>
            </a:r>
            <a:r>
              <a:rPr lang="en-GB" dirty="0">
                <a:solidFill>
                  <a:schemeClr val="bg2">
                    <a:lumMod val="10000"/>
                  </a:schemeClr>
                </a:solidFill>
              </a:rPr>
              <a:t>the lists in a form appropriate to the class of project </a:t>
            </a:r>
          </a:p>
          <a:p>
            <a:r>
              <a:rPr lang="en-GB" dirty="0" smtClean="0">
                <a:solidFill>
                  <a:srgbClr val="00B050"/>
                </a:solidFill>
              </a:rPr>
              <a:t>Include </a:t>
            </a:r>
            <a:r>
              <a:rPr lang="en-GB" dirty="0">
                <a:solidFill>
                  <a:srgbClr val="00B050"/>
                </a:solidFill>
              </a:rPr>
              <a:t>firms with the financial capacity and stability to do the work </a:t>
            </a:r>
          </a:p>
          <a:p>
            <a:endParaRPr lang="en-GB" dirty="0"/>
          </a:p>
        </p:txBody>
      </p:sp>
      <p:sp>
        <p:nvSpPr>
          <p:cNvPr id="3" name="Title 2"/>
          <p:cNvSpPr>
            <a:spLocks noGrp="1"/>
          </p:cNvSpPr>
          <p:nvPr>
            <p:ph type="title"/>
          </p:nvPr>
        </p:nvSpPr>
        <p:spPr/>
        <p:txBody>
          <a:bodyPr>
            <a:normAutofit fontScale="90000"/>
          </a:bodyPr>
          <a:lstStyle/>
          <a:p>
            <a:r>
              <a:rPr lang="en-GB" dirty="0">
                <a:solidFill>
                  <a:srgbClr val="FF0000"/>
                </a:solidFill>
              </a:rPr>
              <a:t>Approved lists and framework agreements</a:t>
            </a:r>
          </a:p>
        </p:txBody>
      </p:sp>
    </p:spTree>
    <p:extLst>
      <p:ext uri="{BB962C8B-B14F-4D97-AF65-F5344CB8AC3E}">
        <p14:creationId xmlns:p14="http://schemas.microsoft.com/office/powerpoint/2010/main" val="19151956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endParaRPr lang="en-GB" dirty="0"/>
          </a:p>
          <a:p>
            <a:r>
              <a:rPr lang="en-GB" dirty="0" smtClean="0">
                <a:solidFill>
                  <a:srgbClr val="7030A0"/>
                </a:solidFill>
              </a:rPr>
              <a:t>clients</a:t>
            </a:r>
            <a:r>
              <a:rPr lang="en-GB" dirty="0">
                <a:solidFill>
                  <a:srgbClr val="7030A0"/>
                </a:solidFill>
              </a:rPr>
              <a:t>, or their consultants, frequently create an initial list of suitable contractors solely for a particular project. </a:t>
            </a:r>
            <a:endParaRPr lang="en-GB" dirty="0" smtClean="0">
              <a:solidFill>
                <a:srgbClr val="7030A0"/>
              </a:solidFill>
            </a:endParaRPr>
          </a:p>
          <a:p>
            <a:r>
              <a:rPr lang="en-GB" dirty="0" smtClean="0"/>
              <a:t>Contractors </a:t>
            </a:r>
            <a:r>
              <a:rPr lang="en-GB" dirty="0"/>
              <a:t>included on an initial list are usually asked to provide information about their </a:t>
            </a:r>
            <a:r>
              <a:rPr lang="en-GB" dirty="0">
                <a:solidFill>
                  <a:srgbClr val="FF0000"/>
                </a:solidFill>
              </a:rPr>
              <a:t>financial and technical performance</a:t>
            </a:r>
            <a:r>
              <a:rPr lang="en-GB" dirty="0"/>
              <a:t>, particularly in relation to the </a:t>
            </a:r>
            <a:r>
              <a:rPr lang="en-GB" dirty="0">
                <a:solidFill>
                  <a:srgbClr val="FF0000"/>
                </a:solidFill>
              </a:rPr>
              <a:t>type of work </a:t>
            </a:r>
            <a:r>
              <a:rPr lang="en-GB" dirty="0"/>
              <a:t>under consideration. </a:t>
            </a:r>
          </a:p>
          <a:p>
            <a:endParaRPr lang="en-GB" dirty="0"/>
          </a:p>
        </p:txBody>
      </p:sp>
      <p:sp>
        <p:nvSpPr>
          <p:cNvPr id="3" name="Title 2"/>
          <p:cNvSpPr>
            <a:spLocks noGrp="1"/>
          </p:cNvSpPr>
          <p:nvPr>
            <p:ph type="title"/>
          </p:nvPr>
        </p:nvSpPr>
        <p:spPr/>
        <p:txBody>
          <a:bodyPr/>
          <a:lstStyle/>
          <a:p>
            <a:r>
              <a:rPr lang="en-GB" dirty="0">
                <a:solidFill>
                  <a:srgbClr val="FF0000"/>
                </a:solidFill>
              </a:rPr>
              <a:t>One-off (ad hoc) lists</a:t>
            </a:r>
          </a:p>
        </p:txBody>
      </p:sp>
    </p:spTree>
    <p:extLst>
      <p:ext uri="{BB962C8B-B14F-4D97-AF65-F5344CB8AC3E}">
        <p14:creationId xmlns:p14="http://schemas.microsoft.com/office/powerpoint/2010/main" val="19611236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sz="2800" b="1" i="1" dirty="0">
                <a:solidFill>
                  <a:srgbClr val="000000"/>
                </a:solidFill>
                <a:latin typeface="Century Gothic" panose="020B0502020202020204" pitchFamily="34" charset="0"/>
              </a:rPr>
              <a:t>Pre-qualification </a:t>
            </a:r>
            <a:r>
              <a:rPr lang="en-GB" sz="2800" i="1" dirty="0" smtClean="0">
                <a:solidFill>
                  <a:srgbClr val="000000"/>
                </a:solidFill>
                <a:latin typeface="Century Gothic" panose="020B0502020202020204" pitchFamily="34" charset="0"/>
              </a:rPr>
              <a:t>– </a:t>
            </a:r>
          </a:p>
          <a:p>
            <a:r>
              <a:rPr lang="en-GB" sz="2800" i="1" dirty="0" smtClean="0">
                <a:solidFill>
                  <a:srgbClr val="000000"/>
                </a:solidFill>
                <a:latin typeface="Century Gothic" panose="020B0502020202020204" pitchFamily="34" charset="0"/>
              </a:rPr>
              <a:t>‘</a:t>
            </a:r>
            <a:r>
              <a:rPr lang="en-GB" sz="2800" i="1" dirty="0" smtClean="0">
                <a:solidFill>
                  <a:srgbClr val="7030A0"/>
                </a:solidFill>
                <a:latin typeface="Century Gothic" panose="020B0502020202020204" pitchFamily="34" charset="0"/>
              </a:rPr>
              <a:t>the </a:t>
            </a:r>
            <a:r>
              <a:rPr lang="en-GB" sz="2800" i="1" dirty="0">
                <a:solidFill>
                  <a:srgbClr val="7030A0"/>
                </a:solidFill>
                <a:latin typeface="Century Gothic" panose="020B0502020202020204" pitchFamily="34" charset="0"/>
              </a:rPr>
              <a:t>provision by a contractor of information as part of a pre-selection process. An application by a contractor to be included on a select list of tenderers</a:t>
            </a:r>
            <a:r>
              <a:rPr lang="en-GB" sz="2800" i="1" dirty="0" smtClean="0">
                <a:solidFill>
                  <a:srgbClr val="7030A0"/>
                </a:solidFill>
                <a:latin typeface="Century Gothic" panose="020B0502020202020204" pitchFamily="34" charset="0"/>
              </a:rPr>
              <a:t>.’ </a:t>
            </a:r>
            <a:endParaRPr lang="en-GB" sz="2800" dirty="0">
              <a:solidFill>
                <a:srgbClr val="7030A0"/>
              </a:solidFill>
              <a:latin typeface="Century Gothic" panose="020B0502020202020204" pitchFamily="34" charset="0"/>
            </a:endParaRPr>
          </a:p>
        </p:txBody>
      </p:sp>
      <p:sp>
        <p:nvSpPr>
          <p:cNvPr id="3" name="Title 2"/>
          <p:cNvSpPr>
            <a:spLocks noGrp="1"/>
          </p:cNvSpPr>
          <p:nvPr>
            <p:ph type="title"/>
          </p:nvPr>
        </p:nvSpPr>
        <p:spPr/>
        <p:txBody>
          <a:bodyPr/>
          <a:lstStyle/>
          <a:p>
            <a:r>
              <a:rPr lang="en-GB" dirty="0">
                <a:solidFill>
                  <a:srgbClr val="FF0000"/>
                </a:solidFill>
              </a:rPr>
              <a:t>PRE-QUALIFICATION</a:t>
            </a:r>
          </a:p>
        </p:txBody>
      </p:sp>
    </p:spTree>
    <p:extLst>
      <p:ext uri="{BB962C8B-B14F-4D97-AF65-F5344CB8AC3E}">
        <p14:creationId xmlns:p14="http://schemas.microsoft.com/office/powerpoint/2010/main" val="40646135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08720"/>
            <a:ext cx="8229600" cy="5098571"/>
          </a:xfrm>
        </p:spPr>
        <p:txBody>
          <a:bodyPr>
            <a:normAutofit/>
          </a:bodyPr>
          <a:lstStyle/>
          <a:p>
            <a:r>
              <a:rPr lang="en-GB" dirty="0" smtClean="0"/>
              <a:t>public </a:t>
            </a:r>
            <a:r>
              <a:rPr lang="en-GB" dirty="0"/>
              <a:t>sector and non-governmental organisations </a:t>
            </a:r>
            <a:r>
              <a:rPr lang="en-GB" dirty="0" smtClean="0"/>
              <a:t>–</a:t>
            </a:r>
            <a:r>
              <a:rPr lang="en-GB" dirty="0" err="1" smtClean="0"/>
              <a:t>eg</a:t>
            </a:r>
            <a:endParaRPr lang="en-GB" dirty="0" smtClean="0"/>
          </a:p>
          <a:p>
            <a:r>
              <a:rPr lang="en-GB" dirty="0" smtClean="0"/>
              <a:t> </a:t>
            </a:r>
            <a:r>
              <a:rPr lang="en-GB" dirty="0"/>
              <a:t>central government </a:t>
            </a:r>
            <a:r>
              <a:rPr lang="en-GB" dirty="0" smtClean="0"/>
              <a:t>authorities</a:t>
            </a:r>
          </a:p>
          <a:p>
            <a:r>
              <a:rPr lang="en-GB" dirty="0" smtClean="0"/>
              <a:t> </a:t>
            </a:r>
            <a:r>
              <a:rPr lang="en-GB" dirty="0"/>
              <a:t>local </a:t>
            </a:r>
            <a:r>
              <a:rPr lang="en-GB" dirty="0" smtClean="0"/>
              <a:t>authorities</a:t>
            </a:r>
          </a:p>
          <a:p>
            <a:r>
              <a:rPr lang="en-GB" dirty="0" smtClean="0"/>
              <a:t> universities</a:t>
            </a:r>
          </a:p>
          <a:p>
            <a:r>
              <a:rPr lang="en-GB" dirty="0" smtClean="0"/>
              <a:t> </a:t>
            </a:r>
            <a:r>
              <a:rPr lang="en-GB" dirty="0"/>
              <a:t>NHS Trusts and some utility </a:t>
            </a:r>
            <a:r>
              <a:rPr lang="en-GB" dirty="0" smtClean="0"/>
              <a:t>companies</a:t>
            </a:r>
          </a:p>
          <a:p>
            <a:r>
              <a:rPr lang="en-GB" dirty="0" smtClean="0"/>
              <a:t>Large </a:t>
            </a:r>
            <a:r>
              <a:rPr lang="en-GB" dirty="0"/>
              <a:t>private sector clients with an ongoing programme of work. </a:t>
            </a:r>
          </a:p>
        </p:txBody>
      </p:sp>
      <p:sp>
        <p:nvSpPr>
          <p:cNvPr id="3" name="Title 2"/>
          <p:cNvSpPr>
            <a:spLocks noGrp="1"/>
          </p:cNvSpPr>
          <p:nvPr>
            <p:ph type="title"/>
          </p:nvPr>
        </p:nvSpPr>
        <p:spPr/>
        <p:txBody>
          <a:bodyPr>
            <a:normAutofit fontScale="90000"/>
          </a:bodyPr>
          <a:lstStyle/>
          <a:p>
            <a:r>
              <a:rPr lang="en-GB" sz="3100" dirty="0">
                <a:solidFill>
                  <a:srgbClr val="FF0000"/>
                </a:solidFill>
              </a:rPr>
              <a:t>Pre-qualification is a necessity </a:t>
            </a:r>
            <a:r>
              <a:rPr lang="en-GB" sz="3100" dirty="0" smtClean="0">
                <a:solidFill>
                  <a:srgbClr val="FF0000"/>
                </a:solidFill>
              </a:rPr>
              <a:t>for.. </a:t>
            </a:r>
            <a:r>
              <a:rPr lang="en-GB" dirty="0"/>
              <a:t/>
            </a:r>
            <a:br>
              <a:rPr lang="en-GB" dirty="0"/>
            </a:br>
            <a:endParaRPr lang="en-GB" dirty="0"/>
          </a:p>
        </p:txBody>
      </p:sp>
    </p:spTree>
    <p:extLst>
      <p:ext uri="{BB962C8B-B14F-4D97-AF65-F5344CB8AC3E}">
        <p14:creationId xmlns:p14="http://schemas.microsoft.com/office/powerpoint/2010/main" val="37024638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It is used for the establishment by the client of a list of contractors or specialty contractors with the </a:t>
            </a:r>
            <a:r>
              <a:rPr lang="en-GB" dirty="0">
                <a:solidFill>
                  <a:srgbClr val="00B0F0"/>
                </a:solidFill>
              </a:rPr>
              <a:t>necessary skills, experience, resources, previous tender performance, and desire to carry out the works, </a:t>
            </a:r>
            <a:r>
              <a:rPr lang="en-GB" dirty="0"/>
              <a:t>bearing in mind the </a:t>
            </a:r>
            <a:r>
              <a:rPr lang="en-GB" dirty="0">
                <a:solidFill>
                  <a:srgbClr val="FF0000"/>
                </a:solidFill>
              </a:rPr>
              <a:t>character, size, location and timing of the project</a:t>
            </a:r>
            <a:r>
              <a:rPr lang="en-GB" dirty="0"/>
              <a:t>.</a:t>
            </a:r>
          </a:p>
          <a:p>
            <a:endParaRPr lang="en-GB" dirty="0"/>
          </a:p>
        </p:txBody>
      </p:sp>
      <p:sp>
        <p:nvSpPr>
          <p:cNvPr id="3" name="Title 2"/>
          <p:cNvSpPr>
            <a:spLocks noGrp="1"/>
          </p:cNvSpPr>
          <p:nvPr>
            <p:ph type="title"/>
          </p:nvPr>
        </p:nvSpPr>
        <p:spPr/>
        <p:txBody>
          <a:bodyPr/>
          <a:lstStyle/>
          <a:p>
            <a:r>
              <a:rPr lang="en-GB" dirty="0">
                <a:solidFill>
                  <a:srgbClr val="FF0000"/>
                </a:solidFill>
              </a:rPr>
              <a:t>PRE-QUALIFICATION</a:t>
            </a:r>
            <a:endParaRPr lang="en-GB" dirty="0"/>
          </a:p>
        </p:txBody>
      </p:sp>
    </p:spTree>
    <p:extLst>
      <p:ext uri="{BB962C8B-B14F-4D97-AF65-F5344CB8AC3E}">
        <p14:creationId xmlns:p14="http://schemas.microsoft.com/office/powerpoint/2010/main" val="12636345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Pre-qualification will occur sometime </a:t>
            </a:r>
            <a:r>
              <a:rPr lang="en-GB" dirty="0">
                <a:solidFill>
                  <a:srgbClr val="FF0000"/>
                </a:solidFill>
              </a:rPr>
              <a:t>before</a:t>
            </a:r>
            <a:r>
              <a:rPr lang="en-GB" dirty="0"/>
              <a:t> any formal invitations to tender are issued</a:t>
            </a:r>
            <a:r>
              <a:rPr lang="en-GB" dirty="0" smtClean="0"/>
              <a:t>.</a:t>
            </a:r>
          </a:p>
          <a:p>
            <a:r>
              <a:rPr lang="en-GB" dirty="0" smtClean="0"/>
              <a:t> </a:t>
            </a:r>
            <a:r>
              <a:rPr lang="en-GB" dirty="0"/>
              <a:t>It is important for the client to allow a </a:t>
            </a:r>
            <a:r>
              <a:rPr lang="en-GB" dirty="0">
                <a:solidFill>
                  <a:srgbClr val="FF0000"/>
                </a:solidFill>
              </a:rPr>
              <a:t>realistic programme </a:t>
            </a:r>
            <a:r>
              <a:rPr lang="en-GB" dirty="0"/>
              <a:t>covering the whole of the pre-qualification and tendering period, and </a:t>
            </a:r>
            <a:r>
              <a:rPr lang="en-GB" dirty="0">
                <a:solidFill>
                  <a:srgbClr val="FF0000"/>
                </a:solidFill>
              </a:rPr>
              <a:t>adequate time </a:t>
            </a:r>
            <a:r>
              <a:rPr lang="en-GB" dirty="0"/>
              <a:t>is given for each stage. </a:t>
            </a:r>
          </a:p>
        </p:txBody>
      </p:sp>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16695110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solidFill>
                  <a:srgbClr val="7030A0"/>
                </a:solidFill>
              </a:rPr>
              <a:t>Comprehensive and detailed information will be required; on major </a:t>
            </a:r>
            <a:r>
              <a:rPr lang="en-GB" dirty="0" smtClean="0">
                <a:solidFill>
                  <a:srgbClr val="7030A0"/>
                </a:solidFill>
              </a:rPr>
              <a:t>works.</a:t>
            </a:r>
          </a:p>
          <a:p>
            <a:r>
              <a:rPr lang="en-GB" dirty="0" smtClean="0">
                <a:solidFill>
                  <a:srgbClr val="00B050"/>
                </a:solidFill>
              </a:rPr>
              <a:t>Submissions </a:t>
            </a:r>
            <a:r>
              <a:rPr lang="en-GB" dirty="0">
                <a:solidFill>
                  <a:srgbClr val="00B050"/>
                </a:solidFill>
              </a:rPr>
              <a:t>can take several weeks to prepare. </a:t>
            </a:r>
            <a:endParaRPr lang="en-GB" dirty="0" smtClean="0">
              <a:solidFill>
                <a:srgbClr val="00B050"/>
              </a:solidFill>
            </a:endParaRPr>
          </a:p>
          <a:p>
            <a:r>
              <a:rPr lang="en-GB" dirty="0" smtClean="0">
                <a:solidFill>
                  <a:srgbClr val="00B0F0"/>
                </a:solidFill>
              </a:rPr>
              <a:t>The </a:t>
            </a:r>
            <a:r>
              <a:rPr lang="en-GB" dirty="0">
                <a:solidFill>
                  <a:srgbClr val="00B0F0"/>
                </a:solidFill>
              </a:rPr>
              <a:t>European Union (EU) has requirements regarding time periods when tendering for public sector works.</a:t>
            </a:r>
          </a:p>
        </p:txBody>
      </p:sp>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19518536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solidFill>
                  <a:srgbClr val="0070C0"/>
                </a:solidFill>
              </a:rPr>
              <a:t>Pre-qualification procedures can be used on a project by project basis or for a framework </a:t>
            </a:r>
          </a:p>
          <a:p>
            <a:r>
              <a:rPr lang="en-GB" dirty="0">
                <a:solidFill>
                  <a:srgbClr val="0070C0"/>
                </a:solidFill>
              </a:rPr>
              <a:t>agreement. </a:t>
            </a:r>
            <a:endParaRPr lang="en-GB" dirty="0" smtClean="0">
              <a:solidFill>
                <a:srgbClr val="0070C0"/>
              </a:solidFill>
            </a:endParaRPr>
          </a:p>
          <a:p>
            <a:r>
              <a:rPr lang="en-GB" dirty="0" smtClean="0"/>
              <a:t>Being </a:t>
            </a:r>
            <a:r>
              <a:rPr lang="en-GB" dirty="0"/>
              <a:t>pre-qualified </a:t>
            </a:r>
            <a:r>
              <a:rPr lang="en-GB" dirty="0">
                <a:solidFill>
                  <a:srgbClr val="FF0000"/>
                </a:solidFill>
              </a:rPr>
              <a:t>does not guarantee </a:t>
            </a:r>
            <a:r>
              <a:rPr lang="en-GB" dirty="0"/>
              <a:t>the contractor will be chosen for the tender list. Excessive pre-qualification, with long burdensome questions, adds cost, </a:t>
            </a:r>
          </a:p>
        </p:txBody>
      </p:sp>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20788129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GB" dirty="0" smtClean="0">
                <a:solidFill>
                  <a:srgbClr val="00B0F0"/>
                </a:solidFill>
              </a:rPr>
              <a:t>Designed </a:t>
            </a:r>
            <a:r>
              <a:rPr lang="en-GB" dirty="0">
                <a:solidFill>
                  <a:srgbClr val="00B0F0"/>
                </a:solidFill>
              </a:rPr>
              <a:t>to check that the bidding company is (for the contract term):</a:t>
            </a:r>
          </a:p>
          <a:p>
            <a:r>
              <a:rPr lang="en-GB" dirty="0" smtClean="0">
                <a:solidFill>
                  <a:srgbClr val="00B0F0"/>
                </a:solidFill>
              </a:rPr>
              <a:t>Technically </a:t>
            </a:r>
            <a:r>
              <a:rPr lang="en-GB" dirty="0">
                <a:solidFill>
                  <a:srgbClr val="00B0F0"/>
                </a:solidFill>
              </a:rPr>
              <a:t>competent</a:t>
            </a:r>
          </a:p>
          <a:p>
            <a:r>
              <a:rPr lang="en-GB" dirty="0" smtClean="0">
                <a:solidFill>
                  <a:srgbClr val="00B0F0"/>
                </a:solidFill>
              </a:rPr>
              <a:t>Financially </a:t>
            </a:r>
            <a:r>
              <a:rPr lang="en-GB" dirty="0">
                <a:solidFill>
                  <a:srgbClr val="00B0F0"/>
                </a:solidFill>
              </a:rPr>
              <a:t>sound</a:t>
            </a:r>
          </a:p>
          <a:p>
            <a:r>
              <a:rPr lang="en-GB" dirty="0" smtClean="0">
                <a:solidFill>
                  <a:srgbClr val="00B0F0"/>
                </a:solidFill>
              </a:rPr>
              <a:t>Legally compliant</a:t>
            </a:r>
            <a:endParaRPr lang="en-GB" dirty="0">
              <a:solidFill>
                <a:srgbClr val="00B0F0"/>
              </a:solidFill>
            </a:endParaRPr>
          </a:p>
        </p:txBody>
      </p:sp>
      <p:sp>
        <p:nvSpPr>
          <p:cNvPr id="3" name="Title 2"/>
          <p:cNvSpPr>
            <a:spLocks noGrp="1"/>
          </p:cNvSpPr>
          <p:nvPr>
            <p:ph type="title"/>
          </p:nvPr>
        </p:nvSpPr>
        <p:spPr/>
        <p:txBody>
          <a:bodyPr>
            <a:noAutofit/>
          </a:bodyPr>
          <a:lstStyle/>
          <a:p>
            <a:r>
              <a:rPr lang="en-GB" sz="3600" dirty="0">
                <a:solidFill>
                  <a:srgbClr val="FF0000"/>
                </a:solidFill>
              </a:rPr>
              <a:t>The aim of a Pre-Qualification Questionnaire (PQQ)</a:t>
            </a:r>
          </a:p>
        </p:txBody>
      </p:sp>
    </p:spTree>
    <p:extLst>
      <p:ext uri="{BB962C8B-B14F-4D97-AF65-F5344CB8AC3E}">
        <p14:creationId xmlns:p14="http://schemas.microsoft.com/office/powerpoint/2010/main" val="42355063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404664"/>
            <a:ext cx="8363272" cy="5602627"/>
          </a:xfrm>
        </p:spPr>
        <p:txBody>
          <a:bodyPr>
            <a:normAutofit/>
          </a:bodyPr>
          <a:lstStyle/>
          <a:p>
            <a:r>
              <a:rPr lang="en-GB" dirty="0" smtClean="0">
                <a:solidFill>
                  <a:srgbClr val="7030A0"/>
                </a:solidFill>
              </a:rPr>
              <a:t>The next figure shows the </a:t>
            </a:r>
            <a:r>
              <a:rPr lang="en-GB" dirty="0">
                <a:solidFill>
                  <a:srgbClr val="7030A0"/>
                </a:solidFill>
              </a:rPr>
              <a:t>evaluation criteria in more detail, split between commercial and technical. </a:t>
            </a:r>
            <a:endParaRPr lang="en-GB" dirty="0" smtClean="0">
              <a:solidFill>
                <a:srgbClr val="7030A0"/>
              </a:solidFill>
            </a:endParaRPr>
          </a:p>
          <a:p>
            <a:r>
              <a:rPr lang="en-GB" dirty="0" smtClean="0">
                <a:solidFill>
                  <a:srgbClr val="00B0F0"/>
                </a:solidFill>
              </a:rPr>
              <a:t>Contracting </a:t>
            </a:r>
            <a:r>
              <a:rPr lang="en-GB" dirty="0">
                <a:solidFill>
                  <a:srgbClr val="00B0F0"/>
                </a:solidFill>
              </a:rPr>
              <a:t>authorities are required to publish an Award Notification letter providing some information to unsuccessful tenderers about the reasons for their decision</a:t>
            </a:r>
            <a:r>
              <a:rPr lang="en-GB" dirty="0" smtClean="0">
                <a:solidFill>
                  <a:srgbClr val="00B0F0"/>
                </a:solidFill>
              </a:rPr>
              <a:t>.</a:t>
            </a:r>
          </a:p>
          <a:p>
            <a:r>
              <a:rPr lang="en-GB" dirty="0" smtClean="0">
                <a:solidFill>
                  <a:srgbClr val="C00000"/>
                </a:solidFill>
              </a:rPr>
              <a:t> </a:t>
            </a:r>
            <a:r>
              <a:rPr lang="en-GB" dirty="0">
                <a:solidFill>
                  <a:srgbClr val="C00000"/>
                </a:solidFill>
              </a:rPr>
              <a:t>After the contracting authority has informed tenderers of its decision, there must follow a ten-day standstill period during which the contract cannot be awarded, to ensure there is no appeal.</a:t>
            </a:r>
          </a:p>
        </p:txBody>
      </p:sp>
    </p:spTree>
    <p:extLst>
      <p:ext uri="{BB962C8B-B14F-4D97-AF65-F5344CB8AC3E}">
        <p14:creationId xmlns:p14="http://schemas.microsoft.com/office/powerpoint/2010/main" val="39133559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i="1" dirty="0">
                <a:solidFill>
                  <a:srgbClr val="FF0000"/>
                </a:solidFill>
              </a:rPr>
              <a:t>The criteria considered in a PQQ</a:t>
            </a:r>
            <a:endParaRPr lang="en-GB" dirty="0">
              <a:solidFill>
                <a:srgbClr val="FF0000"/>
              </a:solidFill>
            </a:endParaRPr>
          </a:p>
        </p:txBody>
      </p:sp>
      <p:pic>
        <p:nvPicPr>
          <p:cNvPr id="4" name="Content Placeholder 3"/>
          <p:cNvPicPr>
            <a:picLocks noGrp="1"/>
          </p:cNvPicPr>
          <p:nvPr>
            <p:ph idx="1"/>
          </p:nvPr>
        </p:nvPicPr>
        <p:blipFill rotWithShape="1">
          <a:blip r:embed="rId2"/>
          <a:srcRect l="13461" t="60864" r="28042" b="13378"/>
          <a:stretch/>
        </p:blipFill>
        <p:spPr bwMode="auto">
          <a:xfrm>
            <a:off x="683568" y="1772816"/>
            <a:ext cx="7776864" cy="410445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383068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solidFill>
                  <a:srgbClr val="7030A0"/>
                </a:solidFill>
              </a:rPr>
              <a:t>BSI </a:t>
            </a:r>
            <a:r>
              <a:rPr lang="en-GB" dirty="0">
                <a:solidFill>
                  <a:srgbClr val="7030A0"/>
                </a:solidFill>
              </a:rPr>
              <a:t>PAS 91 is a publicly available specification that sets out the content, format, and use of questions that are widely-applicable to pre-qualification for construction tendering. </a:t>
            </a:r>
            <a:endParaRPr lang="en-GB" dirty="0" smtClean="0">
              <a:solidFill>
                <a:srgbClr val="7030A0"/>
              </a:solidFill>
            </a:endParaRPr>
          </a:p>
          <a:p>
            <a:r>
              <a:rPr lang="en-GB" dirty="0" smtClean="0">
                <a:solidFill>
                  <a:srgbClr val="00B0F0"/>
                </a:solidFill>
              </a:rPr>
              <a:t>It </a:t>
            </a:r>
            <a:r>
              <a:rPr lang="en-GB" dirty="0">
                <a:solidFill>
                  <a:srgbClr val="00B0F0"/>
                </a:solidFill>
              </a:rPr>
              <a:t>specifies what is to be asked in the pre-qualification process for construction-related procurement. </a:t>
            </a:r>
            <a:endParaRPr lang="en-GB" dirty="0" smtClean="0">
              <a:solidFill>
                <a:srgbClr val="00B0F0"/>
              </a:solidFill>
            </a:endParaRPr>
          </a:p>
          <a:p>
            <a:r>
              <a:rPr lang="en-GB" dirty="0" smtClean="0"/>
              <a:t>It </a:t>
            </a:r>
            <a:r>
              <a:rPr lang="en-GB" dirty="0">
                <a:solidFill>
                  <a:srgbClr val="FF0000"/>
                </a:solidFill>
              </a:rPr>
              <a:t>does not stipulate </a:t>
            </a:r>
            <a:r>
              <a:rPr lang="en-GB" dirty="0"/>
              <a:t>how the enquiry process is to be undertaken. Its aims is to underpin good practice.</a:t>
            </a:r>
          </a:p>
        </p:txBody>
      </p:sp>
      <p:sp>
        <p:nvSpPr>
          <p:cNvPr id="3" name="Title 2"/>
          <p:cNvSpPr>
            <a:spLocks noGrp="1"/>
          </p:cNvSpPr>
          <p:nvPr>
            <p:ph type="title"/>
          </p:nvPr>
        </p:nvSpPr>
        <p:spPr/>
        <p:txBody>
          <a:bodyPr>
            <a:normAutofit fontScale="90000"/>
          </a:bodyPr>
          <a:lstStyle/>
          <a:p>
            <a:r>
              <a:rPr lang="en-GB" i="1" dirty="0">
                <a:solidFill>
                  <a:srgbClr val="FF0000"/>
                </a:solidFill>
              </a:rPr>
              <a:t>BSI PAS 91 </a:t>
            </a:r>
            <a:r>
              <a:rPr lang="en-GB" dirty="0"/>
              <a:t/>
            </a:r>
            <a:br>
              <a:rPr lang="en-GB" dirty="0"/>
            </a:br>
            <a:endParaRPr lang="en-GB" dirty="0"/>
          </a:p>
        </p:txBody>
      </p:sp>
    </p:spTree>
    <p:extLst>
      <p:ext uri="{BB962C8B-B14F-4D97-AF65-F5344CB8AC3E}">
        <p14:creationId xmlns:p14="http://schemas.microsoft.com/office/powerpoint/2010/main" val="18741811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u="sng" dirty="0" smtClean="0"/>
              <a:t>DEFİNİTİON:</a:t>
            </a:r>
          </a:p>
          <a:p>
            <a:r>
              <a:rPr lang="en-GB" i="1" dirty="0" smtClean="0">
                <a:solidFill>
                  <a:srgbClr val="00B050"/>
                </a:solidFill>
              </a:rPr>
              <a:t> ‘Main </a:t>
            </a:r>
            <a:r>
              <a:rPr lang="en-GB" i="1" dirty="0">
                <a:solidFill>
                  <a:srgbClr val="00B050"/>
                </a:solidFill>
              </a:rPr>
              <a:t>contractor’s preliminaries are the cost to the main contractor of running a site </a:t>
            </a:r>
            <a:r>
              <a:rPr lang="en-GB" i="1" dirty="0" smtClean="0">
                <a:solidFill>
                  <a:srgbClr val="00B050"/>
                </a:solidFill>
              </a:rPr>
              <a:t>.’</a:t>
            </a:r>
            <a:endParaRPr lang="en-GB" dirty="0">
              <a:solidFill>
                <a:srgbClr val="00B050"/>
              </a:solidFill>
            </a:endParaRPr>
          </a:p>
          <a:p>
            <a:endParaRPr lang="en-GB" dirty="0" smtClean="0"/>
          </a:p>
          <a:p>
            <a:endParaRPr lang="en-GB" dirty="0"/>
          </a:p>
          <a:p>
            <a:r>
              <a:rPr lang="en-GB" dirty="0" smtClean="0">
                <a:solidFill>
                  <a:srgbClr val="0070C0"/>
                </a:solidFill>
              </a:rPr>
              <a:t>The </a:t>
            </a:r>
            <a:r>
              <a:rPr lang="en-GB" dirty="0">
                <a:solidFill>
                  <a:srgbClr val="0070C0"/>
                </a:solidFill>
              </a:rPr>
              <a:t>preliminaries are a substantial part of the project </a:t>
            </a:r>
            <a:r>
              <a:rPr lang="en-GB" dirty="0" smtClean="0">
                <a:solidFill>
                  <a:srgbClr val="0070C0"/>
                </a:solidFill>
              </a:rPr>
              <a:t>estimate. </a:t>
            </a:r>
            <a:endParaRPr lang="en-GB" dirty="0">
              <a:solidFill>
                <a:srgbClr val="0070C0"/>
              </a:solidFill>
            </a:endParaRPr>
          </a:p>
        </p:txBody>
      </p:sp>
      <p:sp>
        <p:nvSpPr>
          <p:cNvPr id="3" name="Title 2"/>
          <p:cNvSpPr>
            <a:spLocks noGrp="1"/>
          </p:cNvSpPr>
          <p:nvPr>
            <p:ph type="title"/>
          </p:nvPr>
        </p:nvSpPr>
        <p:spPr/>
        <p:txBody>
          <a:bodyPr>
            <a:normAutofit fontScale="90000"/>
          </a:bodyPr>
          <a:lstStyle/>
          <a:p>
            <a:r>
              <a:rPr lang="en-GB" dirty="0">
                <a:solidFill>
                  <a:srgbClr val="FF0000"/>
                </a:solidFill>
              </a:rPr>
              <a:t>PRELIMINARIES </a:t>
            </a:r>
            <a:r>
              <a:rPr lang="en-GB" dirty="0"/>
              <a:t/>
            </a:r>
            <a:br>
              <a:rPr lang="en-GB" dirty="0"/>
            </a:br>
            <a:endParaRPr lang="en-GB" dirty="0"/>
          </a:p>
        </p:txBody>
      </p:sp>
    </p:spTree>
    <p:extLst>
      <p:ext uri="{BB962C8B-B14F-4D97-AF65-F5344CB8AC3E}">
        <p14:creationId xmlns:p14="http://schemas.microsoft.com/office/powerpoint/2010/main" val="17353533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In groups of four ,list the items to be included in the preliminaries and how you would price those items.</a:t>
            </a:r>
            <a:endParaRPr lang="en-GB" dirty="0"/>
          </a:p>
        </p:txBody>
      </p:sp>
      <p:sp>
        <p:nvSpPr>
          <p:cNvPr id="3" name="Title 2"/>
          <p:cNvSpPr>
            <a:spLocks noGrp="1"/>
          </p:cNvSpPr>
          <p:nvPr>
            <p:ph type="title"/>
          </p:nvPr>
        </p:nvSpPr>
        <p:spPr/>
        <p:txBody>
          <a:bodyPr/>
          <a:lstStyle/>
          <a:p>
            <a:r>
              <a:rPr lang="en-GB" dirty="0">
                <a:solidFill>
                  <a:srgbClr val="FF0000"/>
                </a:solidFill>
              </a:rPr>
              <a:t>PRELIMINARIES</a:t>
            </a:r>
            <a:endParaRPr lang="en-GB" dirty="0"/>
          </a:p>
        </p:txBody>
      </p:sp>
    </p:spTree>
    <p:extLst>
      <p:ext uri="{BB962C8B-B14F-4D97-AF65-F5344CB8AC3E}">
        <p14:creationId xmlns:p14="http://schemas.microsoft.com/office/powerpoint/2010/main" val="295847328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smtClean="0"/>
              <a:t>Next slide shows </a:t>
            </a:r>
            <a:r>
              <a:rPr lang="en-GB" dirty="0"/>
              <a:t>the items involved in estimating the cost of preliminaries. </a:t>
            </a:r>
            <a:endParaRPr lang="en-GB" dirty="0" smtClean="0"/>
          </a:p>
          <a:p>
            <a:r>
              <a:rPr lang="en-GB" dirty="0" smtClean="0"/>
              <a:t>Main </a:t>
            </a:r>
            <a:r>
              <a:rPr lang="en-GB" dirty="0"/>
              <a:t>contractors’ preliminaries </a:t>
            </a:r>
            <a:r>
              <a:rPr lang="en-GB" dirty="0">
                <a:solidFill>
                  <a:srgbClr val="FF0000"/>
                </a:solidFill>
              </a:rPr>
              <a:t>exclude costs associated with subcontractors’ or work package contractors’ preliminaries</a:t>
            </a:r>
            <a:r>
              <a:rPr lang="en-GB" dirty="0"/>
              <a:t>, but they must make allowances for servicing all the specialist contractors. </a:t>
            </a:r>
            <a:endParaRPr lang="en-GB" dirty="0" smtClean="0"/>
          </a:p>
          <a:p>
            <a:r>
              <a:rPr lang="en-GB" dirty="0" smtClean="0">
                <a:solidFill>
                  <a:srgbClr val="00B0F0"/>
                </a:solidFill>
              </a:rPr>
              <a:t>For </a:t>
            </a:r>
            <a:r>
              <a:rPr lang="en-GB" dirty="0">
                <a:solidFill>
                  <a:srgbClr val="00B0F0"/>
                </a:solidFill>
              </a:rPr>
              <a:t>example, staff will need </a:t>
            </a:r>
            <a:r>
              <a:rPr lang="en-GB" u="sng" dirty="0">
                <a:solidFill>
                  <a:srgbClr val="00B0F0"/>
                </a:solidFill>
              </a:rPr>
              <a:t>washroom facilities, canteen facilities etc</a:t>
            </a:r>
            <a:r>
              <a:rPr lang="en-GB" dirty="0">
                <a:solidFill>
                  <a:srgbClr val="00B0F0"/>
                </a:solidFill>
              </a:rPr>
              <a:t>. They are sometimes referred to as site overheads (or in the USA as ‘field costs’). </a:t>
            </a:r>
            <a:endParaRPr lang="en-GB" dirty="0" smtClean="0">
              <a:solidFill>
                <a:srgbClr val="00B0F0"/>
              </a:solidFill>
            </a:endParaRPr>
          </a:p>
        </p:txBody>
      </p:sp>
      <p:sp>
        <p:nvSpPr>
          <p:cNvPr id="3" name="Title 2"/>
          <p:cNvSpPr>
            <a:spLocks noGrp="1"/>
          </p:cNvSpPr>
          <p:nvPr>
            <p:ph type="title"/>
          </p:nvPr>
        </p:nvSpPr>
        <p:spPr/>
        <p:txBody>
          <a:bodyPr>
            <a:normAutofit/>
          </a:bodyPr>
          <a:lstStyle/>
          <a:p>
            <a:r>
              <a:rPr lang="en-GB" sz="3200" dirty="0">
                <a:solidFill>
                  <a:srgbClr val="FF0000"/>
                </a:solidFill>
              </a:rPr>
              <a:t>The preliminaries are a substantial part of the project </a:t>
            </a:r>
            <a:r>
              <a:rPr lang="en-GB" sz="3200" dirty="0" smtClean="0">
                <a:solidFill>
                  <a:srgbClr val="FF0000"/>
                </a:solidFill>
              </a:rPr>
              <a:t>estimate</a:t>
            </a:r>
            <a:endParaRPr lang="en-GB" sz="3200" dirty="0">
              <a:solidFill>
                <a:srgbClr val="FF0000"/>
              </a:solidFill>
            </a:endParaRPr>
          </a:p>
        </p:txBody>
      </p:sp>
    </p:spTree>
    <p:extLst>
      <p:ext uri="{BB962C8B-B14F-4D97-AF65-F5344CB8AC3E}">
        <p14:creationId xmlns:p14="http://schemas.microsoft.com/office/powerpoint/2010/main" val="297812545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The Preliminaries honeycomb</a:t>
            </a:r>
            <a:endParaRPr lang="en-GB" dirty="0"/>
          </a:p>
        </p:txBody>
      </p:sp>
      <p:pic>
        <p:nvPicPr>
          <p:cNvPr id="4" name="Content Placeholder 3"/>
          <p:cNvPicPr>
            <a:picLocks noGrp="1"/>
          </p:cNvPicPr>
          <p:nvPr>
            <p:ph idx="1"/>
          </p:nvPr>
        </p:nvPicPr>
        <p:blipFill rotWithShape="1">
          <a:blip r:embed="rId2"/>
          <a:srcRect l="14791" t="36975" r="44494" b="11093"/>
          <a:stretch/>
        </p:blipFill>
        <p:spPr bwMode="auto">
          <a:xfrm>
            <a:off x="1475656" y="1417638"/>
            <a:ext cx="5314082" cy="4589462"/>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395536" y="4941168"/>
            <a:ext cx="8496944" cy="1200329"/>
          </a:xfrm>
          <a:prstGeom prst="rect">
            <a:avLst/>
          </a:prstGeom>
          <a:noFill/>
        </p:spPr>
        <p:txBody>
          <a:bodyPr wrap="square" rtlCol="0">
            <a:spAutoFit/>
          </a:bodyPr>
          <a:lstStyle/>
          <a:p>
            <a:r>
              <a:rPr lang="en-GB" sz="3600" b="1" dirty="0" smtClean="0">
                <a:solidFill>
                  <a:srgbClr val="FF0000"/>
                </a:solidFill>
              </a:rPr>
              <a:t>Shows </a:t>
            </a:r>
            <a:r>
              <a:rPr lang="en-GB" sz="3600" b="1" dirty="0">
                <a:solidFill>
                  <a:srgbClr val="FF0000"/>
                </a:solidFill>
              </a:rPr>
              <a:t>the items involved in estimating the cost of preliminaries.</a:t>
            </a:r>
          </a:p>
        </p:txBody>
      </p:sp>
    </p:spTree>
    <p:extLst>
      <p:ext uri="{BB962C8B-B14F-4D97-AF65-F5344CB8AC3E}">
        <p14:creationId xmlns:p14="http://schemas.microsoft.com/office/powerpoint/2010/main" val="9983836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213</TotalTime>
  <Words>936</Words>
  <Application>Microsoft Office PowerPoint</Application>
  <PresentationFormat>On-screen Show (4:3)</PresentationFormat>
  <Paragraphs>79</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Century Gothic</vt:lpstr>
      <vt:lpstr>Lucida Sans Unicode</vt:lpstr>
      <vt:lpstr>Verdana</vt:lpstr>
      <vt:lpstr>Wingdings 2</vt:lpstr>
      <vt:lpstr>Wingdings 3</vt:lpstr>
      <vt:lpstr>Concourse</vt:lpstr>
      <vt:lpstr>Best value as an approach?</vt:lpstr>
      <vt:lpstr>PowerPoint Presentation</vt:lpstr>
      <vt:lpstr>The result of pre-construction practice has included an increase in demand for contractor input in the following:</vt:lpstr>
      <vt:lpstr>SELECTION PROCESSES</vt:lpstr>
      <vt:lpstr>SELECTION PROCESSES</vt:lpstr>
      <vt:lpstr>Approved lists and framework agreements</vt:lpstr>
      <vt:lpstr>One-off (ad hoc) lists</vt:lpstr>
      <vt:lpstr>PRE-QUALIFICATION</vt:lpstr>
      <vt:lpstr>Pre-qualification is a necessity for..  </vt:lpstr>
      <vt:lpstr>PRE-QUALIFICATION</vt:lpstr>
      <vt:lpstr>PowerPoint Presentation</vt:lpstr>
      <vt:lpstr>PowerPoint Presentation</vt:lpstr>
      <vt:lpstr>PowerPoint Presentation</vt:lpstr>
      <vt:lpstr>The aim of a Pre-Qualification Questionnaire (PQQ)</vt:lpstr>
      <vt:lpstr>PowerPoint Presentation</vt:lpstr>
      <vt:lpstr>The criteria considered in a PQQ</vt:lpstr>
      <vt:lpstr>BSI PAS 91  </vt:lpstr>
      <vt:lpstr>PRELIMINARIES  </vt:lpstr>
      <vt:lpstr>PRELIMINARIES</vt:lpstr>
      <vt:lpstr>The preliminaries are a substantial part of the project estimate</vt:lpstr>
      <vt:lpstr>The Preliminaries honeycomb</vt:lpstr>
    </vt:vector>
  </TitlesOfParts>
  <Company>Deftones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Lindsay Richards</cp:lastModifiedBy>
  <cp:revision>29</cp:revision>
  <dcterms:created xsi:type="dcterms:W3CDTF">2016-11-03T10:27:52Z</dcterms:created>
  <dcterms:modified xsi:type="dcterms:W3CDTF">2018-01-11T15:32:40Z</dcterms:modified>
</cp:coreProperties>
</file>