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handoutMasterIdLst>
    <p:handoutMasterId r:id="rId43"/>
  </p:handoutMasterIdLst>
  <p:sldIdLst>
    <p:sldId id="313" r:id="rId2"/>
    <p:sldId id="278" r:id="rId3"/>
    <p:sldId id="279" r:id="rId4"/>
    <p:sldId id="256" r:id="rId5"/>
    <p:sldId id="270" r:id="rId6"/>
    <p:sldId id="275" r:id="rId7"/>
    <p:sldId id="276" r:id="rId8"/>
    <p:sldId id="285" r:id="rId9"/>
    <p:sldId id="277" r:id="rId10"/>
    <p:sldId id="280" r:id="rId11"/>
    <p:sldId id="293" r:id="rId12"/>
    <p:sldId id="305" r:id="rId13"/>
    <p:sldId id="306" r:id="rId14"/>
    <p:sldId id="307" r:id="rId15"/>
    <p:sldId id="308" r:id="rId16"/>
    <p:sldId id="281" r:id="rId17"/>
    <p:sldId id="291" r:id="rId18"/>
    <p:sldId id="292" r:id="rId19"/>
    <p:sldId id="294" r:id="rId20"/>
    <p:sldId id="295" r:id="rId21"/>
    <p:sldId id="296" r:id="rId22"/>
    <p:sldId id="282" r:id="rId23"/>
    <p:sldId id="297" r:id="rId24"/>
    <p:sldId id="298" r:id="rId25"/>
    <p:sldId id="299" r:id="rId26"/>
    <p:sldId id="300" r:id="rId27"/>
    <p:sldId id="301" r:id="rId28"/>
    <p:sldId id="283" r:id="rId29"/>
    <p:sldId id="286" r:id="rId30"/>
    <p:sldId id="287" r:id="rId31"/>
    <p:sldId id="288" r:id="rId32"/>
    <p:sldId id="289" r:id="rId33"/>
    <p:sldId id="290" r:id="rId34"/>
    <p:sldId id="284" r:id="rId35"/>
    <p:sldId id="302" r:id="rId36"/>
    <p:sldId id="312" r:id="rId37"/>
    <p:sldId id="303" r:id="rId38"/>
    <p:sldId id="309" r:id="rId39"/>
    <p:sldId id="310" r:id="rId40"/>
    <p:sldId id="311" r:id="rId41"/>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C9137B-9CBE-462F-A8D8-C1FE63F41F2D}" v="3" dt="2025-11-10T11:34:52.1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p:cViewPr varScale="1">
        <p:scale>
          <a:sx n="82" d="100"/>
          <a:sy n="82" d="100"/>
        </p:scale>
        <p:origin x="720" y="72"/>
      </p:cViewPr>
      <p:guideLst>
        <p:guide pos="3839"/>
        <p:guide orient="horz" pos="2160"/>
      </p:guideLst>
    </p:cSldViewPr>
  </p:slideViewPr>
  <p:notesTextViewPr>
    <p:cViewPr>
      <p:scale>
        <a:sx n="1" d="1"/>
        <a:sy n="1" d="1"/>
      </p:scale>
      <p:origin x="0" y="0"/>
    </p:cViewPr>
  </p:notesTextViewPr>
  <p:notesViewPr>
    <p:cSldViewPr showGuides="1">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_rels/data1.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jpg"/><Relationship Id="rId1" Type="http://schemas.openxmlformats.org/officeDocument/2006/relationships/image" Target="../media/image19.1"/><Relationship Id="rId4" Type="http://schemas.openxmlformats.org/officeDocument/2006/relationships/image" Target="../media/image22.png"/></Relationships>
</file>

<file path=ppt/diagrams/_rels/drawing1.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jpg"/><Relationship Id="rId1" Type="http://schemas.openxmlformats.org/officeDocument/2006/relationships/image" Target="../media/image19.1"/><Relationship Id="rId4" Type="http://schemas.openxmlformats.org/officeDocument/2006/relationships/image" Target="../media/image22.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A2C110-5743-4B46-BD85-E4AF27CC04BF}"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GB"/>
        </a:p>
      </dgm:t>
    </dgm:pt>
    <dgm:pt modelId="{FCA86F10-81EB-4B21-8A86-42B72CC22B79}">
      <dgm:prSet phldrT="[Text]"/>
      <dgm:spPr/>
      <dgm:t>
        <a:bodyPr/>
        <a:lstStyle/>
        <a:p>
          <a:pPr>
            <a:buNone/>
          </a:pPr>
          <a:r>
            <a:rPr lang="en-GB" b="1" dirty="0"/>
            <a:t>Customer</a:t>
          </a:r>
          <a:endParaRPr lang="en-GB" dirty="0"/>
        </a:p>
      </dgm:t>
    </dgm:pt>
    <dgm:pt modelId="{40846014-8F90-4964-9D6B-C85E383B0BC3}" type="parTrans" cxnId="{C0D0FBB0-3C6D-4411-91D7-E03D5DD4E81F}">
      <dgm:prSet/>
      <dgm:spPr/>
      <dgm:t>
        <a:bodyPr/>
        <a:lstStyle/>
        <a:p>
          <a:endParaRPr lang="en-GB"/>
        </a:p>
      </dgm:t>
    </dgm:pt>
    <dgm:pt modelId="{FBD2AF67-924F-412B-BBA6-F0CBD7F87891}" type="sibTrans" cxnId="{C0D0FBB0-3C6D-4411-91D7-E03D5DD4E81F}">
      <dgm:prSet/>
      <dgm:spPr/>
      <dgm:t>
        <a:bodyPr/>
        <a:lstStyle/>
        <a:p>
          <a:endParaRPr lang="en-GB"/>
        </a:p>
      </dgm:t>
    </dgm:pt>
    <dgm:pt modelId="{A8F474B8-16CC-4BED-B5B9-60AEB83A75A2}">
      <dgm:prSet phldrT="[Text]"/>
      <dgm:spPr/>
      <dgm:t>
        <a:bodyPr/>
        <a:lstStyle/>
        <a:p>
          <a:pPr>
            <a:buNone/>
          </a:pPr>
          <a:r>
            <a:rPr lang="en-GB" b="1" dirty="0"/>
            <a:t>Utility</a:t>
          </a:r>
          <a:endParaRPr lang="en-GB" dirty="0"/>
        </a:p>
      </dgm:t>
    </dgm:pt>
    <dgm:pt modelId="{A8107F67-4786-4CDC-8E78-44551512A290}" type="parTrans" cxnId="{77E14F0F-E636-49E6-8B4A-F222A796ECB6}">
      <dgm:prSet/>
      <dgm:spPr/>
      <dgm:t>
        <a:bodyPr/>
        <a:lstStyle/>
        <a:p>
          <a:endParaRPr lang="en-GB"/>
        </a:p>
      </dgm:t>
    </dgm:pt>
    <dgm:pt modelId="{68391E98-E4E0-41ED-A7E7-BBB4A82FC934}" type="sibTrans" cxnId="{77E14F0F-E636-49E6-8B4A-F222A796ECB6}">
      <dgm:prSet/>
      <dgm:spPr/>
      <dgm:t>
        <a:bodyPr/>
        <a:lstStyle/>
        <a:p>
          <a:endParaRPr lang="en-GB"/>
        </a:p>
      </dgm:t>
    </dgm:pt>
    <dgm:pt modelId="{7914AA07-C6FA-4D1B-9851-ACD6BF878389}">
      <dgm:prSet phldrT="[Text]"/>
      <dgm:spPr/>
      <dgm:t>
        <a:bodyPr/>
        <a:lstStyle/>
        <a:p>
          <a:pPr>
            <a:buNone/>
          </a:pPr>
          <a:r>
            <a:rPr lang="en-GB" b="1" dirty="0"/>
            <a:t>Value</a:t>
          </a:r>
          <a:endParaRPr lang="en-GB" dirty="0"/>
        </a:p>
      </dgm:t>
    </dgm:pt>
    <dgm:pt modelId="{CD36B14F-1C97-4A47-BF06-1E6A9FCB39B3}" type="parTrans" cxnId="{A187A1F9-BDD4-4145-8C6F-66324489EF14}">
      <dgm:prSet/>
      <dgm:spPr/>
      <dgm:t>
        <a:bodyPr/>
        <a:lstStyle/>
        <a:p>
          <a:endParaRPr lang="en-GB"/>
        </a:p>
      </dgm:t>
    </dgm:pt>
    <dgm:pt modelId="{8DA8EEF3-DBEA-4F36-A5AA-88A8BB85418C}" type="sibTrans" cxnId="{A187A1F9-BDD4-4145-8C6F-66324489EF14}">
      <dgm:prSet/>
      <dgm:spPr/>
      <dgm:t>
        <a:bodyPr/>
        <a:lstStyle/>
        <a:p>
          <a:endParaRPr lang="en-GB"/>
        </a:p>
      </dgm:t>
    </dgm:pt>
    <dgm:pt modelId="{47D75518-8A05-49C4-AABE-6E3F6A8D6E44}">
      <dgm:prSet phldrT="[Text]"/>
      <dgm:spPr/>
      <dgm:t>
        <a:bodyPr/>
        <a:lstStyle/>
        <a:p>
          <a:pPr>
            <a:buNone/>
          </a:pPr>
          <a:r>
            <a:rPr lang="en-GB" b="1" dirty="0"/>
            <a:t>Adaptability</a:t>
          </a:r>
          <a:endParaRPr lang="en-GB" dirty="0"/>
        </a:p>
      </dgm:t>
    </dgm:pt>
    <dgm:pt modelId="{D0B3E069-F478-490E-A2CA-D7E3455CE336}" type="parTrans" cxnId="{5082B50B-D201-4D0F-837F-A6011B89C178}">
      <dgm:prSet/>
      <dgm:spPr/>
      <dgm:t>
        <a:bodyPr/>
        <a:lstStyle/>
        <a:p>
          <a:endParaRPr lang="en-GB"/>
        </a:p>
      </dgm:t>
    </dgm:pt>
    <dgm:pt modelId="{A06CC16E-1B04-47E5-8055-AC7B471A260A}" type="sibTrans" cxnId="{5082B50B-D201-4D0F-837F-A6011B89C178}">
      <dgm:prSet/>
      <dgm:spPr/>
      <dgm:t>
        <a:bodyPr/>
        <a:lstStyle/>
        <a:p>
          <a:endParaRPr lang="en-GB"/>
        </a:p>
      </dgm:t>
    </dgm:pt>
    <dgm:pt modelId="{33ABDD6D-5B66-4750-840B-D7F8949E0BE9}" type="pres">
      <dgm:prSet presAssocID="{D3A2C110-5743-4B46-BD85-E4AF27CC04BF}" presName="Name0" presStyleCnt="0">
        <dgm:presLayoutVars>
          <dgm:dir/>
          <dgm:resizeHandles val="exact"/>
        </dgm:presLayoutVars>
      </dgm:prSet>
      <dgm:spPr/>
    </dgm:pt>
    <dgm:pt modelId="{CBD4EA04-9C02-4F03-9BFC-81F0DA88C842}" type="pres">
      <dgm:prSet presAssocID="{FCA86F10-81EB-4B21-8A86-42B72CC22B79}" presName="compNode" presStyleCnt="0"/>
      <dgm:spPr/>
    </dgm:pt>
    <dgm:pt modelId="{C90FBADF-AE8E-4B31-80EC-60E90346F8B2}" type="pres">
      <dgm:prSet presAssocID="{FCA86F10-81EB-4B21-8A86-42B72CC22B79}" presName="pictRect" presStyleLbl="node1" presStyleIdx="0" presStyleCnt="4"/>
      <dgm:spPr>
        <a:blipFill>
          <a:blip xmlns:r="http://schemas.openxmlformats.org/officeDocument/2006/relationships" r:embed="rId1"/>
          <a:srcRect/>
          <a:stretch>
            <a:fillRect l="-2000" r="-2000"/>
          </a:stretch>
        </a:blipFill>
      </dgm:spPr>
    </dgm:pt>
    <dgm:pt modelId="{8705DFEC-A909-4C4E-9079-479BF9BC21A1}" type="pres">
      <dgm:prSet presAssocID="{FCA86F10-81EB-4B21-8A86-42B72CC22B79}" presName="textRect" presStyleLbl="revTx" presStyleIdx="0" presStyleCnt="4">
        <dgm:presLayoutVars>
          <dgm:bulletEnabled val="1"/>
        </dgm:presLayoutVars>
      </dgm:prSet>
      <dgm:spPr/>
    </dgm:pt>
    <dgm:pt modelId="{8DC314C1-3252-4D89-A013-28639EED555C}" type="pres">
      <dgm:prSet presAssocID="{FBD2AF67-924F-412B-BBA6-F0CBD7F87891}" presName="sibTrans" presStyleLbl="sibTrans2D1" presStyleIdx="0" presStyleCnt="0"/>
      <dgm:spPr/>
    </dgm:pt>
    <dgm:pt modelId="{A5E55E93-853D-4BDA-BA35-0626FEA96A80}" type="pres">
      <dgm:prSet presAssocID="{A8F474B8-16CC-4BED-B5B9-60AEB83A75A2}" presName="compNode" presStyleCnt="0"/>
      <dgm:spPr/>
    </dgm:pt>
    <dgm:pt modelId="{BFEDFF94-BE3B-45FB-B810-F2E8AC2DBB9F}" type="pres">
      <dgm:prSet presAssocID="{A8F474B8-16CC-4BED-B5B9-60AEB83A75A2}" presName="pictRect" presStyleLbl="node1" presStyleIdx="1" presStyleCnt="4"/>
      <dgm:spPr>
        <a:blipFill>
          <a:blip xmlns:r="http://schemas.openxmlformats.org/officeDocument/2006/relationships" r:embed="rId2"/>
          <a:srcRect/>
          <a:stretch>
            <a:fillRect t="-4000" b="-4000"/>
          </a:stretch>
        </a:blipFill>
      </dgm:spPr>
    </dgm:pt>
    <dgm:pt modelId="{19EA0360-DD64-4AF3-8993-BB5DA98CFEE7}" type="pres">
      <dgm:prSet presAssocID="{A8F474B8-16CC-4BED-B5B9-60AEB83A75A2}" presName="textRect" presStyleLbl="revTx" presStyleIdx="1" presStyleCnt="4">
        <dgm:presLayoutVars>
          <dgm:bulletEnabled val="1"/>
        </dgm:presLayoutVars>
      </dgm:prSet>
      <dgm:spPr/>
    </dgm:pt>
    <dgm:pt modelId="{0A854FB7-738F-4A75-B68D-8721A30495D7}" type="pres">
      <dgm:prSet presAssocID="{68391E98-E4E0-41ED-A7E7-BBB4A82FC934}" presName="sibTrans" presStyleLbl="sibTrans2D1" presStyleIdx="0" presStyleCnt="0"/>
      <dgm:spPr/>
    </dgm:pt>
    <dgm:pt modelId="{D4002E41-D61C-4AE1-8AEC-3CABDEBA8650}" type="pres">
      <dgm:prSet presAssocID="{7914AA07-C6FA-4D1B-9851-ACD6BF878389}" presName="compNode" presStyleCnt="0"/>
      <dgm:spPr/>
    </dgm:pt>
    <dgm:pt modelId="{35332DE0-EC22-414D-948B-E3EA64449C12}" type="pres">
      <dgm:prSet presAssocID="{7914AA07-C6FA-4D1B-9851-ACD6BF878389}" presName="pictRect" presStyleLbl="node1" presStyleIdx="2" presStyleCnt="4"/>
      <dgm:spPr>
        <a:blipFill>
          <a:blip xmlns:r="http://schemas.openxmlformats.org/officeDocument/2006/relationships" r:embed="rId3"/>
          <a:srcRect/>
          <a:stretch>
            <a:fillRect l="-2000" r="-2000"/>
          </a:stretch>
        </a:blipFill>
      </dgm:spPr>
    </dgm:pt>
    <dgm:pt modelId="{35EDC6FF-E580-47B7-997F-37146072FE37}" type="pres">
      <dgm:prSet presAssocID="{7914AA07-C6FA-4D1B-9851-ACD6BF878389}" presName="textRect" presStyleLbl="revTx" presStyleIdx="2" presStyleCnt="4">
        <dgm:presLayoutVars>
          <dgm:bulletEnabled val="1"/>
        </dgm:presLayoutVars>
      </dgm:prSet>
      <dgm:spPr/>
    </dgm:pt>
    <dgm:pt modelId="{7C99DAA4-1E54-472A-A99E-BF83C5590EC0}" type="pres">
      <dgm:prSet presAssocID="{8DA8EEF3-DBEA-4F36-A5AA-88A8BB85418C}" presName="sibTrans" presStyleLbl="sibTrans2D1" presStyleIdx="0" presStyleCnt="0"/>
      <dgm:spPr/>
    </dgm:pt>
    <dgm:pt modelId="{11A6A277-B95F-44FE-930A-91DB0F02B5BA}" type="pres">
      <dgm:prSet presAssocID="{47D75518-8A05-49C4-AABE-6E3F6A8D6E44}" presName="compNode" presStyleCnt="0"/>
      <dgm:spPr/>
    </dgm:pt>
    <dgm:pt modelId="{E4A7DCA1-59EE-44EC-B8B7-39DC2ACA4F05}" type="pres">
      <dgm:prSet presAssocID="{47D75518-8A05-49C4-AABE-6E3F6A8D6E44}" presName="pictRect" presStyleLbl="node1" presStyleIdx="3" presStyleCnt="4"/>
      <dgm:spPr>
        <a:blipFill>
          <a:blip xmlns:r="http://schemas.openxmlformats.org/officeDocument/2006/relationships" r:embed="rId4"/>
          <a:srcRect/>
          <a:stretch>
            <a:fillRect l="-5000" r="-5000"/>
          </a:stretch>
        </a:blipFill>
      </dgm:spPr>
    </dgm:pt>
    <dgm:pt modelId="{C39CF9D7-7429-4162-A819-9479860C53AC}" type="pres">
      <dgm:prSet presAssocID="{47D75518-8A05-49C4-AABE-6E3F6A8D6E44}" presName="textRect" presStyleLbl="revTx" presStyleIdx="3" presStyleCnt="4">
        <dgm:presLayoutVars>
          <dgm:bulletEnabled val="1"/>
        </dgm:presLayoutVars>
      </dgm:prSet>
      <dgm:spPr/>
    </dgm:pt>
  </dgm:ptLst>
  <dgm:cxnLst>
    <dgm:cxn modelId="{5082B50B-D201-4D0F-837F-A6011B89C178}" srcId="{D3A2C110-5743-4B46-BD85-E4AF27CC04BF}" destId="{47D75518-8A05-49C4-AABE-6E3F6A8D6E44}" srcOrd="3" destOrd="0" parTransId="{D0B3E069-F478-490E-A2CA-D7E3455CE336}" sibTransId="{A06CC16E-1B04-47E5-8055-AC7B471A260A}"/>
    <dgm:cxn modelId="{77E14F0F-E636-49E6-8B4A-F222A796ECB6}" srcId="{D3A2C110-5743-4B46-BD85-E4AF27CC04BF}" destId="{A8F474B8-16CC-4BED-B5B9-60AEB83A75A2}" srcOrd="1" destOrd="0" parTransId="{A8107F67-4786-4CDC-8E78-44551512A290}" sibTransId="{68391E98-E4E0-41ED-A7E7-BBB4A82FC934}"/>
    <dgm:cxn modelId="{6F845115-5683-40F2-913F-7E9CEACD7278}" type="presOf" srcId="{A8F474B8-16CC-4BED-B5B9-60AEB83A75A2}" destId="{19EA0360-DD64-4AF3-8993-BB5DA98CFEE7}" srcOrd="0" destOrd="0" presId="urn:microsoft.com/office/officeart/2005/8/layout/pList1"/>
    <dgm:cxn modelId="{6506002D-8078-4BE9-9260-3E5103356B45}" type="presOf" srcId="{FBD2AF67-924F-412B-BBA6-F0CBD7F87891}" destId="{8DC314C1-3252-4D89-A013-28639EED555C}" srcOrd="0" destOrd="0" presId="urn:microsoft.com/office/officeart/2005/8/layout/pList1"/>
    <dgm:cxn modelId="{ED58D97F-86E6-4DC9-A922-FE40D815486E}" type="presOf" srcId="{D3A2C110-5743-4B46-BD85-E4AF27CC04BF}" destId="{33ABDD6D-5B66-4750-840B-D7F8949E0BE9}" srcOrd="0" destOrd="0" presId="urn:microsoft.com/office/officeart/2005/8/layout/pList1"/>
    <dgm:cxn modelId="{1E7F2986-1192-4FEC-87C6-DFDA5E8348E8}" type="presOf" srcId="{7914AA07-C6FA-4D1B-9851-ACD6BF878389}" destId="{35EDC6FF-E580-47B7-997F-37146072FE37}" srcOrd="0" destOrd="0" presId="urn:microsoft.com/office/officeart/2005/8/layout/pList1"/>
    <dgm:cxn modelId="{945732A8-6BF6-4538-B43E-16E9CA3E40DA}" type="presOf" srcId="{68391E98-E4E0-41ED-A7E7-BBB4A82FC934}" destId="{0A854FB7-738F-4A75-B68D-8721A30495D7}" srcOrd="0" destOrd="0" presId="urn:microsoft.com/office/officeart/2005/8/layout/pList1"/>
    <dgm:cxn modelId="{C0D0FBB0-3C6D-4411-91D7-E03D5DD4E81F}" srcId="{D3A2C110-5743-4B46-BD85-E4AF27CC04BF}" destId="{FCA86F10-81EB-4B21-8A86-42B72CC22B79}" srcOrd="0" destOrd="0" parTransId="{40846014-8F90-4964-9D6B-C85E383B0BC3}" sibTransId="{FBD2AF67-924F-412B-BBA6-F0CBD7F87891}"/>
    <dgm:cxn modelId="{9B4B02B4-CF9B-4AF4-80CA-E7C02066AC6A}" type="presOf" srcId="{47D75518-8A05-49C4-AABE-6E3F6A8D6E44}" destId="{C39CF9D7-7429-4162-A819-9479860C53AC}" srcOrd="0" destOrd="0" presId="urn:microsoft.com/office/officeart/2005/8/layout/pList1"/>
    <dgm:cxn modelId="{B80477B4-9D7F-4758-834B-061920A2042F}" type="presOf" srcId="{FCA86F10-81EB-4B21-8A86-42B72CC22B79}" destId="{8705DFEC-A909-4C4E-9079-479BF9BC21A1}" srcOrd="0" destOrd="0" presId="urn:microsoft.com/office/officeart/2005/8/layout/pList1"/>
    <dgm:cxn modelId="{CEC534DC-8537-43BF-BA34-F5EEB21EEADD}" type="presOf" srcId="{8DA8EEF3-DBEA-4F36-A5AA-88A8BB85418C}" destId="{7C99DAA4-1E54-472A-A99E-BF83C5590EC0}" srcOrd="0" destOrd="0" presId="urn:microsoft.com/office/officeart/2005/8/layout/pList1"/>
    <dgm:cxn modelId="{A187A1F9-BDD4-4145-8C6F-66324489EF14}" srcId="{D3A2C110-5743-4B46-BD85-E4AF27CC04BF}" destId="{7914AA07-C6FA-4D1B-9851-ACD6BF878389}" srcOrd="2" destOrd="0" parTransId="{CD36B14F-1C97-4A47-BF06-1E6A9FCB39B3}" sibTransId="{8DA8EEF3-DBEA-4F36-A5AA-88A8BB85418C}"/>
    <dgm:cxn modelId="{2416F667-AA80-4008-9835-02216CDC861F}" type="presParOf" srcId="{33ABDD6D-5B66-4750-840B-D7F8949E0BE9}" destId="{CBD4EA04-9C02-4F03-9BFC-81F0DA88C842}" srcOrd="0" destOrd="0" presId="urn:microsoft.com/office/officeart/2005/8/layout/pList1"/>
    <dgm:cxn modelId="{C203A20B-29FB-496A-911F-B297E9F2FB5D}" type="presParOf" srcId="{CBD4EA04-9C02-4F03-9BFC-81F0DA88C842}" destId="{C90FBADF-AE8E-4B31-80EC-60E90346F8B2}" srcOrd="0" destOrd="0" presId="urn:microsoft.com/office/officeart/2005/8/layout/pList1"/>
    <dgm:cxn modelId="{EA20C3A6-34C1-481F-807E-DD1612B2AD56}" type="presParOf" srcId="{CBD4EA04-9C02-4F03-9BFC-81F0DA88C842}" destId="{8705DFEC-A909-4C4E-9079-479BF9BC21A1}" srcOrd="1" destOrd="0" presId="urn:microsoft.com/office/officeart/2005/8/layout/pList1"/>
    <dgm:cxn modelId="{48BB7E70-ECAF-4673-8079-8541BDA45D1A}" type="presParOf" srcId="{33ABDD6D-5B66-4750-840B-D7F8949E0BE9}" destId="{8DC314C1-3252-4D89-A013-28639EED555C}" srcOrd="1" destOrd="0" presId="urn:microsoft.com/office/officeart/2005/8/layout/pList1"/>
    <dgm:cxn modelId="{7D3405B4-64FD-45BC-8197-09416AC38790}" type="presParOf" srcId="{33ABDD6D-5B66-4750-840B-D7F8949E0BE9}" destId="{A5E55E93-853D-4BDA-BA35-0626FEA96A80}" srcOrd="2" destOrd="0" presId="urn:microsoft.com/office/officeart/2005/8/layout/pList1"/>
    <dgm:cxn modelId="{EB21A4EF-ABD6-4CB8-ABE6-979B5D95A62E}" type="presParOf" srcId="{A5E55E93-853D-4BDA-BA35-0626FEA96A80}" destId="{BFEDFF94-BE3B-45FB-B810-F2E8AC2DBB9F}" srcOrd="0" destOrd="0" presId="urn:microsoft.com/office/officeart/2005/8/layout/pList1"/>
    <dgm:cxn modelId="{79D4B59E-BB1F-47EE-92E6-66C952855430}" type="presParOf" srcId="{A5E55E93-853D-4BDA-BA35-0626FEA96A80}" destId="{19EA0360-DD64-4AF3-8993-BB5DA98CFEE7}" srcOrd="1" destOrd="0" presId="urn:microsoft.com/office/officeart/2005/8/layout/pList1"/>
    <dgm:cxn modelId="{B7E22479-ACA0-440F-B1E7-399700E2CDE9}" type="presParOf" srcId="{33ABDD6D-5B66-4750-840B-D7F8949E0BE9}" destId="{0A854FB7-738F-4A75-B68D-8721A30495D7}" srcOrd="3" destOrd="0" presId="urn:microsoft.com/office/officeart/2005/8/layout/pList1"/>
    <dgm:cxn modelId="{88D4DE68-8FD6-46F6-A233-A99A8F7FC91F}" type="presParOf" srcId="{33ABDD6D-5B66-4750-840B-D7F8949E0BE9}" destId="{D4002E41-D61C-4AE1-8AEC-3CABDEBA8650}" srcOrd="4" destOrd="0" presId="urn:microsoft.com/office/officeart/2005/8/layout/pList1"/>
    <dgm:cxn modelId="{45B53632-BA87-4932-8114-831433715E19}" type="presParOf" srcId="{D4002E41-D61C-4AE1-8AEC-3CABDEBA8650}" destId="{35332DE0-EC22-414D-948B-E3EA64449C12}" srcOrd="0" destOrd="0" presId="urn:microsoft.com/office/officeart/2005/8/layout/pList1"/>
    <dgm:cxn modelId="{6D97C79A-1F1C-44F2-BED0-8EEBA5120B78}" type="presParOf" srcId="{D4002E41-D61C-4AE1-8AEC-3CABDEBA8650}" destId="{35EDC6FF-E580-47B7-997F-37146072FE37}" srcOrd="1" destOrd="0" presId="urn:microsoft.com/office/officeart/2005/8/layout/pList1"/>
    <dgm:cxn modelId="{4C0A2104-319E-4FCC-A284-2F05E671C39D}" type="presParOf" srcId="{33ABDD6D-5B66-4750-840B-D7F8949E0BE9}" destId="{7C99DAA4-1E54-472A-A99E-BF83C5590EC0}" srcOrd="5" destOrd="0" presId="urn:microsoft.com/office/officeart/2005/8/layout/pList1"/>
    <dgm:cxn modelId="{B7E09823-7491-4C21-B22D-8D28F632B123}" type="presParOf" srcId="{33ABDD6D-5B66-4750-840B-D7F8949E0BE9}" destId="{11A6A277-B95F-44FE-930A-91DB0F02B5BA}" srcOrd="6" destOrd="0" presId="urn:microsoft.com/office/officeart/2005/8/layout/pList1"/>
    <dgm:cxn modelId="{7F6C2267-C08B-447E-B38E-A287BF0CAC24}" type="presParOf" srcId="{11A6A277-B95F-44FE-930A-91DB0F02B5BA}" destId="{E4A7DCA1-59EE-44EC-B8B7-39DC2ACA4F05}" srcOrd="0" destOrd="0" presId="urn:microsoft.com/office/officeart/2005/8/layout/pList1"/>
    <dgm:cxn modelId="{CC456FAF-1CFA-44DF-B4A8-21D641898472}" type="presParOf" srcId="{11A6A277-B95F-44FE-930A-91DB0F02B5BA}" destId="{C39CF9D7-7429-4162-A819-9479860C53AC}" srcOrd="1" destOrd="0" presId="urn:microsoft.com/office/officeart/2005/8/layout/p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0FBADF-AE8E-4B31-80EC-60E90346F8B2}">
      <dsp:nvSpPr>
        <dsp:cNvPr id="0" name=""/>
        <dsp:cNvSpPr/>
      </dsp:nvSpPr>
      <dsp:spPr>
        <a:xfrm>
          <a:off x="1216440" y="144"/>
          <a:ext cx="2270392" cy="1564300"/>
        </a:xfrm>
        <a:prstGeom prst="roundRect">
          <a:avLst/>
        </a:prstGeom>
        <a:blipFill>
          <a:blip xmlns:r="http://schemas.openxmlformats.org/officeDocument/2006/relationships" r:embed="rId1"/>
          <a:srcRect/>
          <a:stretch>
            <a:fillRect l="-2000" r="-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05DFEC-A909-4C4E-9079-479BF9BC21A1}">
      <dsp:nvSpPr>
        <dsp:cNvPr id="0" name=""/>
        <dsp:cNvSpPr/>
      </dsp:nvSpPr>
      <dsp:spPr>
        <a:xfrm>
          <a:off x="1216440" y="1564444"/>
          <a:ext cx="2270392" cy="8423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24" tIns="192024" rIns="192024" bIns="0" numCol="1" spcCol="1270" anchor="t" anchorCtr="0">
          <a:noAutofit/>
        </a:bodyPr>
        <a:lstStyle/>
        <a:p>
          <a:pPr marL="0" lvl="0" indent="0" algn="ctr" defTabSz="1200150">
            <a:lnSpc>
              <a:spcPct val="90000"/>
            </a:lnSpc>
            <a:spcBef>
              <a:spcPct val="0"/>
            </a:spcBef>
            <a:spcAft>
              <a:spcPct val="35000"/>
            </a:spcAft>
            <a:buNone/>
          </a:pPr>
          <a:r>
            <a:rPr lang="en-GB" sz="2700" b="1" kern="1200" dirty="0"/>
            <a:t>Customer</a:t>
          </a:r>
          <a:endParaRPr lang="en-GB" sz="2700" kern="1200" dirty="0"/>
        </a:p>
      </dsp:txBody>
      <dsp:txXfrm>
        <a:off x="1216440" y="1564444"/>
        <a:ext cx="2270392" cy="842315"/>
      </dsp:txXfrm>
    </dsp:sp>
    <dsp:sp modelId="{BFEDFF94-BE3B-45FB-B810-F2E8AC2DBB9F}">
      <dsp:nvSpPr>
        <dsp:cNvPr id="0" name=""/>
        <dsp:cNvSpPr/>
      </dsp:nvSpPr>
      <dsp:spPr>
        <a:xfrm>
          <a:off x="3713967" y="144"/>
          <a:ext cx="2270392" cy="1564300"/>
        </a:xfrm>
        <a:prstGeom prst="roundRect">
          <a:avLst/>
        </a:prstGeom>
        <a:blipFill>
          <a:blip xmlns:r="http://schemas.openxmlformats.org/officeDocument/2006/relationships" r:embed="rId2"/>
          <a:srcRect/>
          <a:stretch>
            <a:fillRect t="-4000" b="-4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EA0360-DD64-4AF3-8993-BB5DA98CFEE7}">
      <dsp:nvSpPr>
        <dsp:cNvPr id="0" name=""/>
        <dsp:cNvSpPr/>
      </dsp:nvSpPr>
      <dsp:spPr>
        <a:xfrm>
          <a:off x="3713967" y="1564444"/>
          <a:ext cx="2270392" cy="8423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24" tIns="192024" rIns="192024" bIns="0" numCol="1" spcCol="1270" anchor="t" anchorCtr="0">
          <a:noAutofit/>
        </a:bodyPr>
        <a:lstStyle/>
        <a:p>
          <a:pPr marL="0" lvl="0" indent="0" algn="ctr" defTabSz="1200150">
            <a:lnSpc>
              <a:spcPct val="90000"/>
            </a:lnSpc>
            <a:spcBef>
              <a:spcPct val="0"/>
            </a:spcBef>
            <a:spcAft>
              <a:spcPct val="35000"/>
            </a:spcAft>
            <a:buNone/>
          </a:pPr>
          <a:r>
            <a:rPr lang="en-GB" sz="2700" b="1" kern="1200" dirty="0"/>
            <a:t>Utility</a:t>
          </a:r>
          <a:endParaRPr lang="en-GB" sz="2700" kern="1200" dirty="0"/>
        </a:p>
      </dsp:txBody>
      <dsp:txXfrm>
        <a:off x="3713967" y="1564444"/>
        <a:ext cx="2270392" cy="842315"/>
      </dsp:txXfrm>
    </dsp:sp>
    <dsp:sp modelId="{35332DE0-EC22-414D-948B-E3EA64449C12}">
      <dsp:nvSpPr>
        <dsp:cNvPr id="0" name=""/>
        <dsp:cNvSpPr/>
      </dsp:nvSpPr>
      <dsp:spPr>
        <a:xfrm>
          <a:off x="1216440" y="2633799"/>
          <a:ext cx="2270392" cy="1564300"/>
        </a:xfrm>
        <a:prstGeom prst="roundRect">
          <a:avLst/>
        </a:prstGeom>
        <a:blipFill>
          <a:blip xmlns:r="http://schemas.openxmlformats.org/officeDocument/2006/relationships" r:embed="rId3"/>
          <a:srcRect/>
          <a:stretch>
            <a:fillRect l="-2000" r="-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EDC6FF-E580-47B7-997F-37146072FE37}">
      <dsp:nvSpPr>
        <dsp:cNvPr id="0" name=""/>
        <dsp:cNvSpPr/>
      </dsp:nvSpPr>
      <dsp:spPr>
        <a:xfrm>
          <a:off x="1216440" y="4198100"/>
          <a:ext cx="2270392" cy="8423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24" tIns="192024" rIns="192024" bIns="0" numCol="1" spcCol="1270" anchor="t" anchorCtr="0">
          <a:noAutofit/>
        </a:bodyPr>
        <a:lstStyle/>
        <a:p>
          <a:pPr marL="0" lvl="0" indent="0" algn="ctr" defTabSz="1200150">
            <a:lnSpc>
              <a:spcPct val="90000"/>
            </a:lnSpc>
            <a:spcBef>
              <a:spcPct val="0"/>
            </a:spcBef>
            <a:spcAft>
              <a:spcPct val="35000"/>
            </a:spcAft>
            <a:buNone/>
          </a:pPr>
          <a:r>
            <a:rPr lang="en-GB" sz="2700" b="1" kern="1200" dirty="0"/>
            <a:t>Value</a:t>
          </a:r>
          <a:endParaRPr lang="en-GB" sz="2700" kern="1200" dirty="0"/>
        </a:p>
      </dsp:txBody>
      <dsp:txXfrm>
        <a:off x="1216440" y="4198100"/>
        <a:ext cx="2270392" cy="842315"/>
      </dsp:txXfrm>
    </dsp:sp>
    <dsp:sp modelId="{E4A7DCA1-59EE-44EC-B8B7-39DC2ACA4F05}">
      <dsp:nvSpPr>
        <dsp:cNvPr id="0" name=""/>
        <dsp:cNvSpPr/>
      </dsp:nvSpPr>
      <dsp:spPr>
        <a:xfrm>
          <a:off x="3713967" y="2633799"/>
          <a:ext cx="2270392" cy="1564300"/>
        </a:xfrm>
        <a:prstGeom prst="roundRect">
          <a:avLst/>
        </a:prstGeom>
        <a:blipFill>
          <a:blip xmlns:r="http://schemas.openxmlformats.org/officeDocument/2006/relationships" r:embed="rId4"/>
          <a:srcRect/>
          <a:stretch>
            <a:fillRect l="-5000" r="-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9CF9D7-7429-4162-A819-9479860C53AC}">
      <dsp:nvSpPr>
        <dsp:cNvPr id="0" name=""/>
        <dsp:cNvSpPr/>
      </dsp:nvSpPr>
      <dsp:spPr>
        <a:xfrm>
          <a:off x="3713967" y="4198100"/>
          <a:ext cx="2270392" cy="8423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24" tIns="192024" rIns="192024" bIns="0" numCol="1" spcCol="1270" anchor="t" anchorCtr="0">
          <a:noAutofit/>
        </a:bodyPr>
        <a:lstStyle/>
        <a:p>
          <a:pPr marL="0" lvl="0" indent="0" algn="ctr" defTabSz="1200150">
            <a:lnSpc>
              <a:spcPct val="90000"/>
            </a:lnSpc>
            <a:spcBef>
              <a:spcPct val="0"/>
            </a:spcBef>
            <a:spcAft>
              <a:spcPct val="35000"/>
            </a:spcAft>
            <a:buNone/>
          </a:pPr>
          <a:r>
            <a:rPr lang="en-GB" sz="2700" b="1" kern="1200" dirty="0"/>
            <a:t>Adaptability</a:t>
          </a:r>
          <a:endParaRPr lang="en-GB" sz="2700" kern="1200" dirty="0"/>
        </a:p>
      </dsp:txBody>
      <dsp:txXfrm>
        <a:off x="3713967" y="4198100"/>
        <a:ext cx="2270392" cy="842315"/>
      </dsp:txXfrm>
    </dsp:sp>
  </dsp:spTree>
</dsp:drawing>
</file>

<file path=ppt/diagrams/layout1.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AC8CEC3D-96F7-401F-9673-3EE7F75C9C5B}" type="datetimeFigureOut">
              <a:rPr lang="en-US"/>
              <a:t>11/10/2025</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98ED8CD-4E4C-49AC-BDC6-2963BA49E54F}" type="slidenum">
              <a:rPr/>
              <a:t>‹#›</a:t>
            </a:fld>
            <a:endParaRPr/>
          </a:p>
        </p:txBody>
      </p:sp>
    </p:spTree>
    <p:extLst>
      <p:ext uri="{BB962C8B-B14F-4D97-AF65-F5344CB8AC3E}">
        <p14:creationId xmlns:p14="http://schemas.microsoft.com/office/powerpoint/2010/main" val="3434179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032BCF4-D26D-4DAF-9F57-FE1E61FE7935}" type="datetimeFigureOut">
              <a:rPr lang="en-US"/>
              <a:t>11/10/2025</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FB91549-43BF-425A-AF25-75262019208C}" type="slidenum">
              <a:rPr/>
              <a:t>‹#›</a:t>
            </a:fld>
            <a:endParaRPr/>
          </a:p>
        </p:txBody>
      </p:sp>
    </p:spTree>
    <p:extLst>
      <p:ext uri="{BB962C8B-B14F-4D97-AF65-F5344CB8AC3E}">
        <p14:creationId xmlns:p14="http://schemas.microsoft.com/office/powerpoint/2010/main" val="42392864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2"/>
        </a:solidFill>
        <a:latin typeface="+mn-lt"/>
        <a:ea typeface="+mn-ea"/>
        <a:cs typeface="+mn-cs"/>
      </a:defRPr>
    </a:lvl1pPr>
    <a:lvl2pPr marL="457200" algn="l" defTabSz="914400" rtl="0" eaLnBrk="1" latinLnBrk="0" hangingPunct="1">
      <a:defRPr sz="1200" kern="1200">
        <a:solidFill>
          <a:schemeClr val="tx2"/>
        </a:solidFill>
        <a:latin typeface="+mn-lt"/>
        <a:ea typeface="+mn-ea"/>
        <a:cs typeface="+mn-cs"/>
      </a:defRPr>
    </a:lvl2pPr>
    <a:lvl3pPr marL="914400" algn="l" defTabSz="914400" rtl="0" eaLnBrk="1" latinLnBrk="0" hangingPunct="1">
      <a:defRPr sz="1200" kern="1200">
        <a:solidFill>
          <a:schemeClr val="tx2"/>
        </a:solidFill>
        <a:latin typeface="+mn-lt"/>
        <a:ea typeface="+mn-ea"/>
        <a:cs typeface="+mn-cs"/>
      </a:defRPr>
    </a:lvl3pPr>
    <a:lvl4pPr marL="1371600" algn="l" defTabSz="914400" rtl="0" eaLnBrk="1" latinLnBrk="0" hangingPunct="1">
      <a:defRPr sz="1200" kern="1200">
        <a:solidFill>
          <a:schemeClr val="tx2"/>
        </a:solidFill>
        <a:latin typeface="+mn-lt"/>
        <a:ea typeface="+mn-ea"/>
        <a:cs typeface="+mn-cs"/>
      </a:defRPr>
    </a:lvl4pPr>
    <a:lvl5pPr marL="1828800" algn="l" defTabSz="914400" rtl="0" eaLnBrk="1" latinLnBrk="0" hangingPunct="1">
      <a:defRPr sz="1200" kern="1200">
        <a:solidFill>
          <a:schemeClr val="tx2"/>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pic>
        <p:nvPicPr>
          <p:cNvPr id="5" name="Picture 4" descr="Looking up to clouds and blue sky surrounded by glass-walled buildings"/>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4873625" y="0"/>
            <a:ext cx="7315200" cy="6858001"/>
          </a:xfrm>
          <a:prstGeom prst="rect">
            <a:avLst/>
          </a:prstGeom>
        </p:spPr>
      </p:pic>
      <p:sp>
        <p:nvSpPr>
          <p:cNvPr id="2" name="Title 1"/>
          <p:cNvSpPr>
            <a:spLocks noGrp="1"/>
          </p:cNvSpPr>
          <p:nvPr>
            <p:ph type="ctrTitle"/>
          </p:nvPr>
        </p:nvSpPr>
        <p:spPr>
          <a:xfrm>
            <a:off x="608013" y="685801"/>
            <a:ext cx="3962400" cy="4724399"/>
          </a:xfrm>
        </p:spPr>
        <p:txBody>
          <a:bodyPr>
            <a:normAutofit/>
          </a:bodyPr>
          <a:lstStyle>
            <a:lvl1pPr>
              <a:defRPr sz="4800"/>
            </a:lvl1pPr>
          </a:lstStyle>
          <a:p>
            <a:r>
              <a:rPr lang="en-US"/>
              <a:t>Click to edit Master title style</a:t>
            </a:r>
            <a:endParaRPr/>
          </a:p>
        </p:txBody>
      </p:sp>
      <p:sp>
        <p:nvSpPr>
          <p:cNvPr id="3" name="Subtitle 2"/>
          <p:cNvSpPr>
            <a:spLocks noGrp="1"/>
          </p:cNvSpPr>
          <p:nvPr>
            <p:ph type="subTitle" idx="1"/>
          </p:nvPr>
        </p:nvSpPr>
        <p:spPr>
          <a:xfrm>
            <a:off x="608013" y="5410200"/>
            <a:ext cx="3962400" cy="762000"/>
          </a:xfrm>
        </p:spPr>
        <p:txBody>
          <a:bodyPr>
            <a:normAutofit/>
          </a:bodyPr>
          <a:lstStyle>
            <a:lvl1pPr marL="0" indent="0" algn="l">
              <a:spcBef>
                <a:spcPts val="0"/>
              </a:spcBef>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
        <p:nvSpPr>
          <p:cNvPr id="8" name="Date Placeholder 7"/>
          <p:cNvSpPr>
            <a:spLocks noGrp="1"/>
          </p:cNvSpPr>
          <p:nvPr>
            <p:ph type="dt" sz="half" idx="10"/>
          </p:nvPr>
        </p:nvSpPr>
        <p:spPr/>
        <p:txBody>
          <a:bodyPr/>
          <a:lstStyle/>
          <a:p>
            <a:fld id="{360A0548-FB82-4762-8532-AF38AF8E0FCB}" type="datetime1">
              <a:rPr lang="en-US" smtClean="0"/>
              <a:t>11/10/2025</a:t>
            </a:fld>
            <a:endParaRPr/>
          </a:p>
        </p:txBody>
      </p:sp>
      <p:sp>
        <p:nvSpPr>
          <p:cNvPr id="9" name="Footer Placeholder 8"/>
          <p:cNvSpPr>
            <a:spLocks noGrp="1"/>
          </p:cNvSpPr>
          <p:nvPr>
            <p:ph type="ftr" sz="quarter" idx="11"/>
          </p:nvPr>
        </p:nvSpPr>
        <p:spPr/>
        <p:txBody>
          <a:bodyPr/>
          <a:lstStyle/>
          <a:p>
            <a:r>
              <a:rPr lang="en-US" dirty="0"/>
              <a:t>Add a footer</a:t>
            </a:r>
          </a:p>
        </p:txBody>
      </p:sp>
      <p:sp>
        <p:nvSpPr>
          <p:cNvPr id="10" name="Slide Number Placeholder 9"/>
          <p:cNvSpPr>
            <a:spLocks noGrp="1"/>
          </p:cNvSpPr>
          <p:nvPr>
            <p:ph type="sldNum" sz="quarter" idx="12"/>
          </p:nvPr>
        </p:nvSpPr>
        <p:spPr/>
        <p:txBody>
          <a:bodyPr/>
          <a:lstStyle/>
          <a:p>
            <a:fld id="{A3F31473-23EB-4724-8B59-FE6D21D89FA4}" type="slidenum">
              <a:rPr/>
              <a:pPr/>
              <a:t>‹#›</a:t>
            </a:fld>
            <a:endParaRPr/>
          </a:p>
        </p:txBody>
      </p:sp>
    </p:spTree>
    <p:extLst>
      <p:ext uri="{BB962C8B-B14F-4D97-AF65-F5344CB8AC3E}">
        <p14:creationId xmlns:p14="http://schemas.microsoft.com/office/powerpoint/2010/main" val="273483955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C3C3EEFE-CEB4-4C97-ADFC-4EDC76BBCEE3}" type="datetime1">
              <a:rPr lang="en-US" smtClean="0"/>
              <a:t>11/10/2025</a:t>
            </a:fld>
            <a:endParaRPr/>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A3F31473-23EB-4724-8B59-FE6D21D89FA4}" type="slidenum">
              <a:rPr/>
              <a:t>‹#›</a:t>
            </a:fld>
            <a:endParaRPr/>
          </a:p>
        </p:txBody>
      </p:sp>
    </p:spTree>
    <p:extLst>
      <p:ext uri="{BB962C8B-B14F-4D97-AF65-F5344CB8AC3E}">
        <p14:creationId xmlns:p14="http://schemas.microsoft.com/office/powerpoint/2010/main" val="31378625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8013" y="2590800"/>
            <a:ext cx="8229599" cy="2819400"/>
          </a:xfrm>
        </p:spPr>
        <p:txBody>
          <a:bodyPr anchor="b">
            <a:normAutofit/>
          </a:bodyPr>
          <a:lstStyle>
            <a:lvl1pPr algn="l">
              <a:defRPr sz="4800" b="0" cap="none" baseline="0"/>
            </a:lvl1pPr>
          </a:lstStyle>
          <a:p>
            <a:r>
              <a:rPr lang="en-US"/>
              <a:t>Click to edit Master title style</a:t>
            </a:r>
            <a:endParaRPr/>
          </a:p>
        </p:txBody>
      </p:sp>
      <p:sp>
        <p:nvSpPr>
          <p:cNvPr id="3" name="Text Placeholder 2"/>
          <p:cNvSpPr>
            <a:spLocks noGrp="1"/>
          </p:cNvSpPr>
          <p:nvPr>
            <p:ph type="body" idx="1"/>
          </p:nvPr>
        </p:nvSpPr>
        <p:spPr>
          <a:xfrm>
            <a:off x="606425" y="5410200"/>
            <a:ext cx="8231187" cy="762000"/>
          </a:xfrm>
        </p:spPr>
        <p:txBody>
          <a:bodyPr anchor="t">
            <a:normAutofit/>
          </a:bodyPr>
          <a:lstStyle>
            <a:lvl1pPr marL="0" indent="0">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B58ED5FB-D312-461E-8CB8-D49BED22C488}" type="datetime1">
              <a:rPr lang="en-US" smtClean="0"/>
              <a:t>11/10/2025</a:t>
            </a:fld>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9" name="Slide Number Placeholder 8"/>
          <p:cNvSpPr>
            <a:spLocks noGrp="1"/>
          </p:cNvSpPr>
          <p:nvPr>
            <p:ph type="sldNum" sz="quarter" idx="12"/>
          </p:nvPr>
        </p:nvSpPr>
        <p:spPr/>
        <p:txBody>
          <a:bodyPr/>
          <a:lstStyle/>
          <a:p>
            <a:fld id="{A3F31473-23EB-4724-8B59-FE6D21D89FA4}" type="slidenum">
              <a:rPr/>
              <a:pPr/>
              <a:t>‹#›</a:t>
            </a:fld>
            <a:endParaRPr/>
          </a:p>
        </p:txBody>
      </p:sp>
    </p:spTree>
    <p:extLst>
      <p:ext uri="{BB962C8B-B14F-4D97-AF65-F5344CB8AC3E}">
        <p14:creationId xmlns:p14="http://schemas.microsoft.com/office/powerpoint/2010/main" val="3225113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93813" y="685800"/>
            <a:ext cx="5029200" cy="4191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551614" y="685800"/>
            <a:ext cx="5029199" cy="4191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810AC3BA-861D-44B7-8845-5A047FA70B56}" type="datetime1">
              <a:rPr lang="en-US" smtClean="0"/>
              <a:t>11/10/2025</a:t>
            </a:fld>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7" name="Slide Number Placeholder 6"/>
          <p:cNvSpPr>
            <a:spLocks noGrp="1"/>
          </p:cNvSpPr>
          <p:nvPr>
            <p:ph type="sldNum" sz="quarter" idx="12"/>
          </p:nvPr>
        </p:nvSpPr>
        <p:spPr/>
        <p:txBody>
          <a:bodyPr/>
          <a:lstStyle/>
          <a:p>
            <a:fld id="{A3F31473-23EB-4724-8B59-FE6D21D89FA4}" type="slidenum">
              <a:rPr/>
              <a:t>‹#›</a:t>
            </a:fld>
            <a:endParaRPr/>
          </a:p>
        </p:txBody>
      </p:sp>
    </p:spTree>
    <p:extLst>
      <p:ext uri="{BB962C8B-B14F-4D97-AF65-F5344CB8AC3E}">
        <p14:creationId xmlns:p14="http://schemas.microsoft.com/office/powerpoint/2010/main" val="38970135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93664" y="685800"/>
            <a:ext cx="5029200" cy="990600"/>
          </a:xfrm>
        </p:spPr>
        <p:txBody>
          <a:bodyPr anchor="ctr">
            <a:normAutofit/>
          </a:bodyPr>
          <a:lstStyle>
            <a:lvl1pPr marL="0" indent="0">
              <a:spcBef>
                <a:spcPts val="0"/>
              </a:spcBef>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3664" y="1676400"/>
            <a:ext cx="502920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551613" y="685800"/>
            <a:ext cx="5029200" cy="990600"/>
          </a:xfrm>
        </p:spPr>
        <p:txBody>
          <a:bodyPr anchor="ctr">
            <a:normAutofit/>
          </a:bodyPr>
          <a:lstStyle>
            <a:lvl1pPr marL="0" indent="0">
              <a:spcBef>
                <a:spcPts val="0"/>
              </a:spcBef>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50025" y="1676400"/>
            <a:ext cx="502920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2059F36F-5808-4EEC-85B1-D1D80F255C82}" type="datetime1">
              <a:rPr lang="en-US" smtClean="0"/>
              <a:t>11/10/2025</a:t>
            </a:fld>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9" name="Slide Number Placeholder 8"/>
          <p:cNvSpPr>
            <a:spLocks noGrp="1"/>
          </p:cNvSpPr>
          <p:nvPr>
            <p:ph type="sldNum" sz="quarter" idx="12"/>
          </p:nvPr>
        </p:nvSpPr>
        <p:spPr/>
        <p:txBody>
          <a:bodyPr/>
          <a:lstStyle/>
          <a:p>
            <a:fld id="{A3F31473-23EB-4724-8B59-FE6D21D89FA4}" type="slidenum">
              <a:rPr/>
              <a:t>‹#›</a:t>
            </a:fld>
            <a:endParaRPr/>
          </a:p>
        </p:txBody>
      </p:sp>
    </p:spTree>
    <p:extLst>
      <p:ext uri="{BB962C8B-B14F-4D97-AF65-F5344CB8AC3E}">
        <p14:creationId xmlns:p14="http://schemas.microsoft.com/office/powerpoint/2010/main" val="5130968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DC70DEB5-4D0D-43F1-9790-576519B524D2}" type="datetime1">
              <a:rPr lang="en-US" smtClean="0"/>
              <a:t>11/10/2025</a:t>
            </a:fld>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5" name="Slide Number Placeholder 4"/>
          <p:cNvSpPr>
            <a:spLocks noGrp="1"/>
          </p:cNvSpPr>
          <p:nvPr>
            <p:ph type="sldNum" sz="quarter" idx="12"/>
          </p:nvPr>
        </p:nvSpPr>
        <p:spPr/>
        <p:txBody>
          <a:bodyPr/>
          <a:lstStyle/>
          <a:p>
            <a:fld id="{A3F31473-23EB-4724-8B59-FE6D21D89FA4}" type="slidenum">
              <a:rPr/>
              <a:t>‹#›</a:t>
            </a:fld>
            <a:endParaRPr/>
          </a:p>
        </p:txBody>
      </p:sp>
    </p:spTree>
    <p:extLst>
      <p:ext uri="{BB962C8B-B14F-4D97-AF65-F5344CB8AC3E}">
        <p14:creationId xmlns:p14="http://schemas.microsoft.com/office/powerpoint/2010/main" val="31344281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7A5B77-AAFC-4BDB-9533-AC960CA6E014}" type="datetime1">
              <a:rPr lang="en-US" smtClean="0"/>
              <a:t>11/10/2025</a:t>
            </a:fld>
            <a:endParaRPr/>
          </a:p>
        </p:txBody>
      </p:sp>
      <p:sp>
        <p:nvSpPr>
          <p:cNvPr id="3" name="Footer Placeholder 2"/>
          <p:cNvSpPr>
            <a:spLocks noGrp="1"/>
          </p:cNvSpPr>
          <p:nvPr>
            <p:ph type="ftr" sz="quarter" idx="11"/>
          </p:nvPr>
        </p:nvSpPr>
        <p:spPr/>
        <p:txBody>
          <a:bodyPr/>
          <a:lstStyle/>
          <a:p>
            <a:r>
              <a:rPr lang="en-US" dirty="0"/>
              <a:t>Add a footer</a:t>
            </a:r>
            <a:endParaRPr dirty="0"/>
          </a:p>
        </p:txBody>
      </p:sp>
      <p:sp>
        <p:nvSpPr>
          <p:cNvPr id="4" name="Slide Number Placeholder 3"/>
          <p:cNvSpPr>
            <a:spLocks noGrp="1"/>
          </p:cNvSpPr>
          <p:nvPr>
            <p:ph type="sldNum" sz="quarter" idx="12"/>
          </p:nvPr>
        </p:nvSpPr>
        <p:spPr/>
        <p:txBody>
          <a:bodyPr/>
          <a:lstStyle/>
          <a:p>
            <a:fld id="{A3F31473-23EB-4724-8B59-FE6D21D89FA4}" type="slidenum">
              <a:rPr/>
              <a:t>‹#›</a:t>
            </a:fld>
            <a:endParaRPr/>
          </a:p>
        </p:txBody>
      </p:sp>
    </p:spTree>
    <p:extLst>
      <p:ext uri="{BB962C8B-B14F-4D97-AF65-F5344CB8AC3E}">
        <p14:creationId xmlns:p14="http://schemas.microsoft.com/office/powerpoint/2010/main" val="19103118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8014" y="685800"/>
            <a:ext cx="3962400" cy="4724400"/>
          </a:xfrm>
        </p:spPr>
        <p:txBody>
          <a:bodyPr anchor="b">
            <a:noAutofit/>
          </a:bodyPr>
          <a:lstStyle>
            <a:lvl1pPr algn="l">
              <a:defRPr sz="3600" b="0"/>
            </a:lvl1pPr>
          </a:lstStyle>
          <a:p>
            <a:r>
              <a:rPr lang="en-US"/>
              <a:t>Click to edit Master title style</a:t>
            </a:r>
            <a:endParaRPr/>
          </a:p>
        </p:txBody>
      </p:sp>
      <p:sp>
        <p:nvSpPr>
          <p:cNvPr id="3" name="Content Placeholder 2"/>
          <p:cNvSpPr>
            <a:spLocks noGrp="1"/>
          </p:cNvSpPr>
          <p:nvPr>
            <p:ph idx="1"/>
          </p:nvPr>
        </p:nvSpPr>
        <p:spPr>
          <a:xfrm>
            <a:off x="4875212" y="685800"/>
            <a:ext cx="6704171" cy="5486400"/>
          </a:xfrm>
        </p:spPr>
        <p:txBody>
          <a:bodyPr>
            <a:normAutofit/>
          </a:bodyPr>
          <a:lstStyle>
            <a:lvl1pPr>
              <a:defRPr sz="2800"/>
            </a:lvl1pPr>
            <a:lvl2pPr>
              <a:defRPr sz="2400"/>
            </a:lvl2pPr>
            <a:lvl3pPr>
              <a:defRPr sz="2000"/>
            </a:lvl3pPr>
            <a:lvl4pPr>
              <a:defRPr sz="1800"/>
            </a:lvl4pPr>
            <a:lvl5pPr>
              <a:defRPr sz="1800"/>
            </a:lvl5pPr>
            <a:lvl6pPr>
              <a:defRPr sz="1800" baseline="0"/>
            </a:lvl6pPr>
            <a:lvl7pPr>
              <a:defRPr sz="1800" baseline="0"/>
            </a:lvl7pPr>
            <a:lvl8pPr>
              <a:defRPr sz="1800" baseline="0"/>
            </a:lvl8pPr>
            <a:lvl9pPr>
              <a:defRPr sz="18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08013" y="5410200"/>
            <a:ext cx="3962400" cy="762000"/>
          </a:xfrm>
        </p:spPr>
        <p:txBody>
          <a:bodyPr>
            <a:normAutofit/>
          </a:bodyPr>
          <a:lstStyle>
            <a:lvl1pPr marL="0" indent="0">
              <a:spcBef>
                <a:spcPts val="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06E5CD9-DED1-46D9-B9F5-3B47EA781620}" type="datetime1">
              <a:rPr lang="en-US" smtClean="0"/>
              <a:t>11/10/2025</a:t>
            </a:fld>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7" name="Slide Number Placeholder 6"/>
          <p:cNvSpPr>
            <a:spLocks noGrp="1"/>
          </p:cNvSpPr>
          <p:nvPr>
            <p:ph type="sldNum" sz="quarter" idx="12"/>
          </p:nvPr>
        </p:nvSpPr>
        <p:spPr/>
        <p:txBody>
          <a:bodyPr/>
          <a:lstStyle/>
          <a:p>
            <a:fld id="{A3F31473-23EB-4724-8B59-FE6D21D89FA4}" type="slidenum">
              <a:rPr/>
              <a:t>‹#›</a:t>
            </a:fld>
            <a:endParaRPr/>
          </a:p>
        </p:txBody>
      </p:sp>
    </p:spTree>
    <p:extLst>
      <p:ext uri="{BB962C8B-B14F-4D97-AF65-F5344CB8AC3E}">
        <p14:creationId xmlns:p14="http://schemas.microsoft.com/office/powerpoint/2010/main" val="22347262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8014" y="685800"/>
            <a:ext cx="3962400" cy="4724400"/>
          </a:xfrm>
        </p:spPr>
        <p:txBody>
          <a:bodyPr anchor="b">
            <a:normAutofit/>
          </a:bodyPr>
          <a:lstStyle>
            <a:lvl1pPr algn="l">
              <a:defRPr sz="36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4875213" y="685800"/>
            <a:ext cx="6705600" cy="5486400"/>
          </a:xfrm>
          <a:ln w="63500">
            <a:solidFill>
              <a:schemeClr val="bg1"/>
            </a:solidFill>
            <a:miter lim="800000"/>
          </a:ln>
        </p:spPr>
        <p:txBody>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08013" y="5410200"/>
            <a:ext cx="3962400" cy="762000"/>
          </a:xfrm>
        </p:spPr>
        <p:txBody>
          <a:bodyPr>
            <a:normAutofit/>
          </a:bodyPr>
          <a:lstStyle>
            <a:lvl1pPr marL="0" indent="0">
              <a:spcBef>
                <a:spcPts val="0"/>
              </a:spcBef>
              <a:buNone/>
              <a:defRPr sz="20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788961E-4D6D-41D1-B271-C8FE4E2D173B}" type="datetime1">
              <a:rPr lang="en-US" smtClean="0"/>
              <a:t>11/10/2025</a:t>
            </a:fld>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7" name="Slide Number Placeholder 6"/>
          <p:cNvSpPr>
            <a:spLocks noGrp="1"/>
          </p:cNvSpPr>
          <p:nvPr>
            <p:ph type="sldNum" sz="quarter" idx="12"/>
          </p:nvPr>
        </p:nvSpPr>
        <p:spPr/>
        <p:txBody>
          <a:bodyPr/>
          <a:lstStyle/>
          <a:p>
            <a:fld id="{A3F31473-23EB-4724-8B59-FE6D21D89FA4}" type="slidenum">
              <a:rPr/>
              <a:t>‹#›</a:t>
            </a:fld>
            <a:endParaRPr/>
          </a:p>
        </p:txBody>
      </p:sp>
    </p:spTree>
    <p:extLst>
      <p:ext uri="{BB962C8B-B14F-4D97-AF65-F5344CB8AC3E}">
        <p14:creationId xmlns:p14="http://schemas.microsoft.com/office/powerpoint/2010/main" val="33520414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59A34D17-8C86-4C67-A013-884DD16C79CA}" type="datetime1">
              <a:rPr lang="en-US" smtClean="0"/>
              <a:t>11/10/2025</a:t>
            </a:fld>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6" name="Slide Number Placeholder 5"/>
          <p:cNvSpPr>
            <a:spLocks noGrp="1"/>
          </p:cNvSpPr>
          <p:nvPr>
            <p:ph type="sldNum" sz="quarter" idx="12"/>
          </p:nvPr>
        </p:nvSpPr>
        <p:spPr/>
        <p:txBody>
          <a:bodyPr/>
          <a:lstStyle/>
          <a:p>
            <a:fld id="{A3F31473-23EB-4724-8B59-FE6D21D89FA4}" type="slidenum">
              <a:rPr/>
              <a:t>‹#›</a:t>
            </a:fld>
            <a:endParaRPr/>
          </a:p>
        </p:txBody>
      </p:sp>
    </p:spTree>
    <p:extLst>
      <p:ext uri="{BB962C8B-B14F-4D97-AF65-F5344CB8AC3E}">
        <p14:creationId xmlns:p14="http://schemas.microsoft.com/office/powerpoint/2010/main" val="2176294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285412" y="685800"/>
            <a:ext cx="1295401"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608012" y="685800"/>
            <a:ext cx="9474253" cy="5486400"/>
          </a:xfrm>
        </p:spPr>
        <p:txBody>
          <a:bodyPr vert="eaVert"/>
          <a:lstStyle>
            <a:lvl5pPr>
              <a:defRPr/>
            </a:lvl5pPr>
            <a:lvl6pPr>
              <a:defRPr/>
            </a:lvl6pPr>
            <a:lvl7pPr>
              <a:defRPr/>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D9ED98C4-F51E-4013-827C-61EB70F5B294}" type="datetime1">
              <a:rPr lang="en-US" smtClean="0"/>
              <a:t>11/10/2025</a:t>
            </a:fld>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6" name="Slide Number Placeholder 5"/>
          <p:cNvSpPr>
            <a:spLocks noGrp="1"/>
          </p:cNvSpPr>
          <p:nvPr>
            <p:ph type="sldNum" sz="quarter" idx="12"/>
          </p:nvPr>
        </p:nvSpPr>
        <p:spPr/>
        <p:txBody>
          <a:bodyPr/>
          <a:lstStyle/>
          <a:p>
            <a:fld id="{A3F31473-23EB-4724-8B59-FE6D21D89FA4}" type="slidenum">
              <a:rPr/>
              <a:t>‹#›</a:t>
            </a:fld>
            <a:endParaRPr/>
          </a:p>
        </p:txBody>
      </p:sp>
    </p:spTree>
    <p:extLst>
      <p:ext uri="{BB962C8B-B14F-4D97-AF65-F5344CB8AC3E}">
        <p14:creationId xmlns:p14="http://schemas.microsoft.com/office/powerpoint/2010/main" val="38500524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441" y="5105400"/>
            <a:ext cx="10971372" cy="1066800"/>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93813" y="685800"/>
            <a:ext cx="10287000" cy="419099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609441" y="6356351"/>
            <a:ext cx="2844059" cy="365125"/>
          </a:xfrm>
          <a:prstGeom prst="rect">
            <a:avLst/>
          </a:prstGeom>
        </p:spPr>
        <p:txBody>
          <a:bodyPr vert="horz" lIns="91440" tIns="45720" rIns="91440" bIns="45720" rtlCol="0" anchor="ctr"/>
          <a:lstStyle>
            <a:lvl1pPr algn="l">
              <a:defRPr sz="1200">
                <a:solidFill>
                  <a:schemeClr val="tx2">
                    <a:lumMod val="65000"/>
                    <a:lumOff val="35000"/>
                  </a:schemeClr>
                </a:solidFill>
              </a:defRPr>
            </a:lvl1pPr>
          </a:lstStyle>
          <a:p>
            <a:fld id="{2D936F6C-409E-4FF5-B1EF-E08597372192}" type="datetime1">
              <a:rPr lang="en-US" smtClean="0"/>
              <a:t>11/10/2025</a:t>
            </a:fld>
            <a:endParaRPr lang="en-US" dirty="0"/>
          </a:p>
        </p:txBody>
      </p:sp>
      <p:sp>
        <p:nvSpPr>
          <p:cNvPr id="5" name="Footer Placeholder 4"/>
          <p:cNvSpPr>
            <a:spLocks noGrp="1"/>
          </p:cNvSpPr>
          <p:nvPr>
            <p:ph type="ftr" sz="quarter" idx="3"/>
          </p:nvPr>
        </p:nvSpPr>
        <p:spPr>
          <a:xfrm>
            <a:off x="4164515" y="6356351"/>
            <a:ext cx="3859795" cy="365125"/>
          </a:xfrm>
          <a:prstGeom prst="rect">
            <a:avLst/>
          </a:prstGeom>
        </p:spPr>
        <p:txBody>
          <a:bodyPr vert="horz" lIns="91440" tIns="45720" rIns="91440" bIns="45720" rtlCol="0" anchor="ctr"/>
          <a:lstStyle>
            <a:lvl1pPr algn="ctr">
              <a:defRPr sz="1200">
                <a:solidFill>
                  <a:schemeClr val="tx2">
                    <a:lumMod val="65000"/>
                    <a:lumOff val="35000"/>
                  </a:schemeClr>
                </a:solidFill>
              </a:defRPr>
            </a:lvl1pPr>
          </a:lstStyle>
          <a:p>
            <a:r>
              <a:rPr lang="en-US" dirty="0"/>
              <a:t>Add a footer</a:t>
            </a:r>
          </a:p>
        </p:txBody>
      </p:sp>
      <p:sp>
        <p:nvSpPr>
          <p:cNvPr id="6" name="Slide Number Placeholder 5"/>
          <p:cNvSpPr>
            <a:spLocks noGrp="1"/>
          </p:cNvSpPr>
          <p:nvPr>
            <p:ph type="sldNum" sz="quarter" idx="4"/>
          </p:nvPr>
        </p:nvSpPr>
        <p:spPr>
          <a:xfrm>
            <a:off x="8735325" y="6356351"/>
            <a:ext cx="2844059" cy="365125"/>
          </a:xfrm>
          <a:prstGeom prst="rect">
            <a:avLst/>
          </a:prstGeom>
        </p:spPr>
        <p:txBody>
          <a:bodyPr vert="horz" lIns="91440" tIns="45720" rIns="91440" bIns="45720" rtlCol="0" anchor="ctr"/>
          <a:lstStyle>
            <a:lvl1pPr algn="r">
              <a:defRPr sz="1200">
                <a:solidFill>
                  <a:schemeClr val="tx2">
                    <a:lumMod val="65000"/>
                    <a:lumOff val="35000"/>
                  </a:schemeClr>
                </a:solidFill>
              </a:defRPr>
            </a:lvl1pPr>
          </a:lstStyle>
          <a:p>
            <a:fld id="{A3F31473-23EB-4724-8B59-FE6D21D89FA4}" type="slidenum">
              <a:rPr lang="en-US" smtClean="0"/>
              <a:pPr/>
              <a:t>‹#›</a:t>
            </a:fld>
            <a:endParaRPr lang="en-US"/>
          </a:p>
        </p:txBody>
      </p:sp>
    </p:spTree>
    <p:extLst>
      <p:ext uri="{BB962C8B-B14F-4D97-AF65-F5344CB8AC3E}">
        <p14:creationId xmlns:p14="http://schemas.microsoft.com/office/powerpoint/2010/main" val="3449289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l" defTabSz="914400" rtl="0" eaLnBrk="1" latinLnBrk="0" hangingPunct="1">
        <a:lnSpc>
          <a:spcPct val="80000"/>
        </a:lnSpc>
        <a:spcBef>
          <a:spcPct val="0"/>
        </a:spcBef>
        <a:buNone/>
        <a:defRPr sz="36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800"/>
        </a:spcBef>
        <a:buClr>
          <a:schemeClr val="tx1"/>
        </a:buClr>
        <a:buSzPct val="80000"/>
        <a:buFont typeface="Arial" pitchFamily="34" charset="0"/>
        <a:buChar char="•"/>
        <a:defRPr sz="2800" kern="1200">
          <a:solidFill>
            <a:schemeClr val="tx1"/>
          </a:solidFill>
          <a:latin typeface="+mn-lt"/>
          <a:ea typeface="+mn-ea"/>
          <a:cs typeface="+mn-cs"/>
        </a:defRPr>
      </a:lvl1pPr>
      <a:lvl2pPr marL="615950" indent="-285750" algn="l" defTabSz="914400" rtl="0" eaLnBrk="1" latinLnBrk="0" hangingPunct="1">
        <a:lnSpc>
          <a:spcPct val="90000"/>
        </a:lnSpc>
        <a:spcBef>
          <a:spcPts val="600"/>
        </a:spcBef>
        <a:buSzPct val="80000"/>
        <a:buFont typeface="Corbel" pitchFamily="34" charset="0"/>
        <a:buChar char="–"/>
        <a:defRPr sz="2400" kern="1200">
          <a:solidFill>
            <a:schemeClr val="tx1"/>
          </a:solidFill>
          <a:latin typeface="+mn-lt"/>
          <a:ea typeface="+mn-ea"/>
          <a:cs typeface="+mn-cs"/>
        </a:defRPr>
      </a:lvl2pPr>
      <a:lvl3pPr marL="996696"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3pPr>
      <a:lvl4pPr marL="1380744" indent="-283464" algn="l" defTabSz="914400" rtl="0" eaLnBrk="1" latinLnBrk="0" hangingPunct="1">
        <a:lnSpc>
          <a:spcPct val="90000"/>
        </a:lnSpc>
        <a:spcBef>
          <a:spcPts val="600"/>
        </a:spcBef>
        <a:buFont typeface="Corbel" pitchFamily="34" charset="0"/>
        <a:buChar char="–"/>
        <a:defRPr sz="1800" kern="1200">
          <a:solidFill>
            <a:schemeClr val="tx1"/>
          </a:solidFill>
          <a:latin typeface="+mn-lt"/>
          <a:ea typeface="+mn-ea"/>
          <a:cs typeface="+mn-cs"/>
        </a:defRPr>
      </a:lvl4pPr>
      <a:lvl5pPr marL="1764792"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5pPr>
      <a:lvl6pPr marL="2148840" indent="-283464" algn="l" defTabSz="914400" rtl="0" eaLnBrk="1" latinLnBrk="0" hangingPunct="1">
        <a:lnSpc>
          <a:spcPct val="90000"/>
        </a:lnSpc>
        <a:spcBef>
          <a:spcPts val="600"/>
        </a:spcBef>
        <a:buFont typeface="Corbel" pitchFamily="34" charset="0"/>
        <a:buChar char="–"/>
        <a:defRPr sz="1800" kern="1200" baseline="0">
          <a:solidFill>
            <a:schemeClr val="tx1"/>
          </a:solidFill>
          <a:latin typeface="+mn-lt"/>
          <a:ea typeface="+mn-ea"/>
          <a:cs typeface="+mn-cs"/>
        </a:defRPr>
      </a:lvl6pPr>
      <a:lvl7pPr marL="2532888" indent="-228600" algn="l" defTabSz="914400" rtl="0" eaLnBrk="1" latinLnBrk="0" hangingPunct="1">
        <a:lnSpc>
          <a:spcPct val="90000"/>
        </a:lnSpc>
        <a:spcBef>
          <a:spcPts val="600"/>
        </a:spcBef>
        <a:buSzPct val="80000"/>
        <a:buFont typeface="Arial" pitchFamily="34" charset="0"/>
        <a:buChar char="•"/>
        <a:defRPr sz="1800" kern="1200" baseline="0">
          <a:solidFill>
            <a:schemeClr val="tx1"/>
          </a:solidFill>
          <a:latin typeface="+mn-lt"/>
          <a:ea typeface="+mn-ea"/>
          <a:cs typeface="+mn-cs"/>
        </a:defRPr>
      </a:lvl7pPr>
      <a:lvl8pPr marL="2916936" indent="-283464" algn="l" defTabSz="914400" rtl="0" eaLnBrk="1" latinLnBrk="0" hangingPunct="1">
        <a:lnSpc>
          <a:spcPct val="90000"/>
        </a:lnSpc>
        <a:spcBef>
          <a:spcPts val="600"/>
        </a:spcBef>
        <a:buFont typeface="Corbel" pitchFamily="34" charset="0"/>
        <a:buChar char="–"/>
        <a:defRPr sz="1800" kern="1200" baseline="0">
          <a:solidFill>
            <a:schemeClr val="tx1"/>
          </a:solidFill>
          <a:latin typeface="+mn-lt"/>
          <a:ea typeface="+mn-ea"/>
          <a:cs typeface="+mn-cs"/>
        </a:defRPr>
      </a:lvl8pPr>
      <a:lvl9pPr marL="3300984" indent="-228600" algn="l" defTabSz="914400" rtl="0" eaLnBrk="1" latinLnBrk="0" hangingPunct="1">
        <a:lnSpc>
          <a:spcPct val="90000"/>
        </a:lnSpc>
        <a:spcBef>
          <a:spcPts val="600"/>
        </a:spcBef>
        <a:buSzPct val="80000"/>
        <a:buFont typeface="Arial" pitchFamily="34" charset="0"/>
        <a:buChar char="•"/>
        <a:defRPr sz="18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hyperlink" Target="http://flickr.com/photos/bribri/1299325208/" TargetMode="External"/><Relationship Id="rId2" Type="http://schemas.openxmlformats.org/officeDocument/2006/relationships/image" Target="../media/image3.png"/><Relationship Id="rId1" Type="http://schemas.openxmlformats.org/officeDocument/2006/relationships/slideLayout" Target="../slideLayouts/slideLayout3.xml"/><Relationship Id="rId6" Type="http://schemas.openxmlformats.org/officeDocument/2006/relationships/image" Target="../media/image6.jpg"/><Relationship Id="rId5" Type="http://schemas.openxmlformats.org/officeDocument/2006/relationships/hyperlink" Target="https://aircraftwallpapergalleries.blogspot.com/2017/12/british-airways-boeing-787-8-and-747.html" TargetMode="Externa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2" Type="http://schemas.openxmlformats.org/officeDocument/2006/relationships/hyperlink" Target="mailto:2506737@student.uwtsd.ac.uk"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hyperlink" Target="mailto:2516930@student.uwtsd.ac.uk" TargetMode="Externa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airline-memorabilia.blogspot.com/2017/11/british-airways-express-1994.html" TargetMode="External"/><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hyperlink" Target="mailto:2500637@student.uwtsd.ac.uk" TargetMode="Externa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1.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hyperlink" Target="mailto:2406059@student.uwtsd.ac.uk" TargetMode="Externa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hyperlink" Target="mailto:2422722@student.uwtsd.ac.uk" TargetMode="Externa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8" Type="http://schemas.openxmlformats.org/officeDocument/2006/relationships/image" Target="../media/image31.png"/><Relationship Id="rId13" Type="http://schemas.openxmlformats.org/officeDocument/2006/relationships/image" Target="../media/image36.svg"/><Relationship Id="rId3" Type="http://schemas.openxmlformats.org/officeDocument/2006/relationships/image" Target="../media/image26.svg"/><Relationship Id="rId7" Type="http://schemas.openxmlformats.org/officeDocument/2006/relationships/image" Target="../media/image30.svg"/><Relationship Id="rId12" Type="http://schemas.openxmlformats.org/officeDocument/2006/relationships/image" Target="../media/image35.png"/><Relationship Id="rId17" Type="http://schemas.openxmlformats.org/officeDocument/2006/relationships/image" Target="../media/image40.svg"/><Relationship Id="rId2" Type="http://schemas.openxmlformats.org/officeDocument/2006/relationships/image" Target="../media/image25.png"/><Relationship Id="rId16" Type="http://schemas.openxmlformats.org/officeDocument/2006/relationships/image" Target="../media/image39.png"/><Relationship Id="rId1" Type="http://schemas.openxmlformats.org/officeDocument/2006/relationships/slideLayout" Target="../slideLayouts/slideLayout7.xml"/><Relationship Id="rId6" Type="http://schemas.openxmlformats.org/officeDocument/2006/relationships/image" Target="../media/image29.png"/><Relationship Id="rId11" Type="http://schemas.openxmlformats.org/officeDocument/2006/relationships/image" Target="../media/image34.svg"/><Relationship Id="rId5" Type="http://schemas.openxmlformats.org/officeDocument/2006/relationships/image" Target="../media/image28.svg"/><Relationship Id="rId15" Type="http://schemas.openxmlformats.org/officeDocument/2006/relationships/image" Target="../media/image38.svg"/><Relationship Id="rId10" Type="http://schemas.openxmlformats.org/officeDocument/2006/relationships/image" Target="../media/image33.png"/><Relationship Id="rId4" Type="http://schemas.openxmlformats.org/officeDocument/2006/relationships/image" Target="../media/image27.png"/><Relationship Id="rId9" Type="http://schemas.openxmlformats.org/officeDocument/2006/relationships/image" Target="../media/image32.svg"/><Relationship Id="rId14" Type="http://schemas.openxmlformats.org/officeDocument/2006/relationships/image" Target="../media/image37.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hyperlink" Target="mailto:2510986@student.uwtsd.ac.uk" TargetMode="Externa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42.svg"/><Relationship Id="rId7" Type="http://schemas.openxmlformats.org/officeDocument/2006/relationships/image" Target="../media/image46.svg"/><Relationship Id="rId2" Type="http://schemas.openxmlformats.org/officeDocument/2006/relationships/image" Target="../media/image41.png"/><Relationship Id="rId1" Type="http://schemas.openxmlformats.org/officeDocument/2006/relationships/slideLayout" Target="../slideLayouts/slideLayout7.xml"/><Relationship Id="rId6" Type="http://schemas.openxmlformats.org/officeDocument/2006/relationships/image" Target="../media/image45.png"/><Relationship Id="rId5" Type="http://schemas.openxmlformats.org/officeDocument/2006/relationships/image" Target="../media/image44.svg"/><Relationship Id="rId4" Type="http://schemas.openxmlformats.org/officeDocument/2006/relationships/image" Target="../media/image43.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48.svg"/><Relationship Id="rId2" Type="http://schemas.openxmlformats.org/officeDocument/2006/relationships/image" Target="../media/image47.png"/><Relationship Id="rId1" Type="http://schemas.openxmlformats.org/officeDocument/2006/relationships/slideLayout" Target="../slideLayouts/slideLayout7.xml"/><Relationship Id="rId4" Type="http://schemas.openxmlformats.org/officeDocument/2006/relationships/image" Target="../media/image49.jpeg"/></Relationships>
</file>

<file path=ppt/slides/_rels/slide38.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png"/><Relationship Id="rId1" Type="http://schemas.openxmlformats.org/officeDocument/2006/relationships/slideLayout" Target="../slideLayouts/slideLayout7.xml"/><Relationship Id="rId4" Type="http://schemas.openxmlformats.org/officeDocument/2006/relationships/image" Target="../media/image52.jpe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661A710-9542-FA9E-AE1E-9FE7E1DED6B7}"/>
              </a:ext>
            </a:extLst>
          </p:cNvPr>
          <p:cNvSpPr>
            <a:spLocks noGrp="1"/>
          </p:cNvSpPr>
          <p:nvPr>
            <p:ph type="sldNum" sz="quarter" idx="12"/>
          </p:nvPr>
        </p:nvSpPr>
        <p:spPr/>
        <p:txBody>
          <a:bodyPr/>
          <a:lstStyle/>
          <a:p>
            <a:fld id="{A3F31473-23EB-4724-8B59-FE6D21D89FA4}" type="slidenum">
              <a:rPr lang="en-GB" smtClean="0"/>
              <a:t>1</a:t>
            </a:fld>
            <a:endParaRPr lang="en-GB"/>
          </a:p>
        </p:txBody>
      </p:sp>
      <p:pic>
        <p:nvPicPr>
          <p:cNvPr id="3" name="Picture 2">
            <a:extLst>
              <a:ext uri="{FF2B5EF4-FFF2-40B4-BE49-F238E27FC236}">
                <a16:creationId xmlns:a16="http://schemas.microsoft.com/office/drawing/2014/main" id="{EFC46960-EA3A-2AAC-CD7F-76B5BBA4478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222204" y="548680"/>
            <a:ext cx="2924175" cy="1171575"/>
          </a:xfrm>
          <a:prstGeom prst="rect">
            <a:avLst/>
          </a:prstGeom>
          <a:noFill/>
          <a:ln>
            <a:noFill/>
          </a:ln>
        </p:spPr>
      </p:pic>
      <p:sp>
        <p:nvSpPr>
          <p:cNvPr id="5" name="TextBox 4">
            <a:extLst>
              <a:ext uri="{FF2B5EF4-FFF2-40B4-BE49-F238E27FC236}">
                <a16:creationId xmlns:a16="http://schemas.microsoft.com/office/drawing/2014/main" id="{211B6F28-5F19-D6C0-1B76-685B4093FA39}"/>
              </a:ext>
            </a:extLst>
          </p:cNvPr>
          <p:cNvSpPr txBox="1"/>
          <p:nvPr/>
        </p:nvSpPr>
        <p:spPr>
          <a:xfrm>
            <a:off x="621804" y="2276872"/>
            <a:ext cx="11881320" cy="830997"/>
          </a:xfrm>
          <a:prstGeom prst="rect">
            <a:avLst/>
          </a:prstGeom>
          <a:noFill/>
        </p:spPr>
        <p:txBody>
          <a:bodyPr wrap="square">
            <a:spAutoFit/>
          </a:bodyPr>
          <a:lstStyle/>
          <a:p>
            <a:pPr algn="l">
              <a:buNone/>
            </a:pPr>
            <a:r>
              <a:rPr lang="en-GB" sz="4800" b="1" i="0" dirty="0">
                <a:solidFill>
                  <a:srgbClr val="002060"/>
                </a:solidFill>
                <a:effectLst/>
                <a:latin typeface="-apple-system"/>
              </a:rPr>
              <a:t>Managing Marketing Change (BMMB7026)</a:t>
            </a:r>
          </a:p>
        </p:txBody>
      </p:sp>
      <p:sp>
        <p:nvSpPr>
          <p:cNvPr id="6" name="TextBox 5">
            <a:extLst>
              <a:ext uri="{FF2B5EF4-FFF2-40B4-BE49-F238E27FC236}">
                <a16:creationId xmlns:a16="http://schemas.microsoft.com/office/drawing/2014/main" id="{C3E47BD5-9FF7-0033-E5EA-44647C1BA01B}"/>
              </a:ext>
            </a:extLst>
          </p:cNvPr>
          <p:cNvSpPr txBox="1"/>
          <p:nvPr/>
        </p:nvSpPr>
        <p:spPr>
          <a:xfrm>
            <a:off x="4726260" y="1720255"/>
            <a:ext cx="2924175" cy="400110"/>
          </a:xfrm>
          <a:prstGeom prst="rect">
            <a:avLst/>
          </a:prstGeom>
          <a:noFill/>
        </p:spPr>
        <p:txBody>
          <a:bodyPr wrap="square" rtlCol="0">
            <a:spAutoFit/>
          </a:bodyPr>
          <a:lstStyle/>
          <a:p>
            <a:r>
              <a:rPr lang="en-US" sz="2000" b="1" dirty="0">
                <a:solidFill>
                  <a:schemeClr val="tx2"/>
                </a:solidFill>
              </a:rPr>
              <a:t>Swansea Campus </a:t>
            </a:r>
            <a:endParaRPr lang="en-GB" sz="2000" b="1" dirty="0">
              <a:solidFill>
                <a:schemeClr val="tx2"/>
              </a:solidFill>
            </a:endParaRPr>
          </a:p>
        </p:txBody>
      </p:sp>
      <p:sp>
        <p:nvSpPr>
          <p:cNvPr id="7" name="TextBox 6">
            <a:extLst>
              <a:ext uri="{FF2B5EF4-FFF2-40B4-BE49-F238E27FC236}">
                <a16:creationId xmlns:a16="http://schemas.microsoft.com/office/drawing/2014/main" id="{B2F7BC5E-4FD0-061D-F706-4E7755A36F18}"/>
              </a:ext>
            </a:extLst>
          </p:cNvPr>
          <p:cNvSpPr txBox="1"/>
          <p:nvPr/>
        </p:nvSpPr>
        <p:spPr>
          <a:xfrm>
            <a:off x="3207053" y="3577948"/>
            <a:ext cx="5774717" cy="2308324"/>
          </a:xfrm>
          <a:prstGeom prst="rect">
            <a:avLst/>
          </a:prstGeom>
          <a:noFill/>
        </p:spPr>
        <p:txBody>
          <a:bodyPr wrap="square" rtlCol="0">
            <a:spAutoFit/>
          </a:bodyPr>
          <a:lstStyle/>
          <a:p>
            <a:r>
              <a:rPr lang="en-US" sz="4800" b="1" dirty="0">
                <a:solidFill>
                  <a:schemeClr val="tx2">
                    <a:lumMod val="95000"/>
                    <a:lumOff val="5000"/>
                  </a:schemeClr>
                </a:solidFill>
              </a:rPr>
              <a:t>  **Assignment 1**</a:t>
            </a:r>
          </a:p>
          <a:p>
            <a:endParaRPr lang="en-US" sz="4800" b="1" dirty="0">
              <a:solidFill>
                <a:schemeClr val="tx2">
                  <a:lumMod val="95000"/>
                  <a:lumOff val="5000"/>
                </a:schemeClr>
              </a:solidFill>
            </a:endParaRPr>
          </a:p>
          <a:p>
            <a:r>
              <a:rPr lang="en-US" sz="4800" b="1" dirty="0">
                <a:solidFill>
                  <a:schemeClr val="accent5">
                    <a:lumMod val="75000"/>
                  </a:schemeClr>
                </a:solidFill>
              </a:rPr>
              <a:t>**British Airways**</a:t>
            </a:r>
            <a:endParaRPr lang="en-GB" sz="4800" b="1" dirty="0">
              <a:solidFill>
                <a:schemeClr val="accent5">
                  <a:lumMod val="75000"/>
                </a:schemeClr>
              </a:solidFill>
            </a:endParaRPr>
          </a:p>
        </p:txBody>
      </p:sp>
    </p:spTree>
    <p:extLst>
      <p:ext uri="{BB962C8B-B14F-4D97-AF65-F5344CB8AC3E}">
        <p14:creationId xmlns:p14="http://schemas.microsoft.com/office/powerpoint/2010/main" val="2919897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5DB74ED-980B-B9F1-1E1A-57BDF9588E9A}"/>
              </a:ext>
            </a:extLst>
          </p:cNvPr>
          <p:cNvSpPr>
            <a:spLocks noGrp="1"/>
          </p:cNvSpPr>
          <p:nvPr>
            <p:ph type="body" idx="1"/>
          </p:nvPr>
        </p:nvSpPr>
        <p:spPr>
          <a:xfrm>
            <a:off x="261765" y="404664"/>
            <a:ext cx="7272808" cy="4752528"/>
          </a:xfrm>
        </p:spPr>
        <p:txBody>
          <a:bodyPr>
            <a:normAutofit/>
          </a:bodyPr>
          <a:lstStyle/>
          <a:p>
            <a:r>
              <a:rPr lang="en-GB" sz="4800" b="1" noProof="0" dirty="0"/>
              <a:t>ASSIGNMENT      [BA]</a:t>
            </a:r>
          </a:p>
          <a:p>
            <a:r>
              <a:rPr lang="en-GB" sz="4800" noProof="0" dirty="0"/>
              <a:t> </a:t>
            </a:r>
          </a:p>
          <a:p>
            <a:r>
              <a:rPr lang="en-GB" sz="2800" b="1" u="sng" noProof="0" dirty="0"/>
              <a:t>Group Presentation ( 6 Members )</a:t>
            </a:r>
          </a:p>
          <a:p>
            <a:endParaRPr lang="en-GB" sz="2800" noProof="0" dirty="0"/>
          </a:p>
          <a:p>
            <a:pPr marL="514350" indent="-514350">
              <a:buFont typeface="+mj-lt"/>
              <a:buAutoNum type="arabicPeriod"/>
            </a:pPr>
            <a:r>
              <a:rPr lang="en-GB" sz="2800" noProof="0" dirty="0" err="1"/>
              <a:t>Bhavdip</a:t>
            </a:r>
            <a:r>
              <a:rPr lang="en-GB" sz="2800" noProof="0" dirty="0"/>
              <a:t> </a:t>
            </a:r>
            <a:r>
              <a:rPr lang="en-GB" sz="2800" noProof="0" dirty="0" err="1"/>
              <a:t>Gudechiy</a:t>
            </a:r>
            <a:r>
              <a:rPr lang="en-GB" sz="2800" dirty="0"/>
              <a:t>a</a:t>
            </a:r>
            <a:r>
              <a:rPr lang="en-GB" sz="2800" noProof="0" dirty="0"/>
              <a:t>                        (2506737)</a:t>
            </a:r>
          </a:p>
          <a:p>
            <a:pPr marL="514350" indent="-514350">
              <a:buFont typeface="+mj-lt"/>
              <a:buAutoNum type="arabicPeriod"/>
            </a:pPr>
            <a:r>
              <a:rPr lang="en-GB" sz="2800" noProof="0" dirty="0"/>
              <a:t>Maan Patel                                       (2516930)</a:t>
            </a:r>
          </a:p>
          <a:p>
            <a:pPr marL="514350" indent="-514350">
              <a:buFont typeface="+mj-lt"/>
              <a:buAutoNum type="arabicPeriod"/>
            </a:pPr>
            <a:r>
              <a:rPr lang="en-GB" sz="2800" noProof="0" dirty="0"/>
              <a:t>Yitong </a:t>
            </a:r>
            <a:r>
              <a:rPr lang="en-GB" sz="2800" noProof="0" dirty="0" err="1"/>
              <a:t>liu</a:t>
            </a:r>
            <a:r>
              <a:rPr lang="en-GB" sz="2800" noProof="0" dirty="0"/>
              <a:t>                                           (2500637)</a:t>
            </a:r>
          </a:p>
          <a:p>
            <a:pPr marL="514350" indent="-514350">
              <a:buFont typeface="+mj-lt"/>
              <a:buAutoNum type="arabicPeriod"/>
            </a:pPr>
            <a:r>
              <a:rPr lang="en-GB" sz="2800" noProof="0" dirty="0" err="1"/>
              <a:t>Shangyu</a:t>
            </a:r>
            <a:r>
              <a:rPr lang="en-GB" sz="2800" noProof="0" dirty="0"/>
              <a:t> Wang                                (2406059)</a:t>
            </a:r>
          </a:p>
          <a:p>
            <a:pPr marL="514350" indent="-514350">
              <a:buFont typeface="+mj-lt"/>
              <a:buAutoNum type="arabicPeriod"/>
            </a:pPr>
            <a:r>
              <a:rPr lang="en-GB" sz="2800" noProof="0" dirty="0"/>
              <a:t>Kishan </a:t>
            </a:r>
            <a:r>
              <a:rPr lang="en-GB" sz="2800" noProof="0" dirty="0" err="1"/>
              <a:t>Makvana</a:t>
            </a:r>
            <a:r>
              <a:rPr lang="en-GB" sz="2800" noProof="0" dirty="0"/>
              <a:t>                             (2422722)</a:t>
            </a:r>
          </a:p>
          <a:p>
            <a:pPr marL="514350" indent="-514350">
              <a:buFont typeface="+mj-lt"/>
              <a:buAutoNum type="arabicPeriod"/>
            </a:pPr>
            <a:r>
              <a:rPr lang="en-GB" sz="2800" noProof="0" dirty="0"/>
              <a:t>Meet </a:t>
            </a:r>
            <a:r>
              <a:rPr lang="en-GB" sz="2800" noProof="0" dirty="0" err="1"/>
              <a:t>Macwan</a:t>
            </a:r>
            <a:r>
              <a:rPr lang="en-GB" sz="2800" noProof="0" dirty="0"/>
              <a:t>                                  (2510986)</a:t>
            </a:r>
          </a:p>
          <a:p>
            <a:endParaRPr lang="en-GB" sz="2800" noProof="0" dirty="0"/>
          </a:p>
        </p:txBody>
      </p:sp>
      <p:sp>
        <p:nvSpPr>
          <p:cNvPr id="4" name="Slide Number Placeholder 3">
            <a:extLst>
              <a:ext uri="{FF2B5EF4-FFF2-40B4-BE49-F238E27FC236}">
                <a16:creationId xmlns:a16="http://schemas.microsoft.com/office/drawing/2014/main" id="{BF35E687-CA15-8FE7-16C6-413FD7183D6A}"/>
              </a:ext>
            </a:extLst>
          </p:cNvPr>
          <p:cNvSpPr>
            <a:spLocks noGrp="1"/>
          </p:cNvSpPr>
          <p:nvPr>
            <p:ph type="sldNum" sz="quarter" idx="12"/>
          </p:nvPr>
        </p:nvSpPr>
        <p:spPr/>
        <p:txBody>
          <a:bodyPr/>
          <a:lstStyle/>
          <a:p>
            <a:fld id="{A3F31473-23EB-4724-8B59-FE6D21D89FA4}" type="slidenum">
              <a:rPr lang="en-GB" noProof="0" smtClean="0"/>
              <a:pPr/>
              <a:t>2</a:t>
            </a:fld>
            <a:endParaRPr lang="en-GB" noProof="0" dirty="0"/>
          </a:p>
        </p:txBody>
      </p:sp>
      <p:pic>
        <p:nvPicPr>
          <p:cNvPr id="6" name="Graphic 5" descr="Airplane with solid fill">
            <a:extLst>
              <a:ext uri="{FF2B5EF4-FFF2-40B4-BE49-F238E27FC236}">
                <a16:creationId xmlns:a16="http://schemas.microsoft.com/office/drawing/2014/main" id="{CA02D5B5-58D1-3A1C-1A2F-8AE11ADB296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078188" y="476672"/>
            <a:ext cx="720080" cy="576064"/>
          </a:xfrm>
          <a:prstGeom prst="rect">
            <a:avLst/>
          </a:prstGeom>
        </p:spPr>
      </p:pic>
      <p:pic>
        <p:nvPicPr>
          <p:cNvPr id="8" name="Picture 7">
            <a:extLst>
              <a:ext uri="{FF2B5EF4-FFF2-40B4-BE49-F238E27FC236}">
                <a16:creationId xmlns:a16="http://schemas.microsoft.com/office/drawing/2014/main" id="{61C55C29-6226-9BAC-D953-47E94DCFFC76}"/>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678588" y="332656"/>
            <a:ext cx="3312368" cy="2636912"/>
          </a:xfrm>
          <a:prstGeom prst="rect">
            <a:avLst/>
          </a:prstGeom>
        </p:spPr>
      </p:pic>
      <p:pic>
        <p:nvPicPr>
          <p:cNvPr id="11" name="Picture 10">
            <a:extLst>
              <a:ext uri="{FF2B5EF4-FFF2-40B4-BE49-F238E27FC236}">
                <a16:creationId xmlns:a16="http://schemas.microsoft.com/office/drawing/2014/main" id="{7D6F5EF4-E0F7-54D7-E9CA-689BF4FF7536}"/>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709185" y="3422307"/>
            <a:ext cx="3292624" cy="3090936"/>
          </a:xfrm>
          <a:prstGeom prst="rect">
            <a:avLst/>
          </a:prstGeom>
        </p:spPr>
      </p:pic>
    </p:spTree>
    <p:extLst>
      <p:ext uri="{BB962C8B-B14F-4D97-AF65-F5344CB8AC3E}">
        <p14:creationId xmlns:p14="http://schemas.microsoft.com/office/powerpoint/2010/main" val="20631255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1D08BF9-68A4-C9D1-1EB9-347C048FA591}"/>
              </a:ext>
            </a:extLst>
          </p:cNvPr>
          <p:cNvSpPr>
            <a:spLocks noGrp="1"/>
          </p:cNvSpPr>
          <p:nvPr>
            <p:ph type="sldNum" sz="quarter" idx="12"/>
          </p:nvPr>
        </p:nvSpPr>
        <p:spPr/>
        <p:txBody>
          <a:bodyPr/>
          <a:lstStyle/>
          <a:p>
            <a:fld id="{A3F31473-23EB-4724-8B59-FE6D21D89FA4}" type="slidenum">
              <a:rPr lang="en-GB" noProof="0" smtClean="0"/>
              <a:t>3</a:t>
            </a:fld>
            <a:endParaRPr lang="en-GB" noProof="0" dirty="0"/>
          </a:p>
        </p:txBody>
      </p:sp>
      <p:sp>
        <p:nvSpPr>
          <p:cNvPr id="4" name="TextBox 3">
            <a:extLst>
              <a:ext uri="{FF2B5EF4-FFF2-40B4-BE49-F238E27FC236}">
                <a16:creationId xmlns:a16="http://schemas.microsoft.com/office/drawing/2014/main" id="{72D316ED-B5C0-B26A-8D51-C14BAEFA8DB7}"/>
              </a:ext>
            </a:extLst>
          </p:cNvPr>
          <p:cNvSpPr txBox="1"/>
          <p:nvPr/>
        </p:nvSpPr>
        <p:spPr>
          <a:xfrm>
            <a:off x="765820" y="1412776"/>
            <a:ext cx="10513168" cy="4524315"/>
          </a:xfrm>
          <a:prstGeom prst="rect">
            <a:avLst/>
          </a:prstGeom>
          <a:noFill/>
        </p:spPr>
        <p:txBody>
          <a:bodyPr wrap="square">
            <a:spAutoFit/>
          </a:bodyPr>
          <a:lstStyle/>
          <a:p>
            <a:pPr marL="342900" indent="-342900">
              <a:buAutoNum type="arabicPeriod"/>
            </a:pPr>
            <a:r>
              <a:rPr lang="en-GB" sz="5400" noProof="0" dirty="0" err="1"/>
              <a:t>Bhavdip</a:t>
            </a:r>
            <a:r>
              <a:rPr lang="en-GB" sz="5400" noProof="0" dirty="0"/>
              <a:t> </a:t>
            </a:r>
            <a:r>
              <a:rPr lang="en-GB" sz="5400" noProof="0" dirty="0" err="1"/>
              <a:t>Gudechiya</a:t>
            </a:r>
            <a:r>
              <a:rPr lang="en-GB" sz="5400" noProof="0" dirty="0"/>
              <a:t> (2506737)</a:t>
            </a:r>
          </a:p>
          <a:p>
            <a:r>
              <a:rPr lang="en-GB" sz="5400" noProof="0" dirty="0"/>
              <a:t> </a:t>
            </a:r>
          </a:p>
          <a:p>
            <a:r>
              <a:rPr lang="en-GB" sz="5400" noProof="0" dirty="0"/>
              <a:t>      </a:t>
            </a:r>
            <a:r>
              <a:rPr lang="en-GB" sz="5400" b="1" u="sng" noProof="0" dirty="0"/>
              <a:t>Introduction of British Airways </a:t>
            </a:r>
          </a:p>
          <a:p>
            <a:endParaRPr lang="en-GB" sz="5400" noProof="0" dirty="0"/>
          </a:p>
          <a:p>
            <a:r>
              <a:rPr lang="en-GB" sz="5400" noProof="0" dirty="0"/>
              <a:t>Mail: </a:t>
            </a:r>
            <a:r>
              <a:rPr lang="en-GB" sz="5400" noProof="0" dirty="0">
                <a:hlinkClick r:id="rId2"/>
              </a:rPr>
              <a:t>2506737@student.uwtsd.ac.uk</a:t>
            </a:r>
            <a:r>
              <a:rPr lang="en-GB" sz="5400" noProof="0" dirty="0"/>
              <a:t> </a:t>
            </a:r>
          </a:p>
          <a:p>
            <a:endParaRPr lang="en-GB" noProof="0" dirty="0"/>
          </a:p>
        </p:txBody>
      </p:sp>
    </p:spTree>
    <p:extLst>
      <p:ext uri="{BB962C8B-B14F-4D97-AF65-F5344CB8AC3E}">
        <p14:creationId xmlns:p14="http://schemas.microsoft.com/office/powerpoint/2010/main" val="34707702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2">
                <a:lumMod val="20000"/>
                <a:lumOff val="80000"/>
              </a:schemeClr>
            </a:gs>
            <a:gs pos="58000">
              <a:schemeClr val="bg2">
                <a:lumMod val="40000"/>
                <a:lumOff val="60000"/>
              </a:schemeClr>
            </a:gs>
            <a:gs pos="100000">
              <a:schemeClr val="bg2"/>
            </a:gs>
          </a:gsLst>
          <a:lin ang="0" scaled="0"/>
          <a:tileRect/>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08013" y="-1179512"/>
            <a:ext cx="3962400" cy="4724399"/>
          </a:xfrm>
        </p:spPr>
        <p:txBody>
          <a:bodyPr>
            <a:normAutofit/>
          </a:bodyPr>
          <a:lstStyle/>
          <a:p>
            <a:r>
              <a:rPr lang="en-GB" sz="4400" b="1" noProof="0" dirty="0"/>
              <a:t>British Airways</a:t>
            </a:r>
          </a:p>
        </p:txBody>
      </p:sp>
      <p:sp>
        <p:nvSpPr>
          <p:cNvPr id="3" name="Subtitle 2"/>
          <p:cNvSpPr>
            <a:spLocks noGrp="1"/>
          </p:cNvSpPr>
          <p:nvPr>
            <p:ph type="subTitle" idx="1"/>
          </p:nvPr>
        </p:nvSpPr>
        <p:spPr>
          <a:xfrm>
            <a:off x="608013" y="4221088"/>
            <a:ext cx="3962400" cy="762000"/>
          </a:xfrm>
        </p:spPr>
        <p:txBody>
          <a:bodyPr>
            <a:noAutofit/>
          </a:bodyPr>
          <a:lstStyle/>
          <a:p>
            <a:pPr algn="ctr"/>
            <a:r>
              <a:rPr lang="en-GB" noProof="0" dirty="0"/>
              <a:t>The Impact of Climate Change and Sustainability on British Airways</a:t>
            </a:r>
          </a:p>
        </p:txBody>
      </p:sp>
      <p:pic>
        <p:nvPicPr>
          <p:cNvPr id="11" name="Picture 10">
            <a:extLst>
              <a:ext uri="{FF2B5EF4-FFF2-40B4-BE49-F238E27FC236}">
                <a16:creationId xmlns:a16="http://schemas.microsoft.com/office/drawing/2014/main" id="{69E0104F-326A-F3DA-9226-ACFD39E38DD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4412" y="1967512"/>
            <a:ext cx="3912443" cy="3981768"/>
          </a:xfrm>
          <a:prstGeom prst="rect">
            <a:avLst/>
          </a:prstGeom>
        </p:spPr>
      </p:pic>
      <p:sp>
        <p:nvSpPr>
          <p:cNvPr id="4" name="Slide Number Placeholder 3">
            <a:extLst>
              <a:ext uri="{FF2B5EF4-FFF2-40B4-BE49-F238E27FC236}">
                <a16:creationId xmlns:a16="http://schemas.microsoft.com/office/drawing/2014/main" id="{7EE3A295-45E0-CF35-CCE9-B7215F340B30}"/>
              </a:ext>
            </a:extLst>
          </p:cNvPr>
          <p:cNvSpPr>
            <a:spLocks noGrp="1"/>
          </p:cNvSpPr>
          <p:nvPr>
            <p:ph type="sldNum" sz="quarter" idx="12"/>
          </p:nvPr>
        </p:nvSpPr>
        <p:spPr/>
        <p:txBody>
          <a:bodyPr/>
          <a:lstStyle/>
          <a:p>
            <a:r>
              <a:rPr lang="en-GB" noProof="0" dirty="0"/>
              <a:t>1. </a:t>
            </a:r>
            <a:r>
              <a:rPr lang="en-GB" noProof="0" dirty="0" err="1"/>
              <a:t>Bhavdip</a:t>
            </a:r>
            <a:r>
              <a:rPr lang="en-GB" noProof="0" dirty="0"/>
              <a:t> </a:t>
            </a:r>
            <a:r>
              <a:rPr lang="en-GB" noProof="0" dirty="0" err="1"/>
              <a:t>Gudechiy</a:t>
            </a:r>
            <a:r>
              <a:rPr lang="en-GB" noProof="0" dirty="0"/>
              <a:t> (2506737)</a:t>
            </a:r>
          </a:p>
        </p:txBody>
      </p:sp>
    </p:spTree>
    <p:extLst>
      <p:ext uri="{BB962C8B-B14F-4D97-AF65-F5344CB8AC3E}">
        <p14:creationId xmlns:p14="http://schemas.microsoft.com/office/powerpoint/2010/main" val="344080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1000" fill="hold"/>
                                        <p:tgtEl>
                                          <p:spTgt spid="11"/>
                                        </p:tgtEl>
                                        <p:attrNameLst>
                                          <p:attrName>ppt_w</p:attrName>
                                        </p:attrNameLst>
                                      </p:cBhvr>
                                      <p:tavLst>
                                        <p:tav tm="0">
                                          <p:val>
                                            <p:fltVal val="0"/>
                                          </p:val>
                                        </p:tav>
                                        <p:tav tm="100000">
                                          <p:val>
                                            <p:strVal val="#ppt_w"/>
                                          </p:val>
                                        </p:tav>
                                      </p:tavLst>
                                    </p:anim>
                                    <p:anim calcmode="lin" valueType="num">
                                      <p:cBhvr>
                                        <p:cTn id="8" dur="1000" fill="hold"/>
                                        <p:tgtEl>
                                          <p:spTgt spid="11"/>
                                        </p:tgtEl>
                                        <p:attrNameLst>
                                          <p:attrName>ppt_h</p:attrName>
                                        </p:attrNameLst>
                                      </p:cBhvr>
                                      <p:tavLst>
                                        <p:tav tm="0">
                                          <p:val>
                                            <p:fltVal val="0"/>
                                          </p:val>
                                        </p:tav>
                                        <p:tav tm="100000">
                                          <p:val>
                                            <p:strVal val="#ppt_h"/>
                                          </p:val>
                                        </p:tav>
                                      </p:tavLst>
                                    </p:anim>
                                    <p:anim calcmode="lin" valueType="num">
                                      <p:cBhvr>
                                        <p:cTn id="9" dur="1000" fill="hold"/>
                                        <p:tgtEl>
                                          <p:spTgt spid="11"/>
                                        </p:tgtEl>
                                        <p:attrNameLst>
                                          <p:attrName>style.rotation</p:attrName>
                                        </p:attrNameLst>
                                      </p:cBhvr>
                                      <p:tavLst>
                                        <p:tav tm="0">
                                          <p:val>
                                            <p:fltVal val="90"/>
                                          </p:val>
                                        </p:tav>
                                        <p:tav tm="100000">
                                          <p:val>
                                            <p:fltVal val="0"/>
                                          </p:val>
                                        </p:tav>
                                      </p:tavLst>
                                    </p:anim>
                                    <p:animEffect transition="in" filter="fade">
                                      <p:cBhvr>
                                        <p:cTn id="10"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693812" y="-243408"/>
            <a:ext cx="10971372" cy="1066800"/>
          </a:xfrm>
        </p:spPr>
        <p:txBody>
          <a:bodyPr>
            <a:normAutofit/>
          </a:bodyPr>
          <a:lstStyle/>
          <a:p>
            <a:r>
              <a:rPr lang="en-GB" noProof="0" dirty="0"/>
              <a:t>        </a:t>
            </a:r>
            <a:r>
              <a:rPr lang="en-GB" sz="5300" b="1" noProof="0" dirty="0"/>
              <a:t>Introduction to British Airways</a:t>
            </a:r>
            <a:endParaRPr lang="en-GB" b="1" noProof="0" dirty="0"/>
          </a:p>
        </p:txBody>
      </p:sp>
      <p:sp>
        <p:nvSpPr>
          <p:cNvPr id="14" name="Content Placeholder 13"/>
          <p:cNvSpPr>
            <a:spLocks noGrp="1"/>
          </p:cNvSpPr>
          <p:nvPr>
            <p:ph idx="1"/>
          </p:nvPr>
        </p:nvSpPr>
        <p:spPr>
          <a:xfrm>
            <a:off x="405780" y="692696"/>
            <a:ext cx="11580813" cy="4876799"/>
          </a:xfrm>
        </p:spPr>
        <p:txBody>
          <a:bodyPr/>
          <a:lstStyle/>
          <a:p>
            <a:r>
              <a:rPr lang="en-IN" sz="2600" dirty="0"/>
              <a:t>British Airways (BA), founded in 1974 through the merger of British Overseas Airways Corporation (BOAC) and British European Airways (BEA), serves as the flag carrier of the United Kingdom and is a core member of the International Airlines Group (IAG)</a:t>
            </a:r>
            <a:r>
              <a:rPr lang="en-GB" sz="2600" noProof="0" dirty="0"/>
              <a:t>.</a:t>
            </a:r>
          </a:p>
          <a:p>
            <a:pPr marL="0" indent="0">
              <a:buNone/>
            </a:pPr>
            <a:endParaRPr lang="en-GB" noProof="0" dirty="0"/>
          </a:p>
        </p:txBody>
      </p:sp>
      <p:sp>
        <p:nvSpPr>
          <p:cNvPr id="6" name="Slide Number Placeholder 5">
            <a:extLst>
              <a:ext uri="{FF2B5EF4-FFF2-40B4-BE49-F238E27FC236}">
                <a16:creationId xmlns:a16="http://schemas.microsoft.com/office/drawing/2014/main" id="{1CF2B033-797E-EDA8-1961-60ED7266EA15}"/>
              </a:ext>
            </a:extLst>
          </p:cNvPr>
          <p:cNvSpPr>
            <a:spLocks noGrp="1"/>
          </p:cNvSpPr>
          <p:nvPr>
            <p:ph type="sldNum" sz="quarter" idx="12"/>
          </p:nvPr>
        </p:nvSpPr>
        <p:spPr>
          <a:xfrm>
            <a:off x="8938984" y="6476040"/>
            <a:ext cx="2844059" cy="365125"/>
          </a:xfrm>
        </p:spPr>
        <p:txBody>
          <a:bodyPr/>
          <a:lstStyle/>
          <a:p>
            <a:fld id="{A3F31473-23EB-4724-8B59-FE6D21D89FA4}" type="slidenum">
              <a:rPr lang="en-GB" noProof="0" smtClean="0"/>
              <a:t>5</a:t>
            </a:fld>
            <a:r>
              <a:rPr lang="en-GB" noProof="0" dirty="0"/>
              <a:t>. </a:t>
            </a:r>
            <a:r>
              <a:rPr lang="en-GB" noProof="0" dirty="0" err="1"/>
              <a:t>Bhavdip</a:t>
            </a:r>
            <a:r>
              <a:rPr lang="en-GB" noProof="0" dirty="0"/>
              <a:t> </a:t>
            </a:r>
            <a:r>
              <a:rPr lang="en-GB" noProof="0" dirty="0" err="1"/>
              <a:t>Gudechiy</a:t>
            </a:r>
            <a:r>
              <a:rPr lang="en-GB" noProof="0" dirty="0"/>
              <a:t> (2506737)</a:t>
            </a:r>
          </a:p>
        </p:txBody>
      </p:sp>
      <p:pic>
        <p:nvPicPr>
          <p:cNvPr id="8" name="Picture 7">
            <a:extLst>
              <a:ext uri="{FF2B5EF4-FFF2-40B4-BE49-F238E27FC236}">
                <a16:creationId xmlns:a16="http://schemas.microsoft.com/office/drawing/2014/main" id="{FC94D229-9325-7826-E2E1-F6F8A182126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27114" y="2203395"/>
            <a:ext cx="8934595" cy="4302204"/>
          </a:xfrm>
          <a:prstGeom prst="rect">
            <a:avLst/>
          </a:prstGeom>
        </p:spPr>
      </p:pic>
    </p:spTree>
    <p:extLst>
      <p:ext uri="{BB962C8B-B14F-4D97-AF65-F5344CB8AC3E}">
        <p14:creationId xmlns:p14="http://schemas.microsoft.com/office/powerpoint/2010/main" val="1126723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A6CD3F1-F775-D383-EC72-63100DF0576F}"/>
              </a:ext>
            </a:extLst>
          </p:cNvPr>
          <p:cNvSpPr txBox="1"/>
          <p:nvPr/>
        </p:nvSpPr>
        <p:spPr>
          <a:xfrm>
            <a:off x="549796" y="827112"/>
            <a:ext cx="3286100" cy="5016758"/>
          </a:xfrm>
          <a:prstGeom prst="rect">
            <a:avLst/>
          </a:prstGeom>
          <a:noFill/>
        </p:spPr>
        <p:txBody>
          <a:bodyPr wrap="square">
            <a:spAutoFit/>
          </a:bodyPr>
          <a:lstStyle/>
          <a:p>
            <a:pPr marL="285750" indent="-285750" algn="ctr">
              <a:buFont typeface="Arial" panose="020B0604020202020204" pitchFamily="34" charset="0"/>
              <a:buChar char="•"/>
            </a:pPr>
            <a:r>
              <a:rPr lang="en-IN" sz="3200" dirty="0"/>
              <a:t>With a network spanning over 180 destinations and a strong brand identity, BA plays a crucial role in the global aviation industry.</a:t>
            </a:r>
            <a:endParaRPr lang="en-GB" sz="2800" dirty="0"/>
          </a:p>
        </p:txBody>
      </p:sp>
      <p:pic>
        <p:nvPicPr>
          <p:cNvPr id="5" name="Picture 4">
            <a:extLst>
              <a:ext uri="{FF2B5EF4-FFF2-40B4-BE49-F238E27FC236}">
                <a16:creationId xmlns:a16="http://schemas.microsoft.com/office/drawing/2014/main" id="{055EEE7F-0BDB-7C12-1667-69341482CDC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438228" y="332656"/>
            <a:ext cx="3070076" cy="3002835"/>
          </a:xfrm>
          <a:prstGeom prst="rect">
            <a:avLst/>
          </a:prstGeom>
        </p:spPr>
      </p:pic>
      <p:pic>
        <p:nvPicPr>
          <p:cNvPr id="7" name="Picture 6">
            <a:extLst>
              <a:ext uri="{FF2B5EF4-FFF2-40B4-BE49-F238E27FC236}">
                <a16:creationId xmlns:a16="http://schemas.microsoft.com/office/drawing/2014/main" id="{BBA327EC-0102-2DD3-4ABF-F94A17ED668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82644" y="3573016"/>
            <a:ext cx="3076434" cy="3002836"/>
          </a:xfrm>
          <a:prstGeom prst="rect">
            <a:avLst/>
          </a:prstGeom>
        </p:spPr>
      </p:pic>
      <p:sp>
        <p:nvSpPr>
          <p:cNvPr id="8" name="Slide Number Placeholder 7">
            <a:extLst>
              <a:ext uri="{FF2B5EF4-FFF2-40B4-BE49-F238E27FC236}">
                <a16:creationId xmlns:a16="http://schemas.microsoft.com/office/drawing/2014/main" id="{EFC37384-29A3-5268-CE4E-34F9F901D3D2}"/>
              </a:ext>
            </a:extLst>
          </p:cNvPr>
          <p:cNvSpPr>
            <a:spLocks noGrp="1"/>
          </p:cNvSpPr>
          <p:nvPr>
            <p:ph type="sldNum" sz="quarter" idx="12"/>
          </p:nvPr>
        </p:nvSpPr>
        <p:spPr>
          <a:xfrm>
            <a:off x="9118748" y="6492875"/>
            <a:ext cx="2844059" cy="365125"/>
          </a:xfrm>
        </p:spPr>
        <p:txBody>
          <a:bodyPr/>
          <a:lstStyle/>
          <a:p>
            <a:fld id="{A3F31473-23EB-4724-8B59-FE6D21D89FA4}" type="slidenum">
              <a:rPr lang="en-GB" noProof="0" smtClean="0"/>
              <a:t>6</a:t>
            </a:fld>
            <a:r>
              <a:rPr lang="en-GB" noProof="0" dirty="0"/>
              <a:t>. </a:t>
            </a:r>
            <a:r>
              <a:rPr lang="en-GB" noProof="0" dirty="0" err="1"/>
              <a:t>Bhavdip</a:t>
            </a:r>
            <a:r>
              <a:rPr lang="en-GB" noProof="0" dirty="0"/>
              <a:t> </a:t>
            </a:r>
            <a:r>
              <a:rPr lang="en-GB" noProof="0" dirty="0" err="1"/>
              <a:t>Gudechiy</a:t>
            </a:r>
            <a:r>
              <a:rPr lang="en-GB" noProof="0" dirty="0"/>
              <a:t> (2506737)</a:t>
            </a:r>
          </a:p>
        </p:txBody>
      </p:sp>
    </p:spTree>
    <p:extLst>
      <p:ext uri="{BB962C8B-B14F-4D97-AF65-F5344CB8AC3E}">
        <p14:creationId xmlns:p14="http://schemas.microsoft.com/office/powerpoint/2010/main" val="3256368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1F1761B-C7D4-E99A-B5AA-EC88F374458D}"/>
              </a:ext>
            </a:extLst>
          </p:cNvPr>
          <p:cNvSpPr txBox="1"/>
          <p:nvPr/>
        </p:nvSpPr>
        <p:spPr>
          <a:xfrm>
            <a:off x="1" y="188640"/>
            <a:ext cx="12188824" cy="1200329"/>
          </a:xfrm>
          <a:prstGeom prst="rect">
            <a:avLst/>
          </a:prstGeom>
          <a:noFill/>
        </p:spPr>
        <p:txBody>
          <a:bodyPr wrap="square">
            <a:spAutoFit/>
          </a:bodyPr>
          <a:lstStyle/>
          <a:p>
            <a:pPr marL="285750" indent="-285750">
              <a:buFont typeface="Arial" panose="020B0604020202020204" pitchFamily="34" charset="0"/>
              <a:buChar char="•"/>
            </a:pPr>
            <a:r>
              <a:rPr lang="en-IN" sz="2400" dirty="0"/>
              <a:t>However, rising environmental concerns and sustainability imperatives have fundamentally altered the competitive landscape. Climate change poses both existential and strategic risks for airlines, influencing consumer expectations, operational costs, and investor sentiment. </a:t>
            </a:r>
            <a:endParaRPr lang="en-GB" sz="3600" noProof="0" dirty="0"/>
          </a:p>
        </p:txBody>
      </p:sp>
      <p:pic>
        <p:nvPicPr>
          <p:cNvPr id="1026" name="Picture 2" descr="Sustainable Aviation Fuels: Addressing Barriers to Global Adoption">
            <a:extLst>
              <a:ext uri="{FF2B5EF4-FFF2-40B4-BE49-F238E27FC236}">
                <a16:creationId xmlns:a16="http://schemas.microsoft.com/office/drawing/2014/main" id="{CD4C1667-FDD8-FA95-928D-FC40B3014A6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89956" y="1586820"/>
            <a:ext cx="8208912" cy="403244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F9A8CF8-1C68-FAA0-4570-BD391141ACD0}"/>
              </a:ext>
            </a:extLst>
          </p:cNvPr>
          <p:cNvSpPr txBox="1"/>
          <p:nvPr/>
        </p:nvSpPr>
        <p:spPr>
          <a:xfrm>
            <a:off x="3019976" y="5661256"/>
            <a:ext cx="6148872" cy="646331"/>
          </a:xfrm>
          <a:prstGeom prst="rect">
            <a:avLst/>
          </a:prstGeom>
          <a:noFill/>
        </p:spPr>
        <p:txBody>
          <a:bodyPr wrap="square">
            <a:spAutoFit/>
          </a:bodyPr>
          <a:lstStyle/>
          <a:p>
            <a:r>
              <a:rPr lang="en-GB" noProof="0" dirty="0"/>
              <a:t>Picture Source : https://www.mdpi.com/applsci/applsci-15-10925/article_deploy/html/images/applsci-15-10925-g001.png</a:t>
            </a:r>
          </a:p>
        </p:txBody>
      </p:sp>
      <p:sp>
        <p:nvSpPr>
          <p:cNvPr id="6" name="Slide Number Placeholder 5">
            <a:extLst>
              <a:ext uri="{FF2B5EF4-FFF2-40B4-BE49-F238E27FC236}">
                <a16:creationId xmlns:a16="http://schemas.microsoft.com/office/drawing/2014/main" id="{CD7EE63E-840B-030D-6C24-52D9CB59D1C4}"/>
              </a:ext>
            </a:extLst>
          </p:cNvPr>
          <p:cNvSpPr>
            <a:spLocks noGrp="1"/>
          </p:cNvSpPr>
          <p:nvPr>
            <p:ph type="sldNum" sz="quarter" idx="12"/>
          </p:nvPr>
        </p:nvSpPr>
        <p:spPr/>
        <p:txBody>
          <a:bodyPr/>
          <a:lstStyle/>
          <a:p>
            <a:fld id="{A3F31473-23EB-4724-8B59-FE6D21D89FA4}" type="slidenum">
              <a:rPr lang="en-GB" noProof="0" smtClean="0"/>
              <a:t>7</a:t>
            </a:fld>
            <a:r>
              <a:rPr lang="en-GB" noProof="0" dirty="0"/>
              <a:t>. </a:t>
            </a:r>
            <a:r>
              <a:rPr lang="en-GB" noProof="0" dirty="0" err="1"/>
              <a:t>Bhavdip</a:t>
            </a:r>
            <a:r>
              <a:rPr lang="en-GB" noProof="0" dirty="0"/>
              <a:t> </a:t>
            </a:r>
            <a:r>
              <a:rPr lang="en-GB" noProof="0" dirty="0" err="1"/>
              <a:t>Gudechiy</a:t>
            </a:r>
            <a:r>
              <a:rPr lang="en-GB" noProof="0" dirty="0"/>
              <a:t> (2506737)</a:t>
            </a:r>
          </a:p>
        </p:txBody>
      </p:sp>
    </p:spTree>
    <p:extLst>
      <p:ext uri="{BB962C8B-B14F-4D97-AF65-F5344CB8AC3E}">
        <p14:creationId xmlns:p14="http://schemas.microsoft.com/office/powerpoint/2010/main" val="9624633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555FD47-D535-E94E-0DFF-832954E3DAAF}"/>
              </a:ext>
            </a:extLst>
          </p:cNvPr>
          <p:cNvSpPr>
            <a:spLocks noGrp="1"/>
          </p:cNvSpPr>
          <p:nvPr>
            <p:ph type="sldNum" sz="quarter" idx="12"/>
          </p:nvPr>
        </p:nvSpPr>
        <p:spPr/>
        <p:txBody>
          <a:bodyPr/>
          <a:lstStyle/>
          <a:p>
            <a:fld id="{A3F31473-23EB-4724-8B59-FE6D21D89FA4}" type="slidenum">
              <a:rPr lang="en-GB" smtClean="0"/>
              <a:t>8</a:t>
            </a:fld>
            <a:endParaRPr lang="en-GB"/>
          </a:p>
        </p:txBody>
      </p:sp>
      <p:sp>
        <p:nvSpPr>
          <p:cNvPr id="4" name="TextBox 3">
            <a:extLst>
              <a:ext uri="{FF2B5EF4-FFF2-40B4-BE49-F238E27FC236}">
                <a16:creationId xmlns:a16="http://schemas.microsoft.com/office/drawing/2014/main" id="{0C85A1FD-B712-1C07-9FCE-6F9D3F4D2EEB}"/>
              </a:ext>
            </a:extLst>
          </p:cNvPr>
          <p:cNvSpPr txBox="1"/>
          <p:nvPr/>
        </p:nvSpPr>
        <p:spPr>
          <a:xfrm>
            <a:off x="189756" y="332656"/>
            <a:ext cx="11809312" cy="1258421"/>
          </a:xfrm>
          <a:prstGeom prst="rect">
            <a:avLst/>
          </a:prstGeom>
          <a:noFill/>
        </p:spPr>
        <p:txBody>
          <a:bodyPr wrap="square">
            <a:spAutoFit/>
          </a:bodyPr>
          <a:lstStyle/>
          <a:p>
            <a:pPr marL="285750" indent="-285750" algn="just">
              <a:lnSpc>
                <a:spcPct val="107000"/>
              </a:lnSpc>
              <a:spcAft>
                <a:spcPts val="800"/>
              </a:spcAft>
              <a:buFont typeface="Arial" panose="020B0604020202020204" pitchFamily="34" charset="0"/>
              <a:buChar char="•"/>
            </a:pPr>
            <a:r>
              <a:rPr lang="en-IN" sz="2400" dirty="0">
                <a:effectLst/>
                <a:latin typeface="Times New Roman" panose="02020603050405020304" pitchFamily="18" charset="0"/>
                <a:ea typeface="Calibri" panose="020F0502020204030204" pitchFamily="34" charset="0"/>
                <a:cs typeface="Arial" panose="020B0604020202020204" pitchFamily="34" charset="0"/>
              </a:rPr>
              <a:t>BA’s response includes a range of sustainability initiatives under its </a:t>
            </a:r>
            <a:r>
              <a:rPr lang="en-IN" sz="2400" i="1" dirty="0">
                <a:effectLst/>
                <a:latin typeface="Times New Roman" panose="02020603050405020304" pitchFamily="18" charset="0"/>
                <a:ea typeface="Calibri" panose="020F0502020204030204" pitchFamily="34" charset="0"/>
                <a:cs typeface="Arial" panose="020B0604020202020204" pitchFamily="34" charset="0"/>
              </a:rPr>
              <a:t>BA Better World</a:t>
            </a:r>
            <a:r>
              <a:rPr lang="en-IN" sz="2400" dirty="0">
                <a:effectLst/>
                <a:latin typeface="Times New Roman" panose="02020603050405020304" pitchFamily="18" charset="0"/>
                <a:ea typeface="Calibri" panose="020F0502020204030204" pitchFamily="34" charset="0"/>
                <a:cs typeface="Arial" panose="020B0604020202020204" pitchFamily="34" charset="0"/>
              </a:rPr>
              <a:t> programme, aligning with IAG’s </a:t>
            </a:r>
            <a:r>
              <a:rPr lang="en-IN" sz="2400" i="1" dirty="0">
                <a:effectLst/>
                <a:latin typeface="Times New Roman" panose="02020603050405020304" pitchFamily="18" charset="0"/>
                <a:ea typeface="Calibri" panose="020F0502020204030204" pitchFamily="34" charset="0"/>
                <a:cs typeface="Arial" panose="020B0604020202020204" pitchFamily="34" charset="0"/>
              </a:rPr>
              <a:t>Flightpath Net Zero</a:t>
            </a:r>
            <a:r>
              <a:rPr lang="en-IN" sz="2400" dirty="0">
                <a:effectLst/>
                <a:latin typeface="Times New Roman" panose="02020603050405020304" pitchFamily="18" charset="0"/>
                <a:ea typeface="Calibri" panose="020F0502020204030204" pitchFamily="34" charset="0"/>
                <a:cs typeface="Arial" panose="020B0604020202020204" pitchFamily="34" charset="0"/>
              </a:rPr>
              <a:t> target to achieve carbon neutrality by 2050 (British Airways, 2024). </a:t>
            </a:r>
            <a:endParaRPr lang="en-GB" sz="20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CB404412-9F9A-C257-D312-08AEE31DEA99}"/>
              </a:ext>
            </a:extLst>
          </p:cNvPr>
          <p:cNvPicPr>
            <a:picLocks noChangeAspect="1"/>
          </p:cNvPicPr>
          <p:nvPr/>
        </p:nvPicPr>
        <p:blipFill>
          <a:blip r:embed="rId2">
            <a:extLst>
              <a:ext uri="{28A0092B-C50C-407E-A947-70E740481C1C}">
                <a14:useLocalDpi xmlns:a14="http://schemas.microsoft.com/office/drawing/2010/main" val="0"/>
              </a:ext>
            </a:extLst>
          </a:blip>
          <a:srcRect t="19551"/>
          <a:stretch>
            <a:fillRect/>
          </a:stretch>
        </p:blipFill>
        <p:spPr>
          <a:xfrm>
            <a:off x="2665412" y="1698118"/>
            <a:ext cx="6858000" cy="4869801"/>
          </a:xfrm>
          <a:prstGeom prst="rect">
            <a:avLst/>
          </a:prstGeom>
        </p:spPr>
      </p:pic>
    </p:spTree>
    <p:extLst>
      <p:ext uri="{BB962C8B-B14F-4D97-AF65-F5344CB8AC3E}">
        <p14:creationId xmlns:p14="http://schemas.microsoft.com/office/powerpoint/2010/main" val="2286812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30D869E-13C8-F6DC-67E1-E89A18876E52}"/>
              </a:ext>
            </a:extLst>
          </p:cNvPr>
          <p:cNvSpPr txBox="1"/>
          <p:nvPr/>
        </p:nvSpPr>
        <p:spPr>
          <a:xfrm>
            <a:off x="765820" y="1228397"/>
            <a:ext cx="10873207" cy="4832092"/>
          </a:xfrm>
          <a:prstGeom prst="rect">
            <a:avLst/>
          </a:prstGeom>
          <a:noFill/>
        </p:spPr>
        <p:txBody>
          <a:bodyPr wrap="square">
            <a:spAutoFit/>
          </a:bodyPr>
          <a:lstStyle/>
          <a:p>
            <a:pPr marL="285750" indent="-285750">
              <a:buFont typeface="Wingdings" panose="05000000000000000000" pitchFamily="2" charset="2"/>
              <a:buChar char="Ø"/>
            </a:pPr>
            <a:r>
              <a:rPr lang="en-GB" sz="2800" noProof="0" dirty="0"/>
              <a:t>Operates over 250 aircraft serving 180+ destinations.</a:t>
            </a:r>
          </a:p>
          <a:p>
            <a:pPr marL="285750" indent="-285750">
              <a:buFont typeface="Wingdings" panose="05000000000000000000" pitchFamily="2" charset="2"/>
              <a:buChar char="Ø"/>
            </a:pPr>
            <a:r>
              <a:rPr lang="en-GB" sz="2800" noProof="0" dirty="0"/>
              <a:t>Committed to achieving net-zero emissions by 2050</a:t>
            </a:r>
          </a:p>
          <a:p>
            <a:pPr marL="285750" indent="-285750">
              <a:buFont typeface="Wingdings" panose="05000000000000000000" pitchFamily="2" charset="2"/>
              <a:buChar char="Ø"/>
            </a:pPr>
            <a:r>
              <a:rPr lang="en-GB" sz="2800" noProof="0" dirty="0"/>
              <a:t>Focus areas: fleet modernization, sustainable aviation fuel (SAF), and organizational change</a:t>
            </a:r>
          </a:p>
          <a:p>
            <a:pPr marL="285750" indent="-285750">
              <a:buFont typeface="Wingdings" panose="05000000000000000000" pitchFamily="2" charset="2"/>
              <a:buChar char="Ø"/>
            </a:pPr>
            <a:r>
              <a:rPr lang="en-US" sz="2800" dirty="0"/>
              <a:t>​Increasing impact of climate change.</a:t>
            </a:r>
          </a:p>
          <a:p>
            <a:pPr marL="285750" indent="-285750">
              <a:buFont typeface="Wingdings" panose="05000000000000000000" pitchFamily="2" charset="2"/>
              <a:buChar char="Ø"/>
            </a:pPr>
            <a:r>
              <a:rPr lang="en-US" sz="2800" dirty="0"/>
              <a:t>​Mounting regulatory pressures.</a:t>
            </a:r>
          </a:p>
          <a:p>
            <a:pPr marL="285750" indent="-285750">
              <a:buFont typeface="Wingdings" panose="05000000000000000000" pitchFamily="2" charset="2"/>
              <a:buChar char="Ø"/>
            </a:pPr>
            <a:r>
              <a:rPr lang="en-US" sz="2800" dirty="0"/>
              <a:t>​Fuel price volatility.</a:t>
            </a:r>
          </a:p>
          <a:p>
            <a:pPr marL="285750" indent="-285750">
              <a:buFont typeface="Wingdings" panose="05000000000000000000" pitchFamily="2" charset="2"/>
              <a:buChar char="Ø"/>
            </a:pPr>
            <a:r>
              <a:rPr lang="en-US" sz="2800" dirty="0"/>
              <a:t>​Evolving consumer expectations for sustainable travel.</a:t>
            </a:r>
          </a:p>
          <a:p>
            <a:pPr marL="285750" indent="-285750">
              <a:buFont typeface="Wingdings" panose="05000000000000000000" pitchFamily="2" charset="2"/>
              <a:buChar char="Ø"/>
            </a:pPr>
            <a:r>
              <a:rPr lang="en-US" sz="2800" dirty="0"/>
              <a:t>​Profitability.</a:t>
            </a:r>
          </a:p>
          <a:p>
            <a:pPr marL="285750" indent="-285750">
              <a:buFont typeface="Wingdings" panose="05000000000000000000" pitchFamily="2" charset="2"/>
              <a:buChar char="Ø"/>
            </a:pPr>
            <a:r>
              <a:rPr lang="en-US" sz="2800" dirty="0"/>
              <a:t>​Long-term competitiveness.</a:t>
            </a:r>
          </a:p>
          <a:p>
            <a:pPr marL="285750" indent="-285750">
              <a:buFont typeface="Wingdings" panose="05000000000000000000" pitchFamily="2" charset="2"/>
              <a:buChar char="Ø"/>
            </a:pPr>
            <a:r>
              <a:rPr lang="en-US" sz="2800" dirty="0"/>
              <a:t>​Investor confidence.</a:t>
            </a:r>
            <a:endParaRPr lang="en-GB" sz="2800" noProof="0" dirty="0"/>
          </a:p>
        </p:txBody>
      </p:sp>
      <p:sp>
        <p:nvSpPr>
          <p:cNvPr id="8" name="TextBox 7">
            <a:extLst>
              <a:ext uri="{FF2B5EF4-FFF2-40B4-BE49-F238E27FC236}">
                <a16:creationId xmlns:a16="http://schemas.microsoft.com/office/drawing/2014/main" id="{23DD2D40-80A5-AF16-66FA-6B2DEA2B81D1}"/>
              </a:ext>
            </a:extLst>
          </p:cNvPr>
          <p:cNvSpPr txBox="1"/>
          <p:nvPr/>
        </p:nvSpPr>
        <p:spPr>
          <a:xfrm>
            <a:off x="9910836" y="6453336"/>
            <a:ext cx="2902429" cy="261610"/>
          </a:xfrm>
          <a:prstGeom prst="rect">
            <a:avLst/>
          </a:prstGeom>
          <a:noFill/>
        </p:spPr>
        <p:txBody>
          <a:bodyPr wrap="square">
            <a:spAutoFit/>
          </a:bodyPr>
          <a:lstStyle/>
          <a:p>
            <a:r>
              <a:rPr lang="en-GB" sz="1100" noProof="0" dirty="0"/>
              <a:t>5. </a:t>
            </a:r>
            <a:r>
              <a:rPr lang="en-GB" sz="1100" noProof="0" dirty="0" err="1"/>
              <a:t>Bhavdip</a:t>
            </a:r>
            <a:r>
              <a:rPr lang="en-GB" sz="1100" noProof="0" dirty="0"/>
              <a:t> </a:t>
            </a:r>
            <a:r>
              <a:rPr lang="en-GB" sz="1100" noProof="0" dirty="0" err="1"/>
              <a:t>Gudechiy</a:t>
            </a:r>
            <a:r>
              <a:rPr lang="en-GB" sz="1100" noProof="0" dirty="0"/>
              <a:t> (2506737)</a:t>
            </a:r>
          </a:p>
        </p:txBody>
      </p:sp>
    </p:spTree>
    <p:extLst>
      <p:ext uri="{BB962C8B-B14F-4D97-AF65-F5344CB8AC3E}">
        <p14:creationId xmlns:p14="http://schemas.microsoft.com/office/powerpoint/2010/main" val="11540471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B584E0C-270A-0433-B475-999027405142}"/>
              </a:ext>
            </a:extLst>
          </p:cNvPr>
          <p:cNvSpPr>
            <a:spLocks noGrp="1"/>
          </p:cNvSpPr>
          <p:nvPr>
            <p:ph type="sldNum" sz="quarter" idx="12"/>
          </p:nvPr>
        </p:nvSpPr>
        <p:spPr/>
        <p:txBody>
          <a:bodyPr/>
          <a:lstStyle/>
          <a:p>
            <a:fld id="{A3F31473-23EB-4724-8B59-FE6D21D89FA4}" type="slidenum">
              <a:rPr lang="en-GB" noProof="0" smtClean="0"/>
              <a:t>10</a:t>
            </a:fld>
            <a:endParaRPr lang="en-GB" noProof="0" dirty="0"/>
          </a:p>
        </p:txBody>
      </p:sp>
      <p:sp>
        <p:nvSpPr>
          <p:cNvPr id="4" name="TextBox 3">
            <a:extLst>
              <a:ext uri="{FF2B5EF4-FFF2-40B4-BE49-F238E27FC236}">
                <a16:creationId xmlns:a16="http://schemas.microsoft.com/office/drawing/2014/main" id="{989600CD-6B65-295D-ABBC-94A44717E950}"/>
              </a:ext>
            </a:extLst>
          </p:cNvPr>
          <p:cNvSpPr txBox="1"/>
          <p:nvPr/>
        </p:nvSpPr>
        <p:spPr>
          <a:xfrm>
            <a:off x="2218344" y="836712"/>
            <a:ext cx="9361040" cy="2031325"/>
          </a:xfrm>
          <a:prstGeom prst="rect">
            <a:avLst/>
          </a:prstGeom>
          <a:noFill/>
        </p:spPr>
        <p:txBody>
          <a:bodyPr wrap="square">
            <a:spAutoFit/>
          </a:bodyPr>
          <a:lstStyle/>
          <a:p>
            <a:r>
              <a:rPr lang="en-GB" sz="5400" noProof="0" dirty="0"/>
              <a:t>2. Maan Patel  (2516930)</a:t>
            </a:r>
          </a:p>
          <a:p>
            <a:endParaRPr lang="en-GB" sz="5400" noProof="0" dirty="0"/>
          </a:p>
          <a:p>
            <a:endParaRPr lang="en-GB" noProof="0" dirty="0"/>
          </a:p>
        </p:txBody>
      </p:sp>
      <p:sp>
        <p:nvSpPr>
          <p:cNvPr id="5" name="TextBox 4">
            <a:extLst>
              <a:ext uri="{FF2B5EF4-FFF2-40B4-BE49-F238E27FC236}">
                <a16:creationId xmlns:a16="http://schemas.microsoft.com/office/drawing/2014/main" id="{A728DE09-4DFA-CF4D-506F-31A8B09E5342}"/>
              </a:ext>
            </a:extLst>
          </p:cNvPr>
          <p:cNvSpPr txBox="1"/>
          <p:nvPr/>
        </p:nvSpPr>
        <p:spPr>
          <a:xfrm>
            <a:off x="700913" y="2156734"/>
            <a:ext cx="11521280" cy="1754326"/>
          </a:xfrm>
          <a:prstGeom prst="rect">
            <a:avLst/>
          </a:prstGeom>
          <a:noFill/>
        </p:spPr>
        <p:txBody>
          <a:bodyPr wrap="square">
            <a:spAutoFit/>
          </a:bodyPr>
          <a:lstStyle/>
          <a:p>
            <a:r>
              <a:rPr lang="en-GB" sz="5400" b="1" u="sng" noProof="0" dirty="0"/>
              <a:t>The Impact of Climate Change and Sustainability on British Airways</a:t>
            </a:r>
          </a:p>
        </p:txBody>
      </p:sp>
      <p:sp>
        <p:nvSpPr>
          <p:cNvPr id="7" name="TextBox 6">
            <a:extLst>
              <a:ext uri="{FF2B5EF4-FFF2-40B4-BE49-F238E27FC236}">
                <a16:creationId xmlns:a16="http://schemas.microsoft.com/office/drawing/2014/main" id="{B4EBEC86-6D4D-8DC9-D012-E440BB3F87B3}"/>
              </a:ext>
            </a:extLst>
          </p:cNvPr>
          <p:cNvSpPr txBox="1"/>
          <p:nvPr/>
        </p:nvSpPr>
        <p:spPr>
          <a:xfrm>
            <a:off x="837828" y="4851663"/>
            <a:ext cx="11017224" cy="923330"/>
          </a:xfrm>
          <a:prstGeom prst="rect">
            <a:avLst/>
          </a:prstGeom>
          <a:noFill/>
        </p:spPr>
        <p:txBody>
          <a:bodyPr wrap="square">
            <a:spAutoFit/>
          </a:bodyPr>
          <a:lstStyle/>
          <a:p>
            <a:r>
              <a:rPr lang="en-GB" sz="5400" noProof="0" dirty="0"/>
              <a:t>Mail: </a:t>
            </a:r>
            <a:r>
              <a:rPr lang="en-GB" sz="5400" noProof="0" dirty="0">
                <a:hlinkClick r:id="rId2"/>
              </a:rPr>
              <a:t>2516930@student.uwtsd.ac.uk</a:t>
            </a:r>
            <a:r>
              <a:rPr lang="en-GB" sz="5400" noProof="0" dirty="0"/>
              <a:t> </a:t>
            </a:r>
          </a:p>
        </p:txBody>
      </p:sp>
    </p:spTree>
    <p:extLst>
      <p:ext uri="{BB962C8B-B14F-4D97-AF65-F5344CB8AC3E}">
        <p14:creationId xmlns:p14="http://schemas.microsoft.com/office/powerpoint/2010/main" val="1385702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D1B08EA-EDA4-8FC3-7B68-00C697EDB14D}"/>
              </a:ext>
            </a:extLst>
          </p:cNvPr>
          <p:cNvSpPr>
            <a:spLocks noGrp="1"/>
          </p:cNvSpPr>
          <p:nvPr>
            <p:ph type="sldNum" sz="quarter" idx="12"/>
          </p:nvPr>
        </p:nvSpPr>
        <p:spPr/>
        <p:txBody>
          <a:bodyPr/>
          <a:lstStyle/>
          <a:p>
            <a:fld id="{A3F31473-23EB-4724-8B59-FE6D21D89FA4}" type="slidenum">
              <a:rPr lang="en-GB" smtClean="0"/>
              <a:t>11</a:t>
            </a:fld>
            <a:endParaRPr lang="en-GB"/>
          </a:p>
        </p:txBody>
      </p:sp>
      <p:sp>
        <p:nvSpPr>
          <p:cNvPr id="6" name="TextBox 5">
            <a:extLst>
              <a:ext uri="{FF2B5EF4-FFF2-40B4-BE49-F238E27FC236}">
                <a16:creationId xmlns:a16="http://schemas.microsoft.com/office/drawing/2014/main" id="{E7B7BE91-6F4B-B4B7-2674-896777F04228}"/>
              </a:ext>
            </a:extLst>
          </p:cNvPr>
          <p:cNvSpPr txBox="1"/>
          <p:nvPr/>
        </p:nvSpPr>
        <p:spPr>
          <a:xfrm>
            <a:off x="461857" y="980728"/>
            <a:ext cx="11089232" cy="1754326"/>
          </a:xfrm>
          <a:prstGeom prst="rect">
            <a:avLst/>
          </a:prstGeom>
          <a:noFill/>
        </p:spPr>
        <p:txBody>
          <a:bodyPr wrap="square">
            <a:spAutoFit/>
          </a:bodyPr>
          <a:lstStyle/>
          <a:p>
            <a:pPr marL="285750" indent="-285750">
              <a:buFont typeface="Wingdings" panose="05000000000000000000" pitchFamily="2" charset="2"/>
              <a:buChar char="Ø"/>
            </a:pPr>
            <a:r>
              <a:rPr lang="en-GB" sz="1800" dirty="0">
                <a:effectLst/>
                <a:latin typeface="Times New Roman" panose="02020603050405020304" pitchFamily="18" charset="0"/>
                <a:ea typeface="Calibri" panose="020F0502020204030204" pitchFamily="34" charset="0"/>
              </a:rPr>
              <a:t>This report critically examines how </a:t>
            </a:r>
            <a:r>
              <a:rPr lang="en-GB" sz="1800" b="1" dirty="0">
                <a:effectLst/>
                <a:latin typeface="Times New Roman" panose="02020603050405020304" pitchFamily="18" charset="0"/>
                <a:ea typeface="Calibri" panose="020F0502020204030204" pitchFamily="34" charset="0"/>
              </a:rPr>
              <a:t>climate change and sustainability</a:t>
            </a:r>
            <a:r>
              <a:rPr lang="en-GB" sz="1800" dirty="0">
                <a:effectLst/>
                <a:latin typeface="Times New Roman" panose="02020603050405020304" pitchFamily="18" charset="0"/>
                <a:ea typeface="Calibri" panose="020F0502020204030204" pitchFamily="34" charset="0"/>
              </a:rPr>
              <a:t> are reshaping </a:t>
            </a:r>
            <a:r>
              <a:rPr lang="en-GB" sz="1800" b="1" dirty="0">
                <a:effectLst/>
                <a:latin typeface="Times New Roman" panose="02020603050405020304" pitchFamily="18" charset="0"/>
                <a:ea typeface="Calibri" panose="020F0502020204030204" pitchFamily="34" charset="0"/>
              </a:rPr>
              <a:t>British Airways’ (BA)</a:t>
            </a:r>
            <a:r>
              <a:rPr lang="en-GB" sz="1800" dirty="0">
                <a:effectLst/>
                <a:latin typeface="Times New Roman" panose="02020603050405020304" pitchFamily="18" charset="0"/>
                <a:ea typeface="Calibri" panose="020F0502020204030204" pitchFamily="34" charset="0"/>
              </a:rPr>
              <a:t> overall business model and strategic direction.</a:t>
            </a:r>
          </a:p>
          <a:p>
            <a:endParaRPr lang="en-GB" sz="1800" dirty="0">
              <a:effectLst/>
              <a:latin typeface="Times New Roman" panose="02020603050405020304" pitchFamily="18" charset="0"/>
              <a:ea typeface="Calibri" panose="020F0502020204030204" pitchFamily="34" charset="0"/>
            </a:endParaRPr>
          </a:p>
          <a:p>
            <a:pPr marL="285750" indent="-285750">
              <a:buFont typeface="Wingdings" panose="05000000000000000000" pitchFamily="2" charset="2"/>
              <a:buChar char="Ø"/>
            </a:pPr>
            <a:r>
              <a:rPr lang="en-GB" dirty="0"/>
              <a:t>It applies the </a:t>
            </a:r>
            <a:r>
              <a:rPr lang="en-GB" b="1" dirty="0"/>
              <a:t>PESTLE framework</a:t>
            </a:r>
            <a:r>
              <a:rPr lang="en-GB" dirty="0"/>
              <a:t> to analyse the external environmental factors influencing the airline, and the </a:t>
            </a:r>
            <a:r>
              <a:rPr lang="en-GB" b="1" dirty="0"/>
              <a:t>CUVA model</a:t>
            </a:r>
            <a:r>
              <a:rPr lang="en-GB" dirty="0"/>
              <a:t> to evaluate BA’s internal strategic positioning and brand value. </a:t>
            </a:r>
            <a:endParaRPr lang="en-GB" sz="1800" dirty="0">
              <a:effectLst/>
              <a:latin typeface="Times New Roman" panose="02020603050405020304" pitchFamily="18" charset="0"/>
              <a:ea typeface="Calibri" panose="020F0502020204030204" pitchFamily="34" charset="0"/>
            </a:endParaRPr>
          </a:p>
          <a:p>
            <a:endParaRPr lang="en-GB" dirty="0"/>
          </a:p>
        </p:txBody>
      </p:sp>
      <p:sp>
        <p:nvSpPr>
          <p:cNvPr id="8" name="TextBox 7">
            <a:extLst>
              <a:ext uri="{FF2B5EF4-FFF2-40B4-BE49-F238E27FC236}">
                <a16:creationId xmlns:a16="http://schemas.microsoft.com/office/drawing/2014/main" id="{5D61B38B-86A1-BA9F-A3BC-6A2585B5F678}"/>
              </a:ext>
            </a:extLst>
          </p:cNvPr>
          <p:cNvSpPr txBox="1"/>
          <p:nvPr/>
        </p:nvSpPr>
        <p:spPr>
          <a:xfrm>
            <a:off x="765820" y="260648"/>
            <a:ext cx="1031743" cy="468077"/>
          </a:xfrm>
          <a:prstGeom prst="rect">
            <a:avLst/>
          </a:prstGeom>
          <a:noFill/>
        </p:spPr>
        <p:txBody>
          <a:bodyPr wrap="square">
            <a:spAutoFit/>
          </a:bodyPr>
          <a:lstStyle/>
          <a:p>
            <a:pPr algn="just">
              <a:lnSpc>
                <a:spcPct val="107000"/>
              </a:lnSpc>
              <a:spcBef>
                <a:spcPts val="200"/>
              </a:spcBef>
              <a:buNone/>
            </a:pPr>
            <a:r>
              <a:rPr lang="en-GB" sz="2400" b="1" dirty="0">
                <a:solidFill>
                  <a:srgbClr val="2E74B5"/>
                </a:solidFill>
                <a:effectLst/>
                <a:latin typeface="Times New Roman" panose="02020603050405020304" pitchFamily="18" charset="0"/>
                <a:ea typeface="SimSun" panose="02010600030101010101" pitchFamily="2" charset="-122"/>
                <a:cs typeface="Times New Roman" panose="02020603050405020304" pitchFamily="18" charset="0"/>
              </a:rPr>
              <a:t>Task 1 </a:t>
            </a:r>
            <a:endParaRPr lang="en-GB" sz="1600" b="1" dirty="0">
              <a:solidFill>
                <a:srgbClr val="2E74B5"/>
              </a:solidFill>
              <a:effectLst/>
              <a:latin typeface="Calibri Light" panose="020F0302020204030204" pitchFamily="34" charset="0"/>
              <a:ea typeface="SimSun" panose="02010600030101010101" pitchFamily="2" charset="-122"/>
              <a:cs typeface="Times New Roman" panose="02020603050405020304" pitchFamily="18" charset="0"/>
            </a:endParaRPr>
          </a:p>
        </p:txBody>
      </p:sp>
      <p:pic>
        <p:nvPicPr>
          <p:cNvPr id="4" name="Picture 3">
            <a:extLst>
              <a:ext uri="{FF2B5EF4-FFF2-40B4-BE49-F238E27FC236}">
                <a16:creationId xmlns:a16="http://schemas.microsoft.com/office/drawing/2014/main" id="{33B97768-508D-4344-4EA6-401ACF68E0C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558673" y="2987057"/>
            <a:ext cx="2895600" cy="3144758"/>
          </a:xfrm>
          <a:prstGeom prst="rect">
            <a:avLst/>
          </a:prstGeom>
        </p:spPr>
      </p:pic>
    </p:spTree>
    <p:extLst>
      <p:ext uri="{BB962C8B-B14F-4D97-AF65-F5344CB8AC3E}">
        <p14:creationId xmlns:p14="http://schemas.microsoft.com/office/powerpoint/2010/main" val="3271287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89D3C84-A09A-A47A-C4AA-67C4BAC5AB2E}"/>
              </a:ext>
            </a:extLst>
          </p:cNvPr>
          <p:cNvSpPr>
            <a:spLocks noGrp="1"/>
          </p:cNvSpPr>
          <p:nvPr>
            <p:ph type="sldNum" sz="quarter" idx="12"/>
          </p:nvPr>
        </p:nvSpPr>
        <p:spPr/>
        <p:txBody>
          <a:bodyPr/>
          <a:lstStyle/>
          <a:p>
            <a:fld id="{A3F31473-23EB-4724-8B59-FE6D21D89FA4}" type="slidenum">
              <a:rPr lang="en-GB" smtClean="0"/>
              <a:t>12</a:t>
            </a:fld>
            <a:endParaRPr lang="en-GB"/>
          </a:p>
        </p:txBody>
      </p:sp>
      <p:sp>
        <p:nvSpPr>
          <p:cNvPr id="4" name="TextBox 3">
            <a:extLst>
              <a:ext uri="{FF2B5EF4-FFF2-40B4-BE49-F238E27FC236}">
                <a16:creationId xmlns:a16="http://schemas.microsoft.com/office/drawing/2014/main" id="{7B9010BC-B937-A378-312E-7C8E035DA455}"/>
              </a:ext>
            </a:extLst>
          </p:cNvPr>
          <p:cNvSpPr txBox="1"/>
          <p:nvPr/>
        </p:nvSpPr>
        <p:spPr>
          <a:xfrm>
            <a:off x="189756" y="404664"/>
            <a:ext cx="11809311" cy="5909310"/>
          </a:xfrm>
          <a:prstGeom prst="rect">
            <a:avLst/>
          </a:prstGeom>
          <a:noFill/>
        </p:spPr>
        <p:txBody>
          <a:bodyPr wrap="square">
            <a:spAutoFit/>
          </a:bodyPr>
          <a:lstStyle/>
          <a:p>
            <a:pPr marL="285750" indent="-285750">
              <a:buFont typeface="Wingdings" panose="05000000000000000000" pitchFamily="2" charset="2"/>
              <a:buChar char="Ø"/>
            </a:pPr>
            <a:r>
              <a:rPr lang="en-GB" sz="1800" dirty="0">
                <a:effectLst/>
                <a:latin typeface="Times New Roman" panose="02020603050405020304" pitchFamily="18" charset="0"/>
                <a:ea typeface="Calibri" panose="020F0502020204030204" pitchFamily="34" charset="0"/>
              </a:rPr>
              <a:t>Furthermore, </a:t>
            </a:r>
            <a:r>
              <a:rPr lang="en-GB" sz="1800" b="1" dirty="0">
                <a:effectLst/>
                <a:latin typeface="Times New Roman" panose="02020603050405020304" pitchFamily="18" charset="0"/>
                <a:ea typeface="Calibri" panose="020F0502020204030204" pitchFamily="34" charset="0"/>
              </a:rPr>
              <a:t>Kotter’s 8-Step Change Model</a:t>
            </a:r>
            <a:r>
              <a:rPr lang="en-GB" sz="1800" dirty="0">
                <a:effectLst/>
                <a:latin typeface="Times New Roman" panose="02020603050405020304" pitchFamily="18" charset="0"/>
                <a:ea typeface="Calibri" panose="020F0502020204030204" pitchFamily="34" charset="0"/>
              </a:rPr>
              <a:t> and </a:t>
            </a:r>
            <a:r>
              <a:rPr lang="en-GB" sz="1800" b="1" dirty="0">
                <a:effectLst/>
                <a:latin typeface="Times New Roman" panose="02020603050405020304" pitchFamily="18" charset="0"/>
                <a:ea typeface="Calibri" panose="020F0502020204030204" pitchFamily="34" charset="0"/>
              </a:rPr>
              <a:t>Lewin’s Three-Stage Change Process</a:t>
            </a:r>
            <a:r>
              <a:rPr lang="en-GB" sz="1800" dirty="0">
                <a:effectLst/>
                <a:latin typeface="Times New Roman" panose="02020603050405020304" pitchFamily="18" charset="0"/>
                <a:ea typeface="Calibri" panose="020F0502020204030204" pitchFamily="34" charset="0"/>
              </a:rPr>
              <a:t> are employed to assess how effectively BA manages organisational transformation in response to sustainability challenges. </a:t>
            </a:r>
          </a:p>
          <a:p>
            <a:pPr marL="285750" indent="-285750">
              <a:buFont typeface="Wingdings" panose="05000000000000000000" pitchFamily="2" charset="2"/>
              <a:buChar char="Ø"/>
            </a:pPr>
            <a:endParaRPr lang="en-GB" dirty="0">
              <a:latin typeface="Times New Roman" panose="02020603050405020304" pitchFamily="18" charset="0"/>
              <a:ea typeface="Calibri" panose="020F0502020204030204" pitchFamily="34" charset="0"/>
            </a:endParaRPr>
          </a:p>
          <a:p>
            <a:pPr marL="285750" indent="-285750">
              <a:buFont typeface="Wingdings" panose="05000000000000000000" pitchFamily="2" charset="2"/>
              <a:buChar char="Ø"/>
            </a:pPr>
            <a:endParaRPr lang="en-GB" dirty="0">
              <a:latin typeface="Times New Roman" panose="02020603050405020304" pitchFamily="18" charset="0"/>
              <a:ea typeface="Calibri" panose="020F0502020204030204" pitchFamily="34" charset="0"/>
            </a:endParaRPr>
          </a:p>
          <a:p>
            <a:pPr marL="285750" indent="-285750">
              <a:buFont typeface="Wingdings" panose="05000000000000000000" pitchFamily="2" charset="2"/>
              <a:buChar char="Ø"/>
            </a:pPr>
            <a:endParaRPr lang="en-GB" dirty="0">
              <a:latin typeface="Times New Roman" panose="02020603050405020304" pitchFamily="18" charset="0"/>
              <a:ea typeface="Calibri" panose="020F0502020204030204" pitchFamily="34" charset="0"/>
            </a:endParaRPr>
          </a:p>
          <a:p>
            <a:pPr marL="285750" indent="-285750">
              <a:buFont typeface="Wingdings" panose="05000000000000000000" pitchFamily="2" charset="2"/>
              <a:buChar char="Ø"/>
            </a:pPr>
            <a:endParaRPr lang="en-GB" dirty="0">
              <a:latin typeface="Times New Roman" panose="02020603050405020304" pitchFamily="18" charset="0"/>
              <a:ea typeface="Calibri" panose="020F0502020204030204" pitchFamily="34" charset="0"/>
            </a:endParaRPr>
          </a:p>
          <a:p>
            <a:pPr marL="285750" indent="-285750">
              <a:buFont typeface="Wingdings" panose="05000000000000000000" pitchFamily="2" charset="2"/>
              <a:buChar char="Ø"/>
            </a:pPr>
            <a:endParaRPr lang="en-GB" dirty="0">
              <a:latin typeface="Times New Roman" panose="02020603050405020304" pitchFamily="18" charset="0"/>
              <a:ea typeface="Calibri" panose="020F0502020204030204" pitchFamily="34" charset="0"/>
            </a:endParaRPr>
          </a:p>
          <a:p>
            <a:pPr marL="285750" indent="-285750">
              <a:buFont typeface="Wingdings" panose="05000000000000000000" pitchFamily="2" charset="2"/>
              <a:buChar char="Ø"/>
            </a:pPr>
            <a:endParaRPr lang="en-GB" dirty="0">
              <a:latin typeface="Times New Roman" panose="02020603050405020304" pitchFamily="18" charset="0"/>
              <a:ea typeface="Calibri" panose="020F0502020204030204" pitchFamily="34" charset="0"/>
            </a:endParaRPr>
          </a:p>
          <a:p>
            <a:pPr marL="285750" indent="-285750">
              <a:buFont typeface="Wingdings" panose="05000000000000000000" pitchFamily="2" charset="2"/>
              <a:buChar char="Ø"/>
            </a:pPr>
            <a:endParaRPr lang="en-GB" dirty="0">
              <a:latin typeface="Times New Roman" panose="02020603050405020304" pitchFamily="18" charset="0"/>
              <a:ea typeface="Calibri" panose="020F0502020204030204" pitchFamily="34" charset="0"/>
            </a:endParaRPr>
          </a:p>
          <a:p>
            <a:pPr marL="285750" indent="-285750">
              <a:buFont typeface="Wingdings" panose="05000000000000000000" pitchFamily="2" charset="2"/>
              <a:buChar char="Ø"/>
            </a:pPr>
            <a:endParaRPr lang="en-GB" dirty="0">
              <a:latin typeface="Times New Roman" panose="02020603050405020304" pitchFamily="18" charset="0"/>
              <a:ea typeface="Calibri" panose="020F0502020204030204" pitchFamily="34" charset="0"/>
            </a:endParaRPr>
          </a:p>
          <a:p>
            <a:pPr marL="285750" indent="-285750">
              <a:buFont typeface="Wingdings" panose="05000000000000000000" pitchFamily="2" charset="2"/>
              <a:buChar char="Ø"/>
            </a:pPr>
            <a:endParaRPr lang="en-GB" dirty="0">
              <a:latin typeface="Times New Roman" panose="02020603050405020304" pitchFamily="18" charset="0"/>
              <a:ea typeface="Calibri" panose="020F0502020204030204" pitchFamily="34" charset="0"/>
            </a:endParaRPr>
          </a:p>
          <a:p>
            <a:pPr marL="285750" indent="-285750">
              <a:buFont typeface="Wingdings" panose="05000000000000000000" pitchFamily="2" charset="2"/>
              <a:buChar char="Ø"/>
            </a:pPr>
            <a:endParaRPr lang="en-GB" dirty="0">
              <a:latin typeface="Times New Roman" panose="02020603050405020304" pitchFamily="18" charset="0"/>
              <a:ea typeface="Calibri" panose="020F0502020204030204" pitchFamily="34" charset="0"/>
            </a:endParaRPr>
          </a:p>
          <a:p>
            <a:pPr marL="285750" indent="-285750">
              <a:buFont typeface="Wingdings" panose="05000000000000000000" pitchFamily="2" charset="2"/>
              <a:buChar char="Ø"/>
            </a:pPr>
            <a:endParaRPr lang="en-GB" dirty="0">
              <a:latin typeface="Times New Roman" panose="02020603050405020304" pitchFamily="18" charset="0"/>
              <a:ea typeface="Calibri" panose="020F0502020204030204" pitchFamily="34" charset="0"/>
            </a:endParaRPr>
          </a:p>
          <a:p>
            <a:pPr marL="285750" indent="-285750">
              <a:buFont typeface="Wingdings" panose="05000000000000000000" pitchFamily="2" charset="2"/>
              <a:buChar char="Ø"/>
            </a:pPr>
            <a:endParaRPr lang="en-GB" dirty="0">
              <a:latin typeface="Times New Roman" panose="02020603050405020304" pitchFamily="18" charset="0"/>
              <a:ea typeface="Calibri" panose="020F0502020204030204" pitchFamily="34" charset="0"/>
            </a:endParaRPr>
          </a:p>
          <a:p>
            <a:pPr marL="285750" indent="-285750">
              <a:buFont typeface="Wingdings" panose="05000000000000000000" pitchFamily="2" charset="2"/>
              <a:buChar char="Ø"/>
            </a:pPr>
            <a:endParaRPr lang="en-GB" dirty="0">
              <a:latin typeface="Times New Roman" panose="02020603050405020304" pitchFamily="18" charset="0"/>
              <a:ea typeface="Calibri" panose="020F0502020204030204" pitchFamily="34" charset="0"/>
            </a:endParaRPr>
          </a:p>
          <a:p>
            <a:pPr marL="285750" indent="-285750">
              <a:buFont typeface="Wingdings" panose="05000000000000000000" pitchFamily="2" charset="2"/>
              <a:buChar char="Ø"/>
            </a:pPr>
            <a:endParaRPr lang="en-GB" dirty="0">
              <a:latin typeface="Times New Roman" panose="02020603050405020304" pitchFamily="18" charset="0"/>
              <a:ea typeface="Calibri" panose="020F0502020204030204" pitchFamily="34" charset="0"/>
            </a:endParaRPr>
          </a:p>
          <a:p>
            <a:endParaRPr lang="en-GB" dirty="0">
              <a:latin typeface="Times New Roman" panose="02020603050405020304" pitchFamily="18" charset="0"/>
              <a:ea typeface="Calibri" panose="020F0502020204030204" pitchFamily="34" charset="0"/>
            </a:endParaRPr>
          </a:p>
          <a:p>
            <a:pPr marL="285750" indent="-285750">
              <a:buFont typeface="Wingdings" panose="05000000000000000000" pitchFamily="2" charset="2"/>
              <a:buChar char="Ø"/>
            </a:pPr>
            <a:r>
              <a:rPr lang="en-GB" dirty="0"/>
              <a:t>The overarching objective of the report is to develop a </a:t>
            </a:r>
            <a:r>
              <a:rPr lang="en-GB" b="1" dirty="0"/>
              <a:t>comprehensive and critical understanding</a:t>
            </a:r>
            <a:r>
              <a:rPr lang="en-GB" dirty="0"/>
              <a:t> of BA’s sustainability journey, while presenting </a:t>
            </a:r>
            <a:r>
              <a:rPr lang="en-GB" b="1" dirty="0"/>
              <a:t>practical, evidence-based recommendations</a:t>
            </a:r>
            <a:r>
              <a:rPr lang="en-GB" dirty="0"/>
              <a:t> to enhance its long-term </a:t>
            </a:r>
            <a:r>
              <a:rPr lang="en-GB" b="1" dirty="0"/>
              <a:t>competitiveness, resilience, and alignment with global Net Zero ambitions</a:t>
            </a:r>
            <a:r>
              <a:rPr lang="en-GB" dirty="0"/>
              <a:t>.</a:t>
            </a:r>
          </a:p>
          <a:p>
            <a:pPr marL="285750" indent="-285750">
              <a:buFont typeface="Wingdings" panose="05000000000000000000" pitchFamily="2" charset="2"/>
              <a:buChar char="Ø"/>
            </a:pPr>
            <a:endParaRPr lang="en-GB" dirty="0"/>
          </a:p>
        </p:txBody>
      </p:sp>
      <p:pic>
        <p:nvPicPr>
          <p:cNvPr id="6" name="Picture 5">
            <a:extLst>
              <a:ext uri="{FF2B5EF4-FFF2-40B4-BE49-F238E27FC236}">
                <a16:creationId xmlns:a16="http://schemas.microsoft.com/office/drawing/2014/main" id="{85D922E4-B2C5-4E3C-07B1-CC9CA6B85A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9796" y="1412776"/>
            <a:ext cx="4896544" cy="3312368"/>
          </a:xfrm>
          <a:prstGeom prst="rect">
            <a:avLst/>
          </a:prstGeom>
        </p:spPr>
      </p:pic>
      <p:pic>
        <p:nvPicPr>
          <p:cNvPr id="8" name="Picture 7">
            <a:extLst>
              <a:ext uri="{FF2B5EF4-FFF2-40B4-BE49-F238E27FC236}">
                <a16:creationId xmlns:a16="http://schemas.microsoft.com/office/drawing/2014/main" id="{56FBA2A3-1691-EF13-262B-013886BC3B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4411" y="1412776"/>
            <a:ext cx="4983658" cy="3312368"/>
          </a:xfrm>
          <a:prstGeom prst="rect">
            <a:avLst/>
          </a:prstGeom>
        </p:spPr>
      </p:pic>
    </p:spTree>
    <p:extLst>
      <p:ext uri="{BB962C8B-B14F-4D97-AF65-F5344CB8AC3E}">
        <p14:creationId xmlns:p14="http://schemas.microsoft.com/office/powerpoint/2010/main" val="21052674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BFD628B-A8DB-C7F6-8FE2-02778243100D}"/>
              </a:ext>
            </a:extLst>
          </p:cNvPr>
          <p:cNvSpPr>
            <a:spLocks noGrp="1"/>
          </p:cNvSpPr>
          <p:nvPr>
            <p:ph type="sldNum" sz="quarter" idx="12"/>
          </p:nvPr>
        </p:nvSpPr>
        <p:spPr/>
        <p:txBody>
          <a:bodyPr/>
          <a:lstStyle/>
          <a:p>
            <a:fld id="{A3F31473-23EB-4724-8B59-FE6D21D89FA4}" type="slidenum">
              <a:rPr lang="en-GB" smtClean="0"/>
              <a:t>13</a:t>
            </a:fld>
            <a:endParaRPr lang="en-GB"/>
          </a:p>
        </p:txBody>
      </p:sp>
      <p:sp>
        <p:nvSpPr>
          <p:cNvPr id="4" name="TextBox 3">
            <a:extLst>
              <a:ext uri="{FF2B5EF4-FFF2-40B4-BE49-F238E27FC236}">
                <a16:creationId xmlns:a16="http://schemas.microsoft.com/office/drawing/2014/main" id="{8040F267-8883-EC18-A9E2-18872E845866}"/>
              </a:ext>
            </a:extLst>
          </p:cNvPr>
          <p:cNvSpPr txBox="1"/>
          <p:nvPr/>
        </p:nvSpPr>
        <p:spPr>
          <a:xfrm>
            <a:off x="189756" y="0"/>
            <a:ext cx="6092890" cy="725648"/>
          </a:xfrm>
          <a:prstGeom prst="rect">
            <a:avLst/>
          </a:prstGeom>
          <a:noFill/>
        </p:spPr>
        <p:txBody>
          <a:bodyPr wrap="square">
            <a:spAutoFit/>
          </a:bodyPr>
          <a:lstStyle/>
          <a:p>
            <a:pPr algn="just">
              <a:lnSpc>
                <a:spcPct val="200000"/>
              </a:lnSpc>
              <a:spcBef>
                <a:spcPts val="200"/>
              </a:spcBef>
              <a:buNone/>
            </a:pPr>
            <a:r>
              <a:rPr lang="en-GB" sz="2400" b="1" dirty="0">
                <a:solidFill>
                  <a:srgbClr val="2E74B5"/>
                </a:solidFill>
                <a:effectLst/>
                <a:latin typeface="Times New Roman" panose="02020603050405020304" pitchFamily="18" charset="0"/>
                <a:ea typeface="SimSun" panose="02010600030101010101" pitchFamily="2" charset="-122"/>
                <a:cs typeface="Times New Roman" panose="02020603050405020304" pitchFamily="18" charset="0"/>
              </a:rPr>
              <a:t>Task 2</a:t>
            </a:r>
            <a:endParaRPr lang="en-GB" sz="1600" b="1" dirty="0">
              <a:solidFill>
                <a:srgbClr val="2E74B5"/>
              </a:solidFill>
              <a:effectLst/>
              <a:latin typeface="Calibri Light" panose="020F0302020204030204" pitchFamily="34" charset="0"/>
              <a:ea typeface="SimSun" panose="02010600030101010101" pitchFamily="2" charset="-122"/>
              <a:cs typeface="Times New Roman" panose="02020603050405020304" pitchFamily="18" charset="0"/>
            </a:endParaRPr>
          </a:p>
        </p:txBody>
      </p:sp>
      <p:sp>
        <p:nvSpPr>
          <p:cNvPr id="6" name="TextBox 5">
            <a:extLst>
              <a:ext uri="{FF2B5EF4-FFF2-40B4-BE49-F238E27FC236}">
                <a16:creationId xmlns:a16="http://schemas.microsoft.com/office/drawing/2014/main" id="{74C5667E-7F37-2C06-0FFC-FE3DC43ABDD1}"/>
              </a:ext>
            </a:extLst>
          </p:cNvPr>
          <p:cNvSpPr txBox="1"/>
          <p:nvPr/>
        </p:nvSpPr>
        <p:spPr>
          <a:xfrm>
            <a:off x="0" y="1052736"/>
            <a:ext cx="12188825" cy="2031325"/>
          </a:xfrm>
          <a:prstGeom prst="rect">
            <a:avLst/>
          </a:prstGeom>
          <a:noFill/>
        </p:spPr>
        <p:txBody>
          <a:bodyPr wrap="square">
            <a:spAutoFit/>
          </a:bodyPr>
          <a:lstStyle/>
          <a:p>
            <a:pPr marL="285750" indent="-285750">
              <a:buFont typeface="Wingdings" panose="05000000000000000000" pitchFamily="2" charset="2"/>
              <a:buChar char="Ø"/>
            </a:pPr>
            <a:r>
              <a:rPr lang="en-GB" sz="1800" dirty="0">
                <a:effectLst/>
                <a:latin typeface="Times New Roman" panose="02020603050405020304" pitchFamily="18" charset="0"/>
                <a:ea typeface="Calibri" panose="020F0502020204030204" pitchFamily="34" charset="0"/>
              </a:rPr>
              <a:t>This section analyses the key </a:t>
            </a:r>
            <a:r>
              <a:rPr lang="en-GB" sz="1800" b="1" dirty="0">
                <a:effectLst/>
                <a:latin typeface="Times New Roman" panose="02020603050405020304" pitchFamily="18" charset="0"/>
                <a:ea typeface="Calibri" panose="020F0502020204030204" pitchFamily="34" charset="0"/>
              </a:rPr>
              <a:t>challenges British Airways (BA)</a:t>
            </a:r>
            <a:r>
              <a:rPr lang="en-GB" sz="1800" dirty="0">
                <a:effectLst/>
                <a:latin typeface="Times New Roman" panose="02020603050405020304" pitchFamily="18" charset="0"/>
                <a:ea typeface="Calibri" panose="020F0502020204030204" pitchFamily="34" charset="0"/>
              </a:rPr>
              <a:t> faces as a direct result of </a:t>
            </a:r>
            <a:r>
              <a:rPr lang="en-GB" sz="1800" b="1" dirty="0">
                <a:effectLst/>
                <a:latin typeface="Times New Roman" panose="02020603050405020304" pitchFamily="18" charset="0"/>
                <a:ea typeface="Calibri" panose="020F0502020204030204" pitchFamily="34" charset="0"/>
              </a:rPr>
              <a:t>climate change and sustainability pressures</a:t>
            </a:r>
            <a:r>
              <a:rPr lang="en-GB" sz="1800" dirty="0">
                <a:effectLst/>
                <a:latin typeface="Times New Roman" panose="02020603050405020304" pitchFamily="18" charset="0"/>
                <a:ea typeface="Calibri" panose="020F0502020204030204" pitchFamily="34" charset="0"/>
              </a:rPr>
              <a:t>.</a:t>
            </a:r>
          </a:p>
          <a:p>
            <a:pPr marL="285750" indent="-285750">
              <a:buFont typeface="Wingdings" panose="05000000000000000000" pitchFamily="2" charset="2"/>
              <a:buChar char="Ø"/>
            </a:pPr>
            <a:endParaRPr lang="en-GB" dirty="0">
              <a:latin typeface="Times New Roman" panose="02020603050405020304" pitchFamily="18" charset="0"/>
              <a:ea typeface="Calibri" panose="020F0502020204030204" pitchFamily="34" charset="0"/>
            </a:endParaRPr>
          </a:p>
          <a:p>
            <a:pPr marL="285750" indent="-285750">
              <a:buFont typeface="Wingdings" panose="05000000000000000000" pitchFamily="2" charset="2"/>
              <a:buChar char="Ø"/>
            </a:pPr>
            <a:r>
              <a:rPr lang="en-GB" dirty="0"/>
              <a:t>Using relevant </a:t>
            </a:r>
            <a:r>
              <a:rPr lang="en-GB" b="1" dirty="0"/>
              <a:t>marketing and strategic analysis tools</a:t>
            </a:r>
            <a:r>
              <a:rPr lang="en-GB" dirty="0"/>
              <a:t> such as </a:t>
            </a:r>
            <a:r>
              <a:rPr lang="en-GB" b="1" dirty="0"/>
              <a:t>PESTLE</a:t>
            </a:r>
            <a:r>
              <a:rPr lang="en-GB" dirty="0"/>
              <a:t>, </a:t>
            </a:r>
            <a:r>
              <a:rPr lang="en-GB" b="1" dirty="0"/>
              <a:t>SWOT</a:t>
            </a:r>
            <a:r>
              <a:rPr lang="en-GB" dirty="0"/>
              <a:t>, and the </a:t>
            </a:r>
            <a:r>
              <a:rPr lang="en-GB" b="1" dirty="0"/>
              <a:t>CUVA model</a:t>
            </a:r>
            <a:r>
              <a:rPr lang="en-GB" dirty="0"/>
              <a:t>, the report explores how these environmental and social factors have reshaped BA’s business environment. </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p:txBody>
      </p:sp>
      <p:pic>
        <p:nvPicPr>
          <p:cNvPr id="1026" name="Picture 2" descr="BRITISH AIRWAYS - Issuu">
            <a:extLst>
              <a:ext uri="{FF2B5EF4-FFF2-40B4-BE49-F238E27FC236}">
                <a16:creationId xmlns:a16="http://schemas.microsoft.com/office/drawing/2014/main" id="{FEB32E36-E671-4134-D899-4AADDE256D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66020" y="2615044"/>
            <a:ext cx="6522689" cy="42285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8449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3F5B202-7A74-76C5-2B5A-B676499306CE}"/>
              </a:ext>
            </a:extLst>
          </p:cNvPr>
          <p:cNvSpPr>
            <a:spLocks noGrp="1"/>
          </p:cNvSpPr>
          <p:nvPr>
            <p:ph type="sldNum" sz="quarter" idx="12"/>
          </p:nvPr>
        </p:nvSpPr>
        <p:spPr/>
        <p:txBody>
          <a:bodyPr/>
          <a:lstStyle/>
          <a:p>
            <a:fld id="{A3F31473-23EB-4724-8B59-FE6D21D89FA4}" type="slidenum">
              <a:rPr lang="en-GB" smtClean="0"/>
              <a:t>14</a:t>
            </a:fld>
            <a:endParaRPr lang="en-GB"/>
          </a:p>
        </p:txBody>
      </p:sp>
      <p:sp>
        <p:nvSpPr>
          <p:cNvPr id="4" name="TextBox 3">
            <a:extLst>
              <a:ext uri="{FF2B5EF4-FFF2-40B4-BE49-F238E27FC236}">
                <a16:creationId xmlns:a16="http://schemas.microsoft.com/office/drawing/2014/main" id="{BD5A4252-2AF5-79A8-B4B1-95BA163E4EAE}"/>
              </a:ext>
            </a:extLst>
          </p:cNvPr>
          <p:cNvSpPr txBox="1"/>
          <p:nvPr/>
        </p:nvSpPr>
        <p:spPr>
          <a:xfrm>
            <a:off x="12882" y="332656"/>
            <a:ext cx="12188825" cy="2031325"/>
          </a:xfrm>
          <a:prstGeom prst="rect">
            <a:avLst/>
          </a:prstGeom>
          <a:noFill/>
        </p:spPr>
        <p:txBody>
          <a:bodyPr wrap="square">
            <a:spAutoFit/>
          </a:bodyPr>
          <a:lstStyle/>
          <a:p>
            <a:pPr marL="285750" indent="-285750">
              <a:buFont typeface="Wingdings" panose="05000000000000000000" pitchFamily="2" charset="2"/>
              <a:buChar char="Ø"/>
            </a:pPr>
            <a:r>
              <a:rPr lang="en-GB" sz="1800" dirty="0">
                <a:effectLst/>
                <a:latin typeface="Times New Roman" panose="02020603050405020304" pitchFamily="18" charset="0"/>
                <a:ea typeface="Calibri" panose="020F0502020204030204" pitchFamily="34" charset="0"/>
              </a:rPr>
              <a:t>The analysis identifies the most significant elements of the issue—ranging from </a:t>
            </a:r>
            <a:r>
              <a:rPr lang="en-GB" sz="1800" b="1" dirty="0">
                <a:effectLst/>
                <a:latin typeface="Times New Roman" panose="02020603050405020304" pitchFamily="18" charset="0"/>
                <a:ea typeface="Calibri" panose="020F0502020204030204" pitchFamily="34" charset="0"/>
              </a:rPr>
              <a:t>rising operational costs and regulatory pressures</a:t>
            </a:r>
            <a:r>
              <a:rPr lang="en-GB" sz="1800" dirty="0">
                <a:effectLst/>
                <a:latin typeface="Times New Roman" panose="02020603050405020304" pitchFamily="18" charset="0"/>
                <a:ea typeface="Calibri" panose="020F0502020204030204" pitchFamily="34" charset="0"/>
              </a:rPr>
              <a:t> to </a:t>
            </a:r>
            <a:r>
              <a:rPr lang="en-GB" sz="1800" b="1" dirty="0">
                <a:effectLst/>
                <a:latin typeface="Times New Roman" panose="02020603050405020304" pitchFamily="18" charset="0"/>
                <a:ea typeface="Calibri" panose="020F0502020204030204" pitchFamily="34" charset="0"/>
              </a:rPr>
              <a:t>changing consumer expectations and technological constraints</a:t>
            </a:r>
            <a:r>
              <a:rPr lang="en-GB" sz="1800" dirty="0">
                <a:effectLst/>
                <a:latin typeface="Times New Roman" panose="02020603050405020304" pitchFamily="18" charset="0"/>
                <a:ea typeface="Calibri" panose="020F0502020204030204" pitchFamily="34" charset="0"/>
              </a:rPr>
              <a:t>—that have created the greatest challenges for the organisation.</a:t>
            </a:r>
          </a:p>
          <a:p>
            <a:pPr marL="285750" indent="-285750">
              <a:buFont typeface="Wingdings" panose="05000000000000000000" pitchFamily="2" charset="2"/>
              <a:buChar char="Ø"/>
            </a:pPr>
            <a:endParaRPr lang="en-GB" dirty="0">
              <a:latin typeface="Times New Roman" panose="02020603050405020304" pitchFamily="18" charset="0"/>
              <a:ea typeface="Calibri" panose="020F0502020204030204" pitchFamily="34" charset="0"/>
            </a:endParaRPr>
          </a:p>
          <a:p>
            <a:pPr marL="285750" indent="-285750">
              <a:buFont typeface="Wingdings" panose="05000000000000000000" pitchFamily="2" charset="2"/>
              <a:buChar char="Ø"/>
            </a:pPr>
            <a:r>
              <a:rPr lang="en-GB" dirty="0"/>
              <a:t>Each challenge is examined in relation to how it stems specifically from sustainability and climate change concerns, providing a critical understanding of their impact on BA’s marketing strategy, operations, and long-term competitiveness. </a:t>
            </a:r>
          </a:p>
          <a:p>
            <a:pPr marL="285750" indent="-285750">
              <a:buFont typeface="Wingdings" panose="05000000000000000000" pitchFamily="2" charset="2"/>
              <a:buChar char="Ø"/>
            </a:pPr>
            <a:endParaRPr lang="en-GB" dirty="0"/>
          </a:p>
        </p:txBody>
      </p:sp>
      <p:pic>
        <p:nvPicPr>
          <p:cNvPr id="2050" name="Picture 2" descr="Issues emanating from business impact on climate, environmental ...">
            <a:extLst>
              <a:ext uri="{FF2B5EF4-FFF2-40B4-BE49-F238E27FC236}">
                <a16:creationId xmlns:a16="http://schemas.microsoft.com/office/drawing/2014/main" id="{B45B7E28-0A73-7675-962C-005B54C3D41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7788" y="2132856"/>
            <a:ext cx="5064672" cy="458862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ssues emanating from business impact on climate, environmental ...">
            <a:extLst>
              <a:ext uri="{FF2B5EF4-FFF2-40B4-BE49-F238E27FC236}">
                <a16:creationId xmlns:a16="http://schemas.microsoft.com/office/drawing/2014/main" id="{0CFC6082-0EAE-5DCA-3C4B-6515778143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50396" y="2135290"/>
            <a:ext cx="5221052" cy="45886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25141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CEF3FC4-758C-701B-551F-5BFCBB3C31C0}"/>
              </a:ext>
            </a:extLst>
          </p:cNvPr>
          <p:cNvSpPr>
            <a:spLocks noGrp="1"/>
          </p:cNvSpPr>
          <p:nvPr>
            <p:ph type="sldNum" sz="quarter" idx="12"/>
          </p:nvPr>
        </p:nvSpPr>
        <p:spPr/>
        <p:txBody>
          <a:bodyPr/>
          <a:lstStyle/>
          <a:p>
            <a:fld id="{A3F31473-23EB-4724-8B59-FE6D21D89FA4}" type="slidenum">
              <a:rPr lang="en-GB" smtClean="0"/>
              <a:t>15</a:t>
            </a:fld>
            <a:endParaRPr lang="en-GB"/>
          </a:p>
        </p:txBody>
      </p:sp>
      <p:sp>
        <p:nvSpPr>
          <p:cNvPr id="4" name="Flowchart: Terminator 3">
            <a:extLst>
              <a:ext uri="{FF2B5EF4-FFF2-40B4-BE49-F238E27FC236}">
                <a16:creationId xmlns:a16="http://schemas.microsoft.com/office/drawing/2014/main" id="{C8477B64-0A2F-295F-94B3-8E316571F385}"/>
              </a:ext>
            </a:extLst>
          </p:cNvPr>
          <p:cNvSpPr/>
          <p:nvPr/>
        </p:nvSpPr>
        <p:spPr>
          <a:xfrm>
            <a:off x="4510236" y="260648"/>
            <a:ext cx="2376264" cy="792088"/>
          </a:xfrm>
          <a:prstGeom prst="flowChartTerminator">
            <a:avLst/>
          </a:prstGeom>
        </p:spPr>
        <p:style>
          <a:lnRef idx="0">
            <a:schemeClr val="accent3"/>
          </a:lnRef>
          <a:fillRef idx="3">
            <a:schemeClr val="accent3"/>
          </a:fillRef>
          <a:effectRef idx="3">
            <a:schemeClr val="accent3"/>
          </a:effectRef>
          <a:fontRef idx="minor">
            <a:schemeClr val="lt1"/>
          </a:fontRef>
        </p:style>
        <p:txBody>
          <a:bodyPr rtlCol="0" anchor="ctr"/>
          <a:lstStyle/>
          <a:p>
            <a:pPr algn="ctr"/>
            <a:r>
              <a:rPr lang="en-US" sz="3600" b="1" dirty="0"/>
              <a:t>Overall</a:t>
            </a:r>
            <a:endParaRPr lang="en-GB" sz="3600" b="1" dirty="0"/>
          </a:p>
        </p:txBody>
      </p:sp>
      <p:sp>
        <p:nvSpPr>
          <p:cNvPr id="7" name="TextBox 6">
            <a:extLst>
              <a:ext uri="{FF2B5EF4-FFF2-40B4-BE49-F238E27FC236}">
                <a16:creationId xmlns:a16="http://schemas.microsoft.com/office/drawing/2014/main" id="{20B03B6E-2F88-A286-D47B-3DF28986897F}"/>
              </a:ext>
            </a:extLst>
          </p:cNvPr>
          <p:cNvSpPr txBox="1"/>
          <p:nvPr/>
        </p:nvSpPr>
        <p:spPr>
          <a:xfrm>
            <a:off x="405780" y="1484784"/>
            <a:ext cx="4320480" cy="2031325"/>
          </a:xfrm>
          <a:prstGeom prst="rect">
            <a:avLst/>
          </a:prstGeom>
          <a:noFill/>
        </p:spPr>
        <p:txBody>
          <a:bodyPr wrap="square" rtlCol="0">
            <a:spAutoFit/>
          </a:bodyPr>
          <a:lstStyle/>
          <a:p>
            <a:pPr marL="285750" indent="-285750">
              <a:buFont typeface="Arial" panose="020B0604020202020204" pitchFamily="34" charset="0"/>
              <a:buChar char="•"/>
            </a:pPr>
            <a:r>
              <a:rPr lang="en-US" b="1" i="1" u="sng" dirty="0">
                <a:latin typeface="Californian FB" panose="0207040306080B030204" pitchFamily="18" charset="0"/>
              </a:rPr>
              <a:t>Analysis Frameworks &amp; Focus  Areas :</a:t>
            </a:r>
          </a:p>
          <a:p>
            <a:pPr marL="285750" indent="-285750">
              <a:buFont typeface="Arial" panose="020B0604020202020204" pitchFamily="34" charset="0"/>
              <a:buChar char="•"/>
            </a:pPr>
            <a:endParaRPr lang="en-US" b="1" i="1" u="sng" dirty="0">
              <a:latin typeface="Californian FB" panose="0207040306080B030204" pitchFamily="18" charset="0"/>
            </a:endParaRPr>
          </a:p>
          <a:p>
            <a:pPr marL="285750" indent="-285750">
              <a:buFont typeface="Wingdings" panose="05000000000000000000" pitchFamily="2" charset="2"/>
              <a:buChar char="Ø"/>
            </a:pPr>
            <a:r>
              <a:rPr lang="en-GB" dirty="0">
                <a:latin typeface="Times New Roman" panose="02020603050405020304" pitchFamily="18" charset="0"/>
                <a:ea typeface="Calibri" panose="020F0502020204030204" pitchFamily="34" charset="0"/>
              </a:rPr>
              <a:t>Climate change and sustainability</a:t>
            </a:r>
          </a:p>
          <a:p>
            <a:pPr marL="285750" indent="-285750">
              <a:buFont typeface="Wingdings" panose="05000000000000000000" pitchFamily="2" charset="2"/>
              <a:buChar char="Ø"/>
            </a:pPr>
            <a:r>
              <a:rPr lang="en-US" dirty="0">
                <a:latin typeface="+mj-lt"/>
              </a:rPr>
              <a:t>PESTEL Analysis </a:t>
            </a:r>
          </a:p>
          <a:p>
            <a:pPr marL="285750" indent="-285750">
              <a:buFont typeface="Wingdings" panose="05000000000000000000" pitchFamily="2" charset="2"/>
              <a:buChar char="Ø"/>
            </a:pPr>
            <a:r>
              <a:rPr lang="en-US" dirty="0">
                <a:latin typeface="+mj-lt"/>
              </a:rPr>
              <a:t>CUVA Model </a:t>
            </a:r>
          </a:p>
          <a:p>
            <a:pPr marL="285750" indent="-285750">
              <a:buFont typeface="Wingdings" panose="05000000000000000000" pitchFamily="2" charset="2"/>
              <a:buChar char="Ø"/>
            </a:pPr>
            <a:r>
              <a:rPr lang="en-GB" dirty="0">
                <a:latin typeface="+mj-lt"/>
                <a:ea typeface="Calibri" panose="020F0502020204030204" pitchFamily="34" charset="0"/>
              </a:rPr>
              <a:t>Kotter’s 8-Step Change Model </a:t>
            </a:r>
          </a:p>
          <a:p>
            <a:pPr marL="285750" indent="-285750">
              <a:buFont typeface="Wingdings" panose="05000000000000000000" pitchFamily="2" charset="2"/>
              <a:buChar char="Ø"/>
            </a:pPr>
            <a:r>
              <a:rPr lang="en-GB" dirty="0">
                <a:latin typeface="+mj-lt"/>
                <a:ea typeface="Calibri" panose="020F0502020204030204" pitchFamily="34" charset="0"/>
              </a:rPr>
              <a:t>Lewin’s Three-Stage Change Process</a:t>
            </a:r>
            <a:endParaRPr lang="en-GB" dirty="0">
              <a:latin typeface="+mj-lt"/>
            </a:endParaRPr>
          </a:p>
        </p:txBody>
      </p:sp>
      <p:sp>
        <p:nvSpPr>
          <p:cNvPr id="8" name="Right Brace 7">
            <a:extLst>
              <a:ext uri="{FF2B5EF4-FFF2-40B4-BE49-F238E27FC236}">
                <a16:creationId xmlns:a16="http://schemas.microsoft.com/office/drawing/2014/main" id="{9E7EA001-8E0C-14C9-AB3F-AAE21F2AED30}"/>
              </a:ext>
            </a:extLst>
          </p:cNvPr>
          <p:cNvSpPr/>
          <p:nvPr/>
        </p:nvSpPr>
        <p:spPr>
          <a:xfrm>
            <a:off x="5230316" y="1484784"/>
            <a:ext cx="1080120" cy="2031325"/>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b="1">
              <a:ln w="9525">
                <a:solidFill>
                  <a:schemeClr val="bg1"/>
                </a:solidFill>
                <a:prstDash val="solid"/>
              </a:ln>
              <a:effectLst>
                <a:outerShdw blurRad="12700" dist="38100" dir="2700000" algn="tl" rotWithShape="0">
                  <a:schemeClr val="bg1">
                    <a:lumMod val="50000"/>
                  </a:schemeClr>
                </a:outerShdw>
              </a:effectLst>
            </a:endParaRPr>
          </a:p>
        </p:txBody>
      </p:sp>
      <p:sp>
        <p:nvSpPr>
          <p:cNvPr id="9" name="Minus Sign 8">
            <a:extLst>
              <a:ext uri="{FF2B5EF4-FFF2-40B4-BE49-F238E27FC236}">
                <a16:creationId xmlns:a16="http://schemas.microsoft.com/office/drawing/2014/main" id="{9125088D-F8BC-90BB-6526-1C281683DEF0}"/>
              </a:ext>
            </a:extLst>
          </p:cNvPr>
          <p:cNvSpPr/>
          <p:nvPr/>
        </p:nvSpPr>
        <p:spPr>
          <a:xfrm>
            <a:off x="6382444" y="1672354"/>
            <a:ext cx="2208865" cy="1656184"/>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TASK 1 </a:t>
            </a:r>
            <a:endParaRPr lang="en-GB" dirty="0"/>
          </a:p>
        </p:txBody>
      </p:sp>
      <p:sp>
        <p:nvSpPr>
          <p:cNvPr id="10" name="Left Brace 9">
            <a:extLst>
              <a:ext uri="{FF2B5EF4-FFF2-40B4-BE49-F238E27FC236}">
                <a16:creationId xmlns:a16="http://schemas.microsoft.com/office/drawing/2014/main" id="{538C8861-C821-05F5-BC60-A3914C43F32B}"/>
              </a:ext>
            </a:extLst>
          </p:cNvPr>
          <p:cNvSpPr/>
          <p:nvPr/>
        </p:nvSpPr>
        <p:spPr>
          <a:xfrm>
            <a:off x="5014292" y="4077072"/>
            <a:ext cx="1080120" cy="2031325"/>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TextBox 10">
            <a:extLst>
              <a:ext uri="{FF2B5EF4-FFF2-40B4-BE49-F238E27FC236}">
                <a16:creationId xmlns:a16="http://schemas.microsoft.com/office/drawing/2014/main" id="{EBEC0A53-ED53-C9BB-EB0D-7B9B14B3E17B}"/>
              </a:ext>
            </a:extLst>
          </p:cNvPr>
          <p:cNvSpPr txBox="1"/>
          <p:nvPr/>
        </p:nvSpPr>
        <p:spPr>
          <a:xfrm>
            <a:off x="6310436" y="4077072"/>
            <a:ext cx="5268948" cy="2031325"/>
          </a:xfrm>
          <a:prstGeom prst="rect">
            <a:avLst/>
          </a:prstGeom>
          <a:noFill/>
        </p:spPr>
        <p:txBody>
          <a:bodyPr wrap="square" rtlCol="0">
            <a:spAutoFit/>
          </a:bodyPr>
          <a:lstStyle/>
          <a:p>
            <a:pPr marL="285750" indent="-285750">
              <a:buFont typeface="Arial" panose="020B0604020202020204" pitchFamily="34" charset="0"/>
              <a:buChar char="•"/>
            </a:pPr>
            <a:r>
              <a:rPr lang="en-US" b="1" i="1" u="sng" dirty="0">
                <a:latin typeface="Californian FB" panose="0207040306080B030204" pitchFamily="18" charset="0"/>
              </a:rPr>
              <a:t>Key Sustainability Challenges For BA</a:t>
            </a:r>
          </a:p>
          <a:p>
            <a:pPr marL="285750" indent="-285750">
              <a:buFont typeface="Arial" panose="020B0604020202020204" pitchFamily="34" charset="0"/>
              <a:buChar char="•"/>
            </a:pPr>
            <a:endParaRPr lang="en-US" b="1" i="1" u="sng" dirty="0">
              <a:latin typeface="Californian FB" panose="0207040306080B030204" pitchFamily="18" charset="0"/>
            </a:endParaRPr>
          </a:p>
          <a:p>
            <a:pPr marL="285750" indent="-285750">
              <a:buFont typeface="Wingdings" panose="05000000000000000000" pitchFamily="2" charset="2"/>
              <a:buChar char="Ø"/>
            </a:pPr>
            <a:r>
              <a:rPr lang="en-US" dirty="0">
                <a:latin typeface="Californian FB" panose="0207040306080B030204" pitchFamily="18" charset="0"/>
              </a:rPr>
              <a:t>High operational costs from SAF</a:t>
            </a:r>
          </a:p>
          <a:p>
            <a:pPr marL="285750" indent="-285750">
              <a:buFont typeface="Wingdings" panose="05000000000000000000" pitchFamily="2" charset="2"/>
              <a:buChar char="Ø"/>
            </a:pPr>
            <a:r>
              <a:rPr lang="en-US" dirty="0">
                <a:latin typeface="Californian FB" panose="0207040306080B030204" pitchFamily="18" charset="0"/>
              </a:rPr>
              <a:t>Increase regulatory compliance costs</a:t>
            </a:r>
          </a:p>
          <a:p>
            <a:pPr marL="285750" indent="-285750">
              <a:buFont typeface="Wingdings" panose="05000000000000000000" pitchFamily="2" charset="2"/>
              <a:buChar char="Ø"/>
            </a:pPr>
            <a:r>
              <a:rPr lang="en-US" dirty="0">
                <a:latin typeface="Californian FB" panose="0207040306080B030204" pitchFamily="18" charset="0"/>
              </a:rPr>
              <a:t>Risk of green </a:t>
            </a:r>
            <a:r>
              <a:rPr lang="en-US" dirty="0" err="1">
                <a:latin typeface="Californian FB" panose="0207040306080B030204" pitchFamily="18" charset="0"/>
              </a:rPr>
              <a:t>taxtion</a:t>
            </a:r>
            <a:r>
              <a:rPr lang="en-US" dirty="0">
                <a:latin typeface="Californian FB" panose="0207040306080B030204" pitchFamily="18" charset="0"/>
              </a:rPr>
              <a:t> </a:t>
            </a:r>
          </a:p>
          <a:p>
            <a:pPr marL="285750" indent="-285750">
              <a:buFont typeface="Wingdings" panose="05000000000000000000" pitchFamily="2" charset="2"/>
              <a:buChar char="Ø"/>
            </a:pPr>
            <a:r>
              <a:rPr lang="en-US" dirty="0">
                <a:latin typeface="Californian FB" panose="0207040306080B030204" pitchFamily="18" charset="0"/>
              </a:rPr>
              <a:t>Slow pace of zero emission technology </a:t>
            </a:r>
          </a:p>
          <a:p>
            <a:pPr marL="285750" indent="-285750">
              <a:buFont typeface="Wingdings" panose="05000000000000000000" pitchFamily="2" charset="2"/>
              <a:buChar char="Ø"/>
            </a:pPr>
            <a:r>
              <a:rPr lang="en-US" dirty="0">
                <a:latin typeface="Californian FB" panose="0207040306080B030204" pitchFamily="18" charset="0"/>
              </a:rPr>
              <a:t>Contrail reduction technology </a:t>
            </a:r>
            <a:endParaRPr lang="en-GB" dirty="0">
              <a:latin typeface="Californian FB" panose="0207040306080B030204" pitchFamily="18" charset="0"/>
            </a:endParaRPr>
          </a:p>
        </p:txBody>
      </p:sp>
      <p:sp>
        <p:nvSpPr>
          <p:cNvPr id="12" name="Minus Sign 11">
            <a:extLst>
              <a:ext uri="{FF2B5EF4-FFF2-40B4-BE49-F238E27FC236}">
                <a16:creationId xmlns:a16="http://schemas.microsoft.com/office/drawing/2014/main" id="{CEFCBFF0-7E4A-F8C8-FF73-630F3E28EDA3}"/>
              </a:ext>
            </a:extLst>
          </p:cNvPr>
          <p:cNvSpPr/>
          <p:nvPr/>
        </p:nvSpPr>
        <p:spPr>
          <a:xfrm>
            <a:off x="2697415" y="4264642"/>
            <a:ext cx="2208865" cy="1656184"/>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TASK 2 </a:t>
            </a:r>
            <a:endParaRPr lang="en-GB" dirty="0"/>
          </a:p>
        </p:txBody>
      </p:sp>
    </p:spTree>
    <p:extLst>
      <p:ext uri="{BB962C8B-B14F-4D97-AF65-F5344CB8AC3E}">
        <p14:creationId xmlns:p14="http://schemas.microsoft.com/office/powerpoint/2010/main" val="15066728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0796822-9EEC-0449-E84E-0865D57BE615}"/>
              </a:ext>
            </a:extLst>
          </p:cNvPr>
          <p:cNvSpPr>
            <a:spLocks noGrp="1"/>
          </p:cNvSpPr>
          <p:nvPr>
            <p:ph type="sldNum" sz="quarter" idx="12"/>
          </p:nvPr>
        </p:nvSpPr>
        <p:spPr/>
        <p:txBody>
          <a:bodyPr/>
          <a:lstStyle/>
          <a:p>
            <a:fld id="{A3F31473-23EB-4724-8B59-FE6D21D89FA4}" type="slidenum">
              <a:rPr lang="en-GB" noProof="0" smtClean="0"/>
              <a:t>16</a:t>
            </a:fld>
            <a:endParaRPr lang="en-GB" noProof="0" dirty="0"/>
          </a:p>
        </p:txBody>
      </p:sp>
      <p:sp>
        <p:nvSpPr>
          <p:cNvPr id="3" name="TextBox 2">
            <a:extLst>
              <a:ext uri="{FF2B5EF4-FFF2-40B4-BE49-F238E27FC236}">
                <a16:creationId xmlns:a16="http://schemas.microsoft.com/office/drawing/2014/main" id="{6494B682-2FC6-0B77-6167-E1D5519F1606}"/>
              </a:ext>
            </a:extLst>
          </p:cNvPr>
          <p:cNvSpPr txBox="1"/>
          <p:nvPr/>
        </p:nvSpPr>
        <p:spPr>
          <a:xfrm>
            <a:off x="405780" y="598366"/>
            <a:ext cx="11593288" cy="5909310"/>
          </a:xfrm>
          <a:prstGeom prst="rect">
            <a:avLst/>
          </a:prstGeom>
          <a:noFill/>
        </p:spPr>
        <p:txBody>
          <a:bodyPr wrap="square" rtlCol="0">
            <a:spAutoFit/>
          </a:bodyPr>
          <a:lstStyle/>
          <a:p>
            <a:r>
              <a:rPr lang="en-GB" sz="5400" noProof="0" dirty="0"/>
              <a:t>                3. Yitong </a:t>
            </a:r>
            <a:r>
              <a:rPr lang="en-GB" sz="5400" noProof="0" dirty="0" err="1"/>
              <a:t>Iiu</a:t>
            </a:r>
            <a:r>
              <a:rPr lang="en-GB" sz="5400" noProof="0" dirty="0"/>
              <a:t> (2500637)</a:t>
            </a:r>
          </a:p>
          <a:p>
            <a:endParaRPr lang="en-GB" sz="5400" noProof="0" dirty="0"/>
          </a:p>
          <a:p>
            <a:r>
              <a:rPr lang="en-GB" sz="5400" noProof="0" dirty="0"/>
              <a:t>                  </a:t>
            </a:r>
            <a:r>
              <a:rPr lang="en-GB" sz="5400" b="1" u="sng" noProof="0" dirty="0"/>
              <a:t>PESTEL Analysis</a:t>
            </a:r>
            <a:r>
              <a:rPr lang="en-GB" sz="5400" b="1" u="sng" dirty="0"/>
              <a:t> &amp; </a:t>
            </a:r>
          </a:p>
          <a:p>
            <a:r>
              <a:rPr lang="en-GB" sz="5400" b="1" dirty="0">
                <a:latin typeface="Times New Roman" panose="02020603050405020304" pitchFamily="18" charset="0"/>
                <a:ea typeface="Calibri" panose="020F0502020204030204" pitchFamily="34" charset="0"/>
              </a:rPr>
              <a:t>            </a:t>
            </a:r>
            <a:r>
              <a:rPr lang="en-GB" sz="5400" b="1" u="sng" dirty="0">
                <a:latin typeface="Times New Roman" panose="02020603050405020304" pitchFamily="18" charset="0"/>
                <a:ea typeface="Calibri" panose="020F0502020204030204" pitchFamily="34" charset="0"/>
              </a:rPr>
              <a:t>CUVA Model Analysis</a:t>
            </a:r>
            <a:endParaRPr lang="en-GB" sz="5400" b="1" u="sng" dirty="0"/>
          </a:p>
          <a:p>
            <a:endParaRPr lang="en-GB" sz="5400" noProof="0" dirty="0"/>
          </a:p>
          <a:p>
            <a:endParaRPr lang="en-GB" sz="5400" b="1" u="sng" noProof="0" dirty="0"/>
          </a:p>
          <a:p>
            <a:r>
              <a:rPr lang="en-GB" sz="5400" noProof="0" dirty="0"/>
              <a:t>Mail: </a:t>
            </a:r>
            <a:r>
              <a:rPr lang="en-GB" sz="5400" noProof="0" dirty="0">
                <a:hlinkClick r:id="rId2"/>
              </a:rPr>
              <a:t>2500637@student.uwtsd.ac.uk</a:t>
            </a:r>
            <a:r>
              <a:rPr lang="en-GB" sz="5400" noProof="0" dirty="0"/>
              <a:t> </a:t>
            </a:r>
          </a:p>
        </p:txBody>
      </p:sp>
    </p:spTree>
    <p:extLst>
      <p:ext uri="{BB962C8B-B14F-4D97-AF65-F5344CB8AC3E}">
        <p14:creationId xmlns:p14="http://schemas.microsoft.com/office/powerpoint/2010/main" val="30498051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5D02796-A23A-EC14-2D6A-88A837912852}"/>
              </a:ext>
            </a:extLst>
          </p:cNvPr>
          <p:cNvSpPr>
            <a:spLocks noGrp="1"/>
          </p:cNvSpPr>
          <p:nvPr>
            <p:ph type="sldNum" sz="quarter" idx="12"/>
          </p:nvPr>
        </p:nvSpPr>
        <p:spPr/>
        <p:txBody>
          <a:bodyPr/>
          <a:lstStyle/>
          <a:p>
            <a:fld id="{A3F31473-23EB-4724-8B59-FE6D21D89FA4}" type="slidenum">
              <a:rPr lang="en-GB" smtClean="0"/>
              <a:t>17</a:t>
            </a:fld>
            <a:endParaRPr lang="en-GB"/>
          </a:p>
        </p:txBody>
      </p:sp>
      <p:sp>
        <p:nvSpPr>
          <p:cNvPr id="4" name="TextBox 3">
            <a:extLst>
              <a:ext uri="{FF2B5EF4-FFF2-40B4-BE49-F238E27FC236}">
                <a16:creationId xmlns:a16="http://schemas.microsoft.com/office/drawing/2014/main" id="{0936E19A-5D3A-AB45-FF5B-0A2D59169160}"/>
              </a:ext>
            </a:extLst>
          </p:cNvPr>
          <p:cNvSpPr txBox="1"/>
          <p:nvPr/>
        </p:nvSpPr>
        <p:spPr>
          <a:xfrm>
            <a:off x="333772" y="260648"/>
            <a:ext cx="6092890" cy="523220"/>
          </a:xfrm>
          <a:prstGeom prst="rect">
            <a:avLst/>
          </a:prstGeom>
          <a:noFill/>
        </p:spPr>
        <p:txBody>
          <a:bodyPr wrap="square">
            <a:spAutoFit/>
          </a:bodyPr>
          <a:lstStyle/>
          <a:p>
            <a:r>
              <a:rPr lang="en-GB" sz="2800" b="1" dirty="0">
                <a:effectLst/>
                <a:latin typeface="Times New Roman" panose="02020603050405020304" pitchFamily="18" charset="0"/>
                <a:ea typeface="Calibri" panose="020F0502020204030204" pitchFamily="34" charset="0"/>
              </a:rPr>
              <a:t>PESTLE Analysis</a:t>
            </a:r>
            <a:endParaRPr lang="en-GB" sz="2800" dirty="0"/>
          </a:p>
        </p:txBody>
      </p:sp>
      <p:sp>
        <p:nvSpPr>
          <p:cNvPr id="5" name="Rectangle 4">
            <a:extLst>
              <a:ext uri="{FF2B5EF4-FFF2-40B4-BE49-F238E27FC236}">
                <a16:creationId xmlns:a16="http://schemas.microsoft.com/office/drawing/2014/main" id="{7B22DFB1-CE5C-14D3-2625-8250889353D0}"/>
              </a:ext>
            </a:extLst>
          </p:cNvPr>
          <p:cNvSpPr/>
          <p:nvPr/>
        </p:nvSpPr>
        <p:spPr>
          <a:xfrm>
            <a:off x="1151755" y="3056273"/>
            <a:ext cx="3384376" cy="79208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b="1" dirty="0">
                <a:latin typeface="Times New Roman" panose="02020603050405020304" pitchFamily="18" charset="0"/>
                <a:ea typeface="Calibri" panose="020F0502020204030204" pitchFamily="34" charset="0"/>
              </a:rPr>
              <a:t>PESTLE</a:t>
            </a:r>
            <a:endParaRPr lang="en-GB" sz="3200" dirty="0"/>
          </a:p>
        </p:txBody>
      </p:sp>
      <p:cxnSp>
        <p:nvCxnSpPr>
          <p:cNvPr id="7" name="Straight Arrow Connector 6">
            <a:extLst>
              <a:ext uri="{FF2B5EF4-FFF2-40B4-BE49-F238E27FC236}">
                <a16:creationId xmlns:a16="http://schemas.microsoft.com/office/drawing/2014/main" id="{DA66AC59-7161-9443-A06B-35C0DA46C543}"/>
              </a:ext>
            </a:extLst>
          </p:cNvPr>
          <p:cNvCxnSpPr>
            <a:cxnSpLocks/>
          </p:cNvCxnSpPr>
          <p:nvPr/>
        </p:nvCxnSpPr>
        <p:spPr>
          <a:xfrm flipV="1">
            <a:off x="4654252" y="692696"/>
            <a:ext cx="3553544" cy="23042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A1182126-5A16-AEEF-0D96-19952E91C1C4}"/>
              </a:ext>
            </a:extLst>
          </p:cNvPr>
          <p:cNvCxnSpPr>
            <a:cxnSpLocks/>
          </p:cNvCxnSpPr>
          <p:nvPr/>
        </p:nvCxnSpPr>
        <p:spPr>
          <a:xfrm flipV="1">
            <a:off x="4775855" y="1503304"/>
            <a:ext cx="3838128" cy="16992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DD9B4988-8803-6F25-3C47-E39470E62CF1}"/>
              </a:ext>
            </a:extLst>
          </p:cNvPr>
          <p:cNvCxnSpPr>
            <a:cxnSpLocks/>
          </p:cNvCxnSpPr>
          <p:nvPr/>
        </p:nvCxnSpPr>
        <p:spPr>
          <a:xfrm flipV="1">
            <a:off x="4863213" y="2597094"/>
            <a:ext cx="4016389" cy="76908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5664481B-2D7D-D601-E76A-6F6001434EE6}"/>
              </a:ext>
            </a:extLst>
          </p:cNvPr>
          <p:cNvCxnSpPr>
            <a:cxnSpLocks/>
          </p:cNvCxnSpPr>
          <p:nvPr/>
        </p:nvCxnSpPr>
        <p:spPr>
          <a:xfrm>
            <a:off x="4863213" y="3512435"/>
            <a:ext cx="4111519" cy="20149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DBE58246-4B20-D529-F4FE-6717D7EB15F0}"/>
              </a:ext>
            </a:extLst>
          </p:cNvPr>
          <p:cNvCxnSpPr>
            <a:cxnSpLocks/>
          </p:cNvCxnSpPr>
          <p:nvPr/>
        </p:nvCxnSpPr>
        <p:spPr>
          <a:xfrm>
            <a:off x="4805978" y="3724184"/>
            <a:ext cx="4073624" cy="114497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EB3D2D58-8234-3C1B-5587-37EB1A6831C0}"/>
              </a:ext>
            </a:extLst>
          </p:cNvPr>
          <p:cNvCxnSpPr>
            <a:cxnSpLocks/>
          </p:cNvCxnSpPr>
          <p:nvPr/>
        </p:nvCxnSpPr>
        <p:spPr>
          <a:xfrm>
            <a:off x="4662636" y="3919561"/>
            <a:ext cx="3951347" cy="195771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4" name="Rectangle: Rounded Corners 23">
            <a:extLst>
              <a:ext uri="{FF2B5EF4-FFF2-40B4-BE49-F238E27FC236}">
                <a16:creationId xmlns:a16="http://schemas.microsoft.com/office/drawing/2014/main" id="{1D2A65B0-C789-C42B-A296-0915DF02DC50}"/>
              </a:ext>
            </a:extLst>
          </p:cNvPr>
          <p:cNvSpPr/>
          <p:nvPr/>
        </p:nvSpPr>
        <p:spPr>
          <a:xfrm>
            <a:off x="8351812" y="328473"/>
            <a:ext cx="2160240" cy="52322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Political</a:t>
            </a:r>
            <a:endParaRPr lang="en-GB" sz="2400" dirty="0"/>
          </a:p>
        </p:txBody>
      </p:sp>
      <p:sp>
        <p:nvSpPr>
          <p:cNvPr id="25" name="Rectangle: Rounded Corners 24">
            <a:extLst>
              <a:ext uri="{FF2B5EF4-FFF2-40B4-BE49-F238E27FC236}">
                <a16:creationId xmlns:a16="http://schemas.microsoft.com/office/drawing/2014/main" id="{669D9C11-BFCE-6AC0-9071-6D1CC0B95605}"/>
              </a:ext>
            </a:extLst>
          </p:cNvPr>
          <p:cNvSpPr/>
          <p:nvPr/>
        </p:nvSpPr>
        <p:spPr>
          <a:xfrm>
            <a:off x="8675952" y="1145077"/>
            <a:ext cx="2160240" cy="52322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Economic</a:t>
            </a:r>
            <a:endParaRPr lang="en-GB" sz="2400" dirty="0"/>
          </a:p>
        </p:txBody>
      </p:sp>
      <p:sp>
        <p:nvSpPr>
          <p:cNvPr id="26" name="Rectangle: Rounded Corners 25">
            <a:extLst>
              <a:ext uri="{FF2B5EF4-FFF2-40B4-BE49-F238E27FC236}">
                <a16:creationId xmlns:a16="http://schemas.microsoft.com/office/drawing/2014/main" id="{228F425C-2D90-8F64-FA99-4A5033EF003E}"/>
              </a:ext>
            </a:extLst>
          </p:cNvPr>
          <p:cNvSpPr/>
          <p:nvPr/>
        </p:nvSpPr>
        <p:spPr>
          <a:xfrm>
            <a:off x="8881598" y="2305425"/>
            <a:ext cx="2160240" cy="52322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b="1" dirty="0"/>
              <a:t>Social</a:t>
            </a:r>
            <a:endParaRPr lang="en-GB" sz="2800" dirty="0"/>
          </a:p>
        </p:txBody>
      </p:sp>
      <p:sp>
        <p:nvSpPr>
          <p:cNvPr id="27" name="Rectangle: Rounded Corners 26">
            <a:extLst>
              <a:ext uri="{FF2B5EF4-FFF2-40B4-BE49-F238E27FC236}">
                <a16:creationId xmlns:a16="http://schemas.microsoft.com/office/drawing/2014/main" id="{8E5C668C-C38A-C364-55D4-7D15BB19EEC6}"/>
              </a:ext>
            </a:extLst>
          </p:cNvPr>
          <p:cNvSpPr/>
          <p:nvPr/>
        </p:nvSpPr>
        <p:spPr>
          <a:xfrm>
            <a:off x="8974732" y="3452317"/>
            <a:ext cx="2160240" cy="52322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Technological</a:t>
            </a:r>
            <a:endParaRPr lang="en-GB" sz="2400" dirty="0"/>
          </a:p>
        </p:txBody>
      </p:sp>
      <p:sp>
        <p:nvSpPr>
          <p:cNvPr id="28" name="Rectangle: Rounded Corners 27">
            <a:extLst>
              <a:ext uri="{FF2B5EF4-FFF2-40B4-BE49-F238E27FC236}">
                <a16:creationId xmlns:a16="http://schemas.microsoft.com/office/drawing/2014/main" id="{BF1A8054-9309-E83E-49F5-D07A2B52F096}"/>
              </a:ext>
            </a:extLst>
          </p:cNvPr>
          <p:cNvSpPr/>
          <p:nvPr/>
        </p:nvSpPr>
        <p:spPr>
          <a:xfrm>
            <a:off x="8881598" y="4578192"/>
            <a:ext cx="2160240" cy="52322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b="1" dirty="0"/>
              <a:t>Legal</a:t>
            </a:r>
            <a:endParaRPr lang="en-GB" sz="2800" dirty="0"/>
          </a:p>
        </p:txBody>
      </p:sp>
      <p:sp>
        <p:nvSpPr>
          <p:cNvPr id="29" name="Rectangle: Rounded Corners 28">
            <a:extLst>
              <a:ext uri="{FF2B5EF4-FFF2-40B4-BE49-F238E27FC236}">
                <a16:creationId xmlns:a16="http://schemas.microsoft.com/office/drawing/2014/main" id="{84E4F92C-5738-D026-E0B0-BE30D8FD5B7F}"/>
              </a:ext>
            </a:extLst>
          </p:cNvPr>
          <p:cNvSpPr/>
          <p:nvPr/>
        </p:nvSpPr>
        <p:spPr>
          <a:xfrm>
            <a:off x="8675952" y="5650672"/>
            <a:ext cx="2160240" cy="52322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t>Environmental</a:t>
            </a:r>
            <a:endParaRPr lang="en-GB" sz="2000" dirty="0"/>
          </a:p>
        </p:txBody>
      </p:sp>
    </p:spTree>
    <p:extLst>
      <p:ext uri="{BB962C8B-B14F-4D97-AF65-F5344CB8AC3E}">
        <p14:creationId xmlns:p14="http://schemas.microsoft.com/office/powerpoint/2010/main" val="31428259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740A9BF-8459-68D5-A95E-B167A1194D49}"/>
              </a:ext>
            </a:extLst>
          </p:cNvPr>
          <p:cNvSpPr>
            <a:spLocks noGrp="1"/>
          </p:cNvSpPr>
          <p:nvPr>
            <p:ph type="sldNum" sz="quarter" idx="12"/>
          </p:nvPr>
        </p:nvSpPr>
        <p:spPr/>
        <p:txBody>
          <a:bodyPr/>
          <a:lstStyle/>
          <a:p>
            <a:fld id="{A3F31473-23EB-4724-8B59-FE6D21D89FA4}" type="slidenum">
              <a:rPr lang="en-GB" smtClean="0"/>
              <a:t>18</a:t>
            </a:fld>
            <a:endParaRPr lang="en-GB"/>
          </a:p>
        </p:txBody>
      </p:sp>
      <p:sp>
        <p:nvSpPr>
          <p:cNvPr id="5" name="Speech Bubble: Rectangle 4">
            <a:extLst>
              <a:ext uri="{FF2B5EF4-FFF2-40B4-BE49-F238E27FC236}">
                <a16:creationId xmlns:a16="http://schemas.microsoft.com/office/drawing/2014/main" id="{DE3C38E9-CAD9-1E27-ACF9-283D5544C551}"/>
              </a:ext>
            </a:extLst>
          </p:cNvPr>
          <p:cNvSpPr/>
          <p:nvPr/>
        </p:nvSpPr>
        <p:spPr>
          <a:xfrm>
            <a:off x="909836" y="764704"/>
            <a:ext cx="3096344" cy="1872208"/>
          </a:xfrm>
          <a:prstGeom prst="wedge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
            </a:pPr>
            <a:r>
              <a:rPr lang="en-GB" b="1" dirty="0"/>
              <a:t>UK Jet Zero Strategy</a:t>
            </a:r>
            <a:r>
              <a:rPr lang="en-GB" dirty="0"/>
              <a:t> </a:t>
            </a:r>
          </a:p>
          <a:p>
            <a:pPr marL="285750" indent="-285750">
              <a:buFont typeface="Wingdings" panose="05000000000000000000" pitchFamily="2" charset="2"/>
              <a:buChar char="§"/>
            </a:pPr>
            <a:r>
              <a:rPr lang="en-GB" b="1" dirty="0"/>
              <a:t>ICAO’s CORSIA scheme</a:t>
            </a:r>
          </a:p>
          <a:p>
            <a:pPr marL="285750" indent="-285750">
              <a:buFont typeface="Wingdings" panose="05000000000000000000" pitchFamily="2" charset="2"/>
              <a:buChar char="§"/>
            </a:pPr>
            <a:r>
              <a:rPr lang="en-GB" b="1" dirty="0"/>
              <a:t>Sustainable Aviation Fuels (SAF)</a:t>
            </a:r>
            <a:r>
              <a:rPr lang="en-GB" dirty="0"/>
              <a:t> </a:t>
            </a:r>
          </a:p>
        </p:txBody>
      </p:sp>
      <p:sp>
        <p:nvSpPr>
          <p:cNvPr id="6" name="Speech Bubble: Rectangle 5">
            <a:extLst>
              <a:ext uri="{FF2B5EF4-FFF2-40B4-BE49-F238E27FC236}">
                <a16:creationId xmlns:a16="http://schemas.microsoft.com/office/drawing/2014/main" id="{0D3B290F-CE08-FBCF-60DE-B1DA2F7A45B4}"/>
              </a:ext>
            </a:extLst>
          </p:cNvPr>
          <p:cNvSpPr/>
          <p:nvPr/>
        </p:nvSpPr>
        <p:spPr>
          <a:xfrm>
            <a:off x="8254652" y="4221088"/>
            <a:ext cx="3096344" cy="1872208"/>
          </a:xfrm>
          <a:prstGeom prst="wedge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
            </a:pPr>
            <a:r>
              <a:rPr lang="en-GB" dirty="0"/>
              <a:t>Travel choices &amp; act responsibly</a:t>
            </a:r>
          </a:p>
          <a:p>
            <a:pPr marL="285750" indent="-285750">
              <a:buFont typeface="Wingdings" panose="05000000000000000000" pitchFamily="2" charset="2"/>
              <a:buChar char="§"/>
            </a:pPr>
            <a:r>
              <a:rPr lang="en-GB" dirty="0"/>
              <a:t>Better World</a:t>
            </a:r>
          </a:p>
        </p:txBody>
      </p:sp>
      <p:sp>
        <p:nvSpPr>
          <p:cNvPr id="7" name="Speech Bubble: Rectangle 6">
            <a:extLst>
              <a:ext uri="{FF2B5EF4-FFF2-40B4-BE49-F238E27FC236}">
                <a16:creationId xmlns:a16="http://schemas.microsoft.com/office/drawing/2014/main" id="{51ABA5A0-2AC1-1DB3-3D8D-5FA95F445EE4}"/>
              </a:ext>
            </a:extLst>
          </p:cNvPr>
          <p:cNvSpPr/>
          <p:nvPr/>
        </p:nvSpPr>
        <p:spPr>
          <a:xfrm>
            <a:off x="4546240" y="2492896"/>
            <a:ext cx="3096344" cy="1872208"/>
          </a:xfrm>
          <a:prstGeom prst="wedge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
            </a:pPr>
            <a:r>
              <a:rPr lang="en-GB" dirty="0"/>
              <a:t>More expensive than conventional fuel</a:t>
            </a:r>
          </a:p>
          <a:p>
            <a:pPr marL="285750" indent="-285750">
              <a:buFont typeface="Wingdings" panose="05000000000000000000" pitchFamily="2" charset="2"/>
              <a:buChar char="§"/>
            </a:pPr>
            <a:r>
              <a:rPr lang="en-GB" dirty="0"/>
              <a:t>30% of IAG’s total costs</a:t>
            </a:r>
          </a:p>
          <a:p>
            <a:pPr marL="285750" indent="-285750">
              <a:buFont typeface="Wingdings" panose="05000000000000000000" pitchFamily="2" charset="2"/>
              <a:buChar char="§"/>
            </a:pPr>
            <a:endParaRPr lang="en-GB" dirty="0"/>
          </a:p>
        </p:txBody>
      </p:sp>
      <p:sp>
        <p:nvSpPr>
          <p:cNvPr id="4" name="TextBox 3">
            <a:extLst>
              <a:ext uri="{FF2B5EF4-FFF2-40B4-BE49-F238E27FC236}">
                <a16:creationId xmlns:a16="http://schemas.microsoft.com/office/drawing/2014/main" id="{4946B4FC-6F6D-410D-4496-4764651D8F64}"/>
              </a:ext>
            </a:extLst>
          </p:cNvPr>
          <p:cNvSpPr txBox="1"/>
          <p:nvPr/>
        </p:nvSpPr>
        <p:spPr>
          <a:xfrm>
            <a:off x="-1190717" y="2852936"/>
            <a:ext cx="6092890" cy="369332"/>
          </a:xfrm>
          <a:prstGeom prst="rect">
            <a:avLst/>
          </a:prstGeom>
          <a:noFill/>
        </p:spPr>
        <p:txBody>
          <a:bodyPr wrap="square">
            <a:spAutoFit/>
          </a:bodyPr>
          <a:lstStyle/>
          <a:p>
            <a:pPr algn="ctr"/>
            <a:r>
              <a:rPr lang="en-GB" sz="1800" b="1" dirty="0"/>
              <a:t>Political</a:t>
            </a:r>
            <a:endParaRPr lang="en-GB" sz="1800" dirty="0"/>
          </a:p>
        </p:txBody>
      </p:sp>
      <p:sp>
        <p:nvSpPr>
          <p:cNvPr id="9" name="TextBox 8">
            <a:extLst>
              <a:ext uri="{FF2B5EF4-FFF2-40B4-BE49-F238E27FC236}">
                <a16:creationId xmlns:a16="http://schemas.microsoft.com/office/drawing/2014/main" id="{868CD53E-5D4A-EF28-E49D-C076D87EE36E}"/>
              </a:ext>
            </a:extLst>
          </p:cNvPr>
          <p:cNvSpPr txBox="1"/>
          <p:nvPr/>
        </p:nvSpPr>
        <p:spPr>
          <a:xfrm>
            <a:off x="2205980" y="4581128"/>
            <a:ext cx="6690048" cy="369332"/>
          </a:xfrm>
          <a:prstGeom prst="rect">
            <a:avLst/>
          </a:prstGeom>
          <a:noFill/>
        </p:spPr>
        <p:txBody>
          <a:bodyPr wrap="square">
            <a:spAutoFit/>
          </a:bodyPr>
          <a:lstStyle/>
          <a:p>
            <a:pPr algn="ctr"/>
            <a:r>
              <a:rPr lang="en-GB" sz="1800" b="1" dirty="0"/>
              <a:t>Economic</a:t>
            </a:r>
            <a:endParaRPr lang="en-GB" sz="1800" dirty="0"/>
          </a:p>
        </p:txBody>
      </p:sp>
      <p:sp>
        <p:nvSpPr>
          <p:cNvPr id="11" name="TextBox 10">
            <a:extLst>
              <a:ext uri="{FF2B5EF4-FFF2-40B4-BE49-F238E27FC236}">
                <a16:creationId xmlns:a16="http://schemas.microsoft.com/office/drawing/2014/main" id="{64B98CEF-F0E8-0491-F086-2B252DB25D36}"/>
              </a:ext>
            </a:extLst>
          </p:cNvPr>
          <p:cNvSpPr txBox="1"/>
          <p:nvPr/>
        </p:nvSpPr>
        <p:spPr>
          <a:xfrm>
            <a:off x="5806380" y="6268670"/>
            <a:ext cx="6690048" cy="369332"/>
          </a:xfrm>
          <a:prstGeom prst="rect">
            <a:avLst/>
          </a:prstGeom>
          <a:noFill/>
        </p:spPr>
        <p:txBody>
          <a:bodyPr wrap="square">
            <a:spAutoFit/>
          </a:bodyPr>
          <a:lstStyle/>
          <a:p>
            <a:pPr algn="ctr"/>
            <a:r>
              <a:rPr lang="en-GB" sz="1800" b="1" dirty="0"/>
              <a:t>Social</a:t>
            </a:r>
            <a:endParaRPr lang="en-GB" sz="1800" dirty="0"/>
          </a:p>
        </p:txBody>
      </p:sp>
    </p:spTree>
    <p:extLst>
      <p:ext uri="{BB962C8B-B14F-4D97-AF65-F5344CB8AC3E}">
        <p14:creationId xmlns:p14="http://schemas.microsoft.com/office/powerpoint/2010/main" val="23525070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747BF15-16F8-D82B-65DA-13339EF8AEA8}"/>
              </a:ext>
            </a:extLst>
          </p:cNvPr>
          <p:cNvSpPr>
            <a:spLocks noGrp="1"/>
          </p:cNvSpPr>
          <p:nvPr>
            <p:ph type="sldNum" sz="quarter" idx="12"/>
          </p:nvPr>
        </p:nvSpPr>
        <p:spPr/>
        <p:txBody>
          <a:bodyPr/>
          <a:lstStyle/>
          <a:p>
            <a:fld id="{A3F31473-23EB-4724-8B59-FE6D21D89FA4}" type="slidenum">
              <a:rPr lang="en-GB" smtClean="0"/>
              <a:t>19</a:t>
            </a:fld>
            <a:endParaRPr lang="en-GB"/>
          </a:p>
        </p:txBody>
      </p:sp>
      <p:sp>
        <p:nvSpPr>
          <p:cNvPr id="3" name="Speech Bubble: Rectangle 2">
            <a:extLst>
              <a:ext uri="{FF2B5EF4-FFF2-40B4-BE49-F238E27FC236}">
                <a16:creationId xmlns:a16="http://schemas.microsoft.com/office/drawing/2014/main" id="{F8DB63D9-BB77-064F-592D-C11BE4A93324}"/>
              </a:ext>
            </a:extLst>
          </p:cNvPr>
          <p:cNvSpPr/>
          <p:nvPr/>
        </p:nvSpPr>
        <p:spPr>
          <a:xfrm>
            <a:off x="909836" y="764704"/>
            <a:ext cx="3096344" cy="1872208"/>
          </a:xfrm>
          <a:prstGeom prst="wedge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
            </a:pPr>
            <a:r>
              <a:rPr lang="en-GB" b="1" dirty="0"/>
              <a:t>Innovation offers BA opportunities</a:t>
            </a:r>
          </a:p>
          <a:p>
            <a:pPr marL="285750" indent="-285750">
              <a:buFont typeface="Wingdings" panose="05000000000000000000" pitchFamily="2" charset="2"/>
              <a:buChar char="§"/>
            </a:pPr>
            <a:r>
              <a:rPr lang="en-GB" b="1" dirty="0"/>
              <a:t>Airbus A350 and partnerships</a:t>
            </a:r>
          </a:p>
        </p:txBody>
      </p:sp>
      <p:sp>
        <p:nvSpPr>
          <p:cNvPr id="4" name="Speech Bubble: Rectangle 3">
            <a:extLst>
              <a:ext uri="{FF2B5EF4-FFF2-40B4-BE49-F238E27FC236}">
                <a16:creationId xmlns:a16="http://schemas.microsoft.com/office/drawing/2014/main" id="{DA81A888-9CE4-5C88-40C0-47791D43CF66}"/>
              </a:ext>
            </a:extLst>
          </p:cNvPr>
          <p:cNvSpPr/>
          <p:nvPr/>
        </p:nvSpPr>
        <p:spPr>
          <a:xfrm>
            <a:off x="4438228" y="2492896"/>
            <a:ext cx="3096344" cy="1872208"/>
          </a:xfrm>
          <a:prstGeom prst="wedge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
            </a:pPr>
            <a:r>
              <a:rPr lang="en-GB" dirty="0"/>
              <a:t>(</a:t>
            </a:r>
            <a:r>
              <a:rPr lang="en-GB" b="1" dirty="0"/>
              <a:t>ETS) CORSIA regulations</a:t>
            </a:r>
          </a:p>
          <a:p>
            <a:pPr marL="285750" indent="-285750">
              <a:buFont typeface="Wingdings" panose="05000000000000000000" pitchFamily="2" charset="2"/>
              <a:buChar char="§"/>
            </a:pPr>
            <a:r>
              <a:rPr lang="en-GB" b="1" dirty="0"/>
              <a:t>Fines and reputational damage.</a:t>
            </a:r>
          </a:p>
          <a:p>
            <a:pPr marL="285750" indent="-285750">
              <a:buFont typeface="Wingdings" panose="05000000000000000000" pitchFamily="2" charset="2"/>
              <a:buChar char="§"/>
            </a:pPr>
            <a:endParaRPr lang="en-GB" dirty="0"/>
          </a:p>
        </p:txBody>
      </p:sp>
      <p:sp>
        <p:nvSpPr>
          <p:cNvPr id="5" name="Speech Bubble: Rectangle 4">
            <a:extLst>
              <a:ext uri="{FF2B5EF4-FFF2-40B4-BE49-F238E27FC236}">
                <a16:creationId xmlns:a16="http://schemas.microsoft.com/office/drawing/2014/main" id="{1BA964BC-7490-561E-74CA-A9A525CBCF7B}"/>
              </a:ext>
            </a:extLst>
          </p:cNvPr>
          <p:cNvSpPr/>
          <p:nvPr/>
        </p:nvSpPr>
        <p:spPr>
          <a:xfrm>
            <a:off x="8038628" y="4149080"/>
            <a:ext cx="3096344" cy="1872208"/>
          </a:xfrm>
          <a:prstGeom prst="wedge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
            </a:pPr>
            <a:r>
              <a:rPr lang="en-GB" b="1" dirty="0"/>
              <a:t>Climate change</a:t>
            </a:r>
          </a:p>
          <a:p>
            <a:pPr marL="285750" indent="-285750">
              <a:buFont typeface="Wingdings" panose="05000000000000000000" pitchFamily="2" charset="2"/>
              <a:buChar char="§"/>
            </a:pPr>
            <a:r>
              <a:rPr lang="en-GB" b="1" dirty="0"/>
              <a:t>Fleet renewal, and offsetting to cut emissions</a:t>
            </a:r>
          </a:p>
        </p:txBody>
      </p:sp>
      <p:sp>
        <p:nvSpPr>
          <p:cNvPr id="7" name="TextBox 6">
            <a:extLst>
              <a:ext uri="{FF2B5EF4-FFF2-40B4-BE49-F238E27FC236}">
                <a16:creationId xmlns:a16="http://schemas.microsoft.com/office/drawing/2014/main" id="{1B531A73-078D-C4C9-CCED-961642D41774}"/>
              </a:ext>
            </a:extLst>
          </p:cNvPr>
          <p:cNvSpPr txBox="1"/>
          <p:nvPr/>
        </p:nvSpPr>
        <p:spPr>
          <a:xfrm>
            <a:off x="-1106388" y="2852936"/>
            <a:ext cx="6092890" cy="369332"/>
          </a:xfrm>
          <a:prstGeom prst="rect">
            <a:avLst/>
          </a:prstGeom>
          <a:noFill/>
        </p:spPr>
        <p:txBody>
          <a:bodyPr wrap="square">
            <a:spAutoFit/>
          </a:bodyPr>
          <a:lstStyle/>
          <a:p>
            <a:pPr algn="ctr"/>
            <a:r>
              <a:rPr lang="en-GB" sz="1800" b="1" dirty="0"/>
              <a:t>Technological</a:t>
            </a:r>
            <a:endParaRPr lang="en-GB" sz="1800" dirty="0"/>
          </a:p>
        </p:txBody>
      </p:sp>
      <p:sp>
        <p:nvSpPr>
          <p:cNvPr id="9" name="TextBox 8">
            <a:extLst>
              <a:ext uri="{FF2B5EF4-FFF2-40B4-BE49-F238E27FC236}">
                <a16:creationId xmlns:a16="http://schemas.microsoft.com/office/drawing/2014/main" id="{380D5442-3E32-2BC2-6A3B-93603AB1F7DA}"/>
              </a:ext>
            </a:extLst>
          </p:cNvPr>
          <p:cNvSpPr txBox="1"/>
          <p:nvPr/>
        </p:nvSpPr>
        <p:spPr>
          <a:xfrm>
            <a:off x="2087265" y="4540478"/>
            <a:ext cx="6648060" cy="369332"/>
          </a:xfrm>
          <a:prstGeom prst="rect">
            <a:avLst/>
          </a:prstGeom>
          <a:noFill/>
        </p:spPr>
        <p:txBody>
          <a:bodyPr wrap="square">
            <a:spAutoFit/>
          </a:bodyPr>
          <a:lstStyle/>
          <a:p>
            <a:pPr algn="ctr"/>
            <a:r>
              <a:rPr lang="en-GB" sz="1800" b="1" dirty="0"/>
              <a:t>Legal</a:t>
            </a:r>
            <a:endParaRPr lang="en-GB" sz="1800" dirty="0"/>
          </a:p>
        </p:txBody>
      </p:sp>
      <p:sp>
        <p:nvSpPr>
          <p:cNvPr id="11" name="TextBox 10">
            <a:extLst>
              <a:ext uri="{FF2B5EF4-FFF2-40B4-BE49-F238E27FC236}">
                <a16:creationId xmlns:a16="http://schemas.microsoft.com/office/drawing/2014/main" id="{0232219F-4D0F-CE2A-5BDC-F335DA46998D}"/>
              </a:ext>
            </a:extLst>
          </p:cNvPr>
          <p:cNvSpPr txBox="1"/>
          <p:nvPr/>
        </p:nvSpPr>
        <p:spPr>
          <a:xfrm>
            <a:off x="5734372" y="6196662"/>
            <a:ext cx="6648060" cy="369332"/>
          </a:xfrm>
          <a:prstGeom prst="rect">
            <a:avLst/>
          </a:prstGeom>
          <a:noFill/>
        </p:spPr>
        <p:txBody>
          <a:bodyPr wrap="square">
            <a:spAutoFit/>
          </a:bodyPr>
          <a:lstStyle/>
          <a:p>
            <a:pPr algn="ctr"/>
            <a:r>
              <a:rPr lang="en-GB" sz="1800" b="1" dirty="0"/>
              <a:t>Environmental</a:t>
            </a:r>
            <a:endParaRPr lang="en-GB" sz="1800" dirty="0"/>
          </a:p>
        </p:txBody>
      </p:sp>
    </p:spTree>
    <p:extLst>
      <p:ext uri="{BB962C8B-B14F-4D97-AF65-F5344CB8AC3E}">
        <p14:creationId xmlns:p14="http://schemas.microsoft.com/office/powerpoint/2010/main" val="4250692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A869D7C-8B7F-E12B-62A5-9A1C1CF923DC}"/>
              </a:ext>
            </a:extLst>
          </p:cNvPr>
          <p:cNvSpPr>
            <a:spLocks noGrp="1"/>
          </p:cNvSpPr>
          <p:nvPr>
            <p:ph type="sldNum" sz="quarter" idx="12"/>
          </p:nvPr>
        </p:nvSpPr>
        <p:spPr/>
        <p:txBody>
          <a:bodyPr/>
          <a:lstStyle/>
          <a:p>
            <a:fld id="{A3F31473-23EB-4724-8B59-FE6D21D89FA4}" type="slidenum">
              <a:rPr lang="en-GB" smtClean="0"/>
              <a:t>20</a:t>
            </a:fld>
            <a:endParaRPr lang="en-GB"/>
          </a:p>
        </p:txBody>
      </p:sp>
      <p:sp>
        <p:nvSpPr>
          <p:cNvPr id="4" name="TextBox 3">
            <a:extLst>
              <a:ext uri="{FF2B5EF4-FFF2-40B4-BE49-F238E27FC236}">
                <a16:creationId xmlns:a16="http://schemas.microsoft.com/office/drawing/2014/main" id="{63EA1C4F-5F50-5792-E0B7-01DE4C4B0CFF}"/>
              </a:ext>
            </a:extLst>
          </p:cNvPr>
          <p:cNvSpPr txBox="1"/>
          <p:nvPr/>
        </p:nvSpPr>
        <p:spPr>
          <a:xfrm>
            <a:off x="261764" y="188640"/>
            <a:ext cx="6092890" cy="523220"/>
          </a:xfrm>
          <a:prstGeom prst="rect">
            <a:avLst/>
          </a:prstGeom>
          <a:noFill/>
        </p:spPr>
        <p:txBody>
          <a:bodyPr wrap="square">
            <a:spAutoFit/>
          </a:bodyPr>
          <a:lstStyle/>
          <a:p>
            <a:r>
              <a:rPr lang="en-GB" sz="2800" b="1" dirty="0">
                <a:effectLst/>
                <a:latin typeface="Times New Roman" panose="02020603050405020304" pitchFamily="18" charset="0"/>
                <a:ea typeface="Calibri" panose="020F0502020204030204" pitchFamily="34" charset="0"/>
              </a:rPr>
              <a:t>CUVA Model Analysis</a:t>
            </a:r>
            <a:endParaRPr lang="en-GB" sz="2800" dirty="0"/>
          </a:p>
        </p:txBody>
      </p:sp>
      <p:graphicFrame>
        <p:nvGraphicFramePr>
          <p:cNvPr id="5" name="Diagram 4">
            <a:extLst>
              <a:ext uri="{FF2B5EF4-FFF2-40B4-BE49-F238E27FC236}">
                <a16:creationId xmlns:a16="http://schemas.microsoft.com/office/drawing/2014/main" id="{871CD1FE-14A7-A15F-255A-E44E45FEF1D8}"/>
              </a:ext>
            </a:extLst>
          </p:cNvPr>
          <p:cNvGraphicFramePr/>
          <p:nvPr>
            <p:extLst>
              <p:ext uri="{D42A27DB-BD31-4B8C-83A1-F6EECF244321}">
                <p14:modId xmlns:p14="http://schemas.microsoft.com/office/powerpoint/2010/main" val="650970887"/>
              </p:ext>
            </p:extLst>
          </p:nvPr>
        </p:nvGraphicFramePr>
        <p:xfrm>
          <a:off x="1845939" y="1052736"/>
          <a:ext cx="7200801" cy="50405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79288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EE7F1B6-B3A7-DF3E-5592-CCBE7FF6F1C5}"/>
              </a:ext>
            </a:extLst>
          </p:cNvPr>
          <p:cNvSpPr>
            <a:spLocks noGrp="1"/>
          </p:cNvSpPr>
          <p:nvPr>
            <p:ph type="sldNum" sz="quarter" idx="12"/>
          </p:nvPr>
        </p:nvSpPr>
        <p:spPr/>
        <p:txBody>
          <a:bodyPr/>
          <a:lstStyle/>
          <a:p>
            <a:fld id="{A3F31473-23EB-4724-8B59-FE6D21D89FA4}" type="slidenum">
              <a:rPr lang="en-GB" smtClean="0"/>
              <a:t>21</a:t>
            </a:fld>
            <a:endParaRPr lang="en-GB"/>
          </a:p>
        </p:txBody>
      </p:sp>
      <p:sp>
        <p:nvSpPr>
          <p:cNvPr id="3" name="Rectangle: Rounded Corners 2">
            <a:extLst>
              <a:ext uri="{FF2B5EF4-FFF2-40B4-BE49-F238E27FC236}">
                <a16:creationId xmlns:a16="http://schemas.microsoft.com/office/drawing/2014/main" id="{BD6A87AC-FE5F-4AD4-61A5-DBCF0C779BDA}"/>
              </a:ext>
            </a:extLst>
          </p:cNvPr>
          <p:cNvSpPr/>
          <p:nvPr/>
        </p:nvSpPr>
        <p:spPr>
          <a:xfrm>
            <a:off x="909836" y="692696"/>
            <a:ext cx="3600400" cy="244827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
            </a:pPr>
            <a:r>
              <a:rPr lang="en-US" dirty="0"/>
              <a:t>Customers want real eco efforts </a:t>
            </a:r>
          </a:p>
          <a:p>
            <a:pPr marL="285750" indent="-285750">
              <a:buFont typeface="Wingdings" panose="05000000000000000000" pitchFamily="2" charset="2"/>
              <a:buChar char="§"/>
            </a:pPr>
            <a:r>
              <a:rPr lang="en-US" dirty="0"/>
              <a:t>BA Better World improved image but some doubt it </a:t>
            </a:r>
          </a:p>
          <a:p>
            <a:pPr marL="285750" indent="-285750">
              <a:buFont typeface="Wingdings" panose="05000000000000000000" pitchFamily="2" charset="2"/>
              <a:buChar char="§"/>
            </a:pPr>
            <a:r>
              <a:rPr lang="en-US" dirty="0"/>
              <a:t>BA must show real progress, not just ads   </a:t>
            </a:r>
          </a:p>
          <a:p>
            <a:pPr marL="285750" indent="-285750">
              <a:buFont typeface="Wingdings" panose="05000000000000000000" pitchFamily="2" charset="2"/>
              <a:buChar char="§"/>
            </a:pPr>
            <a:endParaRPr lang="en-GB" dirty="0"/>
          </a:p>
        </p:txBody>
      </p:sp>
      <p:sp>
        <p:nvSpPr>
          <p:cNvPr id="4" name="Rectangle: Rounded Corners 3">
            <a:extLst>
              <a:ext uri="{FF2B5EF4-FFF2-40B4-BE49-F238E27FC236}">
                <a16:creationId xmlns:a16="http://schemas.microsoft.com/office/drawing/2014/main" id="{CFA06416-85C5-A72A-897C-D54F187370A5}"/>
              </a:ext>
            </a:extLst>
          </p:cNvPr>
          <p:cNvSpPr/>
          <p:nvPr/>
        </p:nvSpPr>
        <p:spPr>
          <a:xfrm>
            <a:off x="6556954" y="3778965"/>
            <a:ext cx="3600400" cy="244827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
            </a:pPr>
            <a:r>
              <a:rPr lang="en-US" dirty="0"/>
              <a:t>BA adapts with new fleet and digital upgrades</a:t>
            </a:r>
          </a:p>
          <a:p>
            <a:pPr marL="285750" indent="-285750">
              <a:buFont typeface="Wingdings" panose="05000000000000000000" pitchFamily="2" charset="2"/>
              <a:buChar char="§"/>
            </a:pPr>
            <a:r>
              <a:rPr lang="en-US" dirty="0"/>
              <a:t>Faces limits in SAF supply and high costs</a:t>
            </a:r>
          </a:p>
          <a:p>
            <a:pPr marL="285750" indent="-285750">
              <a:buFont typeface="Wingdings" panose="05000000000000000000" pitchFamily="2" charset="2"/>
              <a:buChar char="§"/>
            </a:pPr>
            <a:r>
              <a:rPr lang="en-US" dirty="0"/>
              <a:t>Quick adaptation key for future success</a:t>
            </a:r>
            <a:endParaRPr lang="en-GB" dirty="0"/>
          </a:p>
        </p:txBody>
      </p:sp>
      <p:sp>
        <p:nvSpPr>
          <p:cNvPr id="5" name="Rectangle: Rounded Corners 4">
            <a:extLst>
              <a:ext uri="{FF2B5EF4-FFF2-40B4-BE49-F238E27FC236}">
                <a16:creationId xmlns:a16="http://schemas.microsoft.com/office/drawing/2014/main" id="{E2EE31DF-7239-E896-CB90-76CE2D7EA44E}"/>
              </a:ext>
            </a:extLst>
          </p:cNvPr>
          <p:cNvSpPr/>
          <p:nvPr/>
        </p:nvSpPr>
        <p:spPr>
          <a:xfrm>
            <a:off x="6556954" y="692696"/>
            <a:ext cx="3600400" cy="244827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
            </a:pPr>
            <a:r>
              <a:rPr lang="en-US" dirty="0"/>
              <a:t>BA invests in fuel-efficient planes like Airbus A350</a:t>
            </a:r>
          </a:p>
          <a:p>
            <a:pPr marL="285750" indent="-285750">
              <a:buFont typeface="Wingdings" panose="05000000000000000000" pitchFamily="2" charset="2"/>
              <a:buChar char="§"/>
            </a:pPr>
            <a:r>
              <a:rPr lang="en-US" dirty="0"/>
              <a:t>Partners with </a:t>
            </a:r>
            <a:r>
              <a:rPr lang="en-US" dirty="0" err="1"/>
              <a:t>LanzaJet</a:t>
            </a:r>
            <a:r>
              <a:rPr lang="en-US" dirty="0"/>
              <a:t> and </a:t>
            </a:r>
            <a:r>
              <a:rPr lang="en-US" dirty="0" err="1"/>
              <a:t>Velocys</a:t>
            </a:r>
            <a:r>
              <a:rPr lang="en-US" dirty="0"/>
              <a:t> for SAF</a:t>
            </a:r>
          </a:p>
          <a:p>
            <a:pPr marL="285750" indent="-285750">
              <a:buFont typeface="Wingdings" panose="05000000000000000000" pitchFamily="2" charset="2"/>
              <a:buChar char="§"/>
            </a:pPr>
            <a:r>
              <a:rPr lang="en-US" dirty="0"/>
              <a:t>SAF cuts emissions by up to 80%</a:t>
            </a:r>
            <a:endParaRPr lang="en-GB" dirty="0"/>
          </a:p>
        </p:txBody>
      </p:sp>
      <p:sp>
        <p:nvSpPr>
          <p:cNvPr id="6" name="Rectangle: Rounded Corners 5">
            <a:extLst>
              <a:ext uri="{FF2B5EF4-FFF2-40B4-BE49-F238E27FC236}">
                <a16:creationId xmlns:a16="http://schemas.microsoft.com/office/drawing/2014/main" id="{10A63855-F11C-0BEE-11BF-933B794854CA}"/>
              </a:ext>
            </a:extLst>
          </p:cNvPr>
          <p:cNvSpPr/>
          <p:nvPr/>
        </p:nvSpPr>
        <p:spPr>
          <a:xfrm>
            <a:off x="909836" y="3778965"/>
            <a:ext cx="3600400" cy="244827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
            </a:pPr>
            <a:r>
              <a:rPr lang="en-US" dirty="0"/>
              <a:t>Sustainability boosts BA’s brand and value </a:t>
            </a:r>
          </a:p>
          <a:p>
            <a:pPr marL="285750" indent="-285750">
              <a:buFont typeface="Wingdings" panose="05000000000000000000" pitchFamily="2" charset="2"/>
              <a:buChar char="§"/>
            </a:pPr>
            <a:r>
              <a:rPr lang="en-US" dirty="0"/>
              <a:t>“Better world” links IAG’s Flightpath Net Zero plan </a:t>
            </a:r>
          </a:p>
          <a:p>
            <a:pPr marL="285750" indent="-285750">
              <a:buFont typeface="Wingdings" panose="05000000000000000000" pitchFamily="2" charset="2"/>
              <a:buChar char="§"/>
            </a:pPr>
            <a:r>
              <a:rPr lang="en-US" dirty="0"/>
              <a:t>Proving results turns image into real advantage</a:t>
            </a:r>
            <a:endParaRPr lang="en-GB" dirty="0"/>
          </a:p>
        </p:txBody>
      </p:sp>
      <p:sp>
        <p:nvSpPr>
          <p:cNvPr id="12" name="Double Brace 11">
            <a:extLst>
              <a:ext uri="{FF2B5EF4-FFF2-40B4-BE49-F238E27FC236}">
                <a16:creationId xmlns:a16="http://schemas.microsoft.com/office/drawing/2014/main" id="{1922D15D-FB2C-CAF4-9164-01607BABAFCB}"/>
              </a:ext>
            </a:extLst>
          </p:cNvPr>
          <p:cNvSpPr/>
          <p:nvPr/>
        </p:nvSpPr>
        <p:spPr>
          <a:xfrm>
            <a:off x="1917948" y="3212976"/>
            <a:ext cx="1296144" cy="432048"/>
          </a:xfrm>
          <a:prstGeom prst="bracePair">
            <a:avLst/>
          </a:prstGeom>
        </p:spPr>
        <p:style>
          <a:lnRef idx="1">
            <a:schemeClr val="accent1"/>
          </a:lnRef>
          <a:fillRef idx="0">
            <a:schemeClr val="accent1"/>
          </a:fillRef>
          <a:effectRef idx="0">
            <a:schemeClr val="accent1"/>
          </a:effectRef>
          <a:fontRef idx="minor">
            <a:schemeClr val="tx1"/>
          </a:fontRef>
        </p:style>
        <p:txBody>
          <a:bodyPr rtlCol="0" anchor="ctr"/>
          <a:lstStyle/>
          <a:p>
            <a:pPr algn="ctr"/>
            <a:r>
              <a:rPr lang="en-US" b="1" dirty="0"/>
              <a:t>Customer </a:t>
            </a:r>
            <a:endParaRPr lang="en-GB" b="1" dirty="0"/>
          </a:p>
        </p:txBody>
      </p:sp>
      <p:sp>
        <p:nvSpPr>
          <p:cNvPr id="13" name="Double Brace 12">
            <a:extLst>
              <a:ext uri="{FF2B5EF4-FFF2-40B4-BE49-F238E27FC236}">
                <a16:creationId xmlns:a16="http://schemas.microsoft.com/office/drawing/2014/main" id="{E56A6C3D-2E0B-0E02-FF86-1FCD98327DC0}"/>
              </a:ext>
            </a:extLst>
          </p:cNvPr>
          <p:cNvSpPr/>
          <p:nvPr/>
        </p:nvSpPr>
        <p:spPr>
          <a:xfrm>
            <a:off x="7889102" y="3222035"/>
            <a:ext cx="936104" cy="432048"/>
          </a:xfrm>
          <a:prstGeom prst="bracePair">
            <a:avLst/>
          </a:prstGeom>
        </p:spPr>
        <p:style>
          <a:lnRef idx="1">
            <a:schemeClr val="accent1"/>
          </a:lnRef>
          <a:fillRef idx="0">
            <a:schemeClr val="accent1"/>
          </a:fillRef>
          <a:effectRef idx="0">
            <a:schemeClr val="accent1"/>
          </a:effectRef>
          <a:fontRef idx="minor">
            <a:schemeClr val="tx1"/>
          </a:fontRef>
        </p:style>
        <p:txBody>
          <a:bodyPr rtlCol="0" anchor="ctr"/>
          <a:lstStyle/>
          <a:p>
            <a:pPr algn="ctr"/>
            <a:r>
              <a:rPr lang="en-GB" b="1"/>
              <a:t>Utility</a:t>
            </a:r>
            <a:endParaRPr lang="en-GB"/>
          </a:p>
        </p:txBody>
      </p:sp>
      <p:sp>
        <p:nvSpPr>
          <p:cNvPr id="16" name="Double Brace 15">
            <a:extLst>
              <a:ext uri="{FF2B5EF4-FFF2-40B4-BE49-F238E27FC236}">
                <a16:creationId xmlns:a16="http://schemas.microsoft.com/office/drawing/2014/main" id="{814A2A6B-EB23-DB38-6081-27C669A22396}"/>
              </a:ext>
            </a:extLst>
          </p:cNvPr>
          <p:cNvSpPr/>
          <p:nvPr/>
        </p:nvSpPr>
        <p:spPr>
          <a:xfrm>
            <a:off x="2133972" y="6356351"/>
            <a:ext cx="864096" cy="365125"/>
          </a:xfrm>
          <a:prstGeom prst="bracePair">
            <a:avLst/>
          </a:prstGeom>
        </p:spPr>
        <p:style>
          <a:lnRef idx="1">
            <a:schemeClr val="accent1"/>
          </a:lnRef>
          <a:fillRef idx="0">
            <a:schemeClr val="accent1"/>
          </a:fillRef>
          <a:effectRef idx="0">
            <a:schemeClr val="accent1"/>
          </a:effectRef>
          <a:fontRef idx="minor">
            <a:schemeClr val="tx1"/>
          </a:fontRef>
        </p:style>
        <p:txBody>
          <a:bodyPr rtlCol="0" anchor="ctr"/>
          <a:lstStyle/>
          <a:p>
            <a:pPr lvl="0">
              <a:buNone/>
            </a:pPr>
            <a:r>
              <a:rPr lang="en-GB" b="1"/>
              <a:t>Value</a:t>
            </a:r>
            <a:endParaRPr lang="en-GB" dirty="0"/>
          </a:p>
        </p:txBody>
      </p:sp>
      <p:sp>
        <p:nvSpPr>
          <p:cNvPr id="17" name="Double Brace 16">
            <a:extLst>
              <a:ext uri="{FF2B5EF4-FFF2-40B4-BE49-F238E27FC236}">
                <a16:creationId xmlns:a16="http://schemas.microsoft.com/office/drawing/2014/main" id="{9DA9ADAA-920B-3A47-45A7-8D759AF58C2E}"/>
              </a:ext>
            </a:extLst>
          </p:cNvPr>
          <p:cNvSpPr/>
          <p:nvPr/>
        </p:nvSpPr>
        <p:spPr>
          <a:xfrm>
            <a:off x="7678588" y="6346224"/>
            <a:ext cx="1578666" cy="369357"/>
          </a:xfrm>
          <a:prstGeom prst="bracePair">
            <a:avLst/>
          </a:prstGeom>
        </p:spPr>
        <p:style>
          <a:lnRef idx="1">
            <a:schemeClr val="accent1"/>
          </a:lnRef>
          <a:fillRef idx="0">
            <a:schemeClr val="accent1"/>
          </a:fillRef>
          <a:effectRef idx="0">
            <a:schemeClr val="accent1"/>
          </a:effectRef>
          <a:fontRef idx="minor">
            <a:schemeClr val="tx1"/>
          </a:fontRef>
        </p:style>
        <p:txBody>
          <a:bodyPr rtlCol="0" anchor="ctr"/>
          <a:lstStyle/>
          <a:p>
            <a:pPr lvl="0">
              <a:buNone/>
            </a:pPr>
            <a:r>
              <a:rPr lang="en-GB" b="1"/>
              <a:t>Adaptability</a:t>
            </a:r>
            <a:endParaRPr lang="en-GB" dirty="0"/>
          </a:p>
        </p:txBody>
      </p:sp>
      <p:pic>
        <p:nvPicPr>
          <p:cNvPr id="19" name="Graphic 18" descr="Social network with solid fill">
            <a:extLst>
              <a:ext uri="{FF2B5EF4-FFF2-40B4-BE49-F238E27FC236}">
                <a16:creationId xmlns:a16="http://schemas.microsoft.com/office/drawing/2014/main" id="{DF6CD2A0-FDE4-A50E-E785-7FD03603CCE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653203" y="2563856"/>
            <a:ext cx="1730287" cy="1730287"/>
          </a:xfrm>
          <a:prstGeom prst="rect">
            <a:avLst/>
          </a:prstGeom>
        </p:spPr>
      </p:pic>
    </p:spTree>
    <p:extLst>
      <p:ext uri="{BB962C8B-B14F-4D97-AF65-F5344CB8AC3E}">
        <p14:creationId xmlns:p14="http://schemas.microsoft.com/office/powerpoint/2010/main" val="42517341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10CB294-4BA9-1BA7-ACBF-8A41973C0B68}"/>
              </a:ext>
            </a:extLst>
          </p:cNvPr>
          <p:cNvSpPr>
            <a:spLocks noGrp="1"/>
          </p:cNvSpPr>
          <p:nvPr>
            <p:ph type="sldNum" sz="quarter" idx="12"/>
          </p:nvPr>
        </p:nvSpPr>
        <p:spPr/>
        <p:txBody>
          <a:bodyPr/>
          <a:lstStyle/>
          <a:p>
            <a:fld id="{A3F31473-23EB-4724-8B59-FE6D21D89FA4}" type="slidenum">
              <a:rPr lang="en-GB" noProof="0" smtClean="0"/>
              <a:t>22</a:t>
            </a:fld>
            <a:endParaRPr lang="en-GB" noProof="0" dirty="0"/>
          </a:p>
        </p:txBody>
      </p:sp>
      <p:sp>
        <p:nvSpPr>
          <p:cNvPr id="3" name="TextBox 2">
            <a:extLst>
              <a:ext uri="{FF2B5EF4-FFF2-40B4-BE49-F238E27FC236}">
                <a16:creationId xmlns:a16="http://schemas.microsoft.com/office/drawing/2014/main" id="{761D1826-F47E-25FC-83A1-EF582AC7E900}"/>
              </a:ext>
            </a:extLst>
          </p:cNvPr>
          <p:cNvSpPr txBox="1"/>
          <p:nvPr/>
        </p:nvSpPr>
        <p:spPr>
          <a:xfrm>
            <a:off x="333772" y="1124744"/>
            <a:ext cx="11521280" cy="4247317"/>
          </a:xfrm>
          <a:prstGeom prst="rect">
            <a:avLst/>
          </a:prstGeom>
          <a:noFill/>
        </p:spPr>
        <p:txBody>
          <a:bodyPr wrap="square" rtlCol="0">
            <a:spAutoFit/>
          </a:bodyPr>
          <a:lstStyle/>
          <a:p>
            <a:r>
              <a:rPr lang="en-GB" sz="5400" noProof="0" dirty="0"/>
              <a:t>          4. </a:t>
            </a:r>
            <a:r>
              <a:rPr lang="en-GB" sz="5400" noProof="0" dirty="0" err="1"/>
              <a:t>Shangyu</a:t>
            </a:r>
            <a:r>
              <a:rPr lang="en-GB" sz="5400" noProof="0" dirty="0"/>
              <a:t> Wang (2406059)</a:t>
            </a:r>
          </a:p>
          <a:p>
            <a:endParaRPr lang="en-GB" sz="5400" noProof="0" dirty="0"/>
          </a:p>
          <a:p>
            <a:r>
              <a:rPr lang="en-GB" sz="5400" noProof="0" dirty="0"/>
              <a:t>     </a:t>
            </a:r>
            <a:r>
              <a:rPr lang="en-US" sz="5400" b="1" u="sng" dirty="0"/>
              <a:t>Key advantages &amp; key challenges</a:t>
            </a:r>
            <a:r>
              <a:rPr lang="en-GB" sz="5400" b="1" u="sng" noProof="0" dirty="0"/>
              <a:t> </a:t>
            </a:r>
          </a:p>
          <a:p>
            <a:endParaRPr lang="en-GB" sz="5400" b="1" u="sng" noProof="0" dirty="0"/>
          </a:p>
          <a:p>
            <a:r>
              <a:rPr lang="en-GB" sz="5400" noProof="0" dirty="0"/>
              <a:t>Mail: </a:t>
            </a:r>
            <a:r>
              <a:rPr lang="en-GB" sz="5400" noProof="0" dirty="0">
                <a:hlinkClick r:id="rId2"/>
              </a:rPr>
              <a:t>2406059@student.uwtsd.ac.uk</a:t>
            </a:r>
            <a:r>
              <a:rPr lang="en-GB" sz="5400" noProof="0" dirty="0"/>
              <a:t> </a:t>
            </a:r>
          </a:p>
        </p:txBody>
      </p:sp>
    </p:spTree>
    <p:extLst>
      <p:ext uri="{BB962C8B-B14F-4D97-AF65-F5344CB8AC3E}">
        <p14:creationId xmlns:p14="http://schemas.microsoft.com/office/powerpoint/2010/main" val="1329309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bg2">
                <a:lumMod val="40000"/>
                <a:lumOff val="60000"/>
              </a:schemeClr>
            </a:gs>
            <a:gs pos="100000">
              <a:schemeClr val="bg2"/>
            </a:gs>
          </a:gsLst>
          <a:lin ang="17400000" scaled="0"/>
          <a:tileRect/>
        </a:gra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4F6A123-CE5D-1834-840F-EE674FD08896}"/>
              </a:ext>
            </a:extLst>
          </p:cNvPr>
          <p:cNvSpPr>
            <a:spLocks noGrp="1"/>
          </p:cNvSpPr>
          <p:nvPr>
            <p:ph type="sldNum" sz="quarter" idx="12"/>
          </p:nvPr>
        </p:nvSpPr>
        <p:spPr/>
        <p:txBody>
          <a:bodyPr/>
          <a:lstStyle/>
          <a:p>
            <a:fld id="{A3F31473-23EB-4724-8B59-FE6D21D89FA4}" type="slidenum">
              <a:rPr lang="en-GB" smtClean="0"/>
              <a:t>23</a:t>
            </a:fld>
            <a:endParaRPr lang="en-GB"/>
          </a:p>
        </p:txBody>
      </p:sp>
      <p:sp>
        <p:nvSpPr>
          <p:cNvPr id="3" name="Oval 2">
            <a:extLst>
              <a:ext uri="{FF2B5EF4-FFF2-40B4-BE49-F238E27FC236}">
                <a16:creationId xmlns:a16="http://schemas.microsoft.com/office/drawing/2014/main" id="{573137A5-310D-1947-08E8-C1751536DB69}"/>
              </a:ext>
            </a:extLst>
          </p:cNvPr>
          <p:cNvSpPr/>
          <p:nvPr/>
        </p:nvSpPr>
        <p:spPr>
          <a:xfrm>
            <a:off x="2998068" y="1124744"/>
            <a:ext cx="5256584" cy="5112568"/>
          </a:xfrm>
          <a:prstGeom prst="ellipse">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3200" b="1" dirty="0"/>
              <a:t>KEY ADVANTAGES </a:t>
            </a:r>
            <a:endParaRPr lang="en-GB" sz="3200" b="1" dirty="0"/>
          </a:p>
        </p:txBody>
      </p:sp>
      <p:sp>
        <p:nvSpPr>
          <p:cNvPr id="4" name="Oval 3">
            <a:extLst>
              <a:ext uri="{FF2B5EF4-FFF2-40B4-BE49-F238E27FC236}">
                <a16:creationId xmlns:a16="http://schemas.microsoft.com/office/drawing/2014/main" id="{0027C5D4-679B-AD68-2A05-3C2C6BA08B03}"/>
              </a:ext>
            </a:extLst>
          </p:cNvPr>
          <p:cNvSpPr/>
          <p:nvPr/>
        </p:nvSpPr>
        <p:spPr>
          <a:xfrm>
            <a:off x="1413892" y="2210645"/>
            <a:ext cx="2592288" cy="1440160"/>
          </a:xfrm>
          <a:prstGeom prst="ellipse">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b="1"/>
              <a:t>Employee Engagement and Organisational Development</a:t>
            </a:r>
            <a:endParaRPr lang="en-GB" dirty="0"/>
          </a:p>
        </p:txBody>
      </p:sp>
      <p:sp>
        <p:nvSpPr>
          <p:cNvPr id="5" name="Oval 4">
            <a:extLst>
              <a:ext uri="{FF2B5EF4-FFF2-40B4-BE49-F238E27FC236}">
                <a16:creationId xmlns:a16="http://schemas.microsoft.com/office/drawing/2014/main" id="{ED2AC7D6-69B3-6FDC-252A-15BCC30A7F6C}"/>
              </a:ext>
            </a:extLst>
          </p:cNvPr>
          <p:cNvSpPr/>
          <p:nvPr/>
        </p:nvSpPr>
        <p:spPr>
          <a:xfrm>
            <a:off x="6526460" y="4873352"/>
            <a:ext cx="2592288" cy="1440160"/>
          </a:xfrm>
          <a:prstGeom prst="ellipse">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IN" b="1"/>
              <a:t>Regulatory Alignment and Risk Reduction</a:t>
            </a:r>
            <a:endParaRPr lang="en-GB" dirty="0"/>
          </a:p>
        </p:txBody>
      </p:sp>
      <p:sp>
        <p:nvSpPr>
          <p:cNvPr id="6" name="Oval 5">
            <a:extLst>
              <a:ext uri="{FF2B5EF4-FFF2-40B4-BE49-F238E27FC236}">
                <a16:creationId xmlns:a16="http://schemas.microsoft.com/office/drawing/2014/main" id="{D8CE143E-380C-08A0-B0F6-0C1D03CA457B}"/>
              </a:ext>
            </a:extLst>
          </p:cNvPr>
          <p:cNvSpPr/>
          <p:nvPr/>
        </p:nvSpPr>
        <p:spPr>
          <a:xfrm>
            <a:off x="2101011" y="4835252"/>
            <a:ext cx="2592288" cy="1440160"/>
          </a:xfrm>
          <a:prstGeom prst="ellipse">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b="1"/>
              <a:t>Innovation and Competitive Edge</a:t>
            </a:r>
            <a:endParaRPr lang="en-GB" dirty="0"/>
          </a:p>
        </p:txBody>
      </p:sp>
      <p:sp>
        <p:nvSpPr>
          <p:cNvPr id="7" name="Oval 6">
            <a:extLst>
              <a:ext uri="{FF2B5EF4-FFF2-40B4-BE49-F238E27FC236}">
                <a16:creationId xmlns:a16="http://schemas.microsoft.com/office/drawing/2014/main" id="{FDA1E4BC-8E40-0AE3-4A8D-769C651672DC}"/>
              </a:ext>
            </a:extLst>
          </p:cNvPr>
          <p:cNvSpPr/>
          <p:nvPr/>
        </p:nvSpPr>
        <p:spPr>
          <a:xfrm>
            <a:off x="7102524" y="2210645"/>
            <a:ext cx="2592288" cy="1440160"/>
          </a:xfrm>
          <a:prstGeom prst="ellipse">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b="1"/>
              <a:t>Long-Term Cost Efficiency</a:t>
            </a:r>
            <a:endParaRPr lang="en-GB" dirty="0"/>
          </a:p>
        </p:txBody>
      </p:sp>
      <p:sp>
        <p:nvSpPr>
          <p:cNvPr id="8" name="Oval 7">
            <a:extLst>
              <a:ext uri="{FF2B5EF4-FFF2-40B4-BE49-F238E27FC236}">
                <a16:creationId xmlns:a16="http://schemas.microsoft.com/office/drawing/2014/main" id="{4466A32B-2D42-9A68-05DC-CC20DD6EFA56}"/>
              </a:ext>
            </a:extLst>
          </p:cNvPr>
          <p:cNvSpPr/>
          <p:nvPr/>
        </p:nvSpPr>
        <p:spPr>
          <a:xfrm>
            <a:off x="4330216" y="353616"/>
            <a:ext cx="2592288" cy="1440160"/>
          </a:xfrm>
          <a:prstGeom prst="ellipse">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b="1" dirty="0"/>
              <a:t>Brand Differentiation and Customer Loyalty</a:t>
            </a:r>
            <a:endParaRPr lang="en-GB" dirty="0"/>
          </a:p>
        </p:txBody>
      </p:sp>
    </p:spTree>
    <p:extLst>
      <p:ext uri="{BB962C8B-B14F-4D97-AF65-F5344CB8AC3E}">
        <p14:creationId xmlns:p14="http://schemas.microsoft.com/office/powerpoint/2010/main" val="3970004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EBD97C5-B62C-137D-E23F-F37648988739}"/>
              </a:ext>
            </a:extLst>
          </p:cNvPr>
          <p:cNvSpPr>
            <a:spLocks noGrp="1"/>
          </p:cNvSpPr>
          <p:nvPr>
            <p:ph type="sldNum" sz="quarter" idx="12"/>
          </p:nvPr>
        </p:nvSpPr>
        <p:spPr/>
        <p:txBody>
          <a:bodyPr/>
          <a:lstStyle/>
          <a:p>
            <a:fld id="{A3F31473-23EB-4724-8B59-FE6D21D89FA4}" type="slidenum">
              <a:rPr lang="en-GB" smtClean="0"/>
              <a:t>24</a:t>
            </a:fld>
            <a:endParaRPr lang="en-GB"/>
          </a:p>
        </p:txBody>
      </p:sp>
      <p:sp>
        <p:nvSpPr>
          <p:cNvPr id="4" name="Rectangle 3">
            <a:extLst>
              <a:ext uri="{FF2B5EF4-FFF2-40B4-BE49-F238E27FC236}">
                <a16:creationId xmlns:a16="http://schemas.microsoft.com/office/drawing/2014/main" id="{932CCDBA-7C6B-9FFA-2305-C6D7603A12A2}"/>
              </a:ext>
            </a:extLst>
          </p:cNvPr>
          <p:cNvSpPr/>
          <p:nvPr/>
        </p:nvSpPr>
        <p:spPr>
          <a:xfrm>
            <a:off x="405780" y="836712"/>
            <a:ext cx="9937104" cy="144016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b="1" dirty="0"/>
              <a:t>Brand Differentiation and Customer Loyalty: - </a:t>
            </a:r>
            <a:r>
              <a:rPr lang="en-GB" dirty="0"/>
              <a:t>BA’s “Better World” initiative strengthens its brand image as a responsible and forward-thinking airline. By promoting transparent sustainability goals, BA attracts eco-conscious travellers and corporate clients with strong ESG commitments, helping retain loyalty and gain a premium positioning in the market.</a:t>
            </a:r>
          </a:p>
        </p:txBody>
      </p:sp>
      <p:sp>
        <p:nvSpPr>
          <p:cNvPr id="5" name="Rectangle 4">
            <a:extLst>
              <a:ext uri="{FF2B5EF4-FFF2-40B4-BE49-F238E27FC236}">
                <a16:creationId xmlns:a16="http://schemas.microsoft.com/office/drawing/2014/main" id="{9581CE5D-D3E2-1FF1-2B60-803E8A988721}"/>
              </a:ext>
            </a:extLst>
          </p:cNvPr>
          <p:cNvSpPr/>
          <p:nvPr/>
        </p:nvSpPr>
        <p:spPr>
          <a:xfrm>
            <a:off x="405780" y="4683967"/>
            <a:ext cx="9937104" cy="144016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IN" b="1" dirty="0"/>
              <a:t>Regulatory Alignment and Risk Reduction: - </a:t>
            </a:r>
            <a:r>
              <a:rPr lang="en-IN" dirty="0"/>
              <a:t>By proactively adopting sustainable practices, BA stays ahead of the UK and EU environmental regulations, reducing the risk of future penalties or restrictions. Early compliance also builds a stronger relationship with regulators and investors. </a:t>
            </a:r>
            <a:endParaRPr lang="en-GB" dirty="0"/>
          </a:p>
          <a:p>
            <a:endParaRPr lang="en-GB" dirty="0"/>
          </a:p>
        </p:txBody>
      </p:sp>
      <p:sp>
        <p:nvSpPr>
          <p:cNvPr id="6" name="Rectangle 5">
            <a:extLst>
              <a:ext uri="{FF2B5EF4-FFF2-40B4-BE49-F238E27FC236}">
                <a16:creationId xmlns:a16="http://schemas.microsoft.com/office/drawing/2014/main" id="{A6A1CEB1-E021-A544-C825-E5245E2EDBDE}"/>
              </a:ext>
            </a:extLst>
          </p:cNvPr>
          <p:cNvSpPr/>
          <p:nvPr/>
        </p:nvSpPr>
        <p:spPr>
          <a:xfrm>
            <a:off x="1845940" y="2771597"/>
            <a:ext cx="9937104" cy="144016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a:t>Long-Term Cost Efficiency: - </a:t>
            </a:r>
            <a:r>
              <a:rPr lang="en-GB"/>
              <a:t>Although initial investment in SAF and fuel-efficient aircraft is expensive, it reduces fuel dependency and emissions over time. Operating Airbus A350s and Boeing 787 Dreamliners improves fuel efficiency by up to 25%, leading to lower maintenance and fuel costs in the long run.</a:t>
            </a:r>
          </a:p>
        </p:txBody>
      </p:sp>
    </p:spTree>
    <p:extLst>
      <p:ext uri="{BB962C8B-B14F-4D97-AF65-F5344CB8AC3E}">
        <p14:creationId xmlns:p14="http://schemas.microsoft.com/office/powerpoint/2010/main" val="1561915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14CAD70-A3CF-A578-28C8-C609541D3069}"/>
              </a:ext>
            </a:extLst>
          </p:cNvPr>
          <p:cNvSpPr>
            <a:spLocks noGrp="1"/>
          </p:cNvSpPr>
          <p:nvPr>
            <p:ph type="sldNum" sz="quarter" idx="12"/>
          </p:nvPr>
        </p:nvSpPr>
        <p:spPr/>
        <p:txBody>
          <a:bodyPr/>
          <a:lstStyle/>
          <a:p>
            <a:fld id="{A3F31473-23EB-4724-8B59-FE6D21D89FA4}" type="slidenum">
              <a:rPr lang="en-GB" smtClean="0"/>
              <a:t>25</a:t>
            </a:fld>
            <a:endParaRPr lang="en-GB"/>
          </a:p>
        </p:txBody>
      </p:sp>
      <p:sp>
        <p:nvSpPr>
          <p:cNvPr id="3" name="Rectangle 2">
            <a:extLst>
              <a:ext uri="{FF2B5EF4-FFF2-40B4-BE49-F238E27FC236}">
                <a16:creationId xmlns:a16="http://schemas.microsoft.com/office/drawing/2014/main" id="{A2B9E5C1-13D5-CC31-B8BB-AF6C6E964FFD}"/>
              </a:ext>
            </a:extLst>
          </p:cNvPr>
          <p:cNvSpPr/>
          <p:nvPr/>
        </p:nvSpPr>
        <p:spPr>
          <a:xfrm>
            <a:off x="405780" y="1628800"/>
            <a:ext cx="9937104" cy="144016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b="1" dirty="0"/>
              <a:t>Innovation and Competitive Edge: -  </a:t>
            </a:r>
            <a:r>
              <a:rPr lang="en-GB" dirty="0"/>
              <a:t>Sustainability drives innovation across BA’s operations. The airline’s use of AI-based route optimisation, digital maintenance systems, and exploration of hydrogen-electric aircraft through its partnership with </a:t>
            </a:r>
            <a:r>
              <a:rPr lang="en-GB" dirty="0" err="1"/>
              <a:t>ZeroAvia</a:t>
            </a:r>
            <a:r>
              <a:rPr lang="en-GB" dirty="0"/>
              <a:t> position BA as a technology leader in green aviation.</a:t>
            </a:r>
          </a:p>
        </p:txBody>
      </p:sp>
      <p:sp>
        <p:nvSpPr>
          <p:cNvPr id="4" name="Rectangle 3">
            <a:extLst>
              <a:ext uri="{FF2B5EF4-FFF2-40B4-BE49-F238E27FC236}">
                <a16:creationId xmlns:a16="http://schemas.microsoft.com/office/drawing/2014/main" id="{769B7D2D-BDBB-E02A-265F-AC73CBA2A1D3}"/>
              </a:ext>
            </a:extLst>
          </p:cNvPr>
          <p:cNvSpPr/>
          <p:nvPr/>
        </p:nvSpPr>
        <p:spPr>
          <a:xfrm>
            <a:off x="1989956" y="3573016"/>
            <a:ext cx="9937104" cy="144016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b="1" dirty="0"/>
              <a:t>Employee Engagement and Organisational Development: - </a:t>
            </a:r>
            <a:r>
              <a:rPr lang="en-GB" dirty="0"/>
              <a:t>Embedding sustainability within corporate culture fosters a sense of purpose and pride among employees. BA’s internal sustainability training and engagement programmes encourage staff participation and strengthen the company’s reputation as a progressive employer.</a:t>
            </a:r>
          </a:p>
        </p:txBody>
      </p:sp>
    </p:spTree>
    <p:extLst>
      <p:ext uri="{BB962C8B-B14F-4D97-AF65-F5344CB8AC3E}">
        <p14:creationId xmlns:p14="http://schemas.microsoft.com/office/powerpoint/2010/main" val="36927632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21AD2AA-A4C1-3A1B-834C-A373ADEB44CB}"/>
              </a:ext>
            </a:extLst>
          </p:cNvPr>
          <p:cNvSpPr>
            <a:spLocks noGrp="1"/>
          </p:cNvSpPr>
          <p:nvPr>
            <p:ph type="sldNum" sz="quarter" idx="12"/>
          </p:nvPr>
        </p:nvSpPr>
        <p:spPr/>
        <p:txBody>
          <a:bodyPr/>
          <a:lstStyle/>
          <a:p>
            <a:fld id="{A3F31473-23EB-4724-8B59-FE6D21D89FA4}" type="slidenum">
              <a:rPr lang="en-GB" smtClean="0"/>
              <a:t>26</a:t>
            </a:fld>
            <a:endParaRPr lang="en-GB"/>
          </a:p>
        </p:txBody>
      </p:sp>
      <p:sp>
        <p:nvSpPr>
          <p:cNvPr id="7" name="Star: 5 Points 6">
            <a:extLst>
              <a:ext uri="{FF2B5EF4-FFF2-40B4-BE49-F238E27FC236}">
                <a16:creationId xmlns:a16="http://schemas.microsoft.com/office/drawing/2014/main" id="{21A06C8C-57B1-967E-7010-9D5737C22F8C}"/>
              </a:ext>
            </a:extLst>
          </p:cNvPr>
          <p:cNvSpPr/>
          <p:nvPr/>
        </p:nvSpPr>
        <p:spPr>
          <a:xfrm>
            <a:off x="2562065" y="813196"/>
            <a:ext cx="6048672" cy="5231607"/>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b="1" dirty="0"/>
              <a:t>Key Challenges</a:t>
            </a:r>
            <a:endParaRPr lang="en-GB" sz="3200" dirty="0"/>
          </a:p>
        </p:txBody>
      </p:sp>
      <p:sp>
        <p:nvSpPr>
          <p:cNvPr id="9" name="TextBox 8">
            <a:extLst>
              <a:ext uri="{FF2B5EF4-FFF2-40B4-BE49-F238E27FC236}">
                <a16:creationId xmlns:a16="http://schemas.microsoft.com/office/drawing/2014/main" id="{0D63B50C-10EF-66F9-B0DD-BC39A27A6E7C}"/>
              </a:ext>
            </a:extLst>
          </p:cNvPr>
          <p:cNvSpPr txBox="1"/>
          <p:nvPr/>
        </p:nvSpPr>
        <p:spPr>
          <a:xfrm>
            <a:off x="3934172" y="443864"/>
            <a:ext cx="3600400" cy="369332"/>
          </a:xfrm>
          <a:prstGeom prst="rect">
            <a:avLst/>
          </a:prstGeom>
          <a:noFill/>
        </p:spPr>
        <p:txBody>
          <a:bodyPr wrap="square">
            <a:spAutoFit/>
          </a:bodyPr>
          <a:lstStyle/>
          <a:p>
            <a:r>
              <a:rPr lang="en-GB" sz="1800" b="1">
                <a:effectLst/>
                <a:latin typeface="Calibri" panose="020F0502020204030204" pitchFamily="34" charset="0"/>
                <a:ea typeface="Calibri" panose="020F0502020204030204" pitchFamily="34" charset="0"/>
                <a:cs typeface="Arial" panose="020B0604020202020204" pitchFamily="34" charset="0"/>
              </a:rPr>
              <a:t>High Cost and Limited Supply of SAF</a:t>
            </a:r>
            <a:endParaRPr lang="en-GB" dirty="0"/>
          </a:p>
        </p:txBody>
      </p:sp>
      <p:sp>
        <p:nvSpPr>
          <p:cNvPr id="11" name="TextBox 10">
            <a:extLst>
              <a:ext uri="{FF2B5EF4-FFF2-40B4-BE49-F238E27FC236}">
                <a16:creationId xmlns:a16="http://schemas.microsoft.com/office/drawing/2014/main" id="{87F4B4AC-9B29-1A87-5902-BA278DA2F64E}"/>
              </a:ext>
            </a:extLst>
          </p:cNvPr>
          <p:cNvSpPr txBox="1"/>
          <p:nvPr/>
        </p:nvSpPr>
        <p:spPr>
          <a:xfrm>
            <a:off x="6762717" y="2492896"/>
            <a:ext cx="3696039" cy="369332"/>
          </a:xfrm>
          <a:prstGeom prst="rect">
            <a:avLst/>
          </a:prstGeom>
          <a:noFill/>
        </p:spPr>
        <p:txBody>
          <a:bodyPr wrap="square">
            <a:spAutoFit/>
          </a:bodyPr>
          <a:lstStyle/>
          <a:p>
            <a:r>
              <a:rPr lang="en-GB" sz="1800" b="1">
                <a:effectLst/>
                <a:latin typeface="Times New Roman" panose="02020603050405020304" pitchFamily="18" charset="0"/>
                <a:ea typeface="Calibri" panose="020F0502020204030204" pitchFamily="34" charset="0"/>
              </a:rPr>
              <a:t>Regulatory</a:t>
            </a:r>
            <a:r>
              <a:rPr lang="en-GB" sz="1800" b="1" spc="-40">
                <a:effectLst/>
                <a:latin typeface="Times New Roman" panose="02020603050405020304" pitchFamily="18" charset="0"/>
                <a:ea typeface="Calibri" panose="020F0502020204030204" pitchFamily="34" charset="0"/>
              </a:rPr>
              <a:t> </a:t>
            </a:r>
            <a:r>
              <a:rPr lang="en-GB" sz="1800" b="1">
                <a:effectLst/>
                <a:latin typeface="Times New Roman" panose="02020603050405020304" pitchFamily="18" charset="0"/>
                <a:ea typeface="Calibri" panose="020F0502020204030204" pitchFamily="34" charset="0"/>
              </a:rPr>
              <a:t>Compliance</a:t>
            </a:r>
            <a:r>
              <a:rPr lang="en-GB" sz="1800" b="1" spc="-35">
                <a:effectLst/>
                <a:latin typeface="Times New Roman" panose="02020603050405020304" pitchFamily="18" charset="0"/>
                <a:ea typeface="Calibri" panose="020F0502020204030204" pitchFamily="34" charset="0"/>
              </a:rPr>
              <a:t> </a:t>
            </a:r>
            <a:r>
              <a:rPr lang="en-GB" sz="1800" b="1">
                <a:effectLst/>
                <a:latin typeface="Times New Roman" panose="02020603050405020304" pitchFamily="18" charset="0"/>
                <a:ea typeface="Calibri" panose="020F0502020204030204" pitchFamily="34" charset="0"/>
              </a:rPr>
              <a:t>Complexity</a:t>
            </a:r>
            <a:endParaRPr lang="en-GB"/>
          </a:p>
        </p:txBody>
      </p:sp>
      <p:sp>
        <p:nvSpPr>
          <p:cNvPr id="13" name="TextBox 12">
            <a:extLst>
              <a:ext uri="{FF2B5EF4-FFF2-40B4-BE49-F238E27FC236}">
                <a16:creationId xmlns:a16="http://schemas.microsoft.com/office/drawing/2014/main" id="{135F8C06-5D3F-977B-7280-675FFB2974FF}"/>
              </a:ext>
            </a:extLst>
          </p:cNvPr>
          <p:cNvSpPr txBox="1"/>
          <p:nvPr/>
        </p:nvSpPr>
        <p:spPr>
          <a:xfrm>
            <a:off x="6886500" y="5987019"/>
            <a:ext cx="2975959" cy="369332"/>
          </a:xfrm>
          <a:prstGeom prst="rect">
            <a:avLst/>
          </a:prstGeom>
          <a:noFill/>
        </p:spPr>
        <p:txBody>
          <a:bodyPr wrap="square">
            <a:spAutoFit/>
          </a:bodyPr>
          <a:lstStyle/>
          <a:p>
            <a:r>
              <a:rPr lang="en-GB" sz="1800" b="1" dirty="0">
                <a:effectLst/>
                <a:latin typeface="Times New Roman" panose="02020603050405020304" pitchFamily="18" charset="0"/>
                <a:ea typeface="Calibri" panose="020F0502020204030204" pitchFamily="34" charset="0"/>
              </a:rPr>
              <a:t>Public Trust and Reputation</a:t>
            </a:r>
            <a:endParaRPr lang="en-GB" dirty="0"/>
          </a:p>
        </p:txBody>
      </p:sp>
      <p:sp>
        <p:nvSpPr>
          <p:cNvPr id="15" name="TextBox 14">
            <a:extLst>
              <a:ext uri="{FF2B5EF4-FFF2-40B4-BE49-F238E27FC236}">
                <a16:creationId xmlns:a16="http://schemas.microsoft.com/office/drawing/2014/main" id="{1E209F15-0E4A-69E7-5CAB-2865C707E3C1}"/>
              </a:ext>
            </a:extLst>
          </p:cNvPr>
          <p:cNvSpPr txBox="1"/>
          <p:nvPr/>
        </p:nvSpPr>
        <p:spPr>
          <a:xfrm>
            <a:off x="1485900" y="5987019"/>
            <a:ext cx="2831943" cy="369332"/>
          </a:xfrm>
          <a:prstGeom prst="rect">
            <a:avLst/>
          </a:prstGeom>
          <a:noFill/>
        </p:spPr>
        <p:txBody>
          <a:bodyPr wrap="square">
            <a:spAutoFit/>
          </a:bodyPr>
          <a:lstStyle/>
          <a:p>
            <a:r>
              <a:rPr lang="en-GB" sz="1800" b="1" dirty="0">
                <a:effectLst/>
                <a:latin typeface="Times New Roman" panose="02020603050405020304" pitchFamily="18" charset="0"/>
                <a:ea typeface="Calibri" panose="020F0502020204030204" pitchFamily="34" charset="0"/>
              </a:rPr>
              <a:t>Technological</a:t>
            </a:r>
            <a:r>
              <a:rPr lang="en-GB" sz="1800" b="1" spc="-45" dirty="0">
                <a:effectLst/>
                <a:latin typeface="Times New Roman" panose="02020603050405020304" pitchFamily="18" charset="0"/>
                <a:ea typeface="Calibri" panose="020F0502020204030204" pitchFamily="34" charset="0"/>
              </a:rPr>
              <a:t> </a:t>
            </a:r>
            <a:r>
              <a:rPr lang="en-GB" sz="1800" b="1" dirty="0">
                <a:effectLst/>
                <a:latin typeface="Times New Roman" panose="02020603050405020304" pitchFamily="18" charset="0"/>
                <a:ea typeface="Calibri" panose="020F0502020204030204" pitchFamily="34" charset="0"/>
              </a:rPr>
              <a:t>Limitations</a:t>
            </a:r>
            <a:endParaRPr lang="en-GB" dirty="0"/>
          </a:p>
        </p:txBody>
      </p:sp>
      <p:sp>
        <p:nvSpPr>
          <p:cNvPr id="17" name="TextBox 16">
            <a:extLst>
              <a:ext uri="{FF2B5EF4-FFF2-40B4-BE49-F238E27FC236}">
                <a16:creationId xmlns:a16="http://schemas.microsoft.com/office/drawing/2014/main" id="{7E06B75E-A23F-C513-7BA1-110BAAED5DE0}"/>
              </a:ext>
            </a:extLst>
          </p:cNvPr>
          <p:cNvSpPr txBox="1"/>
          <p:nvPr/>
        </p:nvSpPr>
        <p:spPr>
          <a:xfrm>
            <a:off x="405780" y="2492896"/>
            <a:ext cx="4056079" cy="369332"/>
          </a:xfrm>
          <a:prstGeom prst="rect">
            <a:avLst/>
          </a:prstGeom>
          <a:noFill/>
        </p:spPr>
        <p:txBody>
          <a:bodyPr wrap="square">
            <a:spAutoFit/>
          </a:bodyPr>
          <a:lstStyle/>
          <a:p>
            <a:r>
              <a:rPr lang="en-GB" sz="1800" b="1" dirty="0">
                <a:effectLst/>
                <a:latin typeface="Times New Roman" panose="02020603050405020304" pitchFamily="18" charset="0"/>
                <a:ea typeface="Calibri" panose="020F0502020204030204" pitchFamily="34" charset="0"/>
              </a:rPr>
              <a:t>Cultural</a:t>
            </a:r>
            <a:r>
              <a:rPr lang="en-GB" sz="1800" b="1" spc="-50" dirty="0">
                <a:effectLst/>
                <a:latin typeface="Times New Roman" panose="02020603050405020304" pitchFamily="18" charset="0"/>
                <a:ea typeface="Calibri" panose="020F0502020204030204" pitchFamily="34" charset="0"/>
              </a:rPr>
              <a:t> </a:t>
            </a:r>
            <a:r>
              <a:rPr lang="en-GB" sz="1800" b="1" dirty="0">
                <a:effectLst/>
                <a:latin typeface="Times New Roman" panose="02020603050405020304" pitchFamily="18" charset="0"/>
                <a:ea typeface="Calibri" panose="020F0502020204030204" pitchFamily="34" charset="0"/>
              </a:rPr>
              <a:t>and</a:t>
            </a:r>
            <a:r>
              <a:rPr lang="en-GB" sz="1800" b="1" spc="-45" dirty="0">
                <a:effectLst/>
                <a:latin typeface="Times New Roman" panose="02020603050405020304" pitchFamily="18" charset="0"/>
                <a:ea typeface="Calibri" panose="020F0502020204030204" pitchFamily="34" charset="0"/>
              </a:rPr>
              <a:t> </a:t>
            </a:r>
            <a:r>
              <a:rPr lang="en-GB" sz="1800" b="1" dirty="0">
                <a:effectLst/>
                <a:latin typeface="Times New Roman" panose="02020603050405020304" pitchFamily="18" charset="0"/>
                <a:ea typeface="Calibri" panose="020F0502020204030204" pitchFamily="34" charset="0"/>
              </a:rPr>
              <a:t>Organisational</a:t>
            </a:r>
            <a:r>
              <a:rPr lang="en-GB" sz="1800" b="1" spc="-40" dirty="0">
                <a:effectLst/>
                <a:latin typeface="Times New Roman" panose="02020603050405020304" pitchFamily="18" charset="0"/>
                <a:ea typeface="Calibri" panose="020F0502020204030204" pitchFamily="34" charset="0"/>
              </a:rPr>
              <a:t> </a:t>
            </a:r>
            <a:r>
              <a:rPr lang="en-GB" sz="1800" b="1" dirty="0">
                <a:effectLst/>
                <a:latin typeface="Times New Roman" panose="02020603050405020304" pitchFamily="18" charset="0"/>
                <a:ea typeface="Calibri" panose="020F0502020204030204" pitchFamily="34" charset="0"/>
              </a:rPr>
              <a:t>Resistance</a:t>
            </a:r>
            <a:endParaRPr lang="en-GB" dirty="0"/>
          </a:p>
        </p:txBody>
      </p:sp>
    </p:spTree>
    <p:extLst>
      <p:ext uri="{BB962C8B-B14F-4D97-AF65-F5344CB8AC3E}">
        <p14:creationId xmlns:p14="http://schemas.microsoft.com/office/powerpoint/2010/main" val="35677476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E7DF903-F906-ACAC-71E0-2C9C2576D984}"/>
              </a:ext>
            </a:extLst>
          </p:cNvPr>
          <p:cNvSpPr>
            <a:spLocks noGrp="1"/>
          </p:cNvSpPr>
          <p:nvPr>
            <p:ph type="sldNum" sz="quarter" idx="12"/>
          </p:nvPr>
        </p:nvSpPr>
        <p:spPr/>
        <p:txBody>
          <a:bodyPr/>
          <a:lstStyle/>
          <a:p>
            <a:fld id="{A3F31473-23EB-4724-8B59-FE6D21D89FA4}" type="slidenum">
              <a:rPr lang="en-GB" smtClean="0"/>
              <a:t>27</a:t>
            </a:fld>
            <a:endParaRPr lang="en-GB"/>
          </a:p>
        </p:txBody>
      </p:sp>
      <p:sp>
        <p:nvSpPr>
          <p:cNvPr id="10" name="Diamond 9">
            <a:extLst>
              <a:ext uri="{FF2B5EF4-FFF2-40B4-BE49-F238E27FC236}">
                <a16:creationId xmlns:a16="http://schemas.microsoft.com/office/drawing/2014/main" id="{613E33D9-AB2C-F101-0E82-559975601A82}"/>
              </a:ext>
            </a:extLst>
          </p:cNvPr>
          <p:cNvSpPr/>
          <p:nvPr/>
        </p:nvSpPr>
        <p:spPr>
          <a:xfrm>
            <a:off x="189756" y="1556792"/>
            <a:ext cx="2808312" cy="2880320"/>
          </a:xfrm>
          <a:prstGeom prst="diamon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1.</a:t>
            </a:r>
          </a:p>
          <a:p>
            <a:pPr algn="ctr"/>
            <a:r>
              <a:rPr lang="en-GB" dirty="0"/>
              <a:t>SAF adoption is constrained by its high cost and limited </a:t>
            </a:r>
            <a:endParaRPr lang="en-GB" sz="1600" dirty="0"/>
          </a:p>
        </p:txBody>
      </p:sp>
      <p:sp>
        <p:nvSpPr>
          <p:cNvPr id="12" name="Diamond 11">
            <a:extLst>
              <a:ext uri="{FF2B5EF4-FFF2-40B4-BE49-F238E27FC236}">
                <a16:creationId xmlns:a16="http://schemas.microsoft.com/office/drawing/2014/main" id="{D0E0FF10-E141-A713-188D-60F4ABF76C1C}"/>
              </a:ext>
            </a:extLst>
          </p:cNvPr>
          <p:cNvSpPr/>
          <p:nvPr/>
        </p:nvSpPr>
        <p:spPr>
          <a:xfrm>
            <a:off x="6529403" y="3464063"/>
            <a:ext cx="2808312" cy="2880320"/>
          </a:xfrm>
          <a:prstGeom prst="diamon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4.</a:t>
            </a:r>
          </a:p>
          <a:p>
            <a:pPr lvl="0" algn="ctr"/>
            <a:r>
              <a:rPr lang="en-GB" dirty="0"/>
              <a:t>Hydrogen and electric aircraft &amp; strategies to reduce emissions. </a:t>
            </a:r>
          </a:p>
        </p:txBody>
      </p:sp>
      <p:sp>
        <p:nvSpPr>
          <p:cNvPr id="13" name="Diamond 12">
            <a:extLst>
              <a:ext uri="{FF2B5EF4-FFF2-40B4-BE49-F238E27FC236}">
                <a16:creationId xmlns:a16="http://schemas.microsoft.com/office/drawing/2014/main" id="{787C7E4E-45E7-642E-7EDF-7B0D88BE6E5E}"/>
              </a:ext>
            </a:extLst>
          </p:cNvPr>
          <p:cNvSpPr/>
          <p:nvPr/>
        </p:nvSpPr>
        <p:spPr>
          <a:xfrm>
            <a:off x="8524228" y="1556792"/>
            <a:ext cx="2808312" cy="2880320"/>
          </a:xfrm>
          <a:prstGeom prst="diamon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5.</a:t>
            </a:r>
          </a:p>
          <a:p>
            <a:pPr algn="ctr"/>
            <a:r>
              <a:rPr lang="en-GB" dirty="0"/>
              <a:t>behavioural changes, and continuous engagement</a:t>
            </a:r>
          </a:p>
        </p:txBody>
      </p:sp>
      <p:sp>
        <p:nvSpPr>
          <p:cNvPr id="14" name="Diamond 13">
            <a:extLst>
              <a:ext uri="{FF2B5EF4-FFF2-40B4-BE49-F238E27FC236}">
                <a16:creationId xmlns:a16="http://schemas.microsoft.com/office/drawing/2014/main" id="{9272C62D-0042-FB2A-3947-C6573823C669}"/>
              </a:ext>
            </a:extLst>
          </p:cNvPr>
          <p:cNvSpPr/>
          <p:nvPr/>
        </p:nvSpPr>
        <p:spPr>
          <a:xfrm>
            <a:off x="4356992" y="1556792"/>
            <a:ext cx="2808312" cy="2880320"/>
          </a:xfrm>
          <a:prstGeom prst="diamon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3.</a:t>
            </a:r>
          </a:p>
          <a:p>
            <a:pPr algn="ctr"/>
            <a:r>
              <a:rPr lang="en-GB" dirty="0"/>
              <a:t>BA’s competitive position</a:t>
            </a:r>
          </a:p>
        </p:txBody>
      </p:sp>
      <p:sp>
        <p:nvSpPr>
          <p:cNvPr id="15" name="Diamond 14">
            <a:extLst>
              <a:ext uri="{FF2B5EF4-FFF2-40B4-BE49-F238E27FC236}">
                <a16:creationId xmlns:a16="http://schemas.microsoft.com/office/drawing/2014/main" id="{61D2A080-FE01-3467-0E1A-27B97F97E958}"/>
              </a:ext>
            </a:extLst>
          </p:cNvPr>
          <p:cNvSpPr/>
          <p:nvPr/>
        </p:nvSpPr>
        <p:spPr>
          <a:xfrm>
            <a:off x="2277988" y="3464063"/>
            <a:ext cx="2808312" cy="2880320"/>
          </a:xfrm>
          <a:prstGeom prst="diamon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r>
              <a:rPr lang="en-GB" dirty="0"/>
              <a:t>Multiple overlapping carbon regulations (EU ETS, UK ETS) increase </a:t>
            </a:r>
          </a:p>
        </p:txBody>
      </p:sp>
    </p:spTree>
    <p:extLst>
      <p:ext uri="{BB962C8B-B14F-4D97-AF65-F5344CB8AC3E}">
        <p14:creationId xmlns:p14="http://schemas.microsoft.com/office/powerpoint/2010/main" val="21983508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241A986-2C8F-A23C-354C-B454833F43F6}"/>
              </a:ext>
            </a:extLst>
          </p:cNvPr>
          <p:cNvSpPr>
            <a:spLocks noGrp="1"/>
          </p:cNvSpPr>
          <p:nvPr>
            <p:ph type="sldNum" sz="quarter" idx="12"/>
          </p:nvPr>
        </p:nvSpPr>
        <p:spPr/>
        <p:txBody>
          <a:bodyPr/>
          <a:lstStyle/>
          <a:p>
            <a:fld id="{A3F31473-23EB-4724-8B59-FE6D21D89FA4}" type="slidenum">
              <a:rPr lang="en-GB" noProof="0" smtClean="0"/>
              <a:t>28</a:t>
            </a:fld>
            <a:endParaRPr lang="en-GB" noProof="0" dirty="0"/>
          </a:p>
        </p:txBody>
      </p:sp>
      <p:sp>
        <p:nvSpPr>
          <p:cNvPr id="3" name="TextBox 2">
            <a:extLst>
              <a:ext uri="{FF2B5EF4-FFF2-40B4-BE49-F238E27FC236}">
                <a16:creationId xmlns:a16="http://schemas.microsoft.com/office/drawing/2014/main" id="{A824C7CF-91C8-7986-DCCB-8CDEED88CFDF}"/>
              </a:ext>
            </a:extLst>
          </p:cNvPr>
          <p:cNvSpPr txBox="1"/>
          <p:nvPr/>
        </p:nvSpPr>
        <p:spPr>
          <a:xfrm>
            <a:off x="189756" y="980728"/>
            <a:ext cx="11449272" cy="5078313"/>
          </a:xfrm>
          <a:prstGeom prst="rect">
            <a:avLst/>
          </a:prstGeom>
          <a:noFill/>
        </p:spPr>
        <p:txBody>
          <a:bodyPr wrap="square" rtlCol="0">
            <a:spAutoFit/>
          </a:bodyPr>
          <a:lstStyle/>
          <a:p>
            <a:r>
              <a:rPr lang="en-GB" sz="5400" noProof="0" dirty="0"/>
              <a:t>          5. Kishan </a:t>
            </a:r>
            <a:r>
              <a:rPr lang="en-GB" sz="5400" noProof="0" dirty="0" err="1"/>
              <a:t>Makvana</a:t>
            </a:r>
            <a:r>
              <a:rPr lang="en-GB" sz="5400" noProof="0" dirty="0"/>
              <a:t> (2422722)</a:t>
            </a:r>
          </a:p>
          <a:p>
            <a:endParaRPr lang="en-GB" sz="5400" b="1" u="sng" dirty="0"/>
          </a:p>
          <a:p>
            <a:r>
              <a:rPr lang="en-GB" sz="5400" noProof="0" dirty="0"/>
              <a:t>                    </a:t>
            </a:r>
            <a:r>
              <a:rPr lang="en-GB" sz="5400" b="1" u="sng" noProof="0" dirty="0"/>
              <a:t>Kotter’s</a:t>
            </a:r>
            <a:r>
              <a:rPr lang="en-GB" sz="5400" b="1" u="sng" dirty="0"/>
              <a:t>-8 stage </a:t>
            </a:r>
            <a:r>
              <a:rPr lang="en-GB" sz="5400" b="1" u="sng" noProof="0" dirty="0"/>
              <a:t>&amp;                             </a:t>
            </a:r>
            <a:r>
              <a:rPr lang="en-GB" sz="5400" noProof="0" dirty="0"/>
              <a:t>    </a:t>
            </a:r>
          </a:p>
          <a:p>
            <a:r>
              <a:rPr lang="en-GB" sz="5400" noProof="0" dirty="0"/>
              <a:t>                 </a:t>
            </a:r>
            <a:r>
              <a:rPr lang="en-GB" sz="5400" b="1" u="sng" noProof="0" dirty="0"/>
              <a:t>Lewin-3 stage Model </a:t>
            </a:r>
          </a:p>
          <a:p>
            <a:endParaRPr lang="en-GB" sz="5400" b="1" u="sng" noProof="0" dirty="0"/>
          </a:p>
          <a:p>
            <a:r>
              <a:rPr lang="en-GB" sz="5400" noProof="0" dirty="0"/>
              <a:t>Mail: </a:t>
            </a:r>
            <a:r>
              <a:rPr lang="en-GB" sz="5400" b="1" u="sng" noProof="0" dirty="0">
                <a:hlinkClick r:id="rId2"/>
              </a:rPr>
              <a:t>2422722@student.uwtsd.ac.uk</a:t>
            </a:r>
            <a:r>
              <a:rPr lang="en-GB" sz="5400" b="1" u="sng" noProof="0" dirty="0"/>
              <a:t> </a:t>
            </a:r>
          </a:p>
        </p:txBody>
      </p:sp>
    </p:spTree>
    <p:extLst>
      <p:ext uri="{BB962C8B-B14F-4D97-AF65-F5344CB8AC3E}">
        <p14:creationId xmlns:p14="http://schemas.microsoft.com/office/powerpoint/2010/main" val="654741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F4A126C-EF46-8784-E925-4E92590F6D3F}"/>
              </a:ext>
            </a:extLst>
          </p:cNvPr>
          <p:cNvSpPr>
            <a:spLocks noGrp="1"/>
          </p:cNvSpPr>
          <p:nvPr>
            <p:ph type="sldNum" sz="quarter" idx="12"/>
          </p:nvPr>
        </p:nvSpPr>
        <p:spPr/>
        <p:txBody>
          <a:bodyPr/>
          <a:lstStyle/>
          <a:p>
            <a:fld id="{A3F31473-23EB-4724-8B59-FE6D21D89FA4}" type="slidenum">
              <a:rPr lang="en-GB" smtClean="0"/>
              <a:t>29</a:t>
            </a:fld>
            <a:endParaRPr lang="en-GB"/>
          </a:p>
        </p:txBody>
      </p:sp>
      <p:sp>
        <p:nvSpPr>
          <p:cNvPr id="7" name="Flowchart: Terminator 6">
            <a:extLst>
              <a:ext uri="{FF2B5EF4-FFF2-40B4-BE49-F238E27FC236}">
                <a16:creationId xmlns:a16="http://schemas.microsoft.com/office/drawing/2014/main" id="{50A276B8-3AD3-889B-43FE-38A991B15E26}"/>
              </a:ext>
            </a:extLst>
          </p:cNvPr>
          <p:cNvSpPr/>
          <p:nvPr/>
        </p:nvSpPr>
        <p:spPr>
          <a:xfrm>
            <a:off x="674086" y="4333637"/>
            <a:ext cx="1368152" cy="2016224"/>
          </a:xfrm>
          <a:prstGeom prst="flowChartTermina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1.</a:t>
            </a:r>
          </a:p>
          <a:p>
            <a:pPr algn="ctr"/>
            <a:r>
              <a:rPr lang="en-GB" b="1" dirty="0"/>
              <a:t>Establish Urgency</a:t>
            </a:r>
            <a:endParaRPr lang="en-GB" dirty="0"/>
          </a:p>
        </p:txBody>
      </p:sp>
      <p:sp>
        <p:nvSpPr>
          <p:cNvPr id="10" name="Flowchart: Terminator 9">
            <a:extLst>
              <a:ext uri="{FF2B5EF4-FFF2-40B4-BE49-F238E27FC236}">
                <a16:creationId xmlns:a16="http://schemas.microsoft.com/office/drawing/2014/main" id="{D4BF7BE4-BF02-7277-CA22-4D4B0481F8F4}"/>
              </a:ext>
            </a:extLst>
          </p:cNvPr>
          <p:cNvSpPr/>
          <p:nvPr/>
        </p:nvSpPr>
        <p:spPr>
          <a:xfrm>
            <a:off x="2042238" y="3933056"/>
            <a:ext cx="1368152" cy="2016224"/>
          </a:xfrm>
          <a:prstGeom prst="flowChartTermina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2.</a:t>
            </a:r>
          </a:p>
          <a:p>
            <a:pPr algn="ctr"/>
            <a:r>
              <a:rPr lang="en-GB" b="1" dirty="0"/>
              <a:t>Form a powerful Coalition</a:t>
            </a:r>
            <a:endParaRPr lang="en-GB" dirty="0"/>
          </a:p>
        </p:txBody>
      </p:sp>
      <p:sp>
        <p:nvSpPr>
          <p:cNvPr id="11" name="Flowchart: Terminator 10">
            <a:extLst>
              <a:ext uri="{FF2B5EF4-FFF2-40B4-BE49-F238E27FC236}">
                <a16:creationId xmlns:a16="http://schemas.microsoft.com/office/drawing/2014/main" id="{805D60A1-2A65-4375-220A-3045B87AAEEE}"/>
              </a:ext>
            </a:extLst>
          </p:cNvPr>
          <p:cNvSpPr/>
          <p:nvPr/>
        </p:nvSpPr>
        <p:spPr>
          <a:xfrm>
            <a:off x="3410390" y="3527607"/>
            <a:ext cx="1368152" cy="2016224"/>
          </a:xfrm>
          <a:prstGeom prst="flowChartTermina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3.</a:t>
            </a:r>
          </a:p>
          <a:p>
            <a:pPr algn="ctr"/>
            <a:r>
              <a:rPr lang="en-GB" b="1" dirty="0"/>
              <a:t>Create a Vision for Change</a:t>
            </a:r>
            <a:endParaRPr lang="en-GB" dirty="0"/>
          </a:p>
        </p:txBody>
      </p:sp>
      <p:sp>
        <p:nvSpPr>
          <p:cNvPr id="12" name="Flowchart: Terminator 11">
            <a:extLst>
              <a:ext uri="{FF2B5EF4-FFF2-40B4-BE49-F238E27FC236}">
                <a16:creationId xmlns:a16="http://schemas.microsoft.com/office/drawing/2014/main" id="{2FD43CE2-7E46-0E30-C415-E0DC8380133D}"/>
              </a:ext>
            </a:extLst>
          </p:cNvPr>
          <p:cNvSpPr/>
          <p:nvPr/>
        </p:nvSpPr>
        <p:spPr>
          <a:xfrm>
            <a:off x="7502980" y="2081674"/>
            <a:ext cx="1368152" cy="2016224"/>
          </a:xfrm>
          <a:prstGeom prst="flowChartTermina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6.</a:t>
            </a:r>
          </a:p>
          <a:p>
            <a:pPr algn="ctr"/>
            <a:r>
              <a:rPr lang="en-GB" b="1" dirty="0"/>
              <a:t>Generate Short-Term Wins</a:t>
            </a:r>
            <a:endParaRPr lang="en-GB" dirty="0"/>
          </a:p>
        </p:txBody>
      </p:sp>
      <p:sp>
        <p:nvSpPr>
          <p:cNvPr id="13" name="Flowchart: Terminator 12">
            <a:extLst>
              <a:ext uri="{FF2B5EF4-FFF2-40B4-BE49-F238E27FC236}">
                <a16:creationId xmlns:a16="http://schemas.microsoft.com/office/drawing/2014/main" id="{FA2E2E2B-991A-2366-9EDC-6BFF7B5945CB}"/>
              </a:ext>
            </a:extLst>
          </p:cNvPr>
          <p:cNvSpPr/>
          <p:nvPr/>
        </p:nvSpPr>
        <p:spPr>
          <a:xfrm>
            <a:off x="4780266" y="3029001"/>
            <a:ext cx="1368152" cy="2016224"/>
          </a:xfrm>
          <a:prstGeom prst="flowChartTermina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4</a:t>
            </a:r>
            <a:r>
              <a:rPr lang="en-GB" b="1" dirty="0"/>
              <a:t>.</a:t>
            </a:r>
          </a:p>
          <a:p>
            <a:pPr algn="ctr"/>
            <a:r>
              <a:rPr lang="en-GB" b="1" dirty="0"/>
              <a:t>Commun-</a:t>
            </a:r>
            <a:r>
              <a:rPr lang="en-GB" b="1" dirty="0" err="1"/>
              <a:t>icate</a:t>
            </a:r>
            <a:r>
              <a:rPr lang="en-GB" b="1" dirty="0"/>
              <a:t> the Vision</a:t>
            </a:r>
            <a:endParaRPr lang="en-GB" dirty="0"/>
          </a:p>
        </p:txBody>
      </p:sp>
      <p:sp>
        <p:nvSpPr>
          <p:cNvPr id="14" name="Flowchart: Terminator 13">
            <a:extLst>
              <a:ext uri="{FF2B5EF4-FFF2-40B4-BE49-F238E27FC236}">
                <a16:creationId xmlns:a16="http://schemas.microsoft.com/office/drawing/2014/main" id="{252716AF-A157-8678-8668-58E93570A100}"/>
              </a:ext>
            </a:extLst>
          </p:cNvPr>
          <p:cNvSpPr/>
          <p:nvPr/>
        </p:nvSpPr>
        <p:spPr>
          <a:xfrm>
            <a:off x="6146694" y="2573625"/>
            <a:ext cx="1368152" cy="2016224"/>
          </a:xfrm>
          <a:prstGeom prst="flowChartTermina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5.</a:t>
            </a:r>
          </a:p>
          <a:p>
            <a:pPr algn="ctr"/>
            <a:r>
              <a:rPr lang="en-GB" b="1" dirty="0"/>
              <a:t>Empower Action</a:t>
            </a:r>
            <a:endParaRPr lang="en-GB" dirty="0"/>
          </a:p>
        </p:txBody>
      </p:sp>
      <p:sp>
        <p:nvSpPr>
          <p:cNvPr id="15" name="Flowchart: Terminator 14">
            <a:extLst>
              <a:ext uri="{FF2B5EF4-FFF2-40B4-BE49-F238E27FC236}">
                <a16:creationId xmlns:a16="http://schemas.microsoft.com/office/drawing/2014/main" id="{88E9E48E-0E9F-DED3-215A-B6270FB9A176}"/>
              </a:ext>
            </a:extLst>
          </p:cNvPr>
          <p:cNvSpPr/>
          <p:nvPr/>
        </p:nvSpPr>
        <p:spPr>
          <a:xfrm>
            <a:off x="10249426" y="1073562"/>
            <a:ext cx="1368152" cy="2016224"/>
          </a:xfrm>
          <a:prstGeom prst="flowChartTermina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b="1" dirty="0"/>
              <a:t>8.</a:t>
            </a:r>
          </a:p>
          <a:p>
            <a:pPr algn="ctr"/>
            <a:r>
              <a:rPr lang="en-GB" b="1" dirty="0"/>
              <a:t>Anchor Changes </a:t>
            </a:r>
            <a:endParaRPr lang="en-GB" dirty="0"/>
          </a:p>
        </p:txBody>
      </p:sp>
      <p:sp>
        <p:nvSpPr>
          <p:cNvPr id="16" name="Flowchart: Terminator 15">
            <a:extLst>
              <a:ext uri="{FF2B5EF4-FFF2-40B4-BE49-F238E27FC236}">
                <a16:creationId xmlns:a16="http://schemas.microsoft.com/office/drawing/2014/main" id="{3909BB8E-BBF8-F1CA-549A-3C366EB67708}"/>
              </a:ext>
            </a:extLst>
          </p:cNvPr>
          <p:cNvSpPr/>
          <p:nvPr/>
        </p:nvSpPr>
        <p:spPr>
          <a:xfrm>
            <a:off x="8881274" y="1590057"/>
            <a:ext cx="1368152" cy="2016224"/>
          </a:xfrm>
          <a:prstGeom prst="flowChartTermina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7.</a:t>
            </a:r>
            <a:r>
              <a:rPr lang="en-GB" b="1" dirty="0"/>
              <a:t> Produce More Change </a:t>
            </a:r>
            <a:endParaRPr lang="en-GB" sz="2400" b="1" dirty="0"/>
          </a:p>
        </p:txBody>
      </p:sp>
      <p:sp>
        <p:nvSpPr>
          <p:cNvPr id="19" name="TextBox 18">
            <a:extLst>
              <a:ext uri="{FF2B5EF4-FFF2-40B4-BE49-F238E27FC236}">
                <a16:creationId xmlns:a16="http://schemas.microsoft.com/office/drawing/2014/main" id="{14D54E37-E336-C039-D089-90D87E2B149E}"/>
              </a:ext>
            </a:extLst>
          </p:cNvPr>
          <p:cNvSpPr txBox="1"/>
          <p:nvPr/>
        </p:nvSpPr>
        <p:spPr>
          <a:xfrm>
            <a:off x="426015" y="503643"/>
            <a:ext cx="6092890" cy="707886"/>
          </a:xfrm>
          <a:prstGeom prst="rect">
            <a:avLst/>
          </a:prstGeom>
          <a:noFill/>
        </p:spPr>
        <p:txBody>
          <a:bodyPr wrap="square">
            <a:spAutoFit/>
          </a:bodyPr>
          <a:lstStyle/>
          <a:p>
            <a:r>
              <a:rPr lang="en-GB" sz="4000" b="1" dirty="0">
                <a:solidFill>
                  <a:schemeClr val="accent3">
                    <a:lumMod val="75000"/>
                  </a:schemeClr>
                </a:solidFill>
                <a:effectLst/>
                <a:latin typeface="Times New Roman" panose="02020603050405020304" pitchFamily="18" charset="0"/>
                <a:ea typeface="Calibri" panose="020F0502020204030204" pitchFamily="34" charset="0"/>
              </a:rPr>
              <a:t>Kotter’s </a:t>
            </a:r>
            <a:r>
              <a:rPr lang="en-GB" sz="4000" b="1" dirty="0">
                <a:solidFill>
                  <a:schemeClr val="accent3">
                    <a:lumMod val="75000"/>
                  </a:schemeClr>
                </a:solidFill>
                <a:latin typeface="Times New Roman" panose="02020603050405020304" pitchFamily="18" charset="0"/>
                <a:ea typeface="Calibri" panose="020F0502020204030204" pitchFamily="34" charset="0"/>
              </a:rPr>
              <a:t>8 </a:t>
            </a:r>
            <a:r>
              <a:rPr lang="en-GB" sz="4000" b="1" dirty="0">
                <a:solidFill>
                  <a:schemeClr val="accent3">
                    <a:lumMod val="75000"/>
                  </a:schemeClr>
                </a:solidFill>
                <a:effectLst/>
                <a:latin typeface="Times New Roman" panose="02020603050405020304" pitchFamily="18" charset="0"/>
                <a:ea typeface="Calibri" panose="020F0502020204030204" pitchFamily="34" charset="0"/>
              </a:rPr>
              <a:t>Step Model</a:t>
            </a:r>
            <a:endParaRPr lang="en-GB" sz="4000" dirty="0">
              <a:solidFill>
                <a:schemeClr val="accent3">
                  <a:lumMod val="75000"/>
                </a:schemeClr>
              </a:solidFill>
            </a:endParaRPr>
          </a:p>
        </p:txBody>
      </p:sp>
      <p:pic>
        <p:nvPicPr>
          <p:cNvPr id="21" name="Graphic 20" descr="Bank with solid fill">
            <a:extLst>
              <a:ext uri="{FF2B5EF4-FFF2-40B4-BE49-F238E27FC236}">
                <a16:creationId xmlns:a16="http://schemas.microsoft.com/office/drawing/2014/main" id="{3DDB3CF8-3C55-AAFF-6A62-9F4A928D41C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00962" y="3527607"/>
            <a:ext cx="914400" cy="914400"/>
          </a:xfrm>
          <a:prstGeom prst="rect">
            <a:avLst/>
          </a:prstGeom>
        </p:spPr>
      </p:pic>
      <p:pic>
        <p:nvPicPr>
          <p:cNvPr id="23" name="Graphic 22" descr="Presentation with bar chart with solid fill">
            <a:extLst>
              <a:ext uri="{FF2B5EF4-FFF2-40B4-BE49-F238E27FC236}">
                <a16:creationId xmlns:a16="http://schemas.microsoft.com/office/drawing/2014/main" id="{51823939-0CCC-FE8D-950B-7033637FC74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250352" y="3104687"/>
            <a:ext cx="914400" cy="914400"/>
          </a:xfrm>
          <a:prstGeom prst="rect">
            <a:avLst/>
          </a:prstGeom>
        </p:spPr>
      </p:pic>
      <p:pic>
        <p:nvPicPr>
          <p:cNvPr id="25" name="Graphic 24" descr="Puzzle pieces with solid fill">
            <a:extLst>
              <a:ext uri="{FF2B5EF4-FFF2-40B4-BE49-F238E27FC236}">
                <a16:creationId xmlns:a16="http://schemas.microsoft.com/office/drawing/2014/main" id="{64CB592F-870A-78B7-E388-58B069036FF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45785" y="2720481"/>
            <a:ext cx="914400" cy="914400"/>
          </a:xfrm>
          <a:prstGeom prst="rect">
            <a:avLst/>
          </a:prstGeom>
        </p:spPr>
      </p:pic>
      <p:pic>
        <p:nvPicPr>
          <p:cNvPr id="27" name="Graphic 26" descr="Connections with solid fill">
            <a:extLst>
              <a:ext uri="{FF2B5EF4-FFF2-40B4-BE49-F238E27FC236}">
                <a16:creationId xmlns:a16="http://schemas.microsoft.com/office/drawing/2014/main" id="{24690AA5-28C5-6012-C025-0C1694B0E039}"/>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4977630" y="2190423"/>
            <a:ext cx="914400" cy="914400"/>
          </a:xfrm>
          <a:prstGeom prst="rect">
            <a:avLst/>
          </a:prstGeom>
        </p:spPr>
      </p:pic>
      <p:pic>
        <p:nvPicPr>
          <p:cNvPr id="29" name="Graphic 28" descr="Cheers with solid fill">
            <a:extLst>
              <a:ext uri="{FF2B5EF4-FFF2-40B4-BE49-F238E27FC236}">
                <a16:creationId xmlns:a16="http://schemas.microsoft.com/office/drawing/2014/main" id="{5FDBA9C9-D656-4BA8-98DB-9EC10846C53D}"/>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6296796" y="1703066"/>
            <a:ext cx="914400" cy="914400"/>
          </a:xfrm>
          <a:prstGeom prst="rect">
            <a:avLst/>
          </a:prstGeom>
        </p:spPr>
      </p:pic>
      <p:pic>
        <p:nvPicPr>
          <p:cNvPr id="31" name="Graphic 30" descr="Business Growth with solid fill">
            <a:extLst>
              <a:ext uri="{FF2B5EF4-FFF2-40B4-BE49-F238E27FC236}">
                <a16:creationId xmlns:a16="http://schemas.microsoft.com/office/drawing/2014/main" id="{564E76CD-E7C5-D574-F3B1-1C352EDD5A3C}"/>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7729856" y="1292656"/>
            <a:ext cx="914400" cy="914400"/>
          </a:xfrm>
          <a:prstGeom prst="rect">
            <a:avLst/>
          </a:prstGeom>
        </p:spPr>
      </p:pic>
      <p:pic>
        <p:nvPicPr>
          <p:cNvPr id="33" name="Graphic 32" descr="Customer review with solid fill">
            <a:extLst>
              <a:ext uri="{FF2B5EF4-FFF2-40B4-BE49-F238E27FC236}">
                <a16:creationId xmlns:a16="http://schemas.microsoft.com/office/drawing/2014/main" id="{D8356EB0-3656-DBBE-1CFE-04E2170709CE}"/>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9098008" y="719619"/>
            <a:ext cx="914400" cy="914400"/>
          </a:xfrm>
          <a:prstGeom prst="rect">
            <a:avLst/>
          </a:prstGeom>
        </p:spPr>
      </p:pic>
      <p:pic>
        <p:nvPicPr>
          <p:cNvPr id="35" name="Graphic 34" descr="Earth globe: Africa and Europe with solid fill">
            <a:extLst>
              <a:ext uri="{FF2B5EF4-FFF2-40B4-BE49-F238E27FC236}">
                <a16:creationId xmlns:a16="http://schemas.microsoft.com/office/drawing/2014/main" id="{E6115791-FEAE-A43F-2943-A459158F68A3}"/>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10466160" y="262419"/>
            <a:ext cx="914400" cy="914400"/>
          </a:xfrm>
          <a:prstGeom prst="rect">
            <a:avLst/>
          </a:prstGeom>
        </p:spPr>
      </p:pic>
    </p:spTree>
    <p:extLst>
      <p:ext uri="{BB962C8B-B14F-4D97-AF65-F5344CB8AC3E}">
        <p14:creationId xmlns:p14="http://schemas.microsoft.com/office/powerpoint/2010/main" val="3049324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A6F53E5-549F-4EA4-09F7-0A1DC268ED48}"/>
              </a:ext>
            </a:extLst>
          </p:cNvPr>
          <p:cNvSpPr>
            <a:spLocks noGrp="1"/>
          </p:cNvSpPr>
          <p:nvPr>
            <p:ph type="sldNum" sz="quarter" idx="12"/>
          </p:nvPr>
        </p:nvSpPr>
        <p:spPr/>
        <p:txBody>
          <a:bodyPr/>
          <a:lstStyle/>
          <a:p>
            <a:fld id="{A3F31473-23EB-4724-8B59-FE6D21D89FA4}" type="slidenum">
              <a:rPr lang="en-GB" smtClean="0"/>
              <a:t>30</a:t>
            </a:fld>
            <a:endParaRPr lang="en-GB"/>
          </a:p>
        </p:txBody>
      </p:sp>
      <p:sp>
        <p:nvSpPr>
          <p:cNvPr id="3" name="Rectangle: Rounded Corners 2">
            <a:extLst>
              <a:ext uri="{FF2B5EF4-FFF2-40B4-BE49-F238E27FC236}">
                <a16:creationId xmlns:a16="http://schemas.microsoft.com/office/drawing/2014/main" id="{85DF6813-395B-5BEB-58A8-DE06BBFF39D8}"/>
              </a:ext>
            </a:extLst>
          </p:cNvPr>
          <p:cNvSpPr/>
          <p:nvPr/>
        </p:nvSpPr>
        <p:spPr>
          <a:xfrm>
            <a:off x="117748" y="332656"/>
            <a:ext cx="11953328" cy="129614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sz="1700" b="1" u="sng" dirty="0"/>
              <a:t>Establish Urgency</a:t>
            </a:r>
            <a:r>
              <a:rPr lang="en-GB" sz="1700" b="1" dirty="0"/>
              <a:t>: </a:t>
            </a:r>
            <a:r>
              <a:rPr lang="en-GB" sz="1700" dirty="0"/>
              <a:t>- BA created urgency by recognising the growing pressure from climate regulations, rising fuel costs, and increasing consumer demand for eco-conscious travel. Public commitments such as Net Zero 2050 and the BA Better World campaign helped communicate the scale and immediacy of the issue. However, maintaining urgency internally requires continuous communication of environmental risks and competitive threats to avoid complacency among staff and management.</a:t>
            </a:r>
          </a:p>
        </p:txBody>
      </p:sp>
      <p:sp>
        <p:nvSpPr>
          <p:cNvPr id="4" name="Rectangle: Rounded Corners 3">
            <a:extLst>
              <a:ext uri="{FF2B5EF4-FFF2-40B4-BE49-F238E27FC236}">
                <a16:creationId xmlns:a16="http://schemas.microsoft.com/office/drawing/2014/main" id="{C0A58026-D704-402B-95CE-CF9EE95CC039}"/>
              </a:ext>
            </a:extLst>
          </p:cNvPr>
          <p:cNvSpPr/>
          <p:nvPr/>
        </p:nvSpPr>
        <p:spPr>
          <a:xfrm>
            <a:off x="117748" y="1947968"/>
            <a:ext cx="11953328" cy="129614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sz="1700" b="1" u="sng" dirty="0"/>
              <a:t>Form a powerful Coalition</a:t>
            </a:r>
            <a:r>
              <a:rPr lang="en-GB" sz="1700" b="1" dirty="0"/>
              <a:t>: -</a:t>
            </a:r>
            <a:r>
              <a:rPr lang="en-GB" sz="1700" dirty="0"/>
              <a:t> BA formed cross-functional teams involving </a:t>
            </a:r>
            <a:r>
              <a:rPr lang="en-GB" sz="1700" b="1" dirty="0"/>
              <a:t>sustainability, operations, finance, and marketing</a:t>
            </a:r>
            <a:r>
              <a:rPr lang="en-GB" sz="1700" dirty="0"/>
              <a:t> experts to drive the sustainability agenda. Senior leaders such as IAG’s Head of Sustainability play a critical role in ensuring alignment across departments. However, to strengthen this coalition, BA should further engage </a:t>
            </a:r>
            <a:r>
              <a:rPr lang="en-GB" sz="1700" b="1" dirty="0"/>
              <a:t>frontline employees and union representatives</a:t>
            </a:r>
            <a:r>
              <a:rPr lang="en-GB" sz="1700" dirty="0"/>
              <a:t>, ensuring that sustainability goals are supported throughout all organisational levels.</a:t>
            </a:r>
          </a:p>
        </p:txBody>
      </p:sp>
      <p:sp>
        <p:nvSpPr>
          <p:cNvPr id="5" name="Rectangle: Rounded Corners 4">
            <a:extLst>
              <a:ext uri="{FF2B5EF4-FFF2-40B4-BE49-F238E27FC236}">
                <a16:creationId xmlns:a16="http://schemas.microsoft.com/office/drawing/2014/main" id="{C194EACB-1025-7094-6929-4909CB7DCE51}"/>
              </a:ext>
            </a:extLst>
          </p:cNvPr>
          <p:cNvSpPr/>
          <p:nvPr/>
        </p:nvSpPr>
        <p:spPr>
          <a:xfrm>
            <a:off x="117748" y="3645024"/>
            <a:ext cx="11953328" cy="129614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b="1" u="sng" dirty="0"/>
              <a:t>Create a Vision for Change</a:t>
            </a:r>
            <a:r>
              <a:rPr lang="en-GB" b="1" dirty="0"/>
              <a:t>: - </a:t>
            </a:r>
            <a:r>
              <a:rPr lang="en-GB" dirty="0"/>
              <a:t>BA’s vision for a Net Zero future is central to its transformation. Through the BA Better World strategy, the company outlines clear goals—such as investing in Sustainable Aviation Fuels (SAF), fleet modernisation, and waste reduction. The vision links environmental responsibility with business growth, helping employees understand how sustainability aligns with long-term competitiveness.</a:t>
            </a:r>
          </a:p>
        </p:txBody>
      </p:sp>
      <p:sp>
        <p:nvSpPr>
          <p:cNvPr id="6" name="Rectangle: Rounded Corners 5">
            <a:extLst>
              <a:ext uri="{FF2B5EF4-FFF2-40B4-BE49-F238E27FC236}">
                <a16:creationId xmlns:a16="http://schemas.microsoft.com/office/drawing/2014/main" id="{5AD1B0B3-B3E2-6218-553C-BDBF7A5E354A}"/>
              </a:ext>
            </a:extLst>
          </p:cNvPr>
          <p:cNvSpPr/>
          <p:nvPr/>
        </p:nvSpPr>
        <p:spPr>
          <a:xfrm>
            <a:off x="117748" y="5310336"/>
            <a:ext cx="11953328" cy="129614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b="1" u="sng" dirty="0"/>
              <a:t>Communicate the Vision</a:t>
            </a:r>
            <a:r>
              <a:rPr lang="en-GB" b="1" dirty="0"/>
              <a:t>: - </a:t>
            </a:r>
            <a:r>
              <a:rPr lang="en-GB" dirty="0"/>
              <a:t>BA actively communicates its sustainability goals through internal newsletters, leadership briefings, and training workshops, as well as external campaigns targeting customers and investors. The “BA Better World” branding reinforces a unified message. However, to enhance credibility, BA must ensure that communication reflects measurable progress, avoiding overreliance on marketing language that may appear as greenwashing.</a:t>
            </a:r>
          </a:p>
        </p:txBody>
      </p:sp>
    </p:spTree>
    <p:extLst>
      <p:ext uri="{BB962C8B-B14F-4D97-AF65-F5344CB8AC3E}">
        <p14:creationId xmlns:p14="http://schemas.microsoft.com/office/powerpoint/2010/main" val="1923250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D2BC9B5-0CCB-34C0-6F2F-8B5160ACBA89}"/>
              </a:ext>
            </a:extLst>
          </p:cNvPr>
          <p:cNvSpPr>
            <a:spLocks noGrp="1"/>
          </p:cNvSpPr>
          <p:nvPr>
            <p:ph type="sldNum" sz="quarter" idx="12"/>
          </p:nvPr>
        </p:nvSpPr>
        <p:spPr/>
        <p:txBody>
          <a:bodyPr/>
          <a:lstStyle/>
          <a:p>
            <a:fld id="{A3F31473-23EB-4724-8B59-FE6D21D89FA4}" type="slidenum">
              <a:rPr lang="en-GB" smtClean="0"/>
              <a:t>31</a:t>
            </a:fld>
            <a:endParaRPr lang="en-GB"/>
          </a:p>
        </p:txBody>
      </p:sp>
      <p:sp>
        <p:nvSpPr>
          <p:cNvPr id="3" name="Rectangle: Rounded Corners 2">
            <a:extLst>
              <a:ext uri="{FF2B5EF4-FFF2-40B4-BE49-F238E27FC236}">
                <a16:creationId xmlns:a16="http://schemas.microsoft.com/office/drawing/2014/main" id="{8B8B4280-2845-C01C-7BFF-328FD83A2D4E}"/>
              </a:ext>
            </a:extLst>
          </p:cNvPr>
          <p:cNvSpPr/>
          <p:nvPr/>
        </p:nvSpPr>
        <p:spPr>
          <a:xfrm>
            <a:off x="117748" y="332656"/>
            <a:ext cx="11953328" cy="129614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b="1" u="sng" dirty="0"/>
              <a:t>Empower Action</a:t>
            </a:r>
            <a:r>
              <a:rPr lang="en-GB" b="1" dirty="0"/>
              <a:t>: - </a:t>
            </a:r>
            <a:r>
              <a:rPr lang="en-GB" dirty="0"/>
              <a:t>To empower employees, BA provides training programmes, digital tools, and resources to support initiatives such as fuel efficiency and waste reduction. Managers are encouraged to make local sustainability decisions, such as optimising ground operations and energy use. Continued empowerment requires removing structural barriers, such as budget constraints and limited cross-departmental coordination, that can slow progress.</a:t>
            </a:r>
          </a:p>
        </p:txBody>
      </p:sp>
      <p:sp>
        <p:nvSpPr>
          <p:cNvPr id="4" name="Rectangle: Rounded Corners 3">
            <a:extLst>
              <a:ext uri="{FF2B5EF4-FFF2-40B4-BE49-F238E27FC236}">
                <a16:creationId xmlns:a16="http://schemas.microsoft.com/office/drawing/2014/main" id="{731A76CA-A525-1C20-2577-5935B499B1F6}"/>
              </a:ext>
            </a:extLst>
          </p:cNvPr>
          <p:cNvSpPr/>
          <p:nvPr/>
        </p:nvSpPr>
        <p:spPr>
          <a:xfrm>
            <a:off x="116430" y="1988840"/>
            <a:ext cx="11953328" cy="129614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b="1" u="sng" dirty="0"/>
              <a:t>Generate Short-Term Wins</a:t>
            </a:r>
            <a:r>
              <a:rPr lang="en-GB" b="1" dirty="0"/>
              <a:t>: -</a:t>
            </a:r>
            <a:r>
              <a:rPr lang="en-GB" dirty="0"/>
              <a:t> BA has achieved several short-term successes, including </a:t>
            </a:r>
            <a:r>
              <a:rPr lang="en-GB" b="1" dirty="0"/>
              <a:t>SAF-powered demonstration flights</a:t>
            </a:r>
            <a:r>
              <a:rPr lang="en-GB" dirty="0"/>
              <a:t>, </a:t>
            </a:r>
            <a:r>
              <a:rPr lang="en-GB" b="1" dirty="0"/>
              <a:t>carbon offset programmes</a:t>
            </a:r>
            <a:r>
              <a:rPr lang="en-GB" dirty="0"/>
              <a:t>, and public reporting of emission reductions. These milestones help build credibility and motivate employees. To sustain momentum, BA should celebrate these wins internally and communicate them transparently to stakeholders to maintain engagement and trust.</a:t>
            </a:r>
          </a:p>
        </p:txBody>
      </p:sp>
      <p:sp>
        <p:nvSpPr>
          <p:cNvPr id="5" name="Rectangle: Rounded Corners 4">
            <a:extLst>
              <a:ext uri="{FF2B5EF4-FFF2-40B4-BE49-F238E27FC236}">
                <a16:creationId xmlns:a16="http://schemas.microsoft.com/office/drawing/2014/main" id="{71A67042-C66F-A884-51F9-DE625E903340}"/>
              </a:ext>
            </a:extLst>
          </p:cNvPr>
          <p:cNvSpPr/>
          <p:nvPr/>
        </p:nvSpPr>
        <p:spPr>
          <a:xfrm>
            <a:off x="116430" y="3690151"/>
            <a:ext cx="11953328" cy="129614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b="1" u="sng" dirty="0"/>
              <a:t>Consolidate Gains and Produce More Change</a:t>
            </a:r>
            <a:r>
              <a:rPr lang="en-GB" b="1" dirty="0"/>
              <a:t>: -</a:t>
            </a:r>
            <a:r>
              <a:rPr lang="en-GB" dirty="0"/>
              <a:t> After early successes, BA must scale its sustainability initiatives across the organisation. This includes </a:t>
            </a:r>
            <a:r>
              <a:rPr lang="en-GB" b="1" dirty="0"/>
              <a:t>expanding SAF sourcing partnerships</a:t>
            </a:r>
            <a:r>
              <a:rPr lang="en-GB" dirty="0"/>
              <a:t>, </a:t>
            </a:r>
            <a:r>
              <a:rPr lang="en-GB" b="1" dirty="0"/>
              <a:t>accelerating fleet renewal</a:t>
            </a:r>
            <a:r>
              <a:rPr lang="en-GB" dirty="0"/>
              <a:t>, and integrating </a:t>
            </a:r>
            <a:r>
              <a:rPr lang="en-GB" b="1" dirty="0"/>
              <a:t>AI-driven efficiencies</a:t>
            </a:r>
            <a:r>
              <a:rPr lang="en-GB" dirty="0"/>
              <a:t> across operations. Embedding lessons from pilot projects into long-term business practices will help BA maintain progress and avoid regression.</a:t>
            </a:r>
          </a:p>
        </p:txBody>
      </p:sp>
      <p:sp>
        <p:nvSpPr>
          <p:cNvPr id="6" name="Rectangle: Rounded Corners 5">
            <a:extLst>
              <a:ext uri="{FF2B5EF4-FFF2-40B4-BE49-F238E27FC236}">
                <a16:creationId xmlns:a16="http://schemas.microsoft.com/office/drawing/2014/main" id="{70EC21EC-00B7-9C6A-968C-465CE22F0B4B}"/>
              </a:ext>
            </a:extLst>
          </p:cNvPr>
          <p:cNvSpPr/>
          <p:nvPr/>
        </p:nvSpPr>
        <p:spPr>
          <a:xfrm>
            <a:off x="116430" y="5380294"/>
            <a:ext cx="11953328" cy="129614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b="1" u="sng" dirty="0"/>
              <a:t>Anchor Changes in the Corporate Culture</a:t>
            </a:r>
            <a:r>
              <a:rPr lang="en-GB" b="1" dirty="0"/>
              <a:t>: -</a:t>
            </a:r>
            <a:r>
              <a:rPr lang="en-GB" dirty="0"/>
              <a:t> For long-term success, sustainability must become part of BA’s </a:t>
            </a:r>
            <a:r>
              <a:rPr lang="en-GB" b="1" dirty="0"/>
              <a:t>corporate DNA</a:t>
            </a:r>
            <a:r>
              <a:rPr lang="en-GB" dirty="0"/>
              <a:t>. The company has started linking environmental metrics to </a:t>
            </a:r>
            <a:r>
              <a:rPr lang="en-GB" b="1" dirty="0"/>
              <a:t>employee performance appraisals</a:t>
            </a:r>
            <a:r>
              <a:rPr lang="en-GB" dirty="0"/>
              <a:t> and </a:t>
            </a:r>
            <a:r>
              <a:rPr lang="en-GB" b="1" dirty="0"/>
              <a:t>executive incentives</a:t>
            </a:r>
            <a:r>
              <a:rPr lang="en-GB" dirty="0"/>
              <a:t>, promoting accountability at all levels. Continued emphasis on </a:t>
            </a:r>
            <a:r>
              <a:rPr lang="en-GB" b="1" dirty="0"/>
              <a:t>training, recognition, and leadership modelling</a:t>
            </a:r>
            <a:r>
              <a:rPr lang="en-GB" dirty="0"/>
              <a:t> will help ensure that sustainability becomes a permanent part of BA’s organisational identity.</a:t>
            </a:r>
          </a:p>
        </p:txBody>
      </p:sp>
    </p:spTree>
    <p:extLst>
      <p:ext uri="{BB962C8B-B14F-4D97-AF65-F5344CB8AC3E}">
        <p14:creationId xmlns:p14="http://schemas.microsoft.com/office/powerpoint/2010/main" val="350791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20D39D4-6893-6814-FF2D-02D1BA3EE580}"/>
              </a:ext>
            </a:extLst>
          </p:cNvPr>
          <p:cNvSpPr>
            <a:spLocks noGrp="1"/>
          </p:cNvSpPr>
          <p:nvPr>
            <p:ph type="sldNum" sz="quarter" idx="12"/>
          </p:nvPr>
        </p:nvSpPr>
        <p:spPr/>
        <p:txBody>
          <a:bodyPr/>
          <a:lstStyle/>
          <a:p>
            <a:fld id="{A3F31473-23EB-4724-8B59-FE6D21D89FA4}" type="slidenum">
              <a:rPr lang="en-GB" smtClean="0"/>
              <a:t>32</a:t>
            </a:fld>
            <a:endParaRPr lang="en-GB" dirty="0"/>
          </a:p>
        </p:txBody>
      </p:sp>
      <p:sp>
        <p:nvSpPr>
          <p:cNvPr id="6" name="Rectangle 5">
            <a:extLst>
              <a:ext uri="{FF2B5EF4-FFF2-40B4-BE49-F238E27FC236}">
                <a16:creationId xmlns:a16="http://schemas.microsoft.com/office/drawing/2014/main" id="{65731E02-30B3-A3CF-E1EA-E87322248A8C}"/>
              </a:ext>
            </a:extLst>
          </p:cNvPr>
          <p:cNvSpPr/>
          <p:nvPr/>
        </p:nvSpPr>
        <p:spPr>
          <a:xfrm>
            <a:off x="333772" y="1844824"/>
            <a:ext cx="3600400" cy="280831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5400" b="1" dirty="0"/>
              <a:t>Unfreeze</a:t>
            </a:r>
          </a:p>
        </p:txBody>
      </p:sp>
      <p:sp>
        <p:nvSpPr>
          <p:cNvPr id="7" name="Rectangle 6">
            <a:extLst>
              <a:ext uri="{FF2B5EF4-FFF2-40B4-BE49-F238E27FC236}">
                <a16:creationId xmlns:a16="http://schemas.microsoft.com/office/drawing/2014/main" id="{42106FCD-72BE-CBE8-03C2-BD690524EE3C}"/>
              </a:ext>
            </a:extLst>
          </p:cNvPr>
          <p:cNvSpPr/>
          <p:nvPr/>
        </p:nvSpPr>
        <p:spPr>
          <a:xfrm>
            <a:off x="8329874" y="1844824"/>
            <a:ext cx="3600400" cy="280831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5400" b="1" dirty="0"/>
              <a:t>Refreeze</a:t>
            </a:r>
            <a:endParaRPr lang="en-GB" sz="5400" b="1" dirty="0"/>
          </a:p>
        </p:txBody>
      </p:sp>
      <p:sp>
        <p:nvSpPr>
          <p:cNvPr id="8" name="Rectangle 7">
            <a:extLst>
              <a:ext uri="{FF2B5EF4-FFF2-40B4-BE49-F238E27FC236}">
                <a16:creationId xmlns:a16="http://schemas.microsoft.com/office/drawing/2014/main" id="{4640422F-DEDE-EE45-0903-A4687E506028}"/>
              </a:ext>
            </a:extLst>
          </p:cNvPr>
          <p:cNvSpPr/>
          <p:nvPr/>
        </p:nvSpPr>
        <p:spPr>
          <a:xfrm>
            <a:off x="4345463" y="1850909"/>
            <a:ext cx="3600400" cy="280831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5400" b="1" dirty="0"/>
              <a:t>Change</a:t>
            </a:r>
          </a:p>
        </p:txBody>
      </p:sp>
      <p:sp>
        <p:nvSpPr>
          <p:cNvPr id="10" name="Arrow: Curved Up 9">
            <a:extLst>
              <a:ext uri="{FF2B5EF4-FFF2-40B4-BE49-F238E27FC236}">
                <a16:creationId xmlns:a16="http://schemas.microsoft.com/office/drawing/2014/main" id="{13188AE5-4816-86DF-E35D-DB9C4FA71B91}"/>
              </a:ext>
            </a:extLst>
          </p:cNvPr>
          <p:cNvSpPr/>
          <p:nvPr/>
        </p:nvSpPr>
        <p:spPr>
          <a:xfrm>
            <a:off x="2349996" y="4869160"/>
            <a:ext cx="3024336" cy="1487191"/>
          </a:xfrm>
          <a:prstGeom prst="curved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urved Up 10">
            <a:extLst>
              <a:ext uri="{FF2B5EF4-FFF2-40B4-BE49-F238E27FC236}">
                <a16:creationId xmlns:a16="http://schemas.microsoft.com/office/drawing/2014/main" id="{D77D6C60-4BB0-5FD1-9D2B-D8350BAF0F01}"/>
              </a:ext>
            </a:extLst>
          </p:cNvPr>
          <p:cNvSpPr/>
          <p:nvPr/>
        </p:nvSpPr>
        <p:spPr>
          <a:xfrm rot="10800000" flipH="1">
            <a:off x="7030516" y="282680"/>
            <a:ext cx="3168352" cy="1487191"/>
          </a:xfrm>
          <a:prstGeom prst="curved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3" name="TextBox 12">
            <a:extLst>
              <a:ext uri="{FF2B5EF4-FFF2-40B4-BE49-F238E27FC236}">
                <a16:creationId xmlns:a16="http://schemas.microsoft.com/office/drawing/2014/main" id="{ABD513F6-4392-078F-4DB8-8B9D1ECFC04A}"/>
              </a:ext>
            </a:extLst>
          </p:cNvPr>
          <p:cNvSpPr txBox="1"/>
          <p:nvPr/>
        </p:nvSpPr>
        <p:spPr>
          <a:xfrm>
            <a:off x="333772" y="316983"/>
            <a:ext cx="6092890" cy="707886"/>
          </a:xfrm>
          <a:prstGeom prst="rect">
            <a:avLst/>
          </a:prstGeom>
          <a:noFill/>
        </p:spPr>
        <p:txBody>
          <a:bodyPr wrap="square">
            <a:spAutoFit/>
          </a:bodyPr>
          <a:lstStyle/>
          <a:p>
            <a:r>
              <a:rPr lang="en-GB" sz="4000" b="1" spc="-10" dirty="0">
                <a:solidFill>
                  <a:schemeClr val="accent3">
                    <a:lumMod val="75000"/>
                  </a:schemeClr>
                </a:solidFill>
                <a:effectLst/>
                <a:latin typeface="Times New Roman" panose="02020603050405020304" pitchFamily="18" charset="0"/>
                <a:ea typeface="Calibri" panose="020F0502020204030204" pitchFamily="34" charset="0"/>
              </a:rPr>
              <a:t>Lewin’s</a:t>
            </a:r>
            <a:r>
              <a:rPr lang="en-GB" sz="4000" b="1" spc="-20" dirty="0">
                <a:solidFill>
                  <a:schemeClr val="accent3">
                    <a:lumMod val="75000"/>
                  </a:schemeClr>
                </a:solidFill>
                <a:effectLst/>
                <a:latin typeface="Times New Roman" panose="02020603050405020304" pitchFamily="18" charset="0"/>
                <a:ea typeface="Calibri" panose="020F0502020204030204" pitchFamily="34" charset="0"/>
              </a:rPr>
              <a:t> </a:t>
            </a:r>
            <a:r>
              <a:rPr lang="en-GB" sz="4000" b="1" spc="-10" dirty="0">
                <a:solidFill>
                  <a:schemeClr val="accent3">
                    <a:lumMod val="75000"/>
                  </a:schemeClr>
                </a:solidFill>
                <a:effectLst/>
                <a:latin typeface="Times New Roman" panose="02020603050405020304" pitchFamily="18" charset="0"/>
                <a:ea typeface="Calibri" panose="020F0502020204030204" pitchFamily="34" charset="0"/>
              </a:rPr>
              <a:t>3-Stage</a:t>
            </a:r>
            <a:r>
              <a:rPr lang="en-GB" sz="4000" b="1" spc="5" dirty="0">
                <a:solidFill>
                  <a:schemeClr val="accent3">
                    <a:lumMod val="75000"/>
                  </a:schemeClr>
                </a:solidFill>
                <a:effectLst/>
                <a:latin typeface="Times New Roman" panose="02020603050405020304" pitchFamily="18" charset="0"/>
                <a:ea typeface="Calibri" panose="020F0502020204030204" pitchFamily="34" charset="0"/>
              </a:rPr>
              <a:t> </a:t>
            </a:r>
            <a:r>
              <a:rPr lang="en-GB" sz="4000" b="1" spc="-20" dirty="0">
                <a:solidFill>
                  <a:schemeClr val="accent3">
                    <a:lumMod val="75000"/>
                  </a:schemeClr>
                </a:solidFill>
                <a:effectLst/>
                <a:latin typeface="Times New Roman" panose="02020603050405020304" pitchFamily="18" charset="0"/>
                <a:ea typeface="Calibri" panose="020F0502020204030204" pitchFamily="34" charset="0"/>
              </a:rPr>
              <a:t>Model</a:t>
            </a:r>
            <a:endParaRPr lang="en-GB" sz="4000" b="1" dirty="0">
              <a:solidFill>
                <a:schemeClr val="accent3">
                  <a:lumMod val="75000"/>
                </a:schemeClr>
              </a:solidFill>
            </a:endParaRPr>
          </a:p>
        </p:txBody>
      </p:sp>
    </p:spTree>
    <p:extLst>
      <p:ext uri="{BB962C8B-B14F-4D97-AF65-F5344CB8AC3E}">
        <p14:creationId xmlns:p14="http://schemas.microsoft.com/office/powerpoint/2010/main" val="15546153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268654-3ED3-3248-5141-EDE3353AA820}"/>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B2F3F9D-40C2-2E74-514A-5B89FCC26A4D}"/>
              </a:ext>
            </a:extLst>
          </p:cNvPr>
          <p:cNvSpPr>
            <a:spLocks noGrp="1"/>
          </p:cNvSpPr>
          <p:nvPr>
            <p:ph type="sldNum" sz="quarter" idx="12"/>
          </p:nvPr>
        </p:nvSpPr>
        <p:spPr/>
        <p:txBody>
          <a:bodyPr/>
          <a:lstStyle/>
          <a:p>
            <a:fld id="{A3F31473-23EB-4724-8B59-FE6D21D89FA4}" type="slidenum">
              <a:rPr lang="en-GB" smtClean="0"/>
              <a:t>33</a:t>
            </a:fld>
            <a:endParaRPr lang="en-GB" dirty="0"/>
          </a:p>
        </p:txBody>
      </p:sp>
      <p:sp>
        <p:nvSpPr>
          <p:cNvPr id="6" name="Rectangle 5">
            <a:extLst>
              <a:ext uri="{FF2B5EF4-FFF2-40B4-BE49-F238E27FC236}">
                <a16:creationId xmlns:a16="http://schemas.microsoft.com/office/drawing/2014/main" id="{3BBB8453-B6BB-61A6-C244-8494D853BE33}"/>
              </a:ext>
            </a:extLst>
          </p:cNvPr>
          <p:cNvSpPr/>
          <p:nvPr/>
        </p:nvSpPr>
        <p:spPr>
          <a:xfrm>
            <a:off x="333772" y="1844824"/>
            <a:ext cx="3600400" cy="280831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5400" b="1" dirty="0"/>
              <a:t>Unfreeze</a:t>
            </a:r>
            <a:endParaRPr lang="en-GB" sz="1600" dirty="0"/>
          </a:p>
          <a:p>
            <a:pPr marL="285750" indent="-285750">
              <a:buFont typeface="Wingdings" panose="05000000000000000000" pitchFamily="2" charset="2"/>
              <a:buChar char="ü"/>
            </a:pPr>
            <a:r>
              <a:rPr lang="en-US" sz="1600" dirty="0"/>
              <a:t>Leadership &amp; Sustainability</a:t>
            </a:r>
          </a:p>
          <a:p>
            <a:pPr marL="285750" indent="-285750">
              <a:buFont typeface="Wingdings" panose="05000000000000000000" pitchFamily="2" charset="2"/>
              <a:buChar char="ü"/>
            </a:pPr>
            <a:r>
              <a:rPr lang="en-US" sz="1600" dirty="0"/>
              <a:t>Awareness</a:t>
            </a:r>
          </a:p>
          <a:p>
            <a:pPr marL="285750" indent="-285750">
              <a:buFont typeface="Wingdings" panose="05000000000000000000" pitchFamily="2" charset="2"/>
              <a:buChar char="ü"/>
            </a:pPr>
            <a:r>
              <a:rPr lang="en-US" sz="1600" dirty="0"/>
              <a:t>Challenge &amp; Change </a:t>
            </a:r>
          </a:p>
        </p:txBody>
      </p:sp>
      <p:sp>
        <p:nvSpPr>
          <p:cNvPr id="7" name="Rectangle 6">
            <a:extLst>
              <a:ext uri="{FF2B5EF4-FFF2-40B4-BE49-F238E27FC236}">
                <a16:creationId xmlns:a16="http://schemas.microsoft.com/office/drawing/2014/main" id="{E19082BF-11B6-DC06-98A7-EB200FEBA0E9}"/>
              </a:ext>
            </a:extLst>
          </p:cNvPr>
          <p:cNvSpPr/>
          <p:nvPr/>
        </p:nvSpPr>
        <p:spPr>
          <a:xfrm>
            <a:off x="8329874" y="1844824"/>
            <a:ext cx="3600400" cy="280831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5400" b="1" dirty="0"/>
              <a:t>Refreeze</a:t>
            </a:r>
          </a:p>
          <a:p>
            <a:pPr marL="285750" indent="-285750">
              <a:buFont typeface="Wingdings" panose="05000000000000000000" pitchFamily="2" charset="2"/>
              <a:buChar char="ü"/>
            </a:pPr>
            <a:r>
              <a:rPr lang="en-GB" dirty="0"/>
              <a:t>Performance Management System</a:t>
            </a:r>
          </a:p>
          <a:p>
            <a:pPr marL="285750" indent="-285750">
              <a:buFont typeface="Wingdings" panose="05000000000000000000" pitchFamily="2" charset="2"/>
              <a:buChar char="ü"/>
            </a:pPr>
            <a:r>
              <a:rPr lang="en-GB" dirty="0"/>
              <a:t>Disclosures to Stakeholders </a:t>
            </a:r>
          </a:p>
          <a:p>
            <a:pPr marL="285750" indent="-285750">
              <a:buFont typeface="Wingdings" panose="05000000000000000000" pitchFamily="2" charset="2"/>
              <a:buChar char="ü"/>
            </a:pPr>
            <a:r>
              <a:rPr lang="en-GB" dirty="0"/>
              <a:t>Corporate Governance</a:t>
            </a:r>
            <a:endParaRPr lang="en-GB" sz="1600" dirty="0"/>
          </a:p>
        </p:txBody>
      </p:sp>
      <p:sp>
        <p:nvSpPr>
          <p:cNvPr id="8" name="Rectangle 7">
            <a:extLst>
              <a:ext uri="{FF2B5EF4-FFF2-40B4-BE49-F238E27FC236}">
                <a16:creationId xmlns:a16="http://schemas.microsoft.com/office/drawing/2014/main" id="{587DE6D8-9196-D6AA-10CB-3DF4FB8610E9}"/>
              </a:ext>
            </a:extLst>
          </p:cNvPr>
          <p:cNvSpPr/>
          <p:nvPr/>
        </p:nvSpPr>
        <p:spPr>
          <a:xfrm>
            <a:off x="4345463" y="1850909"/>
            <a:ext cx="3600400" cy="280831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5400" b="1" dirty="0"/>
          </a:p>
          <a:p>
            <a:pPr algn="ctr"/>
            <a:r>
              <a:rPr lang="en-GB" sz="5400" b="1" dirty="0"/>
              <a:t>Change</a:t>
            </a:r>
          </a:p>
          <a:p>
            <a:pPr marL="285750" indent="-285750">
              <a:buFont typeface="Wingdings" panose="05000000000000000000" pitchFamily="2" charset="2"/>
              <a:buChar char="ü"/>
            </a:pPr>
            <a:r>
              <a:rPr lang="en-GB" dirty="0"/>
              <a:t>waste-to-fuel Technologies</a:t>
            </a:r>
          </a:p>
          <a:p>
            <a:pPr marL="285750" indent="-285750">
              <a:buFont typeface="Wingdings" panose="05000000000000000000" pitchFamily="2" charset="2"/>
              <a:buChar char="ü"/>
            </a:pPr>
            <a:r>
              <a:rPr lang="en-GB" sz="1600" dirty="0"/>
              <a:t>Use AI</a:t>
            </a:r>
          </a:p>
          <a:p>
            <a:pPr marL="285750" indent="-285750">
              <a:buFont typeface="Wingdings" panose="05000000000000000000" pitchFamily="2" charset="2"/>
              <a:buChar char="ü"/>
            </a:pPr>
            <a:r>
              <a:rPr lang="en-GB" dirty="0"/>
              <a:t>To Promote Eco-Conscious </a:t>
            </a:r>
            <a:endParaRPr lang="en-GB" sz="1600" dirty="0"/>
          </a:p>
          <a:p>
            <a:endParaRPr lang="en-GB" sz="5400" dirty="0"/>
          </a:p>
        </p:txBody>
      </p:sp>
      <p:sp>
        <p:nvSpPr>
          <p:cNvPr id="10" name="Arrow: Curved Up 9">
            <a:extLst>
              <a:ext uri="{FF2B5EF4-FFF2-40B4-BE49-F238E27FC236}">
                <a16:creationId xmlns:a16="http://schemas.microsoft.com/office/drawing/2014/main" id="{290F60DF-0B4E-36D1-58AA-6BF23FBA75C8}"/>
              </a:ext>
            </a:extLst>
          </p:cNvPr>
          <p:cNvSpPr/>
          <p:nvPr/>
        </p:nvSpPr>
        <p:spPr>
          <a:xfrm>
            <a:off x="2349996" y="4869160"/>
            <a:ext cx="3024336" cy="1487191"/>
          </a:xfrm>
          <a:prstGeom prst="curved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urved Up 10">
            <a:extLst>
              <a:ext uri="{FF2B5EF4-FFF2-40B4-BE49-F238E27FC236}">
                <a16:creationId xmlns:a16="http://schemas.microsoft.com/office/drawing/2014/main" id="{71434AFC-28F0-8B99-DCDB-F4C09913B672}"/>
              </a:ext>
            </a:extLst>
          </p:cNvPr>
          <p:cNvSpPr/>
          <p:nvPr/>
        </p:nvSpPr>
        <p:spPr>
          <a:xfrm rot="10800000" flipH="1">
            <a:off x="7030516" y="282680"/>
            <a:ext cx="3168352" cy="1487191"/>
          </a:xfrm>
          <a:prstGeom prst="curved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3" name="TextBox 12">
            <a:extLst>
              <a:ext uri="{FF2B5EF4-FFF2-40B4-BE49-F238E27FC236}">
                <a16:creationId xmlns:a16="http://schemas.microsoft.com/office/drawing/2014/main" id="{F4207D6A-7B9C-B5F6-72C4-B04E016E517B}"/>
              </a:ext>
            </a:extLst>
          </p:cNvPr>
          <p:cNvSpPr txBox="1"/>
          <p:nvPr/>
        </p:nvSpPr>
        <p:spPr>
          <a:xfrm>
            <a:off x="333772" y="316983"/>
            <a:ext cx="6092890" cy="707886"/>
          </a:xfrm>
          <a:prstGeom prst="rect">
            <a:avLst/>
          </a:prstGeom>
          <a:noFill/>
        </p:spPr>
        <p:txBody>
          <a:bodyPr wrap="square">
            <a:spAutoFit/>
          </a:bodyPr>
          <a:lstStyle/>
          <a:p>
            <a:r>
              <a:rPr lang="en-GB" sz="4000" b="1" spc="-10" dirty="0">
                <a:solidFill>
                  <a:schemeClr val="accent3">
                    <a:lumMod val="75000"/>
                  </a:schemeClr>
                </a:solidFill>
                <a:effectLst/>
                <a:latin typeface="Times New Roman" panose="02020603050405020304" pitchFamily="18" charset="0"/>
                <a:ea typeface="Calibri" panose="020F0502020204030204" pitchFamily="34" charset="0"/>
              </a:rPr>
              <a:t>Lewin’s</a:t>
            </a:r>
            <a:r>
              <a:rPr lang="en-GB" sz="4000" b="1" spc="-20" dirty="0">
                <a:solidFill>
                  <a:schemeClr val="accent3">
                    <a:lumMod val="75000"/>
                  </a:schemeClr>
                </a:solidFill>
                <a:effectLst/>
                <a:latin typeface="Times New Roman" panose="02020603050405020304" pitchFamily="18" charset="0"/>
                <a:ea typeface="Calibri" panose="020F0502020204030204" pitchFamily="34" charset="0"/>
              </a:rPr>
              <a:t> </a:t>
            </a:r>
            <a:r>
              <a:rPr lang="en-GB" sz="4000" b="1" spc="-10" dirty="0">
                <a:solidFill>
                  <a:schemeClr val="accent3">
                    <a:lumMod val="75000"/>
                  </a:schemeClr>
                </a:solidFill>
                <a:effectLst/>
                <a:latin typeface="Times New Roman" panose="02020603050405020304" pitchFamily="18" charset="0"/>
                <a:ea typeface="Calibri" panose="020F0502020204030204" pitchFamily="34" charset="0"/>
              </a:rPr>
              <a:t>3-Stage</a:t>
            </a:r>
            <a:r>
              <a:rPr lang="en-GB" sz="4000" b="1" spc="5" dirty="0">
                <a:solidFill>
                  <a:schemeClr val="accent3">
                    <a:lumMod val="75000"/>
                  </a:schemeClr>
                </a:solidFill>
                <a:effectLst/>
                <a:latin typeface="Times New Roman" panose="02020603050405020304" pitchFamily="18" charset="0"/>
                <a:ea typeface="Calibri" panose="020F0502020204030204" pitchFamily="34" charset="0"/>
              </a:rPr>
              <a:t> </a:t>
            </a:r>
            <a:r>
              <a:rPr lang="en-GB" sz="4000" b="1" spc="-20" dirty="0">
                <a:solidFill>
                  <a:schemeClr val="accent3">
                    <a:lumMod val="75000"/>
                  </a:schemeClr>
                </a:solidFill>
                <a:effectLst/>
                <a:latin typeface="Times New Roman" panose="02020603050405020304" pitchFamily="18" charset="0"/>
                <a:ea typeface="Calibri" panose="020F0502020204030204" pitchFamily="34" charset="0"/>
              </a:rPr>
              <a:t>Model</a:t>
            </a:r>
            <a:endParaRPr lang="en-GB" sz="4000" b="1" dirty="0">
              <a:solidFill>
                <a:schemeClr val="accent3">
                  <a:lumMod val="75000"/>
                </a:schemeClr>
              </a:solidFill>
            </a:endParaRPr>
          </a:p>
        </p:txBody>
      </p:sp>
    </p:spTree>
    <p:extLst>
      <p:ext uri="{BB962C8B-B14F-4D97-AF65-F5344CB8AC3E}">
        <p14:creationId xmlns:p14="http://schemas.microsoft.com/office/powerpoint/2010/main" val="5669087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0F67333-5E3D-D353-1A19-1FDBE845A5AF}"/>
              </a:ext>
            </a:extLst>
          </p:cNvPr>
          <p:cNvSpPr>
            <a:spLocks noGrp="1"/>
          </p:cNvSpPr>
          <p:nvPr>
            <p:ph type="sldNum" sz="quarter" idx="12"/>
          </p:nvPr>
        </p:nvSpPr>
        <p:spPr/>
        <p:txBody>
          <a:bodyPr/>
          <a:lstStyle/>
          <a:p>
            <a:fld id="{A3F31473-23EB-4724-8B59-FE6D21D89FA4}" type="slidenum">
              <a:rPr lang="en-GB" noProof="1" smtClean="0"/>
              <a:t>34</a:t>
            </a:fld>
            <a:endParaRPr lang="en-GB" noProof="1"/>
          </a:p>
        </p:txBody>
      </p:sp>
      <p:sp>
        <p:nvSpPr>
          <p:cNvPr id="3" name="TextBox 2">
            <a:extLst>
              <a:ext uri="{FF2B5EF4-FFF2-40B4-BE49-F238E27FC236}">
                <a16:creationId xmlns:a16="http://schemas.microsoft.com/office/drawing/2014/main" id="{33862746-10C4-7ABE-9D82-FED45BBB057C}"/>
              </a:ext>
            </a:extLst>
          </p:cNvPr>
          <p:cNvSpPr txBox="1"/>
          <p:nvPr/>
        </p:nvSpPr>
        <p:spPr>
          <a:xfrm>
            <a:off x="549796" y="1124744"/>
            <a:ext cx="11449272" cy="4247317"/>
          </a:xfrm>
          <a:prstGeom prst="rect">
            <a:avLst/>
          </a:prstGeom>
          <a:noFill/>
        </p:spPr>
        <p:txBody>
          <a:bodyPr wrap="square" rtlCol="0">
            <a:spAutoFit/>
          </a:bodyPr>
          <a:lstStyle/>
          <a:p>
            <a:r>
              <a:rPr lang="en-GB" sz="5400" noProof="1"/>
              <a:t>            6. Meet Macwan (2510986)</a:t>
            </a:r>
          </a:p>
          <a:p>
            <a:endParaRPr lang="en-GB" sz="5400" noProof="1"/>
          </a:p>
          <a:p>
            <a:r>
              <a:rPr lang="en-GB" sz="5400" noProof="1"/>
              <a:t>    </a:t>
            </a:r>
            <a:r>
              <a:rPr lang="en-GB" sz="5400" b="1" u="sng" noProof="1"/>
              <a:t>Strength, Weakness &amp; Conclusion </a:t>
            </a:r>
          </a:p>
          <a:p>
            <a:endParaRPr lang="en-GB" sz="5400" b="1" u="sng" noProof="1"/>
          </a:p>
          <a:p>
            <a:r>
              <a:rPr lang="en-GB" sz="5400" noProof="1"/>
              <a:t>Mail: </a:t>
            </a:r>
            <a:r>
              <a:rPr lang="en-GB" sz="5400" noProof="1">
                <a:hlinkClick r:id="rId2"/>
              </a:rPr>
              <a:t>2510986@student.uwtsd.ac.uk</a:t>
            </a:r>
            <a:r>
              <a:rPr lang="en-GB" sz="5400" noProof="1"/>
              <a:t> </a:t>
            </a:r>
          </a:p>
        </p:txBody>
      </p:sp>
    </p:spTree>
    <p:extLst>
      <p:ext uri="{BB962C8B-B14F-4D97-AF65-F5344CB8AC3E}">
        <p14:creationId xmlns:p14="http://schemas.microsoft.com/office/powerpoint/2010/main" val="39288820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61F4B7C-8B48-BD73-6D0E-E3F2900CE1DF}"/>
              </a:ext>
            </a:extLst>
          </p:cNvPr>
          <p:cNvSpPr>
            <a:spLocks noGrp="1"/>
          </p:cNvSpPr>
          <p:nvPr>
            <p:ph type="sldNum" sz="quarter" idx="12"/>
          </p:nvPr>
        </p:nvSpPr>
        <p:spPr/>
        <p:txBody>
          <a:bodyPr/>
          <a:lstStyle/>
          <a:p>
            <a:fld id="{A3F31473-23EB-4724-8B59-FE6D21D89FA4}" type="slidenum">
              <a:rPr lang="en-GB" smtClean="0"/>
              <a:t>35</a:t>
            </a:fld>
            <a:endParaRPr lang="en-GB"/>
          </a:p>
        </p:txBody>
      </p:sp>
      <p:sp>
        <p:nvSpPr>
          <p:cNvPr id="4" name="TextBox 3">
            <a:extLst>
              <a:ext uri="{FF2B5EF4-FFF2-40B4-BE49-F238E27FC236}">
                <a16:creationId xmlns:a16="http://schemas.microsoft.com/office/drawing/2014/main" id="{80595BBB-2D9D-430C-395D-1E8B2AB8F205}"/>
              </a:ext>
            </a:extLst>
          </p:cNvPr>
          <p:cNvSpPr txBox="1"/>
          <p:nvPr/>
        </p:nvSpPr>
        <p:spPr>
          <a:xfrm>
            <a:off x="405780" y="136524"/>
            <a:ext cx="11737304" cy="523220"/>
          </a:xfrm>
          <a:prstGeom prst="rect">
            <a:avLst/>
          </a:prstGeom>
          <a:noFill/>
        </p:spPr>
        <p:txBody>
          <a:bodyPr wrap="square">
            <a:spAutoFit/>
          </a:bodyPr>
          <a:lstStyle/>
          <a:p>
            <a:r>
              <a:rPr lang="en-GB" sz="2800" b="1" dirty="0">
                <a:solidFill>
                  <a:schemeClr val="accent3">
                    <a:lumMod val="75000"/>
                  </a:schemeClr>
                </a:solidFill>
                <a:effectLst/>
                <a:latin typeface="Times New Roman" panose="02020603050405020304" pitchFamily="18" charset="0"/>
                <a:ea typeface="Calibri" panose="020F0502020204030204" pitchFamily="34" charset="0"/>
              </a:rPr>
              <a:t>Critical Evaluation of British Airways’ Approach to Change Management</a:t>
            </a:r>
            <a:endParaRPr lang="en-GB" sz="2800" b="1" dirty="0">
              <a:solidFill>
                <a:schemeClr val="accent3">
                  <a:lumMod val="75000"/>
                </a:schemeClr>
              </a:solidFill>
            </a:endParaRPr>
          </a:p>
        </p:txBody>
      </p:sp>
      <p:sp>
        <p:nvSpPr>
          <p:cNvPr id="6" name="TextBox 5">
            <a:extLst>
              <a:ext uri="{FF2B5EF4-FFF2-40B4-BE49-F238E27FC236}">
                <a16:creationId xmlns:a16="http://schemas.microsoft.com/office/drawing/2014/main" id="{BF83F7E1-DB38-3A2A-F7B7-6AE35F3EB6B0}"/>
              </a:ext>
            </a:extLst>
          </p:cNvPr>
          <p:cNvSpPr txBox="1"/>
          <p:nvPr/>
        </p:nvSpPr>
        <p:spPr>
          <a:xfrm>
            <a:off x="384020" y="908720"/>
            <a:ext cx="11399024" cy="3970318"/>
          </a:xfrm>
          <a:prstGeom prst="rect">
            <a:avLst/>
          </a:prstGeom>
          <a:noFill/>
        </p:spPr>
        <p:txBody>
          <a:bodyPr wrap="square">
            <a:spAutoFit/>
          </a:bodyPr>
          <a:lstStyle/>
          <a:p>
            <a:pPr marL="285750" indent="-285750">
              <a:buFont typeface="Wingdings" panose="05000000000000000000" pitchFamily="2" charset="2"/>
              <a:buChar char="ü"/>
            </a:pPr>
            <a:r>
              <a:rPr lang="en-GB" sz="2800" dirty="0">
                <a:latin typeface="Times New Roman" panose="02020603050405020304" pitchFamily="18" charset="0"/>
                <a:ea typeface="Calibri" panose="020F0502020204030204" pitchFamily="34" charset="0"/>
              </a:rPr>
              <a:t>C</a:t>
            </a:r>
            <a:r>
              <a:rPr lang="en-GB" sz="2800" dirty="0">
                <a:effectLst/>
                <a:latin typeface="Times New Roman" panose="02020603050405020304" pitchFamily="18" charset="0"/>
                <a:ea typeface="Calibri" panose="020F0502020204030204" pitchFamily="34" charset="0"/>
              </a:rPr>
              <a:t>hange management</a:t>
            </a:r>
          </a:p>
          <a:p>
            <a:pPr marL="285750" indent="-285750">
              <a:buFont typeface="Wingdings" panose="05000000000000000000" pitchFamily="2" charset="2"/>
              <a:buChar char="ü"/>
            </a:pPr>
            <a:endParaRPr lang="en-GB" sz="2800" dirty="0">
              <a:latin typeface="Times New Roman" panose="02020603050405020304" pitchFamily="18" charset="0"/>
              <a:ea typeface="Calibri" panose="020F0502020204030204" pitchFamily="34" charset="0"/>
            </a:endParaRPr>
          </a:p>
          <a:p>
            <a:pPr marL="285750" indent="-285750">
              <a:buFont typeface="Wingdings" panose="05000000000000000000" pitchFamily="2" charset="2"/>
              <a:buChar char="ü"/>
            </a:pPr>
            <a:endParaRPr lang="en-GB" sz="2800" dirty="0">
              <a:effectLst/>
              <a:latin typeface="Times New Roman" panose="02020603050405020304" pitchFamily="18" charset="0"/>
              <a:ea typeface="Calibri" panose="020F0502020204030204" pitchFamily="34" charset="0"/>
            </a:endParaRPr>
          </a:p>
          <a:p>
            <a:pPr marL="285750" indent="-285750">
              <a:buFont typeface="Wingdings" panose="05000000000000000000" pitchFamily="2" charset="2"/>
              <a:buChar char="ü"/>
            </a:pPr>
            <a:r>
              <a:rPr lang="en-GB" sz="2800" dirty="0"/>
              <a:t>Faces strategic and cultural limitations</a:t>
            </a:r>
          </a:p>
          <a:p>
            <a:pPr marL="285750" indent="-285750">
              <a:buFont typeface="Wingdings" panose="05000000000000000000" pitchFamily="2" charset="2"/>
              <a:buChar char="ü"/>
            </a:pPr>
            <a:endParaRPr lang="en-GB" sz="2800" dirty="0"/>
          </a:p>
          <a:p>
            <a:pPr marL="285750" indent="-285750">
              <a:buFont typeface="Wingdings" panose="05000000000000000000" pitchFamily="2" charset="2"/>
              <a:buChar char="ü"/>
            </a:pPr>
            <a:endParaRPr lang="en-GB" sz="2800" dirty="0"/>
          </a:p>
          <a:p>
            <a:pPr marL="285750" indent="-285750">
              <a:buFont typeface="Wingdings" panose="05000000000000000000" pitchFamily="2" charset="2"/>
              <a:buChar char="ü"/>
            </a:pPr>
            <a:r>
              <a:rPr lang="en-GB" sz="2800" dirty="0"/>
              <a:t>Effective practices and areas requiring improvement</a:t>
            </a:r>
          </a:p>
          <a:p>
            <a:pPr marL="285750" indent="-285750">
              <a:buFont typeface="Wingdings" panose="05000000000000000000" pitchFamily="2" charset="2"/>
              <a:buChar char="ü"/>
            </a:pPr>
            <a:endParaRPr lang="en-GB" sz="2800" dirty="0">
              <a:effectLst/>
              <a:latin typeface="Times New Roman" panose="02020603050405020304" pitchFamily="18" charset="0"/>
              <a:ea typeface="Calibri" panose="020F0502020204030204" pitchFamily="34" charset="0"/>
            </a:endParaRPr>
          </a:p>
          <a:p>
            <a:r>
              <a:rPr lang="en-GB" sz="2800" dirty="0">
                <a:effectLst/>
                <a:latin typeface="Times New Roman" panose="02020603050405020304" pitchFamily="18" charset="0"/>
                <a:ea typeface="Calibri" panose="020F0502020204030204" pitchFamily="34" charset="0"/>
              </a:rPr>
              <a:t> </a:t>
            </a:r>
            <a:endParaRPr lang="en-GB" sz="2800" dirty="0"/>
          </a:p>
        </p:txBody>
      </p:sp>
      <p:pic>
        <p:nvPicPr>
          <p:cNvPr id="8" name="Graphic 7" descr="Bar chart with solid fill">
            <a:extLst>
              <a:ext uri="{FF2B5EF4-FFF2-40B4-BE49-F238E27FC236}">
                <a16:creationId xmlns:a16="http://schemas.microsoft.com/office/drawing/2014/main" id="{52EBF514-3513-B205-153A-98F8080ED73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934172" y="908720"/>
            <a:ext cx="1152128" cy="1152128"/>
          </a:xfrm>
          <a:prstGeom prst="rect">
            <a:avLst/>
          </a:prstGeom>
        </p:spPr>
      </p:pic>
      <p:pic>
        <p:nvPicPr>
          <p:cNvPr id="10" name="Graphic 9" descr="Transfer with solid fill">
            <a:extLst>
              <a:ext uri="{FF2B5EF4-FFF2-40B4-BE49-F238E27FC236}">
                <a16:creationId xmlns:a16="http://schemas.microsoft.com/office/drawing/2014/main" id="{333EA1C0-79B9-4C4A-7D10-FF4D0B6A7E3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598468" y="2125290"/>
            <a:ext cx="1152128" cy="1159693"/>
          </a:xfrm>
          <a:prstGeom prst="rect">
            <a:avLst/>
          </a:prstGeom>
        </p:spPr>
      </p:pic>
      <p:pic>
        <p:nvPicPr>
          <p:cNvPr id="12" name="Graphic 11" descr="Head with gears with solid fill">
            <a:extLst>
              <a:ext uri="{FF2B5EF4-FFF2-40B4-BE49-F238E27FC236}">
                <a16:creationId xmlns:a16="http://schemas.microsoft.com/office/drawing/2014/main" id="{A431DD98-477A-2F82-43FC-376034004FA9}"/>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686700" y="3429000"/>
            <a:ext cx="1080120" cy="1080120"/>
          </a:xfrm>
          <a:prstGeom prst="rect">
            <a:avLst/>
          </a:prstGeom>
        </p:spPr>
      </p:pic>
    </p:spTree>
    <p:extLst>
      <p:ext uri="{BB962C8B-B14F-4D97-AF65-F5344CB8AC3E}">
        <p14:creationId xmlns:p14="http://schemas.microsoft.com/office/powerpoint/2010/main" val="38231451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812BA62-975F-C9BD-FE67-0A6A682AF0F9}"/>
              </a:ext>
            </a:extLst>
          </p:cNvPr>
          <p:cNvSpPr>
            <a:spLocks noGrp="1"/>
          </p:cNvSpPr>
          <p:nvPr>
            <p:ph type="sldNum" sz="quarter" idx="12"/>
          </p:nvPr>
        </p:nvSpPr>
        <p:spPr/>
        <p:txBody>
          <a:bodyPr/>
          <a:lstStyle/>
          <a:p>
            <a:fld id="{A3F31473-23EB-4724-8B59-FE6D21D89FA4}" type="slidenum">
              <a:rPr lang="en-GB" smtClean="0"/>
              <a:t>36</a:t>
            </a:fld>
            <a:endParaRPr lang="en-GB"/>
          </a:p>
        </p:txBody>
      </p:sp>
      <p:sp>
        <p:nvSpPr>
          <p:cNvPr id="3" name="TextBox 2">
            <a:extLst>
              <a:ext uri="{FF2B5EF4-FFF2-40B4-BE49-F238E27FC236}">
                <a16:creationId xmlns:a16="http://schemas.microsoft.com/office/drawing/2014/main" id="{87DA4025-3E23-C461-AA6F-4955303678E4}"/>
              </a:ext>
            </a:extLst>
          </p:cNvPr>
          <p:cNvSpPr txBox="1"/>
          <p:nvPr/>
        </p:nvSpPr>
        <p:spPr>
          <a:xfrm>
            <a:off x="405780" y="1484784"/>
            <a:ext cx="11881320" cy="2308324"/>
          </a:xfrm>
          <a:prstGeom prst="rect">
            <a:avLst/>
          </a:prstGeom>
          <a:noFill/>
        </p:spPr>
        <p:txBody>
          <a:bodyPr wrap="square" rtlCol="0">
            <a:spAutoFit/>
          </a:bodyPr>
          <a:lstStyle/>
          <a:p>
            <a:r>
              <a:rPr lang="en-US" sz="7200" b="1" dirty="0">
                <a:solidFill>
                  <a:srgbClr val="00B050"/>
                </a:solidFill>
              </a:rPr>
              <a:t>       </a:t>
            </a:r>
          </a:p>
          <a:p>
            <a:r>
              <a:rPr lang="en-US" sz="7200" b="1" dirty="0">
                <a:solidFill>
                  <a:srgbClr val="00B050"/>
                </a:solidFill>
              </a:rPr>
              <a:t>    Strengths </a:t>
            </a:r>
            <a:r>
              <a:rPr lang="en-US" sz="7200" b="1" dirty="0">
                <a:solidFill>
                  <a:schemeClr val="tx2"/>
                </a:solidFill>
              </a:rPr>
              <a:t>&amp;</a:t>
            </a:r>
            <a:r>
              <a:rPr lang="en-US" sz="7200" b="1" dirty="0">
                <a:solidFill>
                  <a:srgbClr val="00B050"/>
                </a:solidFill>
              </a:rPr>
              <a:t> </a:t>
            </a:r>
            <a:r>
              <a:rPr lang="en-US" sz="7200" b="1" dirty="0">
                <a:solidFill>
                  <a:srgbClr val="C00000"/>
                </a:solidFill>
              </a:rPr>
              <a:t>Weaknesses</a:t>
            </a:r>
            <a:endParaRPr lang="en-GB" sz="7200" b="1" dirty="0">
              <a:solidFill>
                <a:srgbClr val="C00000"/>
              </a:solidFill>
            </a:endParaRPr>
          </a:p>
        </p:txBody>
      </p:sp>
      <p:sp>
        <p:nvSpPr>
          <p:cNvPr id="4" name="Arrow: Up 3">
            <a:extLst>
              <a:ext uri="{FF2B5EF4-FFF2-40B4-BE49-F238E27FC236}">
                <a16:creationId xmlns:a16="http://schemas.microsoft.com/office/drawing/2014/main" id="{E856D5D8-8B3E-DA7F-4DF4-7FF6AFBC407E}"/>
              </a:ext>
            </a:extLst>
          </p:cNvPr>
          <p:cNvSpPr/>
          <p:nvPr/>
        </p:nvSpPr>
        <p:spPr>
          <a:xfrm>
            <a:off x="2422004" y="152636"/>
            <a:ext cx="1656184" cy="2664296"/>
          </a:xfrm>
          <a:prstGeom prst="upArrow">
            <a:avLst/>
          </a:prstGeom>
          <a:ln>
            <a:solidFill>
              <a:srgbClr val="92D050"/>
            </a:solidFill>
          </a:ln>
          <a:effectLst>
            <a:glow rad="228600">
              <a:schemeClr val="accent3">
                <a:satMod val="175000"/>
                <a:alpha val="40000"/>
              </a:schemeClr>
            </a:glow>
            <a:outerShdw blurRad="57150" dist="19050" dir="5400000" algn="ctr" rotWithShape="0">
              <a:srgbClr val="000000">
                <a:alpha val="63000"/>
              </a:srgbClr>
            </a:outerShdw>
          </a:effectLst>
        </p:spPr>
        <p:style>
          <a:lnRef idx="0">
            <a:schemeClr val="accent3"/>
          </a:lnRef>
          <a:fillRef idx="3">
            <a:schemeClr val="accent3"/>
          </a:fillRef>
          <a:effectRef idx="3">
            <a:schemeClr val="accent3"/>
          </a:effectRef>
          <a:fontRef idx="minor">
            <a:schemeClr val="lt1"/>
          </a:fontRef>
        </p:style>
        <p:txBody>
          <a:bodyPr rtlCol="0" anchor="ctr">
            <a:scene3d>
              <a:camera prst="orthographicFront"/>
              <a:lightRig rig="harsh" dir="t"/>
            </a:scene3d>
            <a:sp3d extrusionH="57150" prstMaterial="matte">
              <a:bevelT w="63500" h="12700" prst="angle"/>
              <a:contourClr>
                <a:schemeClr val="bg1">
                  <a:lumMod val="65000"/>
                </a:schemeClr>
              </a:contourClr>
            </a:sp3d>
          </a:bodyPr>
          <a:lstStyle/>
          <a:p>
            <a:pPr algn="ctr"/>
            <a:endParaRPr lang="en-GB" b="1">
              <a:ln/>
              <a:solidFill>
                <a:schemeClr val="accent3"/>
              </a:solidFill>
            </a:endParaRPr>
          </a:p>
        </p:txBody>
      </p:sp>
      <p:sp>
        <p:nvSpPr>
          <p:cNvPr id="5" name="Arrow: Up 4">
            <a:extLst>
              <a:ext uri="{FF2B5EF4-FFF2-40B4-BE49-F238E27FC236}">
                <a16:creationId xmlns:a16="http://schemas.microsoft.com/office/drawing/2014/main" id="{9651FA33-8195-E122-88F5-B2EF5C74507E}"/>
              </a:ext>
            </a:extLst>
          </p:cNvPr>
          <p:cNvSpPr/>
          <p:nvPr/>
        </p:nvSpPr>
        <p:spPr>
          <a:xfrm rot="10800000">
            <a:off x="7606580" y="3692055"/>
            <a:ext cx="1656184" cy="2664296"/>
          </a:xfrm>
          <a:prstGeom prst="upArrow">
            <a:avLst/>
          </a:prstGeom>
          <a:solidFill>
            <a:srgbClr val="C00000"/>
          </a:solidFill>
          <a:ln>
            <a:solidFill>
              <a:srgbClr val="FF0000"/>
            </a:solidFill>
          </a:ln>
          <a:effectLst>
            <a:glow rad="228600">
              <a:srgbClr val="C00000">
                <a:alpha val="4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222654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F41A07A-4862-501D-3E69-1C3279FC3867}"/>
              </a:ext>
            </a:extLst>
          </p:cNvPr>
          <p:cNvSpPr>
            <a:spLocks noGrp="1"/>
          </p:cNvSpPr>
          <p:nvPr>
            <p:ph type="sldNum" sz="quarter" idx="12"/>
          </p:nvPr>
        </p:nvSpPr>
        <p:spPr/>
        <p:txBody>
          <a:bodyPr/>
          <a:lstStyle/>
          <a:p>
            <a:fld id="{A3F31473-23EB-4724-8B59-FE6D21D89FA4}" type="slidenum">
              <a:rPr lang="en-GB" smtClean="0"/>
              <a:t>37</a:t>
            </a:fld>
            <a:endParaRPr lang="en-GB"/>
          </a:p>
        </p:txBody>
      </p:sp>
      <p:sp>
        <p:nvSpPr>
          <p:cNvPr id="3" name="Flowchart: Preparation 2">
            <a:extLst>
              <a:ext uri="{FF2B5EF4-FFF2-40B4-BE49-F238E27FC236}">
                <a16:creationId xmlns:a16="http://schemas.microsoft.com/office/drawing/2014/main" id="{7784F791-7990-02F5-BDFB-556184354426}"/>
              </a:ext>
            </a:extLst>
          </p:cNvPr>
          <p:cNvSpPr/>
          <p:nvPr/>
        </p:nvSpPr>
        <p:spPr>
          <a:xfrm>
            <a:off x="477788" y="260648"/>
            <a:ext cx="2736304" cy="864096"/>
          </a:xfrm>
          <a:prstGeom prst="flowChartPreparation">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400" b="1" dirty="0">
                <a:ln w="9525">
                  <a:solidFill>
                    <a:schemeClr val="bg1"/>
                  </a:solidFill>
                  <a:prstDash val="solid"/>
                </a:ln>
                <a:solidFill>
                  <a:schemeClr val="tx1"/>
                </a:solidFill>
                <a:effectLst>
                  <a:outerShdw blurRad="12700" dist="38100" dir="2700000" algn="tl" rotWithShape="0">
                    <a:schemeClr val="bg1">
                      <a:lumMod val="50000"/>
                    </a:schemeClr>
                  </a:outerShdw>
                </a:effectLst>
              </a:rPr>
              <a:t>Strengths</a:t>
            </a:r>
          </a:p>
        </p:txBody>
      </p:sp>
      <p:pic>
        <p:nvPicPr>
          <p:cNvPr id="5" name="Graphic 4" descr="Body builder with solid fill">
            <a:extLst>
              <a:ext uri="{FF2B5EF4-FFF2-40B4-BE49-F238E27FC236}">
                <a16:creationId xmlns:a16="http://schemas.microsoft.com/office/drawing/2014/main" id="{A864B756-CE03-A59F-C0F4-A165436D6B5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214092" y="203042"/>
            <a:ext cx="914400" cy="914400"/>
          </a:xfrm>
          <a:prstGeom prst="rect">
            <a:avLst/>
          </a:prstGeom>
        </p:spPr>
      </p:pic>
      <p:pic>
        <p:nvPicPr>
          <p:cNvPr id="10" name="Picture 9">
            <a:extLst>
              <a:ext uri="{FF2B5EF4-FFF2-40B4-BE49-F238E27FC236}">
                <a16:creationId xmlns:a16="http://schemas.microsoft.com/office/drawing/2014/main" id="{A57123B9-0C2D-B38D-4CF5-75C33346DC78}"/>
              </a:ext>
            </a:extLst>
          </p:cNvPr>
          <p:cNvPicPr>
            <a:picLocks noChangeAspect="1"/>
          </p:cNvPicPr>
          <p:nvPr/>
        </p:nvPicPr>
        <p:blipFill>
          <a:blip r:embed="rId4">
            <a:extLst>
              <a:ext uri="{28A0092B-C50C-407E-A947-70E740481C1C}">
                <a14:useLocalDpi xmlns:a14="http://schemas.microsoft.com/office/drawing/2010/main" val="0"/>
              </a:ext>
            </a:extLst>
          </a:blip>
          <a:srcRect l="45800" t="33201" b="27950"/>
          <a:stretch>
            <a:fillRect/>
          </a:stretch>
        </p:blipFill>
        <p:spPr>
          <a:xfrm>
            <a:off x="7894098" y="2348880"/>
            <a:ext cx="3717032" cy="2664296"/>
          </a:xfrm>
          <a:prstGeom prst="rect">
            <a:avLst/>
          </a:prstGeom>
        </p:spPr>
      </p:pic>
      <p:sp>
        <p:nvSpPr>
          <p:cNvPr id="13" name="TextBox 12">
            <a:extLst>
              <a:ext uri="{FF2B5EF4-FFF2-40B4-BE49-F238E27FC236}">
                <a16:creationId xmlns:a16="http://schemas.microsoft.com/office/drawing/2014/main" id="{5B02D26B-0AC4-47CB-3F66-B2ED447B6D4B}"/>
              </a:ext>
            </a:extLst>
          </p:cNvPr>
          <p:cNvSpPr txBox="1"/>
          <p:nvPr/>
        </p:nvSpPr>
        <p:spPr>
          <a:xfrm>
            <a:off x="621804" y="1844824"/>
            <a:ext cx="6912768" cy="3477875"/>
          </a:xfrm>
          <a:prstGeom prst="rect">
            <a:avLst/>
          </a:prstGeom>
          <a:noFill/>
        </p:spPr>
        <p:txBody>
          <a:bodyPr wrap="square" rtlCol="0">
            <a:spAutoFit/>
          </a:bodyPr>
          <a:lstStyle/>
          <a:p>
            <a:pPr marL="285750" indent="-285750">
              <a:buFont typeface="Wingdings" panose="05000000000000000000" pitchFamily="2" charset="2"/>
              <a:buChar char="ü"/>
            </a:pPr>
            <a:r>
              <a:rPr lang="en-US" sz="2000" dirty="0"/>
              <a:t>Clear vision &amp; leadership</a:t>
            </a:r>
          </a:p>
          <a:p>
            <a:r>
              <a:rPr lang="en-US" sz="2000" dirty="0"/>
              <a:t> </a:t>
            </a:r>
          </a:p>
          <a:p>
            <a:pPr marL="342900" indent="-342900">
              <a:buFont typeface="Wingdings" panose="05000000000000000000" pitchFamily="2" charset="2"/>
              <a:buChar char="ü"/>
            </a:pPr>
            <a:r>
              <a:rPr lang="en-GB" sz="2000" dirty="0"/>
              <a:t>short-term wins</a:t>
            </a:r>
          </a:p>
          <a:p>
            <a:r>
              <a:rPr lang="en-GB" sz="2000" dirty="0"/>
              <a:t> </a:t>
            </a:r>
          </a:p>
          <a:p>
            <a:pPr marL="400050" indent="-400050">
              <a:buFont typeface="+mj-lt"/>
              <a:buAutoNum type="romanLcPeriod"/>
            </a:pPr>
            <a:r>
              <a:rPr lang="en-GB" sz="2000" dirty="0"/>
              <a:t>SAF-powered flights</a:t>
            </a:r>
          </a:p>
          <a:p>
            <a:pPr marL="400050" indent="-400050">
              <a:buFont typeface="+mj-lt"/>
              <a:buAutoNum type="romanLcPeriod"/>
            </a:pPr>
            <a:r>
              <a:rPr lang="en-GB" sz="2000" dirty="0"/>
              <a:t>fleet renewal</a:t>
            </a:r>
          </a:p>
          <a:p>
            <a:pPr marL="400050" indent="-400050">
              <a:buFont typeface="+mj-lt"/>
              <a:buAutoNum type="romanLcPeriod"/>
            </a:pPr>
            <a:r>
              <a:rPr lang="en-GB" sz="2000" dirty="0"/>
              <a:t>AI-driven route optimisation</a:t>
            </a:r>
          </a:p>
          <a:p>
            <a:endParaRPr lang="en-GB" sz="2000" dirty="0"/>
          </a:p>
          <a:p>
            <a:pPr marL="400050" indent="-400050">
              <a:buFont typeface="Wingdings" panose="05000000000000000000" pitchFamily="2" charset="2"/>
              <a:buChar char="ü"/>
            </a:pPr>
            <a:r>
              <a:rPr lang="en-GB" sz="2000" dirty="0"/>
              <a:t>Aligning well with Kotter’s and Lewin’s models</a:t>
            </a:r>
          </a:p>
          <a:p>
            <a:endParaRPr lang="en-GB" sz="2000" dirty="0"/>
          </a:p>
          <a:p>
            <a:pPr marL="400050" indent="-400050">
              <a:buFont typeface="Wingdings" panose="05000000000000000000" pitchFamily="2" charset="2"/>
              <a:buChar char="ü"/>
            </a:pPr>
            <a:r>
              <a:rPr lang="en-GB" sz="2000" dirty="0"/>
              <a:t>Partnerships with </a:t>
            </a:r>
            <a:r>
              <a:rPr lang="en-GB" sz="2000" dirty="0" err="1"/>
              <a:t>LanzaJet</a:t>
            </a:r>
            <a:r>
              <a:rPr lang="en-GB" sz="2000" dirty="0"/>
              <a:t>, Phillips 66 &amp;  </a:t>
            </a:r>
            <a:r>
              <a:rPr lang="en-GB" sz="2000" dirty="0" err="1"/>
              <a:t>ZeroAvia</a:t>
            </a:r>
            <a:r>
              <a:rPr lang="en-GB" sz="2000" dirty="0"/>
              <a:t> </a:t>
            </a:r>
          </a:p>
        </p:txBody>
      </p:sp>
    </p:spTree>
    <p:extLst>
      <p:ext uri="{BB962C8B-B14F-4D97-AF65-F5344CB8AC3E}">
        <p14:creationId xmlns:p14="http://schemas.microsoft.com/office/powerpoint/2010/main" val="25565514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EBD6A70-BA44-19F5-F044-20B3EB86329D}"/>
              </a:ext>
            </a:extLst>
          </p:cNvPr>
          <p:cNvSpPr>
            <a:spLocks noGrp="1"/>
          </p:cNvSpPr>
          <p:nvPr>
            <p:ph type="sldNum" sz="quarter" idx="12"/>
          </p:nvPr>
        </p:nvSpPr>
        <p:spPr/>
        <p:txBody>
          <a:bodyPr/>
          <a:lstStyle/>
          <a:p>
            <a:fld id="{A3F31473-23EB-4724-8B59-FE6D21D89FA4}" type="slidenum">
              <a:rPr lang="en-GB" smtClean="0"/>
              <a:t>38</a:t>
            </a:fld>
            <a:endParaRPr lang="en-GB"/>
          </a:p>
        </p:txBody>
      </p:sp>
      <p:sp>
        <p:nvSpPr>
          <p:cNvPr id="3" name="Flowchart: Preparation 2">
            <a:extLst>
              <a:ext uri="{FF2B5EF4-FFF2-40B4-BE49-F238E27FC236}">
                <a16:creationId xmlns:a16="http://schemas.microsoft.com/office/drawing/2014/main" id="{AE95B124-B5DE-1D1F-141C-291B945FCD21}"/>
              </a:ext>
            </a:extLst>
          </p:cNvPr>
          <p:cNvSpPr/>
          <p:nvPr/>
        </p:nvSpPr>
        <p:spPr>
          <a:xfrm>
            <a:off x="477788" y="260648"/>
            <a:ext cx="2736304" cy="864096"/>
          </a:xfrm>
          <a:prstGeom prst="flowChartPreparation">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000" b="1" dirty="0">
                <a:ln w="9525">
                  <a:solidFill>
                    <a:schemeClr val="bg1"/>
                  </a:solidFill>
                  <a:prstDash val="solid"/>
                </a:ln>
                <a:solidFill>
                  <a:schemeClr val="tx1"/>
                </a:solidFill>
                <a:effectLst>
                  <a:outerShdw blurRad="12700" dist="38100" dir="2700000" algn="tl" rotWithShape="0">
                    <a:schemeClr val="bg1">
                      <a:lumMod val="50000"/>
                    </a:schemeClr>
                  </a:outerShdw>
                </a:effectLst>
              </a:rPr>
              <a:t>Weaknesses</a:t>
            </a:r>
            <a:endParaRPr lang="en-GB" sz="2800" b="1"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pic>
        <p:nvPicPr>
          <p:cNvPr id="6" name="Graphic 5" descr="Downward trend graph with solid fill">
            <a:extLst>
              <a:ext uri="{FF2B5EF4-FFF2-40B4-BE49-F238E27FC236}">
                <a16:creationId xmlns:a16="http://schemas.microsoft.com/office/drawing/2014/main" id="{34F6FF83-55A7-ECCB-3EA3-06817A64F87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286100" y="210344"/>
            <a:ext cx="914400" cy="914400"/>
          </a:xfrm>
          <a:prstGeom prst="rect">
            <a:avLst/>
          </a:prstGeom>
        </p:spPr>
      </p:pic>
      <p:sp>
        <p:nvSpPr>
          <p:cNvPr id="7" name="TextBox 6">
            <a:extLst>
              <a:ext uri="{FF2B5EF4-FFF2-40B4-BE49-F238E27FC236}">
                <a16:creationId xmlns:a16="http://schemas.microsoft.com/office/drawing/2014/main" id="{0AC86FB9-1462-FC9D-8696-21AF429D0B84}"/>
              </a:ext>
            </a:extLst>
          </p:cNvPr>
          <p:cNvSpPr txBox="1"/>
          <p:nvPr/>
        </p:nvSpPr>
        <p:spPr>
          <a:xfrm>
            <a:off x="477788" y="1700808"/>
            <a:ext cx="5904656" cy="2954655"/>
          </a:xfrm>
          <a:prstGeom prst="rect">
            <a:avLst/>
          </a:prstGeom>
          <a:noFill/>
        </p:spPr>
        <p:txBody>
          <a:bodyPr wrap="square" rtlCol="0">
            <a:spAutoFit/>
          </a:bodyPr>
          <a:lstStyle/>
          <a:p>
            <a:pPr marL="342900" indent="-342900">
              <a:buFont typeface="Wingdings" panose="05000000000000000000" pitchFamily="2" charset="2"/>
              <a:buChar char="§"/>
            </a:pPr>
            <a:r>
              <a:rPr lang="en-US" sz="2400" dirty="0"/>
              <a:t>Internal cultural resistance </a:t>
            </a:r>
          </a:p>
          <a:p>
            <a:pPr marL="285750" indent="-285750">
              <a:buFont typeface="Wingdings" panose="05000000000000000000" pitchFamily="2" charset="2"/>
              <a:buChar char="ü"/>
            </a:pPr>
            <a:endParaRPr lang="en-US" sz="2400" dirty="0"/>
          </a:p>
          <a:p>
            <a:pPr marL="342900" indent="-342900">
              <a:buFont typeface="Wingdings" panose="05000000000000000000" pitchFamily="2" charset="2"/>
              <a:buChar char="§"/>
            </a:pPr>
            <a:r>
              <a:rPr lang="en-US" sz="2400" dirty="0"/>
              <a:t>Coordinate bottleneck </a:t>
            </a:r>
          </a:p>
          <a:p>
            <a:pPr marL="285750" indent="-285750">
              <a:buFont typeface="Wingdings" panose="05000000000000000000" pitchFamily="2" charset="2"/>
              <a:buChar char="ü"/>
            </a:pPr>
            <a:endParaRPr lang="en-US" sz="2400" dirty="0"/>
          </a:p>
          <a:p>
            <a:pPr marL="342900" indent="-342900">
              <a:buFont typeface="Wingdings" panose="05000000000000000000" pitchFamily="2" charset="2"/>
              <a:buChar char="§"/>
            </a:pPr>
            <a:r>
              <a:rPr lang="en-US" sz="2400" dirty="0"/>
              <a:t>Technology timeline risk </a:t>
            </a:r>
          </a:p>
          <a:p>
            <a:pPr marL="285750" indent="-285750">
              <a:buFont typeface="Wingdings" panose="05000000000000000000" pitchFamily="2" charset="2"/>
              <a:buChar char="ü"/>
            </a:pPr>
            <a:endParaRPr lang="en-US" sz="2400" dirty="0"/>
          </a:p>
          <a:p>
            <a:pPr marL="342900" indent="-342900">
              <a:buFont typeface="Wingdings" panose="05000000000000000000" pitchFamily="2" charset="2"/>
              <a:buChar char="§"/>
            </a:pPr>
            <a:r>
              <a:rPr lang="en-US" sz="2400" dirty="0"/>
              <a:t>Public trust deficit </a:t>
            </a:r>
          </a:p>
          <a:p>
            <a:pPr marL="285750" indent="-285750">
              <a:buFont typeface="Wingdings" panose="05000000000000000000" pitchFamily="2" charset="2"/>
              <a:buChar char="ü"/>
            </a:pPr>
            <a:endParaRPr lang="en-GB" dirty="0"/>
          </a:p>
        </p:txBody>
      </p:sp>
      <p:pic>
        <p:nvPicPr>
          <p:cNvPr id="9" name="Picture 8">
            <a:extLst>
              <a:ext uri="{FF2B5EF4-FFF2-40B4-BE49-F238E27FC236}">
                <a16:creationId xmlns:a16="http://schemas.microsoft.com/office/drawing/2014/main" id="{73680838-A629-0EEB-1D79-3626DAECFCFD}"/>
              </a:ext>
            </a:extLst>
          </p:cNvPr>
          <p:cNvPicPr>
            <a:picLocks noChangeAspect="1"/>
          </p:cNvPicPr>
          <p:nvPr/>
        </p:nvPicPr>
        <p:blipFill>
          <a:blip r:embed="rId4">
            <a:extLst>
              <a:ext uri="{28A0092B-C50C-407E-A947-70E740481C1C}">
                <a14:useLocalDpi xmlns:a14="http://schemas.microsoft.com/office/drawing/2010/main" val="0"/>
              </a:ext>
            </a:extLst>
          </a:blip>
          <a:srcRect r="8000" b="5900"/>
          <a:stretch>
            <a:fillRect/>
          </a:stretch>
        </p:blipFill>
        <p:spPr>
          <a:xfrm>
            <a:off x="7316612" y="1304764"/>
            <a:ext cx="4293098" cy="4248472"/>
          </a:xfrm>
          <a:prstGeom prst="rect">
            <a:avLst/>
          </a:prstGeom>
        </p:spPr>
      </p:pic>
    </p:spTree>
    <p:extLst>
      <p:ext uri="{BB962C8B-B14F-4D97-AF65-F5344CB8AC3E}">
        <p14:creationId xmlns:p14="http://schemas.microsoft.com/office/powerpoint/2010/main" val="1788967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50367A3-B65A-8005-9F87-C9E33516D72C}"/>
              </a:ext>
            </a:extLst>
          </p:cNvPr>
          <p:cNvSpPr>
            <a:spLocks noGrp="1"/>
          </p:cNvSpPr>
          <p:nvPr>
            <p:ph type="sldNum" sz="quarter" idx="12"/>
          </p:nvPr>
        </p:nvSpPr>
        <p:spPr/>
        <p:txBody>
          <a:bodyPr/>
          <a:lstStyle/>
          <a:p>
            <a:fld id="{A3F31473-23EB-4724-8B59-FE6D21D89FA4}" type="slidenum">
              <a:rPr lang="en-GB" smtClean="0"/>
              <a:t>39</a:t>
            </a:fld>
            <a:endParaRPr lang="en-GB"/>
          </a:p>
        </p:txBody>
      </p:sp>
      <p:sp>
        <p:nvSpPr>
          <p:cNvPr id="4" name="TextBox 3">
            <a:extLst>
              <a:ext uri="{FF2B5EF4-FFF2-40B4-BE49-F238E27FC236}">
                <a16:creationId xmlns:a16="http://schemas.microsoft.com/office/drawing/2014/main" id="{E872C4B6-93AA-392D-4A38-3A1DE028698F}"/>
              </a:ext>
            </a:extLst>
          </p:cNvPr>
          <p:cNvSpPr txBox="1"/>
          <p:nvPr/>
        </p:nvSpPr>
        <p:spPr>
          <a:xfrm>
            <a:off x="117748" y="692696"/>
            <a:ext cx="11881320" cy="5324535"/>
          </a:xfrm>
          <a:prstGeom prst="rect">
            <a:avLst/>
          </a:prstGeom>
          <a:noFill/>
        </p:spPr>
        <p:txBody>
          <a:bodyPr wrap="square">
            <a:spAutoFit/>
          </a:bodyPr>
          <a:lstStyle/>
          <a:p>
            <a:r>
              <a:rPr lang="en-GB" sz="2800" b="1" dirty="0"/>
              <a:t>🎯 Key Recommendations for BA's Sustainability Change Management</a:t>
            </a:r>
          </a:p>
          <a:p>
            <a:endParaRPr lang="en-GB" sz="2000" dirty="0"/>
          </a:p>
          <a:p>
            <a:r>
              <a:rPr lang="en-GB" dirty="0"/>
              <a:t>​</a:t>
            </a:r>
            <a:r>
              <a:rPr lang="en-GB" sz="2400" i="1" u="sng" dirty="0"/>
              <a:t>🧑‍🤝‍🧑 Deepen Employee Involvement</a:t>
            </a:r>
          </a:p>
          <a:p>
            <a:pPr marL="285750" indent="-285750">
              <a:buFont typeface="Wingdings" panose="05000000000000000000" pitchFamily="2" charset="2"/>
              <a:buChar char="ü"/>
            </a:pPr>
            <a:r>
              <a:rPr lang="en-GB" sz="2400" dirty="0"/>
              <a:t>​Implement Participatory Initiatives</a:t>
            </a:r>
          </a:p>
          <a:p>
            <a:pPr marL="285750" indent="-285750">
              <a:buFont typeface="Wingdings" panose="05000000000000000000" pitchFamily="2" charset="2"/>
              <a:buChar char="ü"/>
            </a:pPr>
            <a:r>
              <a:rPr lang="en-GB" sz="2400" dirty="0"/>
              <a:t>​Reinforce Ownership</a:t>
            </a:r>
          </a:p>
          <a:p>
            <a:endParaRPr lang="en-GB" dirty="0"/>
          </a:p>
          <a:p>
            <a:endParaRPr lang="en-GB" dirty="0"/>
          </a:p>
          <a:p>
            <a:r>
              <a:rPr lang="en-GB" dirty="0"/>
              <a:t>​</a:t>
            </a:r>
            <a:r>
              <a:rPr lang="en-GB" sz="2400" i="1" u="sng" dirty="0"/>
              <a:t>📊 Enhance Transparency and Communication</a:t>
            </a:r>
          </a:p>
          <a:p>
            <a:pPr marL="285750" indent="-285750">
              <a:buFont typeface="Wingdings" panose="05000000000000000000" pitchFamily="2" charset="2"/>
              <a:buChar char="ü"/>
            </a:pPr>
            <a:r>
              <a:rPr lang="en-GB" sz="2400" dirty="0"/>
              <a:t>Combat Greenwashing</a:t>
            </a:r>
          </a:p>
          <a:p>
            <a:pPr marL="285750" indent="-285750">
              <a:buFont typeface="Wingdings" panose="05000000000000000000" pitchFamily="2" charset="2"/>
              <a:buChar char="ü"/>
            </a:pPr>
            <a:r>
              <a:rPr lang="en-GB" sz="2400" dirty="0"/>
              <a:t>Increase Accessibility</a:t>
            </a:r>
          </a:p>
          <a:p>
            <a:pPr marL="285750" indent="-285750">
              <a:buFont typeface="Wingdings" panose="05000000000000000000" pitchFamily="2" charset="2"/>
              <a:buChar char="ü"/>
            </a:pPr>
            <a:r>
              <a:rPr lang="en-GB" sz="2400" dirty="0"/>
              <a:t>Maintain Momentum</a:t>
            </a:r>
          </a:p>
          <a:p>
            <a:endParaRPr lang="en-GB" dirty="0"/>
          </a:p>
          <a:p>
            <a:r>
              <a:rPr lang="en-GB" dirty="0"/>
              <a:t>​</a:t>
            </a:r>
            <a:r>
              <a:rPr lang="en-GB" sz="2400" i="1" u="sng" dirty="0"/>
              <a:t>📈 Invest in Change Leadership</a:t>
            </a:r>
          </a:p>
          <a:p>
            <a:pPr marL="285750" indent="-285750">
              <a:buFont typeface="Wingdings" panose="05000000000000000000" pitchFamily="2" charset="2"/>
              <a:buChar char="ü"/>
            </a:pPr>
            <a:r>
              <a:rPr lang="en-GB" sz="2400" dirty="0"/>
              <a:t>​Develop Adaptive Leaders</a:t>
            </a:r>
          </a:p>
          <a:p>
            <a:pPr marL="285750" indent="-285750">
              <a:buFont typeface="Wingdings" panose="05000000000000000000" pitchFamily="2" charset="2"/>
              <a:buChar char="ü"/>
            </a:pPr>
            <a:r>
              <a:rPr lang="en-GB" sz="2400" dirty="0"/>
              <a:t>Ensure Consistency</a:t>
            </a:r>
          </a:p>
        </p:txBody>
      </p:sp>
    </p:spTree>
    <p:extLst>
      <p:ext uri="{BB962C8B-B14F-4D97-AF65-F5344CB8AC3E}">
        <p14:creationId xmlns:p14="http://schemas.microsoft.com/office/powerpoint/2010/main" val="37711314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33C6E39-9C07-8CEE-2660-2DE5D9B920FD}"/>
              </a:ext>
            </a:extLst>
          </p:cNvPr>
          <p:cNvSpPr>
            <a:spLocks noGrp="1"/>
          </p:cNvSpPr>
          <p:nvPr>
            <p:ph type="sldNum" sz="quarter" idx="12"/>
          </p:nvPr>
        </p:nvSpPr>
        <p:spPr/>
        <p:txBody>
          <a:bodyPr/>
          <a:lstStyle/>
          <a:p>
            <a:fld id="{A3F31473-23EB-4724-8B59-FE6D21D89FA4}" type="slidenum">
              <a:rPr lang="en-GB" smtClean="0"/>
              <a:t>40</a:t>
            </a:fld>
            <a:endParaRPr lang="en-GB"/>
          </a:p>
        </p:txBody>
      </p:sp>
      <p:sp>
        <p:nvSpPr>
          <p:cNvPr id="4" name="Rectangle: Diagonal Corners Rounded 3">
            <a:extLst>
              <a:ext uri="{FF2B5EF4-FFF2-40B4-BE49-F238E27FC236}">
                <a16:creationId xmlns:a16="http://schemas.microsoft.com/office/drawing/2014/main" id="{E6CB86D2-5E0D-DAE8-E29B-5BEDD9635645}"/>
              </a:ext>
            </a:extLst>
          </p:cNvPr>
          <p:cNvSpPr/>
          <p:nvPr/>
        </p:nvSpPr>
        <p:spPr>
          <a:xfrm>
            <a:off x="333772" y="476672"/>
            <a:ext cx="2664296" cy="720080"/>
          </a:xfrm>
          <a:prstGeom prst="round2DiagRect">
            <a:avLst/>
          </a:prstGeom>
          <a:effectLst>
            <a:outerShdw blurRad="76200" dist="12700" dir="8100000" sy="-23000" kx="800400" algn="br" rotWithShape="0">
              <a:prstClr val="black">
                <a:alpha val="20000"/>
              </a:prstClr>
            </a:outerShdw>
          </a:effectLst>
          <a:scene3d>
            <a:camera prst="orthographicFront"/>
            <a:lightRig rig="threePt" dir="t"/>
          </a:scene3d>
          <a:sp3d>
            <a:bevelT w="152400" h="50800" prst="softRound"/>
          </a:sp3d>
        </p:spPr>
        <p:style>
          <a:lnRef idx="1">
            <a:schemeClr val="accent3"/>
          </a:lnRef>
          <a:fillRef idx="3">
            <a:schemeClr val="accent3"/>
          </a:fillRef>
          <a:effectRef idx="2">
            <a:schemeClr val="accent3"/>
          </a:effectRef>
          <a:fontRef idx="minor">
            <a:schemeClr val="lt1"/>
          </a:fontRef>
        </p:style>
        <p:txBody>
          <a:bodyPr rtlCol="0" anchor="ctr"/>
          <a:lstStyle/>
          <a:p>
            <a:pPr algn="ctr"/>
            <a:r>
              <a:rPr lang="en-US" sz="3200" b="1" dirty="0">
                <a:ln w="9525">
                  <a:solidFill>
                    <a:schemeClr val="bg1"/>
                  </a:solidFill>
                  <a:prstDash val="solid"/>
                </a:ln>
                <a:solidFill>
                  <a:schemeClr val="tx1"/>
                </a:solidFill>
                <a:effectLst>
                  <a:outerShdw blurRad="12700" dist="38100" dir="2700000" algn="tl" rotWithShape="0">
                    <a:schemeClr val="bg1">
                      <a:lumMod val="50000"/>
                    </a:schemeClr>
                  </a:outerShdw>
                </a:effectLst>
              </a:rPr>
              <a:t>Conclusion </a:t>
            </a:r>
            <a:endParaRPr lang="en-GB" sz="3200" b="1"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7" name="Scroll: Horizontal 6">
            <a:extLst>
              <a:ext uri="{FF2B5EF4-FFF2-40B4-BE49-F238E27FC236}">
                <a16:creationId xmlns:a16="http://schemas.microsoft.com/office/drawing/2014/main" id="{EC1DC0B7-C1B0-DE13-E5F5-36BD1C9B0A3E}"/>
              </a:ext>
            </a:extLst>
          </p:cNvPr>
          <p:cNvSpPr/>
          <p:nvPr/>
        </p:nvSpPr>
        <p:spPr>
          <a:xfrm>
            <a:off x="346136" y="1376772"/>
            <a:ext cx="11233248" cy="792088"/>
          </a:xfrm>
          <a:prstGeom prst="horizontalScroll">
            <a:avLst/>
          </a:prstGeom>
          <a:gradFill flip="none" rotWithShape="1">
            <a:gsLst>
              <a:gs pos="0">
                <a:schemeClr val="dk1">
                  <a:lumMod val="67000"/>
                </a:schemeClr>
              </a:gs>
              <a:gs pos="48000">
                <a:schemeClr val="dk1">
                  <a:lumMod val="97000"/>
                  <a:lumOff val="3000"/>
                </a:schemeClr>
              </a:gs>
              <a:gs pos="100000">
                <a:schemeClr val="dk1">
                  <a:lumMod val="60000"/>
                  <a:lumOff val="40000"/>
                </a:schemeClr>
              </a:gs>
            </a:gsLst>
            <a:lin ang="16200000" scaled="1"/>
            <a:tileRect/>
          </a:gradFill>
          <a:ln>
            <a:noFill/>
          </a:ln>
          <a:effectLst>
            <a:glow rad="228600">
              <a:schemeClr val="accent2">
                <a:satMod val="175000"/>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p>
            <a:pPr algn="ctr"/>
            <a:r>
              <a:rPr lang="en-US" sz="2000" b="1" dirty="0"/>
              <a:t>BA has made real progress through its Better World strategy and SAF investments.</a:t>
            </a:r>
            <a:endParaRPr lang="en-GB" sz="2000" b="1" dirty="0"/>
          </a:p>
        </p:txBody>
      </p:sp>
      <p:sp>
        <p:nvSpPr>
          <p:cNvPr id="9" name="Scroll: Horizontal 8">
            <a:extLst>
              <a:ext uri="{FF2B5EF4-FFF2-40B4-BE49-F238E27FC236}">
                <a16:creationId xmlns:a16="http://schemas.microsoft.com/office/drawing/2014/main" id="{71924A26-F30C-99E3-D58B-1019E7C09774}"/>
              </a:ext>
            </a:extLst>
          </p:cNvPr>
          <p:cNvSpPr/>
          <p:nvPr/>
        </p:nvSpPr>
        <p:spPr>
          <a:xfrm>
            <a:off x="369168" y="3101720"/>
            <a:ext cx="11233248" cy="792088"/>
          </a:xfrm>
          <a:prstGeom prst="horizontalScroll">
            <a:avLst/>
          </a:prstGeom>
          <a:effectLst>
            <a:glow rad="228600">
              <a:schemeClr val="accent2">
                <a:satMod val="175000"/>
                <a:alpha val="40000"/>
              </a:schemeClr>
            </a:glow>
            <a:outerShdw blurRad="57150" dist="19050" dir="5400000" algn="ctr" rotWithShape="0">
              <a:srgbClr val="000000">
                <a:alpha val="63000"/>
              </a:srgbClr>
            </a:outerShdw>
          </a:effectLst>
        </p:spPr>
        <p:style>
          <a:lnRef idx="0">
            <a:schemeClr val="dk1"/>
          </a:lnRef>
          <a:fillRef idx="3">
            <a:schemeClr val="dk1"/>
          </a:fillRef>
          <a:effectRef idx="3">
            <a:schemeClr val="dk1"/>
          </a:effectRef>
          <a:fontRef idx="minor">
            <a:schemeClr val="lt1"/>
          </a:fontRef>
        </p:style>
        <p:txBody>
          <a:bodyPr rtlCol="0" anchor="ctr"/>
          <a:lstStyle/>
          <a:p>
            <a:pPr algn="ctr"/>
            <a:r>
              <a:rPr lang="en-US" sz="2000" b="1" dirty="0"/>
              <a:t>Success depends on stronger employee engagement and transparent reporting.</a:t>
            </a:r>
            <a:endParaRPr lang="en-GB" sz="2000" b="1" dirty="0"/>
          </a:p>
        </p:txBody>
      </p:sp>
      <p:sp>
        <p:nvSpPr>
          <p:cNvPr id="10" name="Scroll: Horizontal 9">
            <a:extLst>
              <a:ext uri="{FF2B5EF4-FFF2-40B4-BE49-F238E27FC236}">
                <a16:creationId xmlns:a16="http://schemas.microsoft.com/office/drawing/2014/main" id="{B1F4E8CB-232C-54ED-E5AE-1B884C9C48D8}"/>
              </a:ext>
            </a:extLst>
          </p:cNvPr>
          <p:cNvSpPr/>
          <p:nvPr/>
        </p:nvSpPr>
        <p:spPr>
          <a:xfrm>
            <a:off x="369168" y="4031575"/>
            <a:ext cx="11233248" cy="792088"/>
          </a:xfrm>
          <a:prstGeom prst="horizontalScroll">
            <a:avLst/>
          </a:prstGeom>
          <a:effectLst>
            <a:glow rad="228600">
              <a:schemeClr val="accent2">
                <a:satMod val="175000"/>
                <a:alpha val="40000"/>
              </a:schemeClr>
            </a:glow>
            <a:outerShdw blurRad="57150" dist="19050" dir="5400000" algn="ctr" rotWithShape="0">
              <a:srgbClr val="000000">
                <a:alpha val="63000"/>
              </a:srgbClr>
            </a:outerShdw>
          </a:effectLst>
        </p:spPr>
        <p:style>
          <a:lnRef idx="0">
            <a:schemeClr val="dk1"/>
          </a:lnRef>
          <a:fillRef idx="3">
            <a:schemeClr val="dk1"/>
          </a:fillRef>
          <a:effectRef idx="3">
            <a:schemeClr val="dk1"/>
          </a:effectRef>
          <a:fontRef idx="minor">
            <a:schemeClr val="lt1"/>
          </a:fontRef>
        </p:style>
        <p:txBody>
          <a:bodyPr rtlCol="0" anchor="ctr"/>
          <a:lstStyle/>
          <a:p>
            <a:pPr algn="ctr"/>
            <a:r>
              <a:rPr lang="en-US" sz="2000" b="1" dirty="0"/>
              <a:t>Performance incentives should link to real emission cuts.</a:t>
            </a:r>
            <a:endParaRPr lang="en-GB" sz="2000" b="1" dirty="0"/>
          </a:p>
        </p:txBody>
      </p:sp>
      <p:sp>
        <p:nvSpPr>
          <p:cNvPr id="11" name="Scroll: Horizontal 10">
            <a:extLst>
              <a:ext uri="{FF2B5EF4-FFF2-40B4-BE49-F238E27FC236}">
                <a16:creationId xmlns:a16="http://schemas.microsoft.com/office/drawing/2014/main" id="{4ACDAD0F-334A-803C-6E0F-92A131621D38}"/>
              </a:ext>
            </a:extLst>
          </p:cNvPr>
          <p:cNvSpPr/>
          <p:nvPr/>
        </p:nvSpPr>
        <p:spPr>
          <a:xfrm>
            <a:off x="361045" y="4995941"/>
            <a:ext cx="11233248" cy="792088"/>
          </a:xfrm>
          <a:prstGeom prst="horizontalScroll">
            <a:avLst/>
          </a:prstGeom>
          <a:effectLst>
            <a:glow rad="228600">
              <a:schemeClr val="accent2">
                <a:satMod val="175000"/>
                <a:alpha val="40000"/>
              </a:schemeClr>
            </a:glow>
            <a:outerShdw blurRad="57150" dist="19050" dir="5400000" algn="ctr" rotWithShape="0">
              <a:srgbClr val="000000">
                <a:alpha val="63000"/>
              </a:srgbClr>
            </a:outerShdw>
          </a:effectLst>
        </p:spPr>
        <p:style>
          <a:lnRef idx="0">
            <a:schemeClr val="dk1"/>
          </a:lnRef>
          <a:fillRef idx="3">
            <a:schemeClr val="dk1"/>
          </a:fillRef>
          <a:effectRef idx="3">
            <a:schemeClr val="dk1"/>
          </a:effectRef>
          <a:fontRef idx="minor">
            <a:schemeClr val="lt1"/>
          </a:fontRef>
        </p:style>
        <p:txBody>
          <a:bodyPr rtlCol="0" anchor="ctr"/>
          <a:lstStyle/>
          <a:p>
            <a:pPr algn="ctr"/>
            <a:r>
              <a:rPr lang="en-US" sz="2000" b="1" dirty="0"/>
              <a:t>Partnerships with fuel and tech innovators can speed results.</a:t>
            </a:r>
            <a:endParaRPr lang="en-GB" sz="2000" b="1" dirty="0"/>
          </a:p>
        </p:txBody>
      </p:sp>
      <p:sp>
        <p:nvSpPr>
          <p:cNvPr id="12" name="Scroll: Horizontal 11">
            <a:extLst>
              <a:ext uri="{FF2B5EF4-FFF2-40B4-BE49-F238E27FC236}">
                <a16:creationId xmlns:a16="http://schemas.microsoft.com/office/drawing/2014/main" id="{F1C51AAB-B4EA-3DA0-9079-AF550F5AD774}"/>
              </a:ext>
            </a:extLst>
          </p:cNvPr>
          <p:cNvSpPr/>
          <p:nvPr/>
        </p:nvSpPr>
        <p:spPr>
          <a:xfrm>
            <a:off x="369168" y="5871040"/>
            <a:ext cx="11233248" cy="792088"/>
          </a:xfrm>
          <a:prstGeom prst="horizontalScroll">
            <a:avLst/>
          </a:prstGeom>
          <a:effectLst>
            <a:glow rad="228600">
              <a:schemeClr val="accent2">
                <a:satMod val="175000"/>
                <a:alpha val="40000"/>
              </a:schemeClr>
            </a:glow>
            <a:outerShdw blurRad="57150" dist="19050" dir="5400000" algn="ctr" rotWithShape="0">
              <a:srgbClr val="000000">
                <a:alpha val="63000"/>
              </a:srgbClr>
            </a:outerShdw>
          </a:effectLst>
        </p:spPr>
        <p:style>
          <a:lnRef idx="0">
            <a:schemeClr val="dk1"/>
          </a:lnRef>
          <a:fillRef idx="3">
            <a:schemeClr val="dk1"/>
          </a:fillRef>
          <a:effectRef idx="3">
            <a:schemeClr val="dk1"/>
          </a:effectRef>
          <a:fontRef idx="minor">
            <a:schemeClr val="lt1"/>
          </a:fontRef>
        </p:style>
        <p:txBody>
          <a:bodyPr rtlCol="0" anchor="ctr"/>
          <a:lstStyle/>
          <a:p>
            <a:pPr algn="ctr"/>
            <a:r>
              <a:rPr lang="en-US" sz="2000" b="1" dirty="0"/>
              <a:t>Deeper sustainability will strengthen BA’s brand and long-term competitiveness.</a:t>
            </a:r>
            <a:endParaRPr lang="en-GB" sz="2000" b="1" dirty="0"/>
          </a:p>
        </p:txBody>
      </p:sp>
      <p:sp>
        <p:nvSpPr>
          <p:cNvPr id="8" name="Scroll: Horizontal 7">
            <a:extLst>
              <a:ext uri="{FF2B5EF4-FFF2-40B4-BE49-F238E27FC236}">
                <a16:creationId xmlns:a16="http://schemas.microsoft.com/office/drawing/2014/main" id="{F4F96BF4-839C-47B4-2799-D49E0830D797}"/>
              </a:ext>
            </a:extLst>
          </p:cNvPr>
          <p:cNvSpPr/>
          <p:nvPr/>
        </p:nvSpPr>
        <p:spPr>
          <a:xfrm>
            <a:off x="361045" y="2226621"/>
            <a:ext cx="11233248" cy="792088"/>
          </a:xfrm>
          <a:prstGeom prst="horizontalScroll">
            <a:avLst/>
          </a:prstGeom>
          <a:effectLst>
            <a:glow rad="228600">
              <a:schemeClr val="accent2">
                <a:satMod val="175000"/>
                <a:alpha val="40000"/>
              </a:schemeClr>
            </a:glow>
            <a:outerShdw blurRad="57150" dist="19050" dir="5400000" algn="ctr" rotWithShape="0">
              <a:srgbClr val="000000">
                <a:alpha val="63000"/>
              </a:srgbClr>
            </a:outerShdw>
          </a:effectLst>
        </p:spPr>
        <p:style>
          <a:lnRef idx="0">
            <a:schemeClr val="dk1"/>
          </a:lnRef>
          <a:fillRef idx="3">
            <a:schemeClr val="dk1"/>
          </a:fillRef>
          <a:effectRef idx="3">
            <a:schemeClr val="dk1"/>
          </a:effectRef>
          <a:fontRef idx="minor">
            <a:schemeClr val="lt1"/>
          </a:fontRef>
        </p:style>
        <p:txBody>
          <a:bodyPr rtlCol="0" anchor="ctr"/>
          <a:lstStyle/>
          <a:p>
            <a:pPr algn="ctr"/>
            <a:r>
              <a:rPr lang="en-US" sz="2000" b="1" dirty="0"/>
              <a:t>High fuel costs and regulatory challenges still slow progress.</a:t>
            </a:r>
            <a:endParaRPr lang="en-GB" sz="2000" b="1" dirty="0"/>
          </a:p>
        </p:txBody>
      </p:sp>
    </p:spTree>
    <p:extLst>
      <p:ext uri="{BB962C8B-B14F-4D97-AF65-F5344CB8AC3E}">
        <p14:creationId xmlns:p14="http://schemas.microsoft.com/office/powerpoint/2010/main" val="19007338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Marketing 16x9">
  <a:themeElements>
    <a:clrScheme name="Marketing_16x9">
      <a:dk1>
        <a:srgbClr val="404040"/>
      </a:dk1>
      <a:lt1>
        <a:sysClr val="window" lastClr="FFFFFF"/>
      </a:lt1>
      <a:dk2>
        <a:srgbClr val="000000"/>
      </a:dk2>
      <a:lt2>
        <a:srgbClr val="A1C1DE"/>
      </a:lt2>
      <a:accent1>
        <a:srgbClr val="39527B"/>
      </a:accent1>
      <a:accent2>
        <a:srgbClr val="528DC2"/>
      </a:accent2>
      <a:accent3>
        <a:srgbClr val="7EA939"/>
      </a:accent3>
      <a:accent4>
        <a:srgbClr val="30AEAB"/>
      </a:accent4>
      <a:accent5>
        <a:srgbClr val="31A962"/>
      </a:accent5>
      <a:accent6>
        <a:srgbClr val="78648E"/>
      </a:accent6>
      <a:hlink>
        <a:srgbClr val="7EA939"/>
      </a:hlink>
      <a:folHlink>
        <a:srgbClr val="7F7F7F"/>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flip="none" rotWithShape="1">
          <a:gsLst>
            <a:gs pos="0">
              <a:schemeClr val="phClr">
                <a:lumMod val="20000"/>
                <a:lumOff val="80000"/>
              </a:schemeClr>
            </a:gs>
            <a:gs pos="58000">
              <a:schemeClr val="phClr">
                <a:lumMod val="40000"/>
                <a:lumOff val="60000"/>
              </a:schemeClr>
            </a:gs>
            <a:gs pos="100000">
              <a:schemeClr val="phClr"/>
            </a:gs>
          </a:gsLst>
          <a:lin ang="14400000" scaled="0"/>
          <a:tileRect/>
        </a:gradFill>
        <a:gradFill flip="none" rotWithShape="1">
          <a:gsLst>
            <a:gs pos="0">
              <a:schemeClr val="phClr">
                <a:lumMod val="20000"/>
                <a:lumOff val="80000"/>
              </a:schemeClr>
            </a:gs>
            <a:gs pos="58000">
              <a:schemeClr val="phClr">
                <a:lumMod val="40000"/>
                <a:lumOff val="60000"/>
              </a:schemeClr>
            </a:gs>
            <a:gs pos="100000">
              <a:schemeClr val="phClr"/>
            </a:gs>
          </a:gsLst>
          <a:lin ang="17400000" scaled="0"/>
          <a:tileRect/>
        </a:gradFill>
      </a:bgFillStyleLst>
    </a:fmtScheme>
  </a:themeElements>
  <a:objectDefaults/>
  <a:extraClrSchemeLst/>
  <a:extLst>
    <a:ext uri="{05A4C25C-085E-4340-85A3-A5531E510DB2}">
      <thm15:themeFamily xmlns:thm15="http://schemas.microsoft.com/office/thememl/2012/main" name="Business marketing glass cube presentation (widescreen).potx" id="{454792B9-F7C6-4CDD-89A0-89451A081408}" vid="{E847D748-0CA0-4BC8-838F-3216ECA80016}"/>
    </a:ext>
  </a:extLst>
</a:theme>
</file>

<file path=ppt/theme/theme2.xml><?xml version="1.0" encoding="utf-8"?>
<a:theme xmlns:a="http://schemas.openxmlformats.org/drawingml/2006/main" name="Office Theme">
  <a:themeElements>
    <a:clrScheme name="Marketing_16x9">
      <a:dk1>
        <a:srgbClr val="404040"/>
      </a:dk1>
      <a:lt1>
        <a:sysClr val="window" lastClr="FFFFFF"/>
      </a:lt1>
      <a:dk2>
        <a:srgbClr val="000000"/>
      </a:dk2>
      <a:lt2>
        <a:srgbClr val="A1C1DE"/>
      </a:lt2>
      <a:accent1>
        <a:srgbClr val="39527B"/>
      </a:accent1>
      <a:accent2>
        <a:srgbClr val="528DC2"/>
      </a:accent2>
      <a:accent3>
        <a:srgbClr val="7EA939"/>
      </a:accent3>
      <a:accent4>
        <a:srgbClr val="30AEAB"/>
      </a:accent4>
      <a:accent5>
        <a:srgbClr val="31A962"/>
      </a:accent5>
      <a:accent6>
        <a:srgbClr val="78648E"/>
      </a:accent6>
      <a:hlink>
        <a:srgbClr val="7EA939"/>
      </a:hlink>
      <a:folHlink>
        <a:srgbClr val="7F7F7F"/>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flip="none" rotWithShape="1">
          <a:gsLst>
            <a:gs pos="0">
              <a:schemeClr val="phClr">
                <a:lumMod val="20000"/>
                <a:lumOff val="80000"/>
              </a:schemeClr>
            </a:gs>
            <a:gs pos="58000">
              <a:schemeClr val="phClr">
                <a:lumMod val="40000"/>
                <a:lumOff val="60000"/>
              </a:schemeClr>
            </a:gs>
            <a:gs pos="100000">
              <a:schemeClr val="phClr"/>
            </a:gs>
          </a:gsLst>
          <a:lin ang="14400000" scaled="0"/>
          <a:tileRect/>
        </a:gradFill>
        <a:gradFill flip="none" rotWithShape="1">
          <a:gsLst>
            <a:gs pos="0">
              <a:schemeClr val="phClr">
                <a:lumMod val="20000"/>
                <a:lumOff val="80000"/>
              </a:schemeClr>
            </a:gs>
            <a:gs pos="58000">
              <a:schemeClr val="phClr">
                <a:lumMod val="40000"/>
                <a:lumOff val="60000"/>
              </a:schemeClr>
            </a:gs>
            <a:gs pos="100000">
              <a:schemeClr val="phClr"/>
            </a:gs>
          </a:gsLst>
          <a:lin ang="17400000" scaled="0"/>
          <a:tileRect/>
        </a:gradFill>
      </a:bgFillStyleLst>
    </a:fmtScheme>
  </a:themeElements>
  <a:objectDefaults/>
  <a:extraClrSchemeLst/>
</a:theme>
</file>

<file path=ppt/theme/theme3.xml><?xml version="1.0" encoding="utf-8"?>
<a:theme xmlns:a="http://schemas.openxmlformats.org/drawingml/2006/main" name="Office Theme">
  <a:themeElements>
    <a:clrScheme name="Marketing_16x9">
      <a:dk1>
        <a:srgbClr val="404040"/>
      </a:dk1>
      <a:lt1>
        <a:sysClr val="window" lastClr="FFFFFF"/>
      </a:lt1>
      <a:dk2>
        <a:srgbClr val="000000"/>
      </a:dk2>
      <a:lt2>
        <a:srgbClr val="A1C1DE"/>
      </a:lt2>
      <a:accent1>
        <a:srgbClr val="39527B"/>
      </a:accent1>
      <a:accent2>
        <a:srgbClr val="528DC2"/>
      </a:accent2>
      <a:accent3>
        <a:srgbClr val="7EA939"/>
      </a:accent3>
      <a:accent4>
        <a:srgbClr val="30AEAB"/>
      </a:accent4>
      <a:accent5>
        <a:srgbClr val="31A962"/>
      </a:accent5>
      <a:accent6>
        <a:srgbClr val="78648E"/>
      </a:accent6>
      <a:hlink>
        <a:srgbClr val="7EA939"/>
      </a:hlink>
      <a:folHlink>
        <a:srgbClr val="7F7F7F"/>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flip="none" rotWithShape="1">
          <a:gsLst>
            <a:gs pos="0">
              <a:schemeClr val="phClr">
                <a:lumMod val="20000"/>
                <a:lumOff val="80000"/>
              </a:schemeClr>
            </a:gs>
            <a:gs pos="58000">
              <a:schemeClr val="phClr">
                <a:lumMod val="40000"/>
                <a:lumOff val="60000"/>
              </a:schemeClr>
            </a:gs>
            <a:gs pos="100000">
              <a:schemeClr val="phClr"/>
            </a:gs>
          </a:gsLst>
          <a:lin ang="14400000" scaled="0"/>
          <a:tileRect/>
        </a:gradFill>
        <a:gradFill flip="none" rotWithShape="1">
          <a:gsLst>
            <a:gs pos="0">
              <a:schemeClr val="phClr">
                <a:lumMod val="20000"/>
                <a:lumOff val="80000"/>
              </a:schemeClr>
            </a:gs>
            <a:gs pos="58000">
              <a:schemeClr val="phClr">
                <a:lumMod val="40000"/>
                <a:lumOff val="60000"/>
              </a:schemeClr>
            </a:gs>
            <a:gs pos="100000">
              <a:schemeClr val="phClr"/>
            </a:gs>
          </a:gsLst>
          <a:lin ang="17400000" scaled="0"/>
          <a:tileRect/>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Business marketing glass cube presentation (widescreen)</Template>
  <TotalTime>1227</TotalTime>
  <Words>2145</Words>
  <Application>Microsoft Office PowerPoint</Application>
  <PresentationFormat>Custom</PresentationFormat>
  <Paragraphs>320</Paragraphs>
  <Slides>40</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40</vt:i4>
      </vt:variant>
    </vt:vector>
  </HeadingPairs>
  <TitlesOfParts>
    <vt:vector size="49" baseType="lpstr">
      <vt:lpstr>-apple-system</vt:lpstr>
      <vt:lpstr>Arial</vt:lpstr>
      <vt:lpstr>Calibri</vt:lpstr>
      <vt:lpstr>Calibri Light</vt:lpstr>
      <vt:lpstr>Californian FB</vt:lpstr>
      <vt:lpstr>Corbel</vt:lpstr>
      <vt:lpstr>Times New Roman</vt:lpstr>
      <vt:lpstr>Wingdings</vt:lpstr>
      <vt:lpstr>Marketing 16x9</vt:lpstr>
      <vt:lpstr>PowerPoint Presentation</vt:lpstr>
      <vt:lpstr>PowerPoint Presentation</vt:lpstr>
      <vt:lpstr>PowerPoint Presentation</vt:lpstr>
      <vt:lpstr>British Airways</vt:lpstr>
      <vt:lpstr>        Introduction to British Airways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MEET MACWAN</dc:creator>
  <cp:lastModifiedBy>MEET MACWAN</cp:lastModifiedBy>
  <cp:revision>4</cp:revision>
  <dcterms:created xsi:type="dcterms:W3CDTF">2025-10-16T20:11:01Z</dcterms:created>
  <dcterms:modified xsi:type="dcterms:W3CDTF">2025-11-10T15:21:29Z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