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44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7E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5854"/>
    <p:restoredTop sz="94713"/>
  </p:normalViewPr>
  <p:slideViewPr>
    <p:cSldViewPr snapToGrid="0" snapToObjects="1">
      <p:cViewPr>
        <p:scale>
          <a:sx n="180" d="100"/>
          <a:sy n="180" d="100"/>
        </p:scale>
        <p:origin x="-1584" y="-25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7044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18872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340864"/>
            <a:ext cx="11029615" cy="36344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70E6237-3456-439F-802D-3BA93FC7E3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DD82B9-B8EE-4375-B6FF-88FA6ABB15D9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1356D3B5-6063-4A89-B88F-9D3043916F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2B78BF7-69D3-4CE0-A631-50EFD41EE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6639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2393950"/>
            <a:ext cx="11029615" cy="214746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582016-5696-4A93-887F-BBB3B9002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97495-0637-405E-AE64-5CC7506D51F5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57CFCD5-1192-4E18-8A8F-29E153B44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39A109E-5018-4794-92B3-FD5E5BCD9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0173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194767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6039" y="2228003"/>
            <a:ext cx="5194769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FD690-9426-415D-8B65-26881E07B2D4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52444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1" y="2250891"/>
            <a:ext cx="5194769" cy="557784"/>
          </a:xfrm>
        </p:spPr>
        <p:txBody>
          <a:bodyPr anchor="ctr">
            <a:noAutofit/>
          </a:bodyPr>
          <a:lstStyle>
            <a:lvl1pPr marL="0" indent="0">
              <a:buNone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194766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6039" y="2250892"/>
            <a:ext cx="5194770" cy="553373"/>
          </a:xfrm>
        </p:spPr>
        <p:txBody>
          <a:bodyPr anchor="ctr">
            <a:noAutofit/>
          </a:bodyPr>
          <a:lstStyle>
            <a:lvl1pPr marL="0" marR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 sz="20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accent1"/>
              </a:buClr>
              <a:buSzPct val="92000"/>
              <a:buFont typeface="Wingdings 2" panose="05020102010507070707" pitchFamily="18" charset="2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6037" y="2926052"/>
            <a:ext cx="5194771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4989A-474C-40DE-95B9-011C28B71673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91321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ED54-5B5E-4A04-93D3-5772E3CE3818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7735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DE50D6-574B-40AF-946F-D52A04ADE379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548261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601200"/>
            <a:ext cx="3682723" cy="5815475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57" y="933450"/>
            <a:ext cx="3031852" cy="1722419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0928" y="1179829"/>
            <a:ext cx="6650991" cy="4658216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7857" y="2836654"/>
            <a:ext cx="3031852" cy="3001392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B919CC2-2A65-446F-B538-9E624903544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05951" y="6456916"/>
            <a:ext cx="2844799" cy="365125"/>
          </a:xfrm>
        </p:spPr>
        <p:txBody>
          <a:bodyPr/>
          <a:lstStyle/>
          <a:p>
            <a:fld id="{D82884F1-FFEA-405F-9602-3DCA865EDA4E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B72412AE-119E-4982-8B24-63365EFCA7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81192" y="6452590"/>
            <a:ext cx="691721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7FC4BB19-6AD1-45CF-9F99-00B109890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6456916"/>
            <a:ext cx="1052510" cy="365125"/>
          </a:xfrm>
        </p:spPr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699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641350"/>
            <a:ext cx="11290859" cy="3651249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998148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18DB4A-8810-4A10-AD5C-D5E2C667F5B3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32625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ED4963-E985-44C4-B8C4-FDD613B7C2F8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4908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058151" y="599725"/>
            <a:ext cx="3687316" cy="5816950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204200" y="863600"/>
            <a:ext cx="3124200" cy="4807326"/>
          </a:xfrm>
        </p:spPr>
        <p:txBody>
          <a:bodyPr vert="eaVert" anchor="ctr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863600"/>
            <a:ext cx="7161625" cy="4807326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423B97-A5D4-47B9-8861-73B3707A04CF}"/>
              </a:ext>
            </a:extLst>
          </p:cNvPr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AEC0421-37B4-4481-A10D-69FDF5EC7909}"/>
              </a:ext>
            </a:extLst>
          </p:cNvPr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265B5-9F97-4F1E-99E9-74F7B7E62337}"/>
              </a:ext>
            </a:extLst>
          </p:cNvPr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C74A470-3BD3-4F33-80E5-67E6E87FCB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9A3A30BA-DB50-4D7D-BCDE-17D20FB35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6FF9E58-C0B2-436B-A21C-DB45A00D6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5600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12/20/2019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065091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43" r:id="rId6"/>
    <p:sldLayoutId id="2147483738" r:id="rId7"/>
    <p:sldLayoutId id="2147483739" r:id="rId8"/>
    <p:sldLayoutId id="2147483740" r:id="rId9"/>
    <p:sldLayoutId id="2147483742" r:id="rId10"/>
    <p:sldLayoutId id="2147483741" r:id="rId1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26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hwb.gov.wales/cwricwlwm-cymru-2008/fframwaith-llythrennedd-a-rhifedd-cenedlaethol-fersiwn-cwricwlwm-cymru-2008/" TargetMode="External"/><Relationship Id="rId3" Type="http://schemas.openxmlformats.org/officeDocument/2006/relationships/hyperlink" Target="https://www.estyn.llyw.cymru/sites/www.estyn.gov.wales/files/documents/Dysgu%20yn%20yr%20agored%3A%20%20arfarnu%20dysgu%20yn%20yr%20awyr%20agored%20i%20blant%20o%20dan%20bump%20oed%20yn%20y%20Cyfnod%20Sylfaen%20-%20Medi%202011.pdf" TargetMode="External"/><Relationship Id="rId7" Type="http://schemas.openxmlformats.org/officeDocument/2006/relationships/hyperlink" Target="https://www.teachthought.com/learning/6-powerful-strategies-deeper-learning-classroom/" TargetMode="External"/><Relationship Id="rId2" Type="http://schemas.openxmlformats.org/officeDocument/2006/relationships/hyperlink" Target="https://www.gwegogledd.cymru/wp-content/uploads/2018/02/Diweddariad-ar-Gwricwlwm-i-Gymru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b-a-ebscohost-com.ezproxy.uwtsd.ac.uk/ehost/detail/detail?vid=1&amp;sid=e048713b-1c4c-42a8-b1bf-c13e4409ad4a%40sdc-v-sessmgr02&amp;bdata=JnNpdGU9ZWhvc3QtbGl2ZQ%3d%3d#AN=9504252694&amp;db=aph" TargetMode="External"/><Relationship Id="rId5" Type="http://schemas.openxmlformats.org/officeDocument/2006/relationships/hyperlink" Target="https://www.independentschoolparent.com/school/outdoor-learning-benefits/" TargetMode="External"/><Relationship Id="rId4" Type="http://schemas.openxmlformats.org/officeDocument/2006/relationships/hyperlink" Target="https://www.teachermagazine.com.au/articles/implementing-a-cross-curricular-approach" TargetMode="External"/><Relationship Id="rId9" Type="http://schemas.openxmlformats.org/officeDocument/2006/relationships/hyperlink" Target="https://hwb.gov.wales/cwricwlwm-cymru-2008/fframwaith-cymhwysedd-digidol-fersiwn-cwricwlwm-cymru-2008/fframwait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09235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loud 2">
            <a:extLst>
              <a:ext uri="{FF2B5EF4-FFF2-40B4-BE49-F238E27FC236}">
                <a16:creationId xmlns:a16="http://schemas.microsoft.com/office/drawing/2014/main" id="{6EB50F70-97C0-664D-A2F3-E8261A736E6D}"/>
              </a:ext>
            </a:extLst>
          </p:cNvPr>
          <p:cNvSpPr/>
          <p:nvPr/>
        </p:nvSpPr>
        <p:spPr>
          <a:xfrm>
            <a:off x="-73375" y="53380"/>
            <a:ext cx="2899284" cy="1410851"/>
          </a:xfrm>
          <a:prstGeom prst="cloud">
            <a:avLst/>
          </a:prstGeom>
          <a:solidFill>
            <a:srgbClr val="FF7E7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9543BF-9049-A044-9DA4-F99CB4AC2651}"/>
              </a:ext>
            </a:extLst>
          </p:cNvPr>
          <p:cNvSpPr txBox="1"/>
          <p:nvPr/>
        </p:nvSpPr>
        <p:spPr>
          <a:xfrm>
            <a:off x="121749" y="264952"/>
            <a:ext cx="2631687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”</a:t>
            </a:r>
            <a:r>
              <a:rPr lang="en-US" sz="900" dirty="0">
                <a:solidFill>
                  <a:schemeClr val="bg1"/>
                </a:solidFill>
              </a:rPr>
              <a:t>The national curriculum is over-crowded, leaving  teachers with insufficient time to enable children to engage adequately with every subject required by law” Rose (2009) </a:t>
            </a:r>
            <a:endParaRPr lang="en-US" sz="600" dirty="0">
              <a:solidFill>
                <a:schemeClr val="bg1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A2AE57A-3F8C-F449-AB3C-9084753C793C}"/>
              </a:ext>
            </a:extLst>
          </p:cNvPr>
          <p:cNvSpPr/>
          <p:nvPr/>
        </p:nvSpPr>
        <p:spPr>
          <a:xfrm>
            <a:off x="112400" y="1420048"/>
            <a:ext cx="3882960" cy="769441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1100" b="1" dirty="0">
                <a:solidFill>
                  <a:sysClr val="windowText" lastClr="000000"/>
                </a:solidFill>
              </a:rPr>
              <a:t>Model -  </a:t>
            </a:r>
            <a:r>
              <a:rPr lang="en-GB" sz="1100" b="1" dirty="0" err="1">
                <a:solidFill>
                  <a:sysClr val="windowText" lastClr="000000"/>
                </a:solidFill>
              </a:rPr>
              <a:t>Seiliedig</a:t>
            </a:r>
            <a:r>
              <a:rPr lang="en-GB" sz="1100" b="1" dirty="0">
                <a:solidFill>
                  <a:sysClr val="windowText" lastClr="000000"/>
                </a:solidFill>
              </a:rPr>
              <a:t> </a:t>
            </a:r>
            <a:r>
              <a:rPr lang="en-GB" sz="1100" b="1" dirty="0" err="1">
                <a:solidFill>
                  <a:sysClr val="windowText" lastClr="000000"/>
                </a:solidFill>
              </a:rPr>
              <a:t>ar</a:t>
            </a:r>
            <a:r>
              <a:rPr lang="en-GB" sz="1100" b="1" dirty="0">
                <a:solidFill>
                  <a:sysClr val="windowText" lastClr="000000"/>
                </a:solidFill>
              </a:rPr>
              <a:t> </a:t>
            </a:r>
            <a:r>
              <a:rPr lang="en-GB" sz="1100" b="1" dirty="0" err="1">
                <a:solidFill>
                  <a:sysClr val="windowText" lastClr="000000"/>
                </a:solidFill>
              </a:rPr>
              <a:t>thema</a:t>
            </a:r>
            <a:endParaRPr lang="en-GB" sz="1100" b="1" dirty="0">
              <a:solidFill>
                <a:sysClr val="windowText" lastClr="000000"/>
              </a:solidFill>
            </a:endParaRPr>
          </a:p>
          <a:p>
            <a:pPr algn="ctr"/>
            <a:r>
              <a:rPr lang="en-GB" sz="1100" dirty="0">
                <a:solidFill>
                  <a:sysClr val="windowText" lastClr="000000"/>
                </a:solidFill>
              </a:rPr>
              <a:t>“Theme based approached uses a theme to generate exploration through the eyes of different subjects” Barnes (2015) 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69B4D2-1EA1-B241-885A-DC39AB738103}"/>
              </a:ext>
            </a:extLst>
          </p:cNvPr>
          <p:cNvSpPr/>
          <p:nvPr/>
        </p:nvSpPr>
        <p:spPr>
          <a:xfrm>
            <a:off x="7737509" y="1426239"/>
            <a:ext cx="3882959" cy="738664"/>
          </a:xfrm>
          <a:prstGeom prst="rect">
            <a:avLst/>
          </a:prstGeom>
          <a:solidFill>
            <a:srgbClr val="00B0F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1050" b="1" dirty="0">
                <a:solidFill>
                  <a:schemeClr val="bg1"/>
                </a:solidFill>
              </a:rPr>
              <a:t>Model manteisgar</a:t>
            </a:r>
          </a:p>
          <a:p>
            <a:pPr algn="ctr"/>
            <a:r>
              <a:rPr lang="cy-GB" sz="1050" dirty="0">
                <a:solidFill>
                  <a:schemeClr val="bg1"/>
                </a:solidFill>
              </a:rPr>
              <a:t>“Opportunistic cross-curricular teaching allows children to dictate the depth and direction of learning in subject categories arrising from shared or theme experience” Barnes (2015</a:t>
            </a:r>
            <a:r>
              <a:rPr lang="cy-GB" sz="1000" dirty="0">
                <a:solidFill>
                  <a:schemeClr val="bg1"/>
                </a:solidFill>
              </a:rPr>
              <a:t>)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0FC12F-AD69-B242-9F5C-44FA5C508ED2}"/>
              </a:ext>
            </a:extLst>
          </p:cNvPr>
          <p:cNvSpPr/>
          <p:nvPr/>
        </p:nvSpPr>
        <p:spPr>
          <a:xfrm>
            <a:off x="4404855" y="87420"/>
            <a:ext cx="3096553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b="1" spc="50" dirty="0" err="1">
                <a:ln w="0"/>
                <a:solidFill>
                  <a:srgbClr val="FFC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Dysgu</a:t>
            </a:r>
            <a:r>
              <a:rPr lang="en-US" sz="2800" b="1" spc="50" dirty="0">
                <a:ln w="0"/>
                <a:solidFill>
                  <a:srgbClr val="FFC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en-US" sz="2800" b="1" spc="50" dirty="0" err="1">
                <a:ln w="0"/>
                <a:solidFill>
                  <a:srgbClr val="FFC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Traws</a:t>
            </a:r>
            <a:r>
              <a:rPr lang="en-US" sz="2800" b="1" spc="50" dirty="0">
                <a:ln w="0"/>
                <a:solidFill>
                  <a:srgbClr val="FFC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2800" b="1" spc="50" dirty="0" err="1">
                <a:ln w="0"/>
                <a:solidFill>
                  <a:srgbClr val="FFC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cwricwlaidd</a:t>
            </a:r>
            <a:r>
              <a:rPr lang="en-US" sz="2800" b="1" spc="50" dirty="0">
                <a:ln w="0"/>
                <a:solidFill>
                  <a:srgbClr val="FFC0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endParaRPr lang="en-US" sz="2800" b="1" cap="none" spc="50" dirty="0">
              <a:ln w="0"/>
              <a:solidFill>
                <a:srgbClr val="FFC0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67A07B2-E741-ED40-B39A-9165BDC6D9EF}"/>
              </a:ext>
            </a:extLst>
          </p:cNvPr>
          <p:cNvSpPr txBox="1"/>
          <p:nvPr/>
        </p:nvSpPr>
        <p:spPr>
          <a:xfrm>
            <a:off x="133937" y="2182964"/>
            <a:ext cx="1839467" cy="1723549"/>
          </a:xfrm>
          <a:prstGeom prst="rect">
            <a:avLst/>
          </a:prstGeom>
          <a:solidFill>
            <a:srgbClr val="92D050"/>
          </a:solidFill>
          <a:ln>
            <a:solidFill>
              <a:schemeClr val="bg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Manteision</a:t>
            </a:r>
            <a:endParaRPr lang="en-US" sz="11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800" dirty="0">
                <a:solidFill>
                  <a:schemeClr val="bg1"/>
                </a:solidFill>
              </a:rPr>
              <a:t>“</a:t>
            </a:r>
            <a:r>
              <a:rPr lang="en-US" sz="600" dirty="0">
                <a:solidFill>
                  <a:schemeClr val="bg1"/>
                </a:solidFill>
              </a:rPr>
              <a:t>Theme is the development of selfhood. It is designed to mirror and guide the </a:t>
            </a:r>
            <a:r>
              <a:rPr lang="en-US" sz="600" dirty="0" err="1">
                <a:solidFill>
                  <a:schemeClr val="bg1"/>
                </a:solidFill>
              </a:rPr>
              <a:t>childs’</a:t>
            </a:r>
            <a:r>
              <a:rPr lang="en-US" sz="600" dirty="0">
                <a:solidFill>
                  <a:schemeClr val="bg1"/>
                </a:solidFill>
              </a:rPr>
              <a:t> unfolding dexterity, consciousness, creativity and imagination.” Steiner (1919)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6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>
                <a:solidFill>
                  <a:schemeClr val="bg1"/>
                </a:solidFill>
              </a:rPr>
              <a:t>“Work well to inform and motivate children” Barnes (2015) </a:t>
            </a:r>
            <a:r>
              <a:rPr lang="en-US" sz="600" dirty="0" err="1">
                <a:solidFill>
                  <a:schemeClr val="bg1"/>
                </a:solidFill>
              </a:rPr>
              <a:t>ffordd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gynaliadwy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gael</a:t>
            </a:r>
            <a:r>
              <a:rPr lang="en-US" sz="600" dirty="0">
                <a:solidFill>
                  <a:schemeClr val="bg1"/>
                </a:solidFill>
              </a:rPr>
              <a:t> y plant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fagu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hyder</a:t>
            </a:r>
            <a:r>
              <a:rPr lang="en-US" sz="600" dirty="0">
                <a:solidFill>
                  <a:schemeClr val="bg1"/>
                </a:solidFill>
              </a:rPr>
              <a:t> a </a:t>
            </a:r>
            <a:r>
              <a:rPr lang="en-US" sz="600" dirty="0" err="1">
                <a:solidFill>
                  <a:schemeClr val="bg1"/>
                </a:solidFill>
              </a:rPr>
              <a:t>dealltwriaeth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fewn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ystafell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ddosbarth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8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>
                <a:solidFill>
                  <a:schemeClr val="bg1"/>
                </a:solidFill>
              </a:rPr>
              <a:t>Mae </a:t>
            </a:r>
            <a:r>
              <a:rPr lang="en-US" sz="600" dirty="0" err="1">
                <a:solidFill>
                  <a:schemeClr val="bg1"/>
                </a:solidFill>
              </a:rPr>
              <a:t>defnyddio’r</a:t>
            </a:r>
            <a:r>
              <a:rPr lang="en-US" sz="600" dirty="0">
                <a:solidFill>
                  <a:schemeClr val="bg1"/>
                </a:solidFill>
              </a:rPr>
              <a:t> model </a:t>
            </a:r>
            <a:r>
              <a:rPr lang="en-US" sz="600" dirty="0" err="1">
                <a:solidFill>
                  <a:schemeClr val="bg1"/>
                </a:solidFill>
              </a:rPr>
              <a:t>yma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galluogi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sicrhau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parhad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rhwng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holl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bynciau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fel</a:t>
            </a:r>
            <a:r>
              <a:rPr lang="en-US" sz="600" dirty="0">
                <a:solidFill>
                  <a:schemeClr val="bg1"/>
                </a:solidFill>
              </a:rPr>
              <a:t> y gall y plant </a:t>
            </a:r>
            <a:r>
              <a:rPr lang="en-US" sz="600" dirty="0" err="1">
                <a:solidFill>
                  <a:schemeClr val="bg1"/>
                </a:solidFill>
              </a:rPr>
              <a:t>ddwyn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gof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wybodaeth</a:t>
            </a:r>
            <a:r>
              <a:rPr lang="en-US" sz="600" dirty="0">
                <a:solidFill>
                  <a:schemeClr val="bg1"/>
                </a:solidFill>
              </a:rPr>
              <a:t> a </a:t>
            </a:r>
            <a:r>
              <a:rPr lang="en-US" sz="600" dirty="0" err="1">
                <a:solidFill>
                  <a:schemeClr val="bg1"/>
                </a:solidFill>
              </a:rPr>
              <a:t>ddefnyddir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mewn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meysydd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pwnc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eraill</a:t>
            </a:r>
            <a:r>
              <a:rPr lang="en-US" sz="600" dirty="0">
                <a:solidFill>
                  <a:schemeClr val="bg1"/>
                </a:solidFill>
              </a:rPr>
              <a:t> ac </a:t>
            </a:r>
            <a:r>
              <a:rPr lang="en-US" sz="600" dirty="0" err="1">
                <a:solidFill>
                  <a:schemeClr val="bg1"/>
                </a:solidFill>
              </a:rPr>
              <a:t>yna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cymhwyso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amrywiaeth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bynciau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eraill</a:t>
            </a:r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20D505-450F-714D-A389-ECA9323E6797}"/>
              </a:ext>
            </a:extLst>
          </p:cNvPr>
          <p:cNvSpPr txBox="1"/>
          <p:nvPr/>
        </p:nvSpPr>
        <p:spPr>
          <a:xfrm>
            <a:off x="2129982" y="2180292"/>
            <a:ext cx="1839467" cy="1738938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Anfanteision</a:t>
            </a:r>
            <a:endParaRPr lang="en-US" sz="11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>
                <a:solidFill>
                  <a:schemeClr val="bg1"/>
                </a:solidFill>
              </a:rPr>
              <a:t>“Tenuous links and unclear aims limited the </a:t>
            </a:r>
            <a:r>
              <a:rPr lang="en-US" sz="600" dirty="0" err="1">
                <a:solidFill>
                  <a:schemeClr val="bg1"/>
                </a:solidFill>
              </a:rPr>
              <a:t>larning</a:t>
            </a:r>
            <a:r>
              <a:rPr lang="en-US" sz="600" dirty="0">
                <a:solidFill>
                  <a:schemeClr val="bg1"/>
                </a:solidFill>
              </a:rPr>
              <a:t>” Barnes (2015) </a:t>
            </a:r>
            <a:r>
              <a:rPr lang="en-US" sz="600" dirty="0" err="1">
                <a:solidFill>
                  <a:schemeClr val="bg1"/>
                </a:solidFill>
              </a:rPr>
              <a:t>os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nad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oes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cysylltiadau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clir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nid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yw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mynd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ehangu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dealltwriaeth</a:t>
            </a:r>
            <a:r>
              <a:rPr lang="en-US" sz="600" dirty="0">
                <a:solidFill>
                  <a:schemeClr val="bg1"/>
                </a:solidFill>
              </a:rPr>
              <a:t> y plant.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6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Mae’n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angenrheidiol</a:t>
            </a:r>
            <a:r>
              <a:rPr lang="en-US" sz="600" dirty="0">
                <a:solidFill>
                  <a:schemeClr val="bg1"/>
                </a:solidFill>
              </a:rPr>
              <a:t> bod </a:t>
            </a:r>
            <a:r>
              <a:rPr lang="en-US" sz="600" dirty="0" err="1">
                <a:solidFill>
                  <a:schemeClr val="bg1"/>
                </a:solidFill>
              </a:rPr>
              <a:t>gan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athrawon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dealltwriaeth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pur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o’r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thema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mae’n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dysgu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fel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ei</a:t>
            </a:r>
            <a:r>
              <a:rPr lang="en-US" sz="600" dirty="0">
                <a:solidFill>
                  <a:schemeClr val="bg1"/>
                </a:solidFill>
              </a:rPr>
              <a:t> bod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sicrhau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ffyrdd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gwahanol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addysgu</a:t>
            </a:r>
            <a:r>
              <a:rPr lang="en-US" sz="600" dirty="0">
                <a:solidFill>
                  <a:schemeClr val="bg1"/>
                </a:solidFill>
              </a:rPr>
              <a:t> am y </a:t>
            </a:r>
            <a:r>
              <a:rPr lang="en-US" sz="600" dirty="0" err="1">
                <a:solidFill>
                  <a:schemeClr val="bg1"/>
                </a:solidFill>
              </a:rPr>
              <a:t>pwnc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  <a:r>
              <a:rPr lang="en-US" sz="600" dirty="0" err="1">
                <a:solidFill>
                  <a:schemeClr val="bg1"/>
                </a:solidFill>
              </a:rPr>
              <a:t>Rhaid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cynllunio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fanwl</a:t>
            </a:r>
            <a:r>
              <a:rPr lang="en-US" sz="600" dirty="0">
                <a:solidFill>
                  <a:schemeClr val="bg1"/>
                </a:solidFill>
              </a:rPr>
              <a:t> a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asesu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rhwydd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6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Rhaid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cynnwys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pynciau</a:t>
            </a:r>
            <a:r>
              <a:rPr lang="en-US" sz="600" dirty="0">
                <a:solidFill>
                  <a:schemeClr val="bg1"/>
                </a:solidFill>
              </a:rPr>
              <a:t> a </a:t>
            </a:r>
            <a:r>
              <a:rPr lang="en-US" sz="600" dirty="0" err="1">
                <a:solidFill>
                  <a:schemeClr val="bg1"/>
                </a:solidFill>
              </a:rPr>
              <a:t>fyddai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gwneud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cysylltiadau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naturiol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efo’r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thema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  <a:r>
              <a:rPr lang="en-US" sz="600" dirty="0" err="1">
                <a:solidFill>
                  <a:schemeClr val="bg1"/>
                </a:solidFill>
              </a:rPr>
              <a:t>E.e.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  <a:r>
              <a:rPr lang="en-US" sz="600" dirty="0" err="1">
                <a:solidFill>
                  <a:schemeClr val="bg1"/>
                </a:solidFill>
              </a:rPr>
              <a:t>os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ydw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i'n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edrych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</a:t>
            </a:r>
            <a:r>
              <a:rPr lang="en-US" sz="600" dirty="0">
                <a:solidFill>
                  <a:schemeClr val="bg1"/>
                </a:solidFill>
              </a:rPr>
              <a:t> y </a:t>
            </a:r>
            <a:r>
              <a:rPr lang="en-US" sz="600" dirty="0" err="1">
                <a:solidFill>
                  <a:schemeClr val="bg1"/>
                </a:solidFill>
              </a:rPr>
              <a:t>gofod</a:t>
            </a:r>
            <a:r>
              <a:rPr lang="en-US" sz="600" dirty="0">
                <a:solidFill>
                  <a:schemeClr val="bg1"/>
                </a:solidFill>
              </a:rPr>
              <a:t>, </a:t>
            </a:r>
            <a:r>
              <a:rPr lang="en-US" sz="600" dirty="0" err="1">
                <a:solidFill>
                  <a:schemeClr val="bg1"/>
                </a:solidFill>
              </a:rPr>
              <a:t>nid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yw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cerddoriaeth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fel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arfer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mynd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weithio’n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dda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gyda’r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thema</a:t>
            </a:r>
            <a:endParaRPr lang="en-US" sz="600" dirty="0">
              <a:solidFill>
                <a:schemeClr val="bg1"/>
              </a:solidFill>
            </a:endParaRPr>
          </a:p>
          <a:p>
            <a:endParaRPr lang="en-US" sz="600" dirty="0">
              <a:solidFill>
                <a:schemeClr val="bg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21D09F2-9FB8-E548-8EBC-8EEB40C6275A}"/>
              </a:ext>
            </a:extLst>
          </p:cNvPr>
          <p:cNvSpPr txBox="1"/>
          <p:nvPr/>
        </p:nvSpPr>
        <p:spPr>
          <a:xfrm>
            <a:off x="7737508" y="2180292"/>
            <a:ext cx="1839467" cy="1646605"/>
          </a:xfrm>
          <a:prstGeom prst="rect">
            <a:avLst/>
          </a:prstGeom>
          <a:solidFill>
            <a:srgbClr val="92D050"/>
          </a:solidFill>
          <a:ln>
            <a:solidFill>
              <a:schemeClr val="bg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Manteision</a:t>
            </a:r>
            <a:endParaRPr lang="en-US" sz="11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Dysgu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tu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allan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ystafell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ddosbarth</a:t>
            </a:r>
            <a:r>
              <a:rPr lang="en-US" sz="600" dirty="0">
                <a:solidFill>
                  <a:schemeClr val="bg1"/>
                </a:solidFill>
              </a:rPr>
              <a:t>- plant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archwilio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sydd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ddiddordeb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iddyn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nhw</a:t>
            </a:r>
            <a:r>
              <a:rPr lang="en-US" sz="600" dirty="0">
                <a:solidFill>
                  <a:schemeClr val="bg1"/>
                </a:solidFill>
              </a:rPr>
              <a:t>. Felly gall </a:t>
            </a:r>
            <a:r>
              <a:rPr lang="en-US" sz="600" dirty="0" err="1">
                <a:solidFill>
                  <a:schemeClr val="bg1"/>
                </a:solidFill>
              </a:rPr>
              <a:t>hyn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ymuno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efo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llais</a:t>
            </a:r>
            <a:r>
              <a:rPr lang="en-US" sz="600" dirty="0">
                <a:solidFill>
                  <a:schemeClr val="bg1"/>
                </a:solidFill>
              </a:rPr>
              <a:t> y </a:t>
            </a:r>
            <a:r>
              <a:rPr lang="en-US" sz="600" dirty="0" err="1">
                <a:solidFill>
                  <a:schemeClr val="bg1"/>
                </a:solidFill>
              </a:rPr>
              <a:t>plentyn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  <a:r>
              <a:rPr lang="en-US" sz="600" dirty="0" err="1">
                <a:solidFill>
                  <a:schemeClr val="bg1"/>
                </a:solidFill>
              </a:rPr>
              <a:t>Pob</a:t>
            </a:r>
            <a:r>
              <a:rPr lang="en-US" sz="600" dirty="0">
                <a:solidFill>
                  <a:schemeClr val="bg1"/>
                </a:solidFill>
              </a:rPr>
              <a:t> un </a:t>
            </a:r>
            <a:r>
              <a:rPr lang="en-US" sz="600" dirty="0" err="1">
                <a:solidFill>
                  <a:schemeClr val="bg1"/>
                </a:solidFill>
              </a:rPr>
              <a:t>o’r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disgyblion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mynd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fwynhau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ganddyn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nhw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fydd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penderfynu</a:t>
            </a:r>
            <a:r>
              <a:rPr lang="en-US" sz="600" dirty="0">
                <a:solidFill>
                  <a:schemeClr val="bg1"/>
                </a:solidFill>
              </a:rPr>
              <a:t> am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mae’n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angen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dysgu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amdano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>
                <a:solidFill>
                  <a:schemeClr val="bg1"/>
                </a:solidFill>
              </a:rPr>
              <a:t>Gall neb </a:t>
            </a:r>
            <a:r>
              <a:rPr lang="en-US" sz="600" dirty="0" err="1">
                <a:solidFill>
                  <a:schemeClr val="bg1"/>
                </a:solidFill>
              </a:rPr>
              <a:t>fod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anghywir</a:t>
            </a:r>
            <a:r>
              <a:rPr lang="en-US" sz="600" dirty="0">
                <a:solidFill>
                  <a:schemeClr val="bg1"/>
                </a:solidFill>
              </a:rPr>
              <a:t>.  </a:t>
            </a:r>
            <a:r>
              <a:rPr lang="en-US" sz="600" dirty="0" err="1">
                <a:solidFill>
                  <a:schemeClr val="bg1"/>
                </a:solidFill>
              </a:rPr>
              <a:t>Os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ydynt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rhoi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cyfle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i’r</a:t>
            </a:r>
            <a:r>
              <a:rPr lang="en-US" sz="600" dirty="0">
                <a:solidFill>
                  <a:schemeClr val="bg1"/>
                </a:solidFill>
              </a:rPr>
              <a:t> plant </a:t>
            </a:r>
            <a:r>
              <a:rPr lang="en-US" sz="600" dirty="0" err="1">
                <a:solidFill>
                  <a:schemeClr val="bg1"/>
                </a:solidFill>
              </a:rPr>
              <a:t>fynd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ymchwilio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daith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rydyn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rhoi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cyfle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iddyn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nhw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ddysgu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seiliedig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ymholi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>
                <a:solidFill>
                  <a:schemeClr val="bg1"/>
                </a:solidFill>
              </a:rPr>
              <a:t>Mae </a:t>
            </a:r>
            <a:r>
              <a:rPr lang="en-US" sz="600" dirty="0" err="1">
                <a:solidFill>
                  <a:schemeClr val="bg1"/>
                </a:solidFill>
              </a:rPr>
              <a:t>cyfleoedd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gael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blant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weithio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awyr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agored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  <a:r>
              <a:rPr lang="en-US" sz="600" dirty="0" err="1">
                <a:solidFill>
                  <a:schemeClr val="bg1"/>
                </a:solidFill>
              </a:rPr>
              <a:t>Estyn</a:t>
            </a:r>
            <a:r>
              <a:rPr lang="en-US" sz="600" dirty="0">
                <a:solidFill>
                  <a:schemeClr val="bg1"/>
                </a:solidFill>
              </a:rPr>
              <a:t> (2011) “</a:t>
            </a:r>
            <a:r>
              <a:rPr lang="en-US" sz="600" dirty="0" err="1">
                <a:solidFill>
                  <a:schemeClr val="bg1"/>
                </a:solidFill>
              </a:rPr>
              <a:t>Mae’r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rhan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fwyaf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ymarferwyr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dweud</a:t>
            </a:r>
            <a:r>
              <a:rPr lang="en-US" sz="600" dirty="0">
                <a:solidFill>
                  <a:schemeClr val="bg1"/>
                </a:solidFill>
              </a:rPr>
              <a:t> bod </a:t>
            </a:r>
            <a:r>
              <a:rPr lang="en-US" sz="600" dirty="0" err="1">
                <a:solidFill>
                  <a:schemeClr val="bg1"/>
                </a:solidFill>
              </a:rPr>
              <a:t>dysgu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awyr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agored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hyrwyddo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ymgysylltiad</a:t>
            </a:r>
            <a:r>
              <a:rPr lang="en-US" sz="600" dirty="0">
                <a:solidFill>
                  <a:schemeClr val="bg1"/>
                </a:solidFill>
              </a:rPr>
              <a:t> a </a:t>
            </a:r>
            <a:r>
              <a:rPr lang="en-US" sz="600" dirty="0" err="1">
                <a:solidFill>
                  <a:schemeClr val="bg1"/>
                </a:solidFill>
              </a:rPr>
              <a:t>mwynhad</a:t>
            </a:r>
            <a:r>
              <a:rPr lang="en-US" sz="600" dirty="0">
                <a:solidFill>
                  <a:schemeClr val="bg1"/>
                </a:solidFill>
              </a:rPr>
              <a:t> plant </a:t>
            </a:r>
            <a:r>
              <a:rPr lang="en-US" sz="600" dirty="0" err="1">
                <a:solidFill>
                  <a:schemeClr val="bg1"/>
                </a:solidFill>
              </a:rPr>
              <a:t>mewn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dysgu</a:t>
            </a:r>
            <a:r>
              <a:rPr lang="en-US" sz="600" dirty="0">
                <a:solidFill>
                  <a:schemeClr val="bg1"/>
                </a:solidFill>
              </a:rPr>
              <a:t>”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2346565-33DF-1249-829E-568CCDD47E50}"/>
              </a:ext>
            </a:extLst>
          </p:cNvPr>
          <p:cNvSpPr txBox="1"/>
          <p:nvPr/>
        </p:nvSpPr>
        <p:spPr>
          <a:xfrm>
            <a:off x="9781001" y="2180292"/>
            <a:ext cx="1839467" cy="1646605"/>
          </a:xfrm>
          <a:prstGeom prst="rect">
            <a:avLst/>
          </a:prstGeom>
          <a:solidFill>
            <a:srgbClr val="FF0000"/>
          </a:solidFill>
          <a:ln>
            <a:solidFill>
              <a:schemeClr val="bg1">
                <a:lumMod val="85000"/>
                <a:lumOff val="1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US" sz="1100" dirty="0" err="1">
                <a:solidFill>
                  <a:schemeClr val="bg1"/>
                </a:solidFill>
              </a:rPr>
              <a:t>Anfanteision</a:t>
            </a:r>
            <a:endParaRPr lang="en-US" sz="1100" dirty="0">
              <a:solidFill>
                <a:schemeClr val="bg1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Bydd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angen</a:t>
            </a:r>
            <a:r>
              <a:rPr lang="en-US" sz="600" dirty="0">
                <a:solidFill>
                  <a:schemeClr val="bg1"/>
                </a:solidFill>
              </a:rPr>
              <a:t> bod </a:t>
            </a:r>
            <a:r>
              <a:rPr lang="en-US" sz="600" dirty="0" err="1">
                <a:solidFill>
                  <a:schemeClr val="bg1"/>
                </a:solidFill>
              </a:rPr>
              <a:t>gan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athrawon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digon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wybodaeth</a:t>
            </a:r>
            <a:r>
              <a:rPr lang="en-US" sz="600" dirty="0">
                <a:solidFill>
                  <a:schemeClr val="bg1"/>
                </a:solidFill>
              </a:rPr>
              <a:t> am </a:t>
            </a:r>
            <a:r>
              <a:rPr lang="en-US" sz="600" dirty="0" err="1">
                <a:solidFill>
                  <a:schemeClr val="bg1"/>
                </a:solidFill>
              </a:rPr>
              <a:t>amrywiaeth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bynciau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fel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ei</a:t>
            </a:r>
            <a:r>
              <a:rPr lang="en-US" sz="600" dirty="0">
                <a:solidFill>
                  <a:schemeClr val="bg1"/>
                </a:solidFill>
              </a:rPr>
              <a:t> bod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rhoi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sylfaen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i’r</a:t>
            </a:r>
            <a:r>
              <a:rPr lang="en-US" sz="600" dirty="0">
                <a:solidFill>
                  <a:schemeClr val="bg1"/>
                </a:solidFill>
              </a:rPr>
              <a:t> plant </a:t>
            </a:r>
            <a:r>
              <a:rPr lang="en-US" sz="600" dirty="0" err="1">
                <a:solidFill>
                  <a:schemeClr val="bg1"/>
                </a:solidFill>
              </a:rPr>
              <a:t>weithio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arno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Rhaid</a:t>
            </a:r>
            <a:r>
              <a:rPr lang="en-US" sz="600" dirty="0">
                <a:solidFill>
                  <a:schemeClr val="bg1"/>
                </a:solidFill>
              </a:rPr>
              <a:t> bod </a:t>
            </a:r>
            <a:r>
              <a:rPr lang="en-US" sz="600" dirty="0" err="1">
                <a:solidFill>
                  <a:schemeClr val="bg1"/>
                </a:solidFill>
              </a:rPr>
              <a:t>gan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athrawon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digon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hyder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gadael</a:t>
            </a:r>
            <a:r>
              <a:rPr lang="en-US" sz="600" dirty="0">
                <a:solidFill>
                  <a:schemeClr val="bg1"/>
                </a:solidFill>
              </a:rPr>
              <a:t> y plant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fynd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ymchwilio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ar</a:t>
            </a:r>
            <a:r>
              <a:rPr lang="en-US" sz="600" dirty="0">
                <a:solidFill>
                  <a:schemeClr val="bg1"/>
                </a:solidFill>
              </a:rPr>
              <a:t> ben </a:t>
            </a:r>
            <a:r>
              <a:rPr lang="en-US" sz="600" dirty="0" err="1">
                <a:solidFill>
                  <a:schemeClr val="bg1"/>
                </a:solidFill>
              </a:rPr>
              <a:t>ei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hunan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Nid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ydyn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nodi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syth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beth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fydd</a:t>
            </a:r>
            <a:r>
              <a:rPr lang="en-US" sz="600" dirty="0">
                <a:solidFill>
                  <a:schemeClr val="bg1"/>
                </a:solidFill>
              </a:rPr>
              <a:t> y plant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dod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hyd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, pa </a:t>
            </a:r>
            <a:r>
              <a:rPr lang="en-US" sz="600" dirty="0" err="1">
                <a:solidFill>
                  <a:schemeClr val="bg1"/>
                </a:solidFill>
              </a:rPr>
              <a:t>fath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gwestiynau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bydd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cael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ofyn</a:t>
            </a:r>
            <a:r>
              <a:rPr lang="en-US" sz="600" dirty="0">
                <a:solidFill>
                  <a:schemeClr val="bg1"/>
                </a:solidFill>
              </a:rPr>
              <a:t> ac </a:t>
            </a:r>
            <a:r>
              <a:rPr lang="en-US" sz="600" dirty="0" err="1">
                <a:solidFill>
                  <a:schemeClr val="bg1"/>
                </a:solidFill>
              </a:rPr>
              <a:t>ati</a:t>
            </a:r>
            <a:r>
              <a:rPr lang="en-US" sz="600" dirty="0">
                <a:solidFill>
                  <a:schemeClr val="bg1"/>
                </a:solidFill>
              </a:rPr>
              <a:t> felly </a:t>
            </a:r>
            <a:r>
              <a:rPr lang="en-US" sz="600" dirty="0" err="1">
                <a:solidFill>
                  <a:schemeClr val="bg1"/>
                </a:solidFill>
              </a:rPr>
              <a:t>nid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ydyn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cynllunio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rhy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lawer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gan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fod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anrhagweladwy</a:t>
            </a:r>
            <a:r>
              <a:rPr lang="en-US" sz="600" dirty="0">
                <a:solidFill>
                  <a:schemeClr val="bg1"/>
                </a:solidFill>
              </a:rPr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600" dirty="0" err="1">
                <a:solidFill>
                  <a:schemeClr val="bg1"/>
                </a:solidFill>
              </a:rPr>
              <a:t>Wrth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ddod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wneud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cysylltiadau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bydd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rhaid</a:t>
            </a:r>
            <a:r>
              <a:rPr lang="en-US" sz="600" dirty="0">
                <a:solidFill>
                  <a:schemeClr val="bg1"/>
                </a:solidFill>
              </a:rPr>
              <a:t> plant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gweithio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llawer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gwell</a:t>
            </a:r>
            <a:r>
              <a:rPr lang="en-US" sz="600" dirty="0">
                <a:solidFill>
                  <a:schemeClr val="bg1"/>
                </a:solidFill>
              </a:rPr>
              <a:t> nag </a:t>
            </a:r>
            <a:r>
              <a:rPr lang="en-US" sz="600" dirty="0" err="1">
                <a:solidFill>
                  <a:schemeClr val="bg1"/>
                </a:solidFill>
              </a:rPr>
              <a:t>eraill</a:t>
            </a:r>
            <a:r>
              <a:rPr lang="en-US" sz="600" dirty="0">
                <a:solidFill>
                  <a:schemeClr val="bg1"/>
                </a:solidFill>
              </a:rPr>
              <a:t> o ran </a:t>
            </a:r>
            <a:r>
              <a:rPr lang="en-US" sz="600" dirty="0" err="1">
                <a:solidFill>
                  <a:schemeClr val="bg1"/>
                </a:solidFill>
              </a:rPr>
              <a:t>gallu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cyfeirio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yn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ôl</a:t>
            </a:r>
            <a:r>
              <a:rPr lang="en-US" sz="600" dirty="0">
                <a:solidFill>
                  <a:schemeClr val="bg1"/>
                </a:solidFill>
              </a:rPr>
              <a:t> at </a:t>
            </a:r>
            <a:r>
              <a:rPr lang="en-US" sz="600" dirty="0" err="1">
                <a:solidFill>
                  <a:schemeClr val="bg1"/>
                </a:solidFill>
              </a:rPr>
              <a:t>brofiadau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ei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hun</a:t>
            </a:r>
            <a:r>
              <a:rPr lang="en-US" sz="600" dirty="0">
                <a:solidFill>
                  <a:schemeClr val="bg1"/>
                </a:solidFill>
              </a:rPr>
              <a:t>. - </a:t>
            </a:r>
            <a:r>
              <a:rPr lang="en-US" sz="600" dirty="0" err="1">
                <a:solidFill>
                  <a:schemeClr val="bg1"/>
                </a:solidFill>
              </a:rPr>
              <a:t>rhad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heb</a:t>
            </a:r>
            <a:r>
              <a:rPr lang="en-US" sz="600" dirty="0">
                <a:solidFill>
                  <a:schemeClr val="bg1"/>
                </a:solidFill>
              </a:rPr>
              <a:t> </a:t>
            </a:r>
            <a:r>
              <a:rPr lang="en-US" sz="600" dirty="0" err="1">
                <a:solidFill>
                  <a:schemeClr val="bg1"/>
                </a:solidFill>
              </a:rPr>
              <a:t>lawer</a:t>
            </a:r>
            <a:r>
              <a:rPr lang="en-US" sz="600" dirty="0">
                <a:solidFill>
                  <a:schemeClr val="bg1"/>
                </a:solidFill>
              </a:rPr>
              <a:t> o </a:t>
            </a:r>
            <a:r>
              <a:rPr lang="en-US" sz="600" dirty="0" err="1">
                <a:solidFill>
                  <a:schemeClr val="bg1"/>
                </a:solidFill>
              </a:rPr>
              <a:t>gyfleoedd</a:t>
            </a:r>
            <a:r>
              <a:rPr lang="en-US" sz="600" dirty="0">
                <a:solidFill>
                  <a:schemeClr val="bg1"/>
                </a:solidFill>
              </a:rPr>
              <a:t>.  </a:t>
            </a:r>
          </a:p>
        </p:txBody>
      </p: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4C17BE6-E52A-7548-BB6A-8FAB6B94FC62}"/>
              </a:ext>
            </a:extLst>
          </p:cNvPr>
          <p:cNvCxnSpPr/>
          <p:nvPr/>
        </p:nvCxnSpPr>
        <p:spPr>
          <a:xfrm>
            <a:off x="4945225" y="1655611"/>
            <a:ext cx="0" cy="47492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9FE6FBE8-6445-6C4A-8FAF-2996E9E87DD2}"/>
              </a:ext>
            </a:extLst>
          </p:cNvPr>
          <p:cNvCxnSpPr/>
          <p:nvPr/>
        </p:nvCxnSpPr>
        <p:spPr>
          <a:xfrm>
            <a:off x="6856691" y="1655611"/>
            <a:ext cx="0" cy="47492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E88EE47-A24E-0044-BA33-DB47D813F4C9}"/>
              </a:ext>
            </a:extLst>
          </p:cNvPr>
          <p:cNvSpPr txBox="1"/>
          <p:nvPr/>
        </p:nvSpPr>
        <p:spPr>
          <a:xfrm>
            <a:off x="4116267" y="1564738"/>
            <a:ext cx="767340" cy="187743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Llythrennedd</a:t>
            </a:r>
            <a:r>
              <a:rPr lang="en-US" sz="600" b="1" dirty="0">
                <a:solidFill>
                  <a:schemeClr val="bg1"/>
                </a:solidFill>
              </a:rPr>
              <a:t>- </a:t>
            </a:r>
          </a:p>
          <a:p>
            <a:r>
              <a:rPr lang="en-US" sz="500" dirty="0">
                <a:solidFill>
                  <a:schemeClr val="bg1"/>
                </a:solidFill>
              </a:rPr>
              <a:t>Gall y plant </a:t>
            </a:r>
            <a:r>
              <a:rPr lang="en-US" sz="500" dirty="0" err="1">
                <a:solidFill>
                  <a:schemeClr val="bg1"/>
                </a:solidFill>
              </a:rPr>
              <a:t>trafod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hyn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mae’n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gweld</a:t>
            </a:r>
            <a:r>
              <a:rPr lang="en-US" sz="500" dirty="0">
                <a:solidFill>
                  <a:schemeClr val="bg1"/>
                </a:solidFill>
              </a:rPr>
              <a:t> a </a:t>
            </a:r>
            <a:r>
              <a:rPr lang="en-US" sz="500" dirty="0" err="1">
                <a:solidFill>
                  <a:schemeClr val="bg1"/>
                </a:solidFill>
              </a:rPr>
              <a:t>disgrifio’r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addurniadau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sydd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gyda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nhw</a:t>
            </a:r>
            <a:r>
              <a:rPr lang="en-US" sz="500" dirty="0">
                <a:solidFill>
                  <a:schemeClr val="bg1"/>
                </a:solidFill>
              </a:rPr>
              <a:t>, neu </a:t>
            </a:r>
            <a:r>
              <a:rPr lang="en-US" sz="500" dirty="0" err="1">
                <a:solidFill>
                  <a:schemeClr val="bg1"/>
                </a:solidFill>
              </a:rPr>
              <a:t>holi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pobl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sydd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defnyddio’r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addurn</a:t>
            </a:r>
            <a:endParaRPr lang="en-US" sz="500" dirty="0">
              <a:solidFill>
                <a:schemeClr val="bg1"/>
              </a:solidFill>
            </a:endParaRPr>
          </a:p>
          <a:p>
            <a:endParaRPr lang="en-US" sz="500" i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i="1" dirty="0">
                <a:solidFill>
                  <a:schemeClr val="bg1"/>
                </a:solidFill>
              </a:rPr>
              <a:t>; </a:t>
            </a:r>
          </a:p>
          <a:p>
            <a:r>
              <a:rPr lang="en-US" sz="600" dirty="0">
                <a:solidFill>
                  <a:schemeClr val="bg1"/>
                </a:solidFill>
              </a:rPr>
              <a:t> -  </a:t>
            </a:r>
            <a:r>
              <a:rPr lang="en-GB" sz="500" dirty="0" err="1">
                <a:solidFill>
                  <a:schemeClr val="bg1"/>
                </a:solidFill>
              </a:rPr>
              <a:t>siarad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fanwl</a:t>
            </a:r>
            <a:r>
              <a:rPr lang="en-GB" sz="500" dirty="0">
                <a:solidFill>
                  <a:schemeClr val="bg1"/>
                </a:solidFill>
              </a:rPr>
              <a:t> am </a:t>
            </a:r>
            <a:r>
              <a:rPr lang="en-GB" sz="500" dirty="0" err="1">
                <a:solidFill>
                  <a:schemeClr val="bg1"/>
                </a:solidFill>
              </a:rPr>
              <a:t>bethau</a:t>
            </a:r>
            <a:r>
              <a:rPr lang="en-GB" sz="500" dirty="0">
                <a:solidFill>
                  <a:schemeClr val="bg1"/>
                </a:solidFill>
              </a:rPr>
              <a:t> y </a:t>
            </a:r>
            <a:r>
              <a:rPr lang="en-GB" sz="500" dirty="0" err="1">
                <a:solidFill>
                  <a:schemeClr val="bg1"/>
                </a:solidFill>
              </a:rPr>
              <a:t>maent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wedi’u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llunio</a:t>
            </a:r>
            <a:r>
              <a:rPr lang="en-GB" sz="500" dirty="0">
                <a:solidFill>
                  <a:schemeClr val="bg1"/>
                </a:solidFill>
              </a:rPr>
              <a:t> neu </a:t>
            </a:r>
            <a:r>
              <a:rPr lang="en-GB" sz="500" dirty="0" err="1">
                <a:solidFill>
                  <a:schemeClr val="bg1"/>
                </a:solidFill>
              </a:rPr>
              <a:t>wedi’u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gwneud</a:t>
            </a:r>
            <a:r>
              <a:rPr lang="en-GB" sz="500" dirty="0">
                <a:solidFill>
                  <a:schemeClr val="bg1"/>
                </a:solidFill>
              </a:rPr>
              <a:t>, </a:t>
            </a:r>
            <a:r>
              <a:rPr lang="en-GB" sz="500" dirty="0" err="1">
                <a:solidFill>
                  <a:schemeClr val="bg1"/>
                </a:solidFill>
              </a:rPr>
              <a:t>gan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egluro’r</a:t>
            </a:r>
            <a:r>
              <a:rPr lang="en-GB" sz="500" dirty="0">
                <a:solidFill>
                  <a:schemeClr val="bg1"/>
                </a:solidFill>
              </a:rPr>
              <a:t> broses </a:t>
            </a:r>
          </a:p>
          <a:p>
            <a:r>
              <a:rPr lang="en-GB" sz="500" dirty="0">
                <a:solidFill>
                  <a:schemeClr val="bg1"/>
                </a:solidFill>
              </a:rPr>
              <a:t>-</a:t>
            </a:r>
            <a:r>
              <a:rPr lang="en-US" sz="500" dirty="0" err="1">
                <a:solidFill>
                  <a:schemeClr val="bg1"/>
                </a:solidFill>
              </a:rPr>
              <a:t>defnyddio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gwaahanol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fathau</a:t>
            </a:r>
            <a:r>
              <a:rPr lang="en-US" sz="500" dirty="0">
                <a:solidFill>
                  <a:schemeClr val="bg1"/>
                </a:solidFill>
              </a:rPr>
              <a:t> o </a:t>
            </a:r>
            <a:r>
              <a:rPr lang="en-US" sz="500" dirty="0" err="1">
                <a:solidFill>
                  <a:schemeClr val="bg1"/>
                </a:solidFill>
              </a:rPr>
              <a:t>ysgrifennu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sy’n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briodol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diben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darllenwyr</a:t>
            </a:r>
            <a:r>
              <a:rPr lang="en-US" sz="500" dirty="0">
                <a:solidFill>
                  <a:schemeClr val="bg1"/>
                </a:solidFill>
              </a:rPr>
              <a:t>. </a:t>
            </a:r>
          </a:p>
          <a:p>
            <a:r>
              <a:rPr lang="en-US" sz="500" dirty="0">
                <a:solidFill>
                  <a:schemeClr val="bg1"/>
                </a:solidFill>
              </a:rPr>
              <a:t>-  </a:t>
            </a:r>
            <a:r>
              <a:rPr lang="en-US" sz="400" dirty="0" err="1">
                <a:solidFill>
                  <a:schemeClr val="bg1"/>
                </a:solidFill>
              </a:rPr>
              <a:t>Llywodraeth</a:t>
            </a:r>
            <a:r>
              <a:rPr lang="en-US" sz="400" dirty="0">
                <a:solidFill>
                  <a:schemeClr val="bg1"/>
                </a:solidFill>
              </a:rPr>
              <a:t> Cymru (2015)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43F65D7-115C-0749-A642-13093ED7C636}"/>
              </a:ext>
            </a:extLst>
          </p:cNvPr>
          <p:cNvSpPr/>
          <p:nvPr/>
        </p:nvSpPr>
        <p:spPr>
          <a:xfrm>
            <a:off x="4088130" y="1202504"/>
            <a:ext cx="1595309" cy="600164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00" b="1" cap="none" spc="50" dirty="0" err="1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Thema</a:t>
            </a:r>
            <a:r>
              <a:rPr lang="en-US" sz="1100" b="1" cap="none" spc="50" dirty="0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1100" b="1" cap="none" spc="50" dirty="0" err="1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addurniadau</a:t>
            </a:r>
            <a:r>
              <a:rPr lang="en-US" sz="1100" b="1" spc="50" dirty="0" err="1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’r</a:t>
            </a:r>
            <a:endParaRPr lang="en-US" sz="1100" b="1" spc="50" dirty="0">
              <a:ln w="0"/>
              <a:solidFill>
                <a:srgbClr val="FFFF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 algn="ctr"/>
            <a:r>
              <a:rPr lang="en-US" sz="1100" b="1" spc="50" dirty="0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1100" b="1" spc="50" dirty="0" err="1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byd</a:t>
            </a:r>
            <a:endParaRPr lang="en-US" sz="1100" b="1" spc="50" dirty="0">
              <a:ln w="0"/>
              <a:solidFill>
                <a:srgbClr val="FFFF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  <a:p>
            <a:pPr algn="ctr"/>
            <a:r>
              <a:rPr lang="en-US" sz="1100" b="1" spc="50" dirty="0">
                <a:ln w="0"/>
                <a:solidFill>
                  <a:srgbClr val="FFFF0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: </a:t>
            </a:r>
            <a:endParaRPr lang="en-US" sz="1100" b="1" cap="none" spc="50" dirty="0">
              <a:ln w="0"/>
              <a:solidFill>
                <a:srgbClr val="FFFF0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4378387-8E04-F94D-BD02-96B87096C7FF}"/>
              </a:ext>
            </a:extLst>
          </p:cNvPr>
          <p:cNvSpPr txBox="1"/>
          <p:nvPr/>
        </p:nvSpPr>
        <p:spPr>
          <a:xfrm>
            <a:off x="4132380" y="3585462"/>
            <a:ext cx="767340" cy="164660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Rhifedd</a:t>
            </a:r>
            <a:r>
              <a:rPr lang="en-US" sz="600" b="1" dirty="0">
                <a:solidFill>
                  <a:schemeClr val="bg1"/>
                </a:solidFill>
              </a:rPr>
              <a:t>- </a:t>
            </a:r>
          </a:p>
          <a:p>
            <a:r>
              <a:rPr lang="en-US" sz="500" i="1" dirty="0" err="1">
                <a:solidFill>
                  <a:schemeClr val="bg1"/>
                </a:solidFill>
              </a:rPr>
              <a:t>Wrth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i’r</a:t>
            </a:r>
            <a:r>
              <a:rPr lang="en-US" sz="500" i="1" dirty="0">
                <a:solidFill>
                  <a:schemeClr val="bg1"/>
                </a:solidFill>
              </a:rPr>
              <a:t> plant </a:t>
            </a:r>
            <a:r>
              <a:rPr lang="en-US" sz="500" i="1" dirty="0" err="1">
                <a:solidFill>
                  <a:schemeClr val="bg1"/>
                </a:solidFill>
              </a:rPr>
              <a:t>fynd</a:t>
            </a:r>
            <a:r>
              <a:rPr lang="en-US" sz="500" i="1" dirty="0">
                <a:solidFill>
                  <a:schemeClr val="bg1"/>
                </a:solidFill>
              </a:rPr>
              <a:t> at </a:t>
            </a:r>
            <a:r>
              <a:rPr lang="en-US" sz="500" i="1" dirty="0" err="1">
                <a:solidFill>
                  <a:schemeClr val="bg1"/>
                </a:solidFill>
              </a:rPr>
              <a:t>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greu’r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addurniadau</a:t>
            </a:r>
            <a:r>
              <a:rPr lang="en-US" sz="500" i="1" dirty="0">
                <a:solidFill>
                  <a:schemeClr val="bg1"/>
                </a:solidFill>
              </a:rPr>
              <a:t> ac </a:t>
            </a:r>
            <a:r>
              <a:rPr lang="en-US" sz="500" i="1" dirty="0" err="1">
                <a:solidFill>
                  <a:schemeClr val="bg1"/>
                </a:solidFill>
              </a:rPr>
              <a:t>archwilio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amdanynt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bydd</a:t>
            </a:r>
            <a:r>
              <a:rPr lang="en-US" sz="500" i="1" dirty="0">
                <a:solidFill>
                  <a:schemeClr val="bg1"/>
                </a:solidFill>
              </a:rPr>
              <a:t> y plant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gweithio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</a:p>
          <a:p>
            <a:endParaRPr lang="en-US" sz="500" i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i="1" dirty="0">
                <a:solidFill>
                  <a:schemeClr val="bg1"/>
                </a:solidFill>
              </a:rPr>
              <a:t>;</a:t>
            </a:r>
          </a:p>
          <a:p>
            <a:r>
              <a:rPr lang="en-US" sz="500" i="1" dirty="0">
                <a:solidFill>
                  <a:schemeClr val="bg1"/>
                </a:solidFill>
              </a:rPr>
              <a:t>- “</a:t>
            </a:r>
            <a:r>
              <a:rPr lang="en-GB" sz="500" i="1" dirty="0" err="1">
                <a:solidFill>
                  <a:schemeClr val="bg1"/>
                </a:solidFill>
              </a:rPr>
              <a:t>defnyddio</a:t>
            </a:r>
            <a:r>
              <a:rPr lang="en-GB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gwahanol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gyfuniadau</a:t>
            </a:r>
            <a:r>
              <a:rPr lang="en-GB" sz="500" dirty="0">
                <a:solidFill>
                  <a:schemeClr val="bg1"/>
                </a:solidFill>
              </a:rPr>
              <a:t> o </a:t>
            </a:r>
            <a:r>
              <a:rPr lang="en-GB" sz="500" dirty="0" err="1">
                <a:solidFill>
                  <a:schemeClr val="bg1"/>
                </a:solidFill>
              </a:rPr>
              <a:t>arian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dalu</a:t>
            </a:r>
            <a:r>
              <a:rPr lang="en-GB" sz="500" dirty="0">
                <a:solidFill>
                  <a:schemeClr val="bg1"/>
                </a:solidFill>
              </a:rPr>
              <a:t> am </a:t>
            </a:r>
            <a:r>
              <a:rPr lang="en-GB" sz="500" dirty="0" err="1">
                <a:solidFill>
                  <a:schemeClr val="bg1"/>
                </a:solidFill>
              </a:rPr>
              <a:t>eitemau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hyd</a:t>
            </a:r>
            <a:r>
              <a:rPr lang="en-GB" sz="500" dirty="0">
                <a:solidFill>
                  <a:schemeClr val="bg1"/>
                </a:solidFill>
              </a:rPr>
              <a:t> at £1 ”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brynu’r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addurniadau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neur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adnoddau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</a:p>
          <a:p>
            <a:r>
              <a:rPr lang="en-GB" sz="500" dirty="0">
                <a:solidFill>
                  <a:schemeClr val="bg1"/>
                </a:solidFill>
              </a:rPr>
              <a:t>- </a:t>
            </a:r>
            <a:r>
              <a:rPr lang="en-GB" sz="500" dirty="0" err="1">
                <a:solidFill>
                  <a:schemeClr val="bg1"/>
                </a:solidFill>
              </a:rPr>
              <a:t>defnyddio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unedau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safonol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fesur</a:t>
            </a:r>
            <a:r>
              <a:rPr lang="en-GB" sz="500" dirty="0">
                <a:solidFill>
                  <a:schemeClr val="bg1"/>
                </a:solidFill>
              </a:rPr>
              <a:t>: - </a:t>
            </a:r>
            <a:r>
              <a:rPr lang="en-GB" sz="500" dirty="0" err="1">
                <a:solidFill>
                  <a:schemeClr val="bg1"/>
                </a:solidFill>
              </a:rPr>
              <a:t>mesur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adnoddau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greu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addurniadau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</a:p>
          <a:p>
            <a:endParaRPr lang="en-GB" sz="500" dirty="0">
              <a:solidFill>
                <a:schemeClr val="bg1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3FB8544-B4AD-C940-AAFB-53A84890C855}"/>
              </a:ext>
            </a:extLst>
          </p:cNvPr>
          <p:cNvSpPr txBox="1"/>
          <p:nvPr/>
        </p:nvSpPr>
        <p:spPr>
          <a:xfrm>
            <a:off x="4121780" y="5269169"/>
            <a:ext cx="767340" cy="147732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00" b="1" dirty="0" err="1">
                <a:solidFill>
                  <a:schemeClr val="bg1"/>
                </a:solidFill>
              </a:rPr>
              <a:t>Cymhwysedd</a:t>
            </a:r>
            <a:r>
              <a:rPr lang="en-US" sz="500" b="1" dirty="0">
                <a:solidFill>
                  <a:schemeClr val="bg1"/>
                </a:solidFill>
              </a:rPr>
              <a:t> </a:t>
            </a:r>
            <a:r>
              <a:rPr lang="en-US" sz="500" b="1" dirty="0" err="1">
                <a:solidFill>
                  <a:schemeClr val="bg1"/>
                </a:solidFill>
              </a:rPr>
              <a:t>digidol</a:t>
            </a:r>
            <a:r>
              <a:rPr lang="en-US" sz="500" b="1" dirty="0">
                <a:solidFill>
                  <a:schemeClr val="bg1"/>
                </a:solidFill>
              </a:rPr>
              <a:t>- </a:t>
            </a:r>
          </a:p>
          <a:p>
            <a:r>
              <a:rPr lang="en-US" sz="500" i="1" dirty="0">
                <a:solidFill>
                  <a:schemeClr val="bg1"/>
                </a:solidFill>
              </a:rPr>
              <a:t>Gall y plant </a:t>
            </a:r>
            <a:r>
              <a:rPr lang="en-US" sz="500" i="1" dirty="0" err="1">
                <a:solidFill>
                  <a:schemeClr val="bg1"/>
                </a:solidFill>
              </a:rPr>
              <a:t>ymchwilio</a:t>
            </a:r>
            <a:r>
              <a:rPr lang="en-US" sz="500" i="1" dirty="0">
                <a:solidFill>
                  <a:schemeClr val="bg1"/>
                </a:solidFill>
              </a:rPr>
              <a:t> am </a:t>
            </a:r>
            <a:r>
              <a:rPr lang="en-US" sz="500" i="1" dirty="0" err="1">
                <a:solidFill>
                  <a:schemeClr val="bg1"/>
                </a:solidFill>
              </a:rPr>
              <a:t>addurniadau</a:t>
            </a:r>
            <a:r>
              <a:rPr lang="en-US" sz="500" i="1" dirty="0">
                <a:solidFill>
                  <a:schemeClr val="bg1"/>
                </a:solidFill>
              </a:rPr>
              <a:t> a </a:t>
            </a:r>
            <a:r>
              <a:rPr lang="en-US" sz="500" i="1" dirty="0" err="1">
                <a:solidFill>
                  <a:schemeClr val="bg1"/>
                </a:solidFill>
              </a:rPr>
              <a:t>chreu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cronfeydd</a:t>
            </a:r>
            <a:r>
              <a:rPr lang="en-US" sz="500" i="1" dirty="0">
                <a:solidFill>
                  <a:schemeClr val="bg1"/>
                </a:solidFill>
              </a:rPr>
              <a:t> data </a:t>
            </a:r>
            <a:r>
              <a:rPr lang="en-US" sz="500" i="1" dirty="0" err="1">
                <a:solidFill>
                  <a:schemeClr val="bg1"/>
                </a:solidFill>
              </a:rPr>
              <a:t>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gadw’r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chwilota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gyda’i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gilydd</a:t>
            </a:r>
            <a:r>
              <a:rPr lang="en-US" sz="500" i="1" dirty="0">
                <a:solidFill>
                  <a:schemeClr val="bg1"/>
                </a:solidFill>
              </a:rPr>
              <a:t>. </a:t>
            </a:r>
            <a:r>
              <a:rPr lang="en-US" sz="500" i="1" dirty="0" err="1">
                <a:solidFill>
                  <a:schemeClr val="bg1"/>
                </a:solidFill>
              </a:rPr>
              <a:t>Bydd</a:t>
            </a:r>
            <a:r>
              <a:rPr lang="en-US" sz="500" i="1" dirty="0">
                <a:solidFill>
                  <a:schemeClr val="bg1"/>
                </a:solidFill>
              </a:rPr>
              <a:t> y </a:t>
            </a:r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yma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waith</a:t>
            </a:r>
            <a:r>
              <a:rPr lang="en-GB" sz="500" i="1" dirty="0">
                <a:solidFill>
                  <a:schemeClr val="bg1"/>
                </a:solidFill>
              </a:rPr>
              <a:t>; </a:t>
            </a:r>
          </a:p>
          <a:p>
            <a:endParaRPr lang="en-GB" sz="500" i="1" dirty="0">
              <a:solidFill>
                <a:schemeClr val="bg1"/>
              </a:solidFill>
            </a:endParaRPr>
          </a:p>
          <a:p>
            <a:r>
              <a:rPr lang="en-GB" sz="500" i="1" dirty="0" err="1">
                <a:solidFill>
                  <a:schemeClr val="bg1"/>
                </a:solidFill>
              </a:rPr>
              <a:t>Sgiliau</a:t>
            </a:r>
            <a:r>
              <a:rPr lang="en-GB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(2015);</a:t>
            </a:r>
            <a:endParaRPr lang="en-GB" sz="500" i="1" dirty="0">
              <a:solidFill>
                <a:schemeClr val="bg1"/>
              </a:solidFill>
            </a:endParaRPr>
          </a:p>
          <a:p>
            <a:r>
              <a:rPr lang="en-GB" sz="500" dirty="0">
                <a:solidFill>
                  <a:schemeClr val="bg1"/>
                </a:solidFill>
              </a:rPr>
              <a:t>- </a:t>
            </a:r>
            <a:r>
              <a:rPr lang="en-GB" sz="500" dirty="0" err="1">
                <a:solidFill>
                  <a:schemeClr val="bg1"/>
                </a:solidFill>
              </a:rPr>
              <a:t>cadw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gwaith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gan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ddefnyddio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enw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ffeil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priodol</a:t>
            </a:r>
            <a:r>
              <a:rPr lang="en-GB" sz="500" dirty="0">
                <a:solidFill>
                  <a:schemeClr val="bg1"/>
                </a:solidFill>
              </a:rPr>
              <a:t>.</a:t>
            </a:r>
          </a:p>
          <a:p>
            <a:r>
              <a:rPr lang="en-GB" sz="500" dirty="0">
                <a:solidFill>
                  <a:schemeClr val="bg1"/>
                </a:solidFill>
              </a:rPr>
              <a:t>- </a:t>
            </a:r>
            <a:r>
              <a:rPr lang="en-GB" sz="500" dirty="0" err="1">
                <a:solidFill>
                  <a:schemeClr val="bg1"/>
                </a:solidFill>
              </a:rPr>
              <a:t>defnyddio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allweddeiriau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chwilio</a:t>
            </a:r>
            <a:r>
              <a:rPr lang="en-GB" sz="500" dirty="0">
                <a:solidFill>
                  <a:schemeClr val="bg1"/>
                </a:solidFill>
              </a:rPr>
              <a:t> am </a:t>
            </a:r>
            <a:r>
              <a:rPr lang="en-GB" sz="500" dirty="0" err="1">
                <a:solidFill>
                  <a:schemeClr val="bg1"/>
                </a:solidFill>
              </a:rPr>
              <a:t>wybodaeth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benodol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ddatrys</a:t>
            </a:r>
            <a:r>
              <a:rPr lang="en-GB" sz="500" dirty="0">
                <a:solidFill>
                  <a:schemeClr val="bg1"/>
                </a:solidFill>
              </a:rPr>
              <a:t> problem </a:t>
            </a:r>
            <a:endParaRPr lang="en-GB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EF8D484-07CF-3145-AF75-087E4611BC92}"/>
              </a:ext>
            </a:extLst>
          </p:cNvPr>
          <p:cNvSpPr txBox="1"/>
          <p:nvPr/>
        </p:nvSpPr>
        <p:spPr>
          <a:xfrm>
            <a:off x="6049202" y="3323375"/>
            <a:ext cx="767340" cy="164660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Rhifedd</a:t>
            </a:r>
            <a:endParaRPr lang="en-US" sz="600" b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Bydd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modd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i’r</a:t>
            </a:r>
            <a:r>
              <a:rPr lang="en-US" sz="500" i="1" dirty="0">
                <a:solidFill>
                  <a:schemeClr val="bg1"/>
                </a:solidFill>
              </a:rPr>
              <a:t> plant </a:t>
            </a:r>
            <a:r>
              <a:rPr lang="en-US" sz="500" i="1" dirty="0" err="1">
                <a:solidFill>
                  <a:schemeClr val="bg1"/>
                </a:solidFill>
              </a:rPr>
              <a:t>creu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marciau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talu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hyn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mae’n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arsylwi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</a:t>
            </a:r>
            <a:r>
              <a:rPr lang="en-US" sz="500" i="1" dirty="0">
                <a:solidFill>
                  <a:schemeClr val="bg1"/>
                </a:solidFill>
              </a:rPr>
              <a:t> y </a:t>
            </a:r>
            <a:r>
              <a:rPr lang="en-US" sz="500" i="1" dirty="0" err="1">
                <a:solidFill>
                  <a:schemeClr val="bg1"/>
                </a:solidFill>
              </a:rPr>
              <a:t>daith</a:t>
            </a:r>
            <a:r>
              <a:rPr lang="en-US" sz="500" i="1" dirty="0">
                <a:solidFill>
                  <a:schemeClr val="bg1"/>
                </a:solidFill>
              </a:rPr>
              <a:t>,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ogystal</a:t>
            </a:r>
            <a:r>
              <a:rPr lang="en-US" sz="500" i="1" dirty="0">
                <a:solidFill>
                  <a:schemeClr val="bg1"/>
                </a:solidFill>
              </a:rPr>
              <a:t> â </a:t>
            </a:r>
            <a:r>
              <a:rPr lang="en-US" sz="500" i="1" dirty="0" err="1">
                <a:solidFill>
                  <a:schemeClr val="bg1"/>
                </a:solidFill>
              </a:rPr>
              <a:t>chadw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cofnod</a:t>
            </a:r>
            <a:r>
              <a:rPr lang="en-US" sz="500" i="1" dirty="0">
                <a:solidFill>
                  <a:schemeClr val="bg1"/>
                </a:solidFill>
              </a:rPr>
              <a:t> r </a:t>
            </a:r>
            <a:r>
              <a:rPr lang="en-US" sz="500" i="1" dirty="0" err="1">
                <a:solidFill>
                  <a:schemeClr val="bg1"/>
                </a:solidFill>
              </a:rPr>
              <a:t>tymhered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sydd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lawr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yno</a:t>
            </a:r>
            <a:r>
              <a:rPr lang="en-US" sz="500" i="1" dirty="0">
                <a:solidFill>
                  <a:schemeClr val="bg1"/>
                </a:solidFill>
              </a:rPr>
              <a:t>.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. </a:t>
            </a:r>
            <a:r>
              <a:rPr lang="en-US" sz="500" i="1" dirty="0" err="1">
                <a:solidFill>
                  <a:schemeClr val="bg1"/>
                </a:solidFill>
              </a:rPr>
              <a:t>Ogystal</a:t>
            </a:r>
            <a:r>
              <a:rPr lang="en-US" sz="500" i="1" dirty="0">
                <a:solidFill>
                  <a:schemeClr val="bg1"/>
                </a:solidFill>
              </a:rPr>
              <a:t> ag </a:t>
            </a:r>
            <a:r>
              <a:rPr lang="en-US" sz="500" i="1" dirty="0" err="1">
                <a:solidFill>
                  <a:schemeClr val="bg1"/>
                </a:solidFill>
              </a:rPr>
              <a:t>edrych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arwynebedd</a:t>
            </a:r>
            <a:r>
              <a:rPr lang="en-US" sz="500" i="1" dirty="0">
                <a:solidFill>
                  <a:schemeClr val="bg1"/>
                </a:solidFill>
              </a:rPr>
              <a:t> a </a:t>
            </a:r>
            <a:r>
              <a:rPr lang="en-US" sz="500" i="1" dirty="0" err="1">
                <a:solidFill>
                  <a:schemeClr val="bg1"/>
                </a:solidFill>
              </a:rPr>
              <a:t>pherimedr</a:t>
            </a:r>
            <a:r>
              <a:rPr lang="en-US" sz="500" i="1" dirty="0">
                <a:solidFill>
                  <a:schemeClr val="bg1"/>
                </a:solidFill>
              </a:rPr>
              <a:t>. </a:t>
            </a:r>
          </a:p>
          <a:p>
            <a:endParaRPr lang="en-US" sz="500" i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</a:p>
          <a:p>
            <a:r>
              <a:rPr lang="en-GB" sz="500" dirty="0" err="1">
                <a:solidFill>
                  <a:schemeClr val="bg1"/>
                </a:solidFill>
              </a:rPr>
              <a:t>cymharu’r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tymheredd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dyddiol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drwy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ddefnyddio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thermomedr</a:t>
            </a:r>
            <a:r>
              <a:rPr lang="en-GB" sz="500" dirty="0">
                <a:solidFill>
                  <a:schemeClr val="bg1"/>
                </a:solidFill>
              </a:rPr>
              <a:t> (°C).</a:t>
            </a:r>
          </a:p>
          <a:p>
            <a:endParaRPr lang="en-GB" sz="500" dirty="0">
              <a:solidFill>
                <a:schemeClr val="bg1"/>
              </a:solidFill>
            </a:endParaRPr>
          </a:p>
          <a:p>
            <a:r>
              <a:rPr lang="en-US" sz="500" i="1" dirty="0">
                <a:solidFill>
                  <a:schemeClr val="bg1"/>
                </a:solidFill>
              </a:rPr>
              <a:t>;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1E833558-BDCB-0444-8194-5083AC4E544A}"/>
              </a:ext>
            </a:extLst>
          </p:cNvPr>
          <p:cNvSpPr txBox="1"/>
          <p:nvPr/>
        </p:nvSpPr>
        <p:spPr>
          <a:xfrm>
            <a:off x="5011456" y="5277864"/>
            <a:ext cx="767340" cy="1492716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00" b="1" dirty="0" err="1">
                <a:solidFill>
                  <a:schemeClr val="bg1"/>
                </a:solidFill>
              </a:rPr>
              <a:t>Celf</a:t>
            </a:r>
            <a:r>
              <a:rPr lang="en-US" sz="500" b="1" dirty="0">
                <a:solidFill>
                  <a:schemeClr val="bg1"/>
                </a:solidFill>
              </a:rPr>
              <a:t> a </a:t>
            </a:r>
            <a:r>
              <a:rPr lang="en-US" sz="500" b="1" dirty="0" err="1">
                <a:solidFill>
                  <a:schemeClr val="bg1"/>
                </a:solidFill>
              </a:rPr>
              <a:t>thechnoleg</a:t>
            </a:r>
            <a:endParaRPr lang="en-US" sz="500" b="1" dirty="0">
              <a:solidFill>
                <a:schemeClr val="bg1"/>
              </a:solidFill>
            </a:endParaRPr>
          </a:p>
          <a:p>
            <a:r>
              <a:rPr lang="en-US" sz="500" i="1" dirty="0">
                <a:solidFill>
                  <a:schemeClr val="bg1"/>
                </a:solidFill>
              </a:rPr>
              <a:t>Gall y plant </a:t>
            </a:r>
            <a:r>
              <a:rPr lang="en-US" sz="500" i="1" dirty="0" err="1">
                <a:solidFill>
                  <a:schemeClr val="bg1"/>
                </a:solidFill>
              </a:rPr>
              <a:t>trafod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hyn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mae’n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gweld</a:t>
            </a:r>
            <a:r>
              <a:rPr lang="en-US" sz="500" i="1" dirty="0">
                <a:solidFill>
                  <a:schemeClr val="bg1"/>
                </a:solidFill>
              </a:rPr>
              <a:t> a </a:t>
            </a:r>
            <a:r>
              <a:rPr lang="en-US" sz="500" i="1" dirty="0" err="1">
                <a:solidFill>
                  <a:schemeClr val="bg1"/>
                </a:solidFill>
              </a:rPr>
              <a:t>disgrifio’r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addurniadau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sydd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gyda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nhw</a:t>
            </a:r>
            <a:r>
              <a:rPr lang="en-US" sz="500" i="1" dirty="0">
                <a:solidFill>
                  <a:schemeClr val="bg1"/>
                </a:solidFill>
              </a:rPr>
              <a:t>, neu </a:t>
            </a:r>
            <a:r>
              <a:rPr lang="en-US" sz="500" i="1" dirty="0" err="1">
                <a:solidFill>
                  <a:schemeClr val="bg1"/>
                </a:solidFill>
              </a:rPr>
              <a:t>holi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pobl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sydd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defnyddio’r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addurn</a:t>
            </a:r>
            <a:endParaRPr lang="en-US" sz="500" i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i="1" dirty="0">
                <a:solidFill>
                  <a:schemeClr val="bg1"/>
                </a:solidFill>
              </a:rPr>
              <a:t>;</a:t>
            </a:r>
          </a:p>
          <a:p>
            <a:r>
              <a:rPr lang="en-US" sz="600" dirty="0">
                <a:solidFill>
                  <a:schemeClr val="bg1"/>
                </a:solidFill>
              </a:rPr>
              <a:t> -  </a:t>
            </a:r>
            <a:r>
              <a:rPr lang="en-GB" sz="500" dirty="0" err="1">
                <a:solidFill>
                  <a:schemeClr val="bg1"/>
                </a:solidFill>
              </a:rPr>
              <a:t>siarad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fanwl</a:t>
            </a:r>
            <a:r>
              <a:rPr lang="en-GB" sz="500" dirty="0">
                <a:solidFill>
                  <a:schemeClr val="bg1"/>
                </a:solidFill>
              </a:rPr>
              <a:t> am </a:t>
            </a:r>
            <a:r>
              <a:rPr lang="en-GB" sz="500" dirty="0" err="1">
                <a:solidFill>
                  <a:schemeClr val="bg1"/>
                </a:solidFill>
              </a:rPr>
              <a:t>bethau</a:t>
            </a:r>
            <a:r>
              <a:rPr lang="en-GB" sz="500" dirty="0">
                <a:solidFill>
                  <a:schemeClr val="bg1"/>
                </a:solidFill>
              </a:rPr>
              <a:t> y </a:t>
            </a:r>
            <a:r>
              <a:rPr lang="en-GB" sz="500" dirty="0" err="1">
                <a:solidFill>
                  <a:schemeClr val="bg1"/>
                </a:solidFill>
              </a:rPr>
              <a:t>maent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wedi’u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llunio</a:t>
            </a:r>
            <a:r>
              <a:rPr lang="en-GB" sz="500" dirty="0">
                <a:solidFill>
                  <a:schemeClr val="bg1"/>
                </a:solidFill>
              </a:rPr>
              <a:t> neu </a:t>
            </a:r>
            <a:r>
              <a:rPr lang="en-GB" sz="500" dirty="0" err="1">
                <a:solidFill>
                  <a:schemeClr val="bg1"/>
                </a:solidFill>
              </a:rPr>
              <a:t>wedi’u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gwneud</a:t>
            </a:r>
            <a:r>
              <a:rPr lang="en-GB" sz="500" dirty="0">
                <a:solidFill>
                  <a:schemeClr val="bg1"/>
                </a:solidFill>
              </a:rPr>
              <a:t>, </a:t>
            </a:r>
            <a:r>
              <a:rPr lang="en-GB" sz="500" dirty="0" err="1">
                <a:solidFill>
                  <a:schemeClr val="bg1"/>
                </a:solidFill>
              </a:rPr>
              <a:t>gan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egluro’r</a:t>
            </a:r>
            <a:r>
              <a:rPr lang="en-GB" sz="500" dirty="0">
                <a:solidFill>
                  <a:schemeClr val="bg1"/>
                </a:solidFill>
              </a:rPr>
              <a:t> broses </a:t>
            </a:r>
            <a:endParaRPr lang="en-US" sz="500" dirty="0">
              <a:solidFill>
                <a:schemeClr val="bg1"/>
              </a:solidFill>
            </a:endParaRPr>
          </a:p>
          <a:p>
            <a:r>
              <a:rPr lang="en-US" sz="500" dirty="0">
                <a:solidFill>
                  <a:schemeClr val="bg1"/>
                </a:solidFill>
              </a:rPr>
              <a:t>-  </a:t>
            </a:r>
            <a:r>
              <a:rPr lang="en-GB" sz="500" dirty="0" err="1">
                <a:solidFill>
                  <a:schemeClr val="bg1"/>
                </a:solidFill>
              </a:rPr>
              <a:t>esbonio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manylion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perthnasol</a:t>
            </a:r>
            <a:r>
              <a:rPr lang="en-GB" sz="500" dirty="0">
                <a:solidFill>
                  <a:schemeClr val="bg1"/>
                </a:solidFill>
              </a:rPr>
              <a:t> o </a:t>
            </a:r>
            <a:r>
              <a:rPr lang="en-GB" sz="500" dirty="0" err="1">
                <a:solidFill>
                  <a:schemeClr val="bg1"/>
                </a:solidFill>
              </a:rPr>
              <a:t>destunau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18D9BF4-7C13-294F-B1C2-ACCA2B5767D0}"/>
              </a:ext>
            </a:extLst>
          </p:cNvPr>
          <p:cNvSpPr txBox="1"/>
          <p:nvPr/>
        </p:nvSpPr>
        <p:spPr>
          <a:xfrm>
            <a:off x="4973715" y="1574039"/>
            <a:ext cx="767340" cy="183127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500" b="1" dirty="0" err="1">
                <a:solidFill>
                  <a:schemeClr val="bg1"/>
                </a:solidFill>
              </a:rPr>
              <a:t>Daearyddiaeth</a:t>
            </a:r>
            <a:r>
              <a:rPr lang="en-US" sz="500" b="1" dirty="0">
                <a:solidFill>
                  <a:schemeClr val="bg1"/>
                </a:solidFill>
              </a:rPr>
              <a:t> </a:t>
            </a:r>
          </a:p>
          <a:p>
            <a:r>
              <a:rPr lang="en-US" sz="450" dirty="0" err="1">
                <a:solidFill>
                  <a:schemeClr val="bg1"/>
                </a:solidFill>
              </a:rPr>
              <a:t>wrth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gyffwrdd</a:t>
            </a:r>
            <a:r>
              <a:rPr lang="en-US" sz="450" dirty="0">
                <a:solidFill>
                  <a:schemeClr val="bg1"/>
                </a:solidFill>
              </a:rPr>
              <a:t> a </a:t>
            </a:r>
            <a:r>
              <a:rPr lang="en-US" sz="450" dirty="0" err="1">
                <a:solidFill>
                  <a:schemeClr val="bg1"/>
                </a:solidFill>
              </a:rPr>
              <a:t>Daearyddiaeth</a:t>
            </a:r>
            <a:r>
              <a:rPr lang="en-US" sz="450" dirty="0">
                <a:solidFill>
                  <a:schemeClr val="bg1"/>
                </a:solidFill>
              </a:rPr>
              <a:t> o </a:t>
            </a:r>
            <a:r>
              <a:rPr lang="en-US" sz="450" dirty="0" err="1">
                <a:solidFill>
                  <a:schemeClr val="bg1"/>
                </a:solidFill>
              </a:rPr>
              <a:t>fewn</a:t>
            </a:r>
            <a:r>
              <a:rPr lang="en-US" sz="450" dirty="0">
                <a:solidFill>
                  <a:schemeClr val="bg1"/>
                </a:solidFill>
              </a:rPr>
              <a:t> y </a:t>
            </a:r>
            <a:r>
              <a:rPr lang="en-US" sz="450" dirty="0" err="1">
                <a:solidFill>
                  <a:schemeClr val="bg1"/>
                </a:solidFill>
              </a:rPr>
              <a:t>cwrs</a:t>
            </a:r>
            <a:r>
              <a:rPr lang="en-US" sz="450" dirty="0">
                <a:solidFill>
                  <a:schemeClr val="bg1"/>
                </a:solidFill>
              </a:rPr>
              <a:t> o </a:t>
            </a:r>
            <a:r>
              <a:rPr lang="en-US" sz="450" dirty="0" err="1">
                <a:solidFill>
                  <a:schemeClr val="bg1"/>
                </a:solidFill>
              </a:rPr>
              <a:t>wersi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yma</a:t>
            </a:r>
            <a:r>
              <a:rPr lang="en-US" sz="450" dirty="0">
                <a:solidFill>
                  <a:schemeClr val="bg1"/>
                </a:solidFill>
              </a:rPr>
              <a:t>, gall y plant </a:t>
            </a:r>
            <a:r>
              <a:rPr lang="en-US" sz="450" dirty="0" err="1">
                <a:solidFill>
                  <a:schemeClr val="bg1"/>
                </a:solidFill>
              </a:rPr>
              <a:t>cael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cyfle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i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astudio’r</a:t>
            </a:r>
            <a:r>
              <a:rPr lang="en-US" sz="450" dirty="0">
                <a:solidFill>
                  <a:schemeClr val="bg1"/>
                </a:solidFill>
              </a:rPr>
              <a:t> map </a:t>
            </a:r>
            <a:r>
              <a:rPr lang="en-US" sz="450" dirty="0" err="1">
                <a:solidFill>
                  <a:schemeClr val="bg1"/>
                </a:solidFill>
              </a:rPr>
              <a:t>a’r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gwledydd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rydyn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yn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canolbwyntio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arno</a:t>
            </a:r>
            <a:r>
              <a:rPr lang="en-US" sz="450" dirty="0">
                <a:solidFill>
                  <a:schemeClr val="bg1"/>
                </a:solidFill>
              </a:rPr>
              <a:t>. </a:t>
            </a:r>
            <a:r>
              <a:rPr lang="en-US" sz="450" dirty="0" err="1">
                <a:solidFill>
                  <a:schemeClr val="bg1"/>
                </a:solidFill>
              </a:rPr>
              <a:t>Yn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ogystal</a:t>
            </a:r>
            <a:r>
              <a:rPr lang="en-US" sz="450" dirty="0">
                <a:solidFill>
                  <a:schemeClr val="bg1"/>
                </a:solidFill>
              </a:rPr>
              <a:t> gall y plant </a:t>
            </a:r>
            <a:r>
              <a:rPr lang="en-US" sz="450" dirty="0" err="1">
                <a:solidFill>
                  <a:schemeClr val="bg1"/>
                </a:solidFill>
              </a:rPr>
              <a:t>magu</a:t>
            </a:r>
            <a:r>
              <a:rPr lang="en-US" sz="450" dirty="0">
                <a:solidFill>
                  <a:schemeClr val="bg1"/>
                </a:solidFill>
              </a:rPr>
              <a:t> a </a:t>
            </a:r>
            <a:r>
              <a:rPr lang="en-US" sz="450" dirty="0" err="1">
                <a:solidFill>
                  <a:schemeClr val="bg1"/>
                </a:solidFill>
              </a:rPr>
              <a:t>fwy</a:t>
            </a:r>
            <a:r>
              <a:rPr lang="en-US" sz="450" dirty="0">
                <a:solidFill>
                  <a:schemeClr val="bg1"/>
                </a:solidFill>
              </a:rPr>
              <a:t> o </a:t>
            </a:r>
            <a:r>
              <a:rPr lang="en-US" sz="450" dirty="0" err="1">
                <a:solidFill>
                  <a:schemeClr val="bg1"/>
                </a:solidFill>
              </a:rPr>
              <a:t>ymwybyddiaeth</a:t>
            </a:r>
            <a:r>
              <a:rPr lang="en-US" sz="450" dirty="0">
                <a:solidFill>
                  <a:schemeClr val="bg1"/>
                </a:solidFill>
              </a:rPr>
              <a:t> am </a:t>
            </a:r>
            <a:r>
              <a:rPr lang="en-US" sz="450" dirty="0" err="1">
                <a:solidFill>
                  <a:schemeClr val="bg1"/>
                </a:solidFill>
              </a:rPr>
              <a:t>ddysgu</a:t>
            </a:r>
            <a:r>
              <a:rPr lang="en-US" sz="450" dirty="0">
                <a:solidFill>
                  <a:schemeClr val="bg1"/>
                </a:solidFill>
              </a:rPr>
              <a:t> am y </a:t>
            </a:r>
            <a:r>
              <a:rPr lang="en-US" sz="450" dirty="0" err="1">
                <a:solidFill>
                  <a:schemeClr val="bg1"/>
                </a:solidFill>
              </a:rPr>
              <a:t>gwahanol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lefydd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yma</a:t>
            </a:r>
            <a:r>
              <a:rPr lang="en-US" sz="450" dirty="0">
                <a:solidFill>
                  <a:schemeClr val="bg1"/>
                </a:solidFill>
              </a:rPr>
              <a:t> a </a:t>
            </a:r>
            <a:r>
              <a:rPr lang="en-US" sz="450" dirty="0" err="1">
                <a:solidFill>
                  <a:schemeClr val="bg1"/>
                </a:solidFill>
              </a:rPr>
              <a:t>chymharu’r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gwledydd</a:t>
            </a:r>
            <a:r>
              <a:rPr lang="en-US" sz="450" dirty="0">
                <a:solidFill>
                  <a:schemeClr val="bg1"/>
                </a:solidFill>
              </a:rPr>
              <a:t> o dan </a:t>
            </a:r>
            <a:r>
              <a:rPr lang="en-US" sz="450" dirty="0" err="1">
                <a:solidFill>
                  <a:schemeClr val="bg1"/>
                </a:solidFill>
              </a:rPr>
              <a:t>sylw</a:t>
            </a:r>
            <a:r>
              <a:rPr lang="en-US" sz="450" dirty="0">
                <a:solidFill>
                  <a:schemeClr val="bg1"/>
                </a:solidFill>
              </a:rPr>
              <a:t>. </a:t>
            </a:r>
          </a:p>
          <a:p>
            <a:r>
              <a:rPr lang="en-US" sz="450" dirty="0" err="1">
                <a:solidFill>
                  <a:schemeClr val="bg1"/>
                </a:solidFill>
              </a:rPr>
              <a:t>Sgiliau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GB" sz="450" dirty="0" err="1">
                <a:solidFill>
                  <a:schemeClr val="bg1"/>
                </a:solidFill>
              </a:rPr>
              <a:t>Llywdraeth</a:t>
            </a:r>
            <a:r>
              <a:rPr lang="en-GB" sz="450" dirty="0">
                <a:solidFill>
                  <a:schemeClr val="bg1"/>
                </a:solidFill>
              </a:rPr>
              <a:t> Cymru  (2015); </a:t>
            </a:r>
          </a:p>
          <a:p>
            <a:r>
              <a:rPr lang="en-US" sz="450" dirty="0" err="1">
                <a:solidFill>
                  <a:schemeClr val="bg1"/>
                </a:solidFill>
              </a:rPr>
              <a:t>ddysgu</a:t>
            </a:r>
            <a:r>
              <a:rPr lang="en-US" sz="450" dirty="0">
                <a:solidFill>
                  <a:schemeClr val="bg1"/>
                </a:solidFill>
              </a:rPr>
              <a:t> am </a:t>
            </a:r>
            <a:r>
              <a:rPr lang="en-US" sz="450" dirty="0" err="1">
                <a:solidFill>
                  <a:schemeClr val="bg1"/>
                </a:solidFill>
              </a:rPr>
              <a:t>leoliad</a:t>
            </a:r>
            <a:endParaRPr lang="en-US" sz="450" dirty="0">
              <a:solidFill>
                <a:schemeClr val="bg1"/>
              </a:solidFill>
            </a:endParaRPr>
          </a:p>
          <a:p>
            <a:r>
              <a:rPr lang="en-US" sz="450" dirty="0" err="1">
                <a:solidFill>
                  <a:schemeClr val="bg1"/>
                </a:solidFill>
              </a:rPr>
              <a:t>dechrau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sylwi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ar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wahaniaethau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rhwng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eu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hardal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eu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hunain</a:t>
            </a:r>
            <a:r>
              <a:rPr lang="en-US" sz="450" dirty="0">
                <a:solidFill>
                  <a:schemeClr val="bg1"/>
                </a:solidFill>
              </a:rPr>
              <a:t> ac </a:t>
            </a:r>
            <a:r>
              <a:rPr lang="en-US" sz="450" dirty="0" err="1">
                <a:solidFill>
                  <a:schemeClr val="bg1"/>
                </a:solidFill>
              </a:rPr>
              <a:t>ardaloedd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mewn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rhannau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eraill</a:t>
            </a:r>
            <a:r>
              <a:rPr lang="en-US" sz="450" dirty="0">
                <a:solidFill>
                  <a:schemeClr val="bg1"/>
                </a:solidFill>
              </a:rPr>
              <a:t> o </a:t>
            </a:r>
            <a:r>
              <a:rPr lang="en-US" sz="450" dirty="0" err="1">
                <a:solidFill>
                  <a:schemeClr val="bg1"/>
                </a:solidFill>
              </a:rPr>
              <a:t>Gymru</a:t>
            </a:r>
            <a:r>
              <a:rPr lang="en-US" sz="450" dirty="0">
                <a:solidFill>
                  <a:schemeClr val="bg1"/>
                </a:solidFill>
              </a:rPr>
              <a:t> a </a:t>
            </a:r>
            <a:r>
              <a:rPr lang="en-US" sz="450" dirty="0" err="1">
                <a:solidFill>
                  <a:schemeClr val="bg1"/>
                </a:solidFill>
              </a:rPr>
              <a:t>gwahanol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rannau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o’r</a:t>
            </a:r>
            <a:r>
              <a:rPr lang="en-US" sz="450" dirty="0">
                <a:solidFill>
                  <a:schemeClr val="bg1"/>
                </a:solidFill>
              </a:rPr>
              <a:t> </a:t>
            </a:r>
            <a:r>
              <a:rPr lang="en-US" sz="450" dirty="0" err="1">
                <a:solidFill>
                  <a:schemeClr val="bg1"/>
                </a:solidFill>
              </a:rPr>
              <a:t>byd</a:t>
            </a:r>
            <a:r>
              <a:rPr lang="en-US" sz="45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31D4889E-3A61-4D4D-AB5F-9B250AA8DF86}"/>
              </a:ext>
            </a:extLst>
          </p:cNvPr>
          <p:cNvSpPr txBox="1"/>
          <p:nvPr/>
        </p:nvSpPr>
        <p:spPr>
          <a:xfrm>
            <a:off x="4981056" y="3585462"/>
            <a:ext cx="767340" cy="150810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Gwyddoniaeth</a:t>
            </a:r>
            <a:r>
              <a:rPr lang="en-US" sz="600" b="1" dirty="0">
                <a:solidFill>
                  <a:schemeClr val="bg1"/>
                </a:solidFill>
              </a:rPr>
              <a:t> </a:t>
            </a:r>
          </a:p>
          <a:p>
            <a:r>
              <a:rPr lang="en-US" sz="500" i="1" dirty="0">
                <a:solidFill>
                  <a:schemeClr val="bg1"/>
                </a:solidFill>
              </a:rPr>
              <a:t>Gall y plant </a:t>
            </a:r>
            <a:r>
              <a:rPr lang="en-US" sz="500" i="1" dirty="0" err="1">
                <a:solidFill>
                  <a:schemeClr val="bg1"/>
                </a:solidFill>
              </a:rPr>
              <a:t>trafod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hyn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mae’n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gweld</a:t>
            </a:r>
            <a:r>
              <a:rPr lang="en-US" sz="500" i="1" dirty="0">
                <a:solidFill>
                  <a:schemeClr val="bg1"/>
                </a:solidFill>
              </a:rPr>
              <a:t> a </a:t>
            </a:r>
            <a:r>
              <a:rPr lang="en-US" sz="500" i="1" dirty="0" err="1">
                <a:solidFill>
                  <a:schemeClr val="bg1"/>
                </a:solidFill>
              </a:rPr>
              <a:t>disgrifio’r</a:t>
            </a:r>
            <a:endParaRPr lang="en-US" sz="500" i="1" dirty="0">
              <a:solidFill>
                <a:schemeClr val="bg1"/>
              </a:solidFill>
            </a:endParaRPr>
          </a:p>
          <a:p>
            <a:r>
              <a:rPr lang="en-US" sz="500" i="1" dirty="0">
                <a:solidFill>
                  <a:schemeClr val="bg1"/>
                </a:solidFill>
              </a:rPr>
              <a:t>I  </a:t>
            </a:r>
            <a:r>
              <a:rPr lang="en-US" sz="500" i="1" dirty="0" err="1">
                <a:solidFill>
                  <a:schemeClr val="bg1"/>
                </a:solidFill>
              </a:rPr>
              <a:t>addurniadau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sydd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gyda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nhw</a:t>
            </a:r>
            <a:r>
              <a:rPr lang="en-US" sz="500" i="1" dirty="0">
                <a:solidFill>
                  <a:schemeClr val="bg1"/>
                </a:solidFill>
              </a:rPr>
              <a:t>, neu </a:t>
            </a:r>
            <a:r>
              <a:rPr lang="en-US" sz="500" i="1" dirty="0" err="1">
                <a:solidFill>
                  <a:schemeClr val="bg1"/>
                </a:solidFill>
              </a:rPr>
              <a:t>holi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pobl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sydd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defnyddio’r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addurn</a:t>
            </a:r>
            <a:endParaRPr lang="en-US" sz="500" i="1" dirty="0">
              <a:solidFill>
                <a:schemeClr val="bg1"/>
              </a:solidFill>
            </a:endParaRPr>
          </a:p>
          <a:p>
            <a:endParaRPr lang="en-US" sz="500" i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i="1" dirty="0">
                <a:solidFill>
                  <a:schemeClr val="bg1"/>
                </a:solidFill>
              </a:rPr>
              <a:t>; </a:t>
            </a:r>
          </a:p>
          <a:p>
            <a:r>
              <a:rPr lang="en-US" sz="600" dirty="0">
                <a:solidFill>
                  <a:schemeClr val="bg1"/>
                </a:solidFill>
              </a:rPr>
              <a:t> -  </a:t>
            </a:r>
            <a:r>
              <a:rPr lang="en-GB" sz="500" dirty="0" err="1">
                <a:solidFill>
                  <a:schemeClr val="bg1"/>
                </a:solidFill>
              </a:rPr>
              <a:t>siarad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fanwl</a:t>
            </a:r>
            <a:r>
              <a:rPr lang="en-GB" sz="500" dirty="0">
                <a:solidFill>
                  <a:schemeClr val="bg1"/>
                </a:solidFill>
              </a:rPr>
              <a:t> am </a:t>
            </a:r>
            <a:r>
              <a:rPr lang="en-GB" sz="500" dirty="0" err="1">
                <a:solidFill>
                  <a:schemeClr val="bg1"/>
                </a:solidFill>
              </a:rPr>
              <a:t>bethau</a:t>
            </a:r>
            <a:r>
              <a:rPr lang="en-GB" sz="500" dirty="0">
                <a:solidFill>
                  <a:schemeClr val="bg1"/>
                </a:solidFill>
              </a:rPr>
              <a:t> y </a:t>
            </a:r>
            <a:r>
              <a:rPr lang="en-GB" sz="500" dirty="0" err="1">
                <a:solidFill>
                  <a:schemeClr val="bg1"/>
                </a:solidFill>
              </a:rPr>
              <a:t>maent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wedi’u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llunio</a:t>
            </a:r>
            <a:r>
              <a:rPr lang="en-GB" sz="500" dirty="0">
                <a:solidFill>
                  <a:schemeClr val="bg1"/>
                </a:solidFill>
              </a:rPr>
              <a:t> neu </a:t>
            </a:r>
            <a:r>
              <a:rPr lang="en-GB" sz="500" dirty="0" err="1">
                <a:solidFill>
                  <a:schemeClr val="bg1"/>
                </a:solidFill>
              </a:rPr>
              <a:t>wedi’u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gwneud</a:t>
            </a:r>
            <a:r>
              <a:rPr lang="en-GB" sz="500" dirty="0">
                <a:solidFill>
                  <a:schemeClr val="bg1"/>
                </a:solidFill>
              </a:rPr>
              <a:t>, </a:t>
            </a:r>
            <a:r>
              <a:rPr lang="en-GB" sz="500" dirty="0" err="1">
                <a:solidFill>
                  <a:schemeClr val="bg1"/>
                </a:solidFill>
              </a:rPr>
              <a:t>gan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egluro’r</a:t>
            </a:r>
            <a:r>
              <a:rPr lang="en-GB" sz="500" dirty="0">
                <a:solidFill>
                  <a:schemeClr val="bg1"/>
                </a:solidFill>
              </a:rPr>
              <a:t> broses </a:t>
            </a:r>
            <a:endParaRPr lang="en-US" sz="500" dirty="0">
              <a:solidFill>
                <a:schemeClr val="bg1"/>
              </a:solidFill>
            </a:endParaRPr>
          </a:p>
          <a:p>
            <a:r>
              <a:rPr lang="en-US" sz="500" dirty="0">
                <a:solidFill>
                  <a:schemeClr val="bg1"/>
                </a:solidFill>
              </a:rPr>
              <a:t>-  </a:t>
            </a:r>
            <a:r>
              <a:rPr lang="en-GB" sz="500" dirty="0" err="1">
                <a:solidFill>
                  <a:schemeClr val="bg1"/>
                </a:solidFill>
              </a:rPr>
              <a:t>esbonio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manylion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perthnasol</a:t>
            </a:r>
            <a:r>
              <a:rPr lang="en-GB" sz="500" dirty="0">
                <a:solidFill>
                  <a:schemeClr val="bg1"/>
                </a:solidFill>
              </a:rPr>
              <a:t> o </a:t>
            </a:r>
            <a:r>
              <a:rPr lang="en-GB" sz="500" dirty="0" err="1">
                <a:solidFill>
                  <a:schemeClr val="bg1"/>
                </a:solidFill>
              </a:rPr>
              <a:t>desun</a:t>
            </a:r>
            <a:endParaRPr lang="en-GB" sz="500" dirty="0">
              <a:solidFill>
                <a:schemeClr val="bg1"/>
              </a:solidFill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ED0712B-3DCA-9B42-9246-D89EF39AAA06}"/>
              </a:ext>
            </a:extLst>
          </p:cNvPr>
          <p:cNvSpPr txBox="1"/>
          <p:nvPr/>
        </p:nvSpPr>
        <p:spPr>
          <a:xfrm>
            <a:off x="6927494" y="5020204"/>
            <a:ext cx="767340" cy="164660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Technoleg</a:t>
            </a:r>
            <a:endParaRPr lang="en-US" sz="600" b="1" dirty="0">
              <a:solidFill>
                <a:schemeClr val="bg1"/>
              </a:solidFill>
            </a:endParaRPr>
          </a:p>
          <a:p>
            <a:r>
              <a:rPr lang="en-US" sz="500" dirty="0">
                <a:solidFill>
                  <a:schemeClr val="bg1"/>
                </a:solidFill>
              </a:rPr>
              <a:t>I </a:t>
            </a:r>
            <a:r>
              <a:rPr lang="en-US" sz="500" dirty="0" err="1">
                <a:solidFill>
                  <a:schemeClr val="bg1"/>
                </a:solidFill>
              </a:rPr>
              <a:t>gloi’r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thema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yma</a:t>
            </a:r>
            <a:r>
              <a:rPr lang="en-US" sz="500" dirty="0">
                <a:solidFill>
                  <a:schemeClr val="bg1"/>
                </a:solidFill>
              </a:rPr>
              <a:t> gall y plant </a:t>
            </a:r>
            <a:r>
              <a:rPr lang="en-US" sz="500" dirty="0" err="1">
                <a:solidFill>
                  <a:schemeClr val="bg1"/>
                </a:solidFill>
              </a:rPr>
              <a:t>adeiladu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gwahanol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gynefinoedd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mae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wedi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arsylwi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oedd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goll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tra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ei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thaith</a:t>
            </a:r>
            <a:r>
              <a:rPr lang="en-US" sz="500" dirty="0">
                <a:solidFill>
                  <a:schemeClr val="bg1"/>
                </a:solidFill>
              </a:rPr>
              <a:t>. Gall y plant </a:t>
            </a:r>
            <a:r>
              <a:rPr lang="en-US" sz="500" dirty="0" err="1">
                <a:solidFill>
                  <a:schemeClr val="bg1"/>
                </a:solidFill>
              </a:rPr>
              <a:t>magu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hyder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wrth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ddod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adnabod</a:t>
            </a:r>
            <a:r>
              <a:rPr lang="en-US" sz="500" dirty="0">
                <a:solidFill>
                  <a:schemeClr val="bg1"/>
                </a:solidFill>
              </a:rPr>
              <a:t> y </a:t>
            </a:r>
            <a:r>
              <a:rPr lang="en-US" sz="500" dirty="0" err="1">
                <a:solidFill>
                  <a:schemeClr val="bg1"/>
                </a:solidFill>
              </a:rPr>
              <a:t>gwahanol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fathau</a:t>
            </a:r>
            <a:r>
              <a:rPr lang="en-US" sz="500" dirty="0">
                <a:solidFill>
                  <a:schemeClr val="bg1"/>
                </a:solidFill>
              </a:rPr>
              <a:t> o </a:t>
            </a:r>
            <a:r>
              <a:rPr lang="en-US" sz="500" dirty="0" err="1">
                <a:solidFill>
                  <a:schemeClr val="bg1"/>
                </a:solidFill>
              </a:rPr>
              <a:t>gynefinoedd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sydd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angen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holl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anifeiliaid</a:t>
            </a:r>
            <a:r>
              <a:rPr lang="en-US" sz="500" dirty="0">
                <a:solidFill>
                  <a:schemeClr val="bg1"/>
                </a:solidFill>
              </a:rPr>
              <a:t>. </a:t>
            </a:r>
          </a:p>
          <a:p>
            <a:r>
              <a:rPr lang="en-US" sz="500" dirty="0" err="1">
                <a:solidFill>
                  <a:schemeClr val="bg1"/>
                </a:solidFill>
              </a:rPr>
              <a:t>Sgiliau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</a:p>
          <a:p>
            <a:r>
              <a:rPr lang="en-US" sz="500" dirty="0">
                <a:solidFill>
                  <a:schemeClr val="bg1"/>
                </a:solidFill>
              </a:rPr>
              <a:t>- </a:t>
            </a:r>
            <a:r>
              <a:rPr lang="en-GB" sz="500" dirty="0" err="1">
                <a:solidFill>
                  <a:schemeClr val="bg1"/>
                </a:solidFill>
              </a:rPr>
              <a:t>defnyddio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amrywiaeth</a:t>
            </a:r>
            <a:r>
              <a:rPr lang="en-GB" sz="500" dirty="0">
                <a:solidFill>
                  <a:schemeClr val="bg1"/>
                </a:solidFill>
              </a:rPr>
              <a:t> o </a:t>
            </a:r>
            <a:r>
              <a:rPr lang="en-GB" sz="500" dirty="0" err="1">
                <a:solidFill>
                  <a:schemeClr val="bg1"/>
                </a:solidFill>
              </a:rPr>
              <a:t>ddefnyddiadu</a:t>
            </a:r>
            <a:r>
              <a:rPr lang="en-GB" sz="500" dirty="0">
                <a:solidFill>
                  <a:schemeClr val="bg1"/>
                </a:solidFill>
              </a:rPr>
              <a:t> ac offer </a:t>
            </a:r>
            <a:r>
              <a:rPr lang="en-GB" sz="500" dirty="0" err="1">
                <a:solidFill>
                  <a:schemeClr val="bg1"/>
                </a:solidFill>
              </a:rPr>
              <a:t>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arbrofi</a:t>
            </a:r>
            <a:r>
              <a:rPr lang="en-GB" sz="500" dirty="0">
                <a:solidFill>
                  <a:schemeClr val="bg1"/>
                </a:solidFill>
              </a:rPr>
              <a:t> a </a:t>
            </a:r>
            <a:r>
              <a:rPr lang="en-GB" sz="500" dirty="0" err="1">
                <a:solidFill>
                  <a:schemeClr val="bg1"/>
                </a:solidFill>
              </a:rPr>
              <a:t>datrys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problemau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0845018F-0980-7D46-998A-9C3343CB46DA}"/>
              </a:ext>
            </a:extLst>
          </p:cNvPr>
          <p:cNvSpPr txBox="1"/>
          <p:nvPr/>
        </p:nvSpPr>
        <p:spPr>
          <a:xfrm>
            <a:off x="6940553" y="3323375"/>
            <a:ext cx="767340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Daearyddiaeth</a:t>
            </a:r>
            <a:endParaRPr lang="en-US" sz="600" b="1" dirty="0">
              <a:solidFill>
                <a:schemeClr val="bg1"/>
              </a:solidFill>
            </a:endParaRPr>
          </a:p>
          <a:p>
            <a:r>
              <a:rPr lang="en-US" sz="500" i="1" dirty="0" err="1">
                <a:solidFill>
                  <a:schemeClr val="bg1"/>
                </a:solidFill>
              </a:rPr>
              <a:t>Bydd</a:t>
            </a:r>
            <a:r>
              <a:rPr lang="en-US" sz="500" i="1" dirty="0">
                <a:solidFill>
                  <a:schemeClr val="bg1"/>
                </a:solidFill>
              </a:rPr>
              <a:t> y plant </a:t>
            </a:r>
            <a:r>
              <a:rPr lang="en-US" sz="500" i="1" dirty="0" err="1">
                <a:solidFill>
                  <a:schemeClr val="bg1"/>
                </a:solidFill>
              </a:rPr>
              <a:t>yna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magu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dealltwriaeth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ddyfnach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ble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mae’r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adar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mynd</a:t>
            </a:r>
            <a:r>
              <a:rPr lang="en-US" sz="500" i="1" dirty="0">
                <a:solidFill>
                  <a:schemeClr val="bg1"/>
                </a:solidFill>
              </a:rPr>
              <a:t> a </a:t>
            </a:r>
            <a:r>
              <a:rPr lang="en-US" sz="500" i="1" dirty="0" err="1">
                <a:solidFill>
                  <a:schemeClr val="bg1"/>
                </a:solidFill>
              </a:rPr>
              <a:t>dod</a:t>
            </a:r>
            <a:r>
              <a:rPr lang="en-US" sz="500" i="1" dirty="0">
                <a:solidFill>
                  <a:schemeClr val="bg1"/>
                </a:solidFill>
              </a:rPr>
              <a:t>, </a:t>
            </a:r>
            <a:r>
              <a:rPr lang="en-US" sz="500" i="1" dirty="0" err="1">
                <a:solidFill>
                  <a:schemeClr val="bg1"/>
                </a:solidFill>
              </a:rPr>
              <a:t>ble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mae’r</a:t>
            </a:r>
            <a:r>
              <a:rPr lang="en-US" sz="500" i="1" dirty="0">
                <a:solidFill>
                  <a:schemeClr val="bg1"/>
                </a:solidFill>
              </a:rPr>
              <a:t> wetlands </a:t>
            </a:r>
            <a:r>
              <a:rPr lang="en-US" sz="500" i="1" dirty="0" err="1">
                <a:solidFill>
                  <a:schemeClr val="bg1"/>
                </a:solidFill>
              </a:rPr>
              <a:t>eraill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i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gyd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o’n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hamgylch</a:t>
            </a:r>
            <a:r>
              <a:rPr lang="en-US" sz="500" i="1" dirty="0">
                <a:solidFill>
                  <a:schemeClr val="bg1"/>
                </a:solidFill>
              </a:rPr>
              <a:t> a </a:t>
            </a:r>
            <a:r>
              <a:rPr lang="en-US" sz="500" i="1" dirty="0" err="1">
                <a:solidFill>
                  <a:schemeClr val="bg1"/>
                </a:solidFill>
              </a:rPr>
              <a:t>beth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sydd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debyg</a:t>
            </a:r>
            <a:r>
              <a:rPr lang="en-US" sz="500" i="1" dirty="0">
                <a:solidFill>
                  <a:schemeClr val="bg1"/>
                </a:solidFill>
              </a:rPr>
              <a:t> ac </a:t>
            </a:r>
            <a:r>
              <a:rPr lang="en-US" sz="500" i="1" dirty="0" err="1">
                <a:solidFill>
                  <a:schemeClr val="bg1"/>
                </a:solidFill>
              </a:rPr>
              <a:t>yn</a:t>
            </a:r>
            <a:r>
              <a:rPr lang="en-US" sz="500" i="1" dirty="0">
                <a:solidFill>
                  <a:schemeClr val="bg1"/>
                </a:solidFill>
              </a:rPr>
              <a:t> </a:t>
            </a:r>
            <a:r>
              <a:rPr lang="en-US" sz="500" i="1" dirty="0" err="1">
                <a:solidFill>
                  <a:schemeClr val="bg1"/>
                </a:solidFill>
              </a:rPr>
              <a:t>wahanol</a:t>
            </a:r>
            <a:r>
              <a:rPr lang="en-US" sz="500" i="1" dirty="0">
                <a:solidFill>
                  <a:schemeClr val="bg1"/>
                </a:solidFill>
              </a:rPr>
              <a:t>. </a:t>
            </a:r>
          </a:p>
          <a:p>
            <a:r>
              <a:rPr lang="en-US" sz="500" i="1" dirty="0" err="1">
                <a:solidFill>
                  <a:schemeClr val="bg1"/>
                </a:solidFill>
              </a:rPr>
              <a:t>Sgiliau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i="1" dirty="0">
                <a:solidFill>
                  <a:schemeClr val="bg1"/>
                </a:solidFill>
              </a:rPr>
              <a:t>; </a:t>
            </a:r>
          </a:p>
          <a:p>
            <a:r>
              <a:rPr lang="en-GB" sz="500" dirty="0" err="1">
                <a:solidFill>
                  <a:schemeClr val="bg1"/>
                </a:solidFill>
              </a:rPr>
              <a:t>defnyddio</a:t>
            </a:r>
            <a:r>
              <a:rPr lang="en-GB" sz="500" dirty="0">
                <a:solidFill>
                  <a:schemeClr val="bg1"/>
                </a:solidFill>
              </a:rPr>
              <a:t> a </a:t>
            </a:r>
            <a:r>
              <a:rPr lang="en-GB" sz="500" dirty="0" err="1">
                <a:solidFill>
                  <a:schemeClr val="bg1"/>
                </a:solidFill>
              </a:rPr>
              <a:t>llunio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mapiau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syml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mwyn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darganfod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ble</a:t>
            </a:r>
            <a:r>
              <a:rPr lang="en-GB" sz="500" dirty="0">
                <a:solidFill>
                  <a:schemeClr val="bg1"/>
                </a:solidFill>
              </a:rPr>
              <a:t> y </a:t>
            </a:r>
            <a:r>
              <a:rPr lang="en-GB" sz="500" dirty="0" err="1">
                <a:solidFill>
                  <a:schemeClr val="bg1"/>
                </a:solidFill>
              </a:rPr>
              <a:t>mae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lleoedd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penodol</a:t>
            </a:r>
            <a:r>
              <a:rPr lang="en-GB" sz="500" dirty="0">
                <a:solidFill>
                  <a:schemeClr val="bg1"/>
                </a:solidFill>
              </a:rPr>
              <a:t> a </a:t>
            </a:r>
            <a:r>
              <a:rPr lang="en-GB" sz="500" dirty="0" err="1">
                <a:solidFill>
                  <a:schemeClr val="bg1"/>
                </a:solidFill>
              </a:rPr>
              <a:t>sut</a:t>
            </a:r>
            <a:r>
              <a:rPr lang="en-GB" sz="500" dirty="0">
                <a:solidFill>
                  <a:schemeClr val="bg1"/>
                </a:solidFill>
              </a:rPr>
              <a:t> y </a:t>
            </a:r>
            <a:r>
              <a:rPr lang="en-GB" sz="500" dirty="0" err="1">
                <a:solidFill>
                  <a:schemeClr val="bg1"/>
                </a:solidFill>
              </a:rPr>
              <a:t>mae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lleoedd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cysylltu</a:t>
            </a:r>
            <a:r>
              <a:rPr lang="en-GB" sz="500" dirty="0">
                <a:solidFill>
                  <a:schemeClr val="bg1"/>
                </a:solidFill>
              </a:rPr>
              <a:t> â </a:t>
            </a:r>
            <a:r>
              <a:rPr lang="en-GB" sz="500" dirty="0" err="1">
                <a:solidFill>
                  <a:schemeClr val="bg1"/>
                </a:solidFill>
              </a:rPr>
              <a:t>lleoedd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eraill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A8D7271-94ED-0C4E-B05C-32D189FC6866}"/>
              </a:ext>
            </a:extLst>
          </p:cNvPr>
          <p:cNvSpPr txBox="1"/>
          <p:nvPr/>
        </p:nvSpPr>
        <p:spPr>
          <a:xfrm>
            <a:off x="6913430" y="1610904"/>
            <a:ext cx="767340" cy="164660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Gwyddoniaeth</a:t>
            </a:r>
            <a:endParaRPr lang="en-US" sz="600" b="1" dirty="0">
              <a:solidFill>
                <a:schemeClr val="bg1"/>
              </a:solidFill>
            </a:endParaRPr>
          </a:p>
          <a:p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ystod</a:t>
            </a:r>
            <a:r>
              <a:rPr lang="en-US" sz="500" dirty="0">
                <a:solidFill>
                  <a:schemeClr val="bg1"/>
                </a:solidFill>
              </a:rPr>
              <a:t> y </a:t>
            </a:r>
            <a:r>
              <a:rPr lang="en-US" sz="500" dirty="0" err="1">
                <a:solidFill>
                  <a:schemeClr val="bg1"/>
                </a:solidFill>
              </a:rPr>
              <a:t>daith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bydd</a:t>
            </a:r>
            <a:r>
              <a:rPr lang="en-US" sz="500" dirty="0">
                <a:solidFill>
                  <a:schemeClr val="bg1"/>
                </a:solidFill>
              </a:rPr>
              <a:t> gwybodaeth </a:t>
            </a:r>
            <a:r>
              <a:rPr lang="en-US" sz="500" dirty="0" err="1">
                <a:solidFill>
                  <a:schemeClr val="bg1"/>
                </a:solidFill>
              </a:rPr>
              <a:t>gwyddoniaeth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cael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i’w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cryfhau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wrth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iddynt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edrych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hinsawdd</a:t>
            </a:r>
            <a:r>
              <a:rPr lang="en-US" sz="500" dirty="0">
                <a:solidFill>
                  <a:schemeClr val="bg1"/>
                </a:solidFill>
              </a:rPr>
              <a:t>, </a:t>
            </a:r>
            <a:r>
              <a:rPr lang="en-US" sz="500" dirty="0" err="1">
                <a:solidFill>
                  <a:schemeClr val="bg1"/>
                </a:solidFill>
              </a:rPr>
              <a:t>cylchred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bywyd</a:t>
            </a:r>
            <a:r>
              <a:rPr lang="en-US" sz="500" dirty="0">
                <a:solidFill>
                  <a:schemeClr val="bg1"/>
                </a:solidFill>
              </a:rPr>
              <a:t> a </a:t>
            </a:r>
            <a:r>
              <a:rPr lang="en-US" sz="500" dirty="0" err="1">
                <a:solidFill>
                  <a:schemeClr val="bg1"/>
                </a:solidFill>
              </a:rPr>
              <a:t>chynefinoedd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anifeiliaid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sydd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byw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ym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Mhenclacwydd</a:t>
            </a:r>
            <a:r>
              <a:rPr lang="en-US" sz="500" dirty="0">
                <a:solidFill>
                  <a:schemeClr val="bg1"/>
                </a:solidFill>
              </a:rPr>
              <a:t>.</a:t>
            </a:r>
          </a:p>
          <a:p>
            <a:r>
              <a:rPr lang="en-US" sz="500" dirty="0" err="1">
                <a:solidFill>
                  <a:schemeClr val="bg1"/>
                </a:solidFill>
              </a:rPr>
              <a:t>Sgiliau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dirty="0">
                <a:solidFill>
                  <a:schemeClr val="bg1"/>
                </a:solidFill>
              </a:rPr>
              <a:t>; </a:t>
            </a:r>
          </a:p>
          <a:p>
            <a:r>
              <a:rPr lang="en-GB" sz="500" dirty="0" err="1">
                <a:solidFill>
                  <a:schemeClr val="bg1"/>
                </a:solidFill>
              </a:rPr>
              <a:t>adnabod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rhai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anifeiliaid</a:t>
            </a:r>
            <a:r>
              <a:rPr lang="en-GB" sz="500" dirty="0">
                <a:solidFill>
                  <a:schemeClr val="bg1"/>
                </a:solidFill>
              </a:rPr>
              <a:t> a </a:t>
            </a:r>
            <a:r>
              <a:rPr lang="en-GB" sz="500" dirty="0" err="1">
                <a:solidFill>
                  <a:schemeClr val="bg1"/>
                </a:solidFill>
              </a:rPr>
              <a:t>phlanhigion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sy’n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byw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amgylchedd</a:t>
            </a:r>
            <a:r>
              <a:rPr lang="en-GB" sz="500" dirty="0">
                <a:solidFill>
                  <a:schemeClr val="bg1"/>
                </a:solidFill>
              </a:rPr>
              <a:t> a </a:t>
            </a:r>
            <a:r>
              <a:rPr lang="en-GB" sz="500" dirty="0" err="1">
                <a:solidFill>
                  <a:schemeClr val="bg1"/>
                </a:solidFill>
              </a:rPr>
              <a:t>geir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yr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awyr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agored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endParaRPr lang="en-US" sz="500" dirty="0">
              <a:solidFill>
                <a:schemeClr val="bg1"/>
              </a:solidFill>
            </a:endParaRPr>
          </a:p>
          <a:p>
            <a:r>
              <a:rPr lang="en-US" sz="5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31341329-EF1B-C24C-BB88-0739769FA1BB}"/>
              </a:ext>
            </a:extLst>
          </p:cNvPr>
          <p:cNvSpPr txBox="1"/>
          <p:nvPr/>
        </p:nvSpPr>
        <p:spPr>
          <a:xfrm>
            <a:off x="6025183" y="5020204"/>
            <a:ext cx="767340" cy="150810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Cymhwysedd</a:t>
            </a:r>
            <a:r>
              <a:rPr lang="en-US" sz="600" b="1" dirty="0">
                <a:solidFill>
                  <a:schemeClr val="bg1"/>
                </a:solidFill>
              </a:rPr>
              <a:t> </a:t>
            </a:r>
            <a:r>
              <a:rPr lang="en-US" sz="600" b="1" dirty="0" err="1">
                <a:solidFill>
                  <a:schemeClr val="bg1"/>
                </a:solidFill>
              </a:rPr>
              <a:t>digidol</a:t>
            </a:r>
            <a:endParaRPr lang="en-US" sz="600" b="1" dirty="0">
              <a:solidFill>
                <a:schemeClr val="bg1"/>
              </a:solidFill>
            </a:endParaRPr>
          </a:p>
          <a:p>
            <a:r>
              <a:rPr lang="en-US" sz="500" dirty="0" err="1">
                <a:solidFill>
                  <a:schemeClr val="bg1"/>
                </a:solidFill>
              </a:rPr>
              <a:t>Bydd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modd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i’r</a:t>
            </a:r>
            <a:r>
              <a:rPr lang="en-US" sz="500" dirty="0">
                <a:solidFill>
                  <a:schemeClr val="bg1"/>
                </a:solidFill>
              </a:rPr>
              <a:t> plant </a:t>
            </a:r>
            <a:r>
              <a:rPr lang="en-US" sz="500" dirty="0" err="1">
                <a:solidFill>
                  <a:schemeClr val="bg1"/>
                </a:solidFill>
              </a:rPr>
              <a:t>trosglwyddo'r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wybodaeth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mewn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o’r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cyfrifiaduron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storio’r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wybodaeth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briodol</a:t>
            </a:r>
            <a:r>
              <a:rPr lang="en-US" sz="500" dirty="0">
                <a:solidFill>
                  <a:schemeClr val="bg1"/>
                </a:solidFill>
              </a:rPr>
              <a:t>.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ogystal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gallwn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dro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ei</a:t>
            </a:r>
            <a:r>
              <a:rPr lang="en-US" sz="500" dirty="0">
                <a:solidFill>
                  <a:schemeClr val="bg1"/>
                </a:solidFill>
              </a:rPr>
              <a:t> data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mewn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raglen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debyg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‘country file’ </a:t>
            </a:r>
          </a:p>
          <a:p>
            <a:endParaRPr lang="en-US" sz="500" dirty="0">
              <a:solidFill>
                <a:schemeClr val="bg1"/>
              </a:solidFill>
            </a:endParaRPr>
          </a:p>
          <a:p>
            <a:r>
              <a:rPr lang="en-US" sz="500" dirty="0" err="1">
                <a:solidFill>
                  <a:schemeClr val="bg1"/>
                </a:solidFill>
              </a:rPr>
              <a:t>Sgiliau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dirty="0">
                <a:solidFill>
                  <a:schemeClr val="bg1"/>
                </a:solidFill>
              </a:rPr>
              <a:t>;</a:t>
            </a:r>
          </a:p>
          <a:p>
            <a:r>
              <a:rPr lang="en-GB" sz="500" dirty="0">
                <a:solidFill>
                  <a:schemeClr val="bg1"/>
                </a:solidFill>
              </a:rPr>
              <a:t>- </a:t>
            </a:r>
            <a:r>
              <a:rPr lang="en-GB" sz="500" dirty="0" err="1">
                <a:solidFill>
                  <a:schemeClr val="bg1"/>
                </a:solidFill>
              </a:rPr>
              <a:t>arbed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gwaith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gan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ddefnyddio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enw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ffeil</a:t>
            </a:r>
            <a:r>
              <a:rPr lang="en-GB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priodol</a:t>
            </a:r>
            <a:r>
              <a:rPr lang="en-GB" sz="500" dirty="0">
                <a:solidFill>
                  <a:schemeClr val="bg1"/>
                </a:solidFill>
              </a:rPr>
              <a:t>, </a:t>
            </a:r>
            <a:r>
              <a:rPr lang="en-GB" sz="500" i="1" dirty="0" err="1">
                <a:solidFill>
                  <a:schemeClr val="bg1"/>
                </a:solidFill>
              </a:rPr>
              <a:t>e.e.</a:t>
            </a:r>
            <a:r>
              <a:rPr lang="en-GB" sz="500" i="1" dirty="0">
                <a:solidFill>
                  <a:schemeClr val="bg1"/>
                </a:solidFill>
              </a:rPr>
              <a:t> </a:t>
            </a:r>
            <a:r>
              <a:rPr lang="en-GB" sz="500" i="1" dirty="0" err="1">
                <a:solidFill>
                  <a:schemeClr val="bg1"/>
                </a:solidFill>
              </a:rPr>
              <a:t>enw</a:t>
            </a:r>
            <a:r>
              <a:rPr lang="en-GB" sz="500" i="1" dirty="0">
                <a:solidFill>
                  <a:schemeClr val="bg1"/>
                </a:solidFill>
              </a:rPr>
              <a:t> </a:t>
            </a:r>
            <a:r>
              <a:rPr lang="en-GB" sz="500" i="1" dirty="0" err="1">
                <a:solidFill>
                  <a:schemeClr val="bg1"/>
                </a:solidFill>
              </a:rPr>
              <a:t>plentyn</a:t>
            </a:r>
            <a:r>
              <a:rPr lang="en-GB" sz="500" i="1" dirty="0">
                <a:solidFill>
                  <a:schemeClr val="bg1"/>
                </a:solidFill>
              </a:rPr>
              <a:t> a </a:t>
            </a:r>
            <a:r>
              <a:rPr lang="en-GB" sz="500" i="1" dirty="0" err="1">
                <a:solidFill>
                  <a:schemeClr val="bg1"/>
                </a:solidFill>
              </a:rPr>
              <a:t>theitl</a:t>
            </a:r>
            <a:r>
              <a:rPr lang="en-GB" sz="500" i="1" dirty="0">
                <a:solidFill>
                  <a:schemeClr val="bg1"/>
                </a:solidFill>
              </a:rPr>
              <a:t> </a:t>
            </a:r>
            <a:r>
              <a:rPr lang="en-GB" sz="500" i="1" dirty="0" err="1">
                <a:solidFill>
                  <a:schemeClr val="bg1"/>
                </a:solidFill>
              </a:rPr>
              <a:t>syml</a:t>
            </a:r>
            <a:endParaRPr lang="en-GB" sz="500" dirty="0">
              <a:solidFill>
                <a:schemeClr val="bg1"/>
              </a:solidFill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F2E5C38A-0394-F948-9E93-A454FD1D5CBC}"/>
              </a:ext>
            </a:extLst>
          </p:cNvPr>
          <p:cNvSpPr txBox="1"/>
          <p:nvPr/>
        </p:nvSpPr>
        <p:spPr>
          <a:xfrm>
            <a:off x="6025183" y="1598901"/>
            <a:ext cx="767340" cy="164660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600" b="1" dirty="0" err="1">
                <a:solidFill>
                  <a:schemeClr val="bg1"/>
                </a:solidFill>
              </a:rPr>
              <a:t>Llythrennedd</a:t>
            </a:r>
            <a:r>
              <a:rPr lang="en-US" sz="600" b="1" dirty="0">
                <a:solidFill>
                  <a:schemeClr val="bg1"/>
                </a:solidFill>
              </a:rPr>
              <a:t>- </a:t>
            </a:r>
          </a:p>
          <a:p>
            <a:r>
              <a:rPr lang="en-US" sz="500" dirty="0">
                <a:solidFill>
                  <a:schemeClr val="bg1"/>
                </a:solidFill>
              </a:rPr>
              <a:t>Gall y plant </a:t>
            </a:r>
            <a:r>
              <a:rPr lang="en-US" sz="500" dirty="0" err="1">
                <a:solidFill>
                  <a:schemeClr val="bg1"/>
                </a:solidFill>
              </a:rPr>
              <a:t>fynd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ati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greu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adroddiadau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ysgrifenedig</a:t>
            </a:r>
            <a:r>
              <a:rPr lang="en-US" sz="500" dirty="0">
                <a:solidFill>
                  <a:schemeClr val="bg1"/>
                </a:solidFill>
              </a:rPr>
              <a:t> neu </a:t>
            </a:r>
            <a:r>
              <a:rPr lang="en-US" sz="500" dirty="0" err="1">
                <a:solidFill>
                  <a:schemeClr val="bg1"/>
                </a:solidFill>
              </a:rPr>
              <a:t>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lafar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ar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hyn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mae’n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ei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ddysgu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yn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ystod</a:t>
            </a:r>
            <a:r>
              <a:rPr lang="en-US" sz="500" dirty="0">
                <a:solidFill>
                  <a:schemeClr val="bg1"/>
                </a:solidFill>
              </a:rPr>
              <a:t> y </a:t>
            </a:r>
            <a:r>
              <a:rPr lang="en-US" sz="500" dirty="0" err="1">
                <a:solidFill>
                  <a:schemeClr val="bg1"/>
                </a:solidFill>
              </a:rPr>
              <a:t>daith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bydd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disgwyl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iddynt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ddarllen</a:t>
            </a:r>
            <a:r>
              <a:rPr lang="en-US" sz="500" dirty="0">
                <a:solidFill>
                  <a:schemeClr val="bg1"/>
                </a:solidFill>
              </a:rPr>
              <a:t> gwybodaeth </a:t>
            </a:r>
            <a:r>
              <a:rPr lang="en-US" sz="500" dirty="0" err="1">
                <a:solidFill>
                  <a:schemeClr val="bg1"/>
                </a:solidFill>
              </a:rPr>
              <a:t>briodol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ddod</a:t>
            </a:r>
            <a:r>
              <a:rPr lang="en-US" sz="500" dirty="0">
                <a:solidFill>
                  <a:schemeClr val="bg1"/>
                </a:solidFill>
              </a:rPr>
              <a:t> o </a:t>
            </a:r>
            <a:r>
              <a:rPr lang="en-US" sz="500" dirty="0" err="1">
                <a:solidFill>
                  <a:schemeClr val="bg1"/>
                </a:solidFill>
              </a:rPr>
              <a:t>hyd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i’r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wybodaeth</a:t>
            </a:r>
            <a:r>
              <a:rPr lang="en-US" sz="500" dirty="0">
                <a:solidFill>
                  <a:schemeClr val="bg1"/>
                </a:solidFill>
              </a:rPr>
              <a:t>. </a:t>
            </a:r>
          </a:p>
          <a:p>
            <a:endParaRPr lang="en-US" sz="500" dirty="0">
              <a:solidFill>
                <a:schemeClr val="bg1"/>
              </a:solidFill>
            </a:endParaRPr>
          </a:p>
          <a:p>
            <a:r>
              <a:rPr lang="en-US" sz="500" dirty="0" err="1">
                <a:solidFill>
                  <a:schemeClr val="bg1"/>
                </a:solidFill>
              </a:rPr>
              <a:t>Sgiliau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GB" sz="500" dirty="0" err="1">
                <a:solidFill>
                  <a:schemeClr val="bg1"/>
                </a:solidFill>
              </a:rPr>
              <a:t>Llywdraeth</a:t>
            </a:r>
            <a:r>
              <a:rPr lang="en-GB" sz="500" dirty="0">
                <a:solidFill>
                  <a:schemeClr val="bg1"/>
                </a:solidFill>
              </a:rPr>
              <a:t> Cymru  (2015)</a:t>
            </a:r>
            <a:r>
              <a:rPr lang="en-US" sz="500" dirty="0">
                <a:solidFill>
                  <a:schemeClr val="bg1"/>
                </a:solidFill>
              </a:rPr>
              <a:t>; </a:t>
            </a:r>
          </a:p>
          <a:p>
            <a:r>
              <a:rPr lang="en-US" sz="500" dirty="0" err="1">
                <a:solidFill>
                  <a:schemeClr val="bg1"/>
                </a:solidFill>
              </a:rPr>
              <a:t>Trefnu</a:t>
            </a:r>
            <a:r>
              <a:rPr lang="en-US" sz="500" dirty="0">
                <a:solidFill>
                  <a:schemeClr val="bg1"/>
                </a:solidFill>
              </a:rPr>
              <a:t> darn o </a:t>
            </a:r>
            <a:r>
              <a:rPr lang="en-US" sz="500" dirty="0" err="1">
                <a:solidFill>
                  <a:schemeClr val="bg1"/>
                </a:solidFill>
              </a:rPr>
              <a:t>ysgrifennu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gda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dechrau</a:t>
            </a:r>
            <a:r>
              <a:rPr lang="en-US" sz="500" dirty="0">
                <a:solidFill>
                  <a:schemeClr val="bg1"/>
                </a:solidFill>
              </a:rPr>
              <a:t> </a:t>
            </a:r>
            <a:r>
              <a:rPr lang="en-US" sz="500" dirty="0" err="1">
                <a:solidFill>
                  <a:schemeClr val="bg1"/>
                </a:solidFill>
              </a:rPr>
              <a:t>canol</a:t>
            </a:r>
            <a:r>
              <a:rPr lang="en-US" sz="500" dirty="0">
                <a:solidFill>
                  <a:schemeClr val="bg1"/>
                </a:solidFill>
              </a:rPr>
              <a:t> a </a:t>
            </a:r>
            <a:r>
              <a:rPr lang="en-US" sz="500" dirty="0" err="1">
                <a:solidFill>
                  <a:schemeClr val="bg1"/>
                </a:solidFill>
              </a:rPr>
              <a:t>diwedd</a:t>
            </a:r>
            <a:r>
              <a:rPr lang="en-US" sz="500" dirty="0">
                <a:solidFill>
                  <a:schemeClr val="bg1"/>
                </a:solidFill>
              </a:rPr>
              <a:t>.</a:t>
            </a:r>
          </a:p>
          <a:p>
            <a:endParaRPr lang="en-US" sz="500" dirty="0">
              <a:solidFill>
                <a:schemeClr val="bg1"/>
              </a:solidFill>
            </a:endParaRPr>
          </a:p>
          <a:p>
            <a:r>
              <a:rPr lang="en-US" sz="500" dirty="0">
                <a:solidFill>
                  <a:schemeClr val="bg1"/>
                </a:solidFill>
              </a:rPr>
              <a:t> -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E7ABD091-9C70-D243-B3F5-E194A00C2C2A}"/>
              </a:ext>
            </a:extLst>
          </p:cNvPr>
          <p:cNvCxnSpPr>
            <a:cxnSpLocks/>
          </p:cNvCxnSpPr>
          <p:nvPr/>
        </p:nvCxnSpPr>
        <p:spPr>
          <a:xfrm>
            <a:off x="5904276" y="1005837"/>
            <a:ext cx="64168" cy="59395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>
            <a:extLst>
              <a:ext uri="{FF2B5EF4-FFF2-40B4-BE49-F238E27FC236}">
                <a16:creationId xmlns:a16="http://schemas.microsoft.com/office/drawing/2014/main" id="{7C9C24AF-6194-3E44-A9BB-1258FFD61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3011" y="0"/>
            <a:ext cx="1487839" cy="1410851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4A867015-54D2-E943-B611-4943D6E761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652" y="57980"/>
            <a:ext cx="1071605" cy="42180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039E8538-5C2F-124E-B7BD-B496360528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5198" y="11981"/>
            <a:ext cx="1071605" cy="540503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4B627F10-17FD-7347-844E-18DD809ACD0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32241" y="525090"/>
            <a:ext cx="1071605" cy="540503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81AEBBFC-66AD-EE41-BAFB-799180358194}"/>
              </a:ext>
            </a:extLst>
          </p:cNvPr>
          <p:cNvSpPr/>
          <p:nvPr/>
        </p:nvSpPr>
        <p:spPr>
          <a:xfrm>
            <a:off x="728849" y="137995"/>
            <a:ext cx="1279709" cy="36933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PROBLEM!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F84382C-37EA-934B-B539-1FF4D7EAAB5E}"/>
              </a:ext>
            </a:extLst>
          </p:cNvPr>
          <p:cNvSpPr txBox="1"/>
          <p:nvPr/>
        </p:nvSpPr>
        <p:spPr>
          <a:xfrm>
            <a:off x="112399" y="3942680"/>
            <a:ext cx="3868179" cy="2462213"/>
          </a:xfrm>
          <a:prstGeom prst="rect">
            <a:avLst/>
          </a:prstGeom>
          <a:gradFill>
            <a:gsLst>
              <a:gs pos="0">
                <a:srgbClr val="FFFF0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Gwybodaeth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pellach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</a:rPr>
              <a:t>Mae </a:t>
            </a:r>
            <a:r>
              <a:rPr lang="en-US" sz="800" dirty="0" err="1">
                <a:solidFill>
                  <a:schemeClr val="bg1"/>
                </a:solidFill>
              </a:rPr>
              <a:t>tystiolaeth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cefnogi'r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ffaith</a:t>
            </a:r>
            <a:r>
              <a:rPr lang="en-US" sz="800" dirty="0">
                <a:solidFill>
                  <a:schemeClr val="bg1"/>
                </a:solidFill>
              </a:rPr>
              <a:t> bod </a:t>
            </a:r>
            <a:r>
              <a:rPr lang="en-US" sz="800" dirty="0" err="1">
                <a:solidFill>
                  <a:schemeClr val="bg1"/>
                </a:solidFill>
              </a:rPr>
              <a:t>dysgu'n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dod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fwy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ystyrlon</a:t>
            </a:r>
            <a:r>
              <a:rPr lang="en-US" sz="800" dirty="0">
                <a:solidFill>
                  <a:schemeClr val="bg1"/>
                </a:solidFill>
              </a:rPr>
              <a:t> pan </a:t>
            </a:r>
            <a:r>
              <a:rPr lang="en-US" sz="800" dirty="0" err="1">
                <a:solidFill>
                  <a:schemeClr val="bg1"/>
                </a:solidFill>
              </a:rPr>
              <a:t>fydd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deunydd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bersonol</a:t>
            </a:r>
            <a:r>
              <a:rPr lang="en-US" sz="800" dirty="0">
                <a:solidFill>
                  <a:schemeClr val="bg1"/>
                </a:solidFill>
              </a:rPr>
              <a:t> a  </a:t>
            </a:r>
            <a:r>
              <a:rPr lang="en-US" sz="800" dirty="0" err="1">
                <a:solidFill>
                  <a:schemeClr val="bg1"/>
                </a:solidFill>
              </a:rPr>
              <a:t>berthnasol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pynciau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wedi'u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hintegreiddio</a:t>
            </a:r>
            <a:r>
              <a:rPr lang="en-US" sz="800" dirty="0">
                <a:solidFill>
                  <a:schemeClr val="bg1"/>
                </a:solidFill>
              </a:rPr>
              <a:t>. Ni </a:t>
            </a:r>
            <a:r>
              <a:rPr lang="en-US" sz="800" dirty="0" err="1">
                <a:solidFill>
                  <a:schemeClr val="bg1"/>
                </a:solidFill>
              </a:rPr>
              <a:t>ddylai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pynciau'n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cael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haddysgu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pennau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hunain</a:t>
            </a:r>
            <a:r>
              <a:rPr lang="en-US" sz="800" dirty="0">
                <a:solidFill>
                  <a:schemeClr val="bg1"/>
                </a:solidFill>
              </a:rPr>
              <a:t> 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lle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hynny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dylwn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wrth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gysylltu</a:t>
            </a:r>
            <a:r>
              <a:rPr lang="en-US" sz="800" dirty="0">
                <a:solidFill>
                  <a:schemeClr val="bg1"/>
                </a:solidFill>
              </a:rPr>
              <a:t> â </a:t>
            </a:r>
            <a:r>
              <a:rPr lang="en-US" sz="800" dirty="0" err="1">
                <a:solidFill>
                  <a:schemeClr val="bg1"/>
                </a:solidFill>
              </a:rPr>
              <a:t>themâu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mae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rhoi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cysyniadau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gwell</a:t>
            </a:r>
            <a:r>
              <a:rPr lang="en-US" sz="800" dirty="0">
                <a:solidFill>
                  <a:schemeClr val="bg1"/>
                </a:solidFill>
              </a:rPr>
              <a:t>  </a:t>
            </a:r>
            <a:r>
              <a:rPr lang="en-US" sz="800" dirty="0" err="1">
                <a:solidFill>
                  <a:schemeClr val="bg1"/>
                </a:solidFill>
              </a:rPr>
              <a:t>ar</a:t>
            </a:r>
            <a:r>
              <a:rPr lang="en-US" sz="800" dirty="0">
                <a:solidFill>
                  <a:schemeClr val="bg1"/>
                </a:solidFill>
              </a:rPr>
              <a:t> draws </a:t>
            </a:r>
            <a:r>
              <a:rPr lang="en-US" sz="800" dirty="0" err="1">
                <a:solidFill>
                  <a:schemeClr val="bg1"/>
                </a:solidFill>
              </a:rPr>
              <a:t>sawl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pwnc</a:t>
            </a:r>
            <a:r>
              <a:rPr lang="en-US" sz="800" dirty="0">
                <a:solidFill>
                  <a:schemeClr val="bg1"/>
                </a:solidFill>
              </a:rPr>
              <a:t> ac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cymhwyso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eu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faterion</a:t>
            </a:r>
            <a:r>
              <a:rPr lang="en-US" sz="800" dirty="0">
                <a:solidFill>
                  <a:schemeClr val="bg1"/>
                </a:solidFill>
              </a:rPr>
              <a:t> a </a:t>
            </a:r>
            <a:r>
              <a:rPr lang="en-US" sz="800" dirty="0" err="1">
                <a:solidFill>
                  <a:schemeClr val="bg1"/>
                </a:solidFill>
              </a:rPr>
              <a:t>phroblemau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a’r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byd</a:t>
            </a:r>
            <a:r>
              <a:rPr lang="en-US" sz="800" dirty="0">
                <a:solidFill>
                  <a:schemeClr val="bg1"/>
                </a:solidFill>
              </a:rPr>
              <a:t> go </a:t>
            </a:r>
            <a:r>
              <a:rPr lang="en-US" sz="800" dirty="0" err="1">
                <a:solidFill>
                  <a:schemeClr val="bg1"/>
                </a:solidFill>
              </a:rPr>
              <a:t>iawn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  <a:r>
              <a:rPr lang="en-US" sz="800" dirty="0" err="1">
                <a:solidFill>
                  <a:schemeClr val="bg1"/>
                </a:solidFill>
              </a:rPr>
              <a:t>Cytuna</a:t>
            </a:r>
            <a:r>
              <a:rPr lang="en-US" sz="800" dirty="0">
                <a:solidFill>
                  <a:schemeClr val="bg1"/>
                </a:solidFill>
              </a:rPr>
              <a:t> McCray</a:t>
            </a:r>
            <a:r>
              <a:rPr lang="en-GB" sz="800" dirty="0">
                <a:solidFill>
                  <a:schemeClr val="bg1"/>
                </a:solidFill>
              </a:rPr>
              <a:t>(2019) “Everything is related. Everything matters, and we are all working all the time to help them [students] see the connections. This can include a nine-month unit that combines humanities, chemistry or courses can be linked quarterly by a “theme” such as democracy or sustainability”</a:t>
            </a:r>
          </a:p>
          <a:p>
            <a:r>
              <a:rPr lang="en-GB" sz="800" dirty="0">
                <a:solidFill>
                  <a:schemeClr val="bg1"/>
                </a:solidFill>
              </a:rPr>
              <a:t>Mae </a:t>
            </a:r>
            <a:r>
              <a:rPr lang="en-GB" sz="800" dirty="0" err="1">
                <a:solidFill>
                  <a:schemeClr val="bg1"/>
                </a:solidFill>
              </a:rPr>
              <a:t>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seiliedig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thema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galluogi’r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athrawon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mewn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ffordd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drawsgwricwlaidd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dirty="0" err="1">
                <a:solidFill>
                  <a:schemeClr val="bg1"/>
                </a:solidFill>
              </a:rPr>
              <a:t>Megis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os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ydyn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darllen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llyfr</a:t>
            </a:r>
            <a:r>
              <a:rPr lang="en-GB" sz="800" dirty="0">
                <a:solidFill>
                  <a:schemeClr val="bg1"/>
                </a:solidFill>
              </a:rPr>
              <a:t>, gall </a:t>
            </a:r>
            <a:r>
              <a:rPr lang="en-GB" sz="800" dirty="0" err="1">
                <a:solidFill>
                  <a:schemeClr val="bg1"/>
                </a:solidFill>
              </a:rPr>
              <a:t>llawer</a:t>
            </a:r>
            <a:r>
              <a:rPr lang="en-GB" sz="800" dirty="0">
                <a:solidFill>
                  <a:schemeClr val="bg1"/>
                </a:solidFill>
              </a:rPr>
              <a:t> o </a:t>
            </a:r>
            <a:r>
              <a:rPr lang="en-GB" sz="800" dirty="0" err="1">
                <a:solidFill>
                  <a:schemeClr val="bg1"/>
                </a:solidFill>
              </a:rPr>
              <a:t>themâu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ddangos</a:t>
            </a:r>
            <a:r>
              <a:rPr lang="en-GB" sz="800" dirty="0">
                <a:solidFill>
                  <a:schemeClr val="bg1"/>
                </a:solidFill>
              </a:rPr>
              <a:t> o </a:t>
            </a:r>
            <a:r>
              <a:rPr lang="en-GB" sz="800" dirty="0" err="1">
                <a:solidFill>
                  <a:schemeClr val="bg1"/>
                </a:solidFill>
              </a:rPr>
              <a:t>fewn</a:t>
            </a:r>
            <a:r>
              <a:rPr lang="en-GB" sz="800" dirty="0">
                <a:solidFill>
                  <a:schemeClr val="bg1"/>
                </a:solidFill>
              </a:rPr>
              <a:t> y </a:t>
            </a:r>
            <a:r>
              <a:rPr lang="en-GB" sz="800" dirty="0" err="1">
                <a:solidFill>
                  <a:schemeClr val="bg1"/>
                </a:solidFill>
              </a:rPr>
              <a:t>llyfr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megis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llythrennedd</a:t>
            </a:r>
            <a:r>
              <a:rPr lang="en-GB" sz="800" dirty="0">
                <a:solidFill>
                  <a:schemeClr val="bg1"/>
                </a:solidFill>
              </a:rPr>
              <a:t>, </a:t>
            </a:r>
            <a:r>
              <a:rPr lang="en-GB" sz="800" dirty="0" err="1">
                <a:solidFill>
                  <a:schemeClr val="bg1"/>
                </a:solidFill>
              </a:rPr>
              <a:t>rhifedd</a:t>
            </a:r>
            <a:r>
              <a:rPr lang="en-GB" sz="800" dirty="0">
                <a:solidFill>
                  <a:schemeClr val="bg1"/>
                </a:solidFill>
              </a:rPr>
              <a:t> a </a:t>
            </a:r>
            <a:r>
              <a:rPr lang="en-GB" sz="800" dirty="0" err="1">
                <a:solidFill>
                  <a:schemeClr val="bg1"/>
                </a:solidFill>
              </a:rPr>
              <a:t>chymhwysedd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digidol</a:t>
            </a:r>
            <a:r>
              <a:rPr lang="en-GB" sz="800" dirty="0">
                <a:solidFill>
                  <a:schemeClr val="bg1"/>
                </a:solidFill>
              </a:rPr>
              <a:t>. Mae </a:t>
            </a:r>
            <a:r>
              <a:rPr lang="en-GB" sz="800" dirty="0" err="1">
                <a:solidFill>
                  <a:schemeClr val="bg1"/>
                </a:solidFill>
              </a:rPr>
              <a:t>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trwy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thema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cynnig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cyfleoedd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ni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edrych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holl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thema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cwmpasu’r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llyfr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hytrach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na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thynnu</a:t>
            </a:r>
            <a:r>
              <a:rPr lang="en-GB" sz="800" dirty="0">
                <a:solidFill>
                  <a:schemeClr val="bg1"/>
                </a:solidFill>
              </a:rPr>
              <a:t> un </a:t>
            </a:r>
            <a:r>
              <a:rPr lang="en-GB" sz="800" dirty="0" err="1">
                <a:solidFill>
                  <a:schemeClr val="bg1"/>
                </a:solidFill>
              </a:rPr>
              <a:t>agwedd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allan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weithio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arno</a:t>
            </a:r>
            <a:r>
              <a:rPr lang="en-GB" sz="800" dirty="0">
                <a:solidFill>
                  <a:schemeClr val="bg1"/>
                </a:solidFill>
              </a:rPr>
              <a:t> a bod y plant </a:t>
            </a:r>
            <a:r>
              <a:rPr lang="en-GB" sz="800" dirty="0" err="1">
                <a:solidFill>
                  <a:schemeClr val="bg1"/>
                </a:solidFill>
              </a:rPr>
              <a:t>ddim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hyderus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y </a:t>
            </a:r>
            <a:r>
              <a:rPr lang="en-GB" sz="800" dirty="0" err="1">
                <a:solidFill>
                  <a:schemeClr val="bg1"/>
                </a:solidFill>
              </a:rPr>
              <a:t>pwnc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ogystal</a:t>
            </a:r>
            <a:r>
              <a:rPr lang="en-GB" sz="800" dirty="0">
                <a:solidFill>
                  <a:schemeClr val="bg1"/>
                </a:solidFill>
              </a:rPr>
              <a:t> â </a:t>
            </a:r>
            <a:r>
              <a:rPr lang="en-GB" sz="800" dirty="0" err="1">
                <a:solidFill>
                  <a:schemeClr val="bg1"/>
                </a:solidFill>
              </a:rPr>
              <a:t>hyn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bydd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cyfleoedd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gyda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phawb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mewn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ffyrdd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gwahanol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gan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amrywiaeth</a:t>
            </a:r>
            <a:r>
              <a:rPr lang="en-GB" sz="800" dirty="0">
                <a:solidFill>
                  <a:schemeClr val="bg1"/>
                </a:solidFill>
              </a:rPr>
              <a:t> o </a:t>
            </a:r>
            <a:r>
              <a:rPr lang="en-GB" sz="800" dirty="0" err="1">
                <a:solidFill>
                  <a:schemeClr val="bg1"/>
                </a:solidFill>
              </a:rPr>
              <a:t>beth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wneud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seiliedig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</a:t>
            </a:r>
            <a:r>
              <a:rPr lang="en-GB" sz="800" dirty="0">
                <a:solidFill>
                  <a:schemeClr val="bg1"/>
                </a:solidFill>
              </a:rPr>
              <a:t> y </a:t>
            </a:r>
            <a:r>
              <a:rPr lang="en-GB" sz="800" dirty="0" err="1">
                <a:solidFill>
                  <a:schemeClr val="bg1"/>
                </a:solidFill>
              </a:rPr>
              <a:t>thema</a:t>
            </a:r>
            <a:r>
              <a:rPr lang="en-GB" sz="800" dirty="0">
                <a:solidFill>
                  <a:schemeClr val="bg1"/>
                </a:solidFill>
              </a:rPr>
              <a:t> felly </a:t>
            </a:r>
            <a:r>
              <a:rPr lang="en-GB" sz="800" dirty="0" err="1">
                <a:solidFill>
                  <a:schemeClr val="bg1"/>
                </a:solidFill>
              </a:rPr>
              <a:t>fel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arfer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ni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pob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agwedd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cael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i’w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addysgu'r</a:t>
            </a:r>
            <a:r>
              <a:rPr lang="en-GB" sz="800" dirty="0">
                <a:solidFill>
                  <a:schemeClr val="bg1"/>
                </a:solidFill>
              </a:rPr>
              <a:t> un </a:t>
            </a:r>
            <a:r>
              <a:rPr lang="en-GB" sz="800" dirty="0" err="1">
                <a:solidFill>
                  <a:schemeClr val="bg1"/>
                </a:solidFill>
              </a:rPr>
              <a:t>ffordd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9B301683-654E-7B4C-B481-39A73F4E21B9}"/>
              </a:ext>
            </a:extLst>
          </p:cNvPr>
          <p:cNvSpPr txBox="1"/>
          <p:nvPr/>
        </p:nvSpPr>
        <p:spPr>
          <a:xfrm>
            <a:off x="7736262" y="3877373"/>
            <a:ext cx="3882960" cy="2954655"/>
          </a:xfrm>
          <a:prstGeom prst="rect">
            <a:avLst/>
          </a:prstGeom>
          <a:gradFill>
            <a:gsLst>
              <a:gs pos="0">
                <a:srgbClr val="00B0F0"/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Gwybodaeth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pellach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sz="800" dirty="0">
                <a:solidFill>
                  <a:schemeClr val="bg1"/>
                </a:solidFill>
              </a:rPr>
              <a:t>Mae </a:t>
            </a:r>
            <a:r>
              <a:rPr lang="en-US" sz="800" dirty="0" err="1">
                <a:solidFill>
                  <a:schemeClr val="bg1"/>
                </a:solidFill>
              </a:rPr>
              <a:t>defnyddio</a:t>
            </a:r>
            <a:r>
              <a:rPr lang="en-US" sz="800" dirty="0">
                <a:solidFill>
                  <a:schemeClr val="bg1"/>
                </a:solidFill>
              </a:rPr>
              <a:t> model </a:t>
            </a:r>
            <a:r>
              <a:rPr lang="en-US" sz="800" dirty="0" err="1">
                <a:solidFill>
                  <a:schemeClr val="bg1"/>
                </a:solidFill>
              </a:rPr>
              <a:t>manteisgar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fewn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addysg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galluogi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archwilio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rydyn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gweld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  <a:r>
              <a:rPr lang="en-US" sz="800" dirty="0" err="1">
                <a:solidFill>
                  <a:schemeClr val="bg1"/>
                </a:solidFill>
              </a:rPr>
              <a:t>Nid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oes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strwythur</a:t>
            </a:r>
            <a:r>
              <a:rPr lang="en-US" sz="800" dirty="0">
                <a:solidFill>
                  <a:schemeClr val="bg1"/>
                </a:solidFill>
              </a:rPr>
              <a:t> pendant am </a:t>
            </a:r>
            <a:r>
              <a:rPr lang="en-US" sz="800" dirty="0" err="1">
                <a:solidFill>
                  <a:schemeClr val="bg1"/>
                </a:solidFill>
              </a:rPr>
              <a:t>yr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hyn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rydyn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mynd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wneud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nid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dyma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fwriad</a:t>
            </a:r>
            <a:r>
              <a:rPr lang="en-US" sz="800" dirty="0">
                <a:solidFill>
                  <a:schemeClr val="bg1"/>
                </a:solidFill>
              </a:rPr>
              <a:t> y math </a:t>
            </a:r>
            <a:r>
              <a:rPr lang="en-US" sz="800" dirty="0" err="1">
                <a:solidFill>
                  <a:schemeClr val="bg1"/>
                </a:solidFill>
              </a:rPr>
              <a:t>yma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addysgu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  <a:r>
              <a:rPr lang="en-US" sz="800" dirty="0" err="1">
                <a:solidFill>
                  <a:schemeClr val="bg1"/>
                </a:solidFill>
              </a:rPr>
              <a:t>Rydyn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trwy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ymholi</a:t>
            </a:r>
            <a:r>
              <a:rPr lang="en-US" sz="800" dirty="0">
                <a:solidFill>
                  <a:schemeClr val="bg1"/>
                </a:solidFill>
              </a:rPr>
              <a:t>, felly </a:t>
            </a:r>
            <a:r>
              <a:rPr lang="en-US" sz="800" dirty="0" err="1">
                <a:solidFill>
                  <a:schemeClr val="bg1"/>
                </a:solidFill>
              </a:rPr>
              <a:t>ni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allwn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ddweud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bendant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beth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fyddwn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dod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hyd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a </a:t>
            </a:r>
            <a:r>
              <a:rPr lang="en-US" sz="800" dirty="0" err="1">
                <a:solidFill>
                  <a:schemeClr val="bg1"/>
                </a:solidFill>
              </a:rPr>
              <a:t>beth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fydd</a:t>
            </a:r>
            <a:r>
              <a:rPr lang="en-US" sz="800" dirty="0">
                <a:solidFill>
                  <a:schemeClr val="bg1"/>
                </a:solidFill>
              </a:rPr>
              <a:t> y plant am </a:t>
            </a:r>
            <a:r>
              <a:rPr lang="en-US" sz="800" dirty="0" err="1">
                <a:solidFill>
                  <a:schemeClr val="bg1"/>
                </a:solidFill>
              </a:rPr>
              <a:t>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amdano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</a:p>
          <a:p>
            <a:r>
              <a:rPr lang="en-US" sz="800" dirty="0" err="1">
                <a:solidFill>
                  <a:schemeClr val="bg1"/>
                </a:solidFill>
              </a:rPr>
              <a:t>Mae’r</a:t>
            </a:r>
            <a:r>
              <a:rPr lang="en-US" sz="800" dirty="0">
                <a:solidFill>
                  <a:schemeClr val="bg1"/>
                </a:solidFill>
              </a:rPr>
              <a:t> math </a:t>
            </a:r>
            <a:r>
              <a:rPr lang="en-US" sz="800" dirty="0" err="1">
                <a:solidFill>
                  <a:schemeClr val="bg1"/>
                </a:solidFill>
              </a:rPr>
              <a:t>yma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caniatáu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llawer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ddysgu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trawsgwricwlaidd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i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ddigwydd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fod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cymaint</a:t>
            </a:r>
            <a:r>
              <a:rPr lang="en-US" sz="800" dirty="0">
                <a:solidFill>
                  <a:schemeClr val="bg1"/>
                </a:solidFill>
              </a:rPr>
              <a:t> o </a:t>
            </a:r>
            <a:r>
              <a:rPr lang="en-US" sz="800" dirty="0" err="1">
                <a:solidFill>
                  <a:schemeClr val="bg1"/>
                </a:solidFill>
              </a:rPr>
              <a:t>agweddau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yn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gallu</a:t>
            </a:r>
            <a:r>
              <a:rPr lang="en-US" sz="800" dirty="0">
                <a:solidFill>
                  <a:schemeClr val="bg1"/>
                </a:solidFill>
              </a:rPr>
              <a:t> </a:t>
            </a:r>
            <a:r>
              <a:rPr lang="en-US" sz="800" dirty="0" err="1">
                <a:solidFill>
                  <a:schemeClr val="bg1"/>
                </a:solidFill>
              </a:rPr>
              <a:t>goroesi</a:t>
            </a:r>
            <a:r>
              <a:rPr lang="en-US" sz="800" dirty="0">
                <a:solidFill>
                  <a:schemeClr val="bg1"/>
                </a:solidFill>
              </a:rPr>
              <a:t>. </a:t>
            </a:r>
            <a:r>
              <a:rPr lang="en-US" sz="800" dirty="0" err="1">
                <a:solidFill>
                  <a:schemeClr val="bg1"/>
                </a:solidFill>
              </a:rPr>
              <a:t>Mynega</a:t>
            </a:r>
            <a:r>
              <a:rPr lang="en-US" sz="800" dirty="0">
                <a:solidFill>
                  <a:schemeClr val="bg1"/>
                </a:solidFill>
              </a:rPr>
              <a:t> Roy (2016) “</a:t>
            </a:r>
            <a:r>
              <a:rPr lang="en-GB" sz="800" dirty="0">
                <a:solidFill>
                  <a:schemeClr val="bg1"/>
                </a:solidFill>
              </a:rPr>
              <a:t>The connections between the silos of knowledge and skills as social constructs in learning can both inhibit and allow for understanding.” a </a:t>
            </a:r>
            <a:r>
              <a:rPr lang="en-GB" sz="800" dirty="0" err="1">
                <a:solidFill>
                  <a:schemeClr val="bg1"/>
                </a:solidFill>
              </a:rPr>
              <a:t>dyma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beth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mae’r</a:t>
            </a:r>
            <a:r>
              <a:rPr lang="en-GB" sz="800" dirty="0">
                <a:solidFill>
                  <a:schemeClr val="bg1"/>
                </a:solidFill>
              </a:rPr>
              <a:t> model </a:t>
            </a:r>
            <a:r>
              <a:rPr lang="en-GB" sz="800" dirty="0" err="1">
                <a:solidFill>
                  <a:schemeClr val="bg1"/>
                </a:solidFill>
              </a:rPr>
              <a:t>yma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caniatáu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</a:p>
          <a:p>
            <a:r>
              <a:rPr lang="en-GB" sz="800" dirty="0">
                <a:solidFill>
                  <a:schemeClr val="bg1"/>
                </a:solidFill>
              </a:rPr>
              <a:t>Mae </a:t>
            </a:r>
            <a:r>
              <a:rPr lang="en-GB" sz="800" dirty="0" err="1">
                <a:solidFill>
                  <a:schemeClr val="bg1"/>
                </a:solidFill>
              </a:rPr>
              <a:t>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drawsgwricwlaidd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galluogi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ni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mewn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ffordd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hwylus</a:t>
            </a:r>
            <a:r>
              <a:rPr lang="en-GB" sz="800" dirty="0">
                <a:solidFill>
                  <a:schemeClr val="bg1"/>
                </a:solidFill>
              </a:rPr>
              <a:t> a </a:t>
            </a:r>
            <a:r>
              <a:rPr lang="en-GB" sz="800" dirty="0" err="1">
                <a:solidFill>
                  <a:schemeClr val="bg1"/>
                </a:solidFill>
              </a:rPr>
              <a:t>fydd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denu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sylw'r</a:t>
            </a:r>
            <a:r>
              <a:rPr lang="en-GB" sz="800" dirty="0">
                <a:solidFill>
                  <a:schemeClr val="bg1"/>
                </a:solidFill>
              </a:rPr>
              <a:t> plant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ogystal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mae’r</a:t>
            </a:r>
            <a:r>
              <a:rPr lang="en-GB" sz="800" dirty="0">
                <a:solidFill>
                  <a:schemeClr val="bg1"/>
                </a:solidFill>
              </a:rPr>
              <a:t> math </a:t>
            </a:r>
            <a:r>
              <a:rPr lang="en-GB" sz="800" dirty="0" err="1">
                <a:solidFill>
                  <a:schemeClr val="bg1"/>
                </a:solidFill>
              </a:rPr>
              <a:t>yma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caniatáu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llawer</a:t>
            </a:r>
            <a:r>
              <a:rPr lang="en-GB" sz="800" dirty="0">
                <a:solidFill>
                  <a:schemeClr val="bg1"/>
                </a:solidFill>
              </a:rPr>
              <a:t> o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awyr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agored</a:t>
            </a:r>
            <a:r>
              <a:rPr lang="en-GB" sz="800" dirty="0">
                <a:solidFill>
                  <a:schemeClr val="bg1"/>
                </a:solidFill>
              </a:rPr>
              <a:t>. Cred bod </a:t>
            </a:r>
            <a:r>
              <a:rPr lang="en-GB" sz="800" dirty="0" err="1">
                <a:solidFill>
                  <a:schemeClr val="bg1"/>
                </a:solidFill>
              </a:rPr>
              <a:t>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awyr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agored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cynnig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llawer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fwy</a:t>
            </a:r>
            <a:r>
              <a:rPr lang="en-GB" sz="800" dirty="0">
                <a:solidFill>
                  <a:schemeClr val="bg1"/>
                </a:solidFill>
              </a:rPr>
              <a:t> o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ehangach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na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beth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gallu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cael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i’w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cynnal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y </a:t>
            </a:r>
            <a:r>
              <a:rPr lang="en-GB" sz="800" dirty="0" err="1">
                <a:solidFill>
                  <a:schemeClr val="bg1"/>
                </a:solidFill>
              </a:rPr>
              <a:t>tu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fewn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cytuna</a:t>
            </a:r>
            <a:r>
              <a:rPr lang="en-GB" sz="800" dirty="0">
                <a:solidFill>
                  <a:schemeClr val="bg1"/>
                </a:solidFill>
              </a:rPr>
              <a:t> Dahl (dim </a:t>
            </a:r>
            <a:r>
              <a:rPr lang="en-GB" sz="800" dirty="0" err="1">
                <a:solidFill>
                  <a:schemeClr val="bg1"/>
                </a:solidFill>
              </a:rPr>
              <a:t>dyddiad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hysbys</a:t>
            </a:r>
            <a:r>
              <a:rPr lang="en-GB" sz="800" dirty="0">
                <a:solidFill>
                  <a:schemeClr val="bg1"/>
                </a:solidFill>
              </a:rPr>
              <a:t>) “The more risks you allow children to take, the better they learn to take care of themselves.”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ogystal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amlinella</a:t>
            </a:r>
            <a:r>
              <a:rPr lang="en-GB" sz="800" dirty="0">
                <a:solidFill>
                  <a:schemeClr val="bg1"/>
                </a:solidFill>
              </a:rPr>
              <a:t> Roy (2016)  “When cross-curricular does happen, it can positively change the learning process.” </a:t>
            </a:r>
            <a:r>
              <a:rPr lang="en-GB" sz="800" dirty="0" err="1">
                <a:solidFill>
                  <a:schemeClr val="bg1"/>
                </a:solidFill>
              </a:rPr>
              <a:t>me;n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cynnig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cyfleuoedd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</a:t>
            </a:r>
            <a:r>
              <a:rPr lang="en-GB" sz="800" dirty="0">
                <a:solidFill>
                  <a:schemeClr val="bg1"/>
                </a:solidFill>
              </a:rPr>
              <a:t> plant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ymhellach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  <a:r>
              <a:rPr lang="en-GB" sz="800" dirty="0" err="1">
                <a:solidFill>
                  <a:schemeClr val="bg1"/>
                </a:solidFill>
              </a:rPr>
              <a:t>Cytuna</a:t>
            </a:r>
            <a:r>
              <a:rPr lang="en-GB" sz="800" dirty="0">
                <a:solidFill>
                  <a:schemeClr val="bg1"/>
                </a:solidFill>
              </a:rPr>
              <a:t> Beane (</a:t>
            </a:r>
            <a:r>
              <a:rPr lang="en-GB" sz="800" dirty="0" err="1">
                <a:solidFill>
                  <a:schemeClr val="bg1"/>
                </a:solidFill>
              </a:rPr>
              <a:t>dyddiad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anhysbys</a:t>
            </a:r>
            <a:r>
              <a:rPr lang="en-GB" sz="800" dirty="0">
                <a:solidFill>
                  <a:schemeClr val="bg1"/>
                </a:solidFill>
              </a:rPr>
              <a:t>) “young people are encouraged to integrate learning experiences into their schemes of meaning so as to broaden and deepen their understanding of themselves and their world. Mae </a:t>
            </a:r>
            <a:r>
              <a:rPr lang="en-GB" sz="800" dirty="0" err="1">
                <a:solidFill>
                  <a:schemeClr val="bg1"/>
                </a:solidFill>
              </a:rPr>
              <a:t>dilyn</a:t>
            </a:r>
            <a:r>
              <a:rPr lang="en-GB" sz="800" dirty="0">
                <a:solidFill>
                  <a:schemeClr val="bg1"/>
                </a:solidFill>
              </a:rPr>
              <a:t> y model </a:t>
            </a:r>
            <a:r>
              <a:rPr lang="en-GB" sz="800" dirty="0" err="1">
                <a:solidFill>
                  <a:schemeClr val="bg1"/>
                </a:solidFill>
              </a:rPr>
              <a:t>yma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ar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fath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yma</a:t>
            </a:r>
            <a:r>
              <a:rPr lang="en-GB" sz="800" dirty="0">
                <a:solidFill>
                  <a:schemeClr val="bg1"/>
                </a:solidFill>
              </a:rPr>
              <a:t> o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caniatáu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i’r</a:t>
            </a:r>
            <a:r>
              <a:rPr lang="en-GB" sz="800" dirty="0">
                <a:solidFill>
                  <a:schemeClr val="bg1"/>
                </a:solidFill>
              </a:rPr>
              <a:t> plant </a:t>
            </a:r>
            <a:r>
              <a:rPr lang="en-GB" sz="800" dirty="0" err="1">
                <a:solidFill>
                  <a:schemeClr val="bg1"/>
                </a:solidFill>
              </a:rPr>
              <a:t>ddysgu</a:t>
            </a:r>
            <a:r>
              <a:rPr lang="en-GB" sz="800" dirty="0">
                <a:solidFill>
                  <a:schemeClr val="bg1"/>
                </a:solidFill>
              </a:rPr>
              <a:t> am </a:t>
            </a:r>
            <a:r>
              <a:rPr lang="en-GB" sz="800" dirty="0" err="1">
                <a:solidFill>
                  <a:schemeClr val="bg1"/>
                </a:solidFill>
              </a:rPr>
              <a:t>ei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byd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mewn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ffordd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sydd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hwylus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iddyn</a:t>
            </a:r>
            <a:r>
              <a:rPr lang="en-GB" sz="800" dirty="0">
                <a:solidFill>
                  <a:schemeClr val="bg1"/>
                </a:solidFill>
              </a:rPr>
              <a:t> </a:t>
            </a:r>
            <a:r>
              <a:rPr lang="en-GB" sz="800" dirty="0" err="1">
                <a:solidFill>
                  <a:schemeClr val="bg1"/>
                </a:solidFill>
              </a:rPr>
              <a:t>nhw</a:t>
            </a:r>
            <a:r>
              <a:rPr lang="en-GB" sz="800" dirty="0">
                <a:solidFill>
                  <a:schemeClr val="bg1"/>
                </a:solidFill>
              </a:rPr>
              <a:t>. </a:t>
            </a:r>
          </a:p>
          <a:p>
            <a:endParaRPr lang="en-US" sz="800" dirty="0">
              <a:solidFill>
                <a:schemeClr val="bg1"/>
              </a:solidFill>
            </a:endParaRP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87EAF0A2-5AB0-B447-9F19-FC03326D5D40}"/>
              </a:ext>
            </a:extLst>
          </p:cNvPr>
          <p:cNvSpPr/>
          <p:nvPr/>
        </p:nvSpPr>
        <p:spPr>
          <a:xfrm>
            <a:off x="6189867" y="1185216"/>
            <a:ext cx="1067920" cy="43088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1100" b="1" spc="50" dirty="0" err="1">
                <a:ln w="0"/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Ymweliad</a:t>
            </a:r>
            <a:r>
              <a:rPr lang="en-US" sz="1100" b="1" spc="50" dirty="0">
                <a:ln w="0"/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r>
              <a:rPr lang="en-US" sz="1100" b="1" spc="50" dirty="0" err="1">
                <a:ln w="0"/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i</a:t>
            </a:r>
            <a:r>
              <a:rPr lang="en-US" sz="1100" b="1" spc="50" dirty="0">
                <a:ln w="0"/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</a:p>
          <a:p>
            <a:pPr algn="ctr"/>
            <a:r>
              <a:rPr lang="en-US" sz="1100" b="1" spc="50" dirty="0" err="1">
                <a:ln w="0"/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Penclacwydd</a:t>
            </a:r>
            <a:r>
              <a:rPr lang="en-US" sz="1100" b="1" spc="50" dirty="0">
                <a:ln w="0"/>
                <a:solidFill>
                  <a:srgbClr val="00B0F0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 </a:t>
            </a:r>
            <a:endParaRPr lang="en-US" sz="1100" b="1" cap="none" spc="50" dirty="0">
              <a:ln w="0"/>
              <a:solidFill>
                <a:srgbClr val="00B0F0"/>
              </a:solidFill>
              <a:effectLst>
                <a:innerShdw blurRad="63500" dist="50800" dir="13500000">
                  <a:srgbClr val="000000">
                    <a:alpha val="50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04153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0F6C5-158A-8B48-A713-D7F8AF413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Cyfeirnodi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659C53-0CAA-F94C-B004-4D0A24ACA1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>
                <a:solidFill>
                  <a:schemeClr val="tx1"/>
                </a:solidFill>
              </a:rPr>
              <a:t>Barnes. J (2015) cross curricular learning 3-14 third edition SAGE. 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25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 2019 </a:t>
            </a:r>
          </a:p>
          <a:p>
            <a:r>
              <a:rPr lang="en-US" dirty="0">
                <a:solidFill>
                  <a:schemeClr val="tx1"/>
                </a:solidFill>
              </a:rPr>
              <a:t>Barnes. J (2015) cross curricular learning 3-14 second edition SAGE 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 </a:t>
            </a:r>
            <a:r>
              <a:rPr lang="en-US" dirty="0" err="1">
                <a:solidFill>
                  <a:schemeClr val="tx1"/>
                </a:solidFill>
              </a:rPr>
              <a:t>ar</a:t>
            </a:r>
            <a:r>
              <a:rPr lang="en-US" dirty="0">
                <a:solidFill>
                  <a:schemeClr val="tx1"/>
                </a:solidFill>
              </a:rPr>
              <a:t> 25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 2019 </a:t>
            </a:r>
          </a:p>
          <a:p>
            <a:r>
              <a:rPr lang="en-US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GwE ( dyddiad anhybys) cwricwlwm i Gymru. Ar gael : https://www.gwegogledd.cymru/wp-content/uploads/2018/02/Diweddariad-ar-Gwricwlwm-i-Gymru.pdf</a:t>
            </a:r>
            <a:r>
              <a:rPr lang="en-US" dirty="0">
                <a:solidFill>
                  <a:schemeClr val="tx1"/>
                </a:solidFill>
              </a:rPr>
              <a:t>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29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r>
              <a:rPr lang="en-US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Estyn (2011) dysgu yn yr awyr agored: arfanu dysgu yn yr awyr agored i blant o dan bump oed yn y Sylfaen. Ar gael ar: https://www.estyn.llyw.cymru/sites/www.estyn.gov.wales/files/documents/Dysgu%20yn%20yr%20agored%3A%20%20arfarnu%20dysgu%20yn%20yr%20awyr%20agored%20i%20blant%20o%20dan%20bump%20oed%20yn%20y%20Cyfnod%20Sylfaen%20-%20Medi%202011.pdf</a:t>
            </a:r>
            <a:r>
              <a:rPr lang="en-US" dirty="0">
                <a:solidFill>
                  <a:schemeClr val="tx1"/>
                </a:solidFill>
              </a:rPr>
              <a:t>.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28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r>
              <a:rPr lang="en-US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Roy. D (2016) implementing a cross curricular approach. Ar gael ar: https://www.teachermagazine.com.au/articles/implementing-a-cross-curricular-approach</a:t>
            </a:r>
            <a:r>
              <a:rPr lang="en-US" dirty="0">
                <a:solidFill>
                  <a:schemeClr val="tx1"/>
                </a:solidFill>
              </a:rPr>
              <a:t>. 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29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r>
              <a:rPr lang="en-US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Independent school parent (dyddiad anhysbys). 10 ways that outdoor learning benefits your child. Ar gael ar: https://www.independentschoolparent.com/school/outdoor-learning-benefits/</a:t>
            </a:r>
            <a:r>
              <a:rPr lang="en-US" dirty="0">
                <a:solidFill>
                  <a:schemeClr val="tx1"/>
                </a:solidFill>
              </a:rPr>
              <a:t>.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29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r>
              <a:rPr lang="en-US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https://web-a-ebscohost-com.ezproxy.uwtsd.ac.uk/ehost/detail/detail?vid=1&amp;sid=e048713b-1c4c-42a8-b1bf-c13e4409ad4a%40sdc-v-sessmgr02&amp;bdata=JnNpdGU9ZWhvc3QtbGl2ZQ%3d%3d#AN=9504252694&amp;db=aph</a:t>
            </a:r>
            <a:endParaRPr lang="en-US" dirty="0">
              <a:solidFill>
                <a:schemeClr val="tx1"/>
              </a:solidFill>
            </a:endParaRPr>
          </a:p>
          <a:p>
            <a:r>
              <a:rPr lang="en-US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Teach thought staff (2019) 6 powerful startergies for deper learning in your classroom. Ar gael ar: https://www.teachthought.com/learning/6-powerful-strategies-deeper-learning-classroom/</a:t>
            </a:r>
            <a:r>
              <a:rPr lang="en-US" dirty="0">
                <a:solidFill>
                  <a:schemeClr val="tx1"/>
                </a:solidFill>
              </a:rPr>
              <a:t>.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29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r>
              <a:rPr lang="en-US" dirty="0">
                <a:solidFill>
                  <a:schemeClr val="tx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Llywodraeth Cymru (2008) fframwaith llythrennedd a rhifedd. Ar gael ar: https://hwb.gov.wales/cwricwlwm-cymru-2008/fframwaith-llythrennedd-a-rhifedd-cenedlaethol-fersiwn-cwricwlwm-cymru-2008/</a:t>
            </a:r>
            <a:r>
              <a:rPr lang="en-US" dirty="0">
                <a:solidFill>
                  <a:schemeClr val="tx1"/>
                </a:solidFill>
              </a:rPr>
              <a:t>.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29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r>
              <a:rPr lang="en-US" dirty="0">
                <a:solidFill>
                  <a:schemeClr val="tx1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Llywodraeth Cymru (2019) fframwaith cymhwysedd digidol. Ar gael ar: https://hwb.gov.wales/cwricwlwm-cymru-2008/fframwaith-cymhwysedd-digidol-fersiwn-cwricwlwm-cymru-2008/fframwaith/</a:t>
            </a:r>
            <a:r>
              <a:rPr lang="en-US" dirty="0">
                <a:solidFill>
                  <a:schemeClr val="tx1"/>
                </a:solidFill>
              </a:rPr>
              <a:t> (</a:t>
            </a:r>
            <a:r>
              <a:rPr lang="en-US" dirty="0" err="1">
                <a:solidFill>
                  <a:schemeClr val="tx1"/>
                </a:solidFill>
              </a:rPr>
              <a:t>Darllenwyd</a:t>
            </a:r>
            <a:r>
              <a:rPr lang="en-US" dirty="0">
                <a:solidFill>
                  <a:schemeClr val="tx1"/>
                </a:solidFill>
              </a:rPr>
              <a:t>: 29 o </a:t>
            </a:r>
            <a:r>
              <a:rPr lang="en-US" dirty="0" err="1">
                <a:solidFill>
                  <a:schemeClr val="tx1"/>
                </a:solidFill>
              </a:rPr>
              <a:t>Dachwedd</a:t>
            </a:r>
            <a:r>
              <a:rPr lang="en-US" dirty="0">
                <a:solidFill>
                  <a:schemeClr val="tx1"/>
                </a:solidFill>
              </a:rPr>
              <a:t>) 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1382890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VTI">
  <a:themeElements>
    <a:clrScheme name="AnalogousFromLightSeedRightStep">
      <a:dk1>
        <a:srgbClr val="000000"/>
      </a:dk1>
      <a:lt1>
        <a:srgbClr val="FFFFFF"/>
      </a:lt1>
      <a:dk2>
        <a:srgbClr val="413524"/>
      </a:dk2>
      <a:lt2>
        <a:srgbClr val="E2E8E6"/>
      </a:lt2>
      <a:accent1>
        <a:srgbClr val="CC90A0"/>
      </a:accent1>
      <a:accent2>
        <a:srgbClr val="C18377"/>
      </a:accent2>
      <a:accent3>
        <a:srgbClr val="C09F74"/>
      </a:accent3>
      <a:accent4>
        <a:srgbClr val="A8A768"/>
      </a:accent4>
      <a:accent5>
        <a:srgbClr val="96AB78"/>
      </a:accent5>
      <a:accent6>
        <a:srgbClr val="7AB16D"/>
      </a:accent6>
      <a:hlink>
        <a:srgbClr val="568F80"/>
      </a:hlink>
      <a:folHlink>
        <a:srgbClr val="828282"/>
      </a:folHlink>
    </a:clrScheme>
    <a:fontScheme name="Dividend">
      <a:majorFont>
        <a:latin typeface="Century School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34604</TotalTime>
  <Words>2238</Words>
  <Application>Microsoft Office PowerPoint</Application>
  <PresentationFormat>Widescreen</PresentationFormat>
  <Paragraphs>122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Century Schoolbook</vt:lpstr>
      <vt:lpstr>Franklin Gothic Book</vt:lpstr>
      <vt:lpstr>Gill Sans MT</vt:lpstr>
      <vt:lpstr>Wingdings 2</vt:lpstr>
      <vt:lpstr>DividendVTI</vt:lpstr>
      <vt:lpstr>PowerPoint Presentation</vt:lpstr>
      <vt:lpstr>Cyfeirnodi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Jones (1700971)</dc:creator>
  <cp:lastModifiedBy>WYNNE JONES</cp:lastModifiedBy>
  <cp:revision>47</cp:revision>
  <dcterms:created xsi:type="dcterms:W3CDTF">2019-11-16T11:51:17Z</dcterms:created>
  <dcterms:modified xsi:type="dcterms:W3CDTF">2019-12-20T19:13:01Z</dcterms:modified>
</cp:coreProperties>
</file>