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7"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BA482D-2BFF-4E1B-AB15-03245DF63DD7}" v="70" dt="2026-07-12T22:06:05.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96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hassett" userId="e58b7663defdcc2d" providerId="LiveId" clId="{0B69EEDB-DE44-4598-88A1-8789E374F450}"/>
    <pc:docChg chg="undo custSel addSld modSld">
      <pc:chgData name="robert hassett" userId="e58b7663defdcc2d" providerId="LiveId" clId="{0B69EEDB-DE44-4598-88A1-8789E374F450}" dt="2026-07-12T22:06:05.910" v="250" actId="403"/>
      <pc:docMkLst>
        <pc:docMk/>
      </pc:docMkLst>
      <pc:sldChg chg="modSp mod">
        <pc:chgData name="robert hassett" userId="e58b7663defdcc2d" providerId="LiveId" clId="{0B69EEDB-DE44-4598-88A1-8789E374F450}" dt="2026-07-12T21:43:24.882" v="168"/>
        <pc:sldMkLst>
          <pc:docMk/>
          <pc:sldMk cId="2083757999" sldId="256"/>
        </pc:sldMkLst>
        <pc:spChg chg="mod">
          <ac:chgData name="robert hassett" userId="e58b7663defdcc2d" providerId="LiveId" clId="{0B69EEDB-DE44-4598-88A1-8789E374F450}" dt="2026-07-12T21:43:24.882" v="168"/>
          <ac:spMkLst>
            <pc:docMk/>
            <pc:sldMk cId="2083757999" sldId="256"/>
            <ac:spMk id="2" creationId="{3DAAD739-E625-CA64-0B4F-A28CF223BF3C}"/>
          </ac:spMkLst>
        </pc:spChg>
      </pc:sldChg>
      <pc:sldChg chg="modSp mod">
        <pc:chgData name="robert hassett" userId="e58b7663defdcc2d" providerId="LiveId" clId="{0B69EEDB-DE44-4598-88A1-8789E374F450}" dt="2026-07-12T21:43:12.677" v="166"/>
        <pc:sldMkLst>
          <pc:docMk/>
          <pc:sldMk cId="2245156583" sldId="257"/>
        </pc:sldMkLst>
        <pc:spChg chg="mod">
          <ac:chgData name="robert hassett" userId="e58b7663defdcc2d" providerId="LiveId" clId="{0B69EEDB-DE44-4598-88A1-8789E374F450}" dt="2026-07-12T21:43:12.677" v="166"/>
          <ac:spMkLst>
            <pc:docMk/>
            <pc:sldMk cId="2245156583" sldId="257"/>
            <ac:spMk id="7" creationId="{8762225B-D6CD-7D2C-5561-E7FCB1CC7E4A}"/>
          </ac:spMkLst>
        </pc:spChg>
      </pc:sldChg>
      <pc:sldChg chg="modSp mod">
        <pc:chgData name="robert hassett" userId="e58b7663defdcc2d" providerId="LiveId" clId="{0B69EEDB-DE44-4598-88A1-8789E374F450}" dt="2026-07-12T21:42:55.195" v="164" actId="113"/>
        <pc:sldMkLst>
          <pc:docMk/>
          <pc:sldMk cId="4195987869" sldId="258"/>
        </pc:sldMkLst>
        <pc:spChg chg="mod">
          <ac:chgData name="robert hassett" userId="e58b7663defdcc2d" providerId="LiveId" clId="{0B69EEDB-DE44-4598-88A1-8789E374F450}" dt="2026-07-12T20:47:43.917" v="89" actId="1076"/>
          <ac:spMkLst>
            <pc:docMk/>
            <pc:sldMk cId="4195987869" sldId="258"/>
            <ac:spMk id="2" creationId="{F6F7607B-982D-78B1-2EDE-0BBD79C16EAC}"/>
          </ac:spMkLst>
        </pc:spChg>
        <pc:spChg chg="mod">
          <ac:chgData name="robert hassett" userId="e58b7663defdcc2d" providerId="LiveId" clId="{0B69EEDB-DE44-4598-88A1-8789E374F450}" dt="2026-07-12T21:42:55.195" v="164" actId="113"/>
          <ac:spMkLst>
            <pc:docMk/>
            <pc:sldMk cId="4195987869" sldId="258"/>
            <ac:spMk id="3" creationId="{CF654449-3FE9-21A1-6B5F-E438971DE617}"/>
          </ac:spMkLst>
        </pc:spChg>
      </pc:sldChg>
      <pc:sldChg chg="modSp mod">
        <pc:chgData name="robert hassett" userId="e58b7663defdcc2d" providerId="LiveId" clId="{0B69EEDB-DE44-4598-88A1-8789E374F450}" dt="2026-07-12T21:42:37.319" v="160" actId="114"/>
        <pc:sldMkLst>
          <pc:docMk/>
          <pc:sldMk cId="4094462864" sldId="259"/>
        </pc:sldMkLst>
        <pc:spChg chg="mod">
          <ac:chgData name="robert hassett" userId="e58b7663defdcc2d" providerId="LiveId" clId="{0B69EEDB-DE44-4598-88A1-8789E374F450}" dt="2026-07-12T20:49:00.740" v="102" actId="1076"/>
          <ac:spMkLst>
            <pc:docMk/>
            <pc:sldMk cId="4094462864" sldId="259"/>
            <ac:spMk id="2" creationId="{F35367F8-DD9C-0AC6-5264-C93C52AD8A77}"/>
          </ac:spMkLst>
        </pc:spChg>
        <pc:spChg chg="mod">
          <ac:chgData name="robert hassett" userId="e58b7663defdcc2d" providerId="LiveId" clId="{0B69EEDB-DE44-4598-88A1-8789E374F450}" dt="2026-07-12T21:42:37.319" v="160" actId="114"/>
          <ac:spMkLst>
            <pc:docMk/>
            <pc:sldMk cId="4094462864" sldId="259"/>
            <ac:spMk id="3" creationId="{06685850-2EF9-6696-50A5-87B8E096BD2E}"/>
          </ac:spMkLst>
        </pc:spChg>
      </pc:sldChg>
      <pc:sldChg chg="modSp mod">
        <pc:chgData name="robert hassett" userId="e58b7663defdcc2d" providerId="LiveId" clId="{0B69EEDB-DE44-4598-88A1-8789E374F450}" dt="2026-07-12T21:42:03.143" v="156" actId="1036"/>
        <pc:sldMkLst>
          <pc:docMk/>
          <pc:sldMk cId="344074587" sldId="260"/>
        </pc:sldMkLst>
        <pc:spChg chg="mod">
          <ac:chgData name="robert hassett" userId="e58b7663defdcc2d" providerId="LiveId" clId="{0B69EEDB-DE44-4598-88A1-8789E374F450}" dt="2026-07-12T21:42:03.143" v="156" actId="1036"/>
          <ac:spMkLst>
            <pc:docMk/>
            <pc:sldMk cId="344074587" sldId="260"/>
            <ac:spMk id="3" creationId="{7A30090E-0D31-0157-52D8-8C0BBE009462}"/>
          </ac:spMkLst>
        </pc:spChg>
      </pc:sldChg>
      <pc:sldChg chg="modSp mod">
        <pc:chgData name="robert hassett" userId="e58b7663defdcc2d" providerId="LiveId" clId="{0B69EEDB-DE44-4598-88A1-8789E374F450}" dt="2026-07-12T21:44:27.932" v="180" actId="255"/>
        <pc:sldMkLst>
          <pc:docMk/>
          <pc:sldMk cId="4075828365" sldId="261"/>
        </pc:sldMkLst>
        <pc:spChg chg="mod">
          <ac:chgData name="robert hassett" userId="e58b7663defdcc2d" providerId="LiveId" clId="{0B69EEDB-DE44-4598-88A1-8789E374F450}" dt="2026-07-12T21:44:27.932" v="180" actId="255"/>
          <ac:spMkLst>
            <pc:docMk/>
            <pc:sldMk cId="4075828365" sldId="261"/>
            <ac:spMk id="3" creationId="{218BCAA0-34C3-8123-C9AA-459852B82B94}"/>
          </ac:spMkLst>
        </pc:spChg>
      </pc:sldChg>
      <pc:sldChg chg="modSp mod">
        <pc:chgData name="robert hassett" userId="e58b7663defdcc2d" providerId="LiveId" clId="{0B69EEDB-DE44-4598-88A1-8789E374F450}" dt="2026-07-12T21:46:01.168" v="215" actId="114"/>
        <pc:sldMkLst>
          <pc:docMk/>
          <pc:sldMk cId="3378996042" sldId="262"/>
        </pc:sldMkLst>
        <pc:spChg chg="mod">
          <ac:chgData name="robert hassett" userId="e58b7663defdcc2d" providerId="LiveId" clId="{0B69EEDB-DE44-4598-88A1-8789E374F450}" dt="2026-07-12T21:45:04.762" v="195" actId="20577"/>
          <ac:spMkLst>
            <pc:docMk/>
            <pc:sldMk cId="3378996042" sldId="262"/>
            <ac:spMk id="2" creationId="{27C7A52E-0719-7918-92CE-D08C4C50FAB4}"/>
          </ac:spMkLst>
        </pc:spChg>
        <pc:spChg chg="mod">
          <ac:chgData name="robert hassett" userId="e58b7663defdcc2d" providerId="LiveId" clId="{0B69EEDB-DE44-4598-88A1-8789E374F450}" dt="2026-07-12T21:46:01.168" v="215" actId="114"/>
          <ac:spMkLst>
            <pc:docMk/>
            <pc:sldMk cId="3378996042" sldId="262"/>
            <ac:spMk id="3" creationId="{01D70F5E-B0AC-56AB-B4A5-B030FF294EE3}"/>
          </ac:spMkLst>
        </pc:spChg>
      </pc:sldChg>
      <pc:sldChg chg="modSp mod">
        <pc:chgData name="robert hassett" userId="e58b7663defdcc2d" providerId="LiveId" clId="{0B69EEDB-DE44-4598-88A1-8789E374F450}" dt="2026-07-12T21:46:25.527" v="217" actId="14100"/>
        <pc:sldMkLst>
          <pc:docMk/>
          <pc:sldMk cId="2663823478" sldId="263"/>
        </pc:sldMkLst>
        <pc:picChg chg="mod">
          <ac:chgData name="robert hassett" userId="e58b7663defdcc2d" providerId="LiveId" clId="{0B69EEDB-DE44-4598-88A1-8789E374F450}" dt="2026-07-12T21:46:25.527" v="217" actId="14100"/>
          <ac:picMkLst>
            <pc:docMk/>
            <pc:sldMk cId="2663823478" sldId="263"/>
            <ac:picMk id="15" creationId="{8F7F9CD0-9CCB-C19C-F827-6F1D81E0821F}"/>
          </ac:picMkLst>
        </pc:picChg>
      </pc:sldChg>
      <pc:sldChg chg="modSp mod">
        <pc:chgData name="robert hassett" userId="e58b7663defdcc2d" providerId="LiveId" clId="{0B69EEDB-DE44-4598-88A1-8789E374F450}" dt="2026-07-12T22:04:20.031" v="225" actId="1076"/>
        <pc:sldMkLst>
          <pc:docMk/>
          <pc:sldMk cId="1001739998" sldId="264"/>
        </pc:sldMkLst>
        <pc:spChg chg="mod">
          <ac:chgData name="robert hassett" userId="e58b7663defdcc2d" providerId="LiveId" clId="{0B69EEDB-DE44-4598-88A1-8789E374F450}" dt="2026-07-12T22:04:20.031" v="225" actId="1076"/>
          <ac:spMkLst>
            <pc:docMk/>
            <pc:sldMk cId="1001739998" sldId="264"/>
            <ac:spMk id="3" creationId="{28BE7308-F3EC-EA72-7F7C-A4D907F7C678}"/>
          </ac:spMkLst>
        </pc:spChg>
      </pc:sldChg>
      <pc:sldChg chg="modSp mod">
        <pc:chgData name="robert hassett" userId="e58b7663defdcc2d" providerId="LiveId" clId="{0B69EEDB-DE44-4598-88A1-8789E374F450}" dt="2026-07-12T22:05:38.638" v="243"/>
        <pc:sldMkLst>
          <pc:docMk/>
          <pc:sldMk cId="507980219" sldId="265"/>
        </pc:sldMkLst>
        <pc:spChg chg="mod">
          <ac:chgData name="robert hassett" userId="e58b7663defdcc2d" providerId="LiveId" clId="{0B69EEDB-DE44-4598-88A1-8789E374F450}" dt="2026-07-12T22:05:38.638" v="243"/>
          <ac:spMkLst>
            <pc:docMk/>
            <pc:sldMk cId="507980219" sldId="265"/>
            <ac:spMk id="3" creationId="{62F7B0D0-6F5F-1BB5-6254-1ED027205A9A}"/>
          </ac:spMkLst>
        </pc:spChg>
      </pc:sldChg>
      <pc:sldChg chg="modSp mod modAnim">
        <pc:chgData name="robert hassett" userId="e58b7663defdcc2d" providerId="LiveId" clId="{0B69EEDB-DE44-4598-88A1-8789E374F450}" dt="2026-07-12T22:06:05.910" v="250" actId="403"/>
        <pc:sldMkLst>
          <pc:docMk/>
          <pc:sldMk cId="428744743" sldId="266"/>
        </pc:sldMkLst>
        <pc:spChg chg="mod">
          <ac:chgData name="robert hassett" userId="e58b7663defdcc2d" providerId="LiveId" clId="{0B69EEDB-DE44-4598-88A1-8789E374F450}" dt="2026-07-12T20:32:54.678" v="56" actId="20577"/>
          <ac:spMkLst>
            <pc:docMk/>
            <pc:sldMk cId="428744743" sldId="266"/>
            <ac:spMk id="2" creationId="{422FEF23-C475-5DF7-FDB8-B26719B9381F}"/>
          </ac:spMkLst>
        </pc:spChg>
        <pc:spChg chg="mod">
          <ac:chgData name="robert hassett" userId="e58b7663defdcc2d" providerId="LiveId" clId="{0B69EEDB-DE44-4598-88A1-8789E374F450}" dt="2026-07-12T22:06:05.910" v="250" actId="403"/>
          <ac:spMkLst>
            <pc:docMk/>
            <pc:sldMk cId="428744743" sldId="266"/>
            <ac:spMk id="3" creationId="{FF72B6FF-F151-A509-2C03-ADBB4CDD80C2}"/>
          </ac:spMkLst>
        </pc:spChg>
      </pc:sldChg>
      <pc:sldChg chg="modSp new mod">
        <pc:chgData name="robert hassett" userId="e58b7663defdcc2d" providerId="LiveId" clId="{0B69EEDB-DE44-4598-88A1-8789E374F450}" dt="2026-07-12T21:44:00.646" v="172" actId="1076"/>
        <pc:sldMkLst>
          <pc:docMk/>
          <pc:sldMk cId="1542909186" sldId="267"/>
        </pc:sldMkLst>
        <pc:spChg chg="mod">
          <ac:chgData name="robert hassett" userId="e58b7663defdcc2d" providerId="LiveId" clId="{0B69EEDB-DE44-4598-88A1-8789E374F450}" dt="2026-07-12T21:44:00.646" v="172" actId="1076"/>
          <ac:spMkLst>
            <pc:docMk/>
            <pc:sldMk cId="1542909186" sldId="267"/>
            <ac:spMk id="3" creationId="{3BECB0E3-1EE0-26F8-963D-97ABC94B1E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60873E-DDE0-4842-A677-B18602E0E5D3}"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57E8-B847-4984-86D7-D50E5C46F78A}" type="slidenum">
              <a:rPr lang="en-GB" smtClean="0"/>
              <a:t>‹#›</a:t>
            </a:fld>
            <a:endParaRPr lang="en-GB"/>
          </a:p>
        </p:txBody>
      </p:sp>
    </p:spTree>
    <p:extLst>
      <p:ext uri="{BB962C8B-B14F-4D97-AF65-F5344CB8AC3E}">
        <p14:creationId xmlns:p14="http://schemas.microsoft.com/office/powerpoint/2010/main" val="3434299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57E8-B847-4984-86D7-D50E5C46F78A}" type="slidenum">
              <a:rPr lang="en-GB" smtClean="0"/>
              <a:t>11</a:t>
            </a:fld>
            <a:endParaRPr lang="en-GB"/>
          </a:p>
        </p:txBody>
      </p:sp>
    </p:spTree>
    <p:extLst>
      <p:ext uri="{BB962C8B-B14F-4D97-AF65-F5344CB8AC3E}">
        <p14:creationId xmlns:p14="http://schemas.microsoft.com/office/powerpoint/2010/main" val="3547506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7/12/2026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mc:AlternateContent xmlns:mc="http://schemas.openxmlformats.org/markup-compatibility/2006">
    <mc:Choice xmlns:p14="http://schemas.microsoft.com/office/powerpoint/2010/main" Requires="p14">
      <p:transition spd="slow" p14:dur="3000"/>
    </mc:Choice>
    <mc:Fallback>
      <p:transition spd="slow"/>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xfordcollegeofmarketing.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ipd.co.uk/" TargetMode="External"/><Relationship Id="rId5" Type="http://schemas.openxmlformats.org/officeDocument/2006/relationships/hyperlink" Target="https://www.gov.uk/" TargetMode="External"/><Relationship Id="rId4" Type="http://schemas.openxmlformats.org/officeDocument/2006/relationships/hyperlink" Target="https://www.mindtools.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D739-E625-CA64-0B4F-A28CF223BF3C}"/>
              </a:ext>
            </a:extLst>
          </p:cNvPr>
          <p:cNvSpPr>
            <a:spLocks noGrp="1"/>
          </p:cNvSpPr>
          <p:nvPr>
            <p:ph type="ctrTitle"/>
          </p:nvPr>
        </p:nvSpPr>
        <p:spPr>
          <a:xfrm>
            <a:off x="1148128" y="3888939"/>
            <a:ext cx="13072157" cy="2602896"/>
          </a:xfrm>
        </p:spPr>
        <p:txBody>
          <a:bodyPr>
            <a:normAutofit fontScale="90000"/>
          </a:bodyPr>
          <a:lstStyle/>
          <a:p>
            <a:pPr algn="l"/>
            <a:r>
              <a:rPr lang="en-GB" i="1" dirty="0">
                <a:solidFill>
                  <a:srgbClr val="FF0000"/>
                </a:solidFill>
                <a:effectLst>
                  <a:outerShdw blurRad="38100" dist="38100" dir="2700000" algn="tl">
                    <a:srgbClr val="000000">
                      <a:alpha val="43137"/>
                    </a:srgbClr>
                  </a:outerShdw>
                </a:effectLst>
              </a:rPr>
              <a:t>LCLM4004</a:t>
            </a:r>
            <a:br>
              <a:rPr lang="en-GB" i="1" dirty="0">
                <a:solidFill>
                  <a:srgbClr val="FF0000"/>
                </a:solidFill>
                <a:effectLst>
                  <a:outerShdw blurRad="38100" dist="38100" dir="2700000" algn="tl">
                    <a:srgbClr val="000000">
                      <a:alpha val="43137"/>
                    </a:srgbClr>
                  </a:outerShdw>
                </a:effectLst>
              </a:rPr>
            </a:br>
            <a:r>
              <a:rPr lang="en-GB" i="1" dirty="0">
                <a:solidFill>
                  <a:srgbClr val="FF0000"/>
                </a:solidFill>
                <a:effectLst>
                  <a:outerShdw blurRad="38100" dist="38100" dir="2700000" algn="tl">
                    <a:srgbClr val="000000">
                      <a:alpha val="43137"/>
                    </a:srgbClr>
                  </a:outerShdw>
                </a:effectLst>
              </a:rPr>
              <a:t>Problem solving and decision making</a:t>
            </a:r>
            <a:br>
              <a:rPr lang="en-GB" i="1" dirty="0">
                <a:solidFill>
                  <a:srgbClr val="FF0000"/>
                </a:solidFill>
                <a:effectLst>
                  <a:outerShdw blurRad="38100" dist="38100" dir="2700000" algn="tl">
                    <a:srgbClr val="000000">
                      <a:alpha val="43137"/>
                    </a:srgbClr>
                  </a:outerShdw>
                </a:effectLst>
              </a:rPr>
            </a:br>
            <a:r>
              <a:rPr lang="en-GB" i="1" dirty="0">
                <a:solidFill>
                  <a:srgbClr val="FF0000"/>
                </a:solidFill>
                <a:effectLst>
                  <a:outerShdw blurRad="38100" dist="38100" dir="2700000" algn="tl">
                    <a:srgbClr val="000000">
                      <a:alpha val="43137"/>
                    </a:srgbClr>
                  </a:outerShdw>
                </a:effectLst>
              </a:rPr>
              <a:t>Robert A Hassett</a:t>
            </a:r>
            <a:br>
              <a:rPr lang="en-GB" i="1" dirty="0">
                <a:solidFill>
                  <a:srgbClr val="FF0000"/>
                </a:solidFill>
                <a:effectLst>
                  <a:outerShdw blurRad="38100" dist="38100" dir="2700000" algn="tl">
                    <a:srgbClr val="000000">
                      <a:alpha val="43137"/>
                    </a:srgbClr>
                  </a:outerShdw>
                </a:effectLst>
              </a:rPr>
            </a:br>
            <a:r>
              <a:rPr lang="en-GB" i="1" dirty="0">
                <a:solidFill>
                  <a:srgbClr val="FF0000"/>
                </a:solidFill>
                <a:effectLst>
                  <a:outerShdw blurRad="38100" dist="38100" dir="2700000" algn="tl">
                    <a:srgbClr val="000000">
                      <a:alpha val="43137"/>
                    </a:srgbClr>
                  </a:outerShdw>
                </a:effectLst>
              </a:rPr>
              <a:t>Student I.D 2533618</a:t>
            </a:r>
            <a:br>
              <a:rPr lang="en-GB" i="1" dirty="0">
                <a:solidFill>
                  <a:srgbClr val="FF0000"/>
                </a:solidFill>
                <a:effectLst>
                  <a:outerShdw blurRad="38100" dist="38100" dir="2700000" algn="tl">
                    <a:srgbClr val="000000">
                      <a:alpha val="43137"/>
                    </a:srgbClr>
                  </a:outerShdw>
                </a:effectLst>
              </a:rPr>
            </a:br>
            <a:r>
              <a:rPr lang="en-GB" i="1" dirty="0">
                <a:solidFill>
                  <a:srgbClr val="FF0000"/>
                </a:solidFill>
                <a:effectLst>
                  <a:outerShdw blurRad="38100" dist="38100" dir="2700000" algn="tl">
                    <a:srgbClr val="000000">
                      <a:alpha val="43137"/>
                    </a:srgbClr>
                  </a:outerShdw>
                </a:effectLst>
              </a:rPr>
              <a:t>Lecturer </a:t>
            </a:r>
            <a:r>
              <a:rPr lang="en-GB" i="1" dirty="0" err="1">
                <a:solidFill>
                  <a:srgbClr val="FF0000"/>
                </a:solidFill>
                <a:effectLst>
                  <a:outerShdw blurRad="38100" dist="38100" dir="2700000" algn="tl">
                    <a:srgbClr val="000000">
                      <a:alpha val="43137"/>
                    </a:srgbClr>
                  </a:outerShdw>
                </a:effectLst>
              </a:rPr>
              <a:t>Toin</a:t>
            </a:r>
            <a:r>
              <a:rPr lang="en-GB" i="1" dirty="0">
                <a:solidFill>
                  <a:srgbClr val="FF0000"/>
                </a:solidFill>
                <a:effectLst>
                  <a:outerShdw blurRad="38100" dist="38100" dir="2700000" algn="tl">
                    <a:srgbClr val="000000">
                      <a:alpha val="43137"/>
                    </a:srgbClr>
                  </a:outerShdw>
                </a:effectLst>
              </a:rPr>
              <a:t> Adisa</a:t>
            </a:r>
            <a:br>
              <a:rPr lang="en-GB" i="1" dirty="0">
                <a:solidFill>
                  <a:srgbClr val="FF0000"/>
                </a:solidFill>
                <a:effectLst>
                  <a:outerShdw blurRad="38100" dist="38100" dir="2700000" algn="tl">
                    <a:srgbClr val="000000">
                      <a:alpha val="43137"/>
                    </a:srgbClr>
                  </a:outerShdw>
                </a:effectLst>
              </a:rPr>
            </a:br>
            <a:r>
              <a:rPr lang="en-GB" i="1" dirty="0">
                <a:solidFill>
                  <a:srgbClr val="FF0000"/>
                </a:solidFill>
                <a:effectLst>
                  <a:outerShdw blurRad="38100" dist="38100" dir="2700000" algn="tl">
                    <a:srgbClr val="000000">
                      <a:alpha val="43137"/>
                    </a:srgbClr>
                  </a:outerShdw>
                </a:effectLst>
              </a:rPr>
              <a:t>Assignment 1: presentation</a:t>
            </a:r>
            <a:br>
              <a:rPr lang="en-GB" i="1" dirty="0">
                <a:solidFill>
                  <a:srgbClr val="FF0000"/>
                </a:solidFill>
                <a:effectLst>
                  <a:outerShdw blurRad="38100" dist="38100" dir="2700000" algn="tl">
                    <a:srgbClr val="000000">
                      <a:alpha val="43137"/>
                    </a:srgbClr>
                  </a:outerShdw>
                </a:effectLst>
              </a:rPr>
            </a:br>
            <a:endParaRPr lang="en-GB" i="1" dirty="0">
              <a:solidFill>
                <a:srgbClr val="FF0000"/>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1E2BA5F7-0E16-F14F-E6FA-0EE7ECE7EB23}"/>
              </a:ext>
            </a:extLst>
          </p:cNvPr>
          <p:cNvSpPr>
            <a:spLocks noGrp="1"/>
          </p:cNvSpPr>
          <p:nvPr>
            <p:ph type="subTitle" idx="1"/>
          </p:nvPr>
        </p:nvSpPr>
        <p:spPr>
          <a:xfrm>
            <a:off x="4754863" y="5879495"/>
            <a:ext cx="6987645" cy="1388534"/>
          </a:xfrm>
        </p:spPr>
        <p:txBody>
          <a:bodyPr/>
          <a:lstStyle/>
          <a:p>
            <a:endParaRPr lang="en-GB"/>
          </a:p>
        </p:txBody>
      </p:sp>
    </p:spTree>
    <p:extLst>
      <p:ext uri="{BB962C8B-B14F-4D97-AF65-F5344CB8AC3E}">
        <p14:creationId xmlns:p14="http://schemas.microsoft.com/office/powerpoint/2010/main" val="2083757999"/>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8AEA0-96A7-D395-EAE5-E7F7DC954860}"/>
              </a:ext>
            </a:extLst>
          </p:cNvPr>
          <p:cNvSpPr>
            <a:spLocks noGrp="1"/>
          </p:cNvSpPr>
          <p:nvPr>
            <p:ph type="title"/>
          </p:nvPr>
        </p:nvSpPr>
        <p:spPr>
          <a:xfrm>
            <a:off x="492792" y="498514"/>
            <a:ext cx="10018713" cy="1752599"/>
          </a:xfrm>
        </p:spPr>
        <p:txBody>
          <a:bodyPr>
            <a:normAutofit fontScale="90000"/>
          </a:bodyPr>
          <a:lstStyle/>
          <a:p>
            <a:r>
              <a:rPr lang="en-GB" dirty="0"/>
              <a:t>OVERVIEW</a:t>
            </a:r>
            <a:br>
              <a:rPr lang="en-GB" dirty="0"/>
            </a:br>
            <a:br>
              <a:rPr lang="en-GB" dirty="0"/>
            </a:br>
            <a:endParaRPr lang="en-GB" dirty="0"/>
          </a:p>
        </p:txBody>
      </p:sp>
      <p:sp>
        <p:nvSpPr>
          <p:cNvPr id="3" name="Content Placeholder 2">
            <a:extLst>
              <a:ext uri="{FF2B5EF4-FFF2-40B4-BE49-F238E27FC236}">
                <a16:creationId xmlns:a16="http://schemas.microsoft.com/office/drawing/2014/main" id="{33AB56D9-9F04-9B10-243F-7532AC727EA3}"/>
              </a:ext>
            </a:extLst>
          </p:cNvPr>
          <p:cNvSpPr>
            <a:spLocks noGrp="1"/>
          </p:cNvSpPr>
          <p:nvPr>
            <p:ph idx="1"/>
          </p:nvPr>
        </p:nvSpPr>
        <p:spPr>
          <a:xfrm>
            <a:off x="1375453" y="4212771"/>
            <a:ext cx="10018713" cy="3124201"/>
          </a:xfrm>
        </p:spPr>
        <p:txBody>
          <a:bodyPr/>
          <a:lstStyle/>
          <a:p>
            <a:endParaRPr lang="en-GB" dirty="0"/>
          </a:p>
        </p:txBody>
      </p:sp>
      <p:sp>
        <p:nvSpPr>
          <p:cNvPr id="7" name="TextBox 6">
            <a:extLst>
              <a:ext uri="{FF2B5EF4-FFF2-40B4-BE49-F238E27FC236}">
                <a16:creationId xmlns:a16="http://schemas.microsoft.com/office/drawing/2014/main" id="{8762225B-D6CD-7D2C-5561-E7FCB1CC7E4A}"/>
              </a:ext>
            </a:extLst>
          </p:cNvPr>
          <p:cNvSpPr txBox="1"/>
          <p:nvPr/>
        </p:nvSpPr>
        <p:spPr>
          <a:xfrm>
            <a:off x="2192357" y="1374813"/>
            <a:ext cx="6171423" cy="4524315"/>
          </a:xfrm>
          <a:prstGeom prst="rect">
            <a:avLst/>
          </a:prstGeom>
          <a:noFill/>
        </p:spPr>
        <p:txBody>
          <a:bodyPr wrap="square">
            <a:spAutoFit/>
          </a:bodyPr>
          <a:lstStyle/>
          <a:p>
            <a:r>
              <a:rPr lang="en-GB" sz="3600" i="1" dirty="0">
                <a:solidFill>
                  <a:srgbClr val="FF0000"/>
                </a:solidFill>
                <a:effectLst>
                  <a:outerShdw blurRad="38100" dist="38100" dir="2700000" algn="tl">
                    <a:srgbClr val="000000">
                      <a:alpha val="43137"/>
                    </a:srgbClr>
                  </a:outerShdw>
                </a:effectLst>
              </a:rPr>
              <a:t>Introduction</a:t>
            </a:r>
          </a:p>
          <a:p>
            <a:r>
              <a:rPr lang="en-GB" sz="3600" i="1" dirty="0">
                <a:solidFill>
                  <a:srgbClr val="FF0000"/>
                </a:solidFill>
                <a:effectLst>
                  <a:outerShdw blurRad="38100" dist="38100" dir="2700000" algn="tl">
                    <a:srgbClr val="000000">
                      <a:alpha val="43137"/>
                    </a:srgbClr>
                  </a:outerShdw>
                </a:effectLst>
              </a:rPr>
              <a:t>Company Background</a:t>
            </a:r>
          </a:p>
          <a:p>
            <a:r>
              <a:rPr lang="en-GB" sz="3600" i="1" dirty="0">
                <a:solidFill>
                  <a:srgbClr val="FF0000"/>
                </a:solidFill>
                <a:effectLst>
                  <a:outerShdw blurRad="38100" dist="38100" dir="2700000" algn="tl">
                    <a:srgbClr val="000000">
                      <a:alpha val="43137"/>
                    </a:srgbClr>
                  </a:outerShdw>
                </a:effectLst>
              </a:rPr>
              <a:t>Problem Nature And Scope</a:t>
            </a:r>
          </a:p>
          <a:p>
            <a:r>
              <a:rPr lang="en-GB" sz="3600" i="1" dirty="0">
                <a:solidFill>
                  <a:srgbClr val="FF0000"/>
                </a:solidFill>
                <a:effectLst>
                  <a:outerShdw blurRad="38100" dist="38100" dir="2700000" algn="tl">
                    <a:srgbClr val="000000">
                      <a:alpha val="43137"/>
                    </a:srgbClr>
                  </a:outerShdw>
                </a:effectLst>
              </a:rPr>
              <a:t>PESTLE Analysis :Basil’s Bakery </a:t>
            </a:r>
          </a:p>
          <a:p>
            <a:r>
              <a:rPr lang="en-GB" sz="3600" i="1" dirty="0">
                <a:solidFill>
                  <a:srgbClr val="FF0000"/>
                </a:solidFill>
                <a:effectLst>
                  <a:outerShdw blurRad="38100" dist="38100" dir="2700000" algn="tl">
                    <a:srgbClr val="000000">
                      <a:alpha val="43137"/>
                    </a:srgbClr>
                  </a:outerShdw>
                </a:effectLst>
              </a:rPr>
              <a:t>Cause And Effect Analysis: Fishbone Diagram</a:t>
            </a:r>
          </a:p>
          <a:p>
            <a:r>
              <a:rPr lang="en-GB" sz="3600" i="1" dirty="0">
                <a:solidFill>
                  <a:srgbClr val="FF0000"/>
                </a:solidFill>
                <a:effectLst>
                  <a:outerShdw blurRad="38100" dist="38100" dir="2700000" algn="tl">
                    <a:srgbClr val="000000">
                      <a:alpha val="43137"/>
                    </a:srgbClr>
                  </a:outerShdw>
                </a:effectLst>
              </a:rPr>
              <a:t>Conclusion</a:t>
            </a:r>
          </a:p>
          <a:p>
            <a:r>
              <a:rPr lang="en-GB" sz="3600" i="1" dirty="0" err="1">
                <a:solidFill>
                  <a:srgbClr val="FF0000"/>
                </a:solidFill>
                <a:effectLst>
                  <a:outerShdw blurRad="38100" dist="38100" dir="2700000" algn="tl">
                    <a:srgbClr val="000000">
                      <a:alpha val="43137"/>
                    </a:srgbClr>
                  </a:outerShdw>
                </a:effectLst>
              </a:rPr>
              <a:t>Refrences</a:t>
            </a:r>
            <a:endParaRPr lang="en-GB" sz="3600" i="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45156583"/>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607B-982D-78B1-2EDE-0BBD79C16EAC}"/>
              </a:ext>
            </a:extLst>
          </p:cNvPr>
          <p:cNvSpPr>
            <a:spLocks noGrp="1"/>
          </p:cNvSpPr>
          <p:nvPr>
            <p:ph type="title"/>
          </p:nvPr>
        </p:nvSpPr>
        <p:spPr>
          <a:xfrm>
            <a:off x="801266" y="0"/>
            <a:ext cx="10018713" cy="1752599"/>
          </a:xfrm>
        </p:spPr>
        <p:txBody>
          <a:bodyPr/>
          <a:lstStyle/>
          <a:p>
            <a:r>
              <a:rPr lang="en-GB" dirty="0"/>
              <a:t>OVERVIEW</a:t>
            </a:r>
          </a:p>
        </p:txBody>
      </p:sp>
      <p:sp>
        <p:nvSpPr>
          <p:cNvPr id="3" name="Content Placeholder 2">
            <a:extLst>
              <a:ext uri="{FF2B5EF4-FFF2-40B4-BE49-F238E27FC236}">
                <a16:creationId xmlns:a16="http://schemas.microsoft.com/office/drawing/2014/main" id="{CF654449-3FE9-21A1-6B5F-E438971DE617}"/>
              </a:ext>
            </a:extLst>
          </p:cNvPr>
          <p:cNvSpPr>
            <a:spLocks noGrp="1" noRot="1" noMove="1" noResize="1" noEditPoints="1" noAdjustHandles="1" noChangeArrowheads="1" noChangeShapeType="1"/>
          </p:cNvSpPr>
          <p:nvPr>
            <p:ph idx="1"/>
          </p:nvPr>
        </p:nvSpPr>
        <p:spPr>
          <a:xfrm>
            <a:off x="1229862" y="2105139"/>
            <a:ext cx="10018713" cy="3124201"/>
          </a:xfrm>
        </p:spPr>
        <p:txBody>
          <a:bodyPr>
            <a:noAutofit/>
          </a:bodyPr>
          <a:lstStyle/>
          <a:p>
            <a:r>
              <a:rPr lang="en-GB" sz="2800" i="1" dirty="0">
                <a:solidFill>
                  <a:srgbClr val="FF0000"/>
                </a:solidFill>
                <a:effectLst>
                  <a:outerShdw blurRad="38100" dist="38100" dir="2700000" algn="tl">
                    <a:srgbClr val="000000">
                      <a:alpha val="43137"/>
                    </a:srgbClr>
                  </a:outerShdw>
                </a:effectLst>
              </a:rPr>
              <a:t>INTRODUCTION</a:t>
            </a:r>
          </a:p>
          <a:p>
            <a:r>
              <a:rPr lang="en-GB" sz="2800" i="1" dirty="0">
                <a:solidFill>
                  <a:srgbClr val="FF0000"/>
                </a:solidFill>
                <a:effectLst>
                  <a:outerShdw blurRad="38100" dist="38100" dir="2700000" algn="tl">
                    <a:srgbClr val="000000">
                      <a:alpha val="43137"/>
                    </a:srgbClr>
                  </a:outerShdw>
                </a:effectLst>
              </a:rPr>
              <a:t>COMPANY BACKGROUND</a:t>
            </a:r>
          </a:p>
          <a:p>
            <a:r>
              <a:rPr lang="en-GB" sz="2800" i="1" dirty="0">
                <a:solidFill>
                  <a:srgbClr val="FF0000"/>
                </a:solidFill>
                <a:effectLst>
                  <a:outerShdw blurRad="38100" dist="38100" dir="2700000" algn="tl">
                    <a:srgbClr val="000000">
                      <a:alpha val="43137"/>
                    </a:srgbClr>
                  </a:outerShdw>
                </a:effectLst>
              </a:rPr>
              <a:t>PROBLEM:NATURE AND SCOPE(5W2H)</a:t>
            </a:r>
          </a:p>
          <a:p>
            <a:r>
              <a:rPr lang="en-GB" sz="2800" i="1" dirty="0">
                <a:solidFill>
                  <a:srgbClr val="FF0000"/>
                </a:solidFill>
                <a:effectLst>
                  <a:outerShdw blurRad="38100" dist="38100" dir="2700000" algn="tl">
                    <a:srgbClr val="000000">
                      <a:alpha val="43137"/>
                    </a:srgbClr>
                  </a:outerShdw>
                </a:effectLst>
              </a:rPr>
              <a:t>PESTLE Analysis</a:t>
            </a:r>
          </a:p>
          <a:p>
            <a:r>
              <a:rPr lang="en-GB" sz="2800" i="1" dirty="0">
                <a:solidFill>
                  <a:srgbClr val="FF0000"/>
                </a:solidFill>
                <a:effectLst>
                  <a:outerShdw blurRad="38100" dist="38100" dir="2700000" algn="tl">
                    <a:srgbClr val="000000">
                      <a:alpha val="43137"/>
                    </a:srgbClr>
                  </a:outerShdw>
                </a:effectLst>
              </a:rPr>
              <a:t>CAUSE AND EFFECT</a:t>
            </a:r>
          </a:p>
          <a:p>
            <a:r>
              <a:rPr lang="en-GB" sz="2800" i="1" dirty="0">
                <a:solidFill>
                  <a:srgbClr val="FF0000"/>
                </a:solidFill>
                <a:effectLst>
                  <a:outerShdw blurRad="38100" dist="38100" dir="2700000" algn="tl">
                    <a:srgbClr val="000000">
                      <a:alpha val="43137"/>
                    </a:srgbClr>
                  </a:outerShdw>
                </a:effectLst>
              </a:rPr>
              <a:t>CONCLUSION</a:t>
            </a:r>
          </a:p>
          <a:p>
            <a:r>
              <a:rPr lang="en-GB" sz="2800" i="1" dirty="0">
                <a:solidFill>
                  <a:srgbClr val="FF0000"/>
                </a:solidFill>
                <a:effectLst>
                  <a:outerShdw blurRad="38100" dist="38100" dir="2700000" algn="tl">
                    <a:srgbClr val="000000">
                      <a:alpha val="43137"/>
                    </a:srgbClr>
                  </a:outerShdw>
                </a:effectLst>
              </a:rPr>
              <a:t>REFERENCE’S </a:t>
            </a:r>
          </a:p>
        </p:txBody>
      </p:sp>
    </p:spTree>
    <p:extLst>
      <p:ext uri="{BB962C8B-B14F-4D97-AF65-F5344CB8AC3E}">
        <p14:creationId xmlns:p14="http://schemas.microsoft.com/office/powerpoint/2010/main" val="4195987869"/>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67F8-DD9C-0AC6-5264-C93C52AD8A77}"/>
              </a:ext>
            </a:extLst>
          </p:cNvPr>
          <p:cNvSpPr>
            <a:spLocks noGrp="1"/>
          </p:cNvSpPr>
          <p:nvPr>
            <p:ph type="title"/>
          </p:nvPr>
        </p:nvSpPr>
        <p:spPr>
          <a:xfrm>
            <a:off x="1086643" y="83547"/>
            <a:ext cx="10018713" cy="1752599"/>
          </a:xfrm>
        </p:spPr>
        <p:txBody>
          <a:bodyPr/>
          <a:lstStyle/>
          <a:p>
            <a:r>
              <a:rPr lang="en-GB" dirty="0"/>
              <a:t>COMPANY BACKGROUND </a:t>
            </a:r>
          </a:p>
        </p:txBody>
      </p:sp>
      <p:sp>
        <p:nvSpPr>
          <p:cNvPr id="3" name="Content Placeholder 2">
            <a:extLst>
              <a:ext uri="{FF2B5EF4-FFF2-40B4-BE49-F238E27FC236}">
                <a16:creationId xmlns:a16="http://schemas.microsoft.com/office/drawing/2014/main" id="{06685850-2EF9-6696-50A5-87B8E096BD2E}"/>
              </a:ext>
            </a:extLst>
          </p:cNvPr>
          <p:cNvSpPr>
            <a:spLocks noGrp="1"/>
          </p:cNvSpPr>
          <p:nvPr>
            <p:ph idx="1"/>
          </p:nvPr>
        </p:nvSpPr>
        <p:spPr>
          <a:xfrm>
            <a:off x="1594478" y="1836146"/>
            <a:ext cx="10018713" cy="4109292"/>
          </a:xfrm>
        </p:spPr>
        <p:txBody>
          <a:bodyPr>
            <a:noAutofit/>
          </a:bodyPr>
          <a:lstStyle/>
          <a:p>
            <a:pPr marL="0" indent="0">
              <a:buNone/>
            </a:pPr>
            <a:r>
              <a:rPr lang="en-GB" sz="2800" i="1" dirty="0">
                <a:solidFill>
                  <a:srgbClr val="FF0000"/>
                </a:solidFill>
                <a:effectLst>
                  <a:outerShdw blurRad="38100" dist="38100" dir="2700000" algn="tl">
                    <a:srgbClr val="000000">
                      <a:alpha val="43137"/>
                    </a:srgbClr>
                  </a:outerShdw>
                </a:effectLst>
              </a:rPr>
              <a:t>Basil’s Bakery </a:t>
            </a:r>
          </a:p>
          <a:p>
            <a:r>
              <a:rPr lang="en-GB" sz="2800" i="1" dirty="0">
                <a:solidFill>
                  <a:srgbClr val="FF0000"/>
                </a:solidFill>
                <a:effectLst>
                  <a:outerShdw blurRad="38100" dist="38100" dir="2700000" algn="tl">
                    <a:srgbClr val="000000">
                      <a:alpha val="43137"/>
                    </a:srgbClr>
                  </a:outerShdw>
                </a:effectLst>
              </a:rPr>
              <a:t>Small independent bakery located in a retail park in Coventry, </a:t>
            </a:r>
            <a:r>
              <a:rPr lang="en-GB" sz="2800" i="1" dirty="0" err="1">
                <a:solidFill>
                  <a:srgbClr val="FF0000"/>
                </a:solidFill>
                <a:effectLst>
                  <a:outerShdw blurRad="38100" dist="38100" dir="2700000" algn="tl">
                    <a:srgbClr val="000000">
                      <a:alpha val="43137"/>
                    </a:srgbClr>
                  </a:outerShdw>
                </a:effectLst>
              </a:rPr>
              <a:t>uk</a:t>
            </a:r>
            <a:r>
              <a:rPr lang="en-GB" sz="2800" i="1" dirty="0">
                <a:solidFill>
                  <a:srgbClr val="FF0000"/>
                </a:solidFill>
                <a:effectLst>
                  <a:outerShdw blurRad="38100" dist="38100" dir="2700000" algn="tl">
                    <a:srgbClr val="000000">
                      <a:alpha val="43137"/>
                    </a:srgbClr>
                  </a:outerShdw>
                </a:effectLst>
              </a:rPr>
              <a:t>.</a:t>
            </a:r>
          </a:p>
          <a:p>
            <a:r>
              <a:rPr lang="en-GB" sz="2800" i="1" dirty="0">
                <a:solidFill>
                  <a:srgbClr val="FF0000"/>
                </a:solidFill>
                <a:effectLst>
                  <a:outerShdw blurRad="38100" dist="38100" dir="2700000" algn="tl">
                    <a:srgbClr val="000000">
                      <a:alpha val="43137"/>
                    </a:srgbClr>
                  </a:outerShdw>
                </a:effectLst>
              </a:rPr>
              <a:t>Opened in 2015.</a:t>
            </a:r>
          </a:p>
          <a:p>
            <a:r>
              <a:rPr lang="en-GB" sz="2800" i="1" dirty="0">
                <a:solidFill>
                  <a:srgbClr val="FF0000"/>
                </a:solidFill>
                <a:effectLst>
                  <a:outerShdw blurRad="38100" dist="38100" dir="2700000" algn="tl">
                    <a:srgbClr val="000000">
                      <a:alpha val="43137"/>
                    </a:srgbClr>
                  </a:outerShdw>
                </a:effectLst>
              </a:rPr>
              <a:t>Basil is an artisan baker using high-quality ingredients.</a:t>
            </a:r>
          </a:p>
          <a:p>
            <a:r>
              <a:rPr lang="en-GB" sz="2800" i="1" dirty="0">
                <a:solidFill>
                  <a:srgbClr val="FF0000"/>
                </a:solidFill>
                <a:effectLst>
                  <a:outerShdw blurRad="38100" dist="38100" dir="2700000" algn="tl">
                    <a:srgbClr val="000000">
                      <a:alpha val="43137"/>
                    </a:srgbClr>
                  </a:outerShdw>
                </a:effectLst>
              </a:rPr>
              <a:t>Customers include local shoppers, retail workers, office, and warehouse staff.</a:t>
            </a:r>
          </a:p>
          <a:p>
            <a:r>
              <a:rPr lang="en-GB" sz="2800" i="1" dirty="0">
                <a:solidFill>
                  <a:srgbClr val="FF0000"/>
                </a:solidFill>
                <a:effectLst>
                  <a:outerShdw blurRad="38100" dist="38100" dir="2700000" algn="tl">
                    <a:srgbClr val="000000">
                      <a:alpha val="43137"/>
                    </a:srgbClr>
                  </a:outerShdw>
                </a:effectLst>
              </a:rPr>
              <a:t>Sales never returned to pre-2020 levels and stagnated at 25% below 2019 figures since early 2023-2025</a:t>
            </a:r>
          </a:p>
        </p:txBody>
      </p:sp>
    </p:spTree>
    <p:extLst>
      <p:ext uri="{BB962C8B-B14F-4D97-AF65-F5344CB8AC3E}">
        <p14:creationId xmlns:p14="http://schemas.microsoft.com/office/powerpoint/2010/main" val="4094462864"/>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B09-82A3-403E-8394-0BE3ED4F210C}"/>
              </a:ext>
            </a:extLst>
          </p:cNvPr>
          <p:cNvSpPr>
            <a:spLocks noGrp="1"/>
          </p:cNvSpPr>
          <p:nvPr>
            <p:ph type="title"/>
          </p:nvPr>
        </p:nvSpPr>
        <p:spPr>
          <a:xfrm>
            <a:off x="1285477" y="-166170"/>
            <a:ext cx="10018713" cy="1752599"/>
          </a:xfrm>
        </p:spPr>
        <p:txBody>
          <a:bodyPr/>
          <a:lstStyle/>
          <a:p>
            <a:r>
              <a:rPr lang="en-GB" dirty="0"/>
              <a:t>PROBLEM: NATURE AND SCOPE</a:t>
            </a:r>
          </a:p>
        </p:txBody>
      </p:sp>
      <p:sp>
        <p:nvSpPr>
          <p:cNvPr id="3" name="Content Placeholder 2">
            <a:extLst>
              <a:ext uri="{FF2B5EF4-FFF2-40B4-BE49-F238E27FC236}">
                <a16:creationId xmlns:a16="http://schemas.microsoft.com/office/drawing/2014/main" id="{7A30090E-0D31-0157-52D8-8C0BBE009462}"/>
              </a:ext>
            </a:extLst>
          </p:cNvPr>
          <p:cNvSpPr>
            <a:spLocks noGrp="1"/>
          </p:cNvSpPr>
          <p:nvPr>
            <p:ph idx="1"/>
          </p:nvPr>
        </p:nvSpPr>
        <p:spPr>
          <a:xfrm>
            <a:off x="1417678" y="1454226"/>
            <a:ext cx="10623757" cy="4594035"/>
          </a:xfrm>
        </p:spPr>
        <p:txBody>
          <a:bodyPr>
            <a:normAutofit fontScale="25000" lnSpcReduction="20000"/>
          </a:bodyPr>
          <a:lstStyle/>
          <a:p>
            <a:pPr marL="0" indent="0">
              <a:buNone/>
            </a:pPr>
            <a:endParaRPr lang="en-GB" sz="8000" i="1" dirty="0">
              <a:solidFill>
                <a:srgbClr val="FF0000"/>
              </a:solidFill>
              <a:effectLst>
                <a:outerShdw blurRad="38100" dist="38100" dir="2700000" algn="tl">
                  <a:srgbClr val="000000">
                    <a:alpha val="43137"/>
                  </a:srgbClr>
                </a:outerShdw>
              </a:effectLst>
            </a:endParaRPr>
          </a:p>
          <a:p>
            <a:pPr marL="0" indent="0">
              <a:buNone/>
            </a:pPr>
            <a:r>
              <a:rPr lang="en-GB" sz="8000" i="1" dirty="0">
                <a:solidFill>
                  <a:srgbClr val="FF0000"/>
                </a:solidFill>
                <a:effectLst>
                  <a:outerShdw blurRad="38100" dist="38100" dir="2700000" algn="tl">
                    <a:srgbClr val="000000">
                      <a:alpha val="43137"/>
                    </a:srgbClr>
                  </a:outerShdw>
                </a:effectLst>
              </a:rPr>
              <a:t>WHAT:</a:t>
            </a:r>
          </a:p>
          <a:p>
            <a:pPr marL="0" indent="0">
              <a:buNone/>
            </a:pPr>
            <a:r>
              <a:rPr lang="en-GB" sz="8000" i="1" dirty="0">
                <a:solidFill>
                  <a:srgbClr val="FF0000"/>
                </a:solidFill>
                <a:effectLst>
                  <a:outerShdw blurRad="38100" dist="38100" dir="2700000" algn="tl">
                    <a:srgbClr val="000000">
                      <a:alpha val="43137"/>
                    </a:srgbClr>
                  </a:outerShdw>
                </a:effectLst>
              </a:rPr>
              <a:t>Sales have stagnated at 25% below 1019 levels; footfall has declined; overheads have increased.</a:t>
            </a:r>
          </a:p>
          <a:p>
            <a:pPr marL="0" indent="0">
              <a:buNone/>
            </a:pPr>
            <a:endParaRPr lang="en-GB" sz="8000" i="1" dirty="0">
              <a:solidFill>
                <a:srgbClr val="FF0000"/>
              </a:solidFill>
              <a:effectLst>
                <a:outerShdw blurRad="38100" dist="38100" dir="2700000" algn="tl">
                  <a:srgbClr val="000000">
                    <a:alpha val="43137"/>
                  </a:srgbClr>
                </a:outerShdw>
              </a:effectLst>
            </a:endParaRPr>
          </a:p>
          <a:p>
            <a:pPr marL="0" indent="0">
              <a:buNone/>
            </a:pPr>
            <a:r>
              <a:rPr lang="en-GB" sz="8000" i="1" dirty="0">
                <a:solidFill>
                  <a:srgbClr val="FF0000"/>
                </a:solidFill>
                <a:effectLst>
                  <a:outerShdw blurRad="38100" dist="38100" dir="2700000" algn="tl">
                    <a:srgbClr val="000000">
                      <a:alpha val="43137"/>
                    </a:srgbClr>
                  </a:outerShdw>
                </a:effectLst>
              </a:rPr>
              <a:t>WHO:</a:t>
            </a:r>
          </a:p>
          <a:p>
            <a:pPr marL="0" indent="0">
              <a:buNone/>
            </a:pPr>
            <a:r>
              <a:rPr lang="en-GB" sz="8000" i="1" dirty="0">
                <a:solidFill>
                  <a:srgbClr val="FF0000"/>
                </a:solidFill>
                <a:effectLst>
                  <a:outerShdw blurRad="38100" dist="38100" dir="2700000" algn="tl">
                    <a:srgbClr val="000000">
                      <a:alpha val="43137"/>
                    </a:srgbClr>
                  </a:outerShdw>
                </a:effectLst>
              </a:rPr>
              <a:t>Customers affected include retail workers (redundancies), office workers (working from home), and loyal customers requesting delivery/pre- orders.</a:t>
            </a:r>
          </a:p>
          <a:p>
            <a:pPr marL="0" indent="0">
              <a:buNone/>
            </a:pPr>
            <a:endParaRPr lang="en-GB" sz="8000" i="1" dirty="0">
              <a:solidFill>
                <a:srgbClr val="FF0000"/>
              </a:solidFill>
              <a:effectLst>
                <a:outerShdw blurRad="38100" dist="38100" dir="2700000" algn="tl">
                  <a:srgbClr val="000000">
                    <a:alpha val="43137"/>
                  </a:srgbClr>
                </a:outerShdw>
              </a:effectLst>
            </a:endParaRPr>
          </a:p>
          <a:p>
            <a:pPr marL="0" indent="0">
              <a:buNone/>
            </a:pPr>
            <a:r>
              <a:rPr lang="en-GB" sz="8000" i="1" dirty="0">
                <a:solidFill>
                  <a:srgbClr val="FF0000"/>
                </a:solidFill>
                <a:effectLst>
                  <a:outerShdw blurRad="38100" dist="38100" dir="2700000" algn="tl">
                    <a:srgbClr val="000000">
                      <a:alpha val="43137"/>
                    </a:srgbClr>
                  </a:outerShdw>
                </a:effectLst>
              </a:rPr>
              <a:t>WHERE: </a:t>
            </a:r>
          </a:p>
          <a:p>
            <a:pPr marL="0" indent="0">
              <a:buNone/>
            </a:pPr>
            <a:r>
              <a:rPr lang="en-GB" sz="8000" i="1" dirty="0">
                <a:solidFill>
                  <a:srgbClr val="FF0000"/>
                </a:solidFill>
                <a:effectLst>
                  <a:outerShdw blurRad="38100" dist="38100" dir="2700000" algn="tl">
                    <a:srgbClr val="000000">
                      <a:alpha val="43137"/>
                    </a:srgbClr>
                  </a:outerShdw>
                </a:effectLst>
              </a:rPr>
              <a:t>The Retail park in Coventry-increasingly quiet with multiple shop closures</a:t>
            </a:r>
          </a:p>
          <a:p>
            <a:pPr marL="0" indent="0">
              <a:buNone/>
            </a:pPr>
            <a:endParaRPr lang="en-GB" sz="8000" i="1" dirty="0">
              <a:solidFill>
                <a:srgbClr val="FF0000"/>
              </a:solidFill>
              <a:effectLst>
                <a:outerShdw blurRad="38100" dist="38100" dir="2700000" algn="tl">
                  <a:srgbClr val="000000">
                    <a:alpha val="43137"/>
                  </a:srgbClr>
                </a:outerShdw>
              </a:effectLst>
            </a:endParaRPr>
          </a:p>
          <a:p>
            <a:pPr marL="0" indent="0">
              <a:buNone/>
            </a:pPr>
            <a:r>
              <a:rPr lang="en-GB" sz="8000" i="1" dirty="0">
                <a:solidFill>
                  <a:srgbClr val="FF0000"/>
                </a:solidFill>
                <a:effectLst>
                  <a:outerShdw blurRad="38100" dist="38100" dir="2700000" algn="tl">
                    <a:srgbClr val="000000">
                      <a:alpha val="43137"/>
                    </a:srgbClr>
                  </a:outerShdw>
                </a:effectLst>
              </a:rPr>
              <a:t>WHY:</a:t>
            </a:r>
          </a:p>
          <a:p>
            <a:pPr marL="0" indent="0">
              <a:buNone/>
            </a:pPr>
            <a:r>
              <a:rPr lang="en-GB" sz="8000" i="1" dirty="0">
                <a:solidFill>
                  <a:srgbClr val="FF0000"/>
                </a:solidFill>
                <a:effectLst>
                  <a:outerShdw blurRad="38100" dist="38100" dir="2700000" algn="tl">
                    <a:srgbClr val="000000">
                      <a:alpha val="43137"/>
                    </a:srgbClr>
                  </a:outerShdw>
                </a:effectLst>
              </a:rPr>
              <a:t>Reduced footfall, shop closures, hybrid working, rising overheads, unpredictable organic ingredient cost</a:t>
            </a:r>
          </a:p>
          <a:p>
            <a:pPr marL="0" indent="0">
              <a:buNone/>
            </a:pPr>
            <a:endParaRPr lang="en-GB" sz="8000" i="1" dirty="0">
              <a:solidFill>
                <a:srgbClr val="FF0000"/>
              </a:solidFill>
              <a:effectLst>
                <a:outerShdw blurRad="38100" dist="38100" dir="2700000" algn="tl">
                  <a:srgbClr val="000000">
                    <a:alpha val="43137"/>
                  </a:srgbClr>
                </a:outerShdw>
              </a:effectLst>
            </a:endParaRPr>
          </a:p>
          <a:p>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4074587"/>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1C81-35BA-E229-E9EF-C7B40F8533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ECB0E3-1EE0-26F8-963D-97ABC94B1E08}"/>
              </a:ext>
            </a:extLst>
          </p:cNvPr>
          <p:cNvSpPr>
            <a:spLocks noGrp="1"/>
          </p:cNvSpPr>
          <p:nvPr>
            <p:ph idx="1"/>
          </p:nvPr>
        </p:nvSpPr>
        <p:spPr>
          <a:xfrm>
            <a:off x="1924984" y="1221037"/>
            <a:ext cx="10018713" cy="4634429"/>
          </a:xfrm>
        </p:spPr>
        <p:txBody>
          <a:bodyPr>
            <a:normAutofit/>
          </a:bodyPr>
          <a:lstStyle/>
          <a:p>
            <a:r>
              <a:rPr lang="en-GB" sz="3200" i="1" dirty="0">
                <a:solidFill>
                  <a:srgbClr val="FF0000"/>
                </a:solidFill>
                <a:effectLst>
                  <a:outerShdw blurRad="38100" dist="38100" dir="2700000" algn="tl">
                    <a:srgbClr val="000000">
                      <a:alpha val="43137"/>
                    </a:srgbClr>
                  </a:outerShdw>
                </a:effectLst>
              </a:rPr>
              <a:t>HOW: </a:t>
            </a:r>
          </a:p>
          <a:p>
            <a:pPr marL="0" indent="0">
              <a:buNone/>
            </a:pPr>
            <a:r>
              <a:rPr lang="en-GB" sz="3200" i="1" dirty="0">
                <a:solidFill>
                  <a:srgbClr val="FF0000"/>
                </a:solidFill>
                <a:effectLst>
                  <a:outerShdw blurRad="38100" dist="38100" dir="2700000" algn="tl">
                    <a:srgbClr val="000000">
                      <a:alpha val="43137"/>
                    </a:srgbClr>
                  </a:outerShdw>
                </a:effectLst>
              </a:rPr>
              <a:t>Limited ability to offer delivery or pre-orders due to staffing constraints and basil being needed onsite.</a:t>
            </a:r>
          </a:p>
          <a:p>
            <a:endParaRPr lang="en-GB" sz="3200" i="1" dirty="0">
              <a:solidFill>
                <a:srgbClr val="FF0000"/>
              </a:solidFill>
              <a:effectLst>
                <a:outerShdw blurRad="38100" dist="38100" dir="2700000" algn="tl">
                  <a:srgbClr val="000000">
                    <a:alpha val="43137"/>
                  </a:srgbClr>
                </a:outerShdw>
              </a:effectLst>
            </a:endParaRPr>
          </a:p>
          <a:p>
            <a:r>
              <a:rPr lang="en-GB" sz="3200" i="1" dirty="0">
                <a:solidFill>
                  <a:srgbClr val="FF0000"/>
                </a:solidFill>
                <a:effectLst>
                  <a:outerShdw blurRad="38100" dist="38100" dir="2700000" algn="tl">
                    <a:srgbClr val="000000">
                      <a:alpha val="43137"/>
                    </a:srgbClr>
                  </a:outerShdw>
                </a:effectLst>
              </a:rPr>
              <a:t>HOW MUCH:</a:t>
            </a:r>
          </a:p>
          <a:p>
            <a:pPr marL="0" indent="0">
              <a:buNone/>
            </a:pPr>
            <a:r>
              <a:rPr lang="en-GB" sz="3200" i="1" dirty="0">
                <a:solidFill>
                  <a:srgbClr val="FF0000"/>
                </a:solidFill>
                <a:effectLst>
                  <a:outerShdw blurRad="38100" dist="38100" dir="2700000" algn="tl">
                    <a:srgbClr val="000000">
                      <a:alpha val="43137"/>
                    </a:srgbClr>
                  </a:outerShdw>
                </a:effectLst>
              </a:rPr>
              <a:t> Sales remain 25% below 2019 levels; overheads have increased significantly (utilities ,rent ,rates ,insurance ).</a:t>
            </a:r>
          </a:p>
          <a:p>
            <a:endParaRPr lang="en-GB" dirty="0"/>
          </a:p>
        </p:txBody>
      </p:sp>
    </p:spTree>
    <p:extLst>
      <p:ext uri="{BB962C8B-B14F-4D97-AF65-F5344CB8AC3E}">
        <p14:creationId xmlns:p14="http://schemas.microsoft.com/office/powerpoint/2010/main" val="1542909186"/>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4529F-F972-657F-933A-C23F5BAC1FA9}"/>
              </a:ext>
            </a:extLst>
          </p:cNvPr>
          <p:cNvSpPr>
            <a:spLocks noGrp="1"/>
          </p:cNvSpPr>
          <p:nvPr>
            <p:ph type="title"/>
          </p:nvPr>
        </p:nvSpPr>
        <p:spPr/>
        <p:txBody>
          <a:bodyPr/>
          <a:lstStyle/>
          <a:p>
            <a:r>
              <a:rPr lang="en-GB" dirty="0"/>
              <a:t>PESTLE Analysis</a:t>
            </a:r>
            <a:br>
              <a:rPr lang="en-GB" dirty="0"/>
            </a:br>
            <a:r>
              <a:rPr lang="en-GB" dirty="0"/>
              <a:t>(Political, Economic, Social)</a:t>
            </a:r>
          </a:p>
        </p:txBody>
      </p:sp>
      <p:sp>
        <p:nvSpPr>
          <p:cNvPr id="3" name="Content Placeholder 2">
            <a:extLst>
              <a:ext uri="{FF2B5EF4-FFF2-40B4-BE49-F238E27FC236}">
                <a16:creationId xmlns:a16="http://schemas.microsoft.com/office/drawing/2014/main" id="{218BCAA0-34C3-8123-C9AA-459852B82B94}"/>
              </a:ext>
            </a:extLst>
          </p:cNvPr>
          <p:cNvSpPr>
            <a:spLocks noGrp="1"/>
          </p:cNvSpPr>
          <p:nvPr>
            <p:ph idx="1"/>
          </p:nvPr>
        </p:nvSpPr>
        <p:spPr/>
        <p:txBody>
          <a:bodyPr>
            <a:noAutofit/>
          </a:bodyPr>
          <a:lstStyle/>
          <a:p>
            <a:r>
              <a:rPr lang="en-GB" i="1" dirty="0">
                <a:solidFill>
                  <a:srgbClr val="FF0000"/>
                </a:solidFill>
                <a:effectLst>
                  <a:outerShdw blurRad="38100" dist="38100" dir="2700000" algn="tl">
                    <a:srgbClr val="000000">
                      <a:alpha val="43137"/>
                    </a:srgbClr>
                  </a:outerShdw>
                </a:effectLst>
              </a:rPr>
              <a:t>POLITICAL : Government lockdowns in 2020 reduced footfall and disrupted customer habits. Business rates and regulatory costs have increased, adding pressure on small retailers.</a:t>
            </a:r>
          </a:p>
          <a:p>
            <a:r>
              <a:rPr lang="en-GB" i="1" dirty="0">
                <a:solidFill>
                  <a:srgbClr val="FF0000"/>
                </a:solidFill>
                <a:effectLst>
                  <a:outerShdw blurRad="38100" dist="38100" dir="2700000" algn="tl">
                    <a:srgbClr val="000000">
                      <a:alpha val="43137"/>
                    </a:srgbClr>
                  </a:outerShdw>
                </a:effectLst>
              </a:rPr>
              <a:t>ECONOMIC : Rising overheads: utilities, rent, insurance all higher than in 2019.Organic ingredients are more expensive and vulnerable to crop failure, making budgeting difficult.</a:t>
            </a:r>
          </a:p>
          <a:p>
            <a:r>
              <a:rPr lang="en-GB" i="1" dirty="0">
                <a:solidFill>
                  <a:srgbClr val="FF0000"/>
                </a:solidFill>
                <a:effectLst>
                  <a:outerShdw blurRad="38100" dist="38100" dir="2700000" algn="tl">
                    <a:srgbClr val="000000">
                      <a:alpha val="43137"/>
                    </a:srgbClr>
                  </a:outerShdw>
                </a:effectLst>
              </a:rPr>
              <a:t>SOCIAL : Hybrid working reduces daily visits from office workers. Retail park shop closures reduce footfall and eliminate loyal customers who were made redundant.</a:t>
            </a:r>
          </a:p>
        </p:txBody>
      </p:sp>
    </p:spTree>
    <p:extLst>
      <p:ext uri="{BB962C8B-B14F-4D97-AF65-F5344CB8AC3E}">
        <p14:creationId xmlns:p14="http://schemas.microsoft.com/office/powerpoint/2010/main" val="4075828365"/>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52E-0719-7918-92CE-D08C4C50FAB4}"/>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01D70F5E-B0AC-56AB-B4A5-B030FF294EE3}"/>
              </a:ext>
            </a:extLst>
          </p:cNvPr>
          <p:cNvSpPr>
            <a:spLocks noGrp="1"/>
          </p:cNvSpPr>
          <p:nvPr>
            <p:ph idx="1"/>
          </p:nvPr>
        </p:nvSpPr>
        <p:spPr>
          <a:xfrm>
            <a:off x="1847866" y="2678016"/>
            <a:ext cx="10018713" cy="3124201"/>
          </a:xfrm>
        </p:spPr>
        <p:txBody>
          <a:bodyPr>
            <a:noAutofit/>
          </a:bodyPr>
          <a:lstStyle/>
          <a:p>
            <a:r>
              <a:rPr lang="en-GB" sz="2800" i="1" dirty="0">
                <a:solidFill>
                  <a:srgbClr val="FF0000"/>
                </a:solidFill>
                <a:effectLst>
                  <a:outerShdw blurRad="38100" dist="38100" dir="2700000" algn="tl">
                    <a:srgbClr val="000000">
                      <a:alpha val="43137"/>
                    </a:srgbClr>
                  </a:outerShdw>
                </a:effectLst>
              </a:rPr>
              <a:t>TECHNOLOGICAL : Lack of digital ordering system limit’s the ability to offer pre‑orders. No delivery infrastructure or online platform reduces competitiveness.</a:t>
            </a:r>
          </a:p>
          <a:p>
            <a:r>
              <a:rPr lang="en-GB" sz="2800" i="1" dirty="0">
                <a:solidFill>
                  <a:srgbClr val="FF0000"/>
                </a:solidFill>
                <a:effectLst>
                  <a:outerShdw blurRad="38100" dist="38100" dir="2700000" algn="tl">
                    <a:srgbClr val="000000">
                      <a:alpha val="43137"/>
                    </a:srgbClr>
                  </a:outerShdw>
                </a:effectLst>
              </a:rPr>
              <a:t>LEGAL : Compliance with food safety and hygiene regulations increases operational costs. Employment law changes may affect staffing flexibility.</a:t>
            </a:r>
          </a:p>
          <a:p>
            <a:r>
              <a:rPr lang="en-GB" sz="2800" i="1" dirty="0">
                <a:solidFill>
                  <a:srgbClr val="FF0000"/>
                </a:solidFill>
                <a:effectLst>
                  <a:outerShdw blurRad="38100" dist="38100" dir="2700000" algn="tl">
                    <a:srgbClr val="000000">
                      <a:alpha val="43137"/>
                    </a:srgbClr>
                  </a:outerShdw>
                </a:effectLst>
              </a:rPr>
              <a:t>ENVIRONMENTAL :Organic ingredients are more vulnerable to environmental factors (crop failure).Sustainability expectations may require more eco‑friendly packaging and waste management.</a:t>
            </a:r>
          </a:p>
        </p:txBody>
      </p:sp>
    </p:spTree>
    <p:extLst>
      <p:ext uri="{BB962C8B-B14F-4D97-AF65-F5344CB8AC3E}">
        <p14:creationId xmlns:p14="http://schemas.microsoft.com/office/powerpoint/2010/main" val="3378996042"/>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5790-6682-B182-535A-25D4F36F3B59}"/>
              </a:ext>
            </a:extLst>
          </p:cNvPr>
          <p:cNvSpPr>
            <a:spLocks noGrp="1"/>
          </p:cNvSpPr>
          <p:nvPr>
            <p:ph type="title"/>
          </p:nvPr>
        </p:nvSpPr>
        <p:spPr/>
        <p:txBody>
          <a:bodyPr/>
          <a:lstStyle/>
          <a:p>
            <a:endParaRPr lang="en-GB"/>
          </a:p>
        </p:txBody>
      </p:sp>
      <p:pic>
        <p:nvPicPr>
          <p:cNvPr id="15" name="Content Placeholder 14">
            <a:extLst>
              <a:ext uri="{FF2B5EF4-FFF2-40B4-BE49-F238E27FC236}">
                <a16:creationId xmlns:a16="http://schemas.microsoft.com/office/drawing/2014/main" id="{8F7F9CD0-9CCB-C19C-F827-6F1D81E0821F}"/>
              </a:ext>
            </a:extLst>
          </p:cNvPr>
          <p:cNvPicPr>
            <a:picLocks noGrp="1" noChangeAspect="1"/>
          </p:cNvPicPr>
          <p:nvPr>
            <p:ph idx="1"/>
          </p:nvPr>
        </p:nvPicPr>
        <p:blipFill>
          <a:blip r:embed="rId2">
            <a:alphaModFix amt="85000"/>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1989653" y="604202"/>
            <a:ext cx="8435270" cy="528982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663823478"/>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49FC-D276-181D-5197-0C5BC143854F}"/>
              </a:ext>
            </a:extLst>
          </p:cNvPr>
          <p:cNvSpPr>
            <a:spLocks noGrp="1"/>
          </p:cNvSpPr>
          <p:nvPr>
            <p:ph type="title"/>
          </p:nvPr>
        </p:nvSpPr>
        <p:spPr>
          <a:xfrm>
            <a:off x="2173287" y="0"/>
            <a:ext cx="10018713" cy="1752599"/>
          </a:xfrm>
        </p:spPr>
        <p:txBody>
          <a:bodyPr/>
          <a:lstStyle/>
          <a:p>
            <a:r>
              <a:rPr lang="en-GB" dirty="0"/>
              <a:t>Conclusion</a:t>
            </a:r>
          </a:p>
        </p:txBody>
      </p:sp>
      <p:sp>
        <p:nvSpPr>
          <p:cNvPr id="3" name="Content Placeholder 2">
            <a:extLst>
              <a:ext uri="{FF2B5EF4-FFF2-40B4-BE49-F238E27FC236}">
                <a16:creationId xmlns:a16="http://schemas.microsoft.com/office/drawing/2014/main" id="{28BE7308-F3EC-EA72-7F7C-A4D907F7C678}"/>
              </a:ext>
            </a:extLst>
          </p:cNvPr>
          <p:cNvSpPr>
            <a:spLocks noGrp="1"/>
          </p:cNvSpPr>
          <p:nvPr>
            <p:ph idx="1"/>
          </p:nvPr>
        </p:nvSpPr>
        <p:spPr>
          <a:xfrm>
            <a:off x="1790664" y="1752599"/>
            <a:ext cx="10401336" cy="3907316"/>
          </a:xfrm>
        </p:spPr>
        <p:txBody>
          <a:bodyPr>
            <a:normAutofit lnSpcReduction="10000"/>
          </a:bodyPr>
          <a:lstStyle/>
          <a:p>
            <a:r>
              <a:rPr lang="en-GB" sz="2800" i="1" dirty="0">
                <a:solidFill>
                  <a:srgbClr val="FF0000"/>
                </a:solidFill>
                <a:effectLst>
                  <a:outerShdw blurRad="38100" dist="38100" dir="2700000" algn="tl">
                    <a:srgbClr val="000000">
                      <a:alpha val="43137"/>
                    </a:srgbClr>
                  </a:outerShdw>
                </a:effectLst>
              </a:rPr>
              <a:t>Basil’s bakery faces a combination of external (PESTLE) and internal (process ,capacity ) challenges.</a:t>
            </a:r>
          </a:p>
          <a:p>
            <a:r>
              <a:rPr lang="en-GB" sz="2800" i="1" dirty="0">
                <a:solidFill>
                  <a:srgbClr val="FF0000"/>
                </a:solidFill>
                <a:effectLst>
                  <a:outerShdw blurRad="38100" dist="38100" dir="2700000" algn="tl">
                    <a:srgbClr val="000000">
                      <a:alpha val="43137"/>
                    </a:srgbClr>
                  </a:outerShdw>
                </a:effectLst>
              </a:rPr>
              <a:t>Declining footfall and hybrid working have permanently changed customer behaviour.</a:t>
            </a:r>
          </a:p>
          <a:p>
            <a:r>
              <a:rPr lang="en-GB" sz="2800" i="1" dirty="0">
                <a:solidFill>
                  <a:srgbClr val="FF0000"/>
                </a:solidFill>
                <a:effectLst>
                  <a:outerShdw blurRad="38100" dist="38100" dir="2700000" algn="tl">
                    <a:srgbClr val="000000">
                      <a:alpha val="43137"/>
                    </a:srgbClr>
                  </a:outerShdw>
                </a:effectLst>
              </a:rPr>
              <a:t>Rising costs and unpredictable organic supply reduce profitability.</a:t>
            </a:r>
          </a:p>
          <a:p>
            <a:r>
              <a:rPr lang="en-GB" sz="2800" i="1" dirty="0">
                <a:solidFill>
                  <a:srgbClr val="FF0000"/>
                </a:solidFill>
                <a:effectLst>
                  <a:outerShdw blurRad="38100" dist="38100" dir="2700000" algn="tl">
                    <a:srgbClr val="000000">
                      <a:alpha val="43137"/>
                    </a:srgbClr>
                  </a:outerShdw>
                </a:effectLst>
              </a:rPr>
              <a:t>Lack of delivery and pre-order systems limits competitiveness. </a:t>
            </a:r>
          </a:p>
          <a:p>
            <a:r>
              <a:rPr lang="en-GB" sz="2800" i="1" dirty="0">
                <a:solidFill>
                  <a:srgbClr val="FF0000"/>
                </a:solidFill>
                <a:effectLst>
                  <a:outerShdw blurRad="38100" dist="38100" dir="2700000" algn="tl">
                    <a:srgbClr val="000000">
                      <a:alpha val="43137"/>
                    </a:srgbClr>
                  </a:outerShdw>
                </a:effectLst>
              </a:rPr>
              <a:t>A strategic response is required: digital ordering, workflow </a:t>
            </a:r>
            <a:r>
              <a:rPr lang="en-GB" sz="2800" i="1" dirty="0" err="1">
                <a:solidFill>
                  <a:srgbClr val="FF0000"/>
                </a:solidFill>
                <a:effectLst>
                  <a:outerShdw blurRad="38100" dist="38100" dir="2700000" algn="tl">
                    <a:srgbClr val="000000">
                      <a:alpha val="43137"/>
                    </a:srgbClr>
                  </a:outerShdw>
                </a:effectLst>
              </a:rPr>
              <a:t>redisn</a:t>
            </a:r>
            <a:r>
              <a:rPr lang="en-GB" sz="2800" i="1" dirty="0">
                <a:solidFill>
                  <a:srgbClr val="FF0000"/>
                </a:solidFill>
                <a:effectLst>
                  <a:outerShdw blurRad="38100" dist="38100" dir="2700000" algn="tl">
                    <a:srgbClr val="000000">
                      <a:alpha val="43137"/>
                    </a:srgbClr>
                  </a:outerShdw>
                </a:effectLst>
              </a:rPr>
              <a:t>, possible delivery partnership, and cost-control measures.</a:t>
            </a:r>
          </a:p>
          <a:p>
            <a:endParaRPr lang="en-GB" dirty="0"/>
          </a:p>
        </p:txBody>
      </p:sp>
    </p:spTree>
    <p:extLst>
      <p:ext uri="{BB962C8B-B14F-4D97-AF65-F5344CB8AC3E}">
        <p14:creationId xmlns:p14="http://schemas.microsoft.com/office/powerpoint/2010/main" val="1001739998"/>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3F96-F05A-C5FA-05B5-FC787B570A4D}"/>
              </a:ext>
            </a:extLst>
          </p:cNvPr>
          <p:cNvSpPr>
            <a:spLocks noGrp="1"/>
          </p:cNvSpPr>
          <p:nvPr>
            <p:ph type="title"/>
          </p:nvPr>
        </p:nvSpPr>
        <p:spPr>
          <a:xfrm>
            <a:off x="1286008" y="-190500"/>
            <a:ext cx="10018713" cy="1752599"/>
          </a:xfrm>
        </p:spPr>
        <p:txBody>
          <a:bodyPr/>
          <a:lstStyle/>
          <a:p>
            <a:r>
              <a:rPr lang="en-GB" dirty="0"/>
              <a:t>REFERENCES </a:t>
            </a:r>
          </a:p>
        </p:txBody>
      </p:sp>
      <p:sp>
        <p:nvSpPr>
          <p:cNvPr id="3" name="Content Placeholder 2">
            <a:extLst>
              <a:ext uri="{FF2B5EF4-FFF2-40B4-BE49-F238E27FC236}">
                <a16:creationId xmlns:a16="http://schemas.microsoft.com/office/drawing/2014/main" id="{62F7B0D0-6F5F-1BB5-6254-1ED027205A9A}"/>
              </a:ext>
            </a:extLst>
          </p:cNvPr>
          <p:cNvSpPr>
            <a:spLocks noGrp="1"/>
          </p:cNvSpPr>
          <p:nvPr>
            <p:ph idx="1"/>
          </p:nvPr>
        </p:nvSpPr>
        <p:spPr>
          <a:xfrm>
            <a:off x="1484311" y="1989462"/>
            <a:ext cx="10018713" cy="4182738"/>
          </a:xfrm>
        </p:spPr>
        <p:txBody>
          <a:bodyPr>
            <a:normAutofit/>
          </a:bodyPr>
          <a:lstStyle/>
          <a:p>
            <a:pPr>
              <a:buFont typeface="+mj-lt"/>
              <a:buAutoNum type="arabicPeriod"/>
            </a:pPr>
            <a:r>
              <a:rPr lang="en-GB" i="1" dirty="0">
                <a:solidFill>
                  <a:srgbClr val="FF0000"/>
                </a:solidFill>
                <a:effectLst>
                  <a:outerShdw blurRad="38100" dist="38100" dir="2700000" algn="tl">
                    <a:srgbClr val="000000">
                      <a:alpha val="43137"/>
                    </a:srgbClr>
                  </a:outerShdw>
                </a:effectLst>
              </a:rPr>
              <a:t>Johnson, G., Whittington, R. &amp; Scholes, K. (2020) Exploring Strategy. Pearson.</a:t>
            </a:r>
          </a:p>
          <a:p>
            <a:pPr>
              <a:buFont typeface="+mj-lt"/>
              <a:buAutoNum type="arabicPeriod"/>
            </a:pPr>
            <a:r>
              <a:rPr lang="en-GB" i="1" dirty="0">
                <a:solidFill>
                  <a:srgbClr val="FF0000"/>
                </a:solidFill>
                <a:effectLst>
                  <a:outerShdw blurRad="38100" dist="38100" dir="2700000" algn="tl">
                    <a:srgbClr val="000000">
                      <a:alpha val="43137"/>
                    </a:srgbClr>
                  </a:outerShdw>
                </a:effectLst>
              </a:rPr>
              <a:t>Oxford College of Marketing (2023) ‘What is PESTLE Analysis?’ Available at: </a:t>
            </a:r>
            <a:r>
              <a:rPr lang="en-GB" dirty="0">
                <a:effectLst/>
                <a:hlinkClick r:id="rId3"/>
              </a:rPr>
              <a:t>https://www.oxfordcollegeofmarketing.com</a:t>
            </a:r>
            <a:endParaRPr lang="en-GB" dirty="0"/>
          </a:p>
          <a:p>
            <a:pPr>
              <a:buFont typeface="+mj-lt"/>
              <a:buAutoNum type="arabicPeriod"/>
            </a:pPr>
            <a:r>
              <a:rPr lang="en-GB" i="1" dirty="0">
                <a:solidFill>
                  <a:srgbClr val="FF0000"/>
                </a:solidFill>
                <a:effectLst>
                  <a:outerShdw blurRad="38100" dist="38100" dir="2700000" algn="tl">
                    <a:srgbClr val="000000">
                      <a:alpha val="43137"/>
                    </a:srgbClr>
                  </a:outerShdw>
                </a:effectLst>
              </a:rPr>
              <a:t>MindTools (2024) ‘Fishbone Diagram’. Available at: </a:t>
            </a:r>
            <a:r>
              <a:rPr lang="en-GB" dirty="0">
                <a:effectLst/>
                <a:hlinkClick r:id="rId4"/>
              </a:rPr>
              <a:t>https://www.mindtools.com</a:t>
            </a:r>
            <a:endParaRPr lang="en-GB" dirty="0"/>
          </a:p>
          <a:p>
            <a:pPr>
              <a:buFont typeface="+mj-lt"/>
              <a:buAutoNum type="arabicPeriod"/>
            </a:pPr>
            <a:r>
              <a:rPr lang="en-GB" i="1" dirty="0">
                <a:solidFill>
                  <a:srgbClr val="FF0000"/>
                </a:solidFill>
                <a:effectLst>
                  <a:outerShdw blurRad="38100" dist="38100" dir="2700000" algn="tl">
                    <a:srgbClr val="000000">
                      <a:alpha val="43137"/>
                    </a:srgbClr>
                  </a:outerShdw>
                </a:effectLst>
              </a:rPr>
              <a:t>UK Government (2024) ‘Business Rates Guidance’. Available at: </a:t>
            </a:r>
            <a:r>
              <a:rPr lang="en-GB" dirty="0">
                <a:effectLst/>
                <a:hlinkClick r:id="rId5"/>
              </a:rPr>
              <a:t>https://www.gov.uk</a:t>
            </a:r>
            <a:endParaRPr lang="en-GB" dirty="0"/>
          </a:p>
          <a:p>
            <a:pPr>
              <a:buFont typeface="+mj-lt"/>
              <a:buAutoNum type="arabicPeriod"/>
            </a:pPr>
            <a:r>
              <a:rPr lang="en-GB" i="1" dirty="0">
                <a:solidFill>
                  <a:srgbClr val="FF0000"/>
                </a:solidFill>
                <a:effectLst>
                  <a:outerShdw blurRad="38100" dist="38100" dir="2700000" algn="tl">
                    <a:srgbClr val="000000">
                      <a:alpha val="43137"/>
                    </a:srgbClr>
                  </a:outerShdw>
                </a:effectLst>
              </a:rPr>
              <a:t>CIPD (2025) ‘Hybrid Working Trends’. Available at</a:t>
            </a:r>
            <a:r>
              <a:rPr lang="en-GB" dirty="0">
                <a:effectLst/>
              </a:rPr>
              <a:t>: </a:t>
            </a:r>
            <a:r>
              <a:rPr lang="en-GB" dirty="0">
                <a:effectLst/>
                <a:hlinkClick r:id="rId6"/>
              </a:rPr>
              <a:t>https://www.cipd.co.uk</a:t>
            </a:r>
            <a:endParaRPr lang="en-GB" dirty="0"/>
          </a:p>
          <a:p>
            <a:endParaRPr lang="en-GB" dirty="0"/>
          </a:p>
        </p:txBody>
      </p:sp>
    </p:spTree>
    <p:extLst>
      <p:ext uri="{BB962C8B-B14F-4D97-AF65-F5344CB8AC3E}">
        <p14:creationId xmlns:p14="http://schemas.microsoft.com/office/powerpoint/2010/main" val="507980219"/>
      </p:ext>
    </p:extLst>
  </p:cSld>
  <p:clrMapOvr>
    <a:masterClrMapping/>
  </p:clrMapOvr>
  <mc:AlternateContent xmlns:mc="http://schemas.openxmlformats.org/markup-compatibility/2006">
    <mc:Choice xmlns:p14="http://schemas.microsoft.com/office/powerpoint/2010/main" Requires="p14">
      <p:transition spd="slow" p14:dur="3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FEF23-C475-5DF7-FDB8-B26719B9381F}"/>
              </a:ext>
            </a:extLst>
          </p:cNvPr>
          <p:cNvSpPr>
            <a:spLocks noGrp="1"/>
          </p:cNvSpPr>
          <p:nvPr>
            <p:ph type="title"/>
          </p:nvPr>
        </p:nvSpPr>
        <p:spPr>
          <a:xfrm>
            <a:off x="1484309" y="311226"/>
            <a:ext cx="10018713" cy="1752599"/>
          </a:xfrm>
        </p:spPr>
        <p:txBody>
          <a:bodyPr>
            <a:normAutofit/>
          </a:bodyPr>
          <a:lstStyle/>
          <a:p>
            <a:r>
              <a:rPr lang="en-GB" sz="8000" b="1" spc="300" dirty="0">
                <a:solidFill>
                  <a:srgbClr val="FF0000"/>
                </a:solidFill>
                <a:effectLst>
                  <a:outerShdw blurRad="38100" dist="38100" dir="2700000" algn="tl">
                    <a:srgbClr val="000000">
                      <a:alpha val="43137"/>
                    </a:srgbClr>
                  </a:outerShdw>
                </a:effectLst>
                <a:latin typeface="Aptos Slab ExtraBold" panose="020F0502020204030204" pitchFamily="34" charset="0"/>
              </a:rPr>
              <a:t>CLOSING</a:t>
            </a:r>
            <a:endParaRPr lang="en-GB" dirty="0"/>
          </a:p>
        </p:txBody>
      </p:sp>
      <p:sp>
        <p:nvSpPr>
          <p:cNvPr id="3" name="Content Placeholder 2">
            <a:extLst>
              <a:ext uri="{FF2B5EF4-FFF2-40B4-BE49-F238E27FC236}">
                <a16:creationId xmlns:a16="http://schemas.microsoft.com/office/drawing/2014/main" id="{FF72B6FF-F151-A509-2C03-ADBB4CDD80C2}"/>
              </a:ext>
            </a:extLst>
          </p:cNvPr>
          <p:cNvSpPr>
            <a:spLocks noGrp="1"/>
          </p:cNvSpPr>
          <p:nvPr>
            <p:ph idx="1"/>
          </p:nvPr>
        </p:nvSpPr>
        <p:spPr>
          <a:xfrm>
            <a:off x="1098718" y="2259375"/>
            <a:ext cx="13707950" cy="4042273"/>
          </a:xfrm>
        </p:spPr>
        <p:txBody>
          <a:bodyPr>
            <a:noAutofit/>
          </a:bodyPr>
          <a:lstStyle/>
          <a:p>
            <a:pPr marL="0" indent="0">
              <a:buNone/>
            </a:pPr>
            <a:r>
              <a:rPr lang="en-GB" sz="2800" i="1" dirty="0">
                <a:solidFill>
                  <a:srgbClr val="FF0000"/>
                </a:solidFill>
                <a:effectLst>
                  <a:outerShdw blurRad="38100" dist="38100" dir="2700000" algn="tl">
                    <a:srgbClr val="000000">
                      <a:alpha val="43137"/>
                    </a:srgbClr>
                  </a:outerShdw>
                </a:effectLst>
              </a:rPr>
              <a:t> </a:t>
            </a:r>
            <a:r>
              <a:rPr lang="en-GB" i="1" dirty="0">
                <a:solidFill>
                  <a:srgbClr val="FF0000"/>
                </a:solidFill>
                <a:effectLst>
                  <a:outerShdw blurRad="38100" dist="38100" dir="2700000" algn="tl">
                    <a:srgbClr val="000000">
                      <a:alpha val="43137"/>
                    </a:srgbClr>
                  </a:outerShdw>
                </a:effectLst>
              </a:rPr>
              <a:t>Although Basil is a highly skilled artisan baker, several of the challenges facing the business stem from his reluctance to adapt to a changing commercial environment. His belief that “nobody does it like Basil” has prevented him from training an apprentice or delegating key tasks, leaving the bakery entirely dependent on his personal labour. This limits capacity, restricts innovation, and makes it impossible to introduce services such as delivery or structured pre‑ordering. His mistrust of technology has also contributed to the bakery falling out of step with modern customer expectations. At a time when digital ordering, click‑and‑collect, and online visibility are standard features of successful food businesses, Basil’s refusal to adopt even basic technological tools has reduced competitiveness and made it harder to respond to declining footfall in the retail park. Combined with external pressures — including shop closures, hybrid working patterns, and rising cost’s.</a:t>
            </a:r>
          </a:p>
          <a:p>
            <a:pPr marL="0" indent="0">
              <a:buNone/>
            </a:pPr>
            <a:r>
              <a:rPr lang="en-GB" i="1" dirty="0">
                <a:solidFill>
                  <a:srgbClr val="FF0000"/>
                </a:solidFill>
                <a:effectLst>
                  <a:outerShdw blurRad="38100" dist="38100" dir="2700000" algn="tl">
                    <a:srgbClr val="000000">
                      <a:alpha val="43137"/>
                    </a:srgbClr>
                  </a:outerShdw>
                </a:effectLst>
              </a:rPr>
              <a:t>To move forward, Basil will need to reconsider long‑held assumptions about how the bakery should operate. Embracing selective technology, delegating tasks, and modernising customer service processes will be essential steps in restoring stability and positioning the business for future growth.</a:t>
            </a:r>
          </a:p>
        </p:txBody>
      </p:sp>
    </p:spTree>
    <p:extLst>
      <p:ext uri="{BB962C8B-B14F-4D97-AF65-F5344CB8AC3E}">
        <p14:creationId xmlns:p14="http://schemas.microsoft.com/office/powerpoint/2010/main" val="4287447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6" presetClass="entr" presetSubtype="37"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out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37"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out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5" presetClass="entr" presetSubtype="0"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2000"/>
                                        <p:tgtEl>
                                          <p:spTgt spid="3">
                                            <p:txEl>
                                              <p:pRg st="0" end="0"/>
                                            </p:txEl>
                                          </p:spTgt>
                                        </p:tgtEl>
                                      </p:cBhvr>
                                    </p:animEffect>
                                    <p:anim calcmode="lin" valueType="num">
                                      <p:cBhvr>
                                        <p:cTn id="2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2000"/>
                                        <p:tgtEl>
                                          <p:spTgt spid="3">
                                            <p:txEl>
                                              <p:pRg st="1" end="1"/>
                                            </p:txEl>
                                          </p:spTgt>
                                        </p:tgtEl>
                                      </p:cBhvr>
                                    </p:animEffect>
                                    <p:anim calcmode="lin" valueType="num">
                                      <p:cBhvr>
                                        <p:cTn id="32"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33"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542</TotalTime>
  <Words>816</Words>
  <Application>Microsoft Office PowerPoint</Application>
  <PresentationFormat>Widescreen</PresentationFormat>
  <Paragraphs>66</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Slab ExtraBold</vt:lpstr>
      <vt:lpstr>Arial</vt:lpstr>
      <vt:lpstr>Corbel</vt:lpstr>
      <vt:lpstr>Parallax</vt:lpstr>
      <vt:lpstr>LCLM4004 Problem solving and decision making Robert A Hassett Student I.D 2533618 Lecturer Toin Adisa Assignment 1: presentation </vt:lpstr>
      <vt:lpstr>OVERVIEW  </vt:lpstr>
      <vt:lpstr>OVERVIEW</vt:lpstr>
      <vt:lpstr>COMPANY BACKGROUND </vt:lpstr>
      <vt:lpstr>PROBLEM: NATURE AND SCOPE</vt:lpstr>
      <vt:lpstr>PowerPoint Presentation</vt:lpstr>
      <vt:lpstr>PESTLE Analysis (Political, Economic, Social)</vt:lpstr>
      <vt:lpstr>PESTLE ANALYSIS</vt:lpstr>
      <vt:lpstr>PowerPoint Presentation</vt:lpstr>
      <vt:lpstr>Conclusion</vt:lpstr>
      <vt:lpstr>REFERENCES </vt:lpstr>
      <vt:lpstr>CLOSING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hassett</dc:creator>
  <cp:lastModifiedBy>robert hassett</cp:lastModifiedBy>
  <cp:revision>1</cp:revision>
  <dcterms:created xsi:type="dcterms:W3CDTF">2026-07-12T13:03:20Z</dcterms:created>
  <dcterms:modified xsi:type="dcterms:W3CDTF">2026-07-12T22:06:06Z</dcterms:modified>
</cp:coreProperties>
</file>