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CECA7-4CD4-5128-9B37-5B1173869325}" v="61" dt="2025-10-23T20:45:04.933"/>
    <p1510:client id="{827067B1-D79B-DA6E-4C52-3A988005B80F}" v="56" dt="2025-10-23T21:15:05.5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–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7"/>
    <p:restoredTop sz="94666"/>
  </p:normalViewPr>
  <p:slideViewPr>
    <p:cSldViewPr snapToGrid="0">
      <p:cViewPr varScale="1">
        <p:scale>
          <a:sx n="105" d="100"/>
          <a:sy n="105" d="100"/>
        </p:scale>
        <p:origin x="58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BDE366-6DD8-0649-B21F-A1E0D7E4F9B3}" type="doc">
      <dgm:prSet loTypeId="urn:microsoft.com/office/officeart/2005/8/layout/vList3" loCatId="" qsTypeId="urn:microsoft.com/office/officeart/2005/8/quickstyle/simple3" qsCatId="simple" csTypeId="urn:microsoft.com/office/officeart/2005/8/colors/colorful3" csCatId="colorful" phldr="1"/>
      <dgm:spPr/>
    </dgm:pt>
    <dgm:pt modelId="{2B6F7EB7-9C4F-1F43-8818-7443D521AA06}">
      <dgm:prSet phldrT="[Text]"/>
      <dgm:spPr/>
      <dgm:t>
        <a:bodyPr/>
        <a:lstStyle/>
        <a:p>
          <a:pPr>
            <a:buNone/>
          </a:pPr>
          <a:r>
            <a:rPr lang="en-PK" dirty="0"/>
            <a:t>Evaluate the care/support needs of older people in the UK, with a focus on ageing at home and maintaining functional ability.</a:t>
          </a:r>
        </a:p>
      </dgm:t>
    </dgm:pt>
    <dgm:pt modelId="{57ED1188-91AC-AF4A-B55F-AA6726A3323B}" type="parTrans" cxnId="{372A4D21-42D9-B440-944F-79C7ED353E58}">
      <dgm:prSet/>
      <dgm:spPr/>
      <dgm:t>
        <a:bodyPr/>
        <a:lstStyle/>
        <a:p>
          <a:endParaRPr lang="en-GB"/>
        </a:p>
      </dgm:t>
    </dgm:pt>
    <dgm:pt modelId="{AB074C3E-F10B-3043-A0D3-8B13D0BA99EE}" type="sibTrans" cxnId="{372A4D21-42D9-B440-944F-79C7ED353E58}">
      <dgm:prSet/>
      <dgm:spPr/>
      <dgm:t>
        <a:bodyPr/>
        <a:lstStyle/>
        <a:p>
          <a:endParaRPr lang="en-GB"/>
        </a:p>
      </dgm:t>
    </dgm:pt>
    <dgm:pt modelId="{F8240889-AB2D-E04A-A053-BB5178B4FE49}">
      <dgm:prSet/>
      <dgm:spPr/>
      <dgm:t>
        <a:bodyPr/>
        <a:lstStyle/>
        <a:p>
          <a:pPr>
            <a:buNone/>
          </a:pPr>
          <a:r>
            <a:rPr lang="en-PK" b="1"/>
            <a:t>The presentation critically evaluates needs, interventions, UK provisions, theory/policy, key challenges, and evidence-based recommendations</a:t>
          </a:r>
          <a:r>
            <a:rPr lang="en-PK"/>
            <a:t>, ending with a concise conclusion.</a:t>
          </a:r>
        </a:p>
      </dgm:t>
    </dgm:pt>
    <dgm:pt modelId="{07F7628D-0B45-1140-9291-E127D33C2EDD}" type="parTrans" cxnId="{392ED0B5-2467-614E-AAF5-8D49AC80B53F}">
      <dgm:prSet/>
      <dgm:spPr/>
      <dgm:t>
        <a:bodyPr/>
        <a:lstStyle/>
        <a:p>
          <a:endParaRPr lang="en-GB"/>
        </a:p>
      </dgm:t>
    </dgm:pt>
    <dgm:pt modelId="{5181D721-A510-CC4F-AC16-607EBE8FC5CC}" type="sibTrans" cxnId="{392ED0B5-2467-614E-AAF5-8D49AC80B53F}">
      <dgm:prSet/>
      <dgm:spPr/>
      <dgm:t>
        <a:bodyPr/>
        <a:lstStyle/>
        <a:p>
          <a:endParaRPr lang="en-GB"/>
        </a:p>
      </dgm:t>
    </dgm:pt>
    <dgm:pt modelId="{C4411A3B-AC4A-A34C-9FC7-FC63995CECF8}">
      <dgm:prSet/>
      <dgm:spPr/>
      <dgm:t>
        <a:bodyPr/>
        <a:lstStyle/>
        <a:p>
          <a:pPr rtl="0">
            <a:buNone/>
          </a:pPr>
          <a:r>
            <a:rPr lang="en-PK"/>
            <a:t>Person-centred, coordinated care for older adults is linked to </a:t>
          </a:r>
          <a:r>
            <a:rPr lang="en-PK" b="1"/>
            <a:t>better functional outcomes and safer care</a:t>
          </a:r>
          <a:r>
            <a:rPr lang="en-PK"/>
            <a:t>, especially when underpinned by evidence-based frailty pathways (Thompson </a:t>
          </a:r>
          <a:r>
            <a:rPr lang="en-PK" i="1"/>
            <a:t>et al.</a:t>
          </a:r>
          <a:r>
            <a:rPr lang="en-PK"/>
            <a:t>, 2021). </a:t>
          </a:r>
          <a:endParaRPr lang="en-GB" dirty="0"/>
        </a:p>
      </dgm:t>
    </dgm:pt>
    <dgm:pt modelId="{0835CD3F-7709-9846-AD34-9EFF9A14C370}" type="parTrans" cxnId="{5EAB10D8-67F9-2E4C-94B6-E19CF5368EE4}">
      <dgm:prSet/>
      <dgm:spPr/>
      <dgm:t>
        <a:bodyPr/>
        <a:lstStyle/>
        <a:p>
          <a:endParaRPr lang="en-GB"/>
        </a:p>
      </dgm:t>
    </dgm:pt>
    <dgm:pt modelId="{1E6A1B71-0DA0-E14C-A4A1-0E9451BFF2CF}" type="sibTrans" cxnId="{5EAB10D8-67F9-2E4C-94B6-E19CF5368EE4}">
      <dgm:prSet/>
      <dgm:spPr/>
      <dgm:t>
        <a:bodyPr/>
        <a:lstStyle/>
        <a:p>
          <a:endParaRPr lang="en-GB"/>
        </a:p>
      </dgm:t>
    </dgm:pt>
    <dgm:pt modelId="{95F1B70B-4295-3C44-B1DF-B9FB135F64D9}" type="pres">
      <dgm:prSet presAssocID="{E5BDE366-6DD8-0649-B21F-A1E0D7E4F9B3}" presName="linearFlow" presStyleCnt="0">
        <dgm:presLayoutVars>
          <dgm:dir/>
          <dgm:resizeHandles val="exact"/>
        </dgm:presLayoutVars>
      </dgm:prSet>
      <dgm:spPr/>
    </dgm:pt>
    <dgm:pt modelId="{BDDA4252-24C5-FA47-BE57-DF0FACBD83B7}" type="pres">
      <dgm:prSet presAssocID="{C4411A3B-AC4A-A34C-9FC7-FC63995CECF8}" presName="composite" presStyleCnt="0"/>
      <dgm:spPr/>
    </dgm:pt>
    <dgm:pt modelId="{742788A3-0F1E-964F-8DB7-E1F96C7EA5B6}" type="pres">
      <dgm:prSet presAssocID="{C4411A3B-AC4A-A34C-9FC7-FC63995CECF8}" presName="imgShp" presStyleLbl="fgImgPlace1" presStyleIdx="0" presStyleCnt="3"/>
      <dgm:spPr/>
    </dgm:pt>
    <dgm:pt modelId="{4AE9D630-6C8F-6A4B-9165-1C59CDAF18AF}" type="pres">
      <dgm:prSet presAssocID="{C4411A3B-AC4A-A34C-9FC7-FC63995CECF8}" presName="txShp" presStyleLbl="node1" presStyleIdx="0" presStyleCnt="3">
        <dgm:presLayoutVars>
          <dgm:bulletEnabled val="1"/>
        </dgm:presLayoutVars>
      </dgm:prSet>
      <dgm:spPr/>
    </dgm:pt>
    <dgm:pt modelId="{EBB2C4E6-6197-4D4D-82CF-335CE9CB7BBD}" type="pres">
      <dgm:prSet presAssocID="{1E6A1B71-0DA0-E14C-A4A1-0E9451BFF2CF}" presName="spacing" presStyleCnt="0"/>
      <dgm:spPr/>
    </dgm:pt>
    <dgm:pt modelId="{E5D383A7-B4A1-354B-A2E4-67F39BF2A2F5}" type="pres">
      <dgm:prSet presAssocID="{2B6F7EB7-9C4F-1F43-8818-7443D521AA06}" presName="composite" presStyleCnt="0"/>
      <dgm:spPr/>
    </dgm:pt>
    <dgm:pt modelId="{3DF42D1C-7902-8A48-9E2F-F5A570073153}" type="pres">
      <dgm:prSet presAssocID="{2B6F7EB7-9C4F-1F43-8818-7443D521AA06}" presName="imgShp" presStyleLbl="fgImgPlace1" presStyleIdx="1" presStyleCnt="3"/>
      <dgm:spPr/>
    </dgm:pt>
    <dgm:pt modelId="{E4ECAF99-E99C-514B-AE3E-64C0E3D6D34F}" type="pres">
      <dgm:prSet presAssocID="{2B6F7EB7-9C4F-1F43-8818-7443D521AA06}" presName="txShp" presStyleLbl="node1" presStyleIdx="1" presStyleCnt="3">
        <dgm:presLayoutVars>
          <dgm:bulletEnabled val="1"/>
        </dgm:presLayoutVars>
      </dgm:prSet>
      <dgm:spPr/>
    </dgm:pt>
    <dgm:pt modelId="{727F1B58-65EC-2645-A081-45E313359B5C}" type="pres">
      <dgm:prSet presAssocID="{AB074C3E-F10B-3043-A0D3-8B13D0BA99EE}" presName="spacing" presStyleCnt="0"/>
      <dgm:spPr/>
    </dgm:pt>
    <dgm:pt modelId="{505B8E39-01E2-E243-B7BA-859C9BF76732}" type="pres">
      <dgm:prSet presAssocID="{F8240889-AB2D-E04A-A053-BB5178B4FE49}" presName="composite" presStyleCnt="0"/>
      <dgm:spPr/>
    </dgm:pt>
    <dgm:pt modelId="{E32D3FC5-EAA3-D745-91DD-47F92E42860D}" type="pres">
      <dgm:prSet presAssocID="{F8240889-AB2D-E04A-A053-BB5178B4FE49}" presName="imgShp" presStyleLbl="fgImgPlace1" presStyleIdx="2" presStyleCnt="3"/>
      <dgm:spPr/>
    </dgm:pt>
    <dgm:pt modelId="{C44A29A4-B02E-9C47-96DA-B9902F223286}" type="pres">
      <dgm:prSet presAssocID="{F8240889-AB2D-E04A-A053-BB5178B4FE49}" presName="txShp" presStyleLbl="node1" presStyleIdx="2" presStyleCnt="3">
        <dgm:presLayoutVars>
          <dgm:bulletEnabled val="1"/>
        </dgm:presLayoutVars>
      </dgm:prSet>
      <dgm:spPr/>
    </dgm:pt>
  </dgm:ptLst>
  <dgm:cxnLst>
    <dgm:cxn modelId="{372A4D21-42D9-B440-944F-79C7ED353E58}" srcId="{E5BDE366-6DD8-0649-B21F-A1E0D7E4F9B3}" destId="{2B6F7EB7-9C4F-1F43-8818-7443D521AA06}" srcOrd="1" destOrd="0" parTransId="{57ED1188-91AC-AF4A-B55F-AA6726A3323B}" sibTransId="{AB074C3E-F10B-3043-A0D3-8B13D0BA99EE}"/>
    <dgm:cxn modelId="{F77AC7AB-562E-6348-8D46-9F83A5BF1DAF}" type="presOf" srcId="{C4411A3B-AC4A-A34C-9FC7-FC63995CECF8}" destId="{4AE9D630-6C8F-6A4B-9165-1C59CDAF18AF}" srcOrd="0" destOrd="0" presId="urn:microsoft.com/office/officeart/2005/8/layout/vList3"/>
    <dgm:cxn modelId="{392ED0B5-2467-614E-AAF5-8D49AC80B53F}" srcId="{E5BDE366-6DD8-0649-B21F-A1E0D7E4F9B3}" destId="{F8240889-AB2D-E04A-A053-BB5178B4FE49}" srcOrd="2" destOrd="0" parTransId="{07F7628D-0B45-1140-9291-E127D33C2EDD}" sibTransId="{5181D721-A510-CC4F-AC16-607EBE8FC5CC}"/>
    <dgm:cxn modelId="{274FCBCC-4029-2E49-BBFD-E80AACABE128}" type="presOf" srcId="{E5BDE366-6DD8-0649-B21F-A1E0D7E4F9B3}" destId="{95F1B70B-4295-3C44-B1DF-B9FB135F64D9}" srcOrd="0" destOrd="0" presId="urn:microsoft.com/office/officeart/2005/8/layout/vList3"/>
    <dgm:cxn modelId="{BF2519CF-027B-674B-A3DA-FF09F69C966C}" type="presOf" srcId="{2B6F7EB7-9C4F-1F43-8818-7443D521AA06}" destId="{E4ECAF99-E99C-514B-AE3E-64C0E3D6D34F}" srcOrd="0" destOrd="0" presId="urn:microsoft.com/office/officeart/2005/8/layout/vList3"/>
    <dgm:cxn modelId="{5EAB10D8-67F9-2E4C-94B6-E19CF5368EE4}" srcId="{E5BDE366-6DD8-0649-B21F-A1E0D7E4F9B3}" destId="{C4411A3B-AC4A-A34C-9FC7-FC63995CECF8}" srcOrd="0" destOrd="0" parTransId="{0835CD3F-7709-9846-AD34-9EFF9A14C370}" sibTransId="{1E6A1B71-0DA0-E14C-A4A1-0E9451BFF2CF}"/>
    <dgm:cxn modelId="{102AC8DB-0F2E-C84C-8670-1D63E9178940}" type="presOf" srcId="{F8240889-AB2D-E04A-A053-BB5178B4FE49}" destId="{C44A29A4-B02E-9C47-96DA-B9902F223286}" srcOrd="0" destOrd="0" presId="urn:microsoft.com/office/officeart/2005/8/layout/vList3"/>
    <dgm:cxn modelId="{0FD306DB-8722-964F-8F2A-6EE4A3CE6976}" type="presParOf" srcId="{95F1B70B-4295-3C44-B1DF-B9FB135F64D9}" destId="{BDDA4252-24C5-FA47-BE57-DF0FACBD83B7}" srcOrd="0" destOrd="0" presId="urn:microsoft.com/office/officeart/2005/8/layout/vList3"/>
    <dgm:cxn modelId="{572170AA-5665-8748-9ACC-CB350C3E282A}" type="presParOf" srcId="{BDDA4252-24C5-FA47-BE57-DF0FACBD83B7}" destId="{742788A3-0F1E-964F-8DB7-E1F96C7EA5B6}" srcOrd="0" destOrd="0" presId="urn:microsoft.com/office/officeart/2005/8/layout/vList3"/>
    <dgm:cxn modelId="{4ACB24DF-4B47-DE48-8B15-73B52DED740A}" type="presParOf" srcId="{BDDA4252-24C5-FA47-BE57-DF0FACBD83B7}" destId="{4AE9D630-6C8F-6A4B-9165-1C59CDAF18AF}" srcOrd="1" destOrd="0" presId="urn:microsoft.com/office/officeart/2005/8/layout/vList3"/>
    <dgm:cxn modelId="{B23CFFF5-EADF-DA43-B9F4-A66B6BC3825D}" type="presParOf" srcId="{95F1B70B-4295-3C44-B1DF-B9FB135F64D9}" destId="{EBB2C4E6-6197-4D4D-82CF-335CE9CB7BBD}" srcOrd="1" destOrd="0" presId="urn:microsoft.com/office/officeart/2005/8/layout/vList3"/>
    <dgm:cxn modelId="{6E53D9A2-8B78-1F49-8E1A-982BAD6DA588}" type="presParOf" srcId="{95F1B70B-4295-3C44-B1DF-B9FB135F64D9}" destId="{E5D383A7-B4A1-354B-A2E4-67F39BF2A2F5}" srcOrd="2" destOrd="0" presId="urn:microsoft.com/office/officeart/2005/8/layout/vList3"/>
    <dgm:cxn modelId="{360AF567-2100-EE44-ADE2-49B4A62A4B82}" type="presParOf" srcId="{E5D383A7-B4A1-354B-A2E4-67F39BF2A2F5}" destId="{3DF42D1C-7902-8A48-9E2F-F5A570073153}" srcOrd="0" destOrd="0" presId="urn:microsoft.com/office/officeart/2005/8/layout/vList3"/>
    <dgm:cxn modelId="{678D35D4-40E3-7D4E-8C69-76C1E1C5185E}" type="presParOf" srcId="{E5D383A7-B4A1-354B-A2E4-67F39BF2A2F5}" destId="{E4ECAF99-E99C-514B-AE3E-64C0E3D6D34F}" srcOrd="1" destOrd="0" presId="urn:microsoft.com/office/officeart/2005/8/layout/vList3"/>
    <dgm:cxn modelId="{8B1AE844-BFDB-4745-8900-A1BFFA404BAE}" type="presParOf" srcId="{95F1B70B-4295-3C44-B1DF-B9FB135F64D9}" destId="{727F1B58-65EC-2645-A081-45E313359B5C}" srcOrd="3" destOrd="0" presId="urn:microsoft.com/office/officeart/2005/8/layout/vList3"/>
    <dgm:cxn modelId="{2490EF45-29EB-214F-9056-34D14025C43B}" type="presParOf" srcId="{95F1B70B-4295-3C44-B1DF-B9FB135F64D9}" destId="{505B8E39-01E2-E243-B7BA-859C9BF76732}" srcOrd="4" destOrd="0" presId="urn:microsoft.com/office/officeart/2005/8/layout/vList3"/>
    <dgm:cxn modelId="{21A676DD-FB2E-0B41-909C-20555C8C2FB7}" type="presParOf" srcId="{505B8E39-01E2-E243-B7BA-859C9BF76732}" destId="{E32D3FC5-EAA3-D745-91DD-47F92E42860D}" srcOrd="0" destOrd="0" presId="urn:microsoft.com/office/officeart/2005/8/layout/vList3"/>
    <dgm:cxn modelId="{62A47027-437F-644C-BFD9-36A2CA755DA5}" type="presParOf" srcId="{505B8E39-01E2-E243-B7BA-859C9BF76732}" destId="{C44A29A4-B02E-9C47-96DA-B9902F223286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ABEDAE-9656-C640-99F5-C30F12FAAE6E}" type="doc">
      <dgm:prSet loTypeId="urn:microsoft.com/office/officeart/2005/8/layout/default" loCatId="" qsTypeId="urn:microsoft.com/office/officeart/2005/8/quickstyle/simple3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7C6571B3-3973-6542-AF1A-35EA59A8585E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>
              <a:solidFill>
                <a:schemeClr val="tx1"/>
              </a:solidFill>
            </a:rPr>
            <a:t>Ageing population:</a:t>
          </a:r>
          <a:r>
            <a:rPr lang="en-PK" dirty="0">
              <a:solidFill>
                <a:schemeClr val="tx1"/>
              </a:solidFill>
            </a:rPr>
            <a:t> About </a:t>
          </a:r>
          <a:r>
            <a:rPr lang="en-PK" b="1" dirty="0">
              <a:solidFill>
                <a:schemeClr val="tx1"/>
              </a:solidFill>
            </a:rPr>
            <a:t>18% of people in England are 65+</a:t>
          </a:r>
          <a:r>
            <a:rPr lang="en-PK" dirty="0">
              <a:solidFill>
                <a:schemeClr val="tx1"/>
              </a:solidFill>
            </a:rPr>
            <a:t>; share is rising fastest in rural/coastal areas (Centre for Ageing Better, 2025). </a:t>
          </a:r>
          <a:endParaRPr lang="en-GB" dirty="0">
            <a:solidFill>
              <a:schemeClr val="tx1"/>
            </a:solidFill>
          </a:endParaRPr>
        </a:p>
      </dgm:t>
    </dgm:pt>
    <dgm:pt modelId="{9F836D7B-5C33-D84A-B190-2EC962AD0A07}" type="parTrans" cxnId="{9871F4C0-4D51-FB44-B388-BFF75F9722FC}">
      <dgm:prSet/>
      <dgm:spPr/>
      <dgm:t>
        <a:bodyPr/>
        <a:lstStyle/>
        <a:p>
          <a:endParaRPr lang="en-GB"/>
        </a:p>
      </dgm:t>
    </dgm:pt>
    <dgm:pt modelId="{221FE7A9-3061-1748-A7F8-B35E39B10212}" type="sibTrans" cxnId="{9871F4C0-4D51-FB44-B388-BFF75F9722FC}">
      <dgm:prSet/>
      <dgm:spPr/>
      <dgm:t>
        <a:bodyPr/>
        <a:lstStyle/>
        <a:p>
          <a:endParaRPr lang="en-GB"/>
        </a:p>
      </dgm:t>
    </dgm:pt>
    <dgm:pt modelId="{155BFF44-5406-D842-8492-B37207C83551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>
              <a:solidFill>
                <a:schemeClr val="tx1"/>
              </a:solidFill>
            </a:rPr>
            <a:t>Growth trend:</a:t>
          </a:r>
          <a:r>
            <a:rPr lang="en-PK" dirty="0">
              <a:solidFill>
                <a:schemeClr val="tx1"/>
              </a:solidFill>
            </a:rPr>
            <a:t> The </a:t>
          </a:r>
          <a:r>
            <a:rPr lang="en-PK" b="1" dirty="0">
              <a:solidFill>
                <a:schemeClr val="tx1"/>
              </a:solidFill>
            </a:rPr>
            <a:t>65+ population grew ~1.8% in England (to mid-2024)</a:t>
          </a:r>
          <a:r>
            <a:rPr lang="en-PK" dirty="0">
              <a:solidFill>
                <a:schemeClr val="tx1"/>
              </a:solidFill>
            </a:rPr>
            <a:t>, continuing the ageing trend; </a:t>
          </a:r>
          <a:r>
            <a:rPr lang="en-PK" b="1" dirty="0">
              <a:solidFill>
                <a:schemeClr val="tx1"/>
              </a:solidFill>
            </a:rPr>
            <a:t>85+ is the fastest-growing group </a:t>
          </a:r>
          <a:r>
            <a:rPr lang="en-PK" dirty="0">
              <a:solidFill>
                <a:schemeClr val="tx1"/>
              </a:solidFill>
            </a:rPr>
            <a:t>(Office for National Statistics, 2025)</a:t>
          </a:r>
          <a:r>
            <a:rPr lang="en-PK" b="1" dirty="0">
              <a:solidFill>
                <a:schemeClr val="tx1"/>
              </a:solidFill>
            </a:rPr>
            <a:t>.</a:t>
          </a:r>
          <a:r>
            <a:rPr lang="en-PK" dirty="0">
              <a:solidFill>
                <a:schemeClr val="tx1"/>
              </a:solidFill>
            </a:rPr>
            <a:t> </a:t>
          </a:r>
        </a:p>
      </dgm:t>
    </dgm:pt>
    <dgm:pt modelId="{5CA3F49A-3176-9B4A-B705-90E44A50185F}" type="parTrans" cxnId="{9F961541-381A-AC41-9733-EF6A3A3E0627}">
      <dgm:prSet/>
      <dgm:spPr/>
      <dgm:t>
        <a:bodyPr/>
        <a:lstStyle/>
        <a:p>
          <a:endParaRPr lang="en-GB"/>
        </a:p>
      </dgm:t>
    </dgm:pt>
    <dgm:pt modelId="{9543ED00-A07D-B64C-A8EC-313A62EE989A}" type="sibTrans" cxnId="{9F961541-381A-AC41-9733-EF6A3A3E0627}">
      <dgm:prSet/>
      <dgm:spPr/>
      <dgm:t>
        <a:bodyPr/>
        <a:lstStyle/>
        <a:p>
          <a:endParaRPr lang="en-GB"/>
        </a:p>
      </dgm:t>
    </dgm:pt>
    <dgm:pt modelId="{B5EB0107-F8F3-BA4E-AD85-B873C095789C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>
              <a:solidFill>
                <a:schemeClr val="tx1"/>
              </a:solidFill>
            </a:rPr>
            <a:t>Multimorbidity:</a:t>
          </a:r>
          <a:r>
            <a:rPr lang="en-PK">
              <a:solidFill>
                <a:schemeClr val="tx1"/>
              </a:solidFill>
            </a:rPr>
            <a:t> In England, </a:t>
          </a:r>
          <a:r>
            <a:rPr lang="en-PK" b="1">
              <a:solidFill>
                <a:schemeClr val="tx1"/>
              </a:solidFill>
            </a:rPr>
            <a:t>~54% of those 65+ had 2+ long-term conditions (2015)</a:t>
          </a:r>
          <a:r>
            <a:rPr lang="en-PK">
              <a:solidFill>
                <a:schemeClr val="tx1"/>
              </a:solidFill>
            </a:rPr>
            <a:t> and this is </a:t>
          </a:r>
          <a:r>
            <a:rPr lang="en-PK" b="1">
              <a:solidFill>
                <a:schemeClr val="tx1"/>
              </a:solidFill>
            </a:rPr>
            <a:t>projected to ~68% by 2035</a:t>
          </a:r>
          <a:r>
            <a:rPr lang="en-PK">
              <a:solidFill>
                <a:schemeClr val="tx1"/>
              </a:solidFill>
            </a:rPr>
            <a:t>; globally, adults </a:t>
          </a:r>
          <a:r>
            <a:rPr lang="en-PK" b="1">
              <a:solidFill>
                <a:schemeClr val="tx1"/>
              </a:solidFill>
            </a:rPr>
            <a:t>60+ with multimorbidity ≈51% </a:t>
          </a:r>
          <a:r>
            <a:rPr lang="en-PK">
              <a:solidFill>
                <a:schemeClr val="tx1"/>
              </a:solidFill>
            </a:rPr>
            <a:t>(National Institute for Health and Care Research, 2024). </a:t>
          </a:r>
        </a:p>
      </dgm:t>
    </dgm:pt>
    <dgm:pt modelId="{10D8814E-01CD-284C-943E-25978C57EDB1}" type="parTrans" cxnId="{CC2B6C72-A898-784F-AA94-F2DFB6FD6DBA}">
      <dgm:prSet/>
      <dgm:spPr/>
      <dgm:t>
        <a:bodyPr/>
        <a:lstStyle/>
        <a:p>
          <a:endParaRPr lang="en-GB"/>
        </a:p>
      </dgm:t>
    </dgm:pt>
    <dgm:pt modelId="{6213C5FF-3DBC-6C4F-8780-A6282E573EA7}" type="sibTrans" cxnId="{CC2B6C72-A898-784F-AA94-F2DFB6FD6DBA}">
      <dgm:prSet/>
      <dgm:spPr/>
      <dgm:t>
        <a:bodyPr/>
        <a:lstStyle/>
        <a:p>
          <a:endParaRPr lang="en-GB"/>
        </a:p>
      </dgm:t>
    </dgm:pt>
    <dgm:pt modelId="{5DA98FD8-2B56-F74C-A95A-5966036B7ECA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>
              <a:solidFill>
                <a:schemeClr val="tx1"/>
              </a:solidFill>
            </a:rPr>
            <a:t>Frailty:</a:t>
          </a:r>
          <a:r>
            <a:rPr lang="en-PK">
              <a:solidFill>
                <a:schemeClr val="tx1"/>
              </a:solidFill>
            </a:rPr>
            <a:t> Around </a:t>
          </a:r>
          <a:r>
            <a:rPr lang="en-PK" b="1">
              <a:solidFill>
                <a:schemeClr val="tx1"/>
              </a:solidFill>
            </a:rPr>
            <a:t>3% of 65+ live with severe frailty</a:t>
          </a:r>
          <a:r>
            <a:rPr lang="en-PK">
              <a:solidFill>
                <a:schemeClr val="tx1"/>
              </a:solidFill>
            </a:rPr>
            <a:t> (eFI); </a:t>
          </a:r>
          <a:r>
            <a:rPr lang="en-PK" b="1">
              <a:solidFill>
                <a:schemeClr val="tx1"/>
              </a:solidFill>
            </a:rPr>
            <a:t>&gt;50% of 85+ have moderate/severe frailty</a:t>
          </a:r>
          <a:r>
            <a:rPr lang="en-PK">
              <a:solidFill>
                <a:schemeClr val="tx1"/>
              </a:solidFill>
            </a:rPr>
            <a:t>. </a:t>
          </a:r>
        </a:p>
      </dgm:t>
    </dgm:pt>
    <dgm:pt modelId="{B69BEC55-76D9-F741-82DA-D005D555E7F5}" type="parTrans" cxnId="{5B3E68DC-788B-B440-9F4B-0356974E3137}">
      <dgm:prSet/>
      <dgm:spPr/>
      <dgm:t>
        <a:bodyPr/>
        <a:lstStyle/>
        <a:p>
          <a:endParaRPr lang="en-GB"/>
        </a:p>
      </dgm:t>
    </dgm:pt>
    <dgm:pt modelId="{E67E5EB3-45FC-9648-8991-ECFC48F32B20}" type="sibTrans" cxnId="{5B3E68DC-788B-B440-9F4B-0356974E3137}">
      <dgm:prSet/>
      <dgm:spPr/>
      <dgm:t>
        <a:bodyPr/>
        <a:lstStyle/>
        <a:p>
          <a:endParaRPr lang="en-GB"/>
        </a:p>
      </dgm:t>
    </dgm:pt>
    <dgm:pt modelId="{DBD519E7-1CAF-584F-AE64-51ED81FB9734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>
              <a:solidFill>
                <a:schemeClr val="tx1"/>
              </a:solidFill>
            </a:rPr>
            <a:t>Social isolation:</a:t>
          </a:r>
          <a:r>
            <a:rPr lang="en-PK" dirty="0">
              <a:solidFill>
                <a:schemeClr val="tx1"/>
              </a:solidFill>
            </a:rPr>
            <a:t> </a:t>
          </a:r>
          <a:r>
            <a:rPr lang="en-PK" b="1" dirty="0">
              <a:solidFill>
                <a:schemeClr val="tx1"/>
              </a:solidFill>
            </a:rPr>
            <a:t>~7% of over-65s (≈940,000 people)</a:t>
          </a:r>
          <a:r>
            <a:rPr lang="en-PK" dirty="0">
              <a:solidFill>
                <a:schemeClr val="tx1"/>
              </a:solidFill>
            </a:rPr>
            <a:t> report being </a:t>
          </a:r>
          <a:r>
            <a:rPr lang="en-PK" b="1" dirty="0">
              <a:solidFill>
                <a:schemeClr val="tx1"/>
              </a:solidFill>
            </a:rPr>
            <a:t>often lonely</a:t>
          </a:r>
          <a:r>
            <a:rPr lang="en-PK" dirty="0">
              <a:solidFill>
                <a:schemeClr val="tx1"/>
              </a:solidFill>
            </a:rPr>
            <a:t> (National Institute for Health and Care Research, 2024)</a:t>
          </a:r>
        </a:p>
      </dgm:t>
    </dgm:pt>
    <dgm:pt modelId="{8D06487B-D688-C849-BD97-C65C20EA336B}" type="parTrans" cxnId="{F4720A7A-13FD-7D45-BDCE-07CA6D968ACB}">
      <dgm:prSet/>
      <dgm:spPr/>
      <dgm:t>
        <a:bodyPr/>
        <a:lstStyle/>
        <a:p>
          <a:endParaRPr lang="en-GB"/>
        </a:p>
      </dgm:t>
    </dgm:pt>
    <dgm:pt modelId="{5B68398F-6A67-5B4D-B91F-56355581A077}" type="sibTrans" cxnId="{F4720A7A-13FD-7D45-BDCE-07CA6D968ACB}">
      <dgm:prSet/>
      <dgm:spPr/>
      <dgm:t>
        <a:bodyPr/>
        <a:lstStyle/>
        <a:p>
          <a:endParaRPr lang="en-GB"/>
        </a:p>
      </dgm:t>
    </dgm:pt>
    <dgm:pt modelId="{980613E7-D0A1-3F42-BAEB-718D9940EBA1}" type="pres">
      <dgm:prSet presAssocID="{58ABEDAE-9656-C640-99F5-C30F12FAAE6E}" presName="diagram" presStyleCnt="0">
        <dgm:presLayoutVars>
          <dgm:dir/>
          <dgm:resizeHandles val="exact"/>
        </dgm:presLayoutVars>
      </dgm:prSet>
      <dgm:spPr/>
    </dgm:pt>
    <dgm:pt modelId="{BEF39021-02D7-7747-BCAB-AD872314F3C1}" type="pres">
      <dgm:prSet presAssocID="{7C6571B3-3973-6542-AF1A-35EA59A8585E}" presName="node" presStyleLbl="node1" presStyleIdx="0" presStyleCnt="5">
        <dgm:presLayoutVars>
          <dgm:bulletEnabled val="1"/>
        </dgm:presLayoutVars>
      </dgm:prSet>
      <dgm:spPr/>
    </dgm:pt>
    <dgm:pt modelId="{82896E79-B8D2-834F-8700-8DF3E3470907}" type="pres">
      <dgm:prSet presAssocID="{221FE7A9-3061-1748-A7F8-B35E39B10212}" presName="sibTrans" presStyleCnt="0"/>
      <dgm:spPr/>
    </dgm:pt>
    <dgm:pt modelId="{05F52E54-B56F-354C-A427-21CFA8EEC6CF}" type="pres">
      <dgm:prSet presAssocID="{155BFF44-5406-D842-8492-B37207C83551}" presName="node" presStyleLbl="node1" presStyleIdx="1" presStyleCnt="5">
        <dgm:presLayoutVars>
          <dgm:bulletEnabled val="1"/>
        </dgm:presLayoutVars>
      </dgm:prSet>
      <dgm:spPr/>
    </dgm:pt>
    <dgm:pt modelId="{EFA95E5B-33AF-D64F-9AAE-ABF9E29DFACA}" type="pres">
      <dgm:prSet presAssocID="{9543ED00-A07D-B64C-A8EC-313A62EE989A}" presName="sibTrans" presStyleCnt="0"/>
      <dgm:spPr/>
    </dgm:pt>
    <dgm:pt modelId="{DFEA36FA-9716-3442-8124-FA7BCB35CC9E}" type="pres">
      <dgm:prSet presAssocID="{B5EB0107-F8F3-BA4E-AD85-B873C095789C}" presName="node" presStyleLbl="node1" presStyleIdx="2" presStyleCnt="5">
        <dgm:presLayoutVars>
          <dgm:bulletEnabled val="1"/>
        </dgm:presLayoutVars>
      </dgm:prSet>
      <dgm:spPr/>
    </dgm:pt>
    <dgm:pt modelId="{730D045E-5C3F-9B41-8F0B-453CAC3D2F62}" type="pres">
      <dgm:prSet presAssocID="{6213C5FF-3DBC-6C4F-8780-A6282E573EA7}" presName="sibTrans" presStyleCnt="0"/>
      <dgm:spPr/>
    </dgm:pt>
    <dgm:pt modelId="{C152A250-E1CC-FB49-950C-CC7EA04BCA32}" type="pres">
      <dgm:prSet presAssocID="{5DA98FD8-2B56-F74C-A95A-5966036B7ECA}" presName="node" presStyleLbl="node1" presStyleIdx="3" presStyleCnt="5">
        <dgm:presLayoutVars>
          <dgm:bulletEnabled val="1"/>
        </dgm:presLayoutVars>
      </dgm:prSet>
      <dgm:spPr/>
    </dgm:pt>
    <dgm:pt modelId="{72CAF641-417B-C247-B798-D759F7A680C4}" type="pres">
      <dgm:prSet presAssocID="{E67E5EB3-45FC-9648-8991-ECFC48F32B20}" presName="sibTrans" presStyleCnt="0"/>
      <dgm:spPr/>
    </dgm:pt>
    <dgm:pt modelId="{99F8508B-E1A4-CA49-94EA-713D56C1AA20}" type="pres">
      <dgm:prSet presAssocID="{DBD519E7-1CAF-584F-AE64-51ED81FB9734}" presName="node" presStyleLbl="node1" presStyleIdx="4" presStyleCnt="5">
        <dgm:presLayoutVars>
          <dgm:bulletEnabled val="1"/>
        </dgm:presLayoutVars>
      </dgm:prSet>
      <dgm:spPr/>
    </dgm:pt>
  </dgm:ptLst>
  <dgm:cxnLst>
    <dgm:cxn modelId="{D7C5622B-2AFB-5C49-8353-289256A5A857}" type="presOf" srcId="{5DA98FD8-2B56-F74C-A95A-5966036B7ECA}" destId="{C152A250-E1CC-FB49-950C-CC7EA04BCA32}" srcOrd="0" destOrd="0" presId="urn:microsoft.com/office/officeart/2005/8/layout/default"/>
    <dgm:cxn modelId="{9F961541-381A-AC41-9733-EF6A3A3E0627}" srcId="{58ABEDAE-9656-C640-99F5-C30F12FAAE6E}" destId="{155BFF44-5406-D842-8492-B37207C83551}" srcOrd="1" destOrd="0" parTransId="{5CA3F49A-3176-9B4A-B705-90E44A50185F}" sibTransId="{9543ED00-A07D-B64C-A8EC-313A62EE989A}"/>
    <dgm:cxn modelId="{4870B162-B652-5B40-81F4-B6D5EA6F9ACB}" type="presOf" srcId="{B5EB0107-F8F3-BA4E-AD85-B873C095789C}" destId="{DFEA36FA-9716-3442-8124-FA7BCB35CC9E}" srcOrd="0" destOrd="0" presId="urn:microsoft.com/office/officeart/2005/8/layout/default"/>
    <dgm:cxn modelId="{CC2B6C72-A898-784F-AA94-F2DFB6FD6DBA}" srcId="{58ABEDAE-9656-C640-99F5-C30F12FAAE6E}" destId="{B5EB0107-F8F3-BA4E-AD85-B873C095789C}" srcOrd="2" destOrd="0" parTransId="{10D8814E-01CD-284C-943E-25978C57EDB1}" sibTransId="{6213C5FF-3DBC-6C4F-8780-A6282E573EA7}"/>
    <dgm:cxn modelId="{F4720A7A-13FD-7D45-BDCE-07CA6D968ACB}" srcId="{58ABEDAE-9656-C640-99F5-C30F12FAAE6E}" destId="{DBD519E7-1CAF-584F-AE64-51ED81FB9734}" srcOrd="4" destOrd="0" parTransId="{8D06487B-D688-C849-BD97-C65C20EA336B}" sibTransId="{5B68398F-6A67-5B4D-B91F-56355581A077}"/>
    <dgm:cxn modelId="{EEBB5089-ABB8-7940-8713-36DEB02CD26A}" type="presOf" srcId="{155BFF44-5406-D842-8492-B37207C83551}" destId="{05F52E54-B56F-354C-A427-21CFA8EEC6CF}" srcOrd="0" destOrd="0" presId="urn:microsoft.com/office/officeart/2005/8/layout/default"/>
    <dgm:cxn modelId="{8BB9DC93-8908-A54C-9ED6-CE5FF6F482A6}" type="presOf" srcId="{58ABEDAE-9656-C640-99F5-C30F12FAAE6E}" destId="{980613E7-D0A1-3F42-BAEB-718D9940EBA1}" srcOrd="0" destOrd="0" presId="urn:microsoft.com/office/officeart/2005/8/layout/default"/>
    <dgm:cxn modelId="{74E614B2-59F2-E547-912F-3B0A4B939A1A}" type="presOf" srcId="{DBD519E7-1CAF-584F-AE64-51ED81FB9734}" destId="{99F8508B-E1A4-CA49-94EA-713D56C1AA20}" srcOrd="0" destOrd="0" presId="urn:microsoft.com/office/officeart/2005/8/layout/default"/>
    <dgm:cxn modelId="{9871F4C0-4D51-FB44-B388-BFF75F9722FC}" srcId="{58ABEDAE-9656-C640-99F5-C30F12FAAE6E}" destId="{7C6571B3-3973-6542-AF1A-35EA59A8585E}" srcOrd="0" destOrd="0" parTransId="{9F836D7B-5C33-D84A-B190-2EC962AD0A07}" sibTransId="{221FE7A9-3061-1748-A7F8-B35E39B10212}"/>
    <dgm:cxn modelId="{5B3E68DC-788B-B440-9F4B-0356974E3137}" srcId="{58ABEDAE-9656-C640-99F5-C30F12FAAE6E}" destId="{5DA98FD8-2B56-F74C-A95A-5966036B7ECA}" srcOrd="3" destOrd="0" parTransId="{B69BEC55-76D9-F741-82DA-D005D555E7F5}" sibTransId="{E67E5EB3-45FC-9648-8991-ECFC48F32B20}"/>
    <dgm:cxn modelId="{12FD03E8-DC0D-514D-A797-15AED8D67511}" type="presOf" srcId="{7C6571B3-3973-6542-AF1A-35EA59A8585E}" destId="{BEF39021-02D7-7747-BCAB-AD872314F3C1}" srcOrd="0" destOrd="0" presId="urn:microsoft.com/office/officeart/2005/8/layout/default"/>
    <dgm:cxn modelId="{83D9CD61-069A-DE49-8034-B4436D18F82B}" type="presParOf" srcId="{980613E7-D0A1-3F42-BAEB-718D9940EBA1}" destId="{BEF39021-02D7-7747-BCAB-AD872314F3C1}" srcOrd="0" destOrd="0" presId="urn:microsoft.com/office/officeart/2005/8/layout/default"/>
    <dgm:cxn modelId="{AE130DBD-B808-4B41-A036-56EC38F0DD5F}" type="presParOf" srcId="{980613E7-D0A1-3F42-BAEB-718D9940EBA1}" destId="{82896E79-B8D2-834F-8700-8DF3E3470907}" srcOrd="1" destOrd="0" presId="urn:microsoft.com/office/officeart/2005/8/layout/default"/>
    <dgm:cxn modelId="{4FA1EB43-1666-D041-89DD-22E559E280F4}" type="presParOf" srcId="{980613E7-D0A1-3F42-BAEB-718D9940EBA1}" destId="{05F52E54-B56F-354C-A427-21CFA8EEC6CF}" srcOrd="2" destOrd="0" presId="urn:microsoft.com/office/officeart/2005/8/layout/default"/>
    <dgm:cxn modelId="{D914D7EC-5067-E74D-A649-8D166592219B}" type="presParOf" srcId="{980613E7-D0A1-3F42-BAEB-718D9940EBA1}" destId="{EFA95E5B-33AF-D64F-9AAE-ABF9E29DFACA}" srcOrd="3" destOrd="0" presId="urn:microsoft.com/office/officeart/2005/8/layout/default"/>
    <dgm:cxn modelId="{BB2A729A-4CFD-FD4A-9C32-D026C9308231}" type="presParOf" srcId="{980613E7-D0A1-3F42-BAEB-718D9940EBA1}" destId="{DFEA36FA-9716-3442-8124-FA7BCB35CC9E}" srcOrd="4" destOrd="0" presId="urn:microsoft.com/office/officeart/2005/8/layout/default"/>
    <dgm:cxn modelId="{D2C66EEB-C0F2-B945-B237-DA9519EFA76B}" type="presParOf" srcId="{980613E7-D0A1-3F42-BAEB-718D9940EBA1}" destId="{730D045E-5C3F-9B41-8F0B-453CAC3D2F62}" srcOrd="5" destOrd="0" presId="urn:microsoft.com/office/officeart/2005/8/layout/default"/>
    <dgm:cxn modelId="{371EF893-8445-1D4E-89F4-4691E2C26CF4}" type="presParOf" srcId="{980613E7-D0A1-3F42-BAEB-718D9940EBA1}" destId="{C152A250-E1CC-FB49-950C-CC7EA04BCA32}" srcOrd="6" destOrd="0" presId="urn:microsoft.com/office/officeart/2005/8/layout/default"/>
    <dgm:cxn modelId="{FCBB14B2-DC45-5B4E-B024-F2471ACD7A33}" type="presParOf" srcId="{980613E7-D0A1-3F42-BAEB-718D9940EBA1}" destId="{72CAF641-417B-C247-B798-D759F7A680C4}" srcOrd="7" destOrd="0" presId="urn:microsoft.com/office/officeart/2005/8/layout/default"/>
    <dgm:cxn modelId="{2CDE6ECA-EEFF-CC42-BCA9-B02AC3EABE37}" type="presParOf" srcId="{980613E7-D0A1-3F42-BAEB-718D9940EBA1}" destId="{99F8508B-E1A4-CA49-94EA-713D56C1AA2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E3F397-C6DD-4294-99C2-8162340BBB73}" type="doc">
      <dgm:prSet loTypeId="urn:microsoft.com/office/officeart/2016/7/layout/LinearArrowProcessNumbered" loCatId="process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C649DD-2CAB-4091-B3B7-E35CF7DAF3B8}">
      <dgm:prSet/>
      <dgm:spPr/>
      <dgm:t>
        <a:bodyPr/>
        <a:lstStyle/>
        <a:p>
          <a:r>
            <a:rPr lang="en-PK" b="1"/>
            <a:t>Independence &amp; dignity:</a:t>
          </a:r>
          <a:r>
            <a:rPr lang="en-PK"/>
            <a:t> Most older people want to do as much as they can, safely. Services often over-protect, which can reduce ability and confidence over time (Kritzinger </a:t>
          </a:r>
          <a:r>
            <a:rPr lang="en-PK" i="1"/>
            <a:t>et al.</a:t>
          </a:r>
          <a:r>
            <a:rPr lang="en-PK"/>
            <a:t>, 2014).</a:t>
          </a:r>
          <a:endParaRPr lang="en-US"/>
        </a:p>
      </dgm:t>
    </dgm:pt>
    <dgm:pt modelId="{7D3A84D7-35FC-475B-89A6-F31F7D126AD8}" type="parTrans" cxnId="{C57DE05B-FFBB-4EC0-8A12-AED75C1B5664}">
      <dgm:prSet/>
      <dgm:spPr/>
      <dgm:t>
        <a:bodyPr/>
        <a:lstStyle/>
        <a:p>
          <a:endParaRPr lang="en-US"/>
        </a:p>
      </dgm:t>
    </dgm:pt>
    <dgm:pt modelId="{C24653F4-8BA9-47BC-B70F-3A8C0F25FFAD}" type="sibTrans" cxnId="{C57DE05B-FFBB-4EC0-8A12-AED75C1B566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1CC3E80-32F4-4121-B381-734C92247740}">
      <dgm:prSet/>
      <dgm:spPr/>
      <dgm:t>
        <a:bodyPr/>
        <a:lstStyle/>
        <a:p>
          <a:r>
            <a:rPr lang="en-PK" b="1"/>
            <a:t>Choice &amp; control:</a:t>
          </a:r>
          <a:r>
            <a:rPr lang="en-PK"/>
            <a:t> Decisions are sometimes made </a:t>
          </a:r>
          <a:r>
            <a:rPr lang="en-PK" i="1"/>
            <a:t>for</a:t>
          </a:r>
          <a:r>
            <a:rPr lang="en-PK"/>
            <a:t> people, not </a:t>
          </a:r>
          <a:r>
            <a:rPr lang="en-PK" i="1"/>
            <a:t>with</a:t>
          </a:r>
          <a:r>
            <a:rPr lang="en-PK"/>
            <a:t> them. This </a:t>
          </a:r>
          <a:r>
            <a:rPr lang="en-PK" b="1"/>
            <a:t>paternalism</a:t>
          </a:r>
          <a:r>
            <a:rPr lang="en-PK"/>
            <a:t> risks poor fit with personal goals and culture (Kim, 2022).</a:t>
          </a:r>
          <a:endParaRPr lang="en-US"/>
        </a:p>
      </dgm:t>
    </dgm:pt>
    <dgm:pt modelId="{2CB869D5-6657-43C1-A4D8-4B2EF03DE3E7}" type="parTrans" cxnId="{D2AD08CC-624B-4594-AFB8-2A4B98E60EEC}">
      <dgm:prSet/>
      <dgm:spPr/>
      <dgm:t>
        <a:bodyPr/>
        <a:lstStyle/>
        <a:p>
          <a:endParaRPr lang="en-US"/>
        </a:p>
      </dgm:t>
    </dgm:pt>
    <dgm:pt modelId="{4F54D372-A47F-4A62-881F-20D67ADFD52A}" type="sibTrans" cxnId="{D2AD08CC-624B-4594-AFB8-2A4B98E60EE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C385C83-7791-4D00-BAB2-C5C68DFBA34B}">
      <dgm:prSet/>
      <dgm:spPr/>
      <dgm:t>
        <a:bodyPr/>
        <a:lstStyle/>
        <a:p>
          <a:r>
            <a:rPr lang="en-PK" b="1"/>
            <a:t>Continuity of care:</a:t>
          </a:r>
          <a:r>
            <a:rPr lang="en-PK"/>
            <a:t> Fragmented teams and records mean people repeat their story and problems get missed. Joined-up care prevents harm and saves time (Djukanović </a:t>
          </a:r>
          <a:r>
            <a:rPr lang="en-PK" i="1"/>
            <a:t>et al.</a:t>
          </a:r>
          <a:r>
            <a:rPr lang="en-PK"/>
            <a:t>, 2024).</a:t>
          </a:r>
          <a:endParaRPr lang="en-US"/>
        </a:p>
      </dgm:t>
    </dgm:pt>
    <dgm:pt modelId="{0164A6FD-0EA4-47DA-A2F2-58F0D073A4B9}" type="parTrans" cxnId="{96C5E6D4-5C09-4F1B-8DC4-89144F7F9F8C}">
      <dgm:prSet/>
      <dgm:spPr/>
      <dgm:t>
        <a:bodyPr/>
        <a:lstStyle/>
        <a:p>
          <a:endParaRPr lang="en-US"/>
        </a:p>
      </dgm:t>
    </dgm:pt>
    <dgm:pt modelId="{15CEED92-BF0E-4EA9-8B45-BB144BC818CC}" type="sibTrans" cxnId="{96C5E6D4-5C09-4F1B-8DC4-89144F7F9F8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A502CEB-6C54-45A9-8910-CB4AD9898874}">
      <dgm:prSet/>
      <dgm:spPr/>
      <dgm:t>
        <a:bodyPr/>
        <a:lstStyle/>
        <a:p>
          <a:r>
            <a:rPr lang="en-PK" b="1"/>
            <a:t>Whole-person support:</a:t>
          </a:r>
          <a:r>
            <a:rPr lang="en-PK"/>
            <a:t> Medical issues, mobility, mood, money, and housing are </a:t>
          </a:r>
          <a:r>
            <a:rPr lang="en-PK" b="1"/>
            <a:t>linked</a:t>
          </a:r>
          <a:r>
            <a:rPr lang="en-PK"/>
            <a:t> treating just one part rarely works.</a:t>
          </a:r>
          <a:endParaRPr lang="en-US"/>
        </a:p>
      </dgm:t>
    </dgm:pt>
    <dgm:pt modelId="{D475D3E2-F823-4F89-BACF-6EDAC7410CA0}" type="parTrans" cxnId="{2C065410-E02D-4681-AD8F-1DB0A7EABB6D}">
      <dgm:prSet/>
      <dgm:spPr/>
      <dgm:t>
        <a:bodyPr/>
        <a:lstStyle/>
        <a:p>
          <a:endParaRPr lang="en-US"/>
        </a:p>
      </dgm:t>
    </dgm:pt>
    <dgm:pt modelId="{84DD14A7-CB46-49B0-9ADE-9A4F0D6EF768}" type="sibTrans" cxnId="{2C065410-E02D-4681-AD8F-1DB0A7EABB6D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074CA4E8-0E52-450A-957B-9CBE4A4C9D0D}">
      <dgm:prSet/>
      <dgm:spPr/>
      <dgm:t>
        <a:bodyPr/>
        <a:lstStyle/>
        <a:p>
          <a:r>
            <a:rPr lang="en-PK" b="1"/>
            <a:t>Digital shift:</a:t>
          </a:r>
          <a:r>
            <a:rPr lang="en-PK"/>
            <a:t> Technology can help (reminders, monitoring), but without training, devices, and language support, it can deepen inequality (Ghorayeb, Comber and Gooberman-Hill, 2021).</a:t>
          </a:r>
          <a:endParaRPr lang="en-US"/>
        </a:p>
      </dgm:t>
    </dgm:pt>
    <dgm:pt modelId="{F96D8846-FA1B-44A5-882B-C3B9DD05A3F2}" type="parTrans" cxnId="{B1A871A2-ADBA-4FEC-B8D7-6DC0C27E7D2E}">
      <dgm:prSet/>
      <dgm:spPr/>
      <dgm:t>
        <a:bodyPr/>
        <a:lstStyle/>
        <a:p>
          <a:endParaRPr lang="en-US"/>
        </a:p>
      </dgm:t>
    </dgm:pt>
    <dgm:pt modelId="{41995A32-CE0E-41D8-9F42-29190175F600}" type="sibTrans" cxnId="{B1A871A2-ADBA-4FEC-B8D7-6DC0C27E7D2E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1D241EF0-C99A-1D41-A807-C67A12545D6A}" type="pres">
      <dgm:prSet presAssocID="{64E3F397-C6DD-4294-99C2-8162340BBB73}" presName="linearFlow" presStyleCnt="0">
        <dgm:presLayoutVars>
          <dgm:dir/>
          <dgm:animLvl val="lvl"/>
          <dgm:resizeHandles val="exact"/>
        </dgm:presLayoutVars>
      </dgm:prSet>
      <dgm:spPr/>
    </dgm:pt>
    <dgm:pt modelId="{B2D1F652-D7A8-0B46-896E-6D0C8FBCC268}" type="pres">
      <dgm:prSet presAssocID="{CDC649DD-2CAB-4091-B3B7-E35CF7DAF3B8}" presName="compositeNode" presStyleCnt="0"/>
      <dgm:spPr/>
    </dgm:pt>
    <dgm:pt modelId="{6DD86E1C-C486-A947-BF7B-0BFBA2D11AA0}" type="pres">
      <dgm:prSet presAssocID="{CDC649DD-2CAB-4091-B3B7-E35CF7DAF3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AE9937D-14A7-1B4D-852D-3563B8036BF5}" type="pres">
      <dgm:prSet presAssocID="{CDC649DD-2CAB-4091-B3B7-E35CF7DAF3B8}" presName="parSh" presStyleCnt="0"/>
      <dgm:spPr/>
    </dgm:pt>
    <dgm:pt modelId="{4960ABD5-04E4-584D-8B5E-3B627C850764}" type="pres">
      <dgm:prSet presAssocID="{CDC649DD-2CAB-4091-B3B7-E35CF7DAF3B8}" presName="lineNode" presStyleLbl="alignAccFollowNode1" presStyleIdx="0" presStyleCnt="15"/>
      <dgm:spPr/>
    </dgm:pt>
    <dgm:pt modelId="{6EA34703-AE20-6448-9E2F-31353D43238F}" type="pres">
      <dgm:prSet presAssocID="{CDC649DD-2CAB-4091-B3B7-E35CF7DAF3B8}" presName="lineArrowNode" presStyleLbl="alignAccFollowNode1" presStyleIdx="1" presStyleCnt="15"/>
      <dgm:spPr/>
    </dgm:pt>
    <dgm:pt modelId="{94BEF9CC-EA2E-734E-973D-7D102519F0E7}" type="pres">
      <dgm:prSet presAssocID="{C24653F4-8BA9-47BC-B70F-3A8C0F25FFAD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ED77BC2A-2D17-FB40-A2B8-3A50990DC96B}" type="pres">
      <dgm:prSet presAssocID="{C24653F4-8BA9-47BC-B70F-3A8C0F25FFAD}" presName="spacerBetweenCircleAndCallout" presStyleCnt="0">
        <dgm:presLayoutVars/>
      </dgm:prSet>
      <dgm:spPr/>
    </dgm:pt>
    <dgm:pt modelId="{CE57D41E-596A-354E-AA98-F340E473070C}" type="pres">
      <dgm:prSet presAssocID="{CDC649DD-2CAB-4091-B3B7-E35CF7DAF3B8}" presName="nodeText" presStyleLbl="alignAccFollowNode1" presStyleIdx="2" presStyleCnt="15">
        <dgm:presLayoutVars>
          <dgm:bulletEnabled val="1"/>
        </dgm:presLayoutVars>
      </dgm:prSet>
      <dgm:spPr/>
    </dgm:pt>
    <dgm:pt modelId="{F9E893F3-EBAB-0548-98EC-5F9D8ACED685}" type="pres">
      <dgm:prSet presAssocID="{C24653F4-8BA9-47BC-B70F-3A8C0F25FFAD}" presName="sibTransComposite" presStyleCnt="0"/>
      <dgm:spPr/>
    </dgm:pt>
    <dgm:pt modelId="{E4199FC4-B21C-2D4F-A4D7-87D5B1E30A1B}" type="pres">
      <dgm:prSet presAssocID="{31CC3E80-32F4-4121-B381-734C92247740}" presName="compositeNode" presStyleCnt="0"/>
      <dgm:spPr/>
    </dgm:pt>
    <dgm:pt modelId="{AA11F6A9-5646-F74E-AA5E-763D6EFE481A}" type="pres">
      <dgm:prSet presAssocID="{31CC3E80-32F4-4121-B381-734C9224774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592AB52-1B43-5948-8260-36926E5AFEC7}" type="pres">
      <dgm:prSet presAssocID="{31CC3E80-32F4-4121-B381-734C92247740}" presName="parSh" presStyleCnt="0"/>
      <dgm:spPr/>
    </dgm:pt>
    <dgm:pt modelId="{4D7F2537-BC64-354B-A34E-B672EE297D3F}" type="pres">
      <dgm:prSet presAssocID="{31CC3E80-32F4-4121-B381-734C92247740}" presName="lineNode" presStyleLbl="alignAccFollowNode1" presStyleIdx="3" presStyleCnt="15"/>
      <dgm:spPr/>
    </dgm:pt>
    <dgm:pt modelId="{BBB995CC-2F2B-F946-9797-97D0D170A61D}" type="pres">
      <dgm:prSet presAssocID="{31CC3E80-32F4-4121-B381-734C92247740}" presName="lineArrowNode" presStyleLbl="alignAccFollowNode1" presStyleIdx="4" presStyleCnt="15"/>
      <dgm:spPr/>
    </dgm:pt>
    <dgm:pt modelId="{E7BA9863-EC8C-7046-84DA-5477D23D199F}" type="pres">
      <dgm:prSet presAssocID="{4F54D372-A47F-4A62-881F-20D67ADFD52A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1FF42EEA-2E43-0A4E-9729-AF12E57FDACD}" type="pres">
      <dgm:prSet presAssocID="{4F54D372-A47F-4A62-881F-20D67ADFD52A}" presName="spacerBetweenCircleAndCallout" presStyleCnt="0">
        <dgm:presLayoutVars/>
      </dgm:prSet>
      <dgm:spPr/>
    </dgm:pt>
    <dgm:pt modelId="{9804096A-1EE9-C64C-8AD3-6AA35B0EE73B}" type="pres">
      <dgm:prSet presAssocID="{31CC3E80-32F4-4121-B381-734C92247740}" presName="nodeText" presStyleLbl="alignAccFollowNode1" presStyleIdx="5" presStyleCnt="15">
        <dgm:presLayoutVars>
          <dgm:bulletEnabled val="1"/>
        </dgm:presLayoutVars>
      </dgm:prSet>
      <dgm:spPr/>
    </dgm:pt>
    <dgm:pt modelId="{AC2B7B18-9E42-B145-ADBD-9FE10B769D7B}" type="pres">
      <dgm:prSet presAssocID="{4F54D372-A47F-4A62-881F-20D67ADFD52A}" presName="sibTransComposite" presStyleCnt="0"/>
      <dgm:spPr/>
    </dgm:pt>
    <dgm:pt modelId="{6FA643B4-27E2-1B4A-BD11-6634C53C9F15}" type="pres">
      <dgm:prSet presAssocID="{FC385C83-7791-4D00-BAB2-C5C68DFBA34B}" presName="compositeNode" presStyleCnt="0"/>
      <dgm:spPr/>
    </dgm:pt>
    <dgm:pt modelId="{3F7BF416-D625-8746-9E2A-78B262B4E831}" type="pres">
      <dgm:prSet presAssocID="{FC385C83-7791-4D00-BAB2-C5C68DFBA34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EB54D97-BDF5-C345-B60B-84D76215D8D2}" type="pres">
      <dgm:prSet presAssocID="{FC385C83-7791-4D00-BAB2-C5C68DFBA34B}" presName="parSh" presStyleCnt="0"/>
      <dgm:spPr/>
    </dgm:pt>
    <dgm:pt modelId="{FBE9FF40-9292-8642-8491-3A843BD05461}" type="pres">
      <dgm:prSet presAssocID="{FC385C83-7791-4D00-BAB2-C5C68DFBA34B}" presName="lineNode" presStyleLbl="alignAccFollowNode1" presStyleIdx="6" presStyleCnt="15"/>
      <dgm:spPr/>
    </dgm:pt>
    <dgm:pt modelId="{474B6C0C-B983-5E42-8D31-E6C0884806A8}" type="pres">
      <dgm:prSet presAssocID="{FC385C83-7791-4D00-BAB2-C5C68DFBA34B}" presName="lineArrowNode" presStyleLbl="alignAccFollowNode1" presStyleIdx="7" presStyleCnt="15"/>
      <dgm:spPr/>
    </dgm:pt>
    <dgm:pt modelId="{9BEEC2D0-E4C4-B840-A480-69760CD18201}" type="pres">
      <dgm:prSet presAssocID="{15CEED92-BF0E-4EA9-8B45-BB144BC818CC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A6B8C0D7-E5E7-C64A-8060-AD64BD7F18C1}" type="pres">
      <dgm:prSet presAssocID="{15CEED92-BF0E-4EA9-8B45-BB144BC818CC}" presName="spacerBetweenCircleAndCallout" presStyleCnt="0">
        <dgm:presLayoutVars/>
      </dgm:prSet>
      <dgm:spPr/>
    </dgm:pt>
    <dgm:pt modelId="{CE02A1CB-2228-7647-A9F2-42A381C77A99}" type="pres">
      <dgm:prSet presAssocID="{FC385C83-7791-4D00-BAB2-C5C68DFBA34B}" presName="nodeText" presStyleLbl="alignAccFollowNode1" presStyleIdx="8" presStyleCnt="15">
        <dgm:presLayoutVars>
          <dgm:bulletEnabled val="1"/>
        </dgm:presLayoutVars>
      </dgm:prSet>
      <dgm:spPr/>
    </dgm:pt>
    <dgm:pt modelId="{F64F2476-5B26-554D-B754-562A3582E1B6}" type="pres">
      <dgm:prSet presAssocID="{15CEED92-BF0E-4EA9-8B45-BB144BC818CC}" presName="sibTransComposite" presStyleCnt="0"/>
      <dgm:spPr/>
    </dgm:pt>
    <dgm:pt modelId="{49A52737-BF80-FF46-8F37-126A355EBCA1}" type="pres">
      <dgm:prSet presAssocID="{FA502CEB-6C54-45A9-8910-CB4AD9898874}" presName="compositeNode" presStyleCnt="0"/>
      <dgm:spPr/>
    </dgm:pt>
    <dgm:pt modelId="{E6E284A8-45AD-6243-8331-A9BFE60ED40A}" type="pres">
      <dgm:prSet presAssocID="{FA502CEB-6C54-45A9-8910-CB4AD989887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2C6FBF9-BCDA-A34B-BA5C-2AC325BFBA5F}" type="pres">
      <dgm:prSet presAssocID="{FA502CEB-6C54-45A9-8910-CB4AD9898874}" presName="parSh" presStyleCnt="0"/>
      <dgm:spPr/>
    </dgm:pt>
    <dgm:pt modelId="{5E1E95A5-4791-184D-8297-EDF7C1A68109}" type="pres">
      <dgm:prSet presAssocID="{FA502CEB-6C54-45A9-8910-CB4AD9898874}" presName="lineNode" presStyleLbl="alignAccFollowNode1" presStyleIdx="9" presStyleCnt="15"/>
      <dgm:spPr/>
    </dgm:pt>
    <dgm:pt modelId="{27D1B893-ECA8-8641-ADB9-42558FB829F2}" type="pres">
      <dgm:prSet presAssocID="{FA502CEB-6C54-45A9-8910-CB4AD9898874}" presName="lineArrowNode" presStyleLbl="alignAccFollowNode1" presStyleIdx="10" presStyleCnt="15"/>
      <dgm:spPr/>
    </dgm:pt>
    <dgm:pt modelId="{CD87A57B-24C0-2049-8B9C-1A61B68D0A36}" type="pres">
      <dgm:prSet presAssocID="{84DD14A7-CB46-49B0-9ADE-9A4F0D6EF768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5AD8E8C2-9B1D-C947-B147-FE63160B040A}" type="pres">
      <dgm:prSet presAssocID="{84DD14A7-CB46-49B0-9ADE-9A4F0D6EF768}" presName="spacerBetweenCircleAndCallout" presStyleCnt="0">
        <dgm:presLayoutVars/>
      </dgm:prSet>
      <dgm:spPr/>
    </dgm:pt>
    <dgm:pt modelId="{07734440-6DD7-1D46-A089-8DC9629AAB52}" type="pres">
      <dgm:prSet presAssocID="{FA502CEB-6C54-45A9-8910-CB4AD9898874}" presName="nodeText" presStyleLbl="alignAccFollowNode1" presStyleIdx="11" presStyleCnt="15">
        <dgm:presLayoutVars>
          <dgm:bulletEnabled val="1"/>
        </dgm:presLayoutVars>
      </dgm:prSet>
      <dgm:spPr/>
    </dgm:pt>
    <dgm:pt modelId="{3AAB2DD5-D936-7945-ADD3-538992BD8B6A}" type="pres">
      <dgm:prSet presAssocID="{84DD14A7-CB46-49B0-9ADE-9A4F0D6EF768}" presName="sibTransComposite" presStyleCnt="0"/>
      <dgm:spPr/>
    </dgm:pt>
    <dgm:pt modelId="{B81AA77B-6E6B-BB42-B4C8-E03AB7CBBFD7}" type="pres">
      <dgm:prSet presAssocID="{074CA4E8-0E52-450A-957B-9CBE4A4C9D0D}" presName="compositeNode" presStyleCnt="0"/>
      <dgm:spPr/>
    </dgm:pt>
    <dgm:pt modelId="{10B0AFDA-53E7-5E45-AAB8-7A54E64B66DD}" type="pres">
      <dgm:prSet presAssocID="{074CA4E8-0E52-450A-957B-9CBE4A4C9D0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E7F9B06-773E-4D43-8D30-36BE78C70EDD}" type="pres">
      <dgm:prSet presAssocID="{074CA4E8-0E52-450A-957B-9CBE4A4C9D0D}" presName="parSh" presStyleCnt="0"/>
      <dgm:spPr/>
    </dgm:pt>
    <dgm:pt modelId="{A20E5928-C027-2247-9632-6F9DE0BF13B4}" type="pres">
      <dgm:prSet presAssocID="{074CA4E8-0E52-450A-957B-9CBE4A4C9D0D}" presName="lineNode" presStyleLbl="alignAccFollowNode1" presStyleIdx="12" presStyleCnt="15"/>
      <dgm:spPr/>
    </dgm:pt>
    <dgm:pt modelId="{6CD3C739-D249-294C-99A9-FECBE85401EF}" type="pres">
      <dgm:prSet presAssocID="{074CA4E8-0E52-450A-957B-9CBE4A4C9D0D}" presName="lineArrowNode" presStyleLbl="alignAccFollowNode1" presStyleIdx="13" presStyleCnt="15"/>
      <dgm:spPr/>
    </dgm:pt>
    <dgm:pt modelId="{632DBC31-DD1C-964D-85D8-AAE98CB7F73C}" type="pres">
      <dgm:prSet presAssocID="{41995A32-CE0E-41D8-9F42-29190175F600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AED99A7B-16C4-224C-B9CC-9BAD99FFF104}" type="pres">
      <dgm:prSet presAssocID="{41995A32-CE0E-41D8-9F42-29190175F600}" presName="spacerBetweenCircleAndCallout" presStyleCnt="0">
        <dgm:presLayoutVars/>
      </dgm:prSet>
      <dgm:spPr/>
    </dgm:pt>
    <dgm:pt modelId="{9DFEC498-63D2-664E-8AF5-BFD9BE22771D}" type="pres">
      <dgm:prSet presAssocID="{074CA4E8-0E52-450A-957B-9CBE4A4C9D0D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FCA05201-C7E9-8F41-B3BF-24200117D2E4}" type="presOf" srcId="{41995A32-CE0E-41D8-9F42-29190175F600}" destId="{632DBC31-DD1C-964D-85D8-AAE98CB7F73C}" srcOrd="0" destOrd="0" presId="urn:microsoft.com/office/officeart/2016/7/layout/LinearArrowProcessNumbered"/>
    <dgm:cxn modelId="{2C065410-E02D-4681-AD8F-1DB0A7EABB6D}" srcId="{64E3F397-C6DD-4294-99C2-8162340BBB73}" destId="{FA502CEB-6C54-45A9-8910-CB4AD9898874}" srcOrd="3" destOrd="0" parTransId="{D475D3E2-F823-4F89-BACF-6EDAC7410CA0}" sibTransId="{84DD14A7-CB46-49B0-9ADE-9A4F0D6EF768}"/>
    <dgm:cxn modelId="{4B31CA2B-C772-1643-8F7A-7E4DC375E8F0}" type="presOf" srcId="{84DD14A7-CB46-49B0-9ADE-9A4F0D6EF768}" destId="{CD87A57B-24C0-2049-8B9C-1A61B68D0A36}" srcOrd="0" destOrd="0" presId="urn:microsoft.com/office/officeart/2016/7/layout/LinearArrowProcessNumbered"/>
    <dgm:cxn modelId="{C57DE05B-FFBB-4EC0-8A12-AED75C1B5664}" srcId="{64E3F397-C6DD-4294-99C2-8162340BBB73}" destId="{CDC649DD-2CAB-4091-B3B7-E35CF7DAF3B8}" srcOrd="0" destOrd="0" parTransId="{7D3A84D7-35FC-475B-89A6-F31F7D126AD8}" sibTransId="{C24653F4-8BA9-47BC-B70F-3A8C0F25FFAD}"/>
    <dgm:cxn modelId="{9D899E63-0BBD-DA42-AB9C-25CCCE89136C}" type="presOf" srcId="{074CA4E8-0E52-450A-957B-9CBE4A4C9D0D}" destId="{9DFEC498-63D2-664E-8AF5-BFD9BE22771D}" srcOrd="0" destOrd="0" presId="urn:microsoft.com/office/officeart/2016/7/layout/LinearArrowProcessNumbered"/>
    <dgm:cxn modelId="{35DBB54A-AD60-DF48-AE9F-17AB5163A861}" type="presOf" srcId="{CDC649DD-2CAB-4091-B3B7-E35CF7DAF3B8}" destId="{CE57D41E-596A-354E-AA98-F340E473070C}" srcOrd="0" destOrd="0" presId="urn:microsoft.com/office/officeart/2016/7/layout/LinearArrowProcessNumbered"/>
    <dgm:cxn modelId="{0F9F2875-6B77-B94A-8B6C-4474835CF9B4}" type="presOf" srcId="{C24653F4-8BA9-47BC-B70F-3A8C0F25FFAD}" destId="{94BEF9CC-EA2E-734E-973D-7D102519F0E7}" srcOrd="0" destOrd="0" presId="urn:microsoft.com/office/officeart/2016/7/layout/LinearArrowProcessNumbered"/>
    <dgm:cxn modelId="{F8DDDF7A-A249-5143-AF58-D79B7FC3F40D}" type="presOf" srcId="{FA502CEB-6C54-45A9-8910-CB4AD9898874}" destId="{07734440-6DD7-1D46-A089-8DC9629AAB52}" srcOrd="0" destOrd="0" presId="urn:microsoft.com/office/officeart/2016/7/layout/LinearArrowProcessNumbered"/>
    <dgm:cxn modelId="{5D37307D-1BD1-C24B-A114-954B822E978A}" type="presOf" srcId="{4F54D372-A47F-4A62-881F-20D67ADFD52A}" destId="{E7BA9863-EC8C-7046-84DA-5477D23D199F}" srcOrd="0" destOrd="0" presId="urn:microsoft.com/office/officeart/2016/7/layout/LinearArrowProcessNumbered"/>
    <dgm:cxn modelId="{DC923195-0909-6E43-A537-40F1C94F63EF}" type="presOf" srcId="{15CEED92-BF0E-4EA9-8B45-BB144BC818CC}" destId="{9BEEC2D0-E4C4-B840-A480-69760CD18201}" srcOrd="0" destOrd="0" presId="urn:microsoft.com/office/officeart/2016/7/layout/LinearArrowProcessNumbered"/>
    <dgm:cxn modelId="{B1A871A2-ADBA-4FEC-B8D7-6DC0C27E7D2E}" srcId="{64E3F397-C6DD-4294-99C2-8162340BBB73}" destId="{074CA4E8-0E52-450A-957B-9CBE4A4C9D0D}" srcOrd="4" destOrd="0" parTransId="{F96D8846-FA1B-44A5-882B-C3B9DD05A3F2}" sibTransId="{41995A32-CE0E-41D8-9F42-29190175F600}"/>
    <dgm:cxn modelId="{F6FABCCA-0798-9C4B-A806-B76763E86DF2}" type="presOf" srcId="{FC385C83-7791-4D00-BAB2-C5C68DFBA34B}" destId="{CE02A1CB-2228-7647-A9F2-42A381C77A99}" srcOrd="0" destOrd="0" presId="urn:microsoft.com/office/officeart/2016/7/layout/LinearArrowProcessNumbered"/>
    <dgm:cxn modelId="{D2AD08CC-624B-4594-AFB8-2A4B98E60EEC}" srcId="{64E3F397-C6DD-4294-99C2-8162340BBB73}" destId="{31CC3E80-32F4-4121-B381-734C92247740}" srcOrd="1" destOrd="0" parTransId="{2CB869D5-6657-43C1-A4D8-4B2EF03DE3E7}" sibTransId="{4F54D372-A47F-4A62-881F-20D67ADFD52A}"/>
    <dgm:cxn modelId="{96C5E6D4-5C09-4F1B-8DC4-89144F7F9F8C}" srcId="{64E3F397-C6DD-4294-99C2-8162340BBB73}" destId="{FC385C83-7791-4D00-BAB2-C5C68DFBA34B}" srcOrd="2" destOrd="0" parTransId="{0164A6FD-0EA4-47DA-A2F2-58F0D073A4B9}" sibTransId="{15CEED92-BF0E-4EA9-8B45-BB144BC818CC}"/>
    <dgm:cxn modelId="{D553DBF5-0947-1B47-B099-94601595A4AB}" type="presOf" srcId="{31CC3E80-32F4-4121-B381-734C92247740}" destId="{9804096A-1EE9-C64C-8AD3-6AA35B0EE73B}" srcOrd="0" destOrd="0" presId="urn:microsoft.com/office/officeart/2016/7/layout/LinearArrowProcessNumbered"/>
    <dgm:cxn modelId="{373466FB-838A-E64C-A49B-A3A4C7524B06}" type="presOf" srcId="{64E3F397-C6DD-4294-99C2-8162340BBB73}" destId="{1D241EF0-C99A-1D41-A807-C67A12545D6A}" srcOrd="0" destOrd="0" presId="urn:microsoft.com/office/officeart/2016/7/layout/LinearArrowProcessNumbered"/>
    <dgm:cxn modelId="{D5922C2D-C115-CD45-9C70-5767F8A9B916}" type="presParOf" srcId="{1D241EF0-C99A-1D41-A807-C67A12545D6A}" destId="{B2D1F652-D7A8-0B46-896E-6D0C8FBCC268}" srcOrd="0" destOrd="0" presId="urn:microsoft.com/office/officeart/2016/7/layout/LinearArrowProcessNumbered"/>
    <dgm:cxn modelId="{9FBE337C-47F9-A443-8B13-F510B52778A5}" type="presParOf" srcId="{B2D1F652-D7A8-0B46-896E-6D0C8FBCC268}" destId="{6DD86E1C-C486-A947-BF7B-0BFBA2D11AA0}" srcOrd="0" destOrd="0" presId="urn:microsoft.com/office/officeart/2016/7/layout/LinearArrowProcessNumbered"/>
    <dgm:cxn modelId="{C3F9B4E7-2D97-B24E-AAD0-6D86ECEC6738}" type="presParOf" srcId="{B2D1F652-D7A8-0B46-896E-6D0C8FBCC268}" destId="{FAE9937D-14A7-1B4D-852D-3563B8036BF5}" srcOrd="1" destOrd="0" presId="urn:microsoft.com/office/officeart/2016/7/layout/LinearArrowProcessNumbered"/>
    <dgm:cxn modelId="{9199E94E-BC72-DB42-8671-E9F050774C6B}" type="presParOf" srcId="{FAE9937D-14A7-1B4D-852D-3563B8036BF5}" destId="{4960ABD5-04E4-584D-8B5E-3B627C850764}" srcOrd="0" destOrd="0" presId="urn:microsoft.com/office/officeart/2016/7/layout/LinearArrowProcessNumbered"/>
    <dgm:cxn modelId="{E289AF68-D439-154E-A3AC-B6E7DFEAF826}" type="presParOf" srcId="{FAE9937D-14A7-1B4D-852D-3563B8036BF5}" destId="{6EA34703-AE20-6448-9E2F-31353D43238F}" srcOrd="1" destOrd="0" presId="urn:microsoft.com/office/officeart/2016/7/layout/LinearArrowProcessNumbered"/>
    <dgm:cxn modelId="{B0B93CD1-61D7-3342-A3B9-7C1F373CD717}" type="presParOf" srcId="{FAE9937D-14A7-1B4D-852D-3563B8036BF5}" destId="{94BEF9CC-EA2E-734E-973D-7D102519F0E7}" srcOrd="2" destOrd="0" presId="urn:microsoft.com/office/officeart/2016/7/layout/LinearArrowProcessNumbered"/>
    <dgm:cxn modelId="{3677EEB9-7CE5-0B4C-879F-7D607CA1C4B9}" type="presParOf" srcId="{FAE9937D-14A7-1B4D-852D-3563B8036BF5}" destId="{ED77BC2A-2D17-FB40-A2B8-3A50990DC96B}" srcOrd="3" destOrd="0" presId="urn:microsoft.com/office/officeart/2016/7/layout/LinearArrowProcessNumbered"/>
    <dgm:cxn modelId="{D937084A-E2BA-6342-BE92-8FCB3FF61FC8}" type="presParOf" srcId="{B2D1F652-D7A8-0B46-896E-6D0C8FBCC268}" destId="{CE57D41E-596A-354E-AA98-F340E473070C}" srcOrd="2" destOrd="0" presId="urn:microsoft.com/office/officeart/2016/7/layout/LinearArrowProcessNumbered"/>
    <dgm:cxn modelId="{1124AAE0-FD64-6649-80B9-538D077C614C}" type="presParOf" srcId="{1D241EF0-C99A-1D41-A807-C67A12545D6A}" destId="{F9E893F3-EBAB-0548-98EC-5F9D8ACED685}" srcOrd="1" destOrd="0" presId="urn:microsoft.com/office/officeart/2016/7/layout/LinearArrowProcessNumbered"/>
    <dgm:cxn modelId="{22BD73CE-66D7-6E4C-B040-2AA25A059710}" type="presParOf" srcId="{1D241EF0-C99A-1D41-A807-C67A12545D6A}" destId="{E4199FC4-B21C-2D4F-A4D7-87D5B1E30A1B}" srcOrd="2" destOrd="0" presId="urn:microsoft.com/office/officeart/2016/7/layout/LinearArrowProcessNumbered"/>
    <dgm:cxn modelId="{9CD71C93-7F57-D944-8312-F60A32B8D5D5}" type="presParOf" srcId="{E4199FC4-B21C-2D4F-A4D7-87D5B1E30A1B}" destId="{AA11F6A9-5646-F74E-AA5E-763D6EFE481A}" srcOrd="0" destOrd="0" presId="urn:microsoft.com/office/officeart/2016/7/layout/LinearArrowProcessNumbered"/>
    <dgm:cxn modelId="{4DAB303E-F919-4241-95BF-8FB1D908BBD4}" type="presParOf" srcId="{E4199FC4-B21C-2D4F-A4D7-87D5B1E30A1B}" destId="{B592AB52-1B43-5948-8260-36926E5AFEC7}" srcOrd="1" destOrd="0" presId="urn:microsoft.com/office/officeart/2016/7/layout/LinearArrowProcessNumbered"/>
    <dgm:cxn modelId="{36A71974-2032-5243-A876-E28263CBA844}" type="presParOf" srcId="{B592AB52-1B43-5948-8260-36926E5AFEC7}" destId="{4D7F2537-BC64-354B-A34E-B672EE297D3F}" srcOrd="0" destOrd="0" presId="urn:microsoft.com/office/officeart/2016/7/layout/LinearArrowProcessNumbered"/>
    <dgm:cxn modelId="{F23460FD-5B3E-CD48-AFE5-3839AF0BFECD}" type="presParOf" srcId="{B592AB52-1B43-5948-8260-36926E5AFEC7}" destId="{BBB995CC-2F2B-F946-9797-97D0D170A61D}" srcOrd="1" destOrd="0" presId="urn:microsoft.com/office/officeart/2016/7/layout/LinearArrowProcessNumbered"/>
    <dgm:cxn modelId="{2ADF173E-EB11-3F48-B698-FA301698953A}" type="presParOf" srcId="{B592AB52-1B43-5948-8260-36926E5AFEC7}" destId="{E7BA9863-EC8C-7046-84DA-5477D23D199F}" srcOrd="2" destOrd="0" presId="urn:microsoft.com/office/officeart/2016/7/layout/LinearArrowProcessNumbered"/>
    <dgm:cxn modelId="{942AF956-E5D9-FD46-9330-A9D6F546C727}" type="presParOf" srcId="{B592AB52-1B43-5948-8260-36926E5AFEC7}" destId="{1FF42EEA-2E43-0A4E-9729-AF12E57FDACD}" srcOrd="3" destOrd="0" presId="urn:microsoft.com/office/officeart/2016/7/layout/LinearArrowProcessNumbered"/>
    <dgm:cxn modelId="{7AAE5836-00D4-FC4E-BBE3-DB3B0C8AA951}" type="presParOf" srcId="{E4199FC4-B21C-2D4F-A4D7-87D5B1E30A1B}" destId="{9804096A-1EE9-C64C-8AD3-6AA35B0EE73B}" srcOrd="2" destOrd="0" presId="urn:microsoft.com/office/officeart/2016/7/layout/LinearArrowProcessNumbered"/>
    <dgm:cxn modelId="{47F7965E-4CAF-214F-99BF-E2FFA25759EA}" type="presParOf" srcId="{1D241EF0-C99A-1D41-A807-C67A12545D6A}" destId="{AC2B7B18-9E42-B145-ADBD-9FE10B769D7B}" srcOrd="3" destOrd="0" presId="urn:microsoft.com/office/officeart/2016/7/layout/LinearArrowProcessNumbered"/>
    <dgm:cxn modelId="{501AFB1D-9057-984F-BD07-98DFB9848881}" type="presParOf" srcId="{1D241EF0-C99A-1D41-A807-C67A12545D6A}" destId="{6FA643B4-27E2-1B4A-BD11-6634C53C9F15}" srcOrd="4" destOrd="0" presId="urn:microsoft.com/office/officeart/2016/7/layout/LinearArrowProcessNumbered"/>
    <dgm:cxn modelId="{3D1B989C-37EE-574E-A2CC-7FFDAD2E038C}" type="presParOf" srcId="{6FA643B4-27E2-1B4A-BD11-6634C53C9F15}" destId="{3F7BF416-D625-8746-9E2A-78B262B4E831}" srcOrd="0" destOrd="0" presId="urn:microsoft.com/office/officeart/2016/7/layout/LinearArrowProcessNumbered"/>
    <dgm:cxn modelId="{2B705718-D403-014D-8F3C-58B22060646B}" type="presParOf" srcId="{6FA643B4-27E2-1B4A-BD11-6634C53C9F15}" destId="{0EB54D97-BDF5-C345-B60B-84D76215D8D2}" srcOrd="1" destOrd="0" presId="urn:microsoft.com/office/officeart/2016/7/layout/LinearArrowProcessNumbered"/>
    <dgm:cxn modelId="{4839F0F5-AF9F-6847-A59A-FBCDD78DADF4}" type="presParOf" srcId="{0EB54D97-BDF5-C345-B60B-84D76215D8D2}" destId="{FBE9FF40-9292-8642-8491-3A843BD05461}" srcOrd="0" destOrd="0" presId="urn:microsoft.com/office/officeart/2016/7/layout/LinearArrowProcessNumbered"/>
    <dgm:cxn modelId="{8BE5018F-69DD-CE41-8133-56AEC5D142C4}" type="presParOf" srcId="{0EB54D97-BDF5-C345-B60B-84D76215D8D2}" destId="{474B6C0C-B983-5E42-8D31-E6C0884806A8}" srcOrd="1" destOrd="0" presId="urn:microsoft.com/office/officeart/2016/7/layout/LinearArrowProcessNumbered"/>
    <dgm:cxn modelId="{61392E39-3E2A-FA4D-B3BF-BCAB7F1315A6}" type="presParOf" srcId="{0EB54D97-BDF5-C345-B60B-84D76215D8D2}" destId="{9BEEC2D0-E4C4-B840-A480-69760CD18201}" srcOrd="2" destOrd="0" presId="urn:microsoft.com/office/officeart/2016/7/layout/LinearArrowProcessNumbered"/>
    <dgm:cxn modelId="{AD011D47-A991-0F4D-AF1D-7890F6999CBB}" type="presParOf" srcId="{0EB54D97-BDF5-C345-B60B-84D76215D8D2}" destId="{A6B8C0D7-E5E7-C64A-8060-AD64BD7F18C1}" srcOrd="3" destOrd="0" presId="urn:microsoft.com/office/officeart/2016/7/layout/LinearArrowProcessNumbered"/>
    <dgm:cxn modelId="{8504235B-795D-9145-9E88-EAF87F8E01AD}" type="presParOf" srcId="{6FA643B4-27E2-1B4A-BD11-6634C53C9F15}" destId="{CE02A1CB-2228-7647-A9F2-42A381C77A99}" srcOrd="2" destOrd="0" presId="urn:microsoft.com/office/officeart/2016/7/layout/LinearArrowProcessNumbered"/>
    <dgm:cxn modelId="{C01D3DD4-454E-1944-86F1-199B1BA62CA3}" type="presParOf" srcId="{1D241EF0-C99A-1D41-A807-C67A12545D6A}" destId="{F64F2476-5B26-554D-B754-562A3582E1B6}" srcOrd="5" destOrd="0" presId="urn:microsoft.com/office/officeart/2016/7/layout/LinearArrowProcessNumbered"/>
    <dgm:cxn modelId="{669C77FA-46D2-2D45-9080-B1FB9B496EAA}" type="presParOf" srcId="{1D241EF0-C99A-1D41-A807-C67A12545D6A}" destId="{49A52737-BF80-FF46-8F37-126A355EBCA1}" srcOrd="6" destOrd="0" presId="urn:microsoft.com/office/officeart/2016/7/layout/LinearArrowProcessNumbered"/>
    <dgm:cxn modelId="{521209BC-3AA4-DC4A-857A-4C099D3F53B3}" type="presParOf" srcId="{49A52737-BF80-FF46-8F37-126A355EBCA1}" destId="{E6E284A8-45AD-6243-8331-A9BFE60ED40A}" srcOrd="0" destOrd="0" presId="urn:microsoft.com/office/officeart/2016/7/layout/LinearArrowProcessNumbered"/>
    <dgm:cxn modelId="{E8E2A44C-08AD-8F4E-B88D-F71F8B1C4521}" type="presParOf" srcId="{49A52737-BF80-FF46-8F37-126A355EBCA1}" destId="{82C6FBF9-BCDA-A34B-BA5C-2AC325BFBA5F}" srcOrd="1" destOrd="0" presId="urn:microsoft.com/office/officeart/2016/7/layout/LinearArrowProcessNumbered"/>
    <dgm:cxn modelId="{70FC8753-D7EC-A049-BABA-DA036C55102A}" type="presParOf" srcId="{82C6FBF9-BCDA-A34B-BA5C-2AC325BFBA5F}" destId="{5E1E95A5-4791-184D-8297-EDF7C1A68109}" srcOrd="0" destOrd="0" presId="urn:microsoft.com/office/officeart/2016/7/layout/LinearArrowProcessNumbered"/>
    <dgm:cxn modelId="{656EEDBA-3B7A-0D4B-9C9D-A076738C7E35}" type="presParOf" srcId="{82C6FBF9-BCDA-A34B-BA5C-2AC325BFBA5F}" destId="{27D1B893-ECA8-8641-ADB9-42558FB829F2}" srcOrd="1" destOrd="0" presId="urn:microsoft.com/office/officeart/2016/7/layout/LinearArrowProcessNumbered"/>
    <dgm:cxn modelId="{19D241AA-AF96-1F43-BEF2-B9EB5B6E53F0}" type="presParOf" srcId="{82C6FBF9-BCDA-A34B-BA5C-2AC325BFBA5F}" destId="{CD87A57B-24C0-2049-8B9C-1A61B68D0A36}" srcOrd="2" destOrd="0" presId="urn:microsoft.com/office/officeart/2016/7/layout/LinearArrowProcessNumbered"/>
    <dgm:cxn modelId="{7C50C164-E323-234F-B402-CE769221D95E}" type="presParOf" srcId="{82C6FBF9-BCDA-A34B-BA5C-2AC325BFBA5F}" destId="{5AD8E8C2-9B1D-C947-B147-FE63160B040A}" srcOrd="3" destOrd="0" presId="urn:microsoft.com/office/officeart/2016/7/layout/LinearArrowProcessNumbered"/>
    <dgm:cxn modelId="{CB9A9044-4BA0-3849-B626-374FA1287393}" type="presParOf" srcId="{49A52737-BF80-FF46-8F37-126A355EBCA1}" destId="{07734440-6DD7-1D46-A089-8DC9629AAB52}" srcOrd="2" destOrd="0" presId="urn:microsoft.com/office/officeart/2016/7/layout/LinearArrowProcessNumbered"/>
    <dgm:cxn modelId="{8AAD84ED-CCEE-D242-9F98-D3C50EAC5119}" type="presParOf" srcId="{1D241EF0-C99A-1D41-A807-C67A12545D6A}" destId="{3AAB2DD5-D936-7945-ADD3-538992BD8B6A}" srcOrd="7" destOrd="0" presId="urn:microsoft.com/office/officeart/2016/7/layout/LinearArrowProcessNumbered"/>
    <dgm:cxn modelId="{3E79D06E-766D-FE46-9BE4-DAA6D6A6DF61}" type="presParOf" srcId="{1D241EF0-C99A-1D41-A807-C67A12545D6A}" destId="{B81AA77B-6E6B-BB42-B4C8-E03AB7CBBFD7}" srcOrd="8" destOrd="0" presId="urn:microsoft.com/office/officeart/2016/7/layout/LinearArrowProcessNumbered"/>
    <dgm:cxn modelId="{CE65E4C0-1077-DC43-8DBF-FD94329B1FF8}" type="presParOf" srcId="{B81AA77B-6E6B-BB42-B4C8-E03AB7CBBFD7}" destId="{10B0AFDA-53E7-5E45-AAB8-7A54E64B66DD}" srcOrd="0" destOrd="0" presId="urn:microsoft.com/office/officeart/2016/7/layout/LinearArrowProcessNumbered"/>
    <dgm:cxn modelId="{E2863641-2A8D-924C-A708-98E692B89047}" type="presParOf" srcId="{B81AA77B-6E6B-BB42-B4C8-E03AB7CBBFD7}" destId="{2E7F9B06-773E-4D43-8D30-36BE78C70EDD}" srcOrd="1" destOrd="0" presId="urn:microsoft.com/office/officeart/2016/7/layout/LinearArrowProcessNumbered"/>
    <dgm:cxn modelId="{2DA506D8-0B99-1B49-B8D4-25D1D5F2A9AD}" type="presParOf" srcId="{2E7F9B06-773E-4D43-8D30-36BE78C70EDD}" destId="{A20E5928-C027-2247-9632-6F9DE0BF13B4}" srcOrd="0" destOrd="0" presId="urn:microsoft.com/office/officeart/2016/7/layout/LinearArrowProcessNumbered"/>
    <dgm:cxn modelId="{F4687447-874B-AE41-A1E3-2BC2A7BA43F4}" type="presParOf" srcId="{2E7F9B06-773E-4D43-8D30-36BE78C70EDD}" destId="{6CD3C739-D249-294C-99A9-FECBE85401EF}" srcOrd="1" destOrd="0" presId="urn:microsoft.com/office/officeart/2016/7/layout/LinearArrowProcessNumbered"/>
    <dgm:cxn modelId="{AEDACCBF-E908-7D4C-945B-68CDC2979D9F}" type="presParOf" srcId="{2E7F9B06-773E-4D43-8D30-36BE78C70EDD}" destId="{632DBC31-DD1C-964D-85D8-AAE98CB7F73C}" srcOrd="2" destOrd="0" presId="urn:microsoft.com/office/officeart/2016/7/layout/LinearArrowProcessNumbered"/>
    <dgm:cxn modelId="{9581E69B-71FC-6E43-A45D-4FAE062B6AE5}" type="presParOf" srcId="{2E7F9B06-773E-4D43-8D30-36BE78C70EDD}" destId="{AED99A7B-16C4-224C-B9CC-9BAD99FFF104}" srcOrd="3" destOrd="0" presId="urn:microsoft.com/office/officeart/2016/7/layout/LinearArrowProcessNumbered"/>
    <dgm:cxn modelId="{9C3C6C86-6286-7742-A3A2-063BFEDC2EBB}" type="presParOf" srcId="{B81AA77B-6E6B-BB42-B4C8-E03AB7CBBFD7}" destId="{9DFEC498-63D2-664E-8AF5-BFD9BE22771D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02D31C-E9B9-A14A-8C32-6C9D008FD350}" type="doc">
      <dgm:prSet loTypeId="urn:microsoft.com/office/officeart/2005/8/layout/hList1" loCatId="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D7BD503-DBAC-4B44-8CF3-81CB2C6D0AD3}">
      <dgm:prSet phldrT="[Text]"/>
      <dgm:spPr/>
      <dgm:t>
        <a:bodyPr/>
        <a:lstStyle/>
        <a:p>
          <a:pPr>
            <a:buNone/>
          </a:pPr>
          <a:r>
            <a:rPr lang="en-PK" b="1" dirty="0"/>
            <a:t>Comprehensive Geriatric Assessment (CGA)</a:t>
          </a:r>
          <a:endParaRPr lang="en-GB" dirty="0"/>
        </a:p>
      </dgm:t>
    </dgm:pt>
    <dgm:pt modelId="{8AE6F2E4-17A6-CF4B-9F5A-6A3198F14890}" type="parTrans" cxnId="{7C1EDFC3-A8BA-8542-8EAD-9D13B20C3DE0}">
      <dgm:prSet/>
      <dgm:spPr/>
      <dgm:t>
        <a:bodyPr/>
        <a:lstStyle/>
        <a:p>
          <a:endParaRPr lang="en-GB"/>
        </a:p>
      </dgm:t>
    </dgm:pt>
    <dgm:pt modelId="{6010FD24-D496-DF45-BA51-B56A371B10EC}" type="sibTrans" cxnId="{7C1EDFC3-A8BA-8542-8EAD-9D13B20C3DE0}">
      <dgm:prSet/>
      <dgm:spPr/>
      <dgm:t>
        <a:bodyPr/>
        <a:lstStyle/>
        <a:p>
          <a:endParaRPr lang="en-GB"/>
        </a:p>
      </dgm:t>
    </dgm:pt>
    <dgm:pt modelId="{6D121748-EC07-7249-AB16-924EB1B01A54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Multidimensional, interdisciplinary process used to evaluate an older person’s medical, functional, psychological, and social needs in order to create a coordinated and person-centred care plan that optimises health, independence, and quality of life.</a:t>
          </a:r>
          <a:endParaRPr lang="en-GB" dirty="0"/>
        </a:p>
      </dgm:t>
    </dgm:pt>
    <dgm:pt modelId="{328668B7-F197-0848-ADB4-366DF65B4C89}" type="parTrans" cxnId="{C15C1CA6-2A4C-EB4C-9B68-FBC8852039A8}">
      <dgm:prSet/>
      <dgm:spPr/>
      <dgm:t>
        <a:bodyPr/>
        <a:lstStyle/>
        <a:p>
          <a:endParaRPr lang="en-GB"/>
        </a:p>
      </dgm:t>
    </dgm:pt>
    <dgm:pt modelId="{794343C5-EA17-904C-AE5F-2C38C3618DDB}" type="sibTrans" cxnId="{C15C1CA6-2A4C-EB4C-9B68-FBC8852039A8}">
      <dgm:prSet/>
      <dgm:spPr/>
      <dgm:t>
        <a:bodyPr/>
        <a:lstStyle/>
        <a:p>
          <a:endParaRPr lang="en-GB"/>
        </a:p>
      </dgm:t>
    </dgm:pt>
    <dgm:pt modelId="{610D3578-15DA-024A-A2F5-9ED7F5F18E9F}">
      <dgm:prSet phldrT="[Text]"/>
      <dgm:spPr/>
      <dgm:t>
        <a:bodyPr/>
        <a:lstStyle/>
        <a:p>
          <a:pPr>
            <a:buNone/>
          </a:pPr>
          <a:r>
            <a:rPr lang="en-PK" b="1" dirty="0"/>
            <a:t>Reablement &amp; strength-based homecare</a:t>
          </a:r>
          <a:endParaRPr lang="en-GB" dirty="0"/>
        </a:p>
      </dgm:t>
    </dgm:pt>
    <dgm:pt modelId="{7012880F-1400-564A-B237-CEB914DF1EAF}" type="parTrans" cxnId="{60DAFFA7-D555-4D4F-8428-6BE4064167C6}">
      <dgm:prSet/>
      <dgm:spPr/>
      <dgm:t>
        <a:bodyPr/>
        <a:lstStyle/>
        <a:p>
          <a:endParaRPr lang="en-GB"/>
        </a:p>
      </dgm:t>
    </dgm:pt>
    <dgm:pt modelId="{401191A4-8338-0E4B-A11F-9BF673DEACB5}" type="sibTrans" cxnId="{60DAFFA7-D555-4D4F-8428-6BE4064167C6}">
      <dgm:prSet/>
      <dgm:spPr/>
      <dgm:t>
        <a:bodyPr/>
        <a:lstStyle/>
        <a:p>
          <a:endParaRPr lang="en-GB"/>
        </a:p>
      </dgm:t>
    </dgm:pt>
    <dgm:pt modelId="{C05EC50A-9EB3-0A4A-8D24-0ECA6D91768E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Short-term, goal-oriented service that helps older adults regain daily living skills and confidence after illness</a:t>
          </a:r>
          <a:endParaRPr lang="en-GB" dirty="0"/>
        </a:p>
      </dgm:t>
    </dgm:pt>
    <dgm:pt modelId="{9A3D3F7A-CADE-E941-ABB1-82ED860CEF36}" type="parTrans" cxnId="{1C59BA24-D62F-6E4F-AB32-D779FF8472E6}">
      <dgm:prSet/>
      <dgm:spPr/>
      <dgm:t>
        <a:bodyPr/>
        <a:lstStyle/>
        <a:p>
          <a:endParaRPr lang="en-GB"/>
        </a:p>
      </dgm:t>
    </dgm:pt>
    <dgm:pt modelId="{CAA68FE9-D658-7C42-866B-CDF6930B2DE1}" type="sibTrans" cxnId="{1C59BA24-D62F-6E4F-AB32-D779FF8472E6}">
      <dgm:prSet/>
      <dgm:spPr/>
      <dgm:t>
        <a:bodyPr/>
        <a:lstStyle/>
        <a:p>
          <a:endParaRPr lang="en-GB"/>
        </a:p>
      </dgm:t>
    </dgm:pt>
    <dgm:pt modelId="{940733D1-BEEF-2C46-B46A-572483981DCF}">
      <dgm:prSet phldrT="[Text]"/>
      <dgm:spPr/>
      <dgm:t>
        <a:bodyPr/>
        <a:lstStyle/>
        <a:p>
          <a:pPr>
            <a:buNone/>
          </a:pPr>
          <a:r>
            <a:rPr lang="en-PK" b="1" dirty="0"/>
            <a:t>Falls prevention bundles</a:t>
          </a:r>
          <a:r>
            <a:rPr lang="en-PK" dirty="0"/>
            <a:t> </a:t>
          </a:r>
          <a:endParaRPr lang="en-GB" dirty="0"/>
        </a:p>
      </dgm:t>
    </dgm:pt>
    <dgm:pt modelId="{2F581DBC-92F9-5E47-9C18-9D379F9D28BE}" type="parTrans" cxnId="{413EEC6A-5C2A-604B-95F9-2B45E94667DD}">
      <dgm:prSet/>
      <dgm:spPr/>
      <dgm:t>
        <a:bodyPr/>
        <a:lstStyle/>
        <a:p>
          <a:endParaRPr lang="en-GB"/>
        </a:p>
      </dgm:t>
    </dgm:pt>
    <dgm:pt modelId="{033F8DF5-103B-8443-B0A5-B79FC573E1E0}" type="sibTrans" cxnId="{413EEC6A-5C2A-604B-95F9-2B45E94667DD}">
      <dgm:prSet/>
      <dgm:spPr/>
      <dgm:t>
        <a:bodyPr/>
        <a:lstStyle/>
        <a:p>
          <a:endParaRPr lang="en-GB"/>
        </a:p>
      </dgm:t>
    </dgm:pt>
    <dgm:pt modelId="{7727EDAD-E90D-1342-A1C2-24348916A13D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Multifactorial intervention packages that combine home safety checks, exercise or balance training, medication reviews, and vision or foot care to reduce falls and related injuries among older people.</a:t>
          </a:r>
          <a:endParaRPr lang="en-GB" dirty="0"/>
        </a:p>
      </dgm:t>
    </dgm:pt>
    <dgm:pt modelId="{FB194D94-E789-B341-8755-5FC7553D3AF6}" type="parTrans" cxnId="{8F755FA3-2FD6-3A4A-8F73-E4832E5491AC}">
      <dgm:prSet/>
      <dgm:spPr/>
      <dgm:t>
        <a:bodyPr/>
        <a:lstStyle/>
        <a:p>
          <a:endParaRPr lang="en-GB"/>
        </a:p>
      </dgm:t>
    </dgm:pt>
    <dgm:pt modelId="{AC1D5603-1328-3E49-B8F0-CAABCB0BB2FB}" type="sibTrans" cxnId="{8F755FA3-2FD6-3A4A-8F73-E4832E5491AC}">
      <dgm:prSet/>
      <dgm:spPr/>
      <dgm:t>
        <a:bodyPr/>
        <a:lstStyle/>
        <a:p>
          <a:endParaRPr lang="en-GB"/>
        </a:p>
      </dgm:t>
    </dgm:pt>
    <dgm:pt modelId="{40DBD149-C535-5E45-BB5F-FD53D6DD04AE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/>
            <a:t>Finds the full picture (medical, functional, social) and links it to one plan; lowers readmissions and improves function when delivered properly.</a:t>
          </a:r>
        </a:p>
      </dgm:t>
    </dgm:pt>
    <dgm:pt modelId="{B8583DE2-8929-A140-84FD-BE10A0906FD8}" type="parTrans" cxnId="{E26A66C2-DE13-664E-9090-AE1CF4271088}">
      <dgm:prSet/>
      <dgm:spPr/>
      <dgm:t>
        <a:bodyPr/>
        <a:lstStyle/>
        <a:p>
          <a:endParaRPr lang="en-GB"/>
        </a:p>
      </dgm:t>
    </dgm:pt>
    <dgm:pt modelId="{2F4A2A1C-CE70-D740-A32B-E3DCA205FA71}" type="sibTrans" cxnId="{E26A66C2-DE13-664E-9090-AE1CF4271088}">
      <dgm:prSet/>
      <dgm:spPr/>
      <dgm:t>
        <a:bodyPr/>
        <a:lstStyle/>
        <a:p>
          <a:endParaRPr lang="en-GB"/>
        </a:p>
      </dgm:t>
    </dgm:pt>
    <dgm:pt modelId="{7331E396-735A-674B-A3D6-E18221BD39B4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Needs time, trained MDT (geriatrician, nurse, PT/OT, pharmacist), and a </a:t>
          </a:r>
          <a:r>
            <a:rPr lang="en-PK" b="0" dirty="0"/>
            <a:t>shared record</a:t>
          </a:r>
          <a:r>
            <a:rPr lang="en-PK" dirty="0"/>
            <a:t>, otherwise plans don’t get used (Ivanoff </a:t>
          </a:r>
          <a:r>
            <a:rPr lang="en-PK" i="1" dirty="0"/>
            <a:t>et al.</a:t>
          </a:r>
          <a:r>
            <a:rPr lang="en-PK" dirty="0"/>
            <a:t>, 2018; Welsh, Gordon and Gladman, 2014).</a:t>
          </a:r>
        </a:p>
      </dgm:t>
    </dgm:pt>
    <dgm:pt modelId="{507D3FA4-F29B-AD40-A320-8A51EF121234}" type="parTrans" cxnId="{7E6B299D-8AF2-2B46-9CD9-FF91E72C5C29}">
      <dgm:prSet/>
      <dgm:spPr/>
      <dgm:t>
        <a:bodyPr/>
        <a:lstStyle/>
        <a:p>
          <a:endParaRPr lang="en-GB"/>
        </a:p>
      </dgm:t>
    </dgm:pt>
    <dgm:pt modelId="{DFB9A7E2-B554-A646-92C1-4A94A1A09935}" type="sibTrans" cxnId="{7E6B299D-8AF2-2B46-9CD9-FF91E72C5C29}">
      <dgm:prSet/>
      <dgm:spPr/>
      <dgm:t>
        <a:bodyPr/>
        <a:lstStyle/>
        <a:p>
          <a:endParaRPr lang="en-GB"/>
        </a:p>
      </dgm:t>
    </dgm:pt>
    <dgm:pt modelId="{45C824A6-452E-7540-BB9B-DCAA6C5A7A3B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/>
            <a:t>Short, focused support helps people </a:t>
          </a:r>
          <a:r>
            <a:rPr lang="en-PK" b="0"/>
            <a:t>regain ADLs</a:t>
          </a:r>
          <a:r>
            <a:rPr lang="en-PK"/>
            <a:t> and confidence; can reduce long-term care hours.</a:t>
          </a:r>
        </a:p>
      </dgm:t>
    </dgm:pt>
    <dgm:pt modelId="{E93CD478-600E-F24E-93B9-8131A40E0CD6}" type="parTrans" cxnId="{C82BD68B-FF95-A848-B6E8-9431D503235E}">
      <dgm:prSet/>
      <dgm:spPr/>
      <dgm:t>
        <a:bodyPr/>
        <a:lstStyle/>
        <a:p>
          <a:endParaRPr lang="en-GB"/>
        </a:p>
      </dgm:t>
    </dgm:pt>
    <dgm:pt modelId="{6A0868A9-32F1-3247-BCB1-B686F4572DB7}" type="sibTrans" cxnId="{C82BD68B-FF95-A848-B6E8-9431D503235E}">
      <dgm:prSet/>
      <dgm:spPr/>
      <dgm:t>
        <a:bodyPr/>
        <a:lstStyle/>
        <a:p>
          <a:endParaRPr lang="en-GB"/>
        </a:p>
      </dgm:t>
    </dgm:pt>
    <dgm:pt modelId="{8FA4E2DD-4518-F445-85D7-9F393D4F1CC4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0" dirty="0"/>
            <a:t>However</a:t>
          </a:r>
          <a:r>
            <a:rPr lang="en-PK" b="1" dirty="0"/>
            <a:t>, </a:t>
          </a:r>
          <a:r>
            <a:rPr lang="en-PK" b="0" dirty="0"/>
            <a:t>r</a:t>
          </a:r>
          <a:r>
            <a:rPr lang="en-PK" dirty="0"/>
            <a:t>esults fade if visits are too short, staff turnover is high, or there’s no coaching mindset (Ghorayeb, Comber and Gooberman-Hill, 2021).</a:t>
          </a:r>
        </a:p>
      </dgm:t>
    </dgm:pt>
    <dgm:pt modelId="{5EE3F9DA-4B4A-9341-B16B-0089ECD8F010}" type="parTrans" cxnId="{838C1853-4CC6-5747-9B1C-BE176C75B5E8}">
      <dgm:prSet/>
      <dgm:spPr/>
      <dgm:t>
        <a:bodyPr/>
        <a:lstStyle/>
        <a:p>
          <a:endParaRPr lang="en-GB"/>
        </a:p>
      </dgm:t>
    </dgm:pt>
    <dgm:pt modelId="{90FD27CC-A04E-D44D-9982-E9172922AE4F}" type="sibTrans" cxnId="{838C1853-4CC6-5747-9B1C-BE176C75B5E8}">
      <dgm:prSet/>
      <dgm:spPr/>
      <dgm:t>
        <a:bodyPr/>
        <a:lstStyle/>
        <a:p>
          <a:endParaRPr lang="en-GB"/>
        </a:p>
      </dgm:t>
    </dgm:pt>
    <dgm:pt modelId="{A3A93AB2-E5AA-D543-8E00-6E84097234C8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/>
            <a:t>Reduces falls and fear of falling when the </a:t>
          </a:r>
          <a:r>
            <a:rPr lang="en-PK" b="1"/>
            <a:t>whole bundle</a:t>
          </a:r>
          <a:r>
            <a:rPr lang="en-PK"/>
            <a:t> is used.</a:t>
          </a:r>
        </a:p>
      </dgm:t>
    </dgm:pt>
    <dgm:pt modelId="{D3BF1D1B-B7ED-0247-9D5E-BD93CA11ACAB}" type="parTrans" cxnId="{9F1DBC8A-A548-6149-B1D8-392B0A4FC0FB}">
      <dgm:prSet/>
      <dgm:spPr/>
      <dgm:t>
        <a:bodyPr/>
        <a:lstStyle/>
        <a:p>
          <a:endParaRPr lang="en-GB"/>
        </a:p>
      </dgm:t>
    </dgm:pt>
    <dgm:pt modelId="{C06D0F80-86B0-404C-B267-E6CF35767B8D}" type="sibTrans" cxnId="{9F1DBC8A-A548-6149-B1D8-392B0A4FC0FB}">
      <dgm:prSet/>
      <dgm:spPr/>
      <dgm:t>
        <a:bodyPr/>
        <a:lstStyle/>
        <a:p>
          <a:endParaRPr lang="en-GB"/>
        </a:p>
      </dgm:t>
    </dgm:pt>
    <dgm:pt modelId="{3E109A46-B9BE-0D44-A273-A4A046919FE6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However, Patchy adherence; long waits for community physio; people drop out without transport/support (Hsieh, Chen and Sosnoff, 2022).</a:t>
          </a:r>
        </a:p>
      </dgm:t>
    </dgm:pt>
    <dgm:pt modelId="{821E149C-57E8-A24F-A56D-AC8F4C91BA5F}" type="parTrans" cxnId="{0F175EE2-2F80-C443-89C3-5F1477C316AD}">
      <dgm:prSet/>
      <dgm:spPr/>
      <dgm:t>
        <a:bodyPr/>
        <a:lstStyle/>
        <a:p>
          <a:endParaRPr lang="en-GB"/>
        </a:p>
      </dgm:t>
    </dgm:pt>
    <dgm:pt modelId="{C12FEB1F-7BBB-804A-8B63-1E4D1FE08484}" type="sibTrans" cxnId="{0F175EE2-2F80-C443-89C3-5F1477C316AD}">
      <dgm:prSet/>
      <dgm:spPr/>
      <dgm:t>
        <a:bodyPr/>
        <a:lstStyle/>
        <a:p>
          <a:endParaRPr lang="en-GB"/>
        </a:p>
      </dgm:t>
    </dgm:pt>
    <dgm:pt modelId="{217474B5-1197-5E4E-BC8C-D4BC07C3A568}">
      <dgm:prSet phldrT="[Text]"/>
      <dgm:spPr/>
      <dgm:t>
        <a:bodyPr/>
        <a:lstStyle/>
        <a:p>
          <a:pPr>
            <a:buNone/>
          </a:pPr>
          <a:r>
            <a:rPr lang="en-PK" b="1" dirty="0"/>
            <a:t>Social prescribing</a:t>
          </a:r>
          <a:r>
            <a:rPr lang="en-PK" dirty="0"/>
            <a:t> </a:t>
          </a:r>
          <a:endParaRPr lang="en-GB" dirty="0"/>
        </a:p>
      </dgm:t>
    </dgm:pt>
    <dgm:pt modelId="{601C045E-D543-A546-B19D-4A937926D413}" type="parTrans" cxnId="{5018DAFC-EDC3-BD42-9B96-0716EE44F01C}">
      <dgm:prSet/>
      <dgm:spPr/>
      <dgm:t>
        <a:bodyPr/>
        <a:lstStyle/>
        <a:p>
          <a:endParaRPr lang="en-GB"/>
        </a:p>
      </dgm:t>
    </dgm:pt>
    <dgm:pt modelId="{21983C24-8278-1641-8D1F-A7A470382281}" type="sibTrans" cxnId="{5018DAFC-EDC3-BD42-9B96-0716EE44F01C}">
      <dgm:prSet/>
      <dgm:spPr/>
      <dgm:t>
        <a:bodyPr/>
        <a:lstStyle/>
        <a:p>
          <a:endParaRPr lang="en-GB"/>
        </a:p>
      </dgm:t>
    </dgm:pt>
    <dgm:pt modelId="{A2134493-24A7-A747-A753-1DEB6428F183}">
      <dgm:prSet phldrT="[Text]" phldr="1"/>
      <dgm:spPr/>
      <dgm:t>
        <a:bodyPr/>
        <a:lstStyle/>
        <a:p>
          <a:pPr rtl="0"/>
          <a:endParaRPr lang="en-GB" dirty="0"/>
        </a:p>
      </dgm:t>
    </dgm:pt>
    <dgm:pt modelId="{3B20E075-5FDD-D245-9E11-ADCB715EDCC4}" type="sibTrans" cxnId="{72338C4D-7B03-ED43-9E70-AD79DC06F9D2}">
      <dgm:prSet/>
      <dgm:spPr/>
      <dgm:t>
        <a:bodyPr/>
        <a:lstStyle/>
        <a:p>
          <a:endParaRPr lang="en-GB"/>
        </a:p>
      </dgm:t>
    </dgm:pt>
    <dgm:pt modelId="{AF71B9EB-53CF-FE4C-809F-B5BE87D8246E}" type="parTrans" cxnId="{72338C4D-7B03-ED43-9E70-AD79DC06F9D2}">
      <dgm:prSet/>
      <dgm:spPr/>
      <dgm:t>
        <a:bodyPr/>
        <a:lstStyle/>
        <a:p>
          <a:endParaRPr lang="en-GB"/>
        </a:p>
      </dgm:t>
    </dgm:pt>
    <dgm:pt modelId="{4F2D7D69-E672-7F40-AFB7-A7B7BB7303B2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Connects older adults to non-clinical community resources such as exercise classes, volunteering, or befriending schemes through link workers, aiming to reduce loneliness, improve wellbeing, and strengthen self-management.</a:t>
          </a:r>
          <a:endParaRPr lang="en-GB" dirty="0"/>
        </a:p>
      </dgm:t>
    </dgm:pt>
    <dgm:pt modelId="{FA2924B8-A63B-3445-8B4C-48562870FEAD}" type="parTrans" cxnId="{954BAAFC-97E1-AB4A-8FC5-7360556E250D}">
      <dgm:prSet/>
      <dgm:spPr/>
      <dgm:t>
        <a:bodyPr/>
        <a:lstStyle/>
        <a:p>
          <a:endParaRPr lang="en-GB"/>
        </a:p>
      </dgm:t>
    </dgm:pt>
    <dgm:pt modelId="{5BA61D7A-2091-D346-9398-793EB311410A}" type="sibTrans" cxnId="{954BAAFC-97E1-AB4A-8FC5-7360556E250D}">
      <dgm:prSet/>
      <dgm:spPr/>
      <dgm:t>
        <a:bodyPr/>
        <a:lstStyle/>
        <a:p>
          <a:endParaRPr lang="en-GB"/>
        </a:p>
      </dgm:t>
    </dgm:pt>
    <dgm:pt modelId="{7E215CCE-C93B-0F49-BAEC-3373B5D27A6C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/>
            <a:t>Tackles loneliness, low mood, and practical barriers; often very acceptable to older people.</a:t>
          </a:r>
        </a:p>
      </dgm:t>
    </dgm:pt>
    <dgm:pt modelId="{B6F39433-0D2D-D246-B7DF-B9CCDBAA72EF}" type="parTrans" cxnId="{31B13F4E-EF8F-8F49-9B00-42785389D31B}">
      <dgm:prSet/>
      <dgm:spPr/>
      <dgm:t>
        <a:bodyPr/>
        <a:lstStyle/>
        <a:p>
          <a:endParaRPr lang="en-GB"/>
        </a:p>
      </dgm:t>
    </dgm:pt>
    <dgm:pt modelId="{105FFE5E-C46C-364F-9A05-5384E5C91323}" type="sibTrans" cxnId="{31B13F4E-EF8F-8F49-9B00-42785389D31B}">
      <dgm:prSet/>
      <dgm:spPr/>
      <dgm:t>
        <a:bodyPr/>
        <a:lstStyle/>
        <a:p>
          <a:endParaRPr lang="en-GB"/>
        </a:p>
      </dgm:t>
    </dgm:pt>
    <dgm:pt modelId="{2B210338-7184-0B4C-860C-B9E23ADB0DBE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0" dirty="0"/>
            <a:t>However, o</a:t>
          </a:r>
          <a:r>
            <a:rPr lang="en-PK" dirty="0"/>
            <a:t>utcomes are inconsistently measured; benefits depend on local community offers that may be underfunded (Moffatt </a:t>
          </a:r>
          <a:r>
            <a:rPr lang="en-PK" i="1" dirty="0"/>
            <a:t>et al.</a:t>
          </a:r>
          <a:r>
            <a:rPr lang="en-PK" dirty="0"/>
            <a:t>, 2017).</a:t>
          </a:r>
        </a:p>
      </dgm:t>
    </dgm:pt>
    <dgm:pt modelId="{97F73C4F-5779-A94F-9BB7-598DBDC610AB}" type="parTrans" cxnId="{F6B5CF97-6884-6849-A55F-8AFF71293D5D}">
      <dgm:prSet/>
      <dgm:spPr/>
      <dgm:t>
        <a:bodyPr/>
        <a:lstStyle/>
        <a:p>
          <a:endParaRPr lang="en-GB"/>
        </a:p>
      </dgm:t>
    </dgm:pt>
    <dgm:pt modelId="{33D5B921-1581-D743-AC8A-01F1057CD7EF}" type="sibTrans" cxnId="{F6B5CF97-6884-6849-A55F-8AFF71293D5D}">
      <dgm:prSet/>
      <dgm:spPr/>
      <dgm:t>
        <a:bodyPr/>
        <a:lstStyle/>
        <a:p>
          <a:endParaRPr lang="en-GB"/>
        </a:p>
      </dgm:t>
    </dgm:pt>
    <dgm:pt modelId="{0608F8E5-EDFA-AB49-A7C4-15956403CA9A}" type="pres">
      <dgm:prSet presAssocID="{B602D31C-E9B9-A14A-8C32-6C9D008FD350}" presName="Name0" presStyleCnt="0">
        <dgm:presLayoutVars>
          <dgm:dir/>
          <dgm:animLvl val="lvl"/>
          <dgm:resizeHandles val="exact"/>
        </dgm:presLayoutVars>
      </dgm:prSet>
      <dgm:spPr/>
    </dgm:pt>
    <dgm:pt modelId="{6649806A-08A3-4448-9C9B-9BE82E2DF163}" type="pres">
      <dgm:prSet presAssocID="{AD7BD503-DBAC-4B44-8CF3-81CB2C6D0AD3}" presName="composite" presStyleCnt="0"/>
      <dgm:spPr/>
    </dgm:pt>
    <dgm:pt modelId="{26662C64-162D-0444-8B5D-F2843B699200}" type="pres">
      <dgm:prSet presAssocID="{AD7BD503-DBAC-4B44-8CF3-81CB2C6D0AD3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73741153-636E-5D49-9B3F-1B94651A83AB}" type="pres">
      <dgm:prSet presAssocID="{AD7BD503-DBAC-4B44-8CF3-81CB2C6D0AD3}" presName="desTx" presStyleLbl="alignAccFollowNode1" presStyleIdx="0" presStyleCnt="4">
        <dgm:presLayoutVars>
          <dgm:bulletEnabled val="1"/>
        </dgm:presLayoutVars>
      </dgm:prSet>
      <dgm:spPr/>
    </dgm:pt>
    <dgm:pt modelId="{E0EDE687-28D1-4846-91FF-90171C18CEF8}" type="pres">
      <dgm:prSet presAssocID="{6010FD24-D496-DF45-BA51-B56A371B10EC}" presName="space" presStyleCnt="0"/>
      <dgm:spPr/>
    </dgm:pt>
    <dgm:pt modelId="{9CBB5EC0-F599-334C-9E9A-BDD3AA62F5ED}" type="pres">
      <dgm:prSet presAssocID="{610D3578-15DA-024A-A2F5-9ED7F5F18E9F}" presName="composite" presStyleCnt="0"/>
      <dgm:spPr/>
    </dgm:pt>
    <dgm:pt modelId="{F592A0DB-9EC0-0845-8E0E-0965BC126AF7}" type="pres">
      <dgm:prSet presAssocID="{610D3578-15DA-024A-A2F5-9ED7F5F18E9F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BCDE8B08-6EED-B24F-90E1-AA83FBA4DDE1}" type="pres">
      <dgm:prSet presAssocID="{610D3578-15DA-024A-A2F5-9ED7F5F18E9F}" presName="desTx" presStyleLbl="alignAccFollowNode1" presStyleIdx="1" presStyleCnt="4">
        <dgm:presLayoutVars>
          <dgm:bulletEnabled val="1"/>
        </dgm:presLayoutVars>
      </dgm:prSet>
      <dgm:spPr/>
    </dgm:pt>
    <dgm:pt modelId="{93CD03CE-6025-624B-AFE3-3B747C6765B2}" type="pres">
      <dgm:prSet presAssocID="{401191A4-8338-0E4B-A11F-9BF673DEACB5}" presName="space" presStyleCnt="0"/>
      <dgm:spPr/>
    </dgm:pt>
    <dgm:pt modelId="{B6D15554-424A-8545-B3AC-0653FD61B996}" type="pres">
      <dgm:prSet presAssocID="{940733D1-BEEF-2C46-B46A-572483981DCF}" presName="composite" presStyleCnt="0"/>
      <dgm:spPr/>
    </dgm:pt>
    <dgm:pt modelId="{A9498F83-C6F8-4943-B546-0D39B5FCA510}" type="pres">
      <dgm:prSet presAssocID="{940733D1-BEEF-2C46-B46A-572483981DCF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99DEFE94-0711-DD42-A802-84D867BCFDC2}" type="pres">
      <dgm:prSet presAssocID="{940733D1-BEEF-2C46-B46A-572483981DCF}" presName="desTx" presStyleLbl="alignAccFollowNode1" presStyleIdx="2" presStyleCnt="4">
        <dgm:presLayoutVars>
          <dgm:bulletEnabled val="1"/>
        </dgm:presLayoutVars>
      </dgm:prSet>
      <dgm:spPr/>
    </dgm:pt>
    <dgm:pt modelId="{E32AFCF6-5445-4F41-ABF9-B1E8A4B32E84}" type="pres">
      <dgm:prSet presAssocID="{033F8DF5-103B-8443-B0A5-B79FC573E1E0}" presName="space" presStyleCnt="0"/>
      <dgm:spPr/>
    </dgm:pt>
    <dgm:pt modelId="{27CC47AA-C1D9-DF44-9E45-9DA8490EC370}" type="pres">
      <dgm:prSet presAssocID="{217474B5-1197-5E4E-BC8C-D4BC07C3A568}" presName="composite" presStyleCnt="0"/>
      <dgm:spPr/>
    </dgm:pt>
    <dgm:pt modelId="{D5995B11-9703-5549-BE58-D76E4290633F}" type="pres">
      <dgm:prSet presAssocID="{217474B5-1197-5E4E-BC8C-D4BC07C3A568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C1B1CE0A-B504-5040-8CBF-3BFD2B9C876F}" type="pres">
      <dgm:prSet presAssocID="{217474B5-1197-5E4E-BC8C-D4BC07C3A568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D166A11-8DF2-FE4C-8AA0-0959538C498E}" type="presOf" srcId="{2B210338-7184-0B4C-860C-B9E23ADB0DBE}" destId="{C1B1CE0A-B504-5040-8CBF-3BFD2B9C876F}" srcOrd="0" destOrd="2" presId="urn:microsoft.com/office/officeart/2005/8/layout/hList1"/>
    <dgm:cxn modelId="{88A3C61A-7C30-4A46-8C30-6D407E21C807}" type="presOf" srcId="{45C824A6-452E-7540-BB9B-DCAA6C5A7A3B}" destId="{BCDE8B08-6EED-B24F-90E1-AA83FBA4DDE1}" srcOrd="0" destOrd="1" presId="urn:microsoft.com/office/officeart/2005/8/layout/hList1"/>
    <dgm:cxn modelId="{1C59BA24-D62F-6E4F-AB32-D779FF8472E6}" srcId="{610D3578-15DA-024A-A2F5-9ED7F5F18E9F}" destId="{C05EC50A-9EB3-0A4A-8D24-0ECA6D91768E}" srcOrd="0" destOrd="0" parTransId="{9A3D3F7A-CADE-E941-ABB1-82ED860CEF36}" sibTransId="{CAA68FE9-D658-7C42-866B-CDF6930B2DE1}"/>
    <dgm:cxn modelId="{8C096236-73DF-9849-8BC6-5E3223127212}" type="presOf" srcId="{6D121748-EC07-7249-AB16-924EB1B01A54}" destId="{73741153-636E-5D49-9B3F-1B94651A83AB}" srcOrd="0" destOrd="0" presId="urn:microsoft.com/office/officeart/2005/8/layout/hList1"/>
    <dgm:cxn modelId="{4284CB66-EADA-AD48-9403-B377678E4304}" type="presOf" srcId="{610D3578-15DA-024A-A2F5-9ED7F5F18E9F}" destId="{F592A0DB-9EC0-0845-8E0E-0965BC126AF7}" srcOrd="0" destOrd="0" presId="urn:microsoft.com/office/officeart/2005/8/layout/hList1"/>
    <dgm:cxn modelId="{413EEC6A-5C2A-604B-95F9-2B45E94667DD}" srcId="{B602D31C-E9B9-A14A-8C32-6C9D008FD350}" destId="{940733D1-BEEF-2C46-B46A-572483981DCF}" srcOrd="2" destOrd="0" parTransId="{2F581DBC-92F9-5E47-9C18-9D379F9D28BE}" sibTransId="{033F8DF5-103B-8443-B0A5-B79FC573E1E0}"/>
    <dgm:cxn modelId="{A647844D-D188-2941-B386-681F4B441C60}" type="presOf" srcId="{C05EC50A-9EB3-0A4A-8D24-0ECA6D91768E}" destId="{BCDE8B08-6EED-B24F-90E1-AA83FBA4DDE1}" srcOrd="0" destOrd="0" presId="urn:microsoft.com/office/officeart/2005/8/layout/hList1"/>
    <dgm:cxn modelId="{72338C4D-7B03-ED43-9E70-AD79DC06F9D2}" srcId="{940733D1-BEEF-2C46-B46A-572483981DCF}" destId="{A2134493-24A7-A747-A753-1DEB6428F183}" srcOrd="3" destOrd="0" parTransId="{AF71B9EB-53CF-FE4C-809F-B5BE87D8246E}" sibTransId="{3B20E075-5FDD-D245-9E11-ADCB715EDCC4}"/>
    <dgm:cxn modelId="{31B13F4E-EF8F-8F49-9B00-42785389D31B}" srcId="{217474B5-1197-5E4E-BC8C-D4BC07C3A568}" destId="{7E215CCE-C93B-0F49-BAEC-3373B5D27A6C}" srcOrd="1" destOrd="0" parTransId="{B6F39433-0D2D-D246-B7DF-B9CCDBAA72EF}" sibTransId="{105FFE5E-C46C-364F-9A05-5384E5C91323}"/>
    <dgm:cxn modelId="{838C1853-4CC6-5747-9B1C-BE176C75B5E8}" srcId="{610D3578-15DA-024A-A2F5-9ED7F5F18E9F}" destId="{8FA4E2DD-4518-F445-85D7-9F393D4F1CC4}" srcOrd="2" destOrd="0" parTransId="{5EE3F9DA-4B4A-9341-B16B-0089ECD8F010}" sibTransId="{90FD27CC-A04E-D44D-9982-E9172922AE4F}"/>
    <dgm:cxn modelId="{06A8FA55-C7FC-4145-A846-E904F30882D7}" type="presOf" srcId="{7727EDAD-E90D-1342-A1C2-24348916A13D}" destId="{99DEFE94-0711-DD42-A802-84D867BCFDC2}" srcOrd="0" destOrd="0" presId="urn:microsoft.com/office/officeart/2005/8/layout/hList1"/>
    <dgm:cxn modelId="{476C5956-2255-DC4F-8AA1-CF461416F1BF}" type="presOf" srcId="{217474B5-1197-5E4E-BC8C-D4BC07C3A568}" destId="{D5995B11-9703-5549-BE58-D76E4290633F}" srcOrd="0" destOrd="0" presId="urn:microsoft.com/office/officeart/2005/8/layout/hList1"/>
    <dgm:cxn modelId="{E4C63857-5315-8E47-B428-08F17DF98818}" type="presOf" srcId="{40DBD149-C535-5E45-BB5F-FD53D6DD04AE}" destId="{73741153-636E-5D49-9B3F-1B94651A83AB}" srcOrd="0" destOrd="1" presId="urn:microsoft.com/office/officeart/2005/8/layout/hList1"/>
    <dgm:cxn modelId="{E0D8527E-CC12-A446-BAC4-A9089462391F}" type="presOf" srcId="{AD7BD503-DBAC-4B44-8CF3-81CB2C6D0AD3}" destId="{26662C64-162D-0444-8B5D-F2843B699200}" srcOrd="0" destOrd="0" presId="urn:microsoft.com/office/officeart/2005/8/layout/hList1"/>
    <dgm:cxn modelId="{9F1DBC8A-A548-6149-B1D8-392B0A4FC0FB}" srcId="{940733D1-BEEF-2C46-B46A-572483981DCF}" destId="{A3A93AB2-E5AA-D543-8E00-6E84097234C8}" srcOrd="1" destOrd="0" parTransId="{D3BF1D1B-B7ED-0247-9D5E-BD93CA11ACAB}" sibTransId="{C06D0F80-86B0-404C-B267-E6CF35767B8D}"/>
    <dgm:cxn modelId="{C82BD68B-FF95-A848-B6E8-9431D503235E}" srcId="{610D3578-15DA-024A-A2F5-9ED7F5F18E9F}" destId="{45C824A6-452E-7540-BB9B-DCAA6C5A7A3B}" srcOrd="1" destOrd="0" parTransId="{E93CD478-600E-F24E-93B9-8131A40E0CD6}" sibTransId="{6A0868A9-32F1-3247-BCB1-B686F4572DB7}"/>
    <dgm:cxn modelId="{F6B5CF97-6884-6849-A55F-8AFF71293D5D}" srcId="{217474B5-1197-5E4E-BC8C-D4BC07C3A568}" destId="{2B210338-7184-0B4C-860C-B9E23ADB0DBE}" srcOrd="2" destOrd="0" parTransId="{97F73C4F-5779-A94F-9BB7-598DBDC610AB}" sibTransId="{33D5B921-1581-D743-AC8A-01F1057CD7EF}"/>
    <dgm:cxn modelId="{7E6B299D-8AF2-2B46-9CD9-FF91E72C5C29}" srcId="{AD7BD503-DBAC-4B44-8CF3-81CB2C6D0AD3}" destId="{7331E396-735A-674B-A3D6-E18221BD39B4}" srcOrd="2" destOrd="0" parTransId="{507D3FA4-F29B-AD40-A320-8A51EF121234}" sibTransId="{DFB9A7E2-B554-A646-92C1-4A94A1A09935}"/>
    <dgm:cxn modelId="{019D489E-B0D6-E348-96CE-40B5B076DB1D}" type="presOf" srcId="{8FA4E2DD-4518-F445-85D7-9F393D4F1CC4}" destId="{BCDE8B08-6EED-B24F-90E1-AA83FBA4DDE1}" srcOrd="0" destOrd="2" presId="urn:microsoft.com/office/officeart/2005/8/layout/hList1"/>
    <dgm:cxn modelId="{C7F48D9F-6F13-C040-B9BE-D55C08F7067F}" type="presOf" srcId="{940733D1-BEEF-2C46-B46A-572483981DCF}" destId="{A9498F83-C6F8-4943-B546-0D39B5FCA510}" srcOrd="0" destOrd="0" presId="urn:microsoft.com/office/officeart/2005/8/layout/hList1"/>
    <dgm:cxn modelId="{8F755FA3-2FD6-3A4A-8F73-E4832E5491AC}" srcId="{940733D1-BEEF-2C46-B46A-572483981DCF}" destId="{7727EDAD-E90D-1342-A1C2-24348916A13D}" srcOrd="0" destOrd="0" parTransId="{FB194D94-E789-B341-8755-5FC7553D3AF6}" sibTransId="{AC1D5603-1328-3E49-B8F0-CAABCB0BB2FB}"/>
    <dgm:cxn modelId="{C15C1CA6-2A4C-EB4C-9B68-FBC8852039A8}" srcId="{AD7BD503-DBAC-4B44-8CF3-81CB2C6D0AD3}" destId="{6D121748-EC07-7249-AB16-924EB1B01A54}" srcOrd="0" destOrd="0" parTransId="{328668B7-F197-0848-ADB4-366DF65B4C89}" sibTransId="{794343C5-EA17-904C-AE5F-2C38C3618DDB}"/>
    <dgm:cxn modelId="{60DAFFA7-D555-4D4F-8428-6BE4064167C6}" srcId="{B602D31C-E9B9-A14A-8C32-6C9D008FD350}" destId="{610D3578-15DA-024A-A2F5-9ED7F5F18E9F}" srcOrd="1" destOrd="0" parTransId="{7012880F-1400-564A-B237-CEB914DF1EAF}" sibTransId="{401191A4-8338-0E4B-A11F-9BF673DEACB5}"/>
    <dgm:cxn modelId="{55BCF4A9-3B5F-E342-B565-892AACA5BD82}" type="presOf" srcId="{A3A93AB2-E5AA-D543-8E00-6E84097234C8}" destId="{99DEFE94-0711-DD42-A802-84D867BCFDC2}" srcOrd="0" destOrd="1" presId="urn:microsoft.com/office/officeart/2005/8/layout/hList1"/>
    <dgm:cxn modelId="{3B9A80AA-4090-674E-803A-57282D538A46}" type="presOf" srcId="{4F2D7D69-E672-7F40-AFB7-A7B7BB7303B2}" destId="{C1B1CE0A-B504-5040-8CBF-3BFD2B9C876F}" srcOrd="0" destOrd="0" presId="urn:microsoft.com/office/officeart/2005/8/layout/hList1"/>
    <dgm:cxn modelId="{436E3EB0-25F3-7D4D-9C40-58388A904D9C}" type="presOf" srcId="{3E109A46-B9BE-0D44-A273-A4A046919FE6}" destId="{99DEFE94-0711-DD42-A802-84D867BCFDC2}" srcOrd="0" destOrd="2" presId="urn:microsoft.com/office/officeart/2005/8/layout/hList1"/>
    <dgm:cxn modelId="{11017BB5-8B92-7B46-9A83-49D01AF85DB4}" type="presOf" srcId="{7331E396-735A-674B-A3D6-E18221BD39B4}" destId="{73741153-636E-5D49-9B3F-1B94651A83AB}" srcOrd="0" destOrd="2" presId="urn:microsoft.com/office/officeart/2005/8/layout/hList1"/>
    <dgm:cxn modelId="{E26A66C2-DE13-664E-9090-AE1CF4271088}" srcId="{AD7BD503-DBAC-4B44-8CF3-81CB2C6D0AD3}" destId="{40DBD149-C535-5E45-BB5F-FD53D6DD04AE}" srcOrd="1" destOrd="0" parTransId="{B8583DE2-8929-A140-84FD-BE10A0906FD8}" sibTransId="{2F4A2A1C-CE70-D740-A32B-E3DCA205FA71}"/>
    <dgm:cxn modelId="{7C1EDFC3-A8BA-8542-8EAD-9D13B20C3DE0}" srcId="{B602D31C-E9B9-A14A-8C32-6C9D008FD350}" destId="{AD7BD503-DBAC-4B44-8CF3-81CB2C6D0AD3}" srcOrd="0" destOrd="0" parTransId="{8AE6F2E4-17A6-CF4B-9F5A-6A3198F14890}" sibTransId="{6010FD24-D496-DF45-BA51-B56A371B10EC}"/>
    <dgm:cxn modelId="{12EEC6C4-B755-2C44-AF3A-9B819FFB3057}" type="presOf" srcId="{7E215CCE-C93B-0F49-BAEC-3373B5D27A6C}" destId="{C1B1CE0A-B504-5040-8CBF-3BFD2B9C876F}" srcOrd="0" destOrd="1" presId="urn:microsoft.com/office/officeart/2005/8/layout/hList1"/>
    <dgm:cxn modelId="{B49894D8-BEBE-544B-8081-0BD43C909A8D}" type="presOf" srcId="{A2134493-24A7-A747-A753-1DEB6428F183}" destId="{99DEFE94-0711-DD42-A802-84D867BCFDC2}" srcOrd="0" destOrd="3" presId="urn:microsoft.com/office/officeart/2005/8/layout/hList1"/>
    <dgm:cxn modelId="{0A527DDE-5ABE-ED40-A208-80D22B597AC1}" type="presOf" srcId="{B602D31C-E9B9-A14A-8C32-6C9D008FD350}" destId="{0608F8E5-EDFA-AB49-A7C4-15956403CA9A}" srcOrd="0" destOrd="0" presId="urn:microsoft.com/office/officeart/2005/8/layout/hList1"/>
    <dgm:cxn modelId="{0F175EE2-2F80-C443-89C3-5F1477C316AD}" srcId="{940733D1-BEEF-2C46-B46A-572483981DCF}" destId="{3E109A46-B9BE-0D44-A273-A4A046919FE6}" srcOrd="2" destOrd="0" parTransId="{821E149C-57E8-A24F-A56D-AC8F4C91BA5F}" sibTransId="{C12FEB1F-7BBB-804A-8B63-1E4D1FE08484}"/>
    <dgm:cxn modelId="{954BAAFC-97E1-AB4A-8FC5-7360556E250D}" srcId="{217474B5-1197-5E4E-BC8C-D4BC07C3A568}" destId="{4F2D7D69-E672-7F40-AFB7-A7B7BB7303B2}" srcOrd="0" destOrd="0" parTransId="{FA2924B8-A63B-3445-8B4C-48562870FEAD}" sibTransId="{5BA61D7A-2091-D346-9398-793EB311410A}"/>
    <dgm:cxn modelId="{5018DAFC-EDC3-BD42-9B96-0716EE44F01C}" srcId="{B602D31C-E9B9-A14A-8C32-6C9D008FD350}" destId="{217474B5-1197-5E4E-BC8C-D4BC07C3A568}" srcOrd="3" destOrd="0" parTransId="{601C045E-D543-A546-B19D-4A937926D413}" sibTransId="{21983C24-8278-1641-8D1F-A7A470382281}"/>
    <dgm:cxn modelId="{A2422076-3EA0-4942-B190-40DC73CF5114}" type="presParOf" srcId="{0608F8E5-EDFA-AB49-A7C4-15956403CA9A}" destId="{6649806A-08A3-4448-9C9B-9BE82E2DF163}" srcOrd="0" destOrd="0" presId="urn:microsoft.com/office/officeart/2005/8/layout/hList1"/>
    <dgm:cxn modelId="{CDF5B325-96A7-4645-ACF4-F984474655A4}" type="presParOf" srcId="{6649806A-08A3-4448-9C9B-9BE82E2DF163}" destId="{26662C64-162D-0444-8B5D-F2843B699200}" srcOrd="0" destOrd="0" presId="urn:microsoft.com/office/officeart/2005/8/layout/hList1"/>
    <dgm:cxn modelId="{C40ADB33-6301-7E40-B301-EF52AD9A8D3F}" type="presParOf" srcId="{6649806A-08A3-4448-9C9B-9BE82E2DF163}" destId="{73741153-636E-5D49-9B3F-1B94651A83AB}" srcOrd="1" destOrd="0" presId="urn:microsoft.com/office/officeart/2005/8/layout/hList1"/>
    <dgm:cxn modelId="{BBA79149-18ED-D04E-BDEE-776DCB0B2BA2}" type="presParOf" srcId="{0608F8E5-EDFA-AB49-A7C4-15956403CA9A}" destId="{E0EDE687-28D1-4846-91FF-90171C18CEF8}" srcOrd="1" destOrd="0" presId="urn:microsoft.com/office/officeart/2005/8/layout/hList1"/>
    <dgm:cxn modelId="{6FF5378D-A7FD-C347-81EB-281E97D09A27}" type="presParOf" srcId="{0608F8E5-EDFA-AB49-A7C4-15956403CA9A}" destId="{9CBB5EC0-F599-334C-9E9A-BDD3AA62F5ED}" srcOrd="2" destOrd="0" presId="urn:microsoft.com/office/officeart/2005/8/layout/hList1"/>
    <dgm:cxn modelId="{ACAFF764-7EF3-B54C-B3BF-D938153D4F31}" type="presParOf" srcId="{9CBB5EC0-F599-334C-9E9A-BDD3AA62F5ED}" destId="{F592A0DB-9EC0-0845-8E0E-0965BC126AF7}" srcOrd="0" destOrd="0" presId="urn:microsoft.com/office/officeart/2005/8/layout/hList1"/>
    <dgm:cxn modelId="{826D4306-0452-D745-817C-C9ED2C961E84}" type="presParOf" srcId="{9CBB5EC0-F599-334C-9E9A-BDD3AA62F5ED}" destId="{BCDE8B08-6EED-B24F-90E1-AA83FBA4DDE1}" srcOrd="1" destOrd="0" presId="urn:microsoft.com/office/officeart/2005/8/layout/hList1"/>
    <dgm:cxn modelId="{7A0A7CD8-FD73-3545-A62D-83AB9C6DFA42}" type="presParOf" srcId="{0608F8E5-EDFA-AB49-A7C4-15956403CA9A}" destId="{93CD03CE-6025-624B-AFE3-3B747C6765B2}" srcOrd="3" destOrd="0" presId="urn:microsoft.com/office/officeart/2005/8/layout/hList1"/>
    <dgm:cxn modelId="{A3732C2D-FA03-1040-808A-A2E78FA3970F}" type="presParOf" srcId="{0608F8E5-EDFA-AB49-A7C4-15956403CA9A}" destId="{B6D15554-424A-8545-B3AC-0653FD61B996}" srcOrd="4" destOrd="0" presId="urn:microsoft.com/office/officeart/2005/8/layout/hList1"/>
    <dgm:cxn modelId="{098E61E1-E998-C34E-B7FF-16DB4CC9D350}" type="presParOf" srcId="{B6D15554-424A-8545-B3AC-0653FD61B996}" destId="{A9498F83-C6F8-4943-B546-0D39B5FCA510}" srcOrd="0" destOrd="0" presId="urn:microsoft.com/office/officeart/2005/8/layout/hList1"/>
    <dgm:cxn modelId="{0D3A7D18-7F66-8C4F-99D8-AECC4608E09F}" type="presParOf" srcId="{B6D15554-424A-8545-B3AC-0653FD61B996}" destId="{99DEFE94-0711-DD42-A802-84D867BCFDC2}" srcOrd="1" destOrd="0" presId="urn:microsoft.com/office/officeart/2005/8/layout/hList1"/>
    <dgm:cxn modelId="{8CB4856D-C2EB-994E-ACD0-371AAF1EA96A}" type="presParOf" srcId="{0608F8E5-EDFA-AB49-A7C4-15956403CA9A}" destId="{E32AFCF6-5445-4F41-ABF9-B1E8A4B32E84}" srcOrd="5" destOrd="0" presId="urn:microsoft.com/office/officeart/2005/8/layout/hList1"/>
    <dgm:cxn modelId="{2544840A-14E8-EB4D-B4E8-CA7ABA040906}" type="presParOf" srcId="{0608F8E5-EDFA-AB49-A7C4-15956403CA9A}" destId="{27CC47AA-C1D9-DF44-9E45-9DA8490EC370}" srcOrd="6" destOrd="0" presId="urn:microsoft.com/office/officeart/2005/8/layout/hList1"/>
    <dgm:cxn modelId="{2B6C8B06-3BBF-A742-AE3C-9577182028CF}" type="presParOf" srcId="{27CC47AA-C1D9-DF44-9E45-9DA8490EC370}" destId="{D5995B11-9703-5549-BE58-D76E4290633F}" srcOrd="0" destOrd="0" presId="urn:microsoft.com/office/officeart/2005/8/layout/hList1"/>
    <dgm:cxn modelId="{DF04D442-7E64-2147-9420-FA2CD72C7F5D}" type="presParOf" srcId="{27CC47AA-C1D9-DF44-9E45-9DA8490EC370}" destId="{C1B1CE0A-B504-5040-8CBF-3BFD2B9C876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D23922A-AB18-4183-B45F-76CBA7AF505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3BF641C-1A7C-4C4F-8129-6E3452703B40}">
      <dgm:prSet/>
      <dgm:spPr/>
      <dgm:t>
        <a:bodyPr/>
        <a:lstStyle/>
        <a:p>
          <a:pPr>
            <a:defRPr cap="all"/>
          </a:pPr>
          <a:r>
            <a:rPr lang="en-PK" b="1" cap="none" dirty="0"/>
            <a:t>Workforce:</a:t>
          </a:r>
          <a:r>
            <a:rPr lang="en-PK" cap="none" dirty="0"/>
            <a:t> Skills, Retention, And Time Per Visit Are Make-or-break.</a:t>
          </a:r>
          <a:endParaRPr lang="en-US" cap="none" dirty="0"/>
        </a:p>
      </dgm:t>
    </dgm:pt>
    <dgm:pt modelId="{18AAE79E-A355-40D1-B170-D90E13776EFB}" type="parTrans" cxnId="{7598A2CF-2D76-43DC-8B3B-17687EFEE8BE}">
      <dgm:prSet/>
      <dgm:spPr/>
      <dgm:t>
        <a:bodyPr/>
        <a:lstStyle/>
        <a:p>
          <a:endParaRPr lang="en-US"/>
        </a:p>
      </dgm:t>
    </dgm:pt>
    <dgm:pt modelId="{49FBA43E-637B-4B14-9271-D1CE94CEBB4F}" type="sibTrans" cxnId="{7598A2CF-2D76-43DC-8B3B-17687EFEE8BE}">
      <dgm:prSet/>
      <dgm:spPr/>
      <dgm:t>
        <a:bodyPr/>
        <a:lstStyle/>
        <a:p>
          <a:endParaRPr lang="en-US"/>
        </a:p>
      </dgm:t>
    </dgm:pt>
    <dgm:pt modelId="{8A37127A-CE8B-4864-918F-F0834861E1ED}">
      <dgm:prSet/>
      <dgm:spPr/>
      <dgm:t>
        <a:bodyPr/>
        <a:lstStyle/>
        <a:p>
          <a:pPr>
            <a:defRPr cap="all"/>
          </a:pPr>
          <a:r>
            <a:rPr lang="en-PK" b="1" cap="none" dirty="0"/>
            <a:t>Data-sharing:</a:t>
          </a:r>
          <a:r>
            <a:rPr lang="en-PK" cap="none" dirty="0"/>
            <a:t> If Teams Can’t See The Same Plan, Benefits Leak Away.</a:t>
          </a:r>
          <a:endParaRPr lang="en-US" cap="none" dirty="0"/>
        </a:p>
      </dgm:t>
    </dgm:pt>
    <dgm:pt modelId="{E4C67E43-B35D-4008-B1F6-34589CF66A2F}" type="parTrans" cxnId="{2242E88E-3C92-40BB-8605-D71C115ADF5F}">
      <dgm:prSet/>
      <dgm:spPr/>
      <dgm:t>
        <a:bodyPr/>
        <a:lstStyle/>
        <a:p>
          <a:endParaRPr lang="en-US"/>
        </a:p>
      </dgm:t>
    </dgm:pt>
    <dgm:pt modelId="{9B4647C0-633A-426B-BE7B-DEF70259FA09}" type="sibTrans" cxnId="{2242E88E-3C92-40BB-8605-D71C115ADF5F}">
      <dgm:prSet/>
      <dgm:spPr/>
      <dgm:t>
        <a:bodyPr/>
        <a:lstStyle/>
        <a:p>
          <a:endParaRPr lang="en-US"/>
        </a:p>
      </dgm:t>
    </dgm:pt>
    <dgm:pt modelId="{9E568345-5466-469B-B550-99F461501BDB}">
      <dgm:prSet/>
      <dgm:spPr/>
      <dgm:t>
        <a:bodyPr/>
        <a:lstStyle/>
        <a:p>
          <a:pPr>
            <a:defRPr cap="all"/>
          </a:pPr>
          <a:r>
            <a:rPr lang="en-PK" b="1" cap="none" dirty="0"/>
            <a:t>Continuity:</a:t>
          </a:r>
          <a:r>
            <a:rPr lang="en-PK" cap="none" dirty="0"/>
            <a:t> Named Coordinator/Key Worker Turns Plans Into Action.</a:t>
          </a:r>
          <a:endParaRPr lang="en-US" cap="none" dirty="0"/>
        </a:p>
      </dgm:t>
    </dgm:pt>
    <dgm:pt modelId="{F73BCC15-1F81-4091-8BFA-69E65AF92AD8}" type="parTrans" cxnId="{305A69C7-3CBA-4AED-8EDC-885AE9623A34}">
      <dgm:prSet/>
      <dgm:spPr/>
      <dgm:t>
        <a:bodyPr/>
        <a:lstStyle/>
        <a:p>
          <a:endParaRPr lang="en-US"/>
        </a:p>
      </dgm:t>
    </dgm:pt>
    <dgm:pt modelId="{7762786E-143B-48B4-BCC6-D2750685B348}" type="sibTrans" cxnId="{305A69C7-3CBA-4AED-8EDC-885AE9623A34}">
      <dgm:prSet/>
      <dgm:spPr/>
      <dgm:t>
        <a:bodyPr/>
        <a:lstStyle/>
        <a:p>
          <a:endParaRPr lang="en-US"/>
        </a:p>
      </dgm:t>
    </dgm:pt>
    <dgm:pt modelId="{3C2D6F83-3085-4811-8B66-4E2B74961552}">
      <dgm:prSet/>
      <dgm:spPr/>
      <dgm:t>
        <a:bodyPr/>
        <a:lstStyle/>
        <a:p>
          <a:pPr>
            <a:defRPr cap="all"/>
          </a:pPr>
          <a:r>
            <a:rPr lang="en-PK" b="1" cap="none" dirty="0"/>
            <a:t>Equity:</a:t>
          </a:r>
          <a:r>
            <a:rPr lang="en-PK" cap="none" dirty="0"/>
            <a:t> Transport, Language, And Digital Access Decide Who Actually Benefits.</a:t>
          </a:r>
          <a:endParaRPr lang="en-US" cap="none" dirty="0"/>
        </a:p>
      </dgm:t>
    </dgm:pt>
    <dgm:pt modelId="{8C37E499-C15B-4EF7-93DC-F052F520249F}" type="parTrans" cxnId="{BD124348-DBD9-4C54-8696-81E8674696FB}">
      <dgm:prSet/>
      <dgm:spPr/>
      <dgm:t>
        <a:bodyPr/>
        <a:lstStyle/>
        <a:p>
          <a:endParaRPr lang="en-US"/>
        </a:p>
      </dgm:t>
    </dgm:pt>
    <dgm:pt modelId="{0A4ED051-85F9-4004-96C3-F1AFCE3AC0FE}" type="sibTrans" cxnId="{BD124348-DBD9-4C54-8696-81E8674696FB}">
      <dgm:prSet/>
      <dgm:spPr/>
      <dgm:t>
        <a:bodyPr/>
        <a:lstStyle/>
        <a:p>
          <a:endParaRPr lang="en-US"/>
        </a:p>
      </dgm:t>
    </dgm:pt>
    <dgm:pt modelId="{1E4FF925-14F1-47C1-9850-380EF9AD8A90}" type="pres">
      <dgm:prSet presAssocID="{4D23922A-AB18-4183-B45F-76CBA7AF5056}" presName="root" presStyleCnt="0">
        <dgm:presLayoutVars>
          <dgm:dir/>
          <dgm:resizeHandles val="exact"/>
        </dgm:presLayoutVars>
      </dgm:prSet>
      <dgm:spPr/>
    </dgm:pt>
    <dgm:pt modelId="{B2B1E41E-A137-4F5B-AED6-8635D6AED659}" type="pres">
      <dgm:prSet presAssocID="{B3BF641C-1A7C-4C4F-8129-6E3452703B40}" presName="compNode" presStyleCnt="0"/>
      <dgm:spPr/>
    </dgm:pt>
    <dgm:pt modelId="{1A022446-DD40-4F9A-8F64-5E8F90F0D2B0}" type="pres">
      <dgm:prSet presAssocID="{B3BF641C-1A7C-4C4F-8129-6E3452703B40}" presName="iconBgRect" presStyleLbl="bgShp" presStyleIdx="0" presStyleCnt="4"/>
      <dgm:spPr/>
    </dgm:pt>
    <dgm:pt modelId="{7B81C63A-590F-4E3A-AA9B-A22FD141ADF2}" type="pres">
      <dgm:prSet presAssocID="{B3BF641C-1A7C-4C4F-8129-6E3452703B4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87B9C98-895A-436B-B16A-D103CD5BD116}" type="pres">
      <dgm:prSet presAssocID="{B3BF641C-1A7C-4C4F-8129-6E3452703B40}" presName="spaceRect" presStyleCnt="0"/>
      <dgm:spPr/>
    </dgm:pt>
    <dgm:pt modelId="{C5A2F8C8-9FD1-4DDE-AC41-465E41F5A28A}" type="pres">
      <dgm:prSet presAssocID="{B3BF641C-1A7C-4C4F-8129-6E3452703B40}" presName="textRect" presStyleLbl="revTx" presStyleIdx="0" presStyleCnt="4">
        <dgm:presLayoutVars>
          <dgm:chMax val="1"/>
          <dgm:chPref val="1"/>
        </dgm:presLayoutVars>
      </dgm:prSet>
      <dgm:spPr/>
    </dgm:pt>
    <dgm:pt modelId="{CD567BD2-DA90-433E-8207-6D112BB6023A}" type="pres">
      <dgm:prSet presAssocID="{49FBA43E-637B-4B14-9271-D1CE94CEBB4F}" presName="sibTrans" presStyleCnt="0"/>
      <dgm:spPr/>
    </dgm:pt>
    <dgm:pt modelId="{D77159DA-32E4-41C0-9032-F89789A1770B}" type="pres">
      <dgm:prSet presAssocID="{8A37127A-CE8B-4864-918F-F0834861E1ED}" presName="compNode" presStyleCnt="0"/>
      <dgm:spPr/>
    </dgm:pt>
    <dgm:pt modelId="{75199CF4-2008-4F3A-A9AC-44CE16B8BCC1}" type="pres">
      <dgm:prSet presAssocID="{8A37127A-CE8B-4864-918F-F0834861E1ED}" presName="iconBgRect" presStyleLbl="bgShp" presStyleIdx="1" presStyleCnt="4"/>
      <dgm:spPr/>
    </dgm:pt>
    <dgm:pt modelId="{326C74CE-ED0A-4639-BB8C-22045922928A}" type="pres">
      <dgm:prSet presAssocID="{8A37127A-CE8B-4864-918F-F0834861E1E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D1AAFD11-9D07-4AA7-B892-DC80BC02A41E}" type="pres">
      <dgm:prSet presAssocID="{8A37127A-CE8B-4864-918F-F0834861E1ED}" presName="spaceRect" presStyleCnt="0"/>
      <dgm:spPr/>
    </dgm:pt>
    <dgm:pt modelId="{E46064EF-6A61-45FF-A159-8636CBD95306}" type="pres">
      <dgm:prSet presAssocID="{8A37127A-CE8B-4864-918F-F0834861E1ED}" presName="textRect" presStyleLbl="revTx" presStyleIdx="1" presStyleCnt="4">
        <dgm:presLayoutVars>
          <dgm:chMax val="1"/>
          <dgm:chPref val="1"/>
        </dgm:presLayoutVars>
      </dgm:prSet>
      <dgm:spPr/>
    </dgm:pt>
    <dgm:pt modelId="{F0D10877-61AF-4F03-976C-B589EAD31FF1}" type="pres">
      <dgm:prSet presAssocID="{9B4647C0-633A-426B-BE7B-DEF70259FA09}" presName="sibTrans" presStyleCnt="0"/>
      <dgm:spPr/>
    </dgm:pt>
    <dgm:pt modelId="{FA8933DC-CA3D-488A-97B3-94D27D063CB2}" type="pres">
      <dgm:prSet presAssocID="{9E568345-5466-469B-B550-99F461501BDB}" presName="compNode" presStyleCnt="0"/>
      <dgm:spPr/>
    </dgm:pt>
    <dgm:pt modelId="{9355F46C-CD89-4231-AD38-8EE16567C2CB}" type="pres">
      <dgm:prSet presAssocID="{9E568345-5466-469B-B550-99F461501BDB}" presName="iconBgRect" presStyleLbl="bgShp" presStyleIdx="2" presStyleCnt="4"/>
      <dgm:spPr/>
    </dgm:pt>
    <dgm:pt modelId="{B1F2065C-DC37-41A9-8A1E-A6BF9666EEE6}" type="pres">
      <dgm:prSet presAssocID="{9E568345-5466-469B-B550-99F461501B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FB4910C-F9B4-4ED5-B097-88A52E59385E}" type="pres">
      <dgm:prSet presAssocID="{9E568345-5466-469B-B550-99F461501BDB}" presName="spaceRect" presStyleCnt="0"/>
      <dgm:spPr/>
    </dgm:pt>
    <dgm:pt modelId="{EECAF3FD-2199-437C-B25D-C87EA1DBCE95}" type="pres">
      <dgm:prSet presAssocID="{9E568345-5466-469B-B550-99F461501BDB}" presName="textRect" presStyleLbl="revTx" presStyleIdx="2" presStyleCnt="4">
        <dgm:presLayoutVars>
          <dgm:chMax val="1"/>
          <dgm:chPref val="1"/>
        </dgm:presLayoutVars>
      </dgm:prSet>
      <dgm:spPr/>
    </dgm:pt>
    <dgm:pt modelId="{D2F90D5F-C263-4950-B218-1EE6E8EE3BE4}" type="pres">
      <dgm:prSet presAssocID="{7762786E-143B-48B4-BCC6-D2750685B348}" presName="sibTrans" presStyleCnt="0"/>
      <dgm:spPr/>
    </dgm:pt>
    <dgm:pt modelId="{E484BF10-1750-4554-BCFC-762A519AEB81}" type="pres">
      <dgm:prSet presAssocID="{3C2D6F83-3085-4811-8B66-4E2B74961552}" presName="compNode" presStyleCnt="0"/>
      <dgm:spPr/>
    </dgm:pt>
    <dgm:pt modelId="{1B8F74DF-7715-4351-A0EC-5E10E8727F27}" type="pres">
      <dgm:prSet presAssocID="{3C2D6F83-3085-4811-8B66-4E2B74961552}" presName="iconBgRect" presStyleLbl="bgShp" presStyleIdx="3" presStyleCnt="4"/>
      <dgm:spPr/>
    </dgm:pt>
    <dgm:pt modelId="{682A5D29-57DF-41FF-AC37-01ECC9E0D768}" type="pres">
      <dgm:prSet presAssocID="{3C2D6F83-3085-4811-8B66-4E2B7496155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6B248227-14AA-466F-A98C-CAF7A2D3DF5B}" type="pres">
      <dgm:prSet presAssocID="{3C2D6F83-3085-4811-8B66-4E2B74961552}" presName="spaceRect" presStyleCnt="0"/>
      <dgm:spPr/>
    </dgm:pt>
    <dgm:pt modelId="{6B6B9E66-A839-42BA-B75E-BAE7C067D426}" type="pres">
      <dgm:prSet presAssocID="{3C2D6F83-3085-4811-8B66-4E2B7496155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404BA30-4BD3-4498-A8DF-E99DCAA21D55}" type="presOf" srcId="{4D23922A-AB18-4183-B45F-76CBA7AF5056}" destId="{1E4FF925-14F1-47C1-9850-380EF9AD8A90}" srcOrd="0" destOrd="0" presId="urn:microsoft.com/office/officeart/2018/5/layout/IconCircleLabelList"/>
    <dgm:cxn modelId="{BD124348-DBD9-4C54-8696-81E8674696FB}" srcId="{4D23922A-AB18-4183-B45F-76CBA7AF5056}" destId="{3C2D6F83-3085-4811-8B66-4E2B74961552}" srcOrd="3" destOrd="0" parTransId="{8C37E499-C15B-4EF7-93DC-F052F520249F}" sibTransId="{0A4ED051-85F9-4004-96C3-F1AFCE3AC0FE}"/>
    <dgm:cxn modelId="{B46ABF6E-8ECE-433D-AD8C-4EB1996B973C}" type="presOf" srcId="{B3BF641C-1A7C-4C4F-8129-6E3452703B40}" destId="{C5A2F8C8-9FD1-4DDE-AC41-465E41F5A28A}" srcOrd="0" destOrd="0" presId="urn:microsoft.com/office/officeart/2018/5/layout/IconCircleLabelList"/>
    <dgm:cxn modelId="{2242E88E-3C92-40BB-8605-D71C115ADF5F}" srcId="{4D23922A-AB18-4183-B45F-76CBA7AF5056}" destId="{8A37127A-CE8B-4864-918F-F0834861E1ED}" srcOrd="1" destOrd="0" parTransId="{E4C67E43-B35D-4008-B1F6-34589CF66A2F}" sibTransId="{9B4647C0-633A-426B-BE7B-DEF70259FA09}"/>
    <dgm:cxn modelId="{563513B9-4F7A-44DE-8F58-63C5740B0256}" type="presOf" srcId="{3C2D6F83-3085-4811-8B66-4E2B74961552}" destId="{6B6B9E66-A839-42BA-B75E-BAE7C067D426}" srcOrd="0" destOrd="0" presId="urn:microsoft.com/office/officeart/2018/5/layout/IconCircleLabelList"/>
    <dgm:cxn modelId="{43A294BF-F88F-4135-9E7B-E6FD645BAC82}" type="presOf" srcId="{9E568345-5466-469B-B550-99F461501BDB}" destId="{EECAF3FD-2199-437C-B25D-C87EA1DBCE95}" srcOrd="0" destOrd="0" presId="urn:microsoft.com/office/officeart/2018/5/layout/IconCircleLabelList"/>
    <dgm:cxn modelId="{305A69C7-3CBA-4AED-8EDC-885AE9623A34}" srcId="{4D23922A-AB18-4183-B45F-76CBA7AF5056}" destId="{9E568345-5466-469B-B550-99F461501BDB}" srcOrd="2" destOrd="0" parTransId="{F73BCC15-1F81-4091-8BFA-69E65AF92AD8}" sibTransId="{7762786E-143B-48B4-BCC6-D2750685B348}"/>
    <dgm:cxn modelId="{7598A2CF-2D76-43DC-8B3B-17687EFEE8BE}" srcId="{4D23922A-AB18-4183-B45F-76CBA7AF5056}" destId="{B3BF641C-1A7C-4C4F-8129-6E3452703B40}" srcOrd="0" destOrd="0" parTransId="{18AAE79E-A355-40D1-B170-D90E13776EFB}" sibTransId="{49FBA43E-637B-4B14-9271-D1CE94CEBB4F}"/>
    <dgm:cxn modelId="{2CF30ADE-4806-4957-9258-63B3C7CC0CFA}" type="presOf" srcId="{8A37127A-CE8B-4864-918F-F0834861E1ED}" destId="{E46064EF-6A61-45FF-A159-8636CBD95306}" srcOrd="0" destOrd="0" presId="urn:microsoft.com/office/officeart/2018/5/layout/IconCircleLabelList"/>
    <dgm:cxn modelId="{0D50DB3E-0B08-4650-B972-BA1FD12A45AE}" type="presParOf" srcId="{1E4FF925-14F1-47C1-9850-380EF9AD8A90}" destId="{B2B1E41E-A137-4F5B-AED6-8635D6AED659}" srcOrd="0" destOrd="0" presId="urn:microsoft.com/office/officeart/2018/5/layout/IconCircleLabelList"/>
    <dgm:cxn modelId="{ABAEC961-59EB-4BCE-ABCA-A231C83EC47C}" type="presParOf" srcId="{B2B1E41E-A137-4F5B-AED6-8635D6AED659}" destId="{1A022446-DD40-4F9A-8F64-5E8F90F0D2B0}" srcOrd="0" destOrd="0" presId="urn:microsoft.com/office/officeart/2018/5/layout/IconCircleLabelList"/>
    <dgm:cxn modelId="{C5EE588A-5880-4425-9692-A1E79919FBC8}" type="presParOf" srcId="{B2B1E41E-A137-4F5B-AED6-8635D6AED659}" destId="{7B81C63A-590F-4E3A-AA9B-A22FD141ADF2}" srcOrd="1" destOrd="0" presId="urn:microsoft.com/office/officeart/2018/5/layout/IconCircleLabelList"/>
    <dgm:cxn modelId="{90B10F08-C6AB-4FF7-B31D-D3BC102C2DE9}" type="presParOf" srcId="{B2B1E41E-A137-4F5B-AED6-8635D6AED659}" destId="{787B9C98-895A-436B-B16A-D103CD5BD116}" srcOrd="2" destOrd="0" presId="urn:microsoft.com/office/officeart/2018/5/layout/IconCircleLabelList"/>
    <dgm:cxn modelId="{EF89FD10-9F4F-4124-97E6-30D47842430A}" type="presParOf" srcId="{B2B1E41E-A137-4F5B-AED6-8635D6AED659}" destId="{C5A2F8C8-9FD1-4DDE-AC41-465E41F5A28A}" srcOrd="3" destOrd="0" presId="urn:microsoft.com/office/officeart/2018/5/layout/IconCircleLabelList"/>
    <dgm:cxn modelId="{041EC7F6-047B-4C3B-91A4-62799436D3DC}" type="presParOf" srcId="{1E4FF925-14F1-47C1-9850-380EF9AD8A90}" destId="{CD567BD2-DA90-433E-8207-6D112BB6023A}" srcOrd="1" destOrd="0" presId="urn:microsoft.com/office/officeart/2018/5/layout/IconCircleLabelList"/>
    <dgm:cxn modelId="{8AD07D44-A41F-4575-BBC4-B53C3570AD3E}" type="presParOf" srcId="{1E4FF925-14F1-47C1-9850-380EF9AD8A90}" destId="{D77159DA-32E4-41C0-9032-F89789A1770B}" srcOrd="2" destOrd="0" presId="urn:microsoft.com/office/officeart/2018/5/layout/IconCircleLabelList"/>
    <dgm:cxn modelId="{C4575B2C-D148-4EC9-AC0E-D26743FF5C5E}" type="presParOf" srcId="{D77159DA-32E4-41C0-9032-F89789A1770B}" destId="{75199CF4-2008-4F3A-A9AC-44CE16B8BCC1}" srcOrd="0" destOrd="0" presId="urn:microsoft.com/office/officeart/2018/5/layout/IconCircleLabelList"/>
    <dgm:cxn modelId="{F3233E5C-6763-4995-912B-0B1D0834B9F9}" type="presParOf" srcId="{D77159DA-32E4-41C0-9032-F89789A1770B}" destId="{326C74CE-ED0A-4639-BB8C-22045922928A}" srcOrd="1" destOrd="0" presId="urn:microsoft.com/office/officeart/2018/5/layout/IconCircleLabelList"/>
    <dgm:cxn modelId="{B5CFB4AE-78D9-4453-A1D1-7FC92F822FB3}" type="presParOf" srcId="{D77159DA-32E4-41C0-9032-F89789A1770B}" destId="{D1AAFD11-9D07-4AA7-B892-DC80BC02A41E}" srcOrd="2" destOrd="0" presId="urn:microsoft.com/office/officeart/2018/5/layout/IconCircleLabelList"/>
    <dgm:cxn modelId="{36EFD353-D267-4B69-8A50-60AD89F2D369}" type="presParOf" srcId="{D77159DA-32E4-41C0-9032-F89789A1770B}" destId="{E46064EF-6A61-45FF-A159-8636CBD95306}" srcOrd="3" destOrd="0" presId="urn:microsoft.com/office/officeart/2018/5/layout/IconCircleLabelList"/>
    <dgm:cxn modelId="{62EF55A9-7420-481F-968E-E7EBB5072EE9}" type="presParOf" srcId="{1E4FF925-14F1-47C1-9850-380EF9AD8A90}" destId="{F0D10877-61AF-4F03-976C-B589EAD31FF1}" srcOrd="3" destOrd="0" presId="urn:microsoft.com/office/officeart/2018/5/layout/IconCircleLabelList"/>
    <dgm:cxn modelId="{AC590BF6-A7A3-462F-BBF9-45DF8035F37F}" type="presParOf" srcId="{1E4FF925-14F1-47C1-9850-380EF9AD8A90}" destId="{FA8933DC-CA3D-488A-97B3-94D27D063CB2}" srcOrd="4" destOrd="0" presId="urn:microsoft.com/office/officeart/2018/5/layout/IconCircleLabelList"/>
    <dgm:cxn modelId="{90EA81A5-939D-4B2C-8A20-4D88751385ED}" type="presParOf" srcId="{FA8933DC-CA3D-488A-97B3-94D27D063CB2}" destId="{9355F46C-CD89-4231-AD38-8EE16567C2CB}" srcOrd="0" destOrd="0" presId="urn:microsoft.com/office/officeart/2018/5/layout/IconCircleLabelList"/>
    <dgm:cxn modelId="{13A78098-3C9A-4632-A4B6-4BBF732043EA}" type="presParOf" srcId="{FA8933DC-CA3D-488A-97B3-94D27D063CB2}" destId="{B1F2065C-DC37-41A9-8A1E-A6BF9666EEE6}" srcOrd="1" destOrd="0" presId="urn:microsoft.com/office/officeart/2018/5/layout/IconCircleLabelList"/>
    <dgm:cxn modelId="{4C7FE62F-9CB2-4045-973A-DC1E0B60A2BB}" type="presParOf" srcId="{FA8933DC-CA3D-488A-97B3-94D27D063CB2}" destId="{0FB4910C-F9B4-4ED5-B097-88A52E59385E}" srcOrd="2" destOrd="0" presId="urn:microsoft.com/office/officeart/2018/5/layout/IconCircleLabelList"/>
    <dgm:cxn modelId="{0DA36636-F360-4FDC-837C-658F7CFC7CED}" type="presParOf" srcId="{FA8933DC-CA3D-488A-97B3-94D27D063CB2}" destId="{EECAF3FD-2199-437C-B25D-C87EA1DBCE95}" srcOrd="3" destOrd="0" presId="urn:microsoft.com/office/officeart/2018/5/layout/IconCircleLabelList"/>
    <dgm:cxn modelId="{3FE741E1-C1C9-4E03-803B-B4B3041FD12F}" type="presParOf" srcId="{1E4FF925-14F1-47C1-9850-380EF9AD8A90}" destId="{D2F90D5F-C263-4950-B218-1EE6E8EE3BE4}" srcOrd="5" destOrd="0" presId="urn:microsoft.com/office/officeart/2018/5/layout/IconCircleLabelList"/>
    <dgm:cxn modelId="{67A02042-7BB6-4445-B5A5-38F86F9DFC19}" type="presParOf" srcId="{1E4FF925-14F1-47C1-9850-380EF9AD8A90}" destId="{E484BF10-1750-4554-BCFC-762A519AEB81}" srcOrd="6" destOrd="0" presId="urn:microsoft.com/office/officeart/2018/5/layout/IconCircleLabelList"/>
    <dgm:cxn modelId="{49128FDE-9EC0-4F84-8339-0B22EF2DEB2C}" type="presParOf" srcId="{E484BF10-1750-4554-BCFC-762A519AEB81}" destId="{1B8F74DF-7715-4351-A0EC-5E10E8727F27}" srcOrd="0" destOrd="0" presId="urn:microsoft.com/office/officeart/2018/5/layout/IconCircleLabelList"/>
    <dgm:cxn modelId="{58B6C5C9-F1A8-4702-B287-86A9145A9CD3}" type="presParOf" srcId="{E484BF10-1750-4554-BCFC-762A519AEB81}" destId="{682A5D29-57DF-41FF-AC37-01ECC9E0D768}" srcOrd="1" destOrd="0" presId="urn:microsoft.com/office/officeart/2018/5/layout/IconCircleLabelList"/>
    <dgm:cxn modelId="{BC4BA0A0-CEB9-4332-807D-3DB52A4937FA}" type="presParOf" srcId="{E484BF10-1750-4554-BCFC-762A519AEB81}" destId="{6B248227-14AA-466F-A98C-CAF7A2D3DF5B}" srcOrd="2" destOrd="0" presId="urn:microsoft.com/office/officeart/2018/5/layout/IconCircleLabelList"/>
    <dgm:cxn modelId="{1D432310-3909-40CA-A4A1-63127750B795}" type="presParOf" srcId="{E484BF10-1750-4554-BCFC-762A519AEB81}" destId="{6B6B9E66-A839-42BA-B75E-BAE7C067D42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624162-1449-EB4F-B1C3-7DE90BE19ABD}" type="doc">
      <dgm:prSet loTypeId="urn:microsoft.com/office/officeart/2005/8/layout/hList6" loCatId="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6F072803-AC89-B945-9421-F26031C8084F}">
      <dgm:prSet phldrT="[Text]"/>
      <dgm:spPr/>
      <dgm:t>
        <a:bodyPr/>
        <a:lstStyle/>
        <a:p>
          <a:pPr>
            <a:buNone/>
          </a:pPr>
          <a:r>
            <a:rPr lang="en-PK" b="1" dirty="0"/>
            <a:t>NHS Long Term Plan </a:t>
          </a:r>
          <a:r>
            <a:rPr lang="en-PK" dirty="0"/>
            <a:t>(NHS England, 2019)</a:t>
          </a:r>
          <a:endParaRPr lang="en-GB" dirty="0"/>
        </a:p>
      </dgm:t>
    </dgm:pt>
    <dgm:pt modelId="{7364F0A0-6F96-6740-B277-1950C9D51D83}" type="parTrans" cxnId="{990EC613-46DB-9144-86E6-6AF9BFD96496}">
      <dgm:prSet/>
      <dgm:spPr/>
      <dgm:t>
        <a:bodyPr/>
        <a:lstStyle/>
        <a:p>
          <a:endParaRPr lang="en-GB"/>
        </a:p>
      </dgm:t>
    </dgm:pt>
    <dgm:pt modelId="{F93631FB-E249-F248-BAA0-65115397E05E}" type="sibTrans" cxnId="{990EC613-46DB-9144-86E6-6AF9BFD96496}">
      <dgm:prSet/>
      <dgm:spPr/>
      <dgm:t>
        <a:bodyPr/>
        <a:lstStyle/>
        <a:p>
          <a:endParaRPr lang="en-GB"/>
        </a:p>
      </dgm:t>
    </dgm:pt>
    <dgm:pt modelId="{D6B37572-731B-6C48-8D90-CA50E65C2D1A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Why it matters:</a:t>
          </a:r>
          <a:r>
            <a:rPr lang="en-PK" dirty="0"/>
            <a:t> Sets the national push for prevention, ageing well, and care closer to home.</a:t>
          </a:r>
          <a:endParaRPr lang="en-GB" dirty="0"/>
        </a:p>
      </dgm:t>
    </dgm:pt>
    <dgm:pt modelId="{2685FE92-EBAD-1340-90B9-78C4D3969AFA}" type="parTrans" cxnId="{D1682FF8-6AF2-9740-8416-EE6B2C27ED45}">
      <dgm:prSet/>
      <dgm:spPr/>
      <dgm:t>
        <a:bodyPr/>
        <a:lstStyle/>
        <a:p>
          <a:endParaRPr lang="en-GB"/>
        </a:p>
      </dgm:t>
    </dgm:pt>
    <dgm:pt modelId="{4AB187DD-937F-8048-B5E5-A52CCE9136B7}" type="sibTrans" cxnId="{D1682FF8-6AF2-9740-8416-EE6B2C27ED45}">
      <dgm:prSet/>
      <dgm:spPr/>
      <dgm:t>
        <a:bodyPr/>
        <a:lstStyle/>
        <a:p>
          <a:endParaRPr lang="en-GB"/>
        </a:p>
      </dgm:t>
    </dgm:pt>
    <dgm:pt modelId="{90209A76-182B-414D-8D39-6D6A7A755064}">
      <dgm:prSet phldrT="[Text]"/>
      <dgm:spPr/>
      <dgm:t>
        <a:bodyPr/>
        <a:lstStyle/>
        <a:p>
          <a:pPr>
            <a:buNone/>
          </a:pPr>
          <a:r>
            <a:rPr lang="en-PK" b="1" dirty="0"/>
            <a:t>Integrated Care Systems (ICS) </a:t>
          </a:r>
          <a:r>
            <a:rPr lang="en-PK" dirty="0"/>
            <a:t>(Dunn </a:t>
          </a:r>
          <a:r>
            <a:rPr lang="en-PK" i="1" dirty="0"/>
            <a:t>et al.</a:t>
          </a:r>
          <a:r>
            <a:rPr lang="en-PK" dirty="0"/>
            <a:t>, 2022)</a:t>
          </a:r>
          <a:endParaRPr lang="en-GB" dirty="0"/>
        </a:p>
      </dgm:t>
    </dgm:pt>
    <dgm:pt modelId="{EBEF922F-7D58-2A4C-B826-B044202F6F15}" type="parTrans" cxnId="{5A639AC3-8196-FE43-AC09-FA3FAD17C71C}">
      <dgm:prSet/>
      <dgm:spPr/>
      <dgm:t>
        <a:bodyPr/>
        <a:lstStyle/>
        <a:p>
          <a:endParaRPr lang="en-GB"/>
        </a:p>
      </dgm:t>
    </dgm:pt>
    <dgm:pt modelId="{D399D420-086B-6E43-A5D3-A26991069BFF}" type="sibTrans" cxnId="{5A639AC3-8196-FE43-AC09-FA3FAD17C71C}">
      <dgm:prSet/>
      <dgm:spPr/>
      <dgm:t>
        <a:bodyPr/>
        <a:lstStyle/>
        <a:p>
          <a:endParaRPr lang="en-GB"/>
        </a:p>
      </dgm:t>
    </dgm:pt>
    <dgm:pt modelId="{2124618E-CC08-FE4B-AF2A-40BE994A72FB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Why it matters:</a:t>
          </a:r>
          <a:r>
            <a:rPr lang="en-PK" dirty="0"/>
            <a:t> NHS, councils, and partners plan </a:t>
          </a:r>
          <a:r>
            <a:rPr lang="en-PK" b="1" dirty="0"/>
            <a:t>together</a:t>
          </a:r>
          <a:r>
            <a:rPr lang="en-PK" dirty="0"/>
            <a:t> for population health.</a:t>
          </a:r>
          <a:endParaRPr lang="en-GB" dirty="0"/>
        </a:p>
      </dgm:t>
    </dgm:pt>
    <dgm:pt modelId="{784D5AAE-0B16-FD4A-B970-3E2E589ACD7D}" type="parTrans" cxnId="{F61EBAE2-033D-2344-8B92-EAA5EA8177BE}">
      <dgm:prSet/>
      <dgm:spPr/>
      <dgm:t>
        <a:bodyPr/>
        <a:lstStyle/>
        <a:p>
          <a:endParaRPr lang="en-GB"/>
        </a:p>
      </dgm:t>
    </dgm:pt>
    <dgm:pt modelId="{779FF28B-4C31-C64C-B35D-37426C52797F}" type="sibTrans" cxnId="{F61EBAE2-033D-2344-8B92-EAA5EA8177BE}">
      <dgm:prSet/>
      <dgm:spPr/>
      <dgm:t>
        <a:bodyPr/>
        <a:lstStyle/>
        <a:p>
          <a:endParaRPr lang="en-GB"/>
        </a:p>
      </dgm:t>
    </dgm:pt>
    <dgm:pt modelId="{16DBA618-A3D6-AC43-8BBE-4991CE7EF6FA}">
      <dgm:prSet phldrT="[Text]"/>
      <dgm:spPr/>
      <dgm:t>
        <a:bodyPr/>
        <a:lstStyle/>
        <a:p>
          <a:pPr>
            <a:buNone/>
          </a:pPr>
          <a:r>
            <a:rPr lang="en-PK" b="1" dirty="0"/>
            <a:t>Better Care Fund (BCF) </a:t>
          </a:r>
          <a:r>
            <a:rPr lang="en-PK" dirty="0"/>
            <a:t>(Department Of Health and Social Care, 2025)</a:t>
          </a:r>
          <a:endParaRPr lang="en-GB" dirty="0"/>
        </a:p>
      </dgm:t>
    </dgm:pt>
    <dgm:pt modelId="{B707417B-CF9A-F748-9599-14BF61478927}" type="parTrans" cxnId="{94D25CFC-D672-4042-81F9-B365AC2503EA}">
      <dgm:prSet/>
      <dgm:spPr/>
      <dgm:t>
        <a:bodyPr/>
        <a:lstStyle/>
        <a:p>
          <a:endParaRPr lang="en-GB"/>
        </a:p>
      </dgm:t>
    </dgm:pt>
    <dgm:pt modelId="{12D44462-6CF7-9549-8155-436FE437C1C2}" type="sibTrans" cxnId="{94D25CFC-D672-4042-81F9-B365AC2503EA}">
      <dgm:prSet/>
      <dgm:spPr/>
      <dgm:t>
        <a:bodyPr/>
        <a:lstStyle/>
        <a:p>
          <a:endParaRPr lang="en-GB"/>
        </a:p>
      </dgm:t>
    </dgm:pt>
    <dgm:pt modelId="{F1872A79-97DA-884D-B721-5CFB698635C5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Why it matters:</a:t>
          </a:r>
          <a:r>
            <a:rPr lang="en-PK" dirty="0"/>
            <a:t> Joins NHS–Local Authority money to keep people independent and </a:t>
          </a:r>
          <a:r>
            <a:rPr lang="en-PK" b="1" dirty="0"/>
            <a:t>out of hospital</a:t>
          </a:r>
          <a:r>
            <a:rPr lang="en-PK" dirty="0"/>
            <a:t>.</a:t>
          </a:r>
          <a:endParaRPr lang="en-GB" dirty="0"/>
        </a:p>
      </dgm:t>
    </dgm:pt>
    <dgm:pt modelId="{C2D18912-2A81-544E-99C9-4FB6A06D3285}" type="parTrans" cxnId="{5F762041-2C95-8445-A32D-F9193B72F999}">
      <dgm:prSet/>
      <dgm:spPr/>
      <dgm:t>
        <a:bodyPr/>
        <a:lstStyle/>
        <a:p>
          <a:endParaRPr lang="en-GB"/>
        </a:p>
      </dgm:t>
    </dgm:pt>
    <dgm:pt modelId="{8AA0A7B2-7C3B-DD4C-9951-660A0AD56BD8}" type="sibTrans" cxnId="{5F762041-2C95-8445-A32D-F9193B72F999}">
      <dgm:prSet/>
      <dgm:spPr/>
      <dgm:t>
        <a:bodyPr/>
        <a:lstStyle/>
        <a:p>
          <a:endParaRPr lang="en-GB"/>
        </a:p>
      </dgm:t>
    </dgm:pt>
    <dgm:pt modelId="{646D9943-E96B-F941-81F3-016E48F3A3DE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How it helps:</a:t>
          </a:r>
          <a:r>
            <a:rPr lang="en-PK"/>
            <a:t> Funds models like enhanced care in care homes, virtual wards, and community rehab.</a:t>
          </a:r>
        </a:p>
      </dgm:t>
    </dgm:pt>
    <dgm:pt modelId="{8B9B9B5D-5177-9246-BE16-233F2CE77A66}" type="parTrans" cxnId="{90D447C2-3D0A-3E4D-8990-4C76C23B5D42}">
      <dgm:prSet/>
      <dgm:spPr/>
      <dgm:t>
        <a:bodyPr/>
        <a:lstStyle/>
        <a:p>
          <a:endParaRPr lang="en-GB"/>
        </a:p>
      </dgm:t>
    </dgm:pt>
    <dgm:pt modelId="{539B3C1A-206B-F04D-B3F8-DB7D9D520D74}" type="sibTrans" cxnId="{90D447C2-3D0A-3E4D-8990-4C76C23B5D42}">
      <dgm:prSet/>
      <dgm:spPr/>
      <dgm:t>
        <a:bodyPr/>
        <a:lstStyle/>
        <a:p>
          <a:endParaRPr lang="en-GB"/>
        </a:p>
      </dgm:t>
    </dgm:pt>
    <dgm:pt modelId="{350EFC7C-7289-154E-B1C6-648472D91133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Gap:</a:t>
          </a:r>
          <a:r>
            <a:rPr lang="en-PK" dirty="0"/>
            <a:t> Promises outpace local workforce and rehab capacity; reporting can be process-heavy rather than outcome-focused.</a:t>
          </a:r>
        </a:p>
      </dgm:t>
    </dgm:pt>
    <dgm:pt modelId="{01B5EAB1-663E-3242-A202-DD328B1E8707}" type="parTrans" cxnId="{9B22344E-0A7C-CB4A-99B9-0A825D363DF4}">
      <dgm:prSet/>
      <dgm:spPr/>
      <dgm:t>
        <a:bodyPr/>
        <a:lstStyle/>
        <a:p>
          <a:endParaRPr lang="en-GB"/>
        </a:p>
      </dgm:t>
    </dgm:pt>
    <dgm:pt modelId="{51DEF1F0-B1E5-6F4E-885B-3675603518D1}" type="sibTrans" cxnId="{9B22344E-0A7C-CB4A-99B9-0A825D363DF4}">
      <dgm:prSet/>
      <dgm:spPr/>
      <dgm:t>
        <a:bodyPr/>
        <a:lstStyle/>
        <a:p>
          <a:endParaRPr lang="en-GB"/>
        </a:p>
      </dgm:t>
    </dgm:pt>
    <dgm:pt modelId="{CD9472C3-DECD-6540-8AB1-5684D6849F16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How it helps:</a:t>
          </a:r>
          <a:r>
            <a:rPr lang="en-PK"/>
            <a:t> Can pool budgets and align priorities (e.g., falls, frailty, housing adaptations).</a:t>
          </a:r>
        </a:p>
      </dgm:t>
    </dgm:pt>
    <dgm:pt modelId="{56834326-7CF5-ED4E-B577-D985B3318273}" type="parTrans" cxnId="{F3DAFC2F-FBE4-474B-BA78-A4C089E8F7A9}">
      <dgm:prSet/>
      <dgm:spPr/>
      <dgm:t>
        <a:bodyPr/>
        <a:lstStyle/>
        <a:p>
          <a:endParaRPr lang="en-GB"/>
        </a:p>
      </dgm:t>
    </dgm:pt>
    <dgm:pt modelId="{FA211C18-388F-1A48-BAA5-D6EAE8A0D637}" type="sibTrans" cxnId="{F3DAFC2F-FBE4-474B-BA78-A4C089E8F7A9}">
      <dgm:prSet/>
      <dgm:spPr/>
      <dgm:t>
        <a:bodyPr/>
        <a:lstStyle/>
        <a:p>
          <a:endParaRPr lang="en-GB"/>
        </a:p>
      </dgm:t>
    </dgm:pt>
    <dgm:pt modelId="{502736E5-C70C-BE47-9DE5-F967A536F987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Gap:</a:t>
          </a:r>
          <a:r>
            <a:rPr lang="en-PK" dirty="0"/>
            <a:t> Integration is uneven; different IT systems block a </a:t>
          </a:r>
          <a:r>
            <a:rPr lang="en-PK" b="1" dirty="0"/>
            <a:t>single shared care plan</a:t>
          </a:r>
          <a:r>
            <a:rPr lang="en-PK" dirty="0"/>
            <a:t>.</a:t>
          </a:r>
        </a:p>
      </dgm:t>
    </dgm:pt>
    <dgm:pt modelId="{A5BF1D80-CEAA-814B-AFFE-33C2872C3AD3}" type="parTrans" cxnId="{BF200EBD-A033-3E4F-8207-1B8789ED7CCB}">
      <dgm:prSet/>
      <dgm:spPr/>
      <dgm:t>
        <a:bodyPr/>
        <a:lstStyle/>
        <a:p>
          <a:endParaRPr lang="en-GB"/>
        </a:p>
      </dgm:t>
    </dgm:pt>
    <dgm:pt modelId="{4F8399F7-2A8B-3A4B-A664-F8CBE0057926}" type="sibTrans" cxnId="{BF200EBD-A033-3E4F-8207-1B8789ED7CCB}">
      <dgm:prSet/>
      <dgm:spPr/>
      <dgm:t>
        <a:bodyPr/>
        <a:lstStyle/>
        <a:p>
          <a:endParaRPr lang="en-GB"/>
        </a:p>
      </dgm:t>
    </dgm:pt>
    <dgm:pt modelId="{55EE1E42-FF1F-404C-8E83-7510A6392367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How it helps:</a:t>
          </a:r>
          <a:r>
            <a:rPr lang="en-PK"/>
            <a:t> Funds reablement, home adaptations, equipment, step-down beds.</a:t>
          </a:r>
        </a:p>
      </dgm:t>
    </dgm:pt>
    <dgm:pt modelId="{2AE08B88-3A01-224D-B19C-2E15BAA565F7}" type="parTrans" cxnId="{E87E656D-5255-874A-8F32-92C9D733274D}">
      <dgm:prSet/>
      <dgm:spPr/>
      <dgm:t>
        <a:bodyPr/>
        <a:lstStyle/>
        <a:p>
          <a:endParaRPr lang="en-GB"/>
        </a:p>
      </dgm:t>
    </dgm:pt>
    <dgm:pt modelId="{91A9FF40-EBB5-2A4F-B8DA-898775E3FFB4}" type="sibTrans" cxnId="{E87E656D-5255-874A-8F32-92C9D733274D}">
      <dgm:prSet/>
      <dgm:spPr/>
      <dgm:t>
        <a:bodyPr/>
        <a:lstStyle/>
        <a:p>
          <a:endParaRPr lang="en-GB"/>
        </a:p>
      </dgm:t>
    </dgm:pt>
    <dgm:pt modelId="{3F9ECE5D-184E-AA4A-93AE-01994ECB70CC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Gap:</a:t>
          </a:r>
          <a:r>
            <a:rPr lang="en-PK" dirty="0"/>
            <a:t> Short-term cycles; local variation; limited evaluation of </a:t>
          </a:r>
          <a:r>
            <a:rPr lang="en-PK" b="1" dirty="0"/>
            <a:t>what works best</a:t>
          </a:r>
          <a:r>
            <a:rPr lang="en-PK" dirty="0"/>
            <a:t>.</a:t>
          </a:r>
        </a:p>
      </dgm:t>
    </dgm:pt>
    <dgm:pt modelId="{AA291F33-1145-4F47-88F7-6CC47A7F7D4C}" type="parTrans" cxnId="{853193E7-28D0-3241-BA83-B05FE043BCDF}">
      <dgm:prSet/>
      <dgm:spPr/>
      <dgm:t>
        <a:bodyPr/>
        <a:lstStyle/>
        <a:p>
          <a:endParaRPr lang="en-GB"/>
        </a:p>
      </dgm:t>
    </dgm:pt>
    <dgm:pt modelId="{A442E4F7-6FBC-7640-883A-4FBBB2DA979F}" type="sibTrans" cxnId="{853193E7-28D0-3241-BA83-B05FE043BCDF}">
      <dgm:prSet/>
      <dgm:spPr/>
      <dgm:t>
        <a:bodyPr/>
        <a:lstStyle/>
        <a:p>
          <a:endParaRPr lang="en-GB"/>
        </a:p>
      </dgm:t>
    </dgm:pt>
    <dgm:pt modelId="{122EBD07-0B93-784D-AD4F-B40BCA27275B}" type="pres">
      <dgm:prSet presAssocID="{4D624162-1449-EB4F-B1C3-7DE90BE19ABD}" presName="Name0" presStyleCnt="0">
        <dgm:presLayoutVars>
          <dgm:dir/>
          <dgm:resizeHandles val="exact"/>
        </dgm:presLayoutVars>
      </dgm:prSet>
      <dgm:spPr/>
    </dgm:pt>
    <dgm:pt modelId="{64C2CD42-0231-F149-872C-85F2E6AB19F3}" type="pres">
      <dgm:prSet presAssocID="{6F072803-AC89-B945-9421-F26031C8084F}" presName="node" presStyleLbl="node1" presStyleIdx="0" presStyleCnt="3">
        <dgm:presLayoutVars>
          <dgm:bulletEnabled val="1"/>
        </dgm:presLayoutVars>
      </dgm:prSet>
      <dgm:spPr/>
    </dgm:pt>
    <dgm:pt modelId="{EC746BE1-155E-4A4D-AD24-DA6D7F7075EB}" type="pres">
      <dgm:prSet presAssocID="{F93631FB-E249-F248-BAA0-65115397E05E}" presName="sibTrans" presStyleCnt="0"/>
      <dgm:spPr/>
    </dgm:pt>
    <dgm:pt modelId="{10203E24-F9E2-DA4E-82C7-12E5B0E4203D}" type="pres">
      <dgm:prSet presAssocID="{90209A76-182B-414D-8D39-6D6A7A755064}" presName="node" presStyleLbl="node1" presStyleIdx="1" presStyleCnt="3">
        <dgm:presLayoutVars>
          <dgm:bulletEnabled val="1"/>
        </dgm:presLayoutVars>
      </dgm:prSet>
      <dgm:spPr/>
    </dgm:pt>
    <dgm:pt modelId="{E2DF03C2-8773-8445-A321-6049DBB2995B}" type="pres">
      <dgm:prSet presAssocID="{D399D420-086B-6E43-A5D3-A26991069BFF}" presName="sibTrans" presStyleCnt="0"/>
      <dgm:spPr/>
    </dgm:pt>
    <dgm:pt modelId="{BCA244F1-4DF9-0B4E-BC83-6F6C17B29E93}" type="pres">
      <dgm:prSet presAssocID="{16DBA618-A3D6-AC43-8BBE-4991CE7EF6FA}" presName="node" presStyleLbl="node1" presStyleIdx="2" presStyleCnt="3">
        <dgm:presLayoutVars>
          <dgm:bulletEnabled val="1"/>
        </dgm:presLayoutVars>
      </dgm:prSet>
      <dgm:spPr/>
    </dgm:pt>
  </dgm:ptLst>
  <dgm:cxnLst>
    <dgm:cxn modelId="{7D914600-2A66-4A45-B9DF-F01C8F1E1AF6}" type="presOf" srcId="{D6B37572-731B-6C48-8D90-CA50E65C2D1A}" destId="{64C2CD42-0231-F149-872C-85F2E6AB19F3}" srcOrd="0" destOrd="1" presId="urn:microsoft.com/office/officeart/2005/8/layout/hList6"/>
    <dgm:cxn modelId="{FEE92811-FB9E-2F45-A42A-EB3641059254}" type="presOf" srcId="{90209A76-182B-414D-8D39-6D6A7A755064}" destId="{10203E24-F9E2-DA4E-82C7-12E5B0E4203D}" srcOrd="0" destOrd="0" presId="urn:microsoft.com/office/officeart/2005/8/layout/hList6"/>
    <dgm:cxn modelId="{990EC613-46DB-9144-86E6-6AF9BFD96496}" srcId="{4D624162-1449-EB4F-B1C3-7DE90BE19ABD}" destId="{6F072803-AC89-B945-9421-F26031C8084F}" srcOrd="0" destOrd="0" parTransId="{7364F0A0-6F96-6740-B277-1950C9D51D83}" sibTransId="{F93631FB-E249-F248-BAA0-65115397E05E}"/>
    <dgm:cxn modelId="{59598523-6D5B-304C-BEFF-4F789DDF7CCF}" type="presOf" srcId="{2124618E-CC08-FE4B-AF2A-40BE994A72FB}" destId="{10203E24-F9E2-DA4E-82C7-12E5B0E4203D}" srcOrd="0" destOrd="1" presId="urn:microsoft.com/office/officeart/2005/8/layout/hList6"/>
    <dgm:cxn modelId="{F3DAFC2F-FBE4-474B-BA78-A4C089E8F7A9}" srcId="{90209A76-182B-414D-8D39-6D6A7A755064}" destId="{CD9472C3-DECD-6540-8AB1-5684D6849F16}" srcOrd="1" destOrd="0" parTransId="{56834326-7CF5-ED4E-B577-D985B3318273}" sibTransId="{FA211C18-388F-1A48-BAA5-D6EAE8A0D637}"/>
    <dgm:cxn modelId="{5F762041-2C95-8445-A32D-F9193B72F999}" srcId="{16DBA618-A3D6-AC43-8BBE-4991CE7EF6FA}" destId="{F1872A79-97DA-884D-B721-5CFB698635C5}" srcOrd="0" destOrd="0" parTransId="{C2D18912-2A81-544E-99C9-4FB6A06D3285}" sibTransId="{8AA0A7B2-7C3B-DD4C-9951-660A0AD56BD8}"/>
    <dgm:cxn modelId="{29553A46-3A9A-B14C-BB19-0DDE822925D4}" type="presOf" srcId="{6F072803-AC89-B945-9421-F26031C8084F}" destId="{64C2CD42-0231-F149-872C-85F2E6AB19F3}" srcOrd="0" destOrd="0" presId="urn:microsoft.com/office/officeart/2005/8/layout/hList6"/>
    <dgm:cxn modelId="{E87E656D-5255-874A-8F32-92C9D733274D}" srcId="{16DBA618-A3D6-AC43-8BBE-4991CE7EF6FA}" destId="{55EE1E42-FF1F-404C-8E83-7510A6392367}" srcOrd="1" destOrd="0" parTransId="{2AE08B88-3A01-224D-B19C-2E15BAA565F7}" sibTransId="{91A9FF40-EBB5-2A4F-B8DA-898775E3FFB4}"/>
    <dgm:cxn modelId="{9B22344E-0A7C-CB4A-99B9-0A825D363DF4}" srcId="{6F072803-AC89-B945-9421-F26031C8084F}" destId="{350EFC7C-7289-154E-B1C6-648472D91133}" srcOrd="2" destOrd="0" parTransId="{01B5EAB1-663E-3242-A202-DD328B1E8707}" sibTransId="{51DEF1F0-B1E5-6F4E-885B-3675603518D1}"/>
    <dgm:cxn modelId="{6B592156-0279-AE49-B3F2-0E8D3D4339EC}" type="presOf" srcId="{55EE1E42-FF1F-404C-8E83-7510A6392367}" destId="{BCA244F1-4DF9-0B4E-BC83-6F6C17B29E93}" srcOrd="0" destOrd="2" presId="urn:microsoft.com/office/officeart/2005/8/layout/hList6"/>
    <dgm:cxn modelId="{4DA30A82-3980-D242-81E2-95EDC91977B6}" type="presOf" srcId="{646D9943-E96B-F941-81F3-016E48F3A3DE}" destId="{64C2CD42-0231-F149-872C-85F2E6AB19F3}" srcOrd="0" destOrd="2" presId="urn:microsoft.com/office/officeart/2005/8/layout/hList6"/>
    <dgm:cxn modelId="{DDB4E985-B1D7-804C-9AAB-5B8BC360A6CE}" type="presOf" srcId="{350EFC7C-7289-154E-B1C6-648472D91133}" destId="{64C2CD42-0231-F149-872C-85F2E6AB19F3}" srcOrd="0" destOrd="3" presId="urn:microsoft.com/office/officeart/2005/8/layout/hList6"/>
    <dgm:cxn modelId="{12761C91-D6B8-684E-8793-C903F8E855A4}" type="presOf" srcId="{CD9472C3-DECD-6540-8AB1-5684D6849F16}" destId="{10203E24-F9E2-DA4E-82C7-12E5B0E4203D}" srcOrd="0" destOrd="2" presId="urn:microsoft.com/office/officeart/2005/8/layout/hList6"/>
    <dgm:cxn modelId="{A73B6B97-B8B6-D14C-B251-6AD9120021F7}" type="presOf" srcId="{4D624162-1449-EB4F-B1C3-7DE90BE19ABD}" destId="{122EBD07-0B93-784D-AD4F-B40BCA27275B}" srcOrd="0" destOrd="0" presId="urn:microsoft.com/office/officeart/2005/8/layout/hList6"/>
    <dgm:cxn modelId="{E7D10DA6-B60B-4546-9204-77B59C05DFBF}" type="presOf" srcId="{16DBA618-A3D6-AC43-8BBE-4991CE7EF6FA}" destId="{BCA244F1-4DF9-0B4E-BC83-6F6C17B29E93}" srcOrd="0" destOrd="0" presId="urn:microsoft.com/office/officeart/2005/8/layout/hList6"/>
    <dgm:cxn modelId="{2097BFB0-541B-B04F-AF54-32177B09F17D}" type="presOf" srcId="{502736E5-C70C-BE47-9DE5-F967A536F987}" destId="{10203E24-F9E2-DA4E-82C7-12E5B0E4203D}" srcOrd="0" destOrd="3" presId="urn:microsoft.com/office/officeart/2005/8/layout/hList6"/>
    <dgm:cxn modelId="{BF200EBD-A033-3E4F-8207-1B8789ED7CCB}" srcId="{90209A76-182B-414D-8D39-6D6A7A755064}" destId="{502736E5-C70C-BE47-9DE5-F967A536F987}" srcOrd="2" destOrd="0" parTransId="{A5BF1D80-CEAA-814B-AFFE-33C2872C3AD3}" sibTransId="{4F8399F7-2A8B-3A4B-A664-F8CBE0057926}"/>
    <dgm:cxn modelId="{90D447C2-3D0A-3E4D-8990-4C76C23B5D42}" srcId="{6F072803-AC89-B945-9421-F26031C8084F}" destId="{646D9943-E96B-F941-81F3-016E48F3A3DE}" srcOrd="1" destOrd="0" parTransId="{8B9B9B5D-5177-9246-BE16-233F2CE77A66}" sibTransId="{539B3C1A-206B-F04D-B3F8-DB7D9D520D74}"/>
    <dgm:cxn modelId="{5A639AC3-8196-FE43-AC09-FA3FAD17C71C}" srcId="{4D624162-1449-EB4F-B1C3-7DE90BE19ABD}" destId="{90209A76-182B-414D-8D39-6D6A7A755064}" srcOrd="1" destOrd="0" parTransId="{EBEF922F-7D58-2A4C-B826-B044202F6F15}" sibTransId="{D399D420-086B-6E43-A5D3-A26991069BFF}"/>
    <dgm:cxn modelId="{87B967CD-C3D0-0B43-B2AB-509C267ABAAE}" type="presOf" srcId="{F1872A79-97DA-884D-B721-5CFB698635C5}" destId="{BCA244F1-4DF9-0B4E-BC83-6F6C17B29E93}" srcOrd="0" destOrd="1" presId="urn:microsoft.com/office/officeart/2005/8/layout/hList6"/>
    <dgm:cxn modelId="{F61EBAE2-033D-2344-8B92-EAA5EA8177BE}" srcId="{90209A76-182B-414D-8D39-6D6A7A755064}" destId="{2124618E-CC08-FE4B-AF2A-40BE994A72FB}" srcOrd="0" destOrd="0" parTransId="{784D5AAE-0B16-FD4A-B970-3E2E589ACD7D}" sibTransId="{779FF28B-4C31-C64C-B35D-37426C52797F}"/>
    <dgm:cxn modelId="{853193E7-28D0-3241-BA83-B05FE043BCDF}" srcId="{16DBA618-A3D6-AC43-8BBE-4991CE7EF6FA}" destId="{3F9ECE5D-184E-AA4A-93AE-01994ECB70CC}" srcOrd="2" destOrd="0" parTransId="{AA291F33-1145-4F47-88F7-6CC47A7F7D4C}" sibTransId="{A442E4F7-6FBC-7640-883A-4FBBB2DA979F}"/>
    <dgm:cxn modelId="{BD343EF6-BCC0-8B44-9898-524573332066}" type="presOf" srcId="{3F9ECE5D-184E-AA4A-93AE-01994ECB70CC}" destId="{BCA244F1-4DF9-0B4E-BC83-6F6C17B29E93}" srcOrd="0" destOrd="3" presId="urn:microsoft.com/office/officeart/2005/8/layout/hList6"/>
    <dgm:cxn modelId="{D1682FF8-6AF2-9740-8416-EE6B2C27ED45}" srcId="{6F072803-AC89-B945-9421-F26031C8084F}" destId="{D6B37572-731B-6C48-8D90-CA50E65C2D1A}" srcOrd="0" destOrd="0" parTransId="{2685FE92-EBAD-1340-90B9-78C4D3969AFA}" sibTransId="{4AB187DD-937F-8048-B5E5-A52CCE9136B7}"/>
    <dgm:cxn modelId="{94D25CFC-D672-4042-81F9-B365AC2503EA}" srcId="{4D624162-1449-EB4F-B1C3-7DE90BE19ABD}" destId="{16DBA618-A3D6-AC43-8BBE-4991CE7EF6FA}" srcOrd="2" destOrd="0" parTransId="{B707417B-CF9A-F748-9599-14BF61478927}" sibTransId="{12D44462-6CF7-9549-8155-436FE437C1C2}"/>
    <dgm:cxn modelId="{E3FB26A1-400B-D34C-A3EE-B8D99EE93B2B}" type="presParOf" srcId="{122EBD07-0B93-784D-AD4F-B40BCA27275B}" destId="{64C2CD42-0231-F149-872C-85F2E6AB19F3}" srcOrd="0" destOrd="0" presId="urn:microsoft.com/office/officeart/2005/8/layout/hList6"/>
    <dgm:cxn modelId="{591A03C7-C0AB-404E-9696-202EC3E97E21}" type="presParOf" srcId="{122EBD07-0B93-784D-AD4F-B40BCA27275B}" destId="{EC746BE1-155E-4A4D-AD24-DA6D7F7075EB}" srcOrd="1" destOrd="0" presId="urn:microsoft.com/office/officeart/2005/8/layout/hList6"/>
    <dgm:cxn modelId="{06D07FC0-B4D1-4E43-99EA-5BEA207402A3}" type="presParOf" srcId="{122EBD07-0B93-784D-AD4F-B40BCA27275B}" destId="{10203E24-F9E2-DA4E-82C7-12E5B0E4203D}" srcOrd="2" destOrd="0" presId="urn:microsoft.com/office/officeart/2005/8/layout/hList6"/>
    <dgm:cxn modelId="{597E19F5-13C5-9442-B8BF-CD0500979A46}" type="presParOf" srcId="{122EBD07-0B93-784D-AD4F-B40BCA27275B}" destId="{E2DF03C2-8773-8445-A321-6049DBB2995B}" srcOrd="3" destOrd="0" presId="urn:microsoft.com/office/officeart/2005/8/layout/hList6"/>
    <dgm:cxn modelId="{73AF9B6A-572E-5949-900F-B18FF1FC830A}" type="presParOf" srcId="{122EBD07-0B93-784D-AD4F-B40BCA27275B}" destId="{BCA244F1-4DF9-0B4E-BC83-6F6C17B29E93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624162-1449-EB4F-B1C3-7DE90BE19ABD}" type="doc">
      <dgm:prSet loTypeId="urn:microsoft.com/office/officeart/2005/8/layout/hList6" loCatId="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6F072803-AC89-B945-9421-F26031C8084F}">
      <dgm:prSet phldrT="[Text]"/>
      <dgm:spPr/>
      <dgm:t>
        <a:bodyPr/>
        <a:lstStyle/>
        <a:p>
          <a:pPr>
            <a:buNone/>
          </a:pPr>
          <a:r>
            <a:rPr lang="en-PK" b="1" dirty="0"/>
            <a:t>Hospital-at-Home / Virtual Wards </a:t>
          </a:r>
          <a:r>
            <a:rPr lang="en-PK" dirty="0"/>
            <a:t>(Department of Health and Social Care, 2024)</a:t>
          </a:r>
          <a:endParaRPr lang="en-GB" dirty="0"/>
        </a:p>
      </dgm:t>
    </dgm:pt>
    <dgm:pt modelId="{7364F0A0-6F96-6740-B277-1950C9D51D83}" type="parTrans" cxnId="{990EC613-46DB-9144-86E6-6AF9BFD96496}">
      <dgm:prSet/>
      <dgm:spPr/>
      <dgm:t>
        <a:bodyPr/>
        <a:lstStyle/>
        <a:p>
          <a:endParaRPr lang="en-GB"/>
        </a:p>
      </dgm:t>
    </dgm:pt>
    <dgm:pt modelId="{F93631FB-E249-F248-BAA0-65115397E05E}" type="sibTrans" cxnId="{990EC613-46DB-9144-86E6-6AF9BFD96496}">
      <dgm:prSet/>
      <dgm:spPr/>
      <dgm:t>
        <a:bodyPr/>
        <a:lstStyle/>
        <a:p>
          <a:endParaRPr lang="en-GB"/>
        </a:p>
      </dgm:t>
    </dgm:pt>
    <dgm:pt modelId="{D6B37572-731B-6C48-8D90-CA50E65C2D1A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Why it matters:</a:t>
          </a:r>
          <a:r>
            <a:rPr lang="en-PK" dirty="0"/>
            <a:t> Acute-level care delivered at home can protect function and reduce delirium.</a:t>
          </a:r>
          <a:endParaRPr lang="en-GB" dirty="0"/>
        </a:p>
      </dgm:t>
    </dgm:pt>
    <dgm:pt modelId="{2685FE92-EBAD-1340-90B9-78C4D3969AFA}" type="parTrans" cxnId="{D1682FF8-6AF2-9740-8416-EE6B2C27ED45}">
      <dgm:prSet/>
      <dgm:spPr/>
      <dgm:t>
        <a:bodyPr/>
        <a:lstStyle/>
        <a:p>
          <a:endParaRPr lang="en-GB"/>
        </a:p>
      </dgm:t>
    </dgm:pt>
    <dgm:pt modelId="{4AB187DD-937F-8048-B5E5-A52CCE9136B7}" type="sibTrans" cxnId="{D1682FF8-6AF2-9740-8416-EE6B2C27ED45}">
      <dgm:prSet/>
      <dgm:spPr/>
      <dgm:t>
        <a:bodyPr/>
        <a:lstStyle/>
        <a:p>
          <a:endParaRPr lang="en-GB"/>
        </a:p>
      </dgm:t>
    </dgm:pt>
    <dgm:pt modelId="{90209A76-182B-414D-8D39-6D6A7A755064}">
      <dgm:prSet phldrT="[Text]"/>
      <dgm:spPr/>
      <dgm:t>
        <a:bodyPr/>
        <a:lstStyle/>
        <a:p>
          <a:pPr>
            <a:buNone/>
          </a:pPr>
          <a:r>
            <a:rPr lang="en-PK" b="1" dirty="0"/>
            <a:t>Discharge-to-Assess (D2A) </a:t>
          </a:r>
          <a:r>
            <a:rPr lang="en-PK" dirty="0"/>
            <a:t>(Department of Health and Social Care, 2024)</a:t>
          </a:r>
          <a:endParaRPr lang="en-GB" dirty="0"/>
        </a:p>
      </dgm:t>
    </dgm:pt>
    <dgm:pt modelId="{EBEF922F-7D58-2A4C-B826-B044202F6F15}" type="parTrans" cxnId="{5A639AC3-8196-FE43-AC09-FA3FAD17C71C}">
      <dgm:prSet/>
      <dgm:spPr/>
      <dgm:t>
        <a:bodyPr/>
        <a:lstStyle/>
        <a:p>
          <a:endParaRPr lang="en-GB"/>
        </a:p>
      </dgm:t>
    </dgm:pt>
    <dgm:pt modelId="{D399D420-086B-6E43-A5D3-A26991069BFF}" type="sibTrans" cxnId="{5A639AC3-8196-FE43-AC09-FA3FAD17C71C}">
      <dgm:prSet/>
      <dgm:spPr/>
      <dgm:t>
        <a:bodyPr/>
        <a:lstStyle/>
        <a:p>
          <a:endParaRPr lang="en-GB"/>
        </a:p>
      </dgm:t>
    </dgm:pt>
    <dgm:pt modelId="{2124618E-CC08-FE4B-AF2A-40BE994A72FB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Why it matters:</a:t>
          </a:r>
          <a:r>
            <a:rPr lang="en-PK"/>
            <a:t> Gets people home quickly; assesses needs </a:t>
          </a:r>
          <a:r>
            <a:rPr lang="en-PK" b="1"/>
            <a:t>in the right setting</a:t>
          </a:r>
          <a:r>
            <a:rPr lang="en-PK"/>
            <a:t>.</a:t>
          </a:r>
          <a:endParaRPr lang="en-GB" dirty="0"/>
        </a:p>
      </dgm:t>
    </dgm:pt>
    <dgm:pt modelId="{784D5AAE-0B16-FD4A-B970-3E2E589ACD7D}" type="parTrans" cxnId="{F61EBAE2-033D-2344-8B92-EAA5EA8177BE}">
      <dgm:prSet/>
      <dgm:spPr/>
      <dgm:t>
        <a:bodyPr/>
        <a:lstStyle/>
        <a:p>
          <a:endParaRPr lang="en-GB"/>
        </a:p>
      </dgm:t>
    </dgm:pt>
    <dgm:pt modelId="{779FF28B-4C31-C64C-B35D-37426C52797F}" type="sibTrans" cxnId="{F61EBAE2-033D-2344-8B92-EAA5EA8177BE}">
      <dgm:prSet/>
      <dgm:spPr/>
      <dgm:t>
        <a:bodyPr/>
        <a:lstStyle/>
        <a:p>
          <a:endParaRPr lang="en-GB"/>
        </a:p>
      </dgm:t>
    </dgm:pt>
    <dgm:pt modelId="{8DDD58E1-BF78-1B48-B49E-E9A73C5BE596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How it helps:</a:t>
          </a:r>
          <a:r>
            <a:rPr lang="en-PK"/>
            <a:t> Rapid response teams, remote monitoring, daily reviews.</a:t>
          </a:r>
        </a:p>
      </dgm:t>
    </dgm:pt>
    <dgm:pt modelId="{E874E7A2-03D6-1446-88D7-DAD096351225}" type="parTrans" cxnId="{CD5D01EE-1B0D-9144-96BE-56E0ECDE816A}">
      <dgm:prSet/>
      <dgm:spPr/>
      <dgm:t>
        <a:bodyPr/>
        <a:lstStyle/>
        <a:p>
          <a:endParaRPr lang="en-GB"/>
        </a:p>
      </dgm:t>
    </dgm:pt>
    <dgm:pt modelId="{F93F302D-20EF-034F-89C7-FEC981DB6EAC}" type="sibTrans" cxnId="{CD5D01EE-1B0D-9144-96BE-56E0ECDE816A}">
      <dgm:prSet/>
      <dgm:spPr/>
      <dgm:t>
        <a:bodyPr/>
        <a:lstStyle/>
        <a:p>
          <a:endParaRPr lang="en-GB"/>
        </a:p>
      </dgm:t>
    </dgm:pt>
    <dgm:pt modelId="{44D548F5-D324-F04A-A142-39E25F1DE110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Gap:</a:t>
          </a:r>
          <a:r>
            <a:rPr lang="en-PK" dirty="0"/>
            <a:t> Not suitable for all; requires strong escalation routes and </a:t>
          </a:r>
          <a:r>
            <a:rPr lang="en-PK" b="1" dirty="0"/>
            <a:t>carer support</a:t>
          </a:r>
          <a:r>
            <a:rPr lang="en-PK" dirty="0"/>
            <a:t> at home.</a:t>
          </a:r>
        </a:p>
      </dgm:t>
    </dgm:pt>
    <dgm:pt modelId="{E9AB819B-894A-D548-8A4E-8B21F7DDF772}" type="parTrans" cxnId="{C27C280F-AC23-664C-9092-CE69A29D40A4}">
      <dgm:prSet/>
      <dgm:spPr/>
      <dgm:t>
        <a:bodyPr/>
        <a:lstStyle/>
        <a:p>
          <a:endParaRPr lang="en-GB"/>
        </a:p>
      </dgm:t>
    </dgm:pt>
    <dgm:pt modelId="{5B1353F2-CC1D-A54F-BFBB-0AA44ABEBE58}" type="sibTrans" cxnId="{C27C280F-AC23-664C-9092-CE69A29D40A4}">
      <dgm:prSet/>
      <dgm:spPr/>
      <dgm:t>
        <a:bodyPr/>
        <a:lstStyle/>
        <a:p>
          <a:endParaRPr lang="en-GB"/>
        </a:p>
      </dgm:t>
    </dgm:pt>
    <dgm:pt modelId="{483A547F-FEA6-D44B-AD8B-C7D5CA77AFD6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How it helps:</a:t>
          </a:r>
          <a:r>
            <a:rPr lang="en-PK"/>
            <a:t> Cuts long hospital stays (deconditioning risk) and speeds rehab.</a:t>
          </a:r>
        </a:p>
      </dgm:t>
    </dgm:pt>
    <dgm:pt modelId="{38E5DBF5-3B67-4F4D-92E7-15BEFEFBD686}" type="parTrans" cxnId="{5E7E76D3-2958-4049-BE75-8CA8B60BC124}">
      <dgm:prSet/>
      <dgm:spPr/>
      <dgm:t>
        <a:bodyPr/>
        <a:lstStyle/>
        <a:p>
          <a:endParaRPr lang="en-GB"/>
        </a:p>
      </dgm:t>
    </dgm:pt>
    <dgm:pt modelId="{A8BD33EA-B580-1947-B421-88127DA7B01A}" type="sibTrans" cxnId="{5E7E76D3-2958-4049-BE75-8CA8B60BC124}">
      <dgm:prSet/>
      <dgm:spPr/>
      <dgm:t>
        <a:bodyPr/>
        <a:lstStyle/>
        <a:p>
          <a:endParaRPr lang="en-GB"/>
        </a:p>
      </dgm:t>
    </dgm:pt>
    <dgm:pt modelId="{BA88EB78-3B42-6340-95F5-B7EC38A5E32C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Gap:</a:t>
          </a:r>
          <a:r>
            <a:rPr lang="en-PK" dirty="0"/>
            <a:t> If community therapy is thin, people bounce back; follow-up calls and visits must be </a:t>
          </a:r>
          <a:r>
            <a:rPr lang="en-PK" b="1" dirty="0"/>
            <a:t>guaranteed within 48–72h</a:t>
          </a:r>
          <a:r>
            <a:rPr lang="en-PK" dirty="0"/>
            <a:t>.</a:t>
          </a:r>
        </a:p>
      </dgm:t>
    </dgm:pt>
    <dgm:pt modelId="{51AF9673-BF72-7242-9852-E16E32605D20}" type="parTrans" cxnId="{CC02C416-61CB-A941-90DA-69C0C05762A9}">
      <dgm:prSet/>
      <dgm:spPr/>
      <dgm:t>
        <a:bodyPr/>
        <a:lstStyle/>
        <a:p>
          <a:endParaRPr lang="en-GB"/>
        </a:p>
      </dgm:t>
    </dgm:pt>
    <dgm:pt modelId="{5C5FBE5B-23DB-F944-81F9-9F1BBE10CB74}" type="sibTrans" cxnId="{CC02C416-61CB-A941-90DA-69C0C05762A9}">
      <dgm:prSet/>
      <dgm:spPr/>
      <dgm:t>
        <a:bodyPr/>
        <a:lstStyle/>
        <a:p>
          <a:endParaRPr lang="en-GB"/>
        </a:p>
      </dgm:t>
    </dgm:pt>
    <dgm:pt modelId="{122EBD07-0B93-784D-AD4F-B40BCA27275B}" type="pres">
      <dgm:prSet presAssocID="{4D624162-1449-EB4F-B1C3-7DE90BE19ABD}" presName="Name0" presStyleCnt="0">
        <dgm:presLayoutVars>
          <dgm:dir/>
          <dgm:resizeHandles val="exact"/>
        </dgm:presLayoutVars>
      </dgm:prSet>
      <dgm:spPr/>
    </dgm:pt>
    <dgm:pt modelId="{64C2CD42-0231-F149-872C-85F2E6AB19F3}" type="pres">
      <dgm:prSet presAssocID="{6F072803-AC89-B945-9421-F26031C8084F}" presName="node" presStyleLbl="node1" presStyleIdx="0" presStyleCnt="2">
        <dgm:presLayoutVars>
          <dgm:bulletEnabled val="1"/>
        </dgm:presLayoutVars>
      </dgm:prSet>
      <dgm:spPr/>
    </dgm:pt>
    <dgm:pt modelId="{EC746BE1-155E-4A4D-AD24-DA6D7F7075EB}" type="pres">
      <dgm:prSet presAssocID="{F93631FB-E249-F248-BAA0-65115397E05E}" presName="sibTrans" presStyleCnt="0"/>
      <dgm:spPr/>
    </dgm:pt>
    <dgm:pt modelId="{10203E24-F9E2-DA4E-82C7-12E5B0E4203D}" type="pres">
      <dgm:prSet presAssocID="{90209A76-182B-414D-8D39-6D6A7A755064}" presName="node" presStyleLbl="node1" presStyleIdx="1" presStyleCnt="2">
        <dgm:presLayoutVars>
          <dgm:bulletEnabled val="1"/>
        </dgm:presLayoutVars>
      </dgm:prSet>
      <dgm:spPr/>
    </dgm:pt>
  </dgm:ptLst>
  <dgm:cxnLst>
    <dgm:cxn modelId="{7D914600-2A66-4A45-B9DF-F01C8F1E1AF6}" type="presOf" srcId="{D6B37572-731B-6C48-8D90-CA50E65C2D1A}" destId="{64C2CD42-0231-F149-872C-85F2E6AB19F3}" srcOrd="0" destOrd="1" presId="urn:microsoft.com/office/officeart/2005/8/layout/hList6"/>
    <dgm:cxn modelId="{C27C280F-AC23-664C-9092-CE69A29D40A4}" srcId="{6F072803-AC89-B945-9421-F26031C8084F}" destId="{44D548F5-D324-F04A-A142-39E25F1DE110}" srcOrd="2" destOrd="0" parTransId="{E9AB819B-894A-D548-8A4E-8B21F7DDF772}" sibTransId="{5B1353F2-CC1D-A54F-BFBB-0AA44ABEBE58}"/>
    <dgm:cxn modelId="{FEE92811-FB9E-2F45-A42A-EB3641059254}" type="presOf" srcId="{90209A76-182B-414D-8D39-6D6A7A755064}" destId="{10203E24-F9E2-DA4E-82C7-12E5B0E4203D}" srcOrd="0" destOrd="0" presId="urn:microsoft.com/office/officeart/2005/8/layout/hList6"/>
    <dgm:cxn modelId="{990EC613-46DB-9144-86E6-6AF9BFD96496}" srcId="{4D624162-1449-EB4F-B1C3-7DE90BE19ABD}" destId="{6F072803-AC89-B945-9421-F26031C8084F}" srcOrd="0" destOrd="0" parTransId="{7364F0A0-6F96-6740-B277-1950C9D51D83}" sibTransId="{F93631FB-E249-F248-BAA0-65115397E05E}"/>
    <dgm:cxn modelId="{CC02C416-61CB-A941-90DA-69C0C05762A9}" srcId="{90209A76-182B-414D-8D39-6D6A7A755064}" destId="{BA88EB78-3B42-6340-95F5-B7EC38A5E32C}" srcOrd="2" destOrd="0" parTransId="{51AF9673-BF72-7242-9852-E16E32605D20}" sibTransId="{5C5FBE5B-23DB-F944-81F9-9F1BBE10CB74}"/>
    <dgm:cxn modelId="{59598523-6D5B-304C-BEFF-4F789DDF7CCF}" type="presOf" srcId="{2124618E-CC08-FE4B-AF2A-40BE994A72FB}" destId="{10203E24-F9E2-DA4E-82C7-12E5B0E4203D}" srcOrd="0" destOrd="1" presId="urn:microsoft.com/office/officeart/2005/8/layout/hList6"/>
    <dgm:cxn modelId="{9CCF673C-21F1-BF45-BEA0-8D7D521AC116}" type="presOf" srcId="{BA88EB78-3B42-6340-95F5-B7EC38A5E32C}" destId="{10203E24-F9E2-DA4E-82C7-12E5B0E4203D}" srcOrd="0" destOrd="3" presId="urn:microsoft.com/office/officeart/2005/8/layout/hList6"/>
    <dgm:cxn modelId="{29553A46-3A9A-B14C-BB19-0DDE822925D4}" type="presOf" srcId="{6F072803-AC89-B945-9421-F26031C8084F}" destId="{64C2CD42-0231-F149-872C-85F2E6AB19F3}" srcOrd="0" destOrd="0" presId="urn:microsoft.com/office/officeart/2005/8/layout/hList6"/>
    <dgm:cxn modelId="{FE41C777-7238-5D40-A477-3E6D4A687A0D}" type="presOf" srcId="{483A547F-FEA6-D44B-AD8B-C7D5CA77AFD6}" destId="{10203E24-F9E2-DA4E-82C7-12E5B0E4203D}" srcOrd="0" destOrd="2" presId="urn:microsoft.com/office/officeart/2005/8/layout/hList6"/>
    <dgm:cxn modelId="{E4ED457C-C5D6-8643-807E-F2E1DC03D062}" type="presOf" srcId="{8DDD58E1-BF78-1B48-B49E-E9A73C5BE596}" destId="{64C2CD42-0231-F149-872C-85F2E6AB19F3}" srcOrd="0" destOrd="2" presId="urn:microsoft.com/office/officeart/2005/8/layout/hList6"/>
    <dgm:cxn modelId="{A73B6B97-B8B6-D14C-B251-6AD9120021F7}" type="presOf" srcId="{4D624162-1449-EB4F-B1C3-7DE90BE19ABD}" destId="{122EBD07-0B93-784D-AD4F-B40BCA27275B}" srcOrd="0" destOrd="0" presId="urn:microsoft.com/office/officeart/2005/8/layout/hList6"/>
    <dgm:cxn modelId="{8F7A0BB8-CD2D-2243-A6B6-FB36FE7FD107}" type="presOf" srcId="{44D548F5-D324-F04A-A142-39E25F1DE110}" destId="{64C2CD42-0231-F149-872C-85F2E6AB19F3}" srcOrd="0" destOrd="3" presId="urn:microsoft.com/office/officeart/2005/8/layout/hList6"/>
    <dgm:cxn modelId="{5A639AC3-8196-FE43-AC09-FA3FAD17C71C}" srcId="{4D624162-1449-EB4F-B1C3-7DE90BE19ABD}" destId="{90209A76-182B-414D-8D39-6D6A7A755064}" srcOrd="1" destOrd="0" parTransId="{EBEF922F-7D58-2A4C-B826-B044202F6F15}" sibTransId="{D399D420-086B-6E43-A5D3-A26991069BFF}"/>
    <dgm:cxn modelId="{5E7E76D3-2958-4049-BE75-8CA8B60BC124}" srcId="{90209A76-182B-414D-8D39-6D6A7A755064}" destId="{483A547F-FEA6-D44B-AD8B-C7D5CA77AFD6}" srcOrd="1" destOrd="0" parTransId="{38E5DBF5-3B67-4F4D-92E7-15BEFEFBD686}" sibTransId="{A8BD33EA-B580-1947-B421-88127DA7B01A}"/>
    <dgm:cxn modelId="{F61EBAE2-033D-2344-8B92-EAA5EA8177BE}" srcId="{90209A76-182B-414D-8D39-6D6A7A755064}" destId="{2124618E-CC08-FE4B-AF2A-40BE994A72FB}" srcOrd="0" destOrd="0" parTransId="{784D5AAE-0B16-FD4A-B970-3E2E589ACD7D}" sibTransId="{779FF28B-4C31-C64C-B35D-37426C52797F}"/>
    <dgm:cxn modelId="{CD5D01EE-1B0D-9144-96BE-56E0ECDE816A}" srcId="{6F072803-AC89-B945-9421-F26031C8084F}" destId="{8DDD58E1-BF78-1B48-B49E-E9A73C5BE596}" srcOrd="1" destOrd="0" parTransId="{E874E7A2-03D6-1446-88D7-DAD096351225}" sibTransId="{F93F302D-20EF-034F-89C7-FEC981DB6EAC}"/>
    <dgm:cxn modelId="{D1682FF8-6AF2-9740-8416-EE6B2C27ED45}" srcId="{6F072803-AC89-B945-9421-F26031C8084F}" destId="{D6B37572-731B-6C48-8D90-CA50E65C2D1A}" srcOrd="0" destOrd="0" parTransId="{2685FE92-EBAD-1340-90B9-78C4D3969AFA}" sibTransId="{4AB187DD-937F-8048-B5E5-A52CCE9136B7}"/>
    <dgm:cxn modelId="{E3FB26A1-400B-D34C-A3EE-B8D99EE93B2B}" type="presParOf" srcId="{122EBD07-0B93-784D-AD4F-B40BCA27275B}" destId="{64C2CD42-0231-F149-872C-85F2E6AB19F3}" srcOrd="0" destOrd="0" presId="urn:microsoft.com/office/officeart/2005/8/layout/hList6"/>
    <dgm:cxn modelId="{591A03C7-C0AB-404E-9696-202EC3E97E21}" type="presParOf" srcId="{122EBD07-0B93-784D-AD4F-B40BCA27275B}" destId="{EC746BE1-155E-4A4D-AD24-DA6D7F7075EB}" srcOrd="1" destOrd="0" presId="urn:microsoft.com/office/officeart/2005/8/layout/hList6"/>
    <dgm:cxn modelId="{06D07FC0-B4D1-4E43-99EA-5BEA207402A3}" type="presParOf" srcId="{122EBD07-0B93-784D-AD4F-B40BCA27275B}" destId="{10203E24-F9E2-DA4E-82C7-12E5B0E4203D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422994-D529-A942-BDF5-3F830BC0EB73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4AB271C-026F-5844-B855-190F6F2C2C7E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i="1" dirty="0"/>
            <a:t>Care Act 2014 • Mental Capacity Act 2005 • Equality Act 2010 (Gov UK, 2014)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Statutes require </a:t>
          </a:r>
          <a:r>
            <a:rPr lang="en-PK" b="1" dirty="0"/>
            <a:t>prevention and wellbeing</a:t>
          </a:r>
          <a:r>
            <a:rPr lang="en-PK" dirty="0"/>
            <a:t> (Care Act), </a:t>
          </a:r>
          <a:r>
            <a:rPr lang="en-PK" b="1" dirty="0"/>
            <a:t>presumption of capacity</a:t>
          </a:r>
          <a:r>
            <a:rPr lang="en-PK" dirty="0"/>
            <a:t> with supported/best-interest decisions (MCA), and </a:t>
          </a:r>
          <a:r>
            <a:rPr lang="en-PK" b="1" dirty="0"/>
            <a:t>reasonable adjustments</a:t>
          </a:r>
          <a:r>
            <a:rPr lang="en-PK" dirty="0"/>
            <a:t> to avoid discrimination (Equality Act).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b="1" dirty="0"/>
            <a:t>Effectiveness.</a:t>
          </a:r>
          <a:r>
            <a:rPr lang="en-PK" dirty="0"/>
            <a:t> When enacted, older people experience </a:t>
          </a:r>
          <a:r>
            <a:rPr lang="en-PK" b="1" dirty="0"/>
            <a:t>safer, fairer access</a:t>
          </a:r>
          <a:r>
            <a:rPr lang="en-PK" dirty="0"/>
            <a:t> to services, clearer consent processes, and support tailored to functional and cultural needs.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Impact is diluted by means-testing, workforce constraints, variable advocacy provision, and poor interoperability, rights exist </a:t>
          </a:r>
          <a:r>
            <a:rPr lang="en-PK" b="1" dirty="0"/>
            <a:t>de jure</a:t>
          </a:r>
          <a:r>
            <a:rPr lang="en-PK" dirty="0"/>
            <a:t> but are inconsistently realised </a:t>
          </a:r>
          <a:r>
            <a:rPr lang="en-PK" b="1" dirty="0"/>
            <a:t>de facto</a:t>
          </a:r>
          <a:r>
            <a:rPr lang="en-PK" dirty="0"/>
            <a:t>.</a:t>
          </a:r>
          <a:endParaRPr lang="en-GB" dirty="0"/>
        </a:p>
      </dgm:t>
    </dgm:pt>
    <dgm:pt modelId="{FBDBF25B-93B8-F544-9410-16AE3391B47E}" type="parTrans" cxnId="{BE94B286-E92D-E647-BC32-2E54E557AA8B}">
      <dgm:prSet/>
      <dgm:spPr/>
      <dgm:t>
        <a:bodyPr/>
        <a:lstStyle/>
        <a:p>
          <a:endParaRPr lang="en-GB"/>
        </a:p>
      </dgm:t>
    </dgm:pt>
    <dgm:pt modelId="{CDB2C5BA-B707-CB47-9545-8EADAFF2E278}" type="sibTrans" cxnId="{BE94B286-E92D-E647-BC32-2E54E557AA8B}">
      <dgm:prSet/>
      <dgm:spPr/>
      <dgm:t>
        <a:bodyPr/>
        <a:lstStyle/>
        <a:p>
          <a:endParaRPr lang="en-GB"/>
        </a:p>
      </dgm:t>
    </dgm:pt>
    <dgm:pt modelId="{20FBEB89-635B-D04E-9D58-862A81AAB46B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i="1" dirty="0"/>
            <a:t>Policy–Practice Tension: Risk-Aversion vs Empowerment (Ahmed </a:t>
          </a:r>
          <a:r>
            <a:rPr lang="en-PK" b="1" i="0" dirty="0"/>
            <a:t>et al.</a:t>
          </a:r>
          <a:r>
            <a:rPr lang="en-PK" b="1" i="1" dirty="0"/>
            <a:t>, 2021)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Defensive practice prioritises short visits and restrictions to avoid incidents; empowerment supports </a:t>
          </a:r>
          <a:r>
            <a:rPr lang="en-PK" b="1" dirty="0"/>
            <a:t>positive risk-taking</a:t>
          </a:r>
          <a:r>
            <a:rPr lang="en-PK" dirty="0"/>
            <a:t> to maintain function and autonomy.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b="1" dirty="0"/>
            <a:t>Effectiveness.</a:t>
          </a:r>
          <a:r>
            <a:rPr lang="en-PK" dirty="0"/>
            <a:t> Positive risk-taking is linked to </a:t>
          </a:r>
          <a:r>
            <a:rPr lang="en-PK" b="1" dirty="0"/>
            <a:t>better functional maintenance</a:t>
          </a:r>
          <a:r>
            <a:rPr lang="en-PK" dirty="0"/>
            <a:t> and wellbeing when combined with clear plans and monitoring.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lanket caution often </a:t>
          </a:r>
          <a:r>
            <a:rPr lang="en-PK" b="1" dirty="0"/>
            <a:t>accelerates deconditioning</a:t>
          </a:r>
          <a:r>
            <a:rPr lang="en-PK" dirty="0"/>
            <a:t>; however, empowerment without reliable follow-up can expose people to harm. The optimal stance is </a:t>
          </a:r>
          <a:r>
            <a:rPr lang="en-PK" b="1" dirty="0"/>
            <a:t>proportionate risk-management</a:t>
          </a:r>
          <a:r>
            <a:rPr lang="en-PK" dirty="0"/>
            <a:t> with documented goals, review points, and escalation.</a:t>
          </a:r>
          <a:endParaRPr lang="en-GB" dirty="0"/>
        </a:p>
      </dgm:t>
    </dgm:pt>
    <dgm:pt modelId="{C4F2D23F-82A7-6C42-A228-475CB7781FC1}" type="parTrans" cxnId="{1BAD2A08-6465-3645-84A0-BB8351428D75}">
      <dgm:prSet/>
      <dgm:spPr/>
      <dgm:t>
        <a:bodyPr/>
        <a:lstStyle/>
        <a:p>
          <a:endParaRPr lang="en-GB"/>
        </a:p>
      </dgm:t>
    </dgm:pt>
    <dgm:pt modelId="{89CBE562-96A7-FE4E-91C0-3C4DDBC43B90}" type="sibTrans" cxnId="{1BAD2A08-6465-3645-84A0-BB8351428D75}">
      <dgm:prSet/>
      <dgm:spPr/>
      <dgm:t>
        <a:bodyPr/>
        <a:lstStyle/>
        <a:p>
          <a:endParaRPr lang="en-GB"/>
        </a:p>
      </dgm:t>
    </dgm:pt>
    <dgm:pt modelId="{687ECD18-7BFE-604D-92C6-3C39BAA7C370}" type="pres">
      <dgm:prSet presAssocID="{46422994-D529-A942-BDF5-3F830BC0EB73}" presName="vert0" presStyleCnt="0">
        <dgm:presLayoutVars>
          <dgm:dir/>
          <dgm:animOne val="branch"/>
          <dgm:animLvl val="lvl"/>
        </dgm:presLayoutVars>
      </dgm:prSet>
      <dgm:spPr/>
    </dgm:pt>
    <dgm:pt modelId="{007F56AA-DB82-E14D-B4CF-7B18481DA374}" type="pres">
      <dgm:prSet presAssocID="{04AB271C-026F-5844-B855-190F6F2C2C7E}" presName="thickLine" presStyleLbl="alignNode1" presStyleIdx="0" presStyleCnt="2"/>
      <dgm:spPr/>
    </dgm:pt>
    <dgm:pt modelId="{13490244-350D-3745-B5D3-F3D7D5511F21}" type="pres">
      <dgm:prSet presAssocID="{04AB271C-026F-5844-B855-190F6F2C2C7E}" presName="horz1" presStyleCnt="0"/>
      <dgm:spPr/>
    </dgm:pt>
    <dgm:pt modelId="{7B054405-E082-4247-AC21-41D14E3B90E7}" type="pres">
      <dgm:prSet presAssocID="{04AB271C-026F-5844-B855-190F6F2C2C7E}" presName="tx1" presStyleLbl="revTx" presStyleIdx="0" presStyleCnt="2"/>
      <dgm:spPr/>
    </dgm:pt>
    <dgm:pt modelId="{B2FE5B48-6A35-F34F-B094-5252D24939BE}" type="pres">
      <dgm:prSet presAssocID="{04AB271C-026F-5844-B855-190F6F2C2C7E}" presName="vert1" presStyleCnt="0"/>
      <dgm:spPr/>
    </dgm:pt>
    <dgm:pt modelId="{92F4F334-52B1-CF42-9A43-566C6D41AC51}" type="pres">
      <dgm:prSet presAssocID="{20FBEB89-635B-D04E-9D58-862A81AAB46B}" presName="thickLine" presStyleLbl="alignNode1" presStyleIdx="1" presStyleCnt="2"/>
      <dgm:spPr/>
    </dgm:pt>
    <dgm:pt modelId="{0EACD9BF-ED84-AE4B-ABAD-91D1C15615B9}" type="pres">
      <dgm:prSet presAssocID="{20FBEB89-635B-D04E-9D58-862A81AAB46B}" presName="horz1" presStyleCnt="0"/>
      <dgm:spPr/>
    </dgm:pt>
    <dgm:pt modelId="{F3D01127-20A5-1949-918F-7D0F75A9000F}" type="pres">
      <dgm:prSet presAssocID="{20FBEB89-635B-D04E-9D58-862A81AAB46B}" presName="tx1" presStyleLbl="revTx" presStyleIdx="1" presStyleCnt="2"/>
      <dgm:spPr/>
    </dgm:pt>
    <dgm:pt modelId="{646FCF86-05CD-2041-AE40-44720C0AB5EC}" type="pres">
      <dgm:prSet presAssocID="{20FBEB89-635B-D04E-9D58-862A81AAB46B}" presName="vert1" presStyleCnt="0"/>
      <dgm:spPr/>
    </dgm:pt>
  </dgm:ptLst>
  <dgm:cxnLst>
    <dgm:cxn modelId="{1BAD2A08-6465-3645-84A0-BB8351428D75}" srcId="{46422994-D529-A942-BDF5-3F830BC0EB73}" destId="{20FBEB89-635B-D04E-9D58-862A81AAB46B}" srcOrd="1" destOrd="0" parTransId="{C4F2D23F-82A7-6C42-A228-475CB7781FC1}" sibTransId="{89CBE562-96A7-FE4E-91C0-3C4DDBC43B90}"/>
    <dgm:cxn modelId="{48FBBB1C-7217-644D-9160-FAC9D1161883}" type="presOf" srcId="{20FBEB89-635B-D04E-9D58-862A81AAB46B}" destId="{F3D01127-20A5-1949-918F-7D0F75A9000F}" srcOrd="0" destOrd="0" presId="urn:microsoft.com/office/officeart/2008/layout/LinedList"/>
    <dgm:cxn modelId="{BE94B286-E92D-E647-BC32-2E54E557AA8B}" srcId="{46422994-D529-A942-BDF5-3F830BC0EB73}" destId="{04AB271C-026F-5844-B855-190F6F2C2C7E}" srcOrd="0" destOrd="0" parTransId="{FBDBF25B-93B8-F544-9410-16AE3391B47E}" sibTransId="{CDB2C5BA-B707-CB47-9545-8EADAFF2E278}"/>
    <dgm:cxn modelId="{962D7889-4F46-7648-904D-C7C27E0AAD76}" type="presOf" srcId="{46422994-D529-A942-BDF5-3F830BC0EB73}" destId="{687ECD18-7BFE-604D-92C6-3C39BAA7C370}" srcOrd="0" destOrd="0" presId="urn:microsoft.com/office/officeart/2008/layout/LinedList"/>
    <dgm:cxn modelId="{A2AA96FA-4E4D-2A49-9A42-F78E5DC3649C}" type="presOf" srcId="{04AB271C-026F-5844-B855-190F6F2C2C7E}" destId="{7B054405-E082-4247-AC21-41D14E3B90E7}" srcOrd="0" destOrd="0" presId="urn:microsoft.com/office/officeart/2008/layout/LinedList"/>
    <dgm:cxn modelId="{0CE52051-2F38-8949-8CF6-667A59DFE36F}" type="presParOf" srcId="{687ECD18-7BFE-604D-92C6-3C39BAA7C370}" destId="{007F56AA-DB82-E14D-B4CF-7B18481DA374}" srcOrd="0" destOrd="0" presId="urn:microsoft.com/office/officeart/2008/layout/LinedList"/>
    <dgm:cxn modelId="{A81FB95A-9269-7741-A128-3426977796FE}" type="presParOf" srcId="{687ECD18-7BFE-604D-92C6-3C39BAA7C370}" destId="{13490244-350D-3745-B5D3-F3D7D5511F21}" srcOrd="1" destOrd="0" presId="urn:microsoft.com/office/officeart/2008/layout/LinedList"/>
    <dgm:cxn modelId="{60AF848D-8924-2243-9659-85CEDBD53965}" type="presParOf" srcId="{13490244-350D-3745-B5D3-F3D7D5511F21}" destId="{7B054405-E082-4247-AC21-41D14E3B90E7}" srcOrd="0" destOrd="0" presId="urn:microsoft.com/office/officeart/2008/layout/LinedList"/>
    <dgm:cxn modelId="{EC90748A-0072-F044-A2FE-65E916AD7404}" type="presParOf" srcId="{13490244-350D-3745-B5D3-F3D7D5511F21}" destId="{B2FE5B48-6A35-F34F-B094-5252D24939BE}" srcOrd="1" destOrd="0" presId="urn:microsoft.com/office/officeart/2008/layout/LinedList"/>
    <dgm:cxn modelId="{75BCA245-E5BE-FA43-A3D7-22BAF3387874}" type="presParOf" srcId="{687ECD18-7BFE-604D-92C6-3C39BAA7C370}" destId="{92F4F334-52B1-CF42-9A43-566C6D41AC51}" srcOrd="2" destOrd="0" presId="urn:microsoft.com/office/officeart/2008/layout/LinedList"/>
    <dgm:cxn modelId="{22DD7AF4-086A-C44A-BF5D-DFEEF9BF9E6E}" type="presParOf" srcId="{687ECD18-7BFE-604D-92C6-3C39BAA7C370}" destId="{0EACD9BF-ED84-AE4B-ABAD-91D1C15615B9}" srcOrd="3" destOrd="0" presId="urn:microsoft.com/office/officeart/2008/layout/LinedList"/>
    <dgm:cxn modelId="{8AD6F7C1-C8B5-9243-AA27-FDDCB2ADBD14}" type="presParOf" srcId="{0EACD9BF-ED84-AE4B-ABAD-91D1C15615B9}" destId="{F3D01127-20A5-1949-918F-7D0F75A9000F}" srcOrd="0" destOrd="0" presId="urn:microsoft.com/office/officeart/2008/layout/LinedList"/>
    <dgm:cxn modelId="{15992AD7-A3E7-9141-B7EF-3F13554768AE}" type="presParOf" srcId="{0EACD9BF-ED84-AE4B-ABAD-91D1C15615B9}" destId="{646FCF86-05CD-2041-AE40-44720C0AB5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6422994-D529-A942-BDF5-3F830BC0EB73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7EDE696-5F56-2049-B99D-B7F0D35427DB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i="1" dirty="0"/>
            <a:t>Person-Centred Care &amp; Self-Determination Theory (SDT) (Patrick and Williams, 2012)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Adherence improves when care supports </a:t>
          </a:r>
          <a:r>
            <a:rPr lang="en-PK" b="1" dirty="0"/>
            <a:t>autonomy</a:t>
          </a:r>
          <a:r>
            <a:rPr lang="en-PK" dirty="0"/>
            <a:t> (choice), </a:t>
          </a:r>
          <a:r>
            <a:rPr lang="en-PK" b="1" dirty="0"/>
            <a:t>competence</a:t>
          </a:r>
          <a:r>
            <a:rPr lang="en-PK" dirty="0"/>
            <a:t> (skills/confidence), and </a:t>
          </a:r>
          <a:r>
            <a:rPr lang="en-PK" b="1" dirty="0"/>
            <a:t>relatedness</a:t>
          </a:r>
          <a:r>
            <a:rPr lang="en-PK" dirty="0"/>
            <a:t> (trusting relationships).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b="1" dirty="0"/>
            <a:t>Effectiveness.</a:t>
          </a:r>
          <a:r>
            <a:rPr lang="en-PK" dirty="0"/>
            <a:t> Typically associated with better functional outcomes (ADLs), higher satisfaction, and safer medicines use when staff have time to coach and review goals.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If plans are completed as </a:t>
          </a:r>
          <a:r>
            <a:rPr lang="en-PK" b="1" dirty="0"/>
            <a:t>tick-box documents</a:t>
          </a:r>
          <a:r>
            <a:rPr lang="en-PK" dirty="0"/>
            <a:t> without coaching time or feedback, autonomy is performative and adherence falls; empowerment requires continuity and review, not forms.</a:t>
          </a:r>
          <a:endParaRPr lang="en-GB" dirty="0"/>
        </a:p>
      </dgm:t>
    </dgm:pt>
    <dgm:pt modelId="{E98230B7-693A-7644-8B99-840D97560855}" type="parTrans" cxnId="{95BEA1B7-4741-9749-822B-768170697E8C}">
      <dgm:prSet/>
      <dgm:spPr/>
      <dgm:t>
        <a:bodyPr/>
        <a:lstStyle/>
        <a:p>
          <a:endParaRPr lang="en-GB"/>
        </a:p>
      </dgm:t>
    </dgm:pt>
    <dgm:pt modelId="{F18A926D-64F4-F147-8404-F59F3EB89159}" type="sibTrans" cxnId="{95BEA1B7-4741-9749-822B-768170697E8C}">
      <dgm:prSet/>
      <dgm:spPr/>
      <dgm:t>
        <a:bodyPr/>
        <a:lstStyle/>
        <a:p>
          <a:endParaRPr lang="en-GB"/>
        </a:p>
      </dgm:t>
    </dgm:pt>
    <dgm:pt modelId="{E3C15545-F1BC-7845-B8CF-CBD9784FF57B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i="1" dirty="0"/>
            <a:t>Normalisation Process Theory (NPT) (Huddlestone </a:t>
          </a:r>
          <a:r>
            <a:rPr lang="en-PK" b="1" i="0" dirty="0"/>
            <a:t>et al.</a:t>
          </a:r>
          <a:r>
            <a:rPr lang="en-PK" b="1" i="1" dirty="0"/>
            <a:t>, 2020)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New pathways (e.g., virtual wards, telemonitoring) embed only when people </a:t>
          </a:r>
          <a:r>
            <a:rPr lang="en-PK" b="1" dirty="0"/>
            <a:t>understand</a:t>
          </a:r>
          <a:r>
            <a:rPr lang="en-PK" dirty="0"/>
            <a:t> them, </a:t>
          </a:r>
          <a:r>
            <a:rPr lang="en-PK" b="1" dirty="0"/>
            <a:t>see value</a:t>
          </a:r>
          <a:r>
            <a:rPr lang="en-PK" dirty="0"/>
            <a:t>, and can </a:t>
          </a:r>
          <a:r>
            <a:rPr lang="en-PK" b="1" dirty="0"/>
            <a:t>fit</a:t>
          </a:r>
          <a:r>
            <a:rPr lang="en-PK" dirty="0"/>
            <a:t> them into everyday work and life.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b="1" dirty="0"/>
            <a:t>Effectiveness.</a:t>
          </a:r>
          <a:r>
            <a:rPr lang="en-PK" dirty="0"/>
            <a:t> Implementation succeeds when cognitive load is low and benefits are tangible (e.g., fewer readmissions, faster response to deterioration).</a:t>
          </a:r>
        </a:p>
        <a:p>
          <a:pPr>
            <a:buSzPts val="1000"/>
            <a:buFont typeface="Symbol" pitchFamily="2" charset="2"/>
            <a:buChar char=""/>
          </a:pPr>
          <a:r>
            <a:rPr lang="en-PK" dirty="0"/>
            <a:t>Technologies that </a:t>
          </a:r>
          <a:r>
            <a:rPr lang="en-PK" b="1" dirty="0"/>
            <a:t>add clicks without clinical payoff</a:t>
          </a:r>
          <a:r>
            <a:rPr lang="en-PK" dirty="0"/>
            <a:t> will not normalise, regardless of evidence; usability, role clarity, and resourcing are prerequisites to impact.</a:t>
          </a:r>
          <a:endParaRPr lang="en-GB" dirty="0"/>
        </a:p>
      </dgm:t>
    </dgm:pt>
    <dgm:pt modelId="{1F759EE3-35BF-654D-8F12-622DDD0B143F}" type="parTrans" cxnId="{B3D0D53D-B6AF-F047-8216-C78703FFE6A4}">
      <dgm:prSet/>
      <dgm:spPr/>
      <dgm:t>
        <a:bodyPr/>
        <a:lstStyle/>
        <a:p>
          <a:endParaRPr lang="en-GB"/>
        </a:p>
      </dgm:t>
    </dgm:pt>
    <dgm:pt modelId="{1B1AD63E-49AC-2F4D-B134-06264C79B9FD}" type="sibTrans" cxnId="{B3D0D53D-B6AF-F047-8216-C78703FFE6A4}">
      <dgm:prSet/>
      <dgm:spPr/>
      <dgm:t>
        <a:bodyPr/>
        <a:lstStyle/>
        <a:p>
          <a:endParaRPr lang="en-GB"/>
        </a:p>
      </dgm:t>
    </dgm:pt>
    <dgm:pt modelId="{F204BD04-F5C1-214E-9CCB-7C7156E42FA7}" type="pres">
      <dgm:prSet presAssocID="{46422994-D529-A942-BDF5-3F830BC0EB73}" presName="vert0" presStyleCnt="0">
        <dgm:presLayoutVars>
          <dgm:dir/>
          <dgm:animOne val="branch"/>
          <dgm:animLvl val="lvl"/>
        </dgm:presLayoutVars>
      </dgm:prSet>
      <dgm:spPr/>
    </dgm:pt>
    <dgm:pt modelId="{1B0DD0F5-1843-3845-AB1B-4B12F5F77D78}" type="pres">
      <dgm:prSet presAssocID="{97EDE696-5F56-2049-B99D-B7F0D35427DB}" presName="thickLine" presStyleLbl="alignNode1" presStyleIdx="0" presStyleCnt="2"/>
      <dgm:spPr/>
    </dgm:pt>
    <dgm:pt modelId="{172873A3-39B6-9249-A9F2-E0059BA406A2}" type="pres">
      <dgm:prSet presAssocID="{97EDE696-5F56-2049-B99D-B7F0D35427DB}" presName="horz1" presStyleCnt="0"/>
      <dgm:spPr/>
    </dgm:pt>
    <dgm:pt modelId="{06B8FAB2-1916-B048-A3D3-8B6D341AEEC6}" type="pres">
      <dgm:prSet presAssocID="{97EDE696-5F56-2049-B99D-B7F0D35427DB}" presName="tx1" presStyleLbl="revTx" presStyleIdx="0" presStyleCnt="2"/>
      <dgm:spPr/>
    </dgm:pt>
    <dgm:pt modelId="{C8E9E113-4AE4-CC42-93EA-178E045B507E}" type="pres">
      <dgm:prSet presAssocID="{97EDE696-5F56-2049-B99D-B7F0D35427DB}" presName="vert1" presStyleCnt="0"/>
      <dgm:spPr/>
    </dgm:pt>
    <dgm:pt modelId="{DA35AF76-9359-4C46-B4F5-39820BFC9C35}" type="pres">
      <dgm:prSet presAssocID="{E3C15545-F1BC-7845-B8CF-CBD9784FF57B}" presName="thickLine" presStyleLbl="alignNode1" presStyleIdx="1" presStyleCnt="2"/>
      <dgm:spPr/>
    </dgm:pt>
    <dgm:pt modelId="{24DAD13A-F875-8143-AFC9-C0D8D5D0DA76}" type="pres">
      <dgm:prSet presAssocID="{E3C15545-F1BC-7845-B8CF-CBD9784FF57B}" presName="horz1" presStyleCnt="0"/>
      <dgm:spPr/>
    </dgm:pt>
    <dgm:pt modelId="{AA88DFCE-9F85-4046-9788-6E5E88E564DB}" type="pres">
      <dgm:prSet presAssocID="{E3C15545-F1BC-7845-B8CF-CBD9784FF57B}" presName="tx1" presStyleLbl="revTx" presStyleIdx="1" presStyleCnt="2"/>
      <dgm:spPr/>
    </dgm:pt>
    <dgm:pt modelId="{3DD9512D-B512-9F4F-A1EB-5E2601C1EDCA}" type="pres">
      <dgm:prSet presAssocID="{E3C15545-F1BC-7845-B8CF-CBD9784FF57B}" presName="vert1" presStyleCnt="0"/>
      <dgm:spPr/>
    </dgm:pt>
  </dgm:ptLst>
  <dgm:cxnLst>
    <dgm:cxn modelId="{B3D0D53D-B6AF-F047-8216-C78703FFE6A4}" srcId="{46422994-D529-A942-BDF5-3F830BC0EB73}" destId="{E3C15545-F1BC-7845-B8CF-CBD9784FF57B}" srcOrd="1" destOrd="0" parTransId="{1F759EE3-35BF-654D-8F12-622DDD0B143F}" sibTransId="{1B1AD63E-49AC-2F4D-B134-06264C79B9FD}"/>
    <dgm:cxn modelId="{0D3DDF6A-EB28-784C-8F24-64C6C54258DB}" type="presOf" srcId="{97EDE696-5F56-2049-B99D-B7F0D35427DB}" destId="{06B8FAB2-1916-B048-A3D3-8B6D341AEEC6}" srcOrd="0" destOrd="0" presId="urn:microsoft.com/office/officeart/2008/layout/LinedList"/>
    <dgm:cxn modelId="{B759D256-A4DD-B247-AF4B-D9F14DD0F049}" type="presOf" srcId="{46422994-D529-A942-BDF5-3F830BC0EB73}" destId="{F204BD04-F5C1-214E-9CCB-7C7156E42FA7}" srcOrd="0" destOrd="0" presId="urn:microsoft.com/office/officeart/2008/layout/LinedList"/>
    <dgm:cxn modelId="{F62B228F-7A39-B744-A6A6-2C36EC471D7E}" type="presOf" srcId="{E3C15545-F1BC-7845-B8CF-CBD9784FF57B}" destId="{AA88DFCE-9F85-4046-9788-6E5E88E564DB}" srcOrd="0" destOrd="0" presId="urn:microsoft.com/office/officeart/2008/layout/LinedList"/>
    <dgm:cxn modelId="{95BEA1B7-4741-9749-822B-768170697E8C}" srcId="{46422994-D529-A942-BDF5-3F830BC0EB73}" destId="{97EDE696-5F56-2049-B99D-B7F0D35427DB}" srcOrd="0" destOrd="0" parTransId="{E98230B7-693A-7644-8B99-840D97560855}" sibTransId="{F18A926D-64F4-F147-8404-F59F3EB89159}"/>
    <dgm:cxn modelId="{D5EF6440-7224-8141-996D-74E6DDF3EC8F}" type="presParOf" srcId="{F204BD04-F5C1-214E-9CCB-7C7156E42FA7}" destId="{1B0DD0F5-1843-3845-AB1B-4B12F5F77D78}" srcOrd="0" destOrd="0" presId="urn:microsoft.com/office/officeart/2008/layout/LinedList"/>
    <dgm:cxn modelId="{60E87129-EA0A-3643-9E8B-756E1CCECEEC}" type="presParOf" srcId="{F204BD04-F5C1-214E-9CCB-7C7156E42FA7}" destId="{172873A3-39B6-9249-A9F2-E0059BA406A2}" srcOrd="1" destOrd="0" presId="urn:microsoft.com/office/officeart/2008/layout/LinedList"/>
    <dgm:cxn modelId="{7E2F96EA-E7F0-A24E-AE15-8BCEA8A674A1}" type="presParOf" srcId="{172873A3-39B6-9249-A9F2-E0059BA406A2}" destId="{06B8FAB2-1916-B048-A3D3-8B6D341AEEC6}" srcOrd="0" destOrd="0" presId="urn:microsoft.com/office/officeart/2008/layout/LinedList"/>
    <dgm:cxn modelId="{8CBCCE10-1DB2-F14B-BB39-B0D704FA56BB}" type="presParOf" srcId="{172873A3-39B6-9249-A9F2-E0059BA406A2}" destId="{C8E9E113-4AE4-CC42-93EA-178E045B507E}" srcOrd="1" destOrd="0" presId="urn:microsoft.com/office/officeart/2008/layout/LinedList"/>
    <dgm:cxn modelId="{12D0F0DD-3A13-164D-8F9F-A50C550E316C}" type="presParOf" srcId="{F204BD04-F5C1-214E-9CCB-7C7156E42FA7}" destId="{DA35AF76-9359-4C46-B4F5-39820BFC9C35}" srcOrd="2" destOrd="0" presId="urn:microsoft.com/office/officeart/2008/layout/LinedList"/>
    <dgm:cxn modelId="{1F8034B8-E413-FB49-9FDB-8006ED8D9C5C}" type="presParOf" srcId="{F204BD04-F5C1-214E-9CCB-7C7156E42FA7}" destId="{24DAD13A-F875-8143-AFC9-C0D8D5D0DA76}" srcOrd="3" destOrd="0" presId="urn:microsoft.com/office/officeart/2008/layout/LinedList"/>
    <dgm:cxn modelId="{6F45E3AF-16D4-9240-8E97-B7E5F9014E13}" type="presParOf" srcId="{24DAD13A-F875-8143-AFC9-C0D8D5D0DA76}" destId="{AA88DFCE-9F85-4046-9788-6E5E88E564DB}" srcOrd="0" destOrd="0" presId="urn:microsoft.com/office/officeart/2008/layout/LinedList"/>
    <dgm:cxn modelId="{32B3CC67-B3AE-9D43-9B23-8AD4C2905E7F}" type="presParOf" srcId="{24DAD13A-F875-8143-AFC9-C0D8D5D0DA76}" destId="{3DD9512D-B512-9F4F-A1EB-5E2601C1ED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7A43289-B82A-409D-BD1A-835BCED5882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DC3EED-E908-4F39-9824-138B4BEB42A9}">
      <dgm:prSet custT="1"/>
      <dgm:spPr/>
      <dgm:t>
        <a:bodyPr/>
        <a:lstStyle/>
        <a:p>
          <a:r>
            <a:rPr lang="en-PK" sz="2000"/>
            <a:t>Older people do best when care protects independence, dignity, choice, and continuity.</a:t>
          </a:r>
          <a:endParaRPr lang="en-US" sz="2000"/>
        </a:p>
      </dgm:t>
    </dgm:pt>
    <dgm:pt modelId="{297B1166-AFDC-4986-8247-269C263A016C}" type="parTrans" cxnId="{16AFA495-9C4E-4A60-9CEE-4F3CCE6065D5}">
      <dgm:prSet/>
      <dgm:spPr/>
      <dgm:t>
        <a:bodyPr/>
        <a:lstStyle/>
        <a:p>
          <a:endParaRPr lang="en-US"/>
        </a:p>
      </dgm:t>
    </dgm:pt>
    <dgm:pt modelId="{06B3C1DE-ED6A-4B1A-9F11-373BF0D61E1E}" type="sibTrans" cxnId="{16AFA495-9C4E-4A60-9CEE-4F3CCE6065D5}">
      <dgm:prSet/>
      <dgm:spPr/>
      <dgm:t>
        <a:bodyPr/>
        <a:lstStyle/>
        <a:p>
          <a:endParaRPr lang="en-US"/>
        </a:p>
      </dgm:t>
    </dgm:pt>
    <dgm:pt modelId="{7BAC6FDA-EC83-4D33-8FE5-E5025787A2FF}">
      <dgm:prSet custT="1"/>
      <dgm:spPr/>
      <dgm:t>
        <a:bodyPr/>
        <a:lstStyle/>
        <a:p>
          <a:r>
            <a:rPr lang="en-PK" sz="2000" dirty="0"/>
            <a:t>CGA, reablement, full falls bundles, pharmacist reviews, and social prescribing work when teams have time and share one plan.</a:t>
          </a:r>
          <a:endParaRPr lang="en-US" sz="2000" dirty="0"/>
        </a:p>
      </dgm:t>
    </dgm:pt>
    <dgm:pt modelId="{8B36DD19-092F-465A-9BEA-19CE64A33198}" type="parTrans" cxnId="{E934EE0E-F74D-463E-9E1F-BDBFD8A028A9}">
      <dgm:prSet/>
      <dgm:spPr/>
      <dgm:t>
        <a:bodyPr/>
        <a:lstStyle/>
        <a:p>
          <a:endParaRPr lang="en-US"/>
        </a:p>
      </dgm:t>
    </dgm:pt>
    <dgm:pt modelId="{0D017BDB-ED7B-4AD7-B170-A7500D328B98}" type="sibTrans" cxnId="{E934EE0E-F74D-463E-9E1F-BDBFD8A028A9}">
      <dgm:prSet/>
      <dgm:spPr/>
      <dgm:t>
        <a:bodyPr/>
        <a:lstStyle/>
        <a:p>
          <a:endParaRPr lang="en-US"/>
        </a:p>
      </dgm:t>
    </dgm:pt>
    <dgm:pt modelId="{2A608CF0-CFBD-4B7B-8BE9-CCC7EF8CA503}">
      <dgm:prSet custT="1"/>
      <dgm:spPr/>
      <dgm:t>
        <a:bodyPr/>
        <a:lstStyle/>
        <a:p>
          <a:r>
            <a:rPr lang="en-PK" sz="2000"/>
            <a:t>UK policies set the right direction, but uneven adoption and poor data-sharing hold back real benefits.</a:t>
          </a:r>
          <a:endParaRPr lang="en-US" sz="2000"/>
        </a:p>
      </dgm:t>
    </dgm:pt>
    <dgm:pt modelId="{D7697A72-3488-4AB9-8108-9DD5F7BE57AE}" type="parTrans" cxnId="{51368706-AA7D-4A0B-B18D-2D44E7D7A3BD}">
      <dgm:prSet/>
      <dgm:spPr/>
      <dgm:t>
        <a:bodyPr/>
        <a:lstStyle/>
        <a:p>
          <a:endParaRPr lang="en-US"/>
        </a:p>
      </dgm:t>
    </dgm:pt>
    <dgm:pt modelId="{AB8952B6-6B60-4656-9768-8ED877B7151C}" type="sibTrans" cxnId="{51368706-AA7D-4A0B-B18D-2D44E7D7A3BD}">
      <dgm:prSet/>
      <dgm:spPr/>
      <dgm:t>
        <a:bodyPr/>
        <a:lstStyle/>
        <a:p>
          <a:endParaRPr lang="en-US"/>
        </a:p>
      </dgm:t>
    </dgm:pt>
    <dgm:pt modelId="{6E5FA648-B55F-499B-AF81-1318A6703BF6}">
      <dgm:prSet custT="1"/>
      <dgm:spPr/>
      <dgm:t>
        <a:bodyPr/>
        <a:lstStyle/>
        <a:p>
          <a:r>
            <a:rPr lang="en-PK" sz="2000"/>
            <a:t>Short visits, workforce churn, digital exclusion, and weak post-discharge follow-up create avoidable harm.</a:t>
          </a:r>
          <a:endParaRPr lang="en-US" sz="2000"/>
        </a:p>
      </dgm:t>
    </dgm:pt>
    <dgm:pt modelId="{05AA6A30-3A76-4B4C-BBF4-A3E71A8A1070}" type="parTrans" cxnId="{6E7482A6-806C-43BF-B47C-87675BE8A16B}">
      <dgm:prSet/>
      <dgm:spPr/>
      <dgm:t>
        <a:bodyPr/>
        <a:lstStyle/>
        <a:p>
          <a:endParaRPr lang="en-US"/>
        </a:p>
      </dgm:t>
    </dgm:pt>
    <dgm:pt modelId="{ACD027BA-BF3B-4E33-A3A9-C836DD99944B}" type="sibTrans" cxnId="{6E7482A6-806C-43BF-B47C-87675BE8A16B}">
      <dgm:prSet/>
      <dgm:spPr/>
      <dgm:t>
        <a:bodyPr/>
        <a:lstStyle/>
        <a:p>
          <a:endParaRPr lang="en-US"/>
        </a:p>
      </dgm:t>
    </dgm:pt>
    <dgm:pt modelId="{5E4E53F9-9110-4504-98D0-C522BAF32461}">
      <dgm:prSet custT="1"/>
      <dgm:spPr/>
      <dgm:t>
        <a:bodyPr/>
        <a:lstStyle/>
        <a:p>
          <a:r>
            <a:rPr lang="en-PK" sz="2000" dirty="0"/>
            <a:t>Make CGA universal with a single digital care plan, fund reablement with 30–45-minute visits plus falls bundles, support simple digital access, and track ADLs, falls, readmissions, medication harms, carer strain, and goals met.</a:t>
          </a:r>
          <a:endParaRPr lang="en-US" sz="2000" dirty="0"/>
        </a:p>
      </dgm:t>
    </dgm:pt>
    <dgm:pt modelId="{7AD04C21-2989-48CF-9597-E886B5A51842}" type="parTrans" cxnId="{18851F18-AE2B-4AAA-9D70-D2ABA9569C62}">
      <dgm:prSet/>
      <dgm:spPr/>
      <dgm:t>
        <a:bodyPr/>
        <a:lstStyle/>
        <a:p>
          <a:endParaRPr lang="en-US"/>
        </a:p>
      </dgm:t>
    </dgm:pt>
    <dgm:pt modelId="{A0EF7331-1190-429A-8E0A-0C5FBC1D22B7}" type="sibTrans" cxnId="{18851F18-AE2B-4AAA-9D70-D2ABA9569C62}">
      <dgm:prSet/>
      <dgm:spPr/>
      <dgm:t>
        <a:bodyPr/>
        <a:lstStyle/>
        <a:p>
          <a:endParaRPr lang="en-US"/>
        </a:p>
      </dgm:t>
    </dgm:pt>
    <dgm:pt modelId="{86914906-14E5-6048-8DAB-AFAD91B0C357}" type="pres">
      <dgm:prSet presAssocID="{C7A43289-B82A-409D-BD1A-835BCED58820}" presName="vert0" presStyleCnt="0">
        <dgm:presLayoutVars>
          <dgm:dir/>
          <dgm:animOne val="branch"/>
          <dgm:animLvl val="lvl"/>
        </dgm:presLayoutVars>
      </dgm:prSet>
      <dgm:spPr/>
    </dgm:pt>
    <dgm:pt modelId="{BBCDD892-A5F4-8345-B572-40E42133E316}" type="pres">
      <dgm:prSet presAssocID="{15DC3EED-E908-4F39-9824-138B4BEB42A9}" presName="thickLine" presStyleLbl="alignNode1" presStyleIdx="0" presStyleCnt="5"/>
      <dgm:spPr/>
    </dgm:pt>
    <dgm:pt modelId="{4328724A-96EC-9043-ABFE-F7EE90A4C55D}" type="pres">
      <dgm:prSet presAssocID="{15DC3EED-E908-4F39-9824-138B4BEB42A9}" presName="horz1" presStyleCnt="0"/>
      <dgm:spPr/>
    </dgm:pt>
    <dgm:pt modelId="{1A53A332-C37B-D140-9FBE-3A8DFCA2F231}" type="pres">
      <dgm:prSet presAssocID="{15DC3EED-E908-4F39-9824-138B4BEB42A9}" presName="tx1" presStyleLbl="revTx" presStyleIdx="0" presStyleCnt="5"/>
      <dgm:spPr/>
    </dgm:pt>
    <dgm:pt modelId="{FC654E18-30AC-D44F-9D03-D4E305AE1835}" type="pres">
      <dgm:prSet presAssocID="{15DC3EED-E908-4F39-9824-138B4BEB42A9}" presName="vert1" presStyleCnt="0"/>
      <dgm:spPr/>
    </dgm:pt>
    <dgm:pt modelId="{ECBA9F36-2A91-254B-8296-CE33EE17B08B}" type="pres">
      <dgm:prSet presAssocID="{7BAC6FDA-EC83-4D33-8FE5-E5025787A2FF}" presName="thickLine" presStyleLbl="alignNode1" presStyleIdx="1" presStyleCnt="5"/>
      <dgm:spPr/>
    </dgm:pt>
    <dgm:pt modelId="{A0378442-10F2-DD49-92BA-6D4B5458049A}" type="pres">
      <dgm:prSet presAssocID="{7BAC6FDA-EC83-4D33-8FE5-E5025787A2FF}" presName="horz1" presStyleCnt="0"/>
      <dgm:spPr/>
    </dgm:pt>
    <dgm:pt modelId="{F9409B2D-A697-4B44-B6EB-B2253416A567}" type="pres">
      <dgm:prSet presAssocID="{7BAC6FDA-EC83-4D33-8FE5-E5025787A2FF}" presName="tx1" presStyleLbl="revTx" presStyleIdx="1" presStyleCnt="5"/>
      <dgm:spPr/>
    </dgm:pt>
    <dgm:pt modelId="{702C4154-5186-974D-A302-8103961C5FA4}" type="pres">
      <dgm:prSet presAssocID="{7BAC6FDA-EC83-4D33-8FE5-E5025787A2FF}" presName="vert1" presStyleCnt="0"/>
      <dgm:spPr/>
    </dgm:pt>
    <dgm:pt modelId="{72C15197-6743-2945-BDF3-693CC7DCA520}" type="pres">
      <dgm:prSet presAssocID="{2A608CF0-CFBD-4B7B-8BE9-CCC7EF8CA503}" presName="thickLine" presStyleLbl="alignNode1" presStyleIdx="2" presStyleCnt="5"/>
      <dgm:spPr/>
    </dgm:pt>
    <dgm:pt modelId="{E9E6D81A-B398-164B-B09F-760CE3842DD5}" type="pres">
      <dgm:prSet presAssocID="{2A608CF0-CFBD-4B7B-8BE9-CCC7EF8CA503}" presName="horz1" presStyleCnt="0"/>
      <dgm:spPr/>
    </dgm:pt>
    <dgm:pt modelId="{233CE553-53DF-114D-8EA3-8EBF90E47BD8}" type="pres">
      <dgm:prSet presAssocID="{2A608CF0-CFBD-4B7B-8BE9-CCC7EF8CA503}" presName="tx1" presStyleLbl="revTx" presStyleIdx="2" presStyleCnt="5"/>
      <dgm:spPr/>
    </dgm:pt>
    <dgm:pt modelId="{0FC2E966-A130-8543-8F21-0C8AD6D98C79}" type="pres">
      <dgm:prSet presAssocID="{2A608CF0-CFBD-4B7B-8BE9-CCC7EF8CA503}" presName="vert1" presStyleCnt="0"/>
      <dgm:spPr/>
    </dgm:pt>
    <dgm:pt modelId="{CE864E4E-7296-BF45-8A02-8B67A13901F6}" type="pres">
      <dgm:prSet presAssocID="{6E5FA648-B55F-499B-AF81-1318A6703BF6}" presName="thickLine" presStyleLbl="alignNode1" presStyleIdx="3" presStyleCnt="5"/>
      <dgm:spPr/>
    </dgm:pt>
    <dgm:pt modelId="{4DF422FB-A225-4D4A-9B56-0F29A6B052A1}" type="pres">
      <dgm:prSet presAssocID="{6E5FA648-B55F-499B-AF81-1318A6703BF6}" presName="horz1" presStyleCnt="0"/>
      <dgm:spPr/>
    </dgm:pt>
    <dgm:pt modelId="{FD3DBFA5-EC70-C54D-A027-40FB57572490}" type="pres">
      <dgm:prSet presAssocID="{6E5FA648-B55F-499B-AF81-1318A6703BF6}" presName="tx1" presStyleLbl="revTx" presStyleIdx="3" presStyleCnt="5"/>
      <dgm:spPr/>
    </dgm:pt>
    <dgm:pt modelId="{847DEF52-FFED-F747-99D9-682EEFB77C87}" type="pres">
      <dgm:prSet presAssocID="{6E5FA648-B55F-499B-AF81-1318A6703BF6}" presName="vert1" presStyleCnt="0"/>
      <dgm:spPr/>
    </dgm:pt>
    <dgm:pt modelId="{4BDB444A-1B4D-3847-A8D7-745A92D5D95A}" type="pres">
      <dgm:prSet presAssocID="{5E4E53F9-9110-4504-98D0-C522BAF32461}" presName="thickLine" presStyleLbl="alignNode1" presStyleIdx="4" presStyleCnt="5"/>
      <dgm:spPr/>
    </dgm:pt>
    <dgm:pt modelId="{A3B86B08-B317-5544-A6B1-E064ED2CEC57}" type="pres">
      <dgm:prSet presAssocID="{5E4E53F9-9110-4504-98D0-C522BAF32461}" presName="horz1" presStyleCnt="0"/>
      <dgm:spPr/>
    </dgm:pt>
    <dgm:pt modelId="{DB0DF784-6DFE-AE49-AD60-7E9254E9D7DE}" type="pres">
      <dgm:prSet presAssocID="{5E4E53F9-9110-4504-98D0-C522BAF32461}" presName="tx1" presStyleLbl="revTx" presStyleIdx="4" presStyleCnt="5"/>
      <dgm:spPr/>
    </dgm:pt>
    <dgm:pt modelId="{CC7F9D51-6D05-A649-9593-EDD319BA2FD1}" type="pres">
      <dgm:prSet presAssocID="{5E4E53F9-9110-4504-98D0-C522BAF32461}" presName="vert1" presStyleCnt="0"/>
      <dgm:spPr/>
    </dgm:pt>
  </dgm:ptLst>
  <dgm:cxnLst>
    <dgm:cxn modelId="{51368706-AA7D-4A0B-B18D-2D44E7D7A3BD}" srcId="{C7A43289-B82A-409D-BD1A-835BCED58820}" destId="{2A608CF0-CFBD-4B7B-8BE9-CCC7EF8CA503}" srcOrd="2" destOrd="0" parTransId="{D7697A72-3488-4AB9-8108-9DD5F7BE57AE}" sibTransId="{AB8952B6-6B60-4656-9768-8ED877B7151C}"/>
    <dgm:cxn modelId="{E934EE0E-F74D-463E-9E1F-BDBFD8A028A9}" srcId="{C7A43289-B82A-409D-BD1A-835BCED58820}" destId="{7BAC6FDA-EC83-4D33-8FE5-E5025787A2FF}" srcOrd="1" destOrd="0" parTransId="{8B36DD19-092F-465A-9BEA-19CE64A33198}" sibTransId="{0D017BDB-ED7B-4AD7-B170-A7500D328B98}"/>
    <dgm:cxn modelId="{18851F18-AE2B-4AAA-9D70-D2ABA9569C62}" srcId="{C7A43289-B82A-409D-BD1A-835BCED58820}" destId="{5E4E53F9-9110-4504-98D0-C522BAF32461}" srcOrd="4" destOrd="0" parTransId="{7AD04C21-2989-48CF-9597-E886B5A51842}" sibTransId="{A0EF7331-1190-429A-8E0A-0C5FBC1D22B7}"/>
    <dgm:cxn modelId="{896E8759-EB42-B043-945F-07CCBDE80B0A}" type="presOf" srcId="{15DC3EED-E908-4F39-9824-138B4BEB42A9}" destId="{1A53A332-C37B-D140-9FBE-3A8DFCA2F231}" srcOrd="0" destOrd="0" presId="urn:microsoft.com/office/officeart/2008/layout/LinedList"/>
    <dgm:cxn modelId="{16AFA495-9C4E-4A60-9CEE-4F3CCE6065D5}" srcId="{C7A43289-B82A-409D-BD1A-835BCED58820}" destId="{15DC3EED-E908-4F39-9824-138B4BEB42A9}" srcOrd="0" destOrd="0" parTransId="{297B1166-AFDC-4986-8247-269C263A016C}" sibTransId="{06B3C1DE-ED6A-4B1A-9F11-373BF0D61E1E}"/>
    <dgm:cxn modelId="{00CA0C97-ED42-534C-996C-D1415AF74FCA}" type="presOf" srcId="{2A608CF0-CFBD-4B7B-8BE9-CCC7EF8CA503}" destId="{233CE553-53DF-114D-8EA3-8EBF90E47BD8}" srcOrd="0" destOrd="0" presId="urn:microsoft.com/office/officeart/2008/layout/LinedList"/>
    <dgm:cxn modelId="{E470D49B-5CB9-2A44-9EE7-CFB89880CA2F}" type="presOf" srcId="{7BAC6FDA-EC83-4D33-8FE5-E5025787A2FF}" destId="{F9409B2D-A697-4B44-B6EB-B2253416A567}" srcOrd="0" destOrd="0" presId="urn:microsoft.com/office/officeart/2008/layout/LinedList"/>
    <dgm:cxn modelId="{6E7482A6-806C-43BF-B47C-87675BE8A16B}" srcId="{C7A43289-B82A-409D-BD1A-835BCED58820}" destId="{6E5FA648-B55F-499B-AF81-1318A6703BF6}" srcOrd="3" destOrd="0" parTransId="{05AA6A30-3A76-4B4C-BBF4-A3E71A8A1070}" sibTransId="{ACD027BA-BF3B-4E33-A3A9-C836DD99944B}"/>
    <dgm:cxn modelId="{9F8CD7AD-C559-C747-A6F9-6D061935DC4E}" type="presOf" srcId="{C7A43289-B82A-409D-BD1A-835BCED58820}" destId="{86914906-14E5-6048-8DAB-AFAD91B0C357}" srcOrd="0" destOrd="0" presId="urn:microsoft.com/office/officeart/2008/layout/LinedList"/>
    <dgm:cxn modelId="{586771B0-6E56-3D4A-9DCF-6DFF5CF302FA}" type="presOf" srcId="{5E4E53F9-9110-4504-98D0-C522BAF32461}" destId="{DB0DF784-6DFE-AE49-AD60-7E9254E9D7DE}" srcOrd="0" destOrd="0" presId="urn:microsoft.com/office/officeart/2008/layout/LinedList"/>
    <dgm:cxn modelId="{067E4AE4-030C-E74A-BE16-7FF599EF61A1}" type="presOf" srcId="{6E5FA648-B55F-499B-AF81-1318A6703BF6}" destId="{FD3DBFA5-EC70-C54D-A027-40FB57572490}" srcOrd="0" destOrd="0" presId="urn:microsoft.com/office/officeart/2008/layout/LinedList"/>
    <dgm:cxn modelId="{DDB2D5FC-F5F2-E244-B94E-F752D6F08E88}" type="presParOf" srcId="{86914906-14E5-6048-8DAB-AFAD91B0C357}" destId="{BBCDD892-A5F4-8345-B572-40E42133E316}" srcOrd="0" destOrd="0" presId="urn:microsoft.com/office/officeart/2008/layout/LinedList"/>
    <dgm:cxn modelId="{815E4116-A06A-414B-AC46-99640476AFCF}" type="presParOf" srcId="{86914906-14E5-6048-8DAB-AFAD91B0C357}" destId="{4328724A-96EC-9043-ABFE-F7EE90A4C55D}" srcOrd="1" destOrd="0" presId="urn:microsoft.com/office/officeart/2008/layout/LinedList"/>
    <dgm:cxn modelId="{1FABE36A-D7E8-404A-9CBC-262241D26653}" type="presParOf" srcId="{4328724A-96EC-9043-ABFE-F7EE90A4C55D}" destId="{1A53A332-C37B-D140-9FBE-3A8DFCA2F231}" srcOrd="0" destOrd="0" presId="urn:microsoft.com/office/officeart/2008/layout/LinedList"/>
    <dgm:cxn modelId="{7AB392AC-5849-D243-97CB-01094E230147}" type="presParOf" srcId="{4328724A-96EC-9043-ABFE-F7EE90A4C55D}" destId="{FC654E18-30AC-D44F-9D03-D4E305AE1835}" srcOrd="1" destOrd="0" presId="urn:microsoft.com/office/officeart/2008/layout/LinedList"/>
    <dgm:cxn modelId="{10FE4A2F-A15A-6E4C-8FA5-3BCBEC92DB4F}" type="presParOf" srcId="{86914906-14E5-6048-8DAB-AFAD91B0C357}" destId="{ECBA9F36-2A91-254B-8296-CE33EE17B08B}" srcOrd="2" destOrd="0" presId="urn:microsoft.com/office/officeart/2008/layout/LinedList"/>
    <dgm:cxn modelId="{7A8F9A10-26A9-BB4A-93DF-6D00FB909B01}" type="presParOf" srcId="{86914906-14E5-6048-8DAB-AFAD91B0C357}" destId="{A0378442-10F2-DD49-92BA-6D4B5458049A}" srcOrd="3" destOrd="0" presId="urn:microsoft.com/office/officeart/2008/layout/LinedList"/>
    <dgm:cxn modelId="{0D1926BC-ACDC-764D-A2ED-1C6A41F3C3FA}" type="presParOf" srcId="{A0378442-10F2-DD49-92BA-6D4B5458049A}" destId="{F9409B2D-A697-4B44-B6EB-B2253416A567}" srcOrd="0" destOrd="0" presId="urn:microsoft.com/office/officeart/2008/layout/LinedList"/>
    <dgm:cxn modelId="{2507D604-5FC0-C94E-A6AC-426CD70176F5}" type="presParOf" srcId="{A0378442-10F2-DD49-92BA-6D4B5458049A}" destId="{702C4154-5186-974D-A302-8103961C5FA4}" srcOrd="1" destOrd="0" presId="urn:microsoft.com/office/officeart/2008/layout/LinedList"/>
    <dgm:cxn modelId="{1FC8271C-FD55-FB44-A0D0-FB4183C4D861}" type="presParOf" srcId="{86914906-14E5-6048-8DAB-AFAD91B0C357}" destId="{72C15197-6743-2945-BDF3-693CC7DCA520}" srcOrd="4" destOrd="0" presId="urn:microsoft.com/office/officeart/2008/layout/LinedList"/>
    <dgm:cxn modelId="{58A4271E-B9BC-664C-A4BC-D43AF83BD9E6}" type="presParOf" srcId="{86914906-14E5-6048-8DAB-AFAD91B0C357}" destId="{E9E6D81A-B398-164B-B09F-760CE3842DD5}" srcOrd="5" destOrd="0" presId="urn:microsoft.com/office/officeart/2008/layout/LinedList"/>
    <dgm:cxn modelId="{53093D3E-A4FD-294A-AB2C-BB1A202A9834}" type="presParOf" srcId="{E9E6D81A-B398-164B-B09F-760CE3842DD5}" destId="{233CE553-53DF-114D-8EA3-8EBF90E47BD8}" srcOrd="0" destOrd="0" presId="urn:microsoft.com/office/officeart/2008/layout/LinedList"/>
    <dgm:cxn modelId="{70A69B4E-A6D1-B749-A4DA-7FA92E237121}" type="presParOf" srcId="{E9E6D81A-B398-164B-B09F-760CE3842DD5}" destId="{0FC2E966-A130-8543-8F21-0C8AD6D98C79}" srcOrd="1" destOrd="0" presId="urn:microsoft.com/office/officeart/2008/layout/LinedList"/>
    <dgm:cxn modelId="{01A5E44D-AC46-C64A-8222-DA721A3BAAC2}" type="presParOf" srcId="{86914906-14E5-6048-8DAB-AFAD91B0C357}" destId="{CE864E4E-7296-BF45-8A02-8B67A13901F6}" srcOrd="6" destOrd="0" presId="urn:microsoft.com/office/officeart/2008/layout/LinedList"/>
    <dgm:cxn modelId="{D04F4BDA-AD26-6E47-B0F4-6F60F9C4D8E6}" type="presParOf" srcId="{86914906-14E5-6048-8DAB-AFAD91B0C357}" destId="{4DF422FB-A225-4D4A-9B56-0F29A6B052A1}" srcOrd="7" destOrd="0" presId="urn:microsoft.com/office/officeart/2008/layout/LinedList"/>
    <dgm:cxn modelId="{866F1A58-B631-1D44-9350-6AFEAEA0CDE7}" type="presParOf" srcId="{4DF422FB-A225-4D4A-9B56-0F29A6B052A1}" destId="{FD3DBFA5-EC70-C54D-A027-40FB57572490}" srcOrd="0" destOrd="0" presId="urn:microsoft.com/office/officeart/2008/layout/LinedList"/>
    <dgm:cxn modelId="{28E7DAD3-FE22-9E4A-92CB-7066713F7157}" type="presParOf" srcId="{4DF422FB-A225-4D4A-9B56-0F29A6B052A1}" destId="{847DEF52-FFED-F747-99D9-682EEFB77C87}" srcOrd="1" destOrd="0" presId="urn:microsoft.com/office/officeart/2008/layout/LinedList"/>
    <dgm:cxn modelId="{85DE8193-1ECE-E840-BDFC-6250CA6DEC90}" type="presParOf" srcId="{86914906-14E5-6048-8DAB-AFAD91B0C357}" destId="{4BDB444A-1B4D-3847-A8D7-745A92D5D95A}" srcOrd="8" destOrd="0" presId="urn:microsoft.com/office/officeart/2008/layout/LinedList"/>
    <dgm:cxn modelId="{E231D2E1-1036-7643-8216-B46718C87BB8}" type="presParOf" srcId="{86914906-14E5-6048-8DAB-AFAD91B0C357}" destId="{A3B86B08-B317-5544-A6B1-E064ED2CEC57}" srcOrd="9" destOrd="0" presId="urn:microsoft.com/office/officeart/2008/layout/LinedList"/>
    <dgm:cxn modelId="{C3DBE8C8-C8C0-E64F-94EB-2CF064998E1B}" type="presParOf" srcId="{A3B86B08-B317-5544-A6B1-E064ED2CEC57}" destId="{DB0DF784-6DFE-AE49-AD60-7E9254E9D7DE}" srcOrd="0" destOrd="0" presId="urn:microsoft.com/office/officeart/2008/layout/LinedList"/>
    <dgm:cxn modelId="{87871785-5003-DB42-B4A9-59A6501D47C2}" type="presParOf" srcId="{A3B86B08-B317-5544-A6B1-E064ED2CEC57}" destId="{CC7F9D51-6D05-A649-9593-EDD319BA2F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9D630-6C8F-6A4B-9165-1C59CDAF18AF}">
      <dsp:nvSpPr>
        <dsp:cNvPr id="0" name=""/>
        <dsp:cNvSpPr/>
      </dsp:nvSpPr>
      <dsp:spPr>
        <a:xfrm rot="10800000">
          <a:off x="1381813" y="1369"/>
          <a:ext cx="4312989" cy="1181834"/>
        </a:xfrm>
        <a:prstGeom prst="homePlat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21156" tIns="53340" rIns="99568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/>
            <a:t>Person-centred, coordinated care for older adults is linked to </a:t>
          </a:r>
          <a:r>
            <a:rPr lang="en-PK" sz="1400" b="1" kern="1200"/>
            <a:t>better functional outcomes and safer care</a:t>
          </a:r>
          <a:r>
            <a:rPr lang="en-PK" sz="1400" kern="1200"/>
            <a:t>, especially when underpinned by evidence-based frailty pathways (Thompson </a:t>
          </a:r>
          <a:r>
            <a:rPr lang="en-PK" sz="1400" i="1" kern="1200"/>
            <a:t>et al.</a:t>
          </a:r>
          <a:r>
            <a:rPr lang="en-PK" sz="1400" kern="1200"/>
            <a:t>, 2021). </a:t>
          </a:r>
          <a:endParaRPr lang="en-GB" sz="1400" kern="1200" dirty="0"/>
        </a:p>
      </dsp:txBody>
      <dsp:txXfrm rot="10800000">
        <a:off x="1677271" y="1369"/>
        <a:ext cx="4017531" cy="1181834"/>
      </dsp:txXfrm>
    </dsp:sp>
    <dsp:sp modelId="{742788A3-0F1E-964F-8DB7-E1F96C7EA5B6}">
      <dsp:nvSpPr>
        <dsp:cNvPr id="0" name=""/>
        <dsp:cNvSpPr/>
      </dsp:nvSpPr>
      <dsp:spPr>
        <a:xfrm>
          <a:off x="790895" y="1369"/>
          <a:ext cx="1181834" cy="1181834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4ECAF99-E99C-514B-AE3E-64C0E3D6D34F}">
      <dsp:nvSpPr>
        <dsp:cNvPr id="0" name=""/>
        <dsp:cNvSpPr/>
      </dsp:nvSpPr>
      <dsp:spPr>
        <a:xfrm rot="10800000">
          <a:off x="1381813" y="1535991"/>
          <a:ext cx="4312989" cy="1181834"/>
        </a:xfrm>
        <a:prstGeom prst="homePlate">
          <a:avLst/>
        </a:prstGeom>
        <a:gradFill rotWithShape="0">
          <a:gsLst>
            <a:gs pos="0">
              <a:schemeClr val="accent3">
                <a:hueOff val="2058582"/>
                <a:satOff val="12356"/>
                <a:lumOff val="941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058582"/>
                <a:satOff val="12356"/>
                <a:lumOff val="941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058582"/>
                <a:satOff val="12356"/>
                <a:lumOff val="941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21156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 dirty="0"/>
            <a:t>Evaluate the care/support needs of older people in the UK, with a focus on ageing at home and maintaining functional ability.</a:t>
          </a:r>
        </a:p>
      </dsp:txBody>
      <dsp:txXfrm rot="10800000">
        <a:off x="1677271" y="1535991"/>
        <a:ext cx="4017531" cy="1181834"/>
      </dsp:txXfrm>
    </dsp:sp>
    <dsp:sp modelId="{3DF42D1C-7902-8A48-9E2F-F5A570073153}">
      <dsp:nvSpPr>
        <dsp:cNvPr id="0" name=""/>
        <dsp:cNvSpPr/>
      </dsp:nvSpPr>
      <dsp:spPr>
        <a:xfrm>
          <a:off x="790895" y="1535991"/>
          <a:ext cx="1181834" cy="1181834"/>
        </a:xfrm>
        <a:prstGeom prst="ellipse">
          <a:avLst/>
        </a:prstGeom>
        <a:solidFill>
          <a:schemeClr val="accent3">
            <a:tint val="50000"/>
            <a:hueOff val="2508307"/>
            <a:satOff val="22734"/>
            <a:lumOff val="34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44A29A4-B02E-9C47-96DA-B9902F223286}">
      <dsp:nvSpPr>
        <dsp:cNvPr id="0" name=""/>
        <dsp:cNvSpPr/>
      </dsp:nvSpPr>
      <dsp:spPr>
        <a:xfrm rot="10800000">
          <a:off x="1381813" y="3070613"/>
          <a:ext cx="4312989" cy="1181834"/>
        </a:xfrm>
        <a:prstGeom prst="homePlate">
          <a:avLst/>
        </a:prstGeom>
        <a:gradFill rotWithShape="0">
          <a:gsLst>
            <a:gs pos="0">
              <a:schemeClr val="accent3">
                <a:hueOff val="4117163"/>
                <a:satOff val="24712"/>
                <a:lumOff val="1882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4117163"/>
                <a:satOff val="24712"/>
                <a:lumOff val="1882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4117163"/>
                <a:satOff val="24712"/>
                <a:lumOff val="1882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21156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/>
            <a:t>The presentation critically evaluates needs, interventions, UK provisions, theory/policy, key challenges, and evidence-based recommendations</a:t>
          </a:r>
          <a:r>
            <a:rPr lang="en-PK" sz="1400" kern="1200"/>
            <a:t>, ending with a concise conclusion.</a:t>
          </a:r>
        </a:p>
      </dsp:txBody>
      <dsp:txXfrm rot="10800000">
        <a:off x="1677271" y="3070613"/>
        <a:ext cx="4017531" cy="1181834"/>
      </dsp:txXfrm>
    </dsp:sp>
    <dsp:sp modelId="{E32D3FC5-EAA3-D745-91DD-47F92E42860D}">
      <dsp:nvSpPr>
        <dsp:cNvPr id="0" name=""/>
        <dsp:cNvSpPr/>
      </dsp:nvSpPr>
      <dsp:spPr>
        <a:xfrm>
          <a:off x="790895" y="3070613"/>
          <a:ext cx="1181834" cy="1181834"/>
        </a:xfrm>
        <a:prstGeom prst="ellipse">
          <a:avLst/>
        </a:prstGeom>
        <a:solidFill>
          <a:schemeClr val="accent3">
            <a:tint val="50000"/>
            <a:hueOff val="5016615"/>
            <a:satOff val="45467"/>
            <a:lumOff val="69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39021-02D7-7747-BCAB-AD872314F3C1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300" b="1" kern="1200" dirty="0">
              <a:solidFill>
                <a:schemeClr val="tx1"/>
              </a:solidFill>
            </a:rPr>
            <a:t>Ageing population:</a:t>
          </a:r>
          <a:r>
            <a:rPr lang="en-PK" sz="1300" kern="1200" dirty="0">
              <a:solidFill>
                <a:schemeClr val="tx1"/>
              </a:solidFill>
            </a:rPr>
            <a:t> About </a:t>
          </a:r>
          <a:r>
            <a:rPr lang="en-PK" sz="1300" b="1" kern="1200" dirty="0">
              <a:solidFill>
                <a:schemeClr val="tx1"/>
              </a:solidFill>
            </a:rPr>
            <a:t>18% of people in England are 65+</a:t>
          </a:r>
          <a:r>
            <a:rPr lang="en-PK" sz="1300" kern="1200" dirty="0">
              <a:solidFill>
                <a:schemeClr val="tx1"/>
              </a:solidFill>
            </a:rPr>
            <a:t>; share is rising fastest in rural/coastal areas (Centre for Ageing Better, 2025). </a:t>
          </a:r>
          <a:endParaRPr lang="en-GB" sz="1300" kern="1200" dirty="0">
            <a:solidFill>
              <a:schemeClr val="tx1"/>
            </a:solidFill>
          </a:endParaRPr>
        </a:p>
      </dsp:txBody>
      <dsp:txXfrm>
        <a:off x="1221978" y="2645"/>
        <a:ext cx="2706687" cy="1624012"/>
      </dsp:txXfrm>
    </dsp:sp>
    <dsp:sp modelId="{05F52E54-B56F-354C-A427-21CFA8EEC6CF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300" b="1" kern="1200" dirty="0">
              <a:solidFill>
                <a:schemeClr val="tx1"/>
              </a:solidFill>
            </a:rPr>
            <a:t>Growth trend:</a:t>
          </a:r>
          <a:r>
            <a:rPr lang="en-PK" sz="1300" kern="1200" dirty="0">
              <a:solidFill>
                <a:schemeClr val="tx1"/>
              </a:solidFill>
            </a:rPr>
            <a:t> The </a:t>
          </a:r>
          <a:r>
            <a:rPr lang="en-PK" sz="1300" b="1" kern="1200" dirty="0">
              <a:solidFill>
                <a:schemeClr val="tx1"/>
              </a:solidFill>
            </a:rPr>
            <a:t>65+ population grew ~1.8% in England (to mid-2024)</a:t>
          </a:r>
          <a:r>
            <a:rPr lang="en-PK" sz="1300" kern="1200" dirty="0">
              <a:solidFill>
                <a:schemeClr val="tx1"/>
              </a:solidFill>
            </a:rPr>
            <a:t>, continuing the ageing trend; </a:t>
          </a:r>
          <a:r>
            <a:rPr lang="en-PK" sz="1300" b="1" kern="1200" dirty="0">
              <a:solidFill>
                <a:schemeClr val="tx1"/>
              </a:solidFill>
            </a:rPr>
            <a:t>85+ is the fastest-growing group </a:t>
          </a:r>
          <a:r>
            <a:rPr lang="en-PK" sz="1300" kern="1200" dirty="0">
              <a:solidFill>
                <a:schemeClr val="tx1"/>
              </a:solidFill>
            </a:rPr>
            <a:t>(Office for National Statistics, 2025)</a:t>
          </a:r>
          <a:r>
            <a:rPr lang="en-PK" sz="1300" b="1" kern="1200" dirty="0">
              <a:solidFill>
                <a:schemeClr val="tx1"/>
              </a:solidFill>
            </a:rPr>
            <a:t>.</a:t>
          </a:r>
          <a:r>
            <a:rPr lang="en-PK" sz="1300" kern="1200" dirty="0">
              <a:solidFill>
                <a:schemeClr val="tx1"/>
              </a:solidFill>
            </a:rPr>
            <a:t> </a:t>
          </a:r>
        </a:p>
      </dsp:txBody>
      <dsp:txXfrm>
        <a:off x="4199334" y="2645"/>
        <a:ext cx="2706687" cy="1624012"/>
      </dsp:txXfrm>
    </dsp:sp>
    <dsp:sp modelId="{DFEA36FA-9716-3442-8124-FA7BCB35CC9E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300" b="1" kern="1200">
              <a:solidFill>
                <a:schemeClr val="tx1"/>
              </a:solidFill>
            </a:rPr>
            <a:t>Multimorbidity:</a:t>
          </a:r>
          <a:r>
            <a:rPr lang="en-PK" sz="1300" kern="1200">
              <a:solidFill>
                <a:schemeClr val="tx1"/>
              </a:solidFill>
            </a:rPr>
            <a:t> In England, </a:t>
          </a:r>
          <a:r>
            <a:rPr lang="en-PK" sz="1300" b="1" kern="1200">
              <a:solidFill>
                <a:schemeClr val="tx1"/>
              </a:solidFill>
            </a:rPr>
            <a:t>~54% of those 65+ had 2+ long-term conditions (2015)</a:t>
          </a:r>
          <a:r>
            <a:rPr lang="en-PK" sz="1300" kern="1200">
              <a:solidFill>
                <a:schemeClr val="tx1"/>
              </a:solidFill>
            </a:rPr>
            <a:t> and this is </a:t>
          </a:r>
          <a:r>
            <a:rPr lang="en-PK" sz="1300" b="1" kern="1200">
              <a:solidFill>
                <a:schemeClr val="tx1"/>
              </a:solidFill>
            </a:rPr>
            <a:t>projected to ~68% by 2035</a:t>
          </a:r>
          <a:r>
            <a:rPr lang="en-PK" sz="1300" kern="1200">
              <a:solidFill>
                <a:schemeClr val="tx1"/>
              </a:solidFill>
            </a:rPr>
            <a:t>; globally, adults </a:t>
          </a:r>
          <a:r>
            <a:rPr lang="en-PK" sz="1300" b="1" kern="1200">
              <a:solidFill>
                <a:schemeClr val="tx1"/>
              </a:solidFill>
            </a:rPr>
            <a:t>60+ with multimorbidity ≈51% </a:t>
          </a:r>
          <a:r>
            <a:rPr lang="en-PK" sz="1300" kern="1200">
              <a:solidFill>
                <a:schemeClr val="tx1"/>
              </a:solidFill>
            </a:rPr>
            <a:t>(National Institute for Health and Care Research, 2024). </a:t>
          </a:r>
        </a:p>
      </dsp:txBody>
      <dsp:txXfrm>
        <a:off x="1221978" y="1897327"/>
        <a:ext cx="2706687" cy="1624012"/>
      </dsp:txXfrm>
    </dsp:sp>
    <dsp:sp modelId="{C152A250-E1CC-FB49-950C-CC7EA04BCA32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300" b="1" kern="1200">
              <a:solidFill>
                <a:schemeClr val="tx1"/>
              </a:solidFill>
            </a:rPr>
            <a:t>Frailty:</a:t>
          </a:r>
          <a:r>
            <a:rPr lang="en-PK" sz="1300" kern="1200">
              <a:solidFill>
                <a:schemeClr val="tx1"/>
              </a:solidFill>
            </a:rPr>
            <a:t> Around </a:t>
          </a:r>
          <a:r>
            <a:rPr lang="en-PK" sz="1300" b="1" kern="1200">
              <a:solidFill>
                <a:schemeClr val="tx1"/>
              </a:solidFill>
            </a:rPr>
            <a:t>3% of 65+ live with severe frailty</a:t>
          </a:r>
          <a:r>
            <a:rPr lang="en-PK" sz="1300" kern="1200">
              <a:solidFill>
                <a:schemeClr val="tx1"/>
              </a:solidFill>
            </a:rPr>
            <a:t> (eFI); </a:t>
          </a:r>
          <a:r>
            <a:rPr lang="en-PK" sz="1300" b="1" kern="1200">
              <a:solidFill>
                <a:schemeClr val="tx1"/>
              </a:solidFill>
            </a:rPr>
            <a:t>&gt;50% of 85+ have moderate/severe frailty</a:t>
          </a:r>
          <a:r>
            <a:rPr lang="en-PK" sz="1300" kern="1200">
              <a:solidFill>
                <a:schemeClr val="tx1"/>
              </a:solidFill>
            </a:rPr>
            <a:t>. </a:t>
          </a:r>
        </a:p>
      </dsp:txBody>
      <dsp:txXfrm>
        <a:off x="4199334" y="1897327"/>
        <a:ext cx="2706687" cy="1624012"/>
      </dsp:txXfrm>
    </dsp:sp>
    <dsp:sp modelId="{99F8508B-E1A4-CA49-94EA-713D56C1AA20}">
      <dsp:nvSpPr>
        <dsp:cNvPr id="0" name=""/>
        <dsp:cNvSpPr/>
      </dsp:nvSpPr>
      <dsp:spPr>
        <a:xfrm>
          <a:off x="2710656" y="3792008"/>
          <a:ext cx="2706687" cy="162401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300" b="1" kern="1200" dirty="0">
              <a:solidFill>
                <a:schemeClr val="tx1"/>
              </a:solidFill>
            </a:rPr>
            <a:t>Social isolation:</a:t>
          </a:r>
          <a:r>
            <a:rPr lang="en-PK" sz="1300" kern="1200" dirty="0">
              <a:solidFill>
                <a:schemeClr val="tx1"/>
              </a:solidFill>
            </a:rPr>
            <a:t> </a:t>
          </a:r>
          <a:r>
            <a:rPr lang="en-PK" sz="1300" b="1" kern="1200" dirty="0">
              <a:solidFill>
                <a:schemeClr val="tx1"/>
              </a:solidFill>
            </a:rPr>
            <a:t>~7% of over-65s (≈940,000 people)</a:t>
          </a:r>
          <a:r>
            <a:rPr lang="en-PK" sz="1300" kern="1200" dirty="0">
              <a:solidFill>
                <a:schemeClr val="tx1"/>
              </a:solidFill>
            </a:rPr>
            <a:t> report being </a:t>
          </a:r>
          <a:r>
            <a:rPr lang="en-PK" sz="1300" b="1" kern="1200" dirty="0">
              <a:solidFill>
                <a:schemeClr val="tx1"/>
              </a:solidFill>
            </a:rPr>
            <a:t>often lonely</a:t>
          </a:r>
          <a:r>
            <a:rPr lang="en-PK" sz="1300" kern="1200" dirty="0">
              <a:solidFill>
                <a:schemeClr val="tx1"/>
              </a:solidFill>
            </a:rPr>
            <a:t> (National Institute for Health and Care Research, 2024)</a:t>
          </a:r>
        </a:p>
      </dsp:txBody>
      <dsp:txXfrm>
        <a:off x="2710656" y="3792008"/>
        <a:ext cx="2706687" cy="1624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0ABD5-04E4-584D-8B5E-3B627C850764}">
      <dsp:nvSpPr>
        <dsp:cNvPr id="0" name=""/>
        <dsp:cNvSpPr/>
      </dsp:nvSpPr>
      <dsp:spPr>
        <a:xfrm>
          <a:off x="1052586" y="1110033"/>
          <a:ext cx="841042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34703-AE20-6448-9E2F-31353D43238F}">
      <dsp:nvSpPr>
        <dsp:cNvPr id="0" name=""/>
        <dsp:cNvSpPr/>
      </dsp:nvSpPr>
      <dsp:spPr>
        <a:xfrm>
          <a:off x="1944092" y="1039421"/>
          <a:ext cx="96719" cy="181664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81051"/>
            <a:satOff val="-4445"/>
            <a:lumOff val="-50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81051"/>
              <a:satOff val="-4445"/>
              <a:lumOff val="-5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BEF9CC-EA2E-734E-973D-7D102519F0E7}">
      <dsp:nvSpPr>
        <dsp:cNvPr id="0" name=""/>
        <dsp:cNvSpPr/>
      </dsp:nvSpPr>
      <dsp:spPr>
        <a:xfrm>
          <a:off x="525631" y="688243"/>
          <a:ext cx="843651" cy="84365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738" tIns="32738" rIns="32738" bIns="32738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1</a:t>
          </a:r>
        </a:p>
      </dsp:txBody>
      <dsp:txXfrm>
        <a:off x="649181" y="811793"/>
        <a:ext cx="596551" cy="596551"/>
      </dsp:txXfrm>
    </dsp:sp>
    <dsp:sp modelId="{CE57D41E-596A-354E-AA98-F340E473070C}">
      <dsp:nvSpPr>
        <dsp:cNvPr id="0" name=""/>
        <dsp:cNvSpPr/>
      </dsp:nvSpPr>
      <dsp:spPr>
        <a:xfrm>
          <a:off x="1283" y="1697494"/>
          <a:ext cx="189234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962103"/>
            <a:satOff val="-8890"/>
            <a:lumOff val="-100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62103"/>
              <a:satOff val="-8890"/>
              <a:lumOff val="-10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70" tIns="165100" rIns="14927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/>
            <a:t>Independence &amp; dignity:</a:t>
          </a:r>
          <a:r>
            <a:rPr lang="en-PK" sz="1100" kern="1200"/>
            <a:t> Most older people want to do as much as they can, safely. Services often over-protect, which can reduce ability and confidence over time (Kritzinger </a:t>
          </a:r>
          <a:r>
            <a:rPr lang="en-PK" sz="1100" i="1" kern="1200"/>
            <a:t>et al.</a:t>
          </a:r>
          <a:r>
            <a:rPr lang="en-PK" sz="1100" kern="1200"/>
            <a:t>, 2014).</a:t>
          </a:r>
          <a:endParaRPr lang="en-US" sz="1100" kern="1200"/>
        </a:p>
      </dsp:txBody>
      <dsp:txXfrm>
        <a:off x="1283" y="2075963"/>
        <a:ext cx="1892345" cy="1587131"/>
      </dsp:txXfrm>
    </dsp:sp>
    <dsp:sp modelId="{4D7F2537-BC64-354B-A34E-B672EE297D3F}">
      <dsp:nvSpPr>
        <dsp:cNvPr id="0" name=""/>
        <dsp:cNvSpPr/>
      </dsp:nvSpPr>
      <dsp:spPr>
        <a:xfrm>
          <a:off x="2103890" y="1110033"/>
          <a:ext cx="1892345" cy="72"/>
        </a:xfrm>
        <a:prstGeom prst="rect">
          <a:avLst/>
        </a:prstGeom>
        <a:solidFill>
          <a:schemeClr val="accent2">
            <a:tint val="40000"/>
            <a:alpha val="90000"/>
            <a:hueOff val="1443154"/>
            <a:satOff val="-13335"/>
            <a:lumOff val="-150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43154"/>
              <a:satOff val="-13335"/>
              <a:lumOff val="-150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B995CC-2F2B-F946-9797-97D0D170A61D}">
      <dsp:nvSpPr>
        <dsp:cNvPr id="0" name=""/>
        <dsp:cNvSpPr/>
      </dsp:nvSpPr>
      <dsp:spPr>
        <a:xfrm>
          <a:off x="4046698" y="1039421"/>
          <a:ext cx="96719" cy="18166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1924205"/>
            <a:satOff val="-17781"/>
            <a:lumOff val="-20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924205"/>
              <a:satOff val="-17781"/>
              <a:lumOff val="-20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BA9863-EC8C-7046-84DA-5477D23D199F}">
      <dsp:nvSpPr>
        <dsp:cNvPr id="0" name=""/>
        <dsp:cNvSpPr/>
      </dsp:nvSpPr>
      <dsp:spPr>
        <a:xfrm>
          <a:off x="2628237" y="688243"/>
          <a:ext cx="843651" cy="843651"/>
        </a:xfrm>
        <a:prstGeom prst="ellipse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738" tIns="32738" rIns="32738" bIns="32738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2</a:t>
          </a:r>
        </a:p>
      </dsp:txBody>
      <dsp:txXfrm>
        <a:off x="2751787" y="811793"/>
        <a:ext cx="596551" cy="596551"/>
      </dsp:txXfrm>
    </dsp:sp>
    <dsp:sp modelId="{9804096A-1EE9-C64C-8AD3-6AA35B0EE73B}">
      <dsp:nvSpPr>
        <dsp:cNvPr id="0" name=""/>
        <dsp:cNvSpPr/>
      </dsp:nvSpPr>
      <dsp:spPr>
        <a:xfrm>
          <a:off x="2103890" y="1697494"/>
          <a:ext cx="189234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2405257"/>
            <a:satOff val="-22226"/>
            <a:lumOff val="-25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05257"/>
              <a:satOff val="-22226"/>
              <a:lumOff val="-25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70" tIns="165100" rIns="14927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/>
            <a:t>Choice &amp; control:</a:t>
          </a:r>
          <a:r>
            <a:rPr lang="en-PK" sz="1100" kern="1200"/>
            <a:t> Decisions are sometimes made </a:t>
          </a:r>
          <a:r>
            <a:rPr lang="en-PK" sz="1100" i="1" kern="1200"/>
            <a:t>for</a:t>
          </a:r>
          <a:r>
            <a:rPr lang="en-PK" sz="1100" kern="1200"/>
            <a:t> people, not </a:t>
          </a:r>
          <a:r>
            <a:rPr lang="en-PK" sz="1100" i="1" kern="1200"/>
            <a:t>with</a:t>
          </a:r>
          <a:r>
            <a:rPr lang="en-PK" sz="1100" kern="1200"/>
            <a:t> them. This </a:t>
          </a:r>
          <a:r>
            <a:rPr lang="en-PK" sz="1100" b="1" kern="1200"/>
            <a:t>paternalism</a:t>
          </a:r>
          <a:r>
            <a:rPr lang="en-PK" sz="1100" kern="1200"/>
            <a:t> risks poor fit with personal goals and culture (Kim, 2022).</a:t>
          </a:r>
          <a:endParaRPr lang="en-US" sz="1100" kern="1200"/>
        </a:p>
      </dsp:txBody>
      <dsp:txXfrm>
        <a:off x="2103890" y="2075963"/>
        <a:ext cx="1892345" cy="1587131"/>
      </dsp:txXfrm>
    </dsp:sp>
    <dsp:sp modelId="{FBE9FF40-9292-8642-8491-3A843BD05461}">
      <dsp:nvSpPr>
        <dsp:cNvPr id="0" name=""/>
        <dsp:cNvSpPr/>
      </dsp:nvSpPr>
      <dsp:spPr>
        <a:xfrm>
          <a:off x="4206496" y="1110033"/>
          <a:ext cx="1892345" cy="72"/>
        </a:xfrm>
        <a:prstGeom prst="rect">
          <a:avLst/>
        </a:prstGeom>
        <a:solidFill>
          <a:schemeClr val="accent2">
            <a:tint val="40000"/>
            <a:alpha val="90000"/>
            <a:hueOff val="2886308"/>
            <a:satOff val="-26671"/>
            <a:lumOff val="-300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886308"/>
              <a:satOff val="-26671"/>
              <a:lumOff val="-30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B6C0C-B983-5E42-8D31-E6C0884806A8}">
      <dsp:nvSpPr>
        <dsp:cNvPr id="0" name=""/>
        <dsp:cNvSpPr/>
      </dsp:nvSpPr>
      <dsp:spPr>
        <a:xfrm>
          <a:off x="6149305" y="1039421"/>
          <a:ext cx="96719" cy="18166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EEC2D0-E4C4-B840-A480-69760CD18201}">
      <dsp:nvSpPr>
        <dsp:cNvPr id="0" name=""/>
        <dsp:cNvSpPr/>
      </dsp:nvSpPr>
      <dsp:spPr>
        <a:xfrm>
          <a:off x="4730844" y="688243"/>
          <a:ext cx="843651" cy="843651"/>
        </a:xfrm>
        <a:prstGeom prst="ellipse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738" tIns="32738" rIns="32738" bIns="32738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3</a:t>
          </a:r>
        </a:p>
      </dsp:txBody>
      <dsp:txXfrm>
        <a:off x="4854394" y="811793"/>
        <a:ext cx="596551" cy="596551"/>
      </dsp:txXfrm>
    </dsp:sp>
    <dsp:sp modelId="{CE02A1CB-2228-7647-A9F2-42A381C77A99}">
      <dsp:nvSpPr>
        <dsp:cNvPr id="0" name=""/>
        <dsp:cNvSpPr/>
      </dsp:nvSpPr>
      <dsp:spPr>
        <a:xfrm>
          <a:off x="4206496" y="1697494"/>
          <a:ext cx="189234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3848410"/>
            <a:satOff val="-35561"/>
            <a:lumOff val="-400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848410"/>
              <a:satOff val="-35561"/>
              <a:lumOff val="-40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70" tIns="165100" rIns="14927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/>
            <a:t>Continuity of care:</a:t>
          </a:r>
          <a:r>
            <a:rPr lang="en-PK" sz="1100" kern="1200"/>
            <a:t> Fragmented teams and records mean people repeat their story and problems get missed. Joined-up care prevents harm and saves time (Djukanović </a:t>
          </a:r>
          <a:r>
            <a:rPr lang="en-PK" sz="1100" i="1" kern="1200"/>
            <a:t>et al.</a:t>
          </a:r>
          <a:r>
            <a:rPr lang="en-PK" sz="1100" kern="1200"/>
            <a:t>, 2024).</a:t>
          </a:r>
          <a:endParaRPr lang="en-US" sz="1100" kern="1200"/>
        </a:p>
      </dsp:txBody>
      <dsp:txXfrm>
        <a:off x="4206496" y="2075963"/>
        <a:ext cx="1892345" cy="1587131"/>
      </dsp:txXfrm>
    </dsp:sp>
    <dsp:sp modelId="{5E1E95A5-4791-184D-8297-EDF7C1A68109}">
      <dsp:nvSpPr>
        <dsp:cNvPr id="0" name=""/>
        <dsp:cNvSpPr/>
      </dsp:nvSpPr>
      <dsp:spPr>
        <a:xfrm>
          <a:off x="6309103" y="1110033"/>
          <a:ext cx="1892345" cy="72"/>
        </a:xfrm>
        <a:prstGeom prst="rect">
          <a:avLst/>
        </a:prstGeom>
        <a:solidFill>
          <a:schemeClr val="accent2">
            <a:tint val="40000"/>
            <a:alpha val="90000"/>
            <a:hueOff val="4329462"/>
            <a:satOff val="-40006"/>
            <a:lumOff val="-451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329462"/>
              <a:satOff val="-40006"/>
              <a:lumOff val="-451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1B893-ECA8-8641-ADB9-42558FB829F2}">
      <dsp:nvSpPr>
        <dsp:cNvPr id="0" name=""/>
        <dsp:cNvSpPr/>
      </dsp:nvSpPr>
      <dsp:spPr>
        <a:xfrm>
          <a:off x="8251911" y="1039421"/>
          <a:ext cx="96719" cy="18166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810513"/>
            <a:satOff val="-44451"/>
            <a:lumOff val="-501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810513"/>
              <a:satOff val="-44451"/>
              <a:lumOff val="-501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7A57B-24C0-2049-8B9C-1A61B68D0A36}">
      <dsp:nvSpPr>
        <dsp:cNvPr id="0" name=""/>
        <dsp:cNvSpPr/>
      </dsp:nvSpPr>
      <dsp:spPr>
        <a:xfrm>
          <a:off x="6833450" y="688243"/>
          <a:ext cx="843651" cy="843651"/>
        </a:xfrm>
        <a:prstGeom prst="ellipse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738" tIns="32738" rIns="32738" bIns="32738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4</a:t>
          </a:r>
        </a:p>
      </dsp:txBody>
      <dsp:txXfrm>
        <a:off x="6957000" y="811793"/>
        <a:ext cx="596551" cy="596551"/>
      </dsp:txXfrm>
    </dsp:sp>
    <dsp:sp modelId="{07734440-6DD7-1D46-A089-8DC9629AAB52}">
      <dsp:nvSpPr>
        <dsp:cNvPr id="0" name=""/>
        <dsp:cNvSpPr/>
      </dsp:nvSpPr>
      <dsp:spPr>
        <a:xfrm>
          <a:off x="6309103" y="1697494"/>
          <a:ext cx="189234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5291564"/>
            <a:satOff val="-48897"/>
            <a:lumOff val="-55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291564"/>
              <a:satOff val="-48897"/>
              <a:lumOff val="-551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70" tIns="165100" rIns="14927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/>
            <a:t>Whole-person support:</a:t>
          </a:r>
          <a:r>
            <a:rPr lang="en-PK" sz="1100" kern="1200"/>
            <a:t> Medical issues, mobility, mood, money, and housing are </a:t>
          </a:r>
          <a:r>
            <a:rPr lang="en-PK" sz="1100" b="1" kern="1200"/>
            <a:t>linked</a:t>
          </a:r>
          <a:r>
            <a:rPr lang="en-PK" sz="1100" kern="1200"/>
            <a:t> treating just one part rarely works.</a:t>
          </a:r>
          <a:endParaRPr lang="en-US" sz="1100" kern="1200"/>
        </a:p>
      </dsp:txBody>
      <dsp:txXfrm>
        <a:off x="6309103" y="2075963"/>
        <a:ext cx="1892345" cy="1587131"/>
      </dsp:txXfrm>
    </dsp:sp>
    <dsp:sp modelId="{A20E5928-C027-2247-9632-6F9DE0BF13B4}">
      <dsp:nvSpPr>
        <dsp:cNvPr id="0" name=""/>
        <dsp:cNvSpPr/>
      </dsp:nvSpPr>
      <dsp:spPr>
        <a:xfrm>
          <a:off x="8411709" y="1110032"/>
          <a:ext cx="946172" cy="72"/>
        </a:xfrm>
        <a:prstGeom prst="rect">
          <a:avLst/>
        </a:prstGeom>
        <a:solidFill>
          <a:schemeClr val="accent2">
            <a:tint val="40000"/>
            <a:alpha val="90000"/>
            <a:hueOff val="5772616"/>
            <a:satOff val="-53342"/>
            <a:lumOff val="-60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772616"/>
              <a:satOff val="-53342"/>
              <a:lumOff val="-60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2DBC31-DD1C-964D-85D8-AAE98CB7F73C}">
      <dsp:nvSpPr>
        <dsp:cNvPr id="0" name=""/>
        <dsp:cNvSpPr/>
      </dsp:nvSpPr>
      <dsp:spPr>
        <a:xfrm>
          <a:off x="8936057" y="688243"/>
          <a:ext cx="843651" cy="843651"/>
        </a:xfrm>
        <a:prstGeom prst="ellips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738" tIns="32738" rIns="32738" bIns="32738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5</a:t>
          </a:r>
        </a:p>
      </dsp:txBody>
      <dsp:txXfrm>
        <a:off x="9059607" y="811793"/>
        <a:ext cx="596551" cy="596551"/>
      </dsp:txXfrm>
    </dsp:sp>
    <dsp:sp modelId="{9DFEC498-63D2-664E-8AF5-BFD9BE22771D}">
      <dsp:nvSpPr>
        <dsp:cNvPr id="0" name=""/>
        <dsp:cNvSpPr/>
      </dsp:nvSpPr>
      <dsp:spPr>
        <a:xfrm>
          <a:off x="8411709" y="1697494"/>
          <a:ext cx="189234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270" tIns="165100" rIns="14927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/>
            <a:t>Digital shift:</a:t>
          </a:r>
          <a:r>
            <a:rPr lang="en-PK" sz="1100" kern="1200"/>
            <a:t> Technology can help (reminders, monitoring), but without training, devices, and language support, it can deepen inequality (Ghorayeb, Comber and Gooberman-Hill, 2021).</a:t>
          </a:r>
          <a:endParaRPr lang="en-US" sz="1100" kern="1200"/>
        </a:p>
      </dsp:txBody>
      <dsp:txXfrm>
        <a:off x="8411709" y="2075963"/>
        <a:ext cx="1892345" cy="15871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662C64-162D-0444-8B5D-F2843B699200}">
      <dsp:nvSpPr>
        <dsp:cNvPr id="0" name=""/>
        <dsp:cNvSpPr/>
      </dsp:nvSpPr>
      <dsp:spPr>
        <a:xfrm>
          <a:off x="3819" y="394855"/>
          <a:ext cx="2296914" cy="4108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 dirty="0"/>
            <a:t>Comprehensive Geriatric Assessment (CGA)</a:t>
          </a:r>
          <a:endParaRPr lang="en-GB" sz="1100" kern="1200" dirty="0"/>
        </a:p>
      </dsp:txBody>
      <dsp:txXfrm>
        <a:off x="3819" y="394855"/>
        <a:ext cx="2296914" cy="410857"/>
      </dsp:txXfrm>
    </dsp:sp>
    <dsp:sp modelId="{73741153-636E-5D49-9B3F-1B94651A83AB}">
      <dsp:nvSpPr>
        <dsp:cNvPr id="0" name=""/>
        <dsp:cNvSpPr/>
      </dsp:nvSpPr>
      <dsp:spPr>
        <a:xfrm>
          <a:off x="3819" y="805713"/>
          <a:ext cx="2296914" cy="31402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 dirty="0"/>
            <a:t>Multidimensional, interdisciplinary process used to evaluate an older person’s medical, functional, psychological, and social needs in order to create a coordinated and person-centred care plan that optimises health, independence, and quality of life.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/>
            <a:t>Finds the full picture (medical, functional, social) and links it to one plan; lowers readmissions and improves function when delivered properly.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 dirty="0"/>
            <a:t>Needs time, trained MDT (geriatrician, nurse, PT/OT, pharmacist), and a </a:t>
          </a:r>
          <a:r>
            <a:rPr lang="en-PK" sz="1100" b="0" kern="1200" dirty="0"/>
            <a:t>shared record</a:t>
          </a:r>
          <a:r>
            <a:rPr lang="en-PK" sz="1100" kern="1200" dirty="0"/>
            <a:t>, otherwise plans don’t get used (Ivanoff </a:t>
          </a:r>
          <a:r>
            <a:rPr lang="en-PK" sz="1100" i="1" kern="1200" dirty="0"/>
            <a:t>et al.</a:t>
          </a:r>
          <a:r>
            <a:rPr lang="en-PK" sz="1100" kern="1200" dirty="0"/>
            <a:t>, 2018; Welsh, Gordon and Gladman, 2014).</a:t>
          </a:r>
        </a:p>
      </dsp:txBody>
      <dsp:txXfrm>
        <a:off x="3819" y="805713"/>
        <a:ext cx="2296914" cy="3140280"/>
      </dsp:txXfrm>
    </dsp:sp>
    <dsp:sp modelId="{F592A0DB-9EC0-0845-8E0E-0965BC126AF7}">
      <dsp:nvSpPr>
        <dsp:cNvPr id="0" name=""/>
        <dsp:cNvSpPr/>
      </dsp:nvSpPr>
      <dsp:spPr>
        <a:xfrm>
          <a:off x="2622301" y="394855"/>
          <a:ext cx="2296914" cy="410857"/>
        </a:xfrm>
        <a:prstGeom prst="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 dirty="0"/>
            <a:t>Reablement &amp; strength-based homecare</a:t>
          </a:r>
          <a:endParaRPr lang="en-GB" sz="1100" kern="1200" dirty="0"/>
        </a:p>
      </dsp:txBody>
      <dsp:txXfrm>
        <a:off x="2622301" y="394855"/>
        <a:ext cx="2296914" cy="410857"/>
      </dsp:txXfrm>
    </dsp:sp>
    <dsp:sp modelId="{BCDE8B08-6EED-B24F-90E1-AA83FBA4DDE1}">
      <dsp:nvSpPr>
        <dsp:cNvPr id="0" name=""/>
        <dsp:cNvSpPr/>
      </dsp:nvSpPr>
      <dsp:spPr>
        <a:xfrm>
          <a:off x="2622301" y="805713"/>
          <a:ext cx="2296914" cy="3140280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 dirty="0"/>
            <a:t>Short-term, goal-oriented service that helps older adults regain daily living skills and confidence after illness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/>
            <a:t>Short, focused support helps people </a:t>
          </a:r>
          <a:r>
            <a:rPr lang="en-PK" sz="1100" b="0" kern="1200"/>
            <a:t>regain ADLs</a:t>
          </a:r>
          <a:r>
            <a:rPr lang="en-PK" sz="1100" kern="1200"/>
            <a:t> and confidence; can reduce long-term care hours.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b="0" kern="1200" dirty="0"/>
            <a:t>However</a:t>
          </a:r>
          <a:r>
            <a:rPr lang="en-PK" sz="1100" b="1" kern="1200" dirty="0"/>
            <a:t>, </a:t>
          </a:r>
          <a:r>
            <a:rPr lang="en-PK" sz="1100" b="0" kern="1200" dirty="0"/>
            <a:t>r</a:t>
          </a:r>
          <a:r>
            <a:rPr lang="en-PK" sz="1100" kern="1200" dirty="0"/>
            <a:t>esults fade if visits are too short, staff turnover is high, or there’s no coaching mindset (Ghorayeb, Comber and Gooberman-Hill, 2021).</a:t>
          </a:r>
        </a:p>
      </dsp:txBody>
      <dsp:txXfrm>
        <a:off x="2622301" y="805713"/>
        <a:ext cx="2296914" cy="3140280"/>
      </dsp:txXfrm>
    </dsp:sp>
    <dsp:sp modelId="{A9498F83-C6F8-4943-B546-0D39B5FCA510}">
      <dsp:nvSpPr>
        <dsp:cNvPr id="0" name=""/>
        <dsp:cNvSpPr/>
      </dsp:nvSpPr>
      <dsp:spPr>
        <a:xfrm>
          <a:off x="5240783" y="394855"/>
          <a:ext cx="2296914" cy="410857"/>
        </a:xfrm>
        <a:prstGeom prst="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 dirty="0"/>
            <a:t>Falls prevention bundles</a:t>
          </a:r>
          <a:r>
            <a:rPr lang="en-PK" sz="1100" kern="1200" dirty="0"/>
            <a:t> </a:t>
          </a:r>
          <a:endParaRPr lang="en-GB" sz="1100" kern="1200" dirty="0"/>
        </a:p>
      </dsp:txBody>
      <dsp:txXfrm>
        <a:off x="5240783" y="394855"/>
        <a:ext cx="2296914" cy="410857"/>
      </dsp:txXfrm>
    </dsp:sp>
    <dsp:sp modelId="{99DEFE94-0711-DD42-A802-84D867BCFDC2}">
      <dsp:nvSpPr>
        <dsp:cNvPr id="0" name=""/>
        <dsp:cNvSpPr/>
      </dsp:nvSpPr>
      <dsp:spPr>
        <a:xfrm>
          <a:off x="5240783" y="805713"/>
          <a:ext cx="2296914" cy="3140280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 dirty="0"/>
            <a:t>Multifactorial intervention packages that combine home safety checks, exercise or balance training, medication reviews, and vision or foot care to reduce falls and related injuries among older people.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/>
            <a:t>Reduces falls and fear of falling when the </a:t>
          </a:r>
          <a:r>
            <a:rPr lang="en-PK" sz="1100" b="1" kern="1200"/>
            <a:t>whole bundle</a:t>
          </a:r>
          <a:r>
            <a:rPr lang="en-PK" sz="1100" kern="1200"/>
            <a:t> is used.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 dirty="0"/>
            <a:t>However, Patchy adherence; long waits for community physio; people drop out without transport/support (Hsieh, Chen and Sosnoff, 2022).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</dsp:txBody>
      <dsp:txXfrm>
        <a:off x="5240783" y="805713"/>
        <a:ext cx="2296914" cy="3140280"/>
      </dsp:txXfrm>
    </dsp:sp>
    <dsp:sp modelId="{D5995B11-9703-5549-BE58-D76E4290633F}">
      <dsp:nvSpPr>
        <dsp:cNvPr id="0" name=""/>
        <dsp:cNvSpPr/>
      </dsp:nvSpPr>
      <dsp:spPr>
        <a:xfrm>
          <a:off x="7859266" y="394855"/>
          <a:ext cx="2296914" cy="410857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 dirty="0"/>
            <a:t>Social prescribing</a:t>
          </a:r>
          <a:r>
            <a:rPr lang="en-PK" sz="1100" kern="1200" dirty="0"/>
            <a:t> </a:t>
          </a:r>
          <a:endParaRPr lang="en-GB" sz="1100" kern="1200" dirty="0"/>
        </a:p>
      </dsp:txBody>
      <dsp:txXfrm>
        <a:off x="7859266" y="394855"/>
        <a:ext cx="2296914" cy="410857"/>
      </dsp:txXfrm>
    </dsp:sp>
    <dsp:sp modelId="{C1B1CE0A-B504-5040-8CBF-3BFD2B9C876F}">
      <dsp:nvSpPr>
        <dsp:cNvPr id="0" name=""/>
        <dsp:cNvSpPr/>
      </dsp:nvSpPr>
      <dsp:spPr>
        <a:xfrm>
          <a:off x="7859266" y="805713"/>
          <a:ext cx="2296914" cy="314028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 dirty="0"/>
            <a:t>Connects older adults to non-clinical community resources such as exercise classes, volunteering, or befriending schemes through link workers, aiming to reduce loneliness, improve wellbeing, and strengthen self-management.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kern="1200"/>
            <a:t>Tackles loneliness, low mood, and practical barriers; often very acceptable to older people.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100" b="0" kern="1200" dirty="0"/>
            <a:t>However, o</a:t>
          </a:r>
          <a:r>
            <a:rPr lang="en-PK" sz="1100" kern="1200" dirty="0"/>
            <a:t>utcomes are inconsistently measured; benefits depend on local community offers that may be underfunded (Moffatt </a:t>
          </a:r>
          <a:r>
            <a:rPr lang="en-PK" sz="1100" i="1" kern="1200" dirty="0"/>
            <a:t>et al.</a:t>
          </a:r>
          <a:r>
            <a:rPr lang="en-PK" sz="1100" kern="1200" dirty="0"/>
            <a:t>, 2017).</a:t>
          </a:r>
        </a:p>
      </dsp:txBody>
      <dsp:txXfrm>
        <a:off x="7859266" y="805713"/>
        <a:ext cx="2296914" cy="3140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022446-DD40-4F9A-8F64-5E8F90F0D2B0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81C63A-590F-4E3A-AA9B-A22FD141ADF2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2F8C8-9FD1-4DDE-AC41-465E41F5A28A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PK" sz="1500" b="1" kern="1200" cap="none" dirty="0"/>
            <a:t>Workforce:</a:t>
          </a:r>
          <a:r>
            <a:rPr lang="en-PK" sz="1500" kern="1200" cap="none" dirty="0"/>
            <a:t> Skills, Retention, And Time Per Visit Are Make-or-break.</a:t>
          </a:r>
          <a:endParaRPr lang="en-US" sz="1500" kern="1200" cap="none" dirty="0"/>
        </a:p>
      </dsp:txBody>
      <dsp:txXfrm>
        <a:off x="100682" y="2684598"/>
        <a:ext cx="2370489" cy="720000"/>
      </dsp:txXfrm>
    </dsp:sp>
    <dsp:sp modelId="{75199CF4-2008-4F3A-A9AC-44CE16B8BCC1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C74CE-ED0A-4639-BB8C-22045922928A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064EF-6A61-45FF-A159-8636CBD95306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PK" sz="1500" b="1" kern="1200" cap="none" dirty="0"/>
            <a:t>Data-sharing:</a:t>
          </a:r>
          <a:r>
            <a:rPr lang="en-PK" sz="1500" kern="1200" cap="none" dirty="0"/>
            <a:t> If Teams Can’t See The Same Plan, Benefits Leak Away.</a:t>
          </a:r>
          <a:endParaRPr lang="en-US" sz="1500" kern="1200" cap="none" dirty="0"/>
        </a:p>
      </dsp:txBody>
      <dsp:txXfrm>
        <a:off x="2886007" y="2684598"/>
        <a:ext cx="2370489" cy="720000"/>
      </dsp:txXfrm>
    </dsp:sp>
    <dsp:sp modelId="{9355F46C-CD89-4231-AD38-8EE16567C2CB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F2065C-DC37-41A9-8A1E-A6BF9666EEE6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CAF3FD-2199-437C-B25D-C87EA1DBCE95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PK" sz="1500" b="1" kern="1200" cap="none" dirty="0"/>
            <a:t>Continuity:</a:t>
          </a:r>
          <a:r>
            <a:rPr lang="en-PK" sz="1500" kern="1200" cap="none" dirty="0"/>
            <a:t> Named Coordinator/Key Worker Turns Plans Into Action.</a:t>
          </a:r>
          <a:endParaRPr lang="en-US" sz="1500" kern="1200" cap="none" dirty="0"/>
        </a:p>
      </dsp:txBody>
      <dsp:txXfrm>
        <a:off x="5671332" y="2684598"/>
        <a:ext cx="2370489" cy="720000"/>
      </dsp:txXfrm>
    </dsp:sp>
    <dsp:sp modelId="{1B8F74DF-7715-4351-A0EC-5E10E8727F27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A5D29-57DF-41FF-AC37-01ECC9E0D768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B9E66-A839-42BA-B75E-BAE7C067D426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PK" sz="1500" b="1" kern="1200" cap="none" dirty="0"/>
            <a:t>Equity:</a:t>
          </a:r>
          <a:r>
            <a:rPr lang="en-PK" sz="1500" kern="1200" cap="none" dirty="0"/>
            <a:t> Transport, Language, And Digital Access Decide Who Actually Benefits.</a:t>
          </a:r>
          <a:endParaRPr lang="en-US" sz="1500" kern="1200" cap="none" dirty="0"/>
        </a:p>
      </dsp:txBody>
      <dsp:txXfrm>
        <a:off x="8456657" y="2684598"/>
        <a:ext cx="237048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CD42-0231-F149-872C-85F2E6AB19F3}">
      <dsp:nvSpPr>
        <dsp:cNvPr id="0" name=""/>
        <dsp:cNvSpPr/>
      </dsp:nvSpPr>
      <dsp:spPr>
        <a:xfrm rot="16200000">
          <a:off x="-654351" y="655473"/>
          <a:ext cx="4228115" cy="2917167"/>
        </a:xfrm>
        <a:prstGeom prst="flowChartManualOperati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0" tIns="0" rIns="103403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600" b="1" kern="1200" dirty="0"/>
            <a:t>NHS Long Term Plan </a:t>
          </a:r>
          <a:r>
            <a:rPr lang="en-PK" sz="1600" kern="1200" dirty="0"/>
            <a:t>(NHS England, 2019)</a:t>
          </a:r>
          <a:endParaRPr lang="en-GB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 dirty="0"/>
            <a:t>Why it matters:</a:t>
          </a:r>
          <a:r>
            <a:rPr lang="en-PK" sz="1200" kern="1200" dirty="0"/>
            <a:t> Sets the national push for prevention, ageing well, and care closer to home.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/>
            <a:t>How it helps:</a:t>
          </a:r>
          <a:r>
            <a:rPr lang="en-PK" sz="1200" kern="1200"/>
            <a:t> Funds models like enhanced care in care homes, virtual wards, and community rehab.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 dirty="0"/>
            <a:t>Gap:</a:t>
          </a:r>
          <a:r>
            <a:rPr lang="en-PK" sz="1200" kern="1200" dirty="0"/>
            <a:t> Promises outpace local workforce and rehab capacity; reporting can be process-heavy rather than outcome-focused.</a:t>
          </a:r>
        </a:p>
      </dsp:txBody>
      <dsp:txXfrm rot="5400000">
        <a:off x="1123" y="845622"/>
        <a:ext cx="2917167" cy="2536869"/>
      </dsp:txXfrm>
    </dsp:sp>
    <dsp:sp modelId="{10203E24-F9E2-DA4E-82C7-12E5B0E4203D}">
      <dsp:nvSpPr>
        <dsp:cNvPr id="0" name=""/>
        <dsp:cNvSpPr/>
      </dsp:nvSpPr>
      <dsp:spPr>
        <a:xfrm rot="16200000">
          <a:off x="2481603" y="655473"/>
          <a:ext cx="4228115" cy="2917167"/>
        </a:xfrm>
        <a:prstGeom prst="flowChartManualOperation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0" tIns="0" rIns="103403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600" b="1" kern="1200" dirty="0"/>
            <a:t>Integrated Care Systems (ICS) </a:t>
          </a:r>
          <a:r>
            <a:rPr lang="en-PK" sz="1600" kern="1200" dirty="0"/>
            <a:t>(Dunn </a:t>
          </a:r>
          <a:r>
            <a:rPr lang="en-PK" sz="1600" i="1" kern="1200" dirty="0"/>
            <a:t>et al.</a:t>
          </a:r>
          <a:r>
            <a:rPr lang="en-PK" sz="1600" kern="1200" dirty="0"/>
            <a:t>, 2022)</a:t>
          </a:r>
          <a:endParaRPr lang="en-GB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 dirty="0"/>
            <a:t>Why it matters:</a:t>
          </a:r>
          <a:r>
            <a:rPr lang="en-PK" sz="1200" kern="1200" dirty="0"/>
            <a:t> NHS, councils, and partners plan </a:t>
          </a:r>
          <a:r>
            <a:rPr lang="en-PK" sz="1200" b="1" kern="1200" dirty="0"/>
            <a:t>together</a:t>
          </a:r>
          <a:r>
            <a:rPr lang="en-PK" sz="1200" kern="1200" dirty="0"/>
            <a:t> for population health.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/>
            <a:t>How it helps:</a:t>
          </a:r>
          <a:r>
            <a:rPr lang="en-PK" sz="1200" kern="1200"/>
            <a:t> Can pool budgets and align priorities (e.g., falls, frailty, housing adaptations).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 dirty="0"/>
            <a:t>Gap:</a:t>
          </a:r>
          <a:r>
            <a:rPr lang="en-PK" sz="1200" kern="1200" dirty="0"/>
            <a:t> Integration is uneven; different IT systems block a </a:t>
          </a:r>
          <a:r>
            <a:rPr lang="en-PK" sz="1200" b="1" kern="1200" dirty="0"/>
            <a:t>single shared care plan</a:t>
          </a:r>
          <a:r>
            <a:rPr lang="en-PK" sz="1200" kern="1200" dirty="0"/>
            <a:t>.</a:t>
          </a:r>
        </a:p>
      </dsp:txBody>
      <dsp:txXfrm rot="5400000">
        <a:off x="3137077" y="845622"/>
        <a:ext cx="2917167" cy="2536869"/>
      </dsp:txXfrm>
    </dsp:sp>
    <dsp:sp modelId="{BCA244F1-4DF9-0B4E-BC83-6F6C17B29E93}">
      <dsp:nvSpPr>
        <dsp:cNvPr id="0" name=""/>
        <dsp:cNvSpPr/>
      </dsp:nvSpPr>
      <dsp:spPr>
        <a:xfrm rot="16200000">
          <a:off x="5617557" y="655473"/>
          <a:ext cx="4228115" cy="2917167"/>
        </a:xfrm>
        <a:prstGeom prst="flowChartManualOperation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0" tIns="0" rIns="103403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600" b="1" kern="1200" dirty="0"/>
            <a:t>Better Care Fund (BCF) </a:t>
          </a:r>
          <a:r>
            <a:rPr lang="en-PK" sz="1600" kern="1200" dirty="0"/>
            <a:t>(Department Of Health and Social Care, 2025)</a:t>
          </a:r>
          <a:endParaRPr lang="en-GB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 dirty="0"/>
            <a:t>Why it matters:</a:t>
          </a:r>
          <a:r>
            <a:rPr lang="en-PK" sz="1200" kern="1200" dirty="0"/>
            <a:t> Joins NHS–Local Authority money to keep people independent and </a:t>
          </a:r>
          <a:r>
            <a:rPr lang="en-PK" sz="1200" b="1" kern="1200" dirty="0"/>
            <a:t>out of hospital</a:t>
          </a:r>
          <a:r>
            <a:rPr lang="en-PK" sz="1200" kern="1200" dirty="0"/>
            <a:t>.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/>
            <a:t>How it helps:</a:t>
          </a:r>
          <a:r>
            <a:rPr lang="en-PK" sz="1200" kern="1200"/>
            <a:t> Funds reablement, home adaptations, equipment, step-down beds.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200" b="1" kern="1200" dirty="0"/>
            <a:t>Gap:</a:t>
          </a:r>
          <a:r>
            <a:rPr lang="en-PK" sz="1200" kern="1200" dirty="0"/>
            <a:t> Short-term cycles; local variation; limited evaluation of </a:t>
          </a:r>
          <a:r>
            <a:rPr lang="en-PK" sz="1200" b="1" kern="1200" dirty="0"/>
            <a:t>what works best</a:t>
          </a:r>
          <a:r>
            <a:rPr lang="en-PK" sz="1200" kern="1200" dirty="0"/>
            <a:t>.</a:t>
          </a:r>
        </a:p>
      </dsp:txBody>
      <dsp:txXfrm rot="5400000">
        <a:off x="6273031" y="845622"/>
        <a:ext cx="2917167" cy="25368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CD42-0231-F149-872C-85F2E6AB19F3}">
      <dsp:nvSpPr>
        <dsp:cNvPr id="0" name=""/>
        <dsp:cNvSpPr/>
      </dsp:nvSpPr>
      <dsp:spPr>
        <a:xfrm rot="16200000">
          <a:off x="-217184" y="221119"/>
          <a:ext cx="4228115" cy="3785875"/>
        </a:xfrm>
        <a:prstGeom prst="flowChartManualOperati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7326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Hospital-at-Home / Virtual Wards </a:t>
          </a:r>
          <a:r>
            <a:rPr lang="en-PK" sz="1800" kern="1200" dirty="0"/>
            <a:t>(Department of Health and Social Care, 2024)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400" b="1" kern="1200" dirty="0"/>
            <a:t>Why it matters:</a:t>
          </a:r>
          <a:r>
            <a:rPr lang="en-PK" sz="1400" kern="1200" dirty="0"/>
            <a:t> Acute-level care delivered at home can protect function and reduce delirium.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400" b="1" kern="1200"/>
            <a:t>How it helps:</a:t>
          </a:r>
          <a:r>
            <a:rPr lang="en-PK" sz="1400" kern="1200"/>
            <a:t> Rapid response teams, remote monitoring, daily reviews.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400" b="1" kern="1200" dirty="0"/>
            <a:t>Gap:</a:t>
          </a:r>
          <a:r>
            <a:rPr lang="en-PK" sz="1400" kern="1200" dirty="0"/>
            <a:t> Not suitable for all; requires strong escalation routes and </a:t>
          </a:r>
          <a:r>
            <a:rPr lang="en-PK" sz="1400" b="1" kern="1200" dirty="0"/>
            <a:t>carer support</a:t>
          </a:r>
          <a:r>
            <a:rPr lang="en-PK" sz="1400" kern="1200" dirty="0"/>
            <a:t> at home.</a:t>
          </a:r>
        </a:p>
      </dsp:txBody>
      <dsp:txXfrm rot="5400000">
        <a:off x="3936" y="845622"/>
        <a:ext cx="3785875" cy="2536869"/>
      </dsp:txXfrm>
    </dsp:sp>
    <dsp:sp modelId="{10203E24-F9E2-DA4E-82C7-12E5B0E4203D}">
      <dsp:nvSpPr>
        <dsp:cNvPr id="0" name=""/>
        <dsp:cNvSpPr/>
      </dsp:nvSpPr>
      <dsp:spPr>
        <a:xfrm rot="16200000">
          <a:off x="3852632" y="221119"/>
          <a:ext cx="4228115" cy="3785875"/>
        </a:xfrm>
        <a:prstGeom prst="flowChartManualOperation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7326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Discharge-to-Assess (D2A) </a:t>
          </a:r>
          <a:r>
            <a:rPr lang="en-PK" sz="1800" kern="1200" dirty="0"/>
            <a:t>(Department of Health and Social Care, 2024)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400" b="1" kern="1200"/>
            <a:t>Why it matters:</a:t>
          </a:r>
          <a:r>
            <a:rPr lang="en-PK" sz="1400" kern="1200"/>
            <a:t> Gets people home quickly; assesses needs </a:t>
          </a:r>
          <a:r>
            <a:rPr lang="en-PK" sz="1400" b="1" kern="1200"/>
            <a:t>in the right setting</a:t>
          </a:r>
          <a:r>
            <a:rPr lang="en-PK" sz="1400" kern="1200"/>
            <a:t>.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400" b="1" kern="1200"/>
            <a:t>How it helps:</a:t>
          </a:r>
          <a:r>
            <a:rPr lang="en-PK" sz="1400" kern="1200"/>
            <a:t> Cuts long hospital stays (deconditioning risk) and speeds rehab.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400" b="1" kern="1200" dirty="0"/>
            <a:t>Gap:</a:t>
          </a:r>
          <a:r>
            <a:rPr lang="en-PK" sz="1400" kern="1200" dirty="0"/>
            <a:t> If community therapy is thin, people bounce back; follow-up calls and visits must be </a:t>
          </a:r>
          <a:r>
            <a:rPr lang="en-PK" sz="1400" b="1" kern="1200" dirty="0"/>
            <a:t>guaranteed within 48–72h</a:t>
          </a:r>
          <a:r>
            <a:rPr lang="en-PK" sz="1400" kern="1200" dirty="0"/>
            <a:t>.</a:t>
          </a:r>
        </a:p>
      </dsp:txBody>
      <dsp:txXfrm rot="5400000">
        <a:off x="4073752" y="845622"/>
        <a:ext cx="3785875" cy="253686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F56AA-DB82-E14D-B4CF-7B18481DA374}">
      <dsp:nvSpPr>
        <dsp:cNvPr id="0" name=""/>
        <dsp:cNvSpPr/>
      </dsp:nvSpPr>
      <dsp:spPr>
        <a:xfrm>
          <a:off x="0" y="0"/>
          <a:ext cx="9321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B054405-E082-4247-AC21-41D14E3B90E7}">
      <dsp:nvSpPr>
        <dsp:cNvPr id="0" name=""/>
        <dsp:cNvSpPr/>
      </dsp:nvSpPr>
      <dsp:spPr>
        <a:xfrm>
          <a:off x="0" y="0"/>
          <a:ext cx="9321800" cy="243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b="1" i="1" kern="1200" dirty="0"/>
            <a:t>Care Act 2014 • Mental Capacity Act 2005 • Equality Act 2010 (Gov UK, 2014)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kern="1200" dirty="0"/>
            <a:t>Statutes require </a:t>
          </a:r>
          <a:r>
            <a:rPr lang="en-PK" sz="1700" b="1" kern="1200" dirty="0"/>
            <a:t>prevention and wellbeing</a:t>
          </a:r>
          <a:r>
            <a:rPr lang="en-PK" sz="1700" kern="1200" dirty="0"/>
            <a:t> (Care Act), </a:t>
          </a:r>
          <a:r>
            <a:rPr lang="en-PK" sz="1700" b="1" kern="1200" dirty="0"/>
            <a:t>presumption of capacity</a:t>
          </a:r>
          <a:r>
            <a:rPr lang="en-PK" sz="1700" kern="1200" dirty="0"/>
            <a:t> with supported/best-interest decisions (MCA), and </a:t>
          </a:r>
          <a:r>
            <a:rPr lang="en-PK" sz="1700" b="1" kern="1200" dirty="0"/>
            <a:t>reasonable adjustments</a:t>
          </a:r>
          <a:r>
            <a:rPr lang="en-PK" sz="1700" kern="1200" dirty="0"/>
            <a:t> to avoid discrimination (Equality Act).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b="1" kern="1200" dirty="0"/>
            <a:t>Effectiveness.</a:t>
          </a:r>
          <a:r>
            <a:rPr lang="en-PK" sz="1700" kern="1200" dirty="0"/>
            <a:t> When enacted, older people experience </a:t>
          </a:r>
          <a:r>
            <a:rPr lang="en-PK" sz="1700" b="1" kern="1200" dirty="0"/>
            <a:t>safer, fairer access</a:t>
          </a:r>
          <a:r>
            <a:rPr lang="en-PK" sz="1700" kern="1200" dirty="0"/>
            <a:t> to services, clearer consent processes, and support tailored to functional and cultural needs.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kern="1200" dirty="0"/>
            <a:t>Impact is diluted by means-testing, workforce constraints, variable advocacy provision, and poor interoperability, rights exist </a:t>
          </a:r>
          <a:r>
            <a:rPr lang="en-PK" sz="1700" b="1" kern="1200" dirty="0"/>
            <a:t>de jure</a:t>
          </a:r>
          <a:r>
            <a:rPr lang="en-PK" sz="1700" kern="1200" dirty="0"/>
            <a:t> but are inconsistently realised </a:t>
          </a:r>
          <a:r>
            <a:rPr lang="en-PK" sz="1700" b="1" kern="1200" dirty="0"/>
            <a:t>de facto</a:t>
          </a:r>
          <a:r>
            <a:rPr lang="en-PK" sz="1700" kern="1200" dirty="0"/>
            <a:t>.</a:t>
          </a:r>
          <a:endParaRPr lang="en-GB" sz="1700" kern="1200" dirty="0"/>
        </a:p>
      </dsp:txBody>
      <dsp:txXfrm>
        <a:off x="0" y="0"/>
        <a:ext cx="9321800" cy="2436602"/>
      </dsp:txXfrm>
    </dsp:sp>
    <dsp:sp modelId="{92F4F334-52B1-CF42-9A43-566C6D41AC51}">
      <dsp:nvSpPr>
        <dsp:cNvPr id="0" name=""/>
        <dsp:cNvSpPr/>
      </dsp:nvSpPr>
      <dsp:spPr>
        <a:xfrm>
          <a:off x="0" y="2436602"/>
          <a:ext cx="9321800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3D01127-20A5-1949-918F-7D0F75A9000F}">
      <dsp:nvSpPr>
        <dsp:cNvPr id="0" name=""/>
        <dsp:cNvSpPr/>
      </dsp:nvSpPr>
      <dsp:spPr>
        <a:xfrm>
          <a:off x="0" y="2436602"/>
          <a:ext cx="9321800" cy="243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b="1" i="1" kern="1200" dirty="0"/>
            <a:t>Policy–Practice Tension: Risk-Aversion vs Empowerment (Ahmed </a:t>
          </a:r>
          <a:r>
            <a:rPr lang="en-PK" sz="1700" b="1" i="0" kern="1200" dirty="0"/>
            <a:t>et al.</a:t>
          </a:r>
          <a:r>
            <a:rPr lang="en-PK" sz="1700" b="1" i="1" kern="1200" dirty="0"/>
            <a:t>, 2021)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kern="1200" dirty="0"/>
            <a:t>Defensive practice prioritises short visits and restrictions to avoid incidents; empowerment supports </a:t>
          </a:r>
          <a:r>
            <a:rPr lang="en-PK" sz="1700" b="1" kern="1200" dirty="0"/>
            <a:t>positive risk-taking</a:t>
          </a:r>
          <a:r>
            <a:rPr lang="en-PK" sz="1700" kern="1200" dirty="0"/>
            <a:t> to maintain function and autonomy.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b="1" kern="1200" dirty="0"/>
            <a:t>Effectiveness.</a:t>
          </a:r>
          <a:r>
            <a:rPr lang="en-PK" sz="1700" kern="1200" dirty="0"/>
            <a:t> Positive risk-taking is linked to </a:t>
          </a:r>
          <a:r>
            <a:rPr lang="en-PK" sz="1700" b="1" kern="1200" dirty="0"/>
            <a:t>better functional maintenance</a:t>
          </a:r>
          <a:r>
            <a:rPr lang="en-PK" sz="1700" kern="1200" dirty="0"/>
            <a:t> and wellbeing when combined with clear plans and monitoring.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700" kern="1200" dirty="0"/>
            <a:t>lanket caution often </a:t>
          </a:r>
          <a:r>
            <a:rPr lang="en-PK" sz="1700" b="1" kern="1200" dirty="0"/>
            <a:t>accelerates deconditioning</a:t>
          </a:r>
          <a:r>
            <a:rPr lang="en-PK" sz="1700" kern="1200" dirty="0"/>
            <a:t>; however, empowerment without reliable follow-up can expose people to harm. The optimal stance is </a:t>
          </a:r>
          <a:r>
            <a:rPr lang="en-PK" sz="1700" b="1" kern="1200" dirty="0"/>
            <a:t>proportionate risk-management</a:t>
          </a:r>
          <a:r>
            <a:rPr lang="en-PK" sz="1700" kern="1200" dirty="0"/>
            <a:t> with documented goals, review points, and escalation.</a:t>
          </a:r>
          <a:endParaRPr lang="en-GB" sz="1700" kern="1200" dirty="0"/>
        </a:p>
      </dsp:txBody>
      <dsp:txXfrm>
        <a:off x="0" y="2436602"/>
        <a:ext cx="9321800" cy="24366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DD0F5-1843-3845-AB1B-4B12F5F77D78}">
      <dsp:nvSpPr>
        <dsp:cNvPr id="0" name=""/>
        <dsp:cNvSpPr/>
      </dsp:nvSpPr>
      <dsp:spPr>
        <a:xfrm>
          <a:off x="0" y="0"/>
          <a:ext cx="9321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B8FAB2-1916-B048-A3D3-8B6D341AEEC6}">
      <dsp:nvSpPr>
        <dsp:cNvPr id="0" name=""/>
        <dsp:cNvSpPr/>
      </dsp:nvSpPr>
      <dsp:spPr>
        <a:xfrm>
          <a:off x="0" y="0"/>
          <a:ext cx="9321800" cy="243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b="1" i="1" kern="1200" dirty="0"/>
            <a:t>Person-Centred Care &amp; Self-Determination Theory (SDT) (Patrick and Williams, 2012)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kern="1200" dirty="0"/>
            <a:t>Adherence improves when care supports </a:t>
          </a:r>
          <a:r>
            <a:rPr lang="en-PK" sz="1800" b="1" kern="1200" dirty="0"/>
            <a:t>autonomy</a:t>
          </a:r>
          <a:r>
            <a:rPr lang="en-PK" sz="1800" kern="1200" dirty="0"/>
            <a:t> (choice), </a:t>
          </a:r>
          <a:r>
            <a:rPr lang="en-PK" sz="1800" b="1" kern="1200" dirty="0"/>
            <a:t>competence</a:t>
          </a:r>
          <a:r>
            <a:rPr lang="en-PK" sz="1800" kern="1200" dirty="0"/>
            <a:t> (skills/confidence), and </a:t>
          </a:r>
          <a:r>
            <a:rPr lang="en-PK" sz="1800" b="1" kern="1200" dirty="0"/>
            <a:t>relatedness</a:t>
          </a:r>
          <a:r>
            <a:rPr lang="en-PK" sz="1800" kern="1200" dirty="0"/>
            <a:t> (trusting relationships).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b="1" kern="1200" dirty="0"/>
            <a:t>Effectiveness.</a:t>
          </a:r>
          <a:r>
            <a:rPr lang="en-PK" sz="1800" kern="1200" dirty="0"/>
            <a:t> Typically associated with better functional outcomes (ADLs), higher satisfaction, and safer medicines use when staff have time to coach and review goals.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kern="1200" dirty="0"/>
            <a:t>If plans are completed as </a:t>
          </a:r>
          <a:r>
            <a:rPr lang="en-PK" sz="1800" b="1" kern="1200" dirty="0"/>
            <a:t>tick-box documents</a:t>
          </a:r>
          <a:r>
            <a:rPr lang="en-PK" sz="1800" kern="1200" dirty="0"/>
            <a:t> without coaching time or feedback, autonomy is performative and adherence falls; empowerment requires continuity and review, not forms.</a:t>
          </a:r>
          <a:endParaRPr lang="en-GB" sz="1800" kern="1200" dirty="0"/>
        </a:p>
      </dsp:txBody>
      <dsp:txXfrm>
        <a:off x="0" y="0"/>
        <a:ext cx="9321800" cy="2436602"/>
      </dsp:txXfrm>
    </dsp:sp>
    <dsp:sp modelId="{DA35AF76-9359-4C46-B4F5-39820BFC9C35}">
      <dsp:nvSpPr>
        <dsp:cNvPr id="0" name=""/>
        <dsp:cNvSpPr/>
      </dsp:nvSpPr>
      <dsp:spPr>
        <a:xfrm>
          <a:off x="0" y="2436602"/>
          <a:ext cx="9321800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A88DFCE-9F85-4046-9788-6E5E88E564DB}">
      <dsp:nvSpPr>
        <dsp:cNvPr id="0" name=""/>
        <dsp:cNvSpPr/>
      </dsp:nvSpPr>
      <dsp:spPr>
        <a:xfrm>
          <a:off x="0" y="2436602"/>
          <a:ext cx="9321800" cy="243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b="1" i="1" kern="1200" dirty="0"/>
            <a:t>Normalisation Process Theory (NPT) (Huddlestone </a:t>
          </a:r>
          <a:r>
            <a:rPr lang="en-PK" sz="1800" b="1" i="0" kern="1200" dirty="0"/>
            <a:t>et al.</a:t>
          </a:r>
          <a:r>
            <a:rPr lang="en-PK" sz="1800" b="1" i="1" kern="1200" dirty="0"/>
            <a:t>, 2020)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kern="1200" dirty="0"/>
            <a:t>New pathways (e.g., virtual wards, telemonitoring) embed only when people </a:t>
          </a:r>
          <a:r>
            <a:rPr lang="en-PK" sz="1800" b="1" kern="1200" dirty="0"/>
            <a:t>understand</a:t>
          </a:r>
          <a:r>
            <a:rPr lang="en-PK" sz="1800" kern="1200" dirty="0"/>
            <a:t> them, </a:t>
          </a:r>
          <a:r>
            <a:rPr lang="en-PK" sz="1800" b="1" kern="1200" dirty="0"/>
            <a:t>see value</a:t>
          </a:r>
          <a:r>
            <a:rPr lang="en-PK" sz="1800" kern="1200" dirty="0"/>
            <a:t>, and can </a:t>
          </a:r>
          <a:r>
            <a:rPr lang="en-PK" sz="1800" b="1" kern="1200" dirty="0"/>
            <a:t>fit</a:t>
          </a:r>
          <a:r>
            <a:rPr lang="en-PK" sz="1800" kern="1200" dirty="0"/>
            <a:t> them into everyday work and life.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b="1" kern="1200" dirty="0"/>
            <a:t>Effectiveness.</a:t>
          </a:r>
          <a:r>
            <a:rPr lang="en-PK" sz="1800" kern="1200" dirty="0"/>
            <a:t> Implementation succeeds when cognitive load is low and benefits are tangible (e.g., fewer readmissions, faster response to deterioration).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800" kern="1200" dirty="0"/>
            <a:t>Technologies that </a:t>
          </a:r>
          <a:r>
            <a:rPr lang="en-PK" sz="1800" b="1" kern="1200" dirty="0"/>
            <a:t>add clicks without clinical payoff</a:t>
          </a:r>
          <a:r>
            <a:rPr lang="en-PK" sz="1800" kern="1200" dirty="0"/>
            <a:t> will not normalise, regardless of evidence; usability, role clarity, and resourcing are prerequisites to impact.</a:t>
          </a:r>
          <a:endParaRPr lang="en-GB" sz="1800" kern="1200" dirty="0"/>
        </a:p>
      </dsp:txBody>
      <dsp:txXfrm>
        <a:off x="0" y="2436602"/>
        <a:ext cx="9321800" cy="24366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CDD892-A5F4-8345-B572-40E42133E316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3A332-C37B-D140-9FBE-3A8DFCA2F231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000" kern="1200"/>
            <a:t>Older people do best when care protects independence, dignity, choice, and continuity.</a:t>
          </a:r>
          <a:endParaRPr lang="en-US" sz="2000" kern="1200"/>
        </a:p>
      </dsp:txBody>
      <dsp:txXfrm>
        <a:off x="0" y="531"/>
        <a:ext cx="10515600" cy="870055"/>
      </dsp:txXfrm>
    </dsp:sp>
    <dsp:sp modelId="{ECBA9F36-2A91-254B-8296-CE33EE17B08B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09B2D-A697-4B44-B6EB-B2253416A567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000" kern="1200" dirty="0"/>
            <a:t>CGA, reablement, full falls bundles, pharmacist reviews, and social prescribing work when teams have time and share one plan.</a:t>
          </a:r>
          <a:endParaRPr lang="en-US" sz="2000" kern="1200" dirty="0"/>
        </a:p>
      </dsp:txBody>
      <dsp:txXfrm>
        <a:off x="0" y="870586"/>
        <a:ext cx="10515600" cy="870055"/>
      </dsp:txXfrm>
    </dsp:sp>
    <dsp:sp modelId="{72C15197-6743-2945-BDF3-693CC7DCA520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CE553-53DF-114D-8EA3-8EBF90E47BD8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000" kern="1200"/>
            <a:t>UK policies set the right direction, but uneven adoption and poor data-sharing hold back real benefits.</a:t>
          </a:r>
          <a:endParaRPr lang="en-US" sz="2000" kern="1200"/>
        </a:p>
      </dsp:txBody>
      <dsp:txXfrm>
        <a:off x="0" y="1740641"/>
        <a:ext cx="10515600" cy="870055"/>
      </dsp:txXfrm>
    </dsp:sp>
    <dsp:sp modelId="{CE864E4E-7296-BF45-8A02-8B67A13901F6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DBFA5-EC70-C54D-A027-40FB57572490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000" kern="1200"/>
            <a:t>Short visits, workforce churn, digital exclusion, and weak post-discharge follow-up create avoidable harm.</a:t>
          </a:r>
          <a:endParaRPr lang="en-US" sz="2000" kern="1200"/>
        </a:p>
      </dsp:txBody>
      <dsp:txXfrm>
        <a:off x="0" y="2610696"/>
        <a:ext cx="10515600" cy="870055"/>
      </dsp:txXfrm>
    </dsp:sp>
    <dsp:sp modelId="{4BDB444A-1B4D-3847-A8D7-745A92D5D95A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0DF784-6DFE-AE49-AD60-7E9254E9D7DE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000" kern="1200" dirty="0"/>
            <a:t>Make CGA universal with a single digital care plan, fund reablement with 30–45-minute visits plus falls bundles, support simple digital access, and track ADLs, falls, readmissions, medication harms, carer strain, and goals met.</a:t>
          </a:r>
          <a:endParaRPr lang="en-US" sz="2000" kern="1200" dirty="0"/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34075-76C1-F933-72F8-2629E08E5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AE15C-BB9E-D55B-5782-482DF24F2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9BC17-DDAB-5E8A-5B54-F9DA48125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3FD12-4CB4-6C66-B616-709B95BD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FE883-AB66-A95B-E930-0C1CF9324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805009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434DA-8EF5-489D-888B-59DCD5257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CAC01-B1EF-5A70-AD1A-12D562979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FDBD2-2C38-CB41-BD62-66312E753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6F42F-CADA-085E-5EA3-BC8940DE5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78A22-726B-8AD4-D16A-3CFD8950E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31677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833A-35DC-54A5-DDBE-783F324F6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B48D9-88D7-AD78-5339-7AE8D14A53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23C7F-9D59-67CF-708D-8983D9484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C8FBF-4697-B755-795F-294C6994B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DE7F1-13E2-9CE7-8415-6CB505815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894326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2BA5E-7ECE-8162-6FC3-FA7DCF0BE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51EDE-16D3-F1ED-1C21-B414316EFD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08442-C779-794B-393B-D44098255F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56E638-0F12-D195-C1ED-076CDD258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7C26D6-82DF-D23D-1E61-4516A8DD3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2EE40-8DCA-73EB-B640-1D93AE7F4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46377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8C78E-09EC-7A65-910A-42F98AFCC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D9687-A35A-40DC-6B05-8C359A14F8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743761-F482-14E4-C6A2-0FC0786B7F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377A9D-19BA-9D51-7606-27CF63493B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2D5341-A784-663E-13ED-555C0938B0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B7BB73-238D-C940-670A-E517A028D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6E5E37-7CDD-F8E3-FB61-D25D58962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46026D-2C88-FD86-75D6-298FE4AD4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77285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4A7B-73C4-0874-53C9-538179396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5B3AB-B8AD-5DEC-266C-A495FC6A4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0A552-079A-E8EA-D19D-4CB9623A7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C56ED9-9F3F-5137-0DD5-58A1DD2A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53230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EAA5CB-3CE4-2FD2-0129-E821293E6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941349-C6CA-308E-4C73-B4E2DA6EC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13AA9-2FD5-AC32-0B9E-607C0E5C5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119255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B3779-1959-72B8-9B06-70CBA379F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8C12D-889E-1BC5-2210-3B76F11E4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1B3B23-8302-8D09-FA08-5D8823990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5ABCD-C902-4208-1F64-FF69BF5B5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97674E-070B-AC65-B22A-FE3AE976A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64845A-3B65-36BC-52BF-8EE120B3A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81121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90521-958D-CDC6-9781-2DA675C46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005A4F-644C-D150-0C3B-81748BA87C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7ABBBE-B31E-1A10-1DE5-FC380F7E53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68CFA1-CF57-D302-1EED-7D41655CA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F191C4-3FEC-5D1A-9E43-1E7EAA454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B86C0B-34A8-D451-AE14-7E077F608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25048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2801D-AE8B-0246-D976-918AE18B9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556174-06E9-D64F-2418-82B0B6257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96D34-3E66-A8D4-6446-1A106D53E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4FFC8C-47A3-21A2-EB10-C29419782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38C61-281F-E4BB-7B3E-7424FB913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9676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6000E7-48A8-6ECF-E325-D5346D2B47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9E9E2A-6590-04E9-58BE-E06C829978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DB89B-F071-94DC-649C-92CAF7B1A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30AA0-374B-0A75-CE2D-A3D3308DB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A58497-F9BB-9727-966F-0B1F67709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333344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036476-6C0A-1BA0-C4A6-374E4FFEB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72911-5B66-8658-8875-D8767297B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95485-16CC-D046-0401-46001D2495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02CD2E-35EA-5B43-AA2A-D2B7CF508373}" type="datetimeFigureOut">
              <a:rPr lang="en-PK" smtClean="0"/>
              <a:t>10/23/2025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15FEB-2C23-2653-8709-011D6460F0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2AC4B-C497-0D10-A66D-724FD9315B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5AFA2A-8974-2D4E-BC87-E0262BA60F68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683243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4914E-8136-F5A0-338D-B246845246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5767" y="1188637"/>
            <a:ext cx="2988234" cy="44807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Evaluating the Care and Support Needs of Older Adults in the UK: Promoting Independence through Reablement and Technology-Enabled Integrated Care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C0C50A3-E0B8-0FCC-A45F-7D43A038D7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5260" y="1648870"/>
            <a:ext cx="4702848" cy="35602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600" dirty="0"/>
              <a:t>Student Name: Noreen Akhtar</a:t>
            </a:r>
          </a:p>
          <a:p>
            <a:pPr algn="l"/>
            <a:r>
              <a:rPr lang="en-US" sz="1600" dirty="0"/>
              <a:t>Student Number: 2246135</a:t>
            </a:r>
          </a:p>
          <a:p>
            <a:pPr algn="l"/>
            <a:r>
              <a:rPr lang="en-US" sz="1600" dirty="0"/>
              <a:t>Lecturer Name: Joanne Davies</a:t>
            </a:r>
          </a:p>
          <a:p>
            <a:pPr algn="l"/>
            <a:r>
              <a:rPr lang="en-US" sz="1600" dirty="0"/>
              <a:t>Module Code: BMHP6027</a:t>
            </a:r>
          </a:p>
          <a:p>
            <a:pPr algn="l"/>
            <a:r>
              <a:rPr lang="en-US" sz="1600" dirty="0"/>
              <a:t>Component 1: Individual Presentation</a:t>
            </a:r>
          </a:p>
          <a:p>
            <a:pPr algn="l"/>
            <a:endParaRPr lang="en-US" sz="1600" dirty="0"/>
          </a:p>
        </p:txBody>
      </p:sp>
      <p:pic>
        <p:nvPicPr>
          <p:cNvPr id="4" name="Slide 1(1)">
            <a:hlinkClick r:id="" action="ppaction://media"/>
            <a:extLst>
              <a:ext uri="{FF2B5EF4-FFF2-40B4-BE49-F238E27FC236}">
                <a16:creationId xmlns:a16="http://schemas.microsoft.com/office/drawing/2014/main" id="{DFB64F2E-27E5-C278-167C-CDCAA418E4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8610" y="566617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315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B79ED-C575-3208-767F-93095E53E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</a:t>
            </a:r>
            <a:r>
              <a:rPr lang="en-PK" dirty="0"/>
              <a:t>ntroduction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4655AD-F9A0-FE17-215A-ECCB5A076B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097295"/>
              </p:ext>
            </p:extLst>
          </p:nvPr>
        </p:nvGraphicFramePr>
        <p:xfrm>
          <a:off x="-510784" y="1976011"/>
          <a:ext cx="6485699" cy="4253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DF57E91-DCDA-8278-AB0C-B339782069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7625684"/>
              </p:ext>
            </p:extLst>
          </p:nvPr>
        </p:nvGraphicFramePr>
        <p:xfrm>
          <a:off x="4862882" y="102790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E74E0F0-454C-8C4E-43C4-7778FBAA66E3}"/>
              </a:ext>
            </a:extLst>
          </p:cNvPr>
          <p:cNvSpPr txBox="1"/>
          <p:nvPr/>
        </p:nvSpPr>
        <p:spPr>
          <a:xfrm>
            <a:off x="7565720" y="411427"/>
            <a:ext cx="31565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PK" sz="2400" b="1" dirty="0"/>
              <a:t>UK Demographics</a:t>
            </a:r>
          </a:p>
        </p:txBody>
      </p:sp>
      <p:pic>
        <p:nvPicPr>
          <p:cNvPr id="21" name="Slide 2(1)">
            <a:hlinkClick r:id="" action="ppaction://media"/>
            <a:extLst>
              <a:ext uri="{FF2B5EF4-FFF2-40B4-BE49-F238E27FC236}">
                <a16:creationId xmlns:a16="http://schemas.microsoft.com/office/drawing/2014/main" id="{037F5278-6634-DEB6-AAF6-E970DF316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800" y="608312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62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8BBA3-E9DA-7A65-A83E-C2A0B15E4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PK" b="1" dirty="0"/>
              <a:t>Critical Evaluation of Care, Empowerment and Support Needs of Older People</a:t>
            </a:r>
            <a:r>
              <a:rPr lang="en-PK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2F0C42-28B3-217C-061B-7AA219006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4383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5" name="Slide 4">
            <a:hlinkClick r:id="" action="ppaction://media"/>
            <a:extLst>
              <a:ext uri="{FF2B5EF4-FFF2-40B4-BE49-F238E27FC236}">
                <a16:creationId xmlns:a16="http://schemas.microsoft.com/office/drawing/2014/main" id="{142E1A42-C25E-CAA3-F227-440EDF73FB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9894" y="580995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4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B906A-6C44-8225-2085-DD0E2F1E3E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0A9F4-C546-AA50-1F7F-19E8ED95A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31"/>
            <a:ext cx="10515600" cy="1325563"/>
          </a:xfrm>
        </p:spPr>
        <p:txBody>
          <a:bodyPr>
            <a:normAutofit/>
          </a:bodyPr>
          <a:lstStyle/>
          <a:p>
            <a:r>
              <a:rPr lang="en-PK" b="1" dirty="0"/>
              <a:t>Critical Evaluation of Care, Empowerment and Support Needs of Older People</a:t>
            </a:r>
            <a:r>
              <a:rPr lang="en-PK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C6EA857-292A-9F3D-57ED-C000BDF420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312661"/>
              </p:ext>
            </p:extLst>
          </p:nvPr>
        </p:nvGraphicFramePr>
        <p:xfrm>
          <a:off x="446622" y="1442323"/>
          <a:ext cx="11298755" cy="5142199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1252879">
                  <a:extLst>
                    <a:ext uri="{9D8B030D-6E8A-4147-A177-3AD203B41FA5}">
                      <a16:colId xmlns:a16="http://schemas.microsoft.com/office/drawing/2014/main" val="3193749475"/>
                    </a:ext>
                  </a:extLst>
                </a:gridCol>
                <a:gridCol w="2392471">
                  <a:extLst>
                    <a:ext uri="{9D8B030D-6E8A-4147-A177-3AD203B41FA5}">
                      <a16:colId xmlns:a16="http://schemas.microsoft.com/office/drawing/2014/main" val="580334410"/>
                    </a:ext>
                  </a:extLst>
                </a:gridCol>
                <a:gridCol w="2530258">
                  <a:extLst>
                    <a:ext uri="{9D8B030D-6E8A-4147-A177-3AD203B41FA5}">
                      <a16:colId xmlns:a16="http://schemas.microsoft.com/office/drawing/2014/main" val="3980237971"/>
                    </a:ext>
                  </a:extLst>
                </a:gridCol>
                <a:gridCol w="2467627">
                  <a:extLst>
                    <a:ext uri="{9D8B030D-6E8A-4147-A177-3AD203B41FA5}">
                      <a16:colId xmlns:a16="http://schemas.microsoft.com/office/drawing/2014/main" val="3784685160"/>
                    </a:ext>
                  </a:extLst>
                </a:gridCol>
                <a:gridCol w="2655520">
                  <a:extLst>
                    <a:ext uri="{9D8B030D-6E8A-4147-A177-3AD203B41FA5}">
                      <a16:colId xmlns:a16="http://schemas.microsoft.com/office/drawing/2014/main" val="1366393816"/>
                    </a:ext>
                  </a:extLst>
                </a:gridCol>
              </a:tblGrid>
              <a:tr h="31648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Domain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 dirty="0">
                          <a:effectLst/>
                        </a:rPr>
                        <a:t>What older people need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 dirty="0">
                          <a:effectLst/>
                        </a:rPr>
                        <a:t>Why it matters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Risks if ignored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 dirty="0">
                          <a:effectLst/>
                        </a:rPr>
                        <a:t>What good practice looks like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487026985"/>
                  </a:ext>
                </a:extLst>
              </a:tr>
              <a:tr h="791206">
                <a:tc rowSpan="4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100" kern="100">
                          <a:effectLst/>
                        </a:rPr>
                        <a:t>Care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Comprehensive Geriatric Assessment (CGA) covering medical, functional, and social needs (Ivanoff et al., 2018)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Finds the real mix of issues (falls risk, pain, mood, meds, housing)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Missed problems; repeated crises; avoidable admissions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MDT CGA with a shared care plan visible to GP, hospital, community, and carers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2764347570"/>
                  </a:ext>
                </a:extLst>
              </a:tr>
              <a:tr h="484084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Medication safety (reviews, deprescribing)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Reduces side-effects, confusion, and falls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Adverse drug events; hospitalisations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Pharmacist-led reviews, STOPP/START tools, clear instructions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3502829610"/>
                  </a:ext>
                </a:extLst>
              </a:tr>
              <a:tr h="484084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Falls prevention &amp; mobility support (Hsieh, Chen and Sosnoff, 2022)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Maintains function and confidence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Injuries, fear of falling, inactivity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Home hazard checks, strength/balance classes, walking aids fitted properly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423867615"/>
                  </a:ext>
                </a:extLst>
              </a:tr>
              <a:tr h="484084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Nutrition &amp; hydration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Protects strength, mood, and healing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Weight loss, frailty, delirium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Screening (MUST), meal support, culturally appropriate food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2191992140"/>
                  </a:ext>
                </a:extLst>
              </a:tr>
              <a:tr h="484084">
                <a:tc rowSpan="3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100" kern="100">
                          <a:effectLst/>
                        </a:rPr>
                        <a:t>Empowerment (Hsieh, Chen and Sosnoff, 2022)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Shared decision-making (goals, risks, trade-offs)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Aligns care with what matters to the person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Low adherence; moral distress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“What matters to you?” conversations; advance care planning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2936452115"/>
                  </a:ext>
                </a:extLst>
              </a:tr>
              <a:tr h="484084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Accessible information (plain language, large print, translations)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Real choice needs understanding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Consent without understanding; exclusion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Teach-back, interpreters, visual aids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3145026403"/>
                  </a:ext>
                </a:extLst>
              </a:tr>
              <a:tr h="322723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Personal budgets &amp; direct payments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Flexibility to tailor support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One-size-fits-all, wasted resources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Clear guidance, support to manage budgets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3825530195"/>
                  </a:ext>
                </a:extLst>
              </a:tr>
              <a:tr h="322723">
                <a:tc rowSpan="3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100" kern="100" dirty="0">
                          <a:effectLst/>
                        </a:rPr>
                        <a:t>Support (Hsieh, Chen and Sosnoff, 2022; Kritzinger et al., 2014)</a:t>
                      </a:r>
                      <a:endParaRPr lang="en-PK" sz="11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Continuity &amp; coordination (one named coordinator)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Reduces duplication; builds trust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Fragmented care; missed red flags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Key worker role; single point of contact; warm handovers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917478177"/>
                  </a:ext>
                </a:extLst>
              </a:tr>
              <a:tr h="322723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Carer support &amp; respite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Sustains family care; prevents burnout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Carer collapse → emergency placements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Carer assessments, respite plans, peer groups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688903327"/>
                  </a:ext>
                </a:extLst>
              </a:tr>
              <a:tr h="474724">
                <a:tc vMerge="1">
                  <a:txBody>
                    <a:bodyPr/>
                    <a:lstStyle/>
                    <a:p>
                      <a:endParaRPr lang="en-P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Digital inclusion (devices, training, data)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Unlocks telehealth and monitoring benefits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>
                          <a:effectLst/>
                        </a:rPr>
                        <a:t>Widened inequalities; missed appointments</a:t>
                      </a:r>
                      <a:endParaRPr lang="en-PK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00" kern="100" dirty="0">
                          <a:effectLst/>
                        </a:rPr>
                        <a:t>Device loan schemes, in-person training, multilingual helplines</a:t>
                      </a:r>
                      <a:endParaRPr lang="en-PK" sz="1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:a16="http://schemas.microsoft.com/office/drawing/2014/main" val="3272901403"/>
                  </a:ext>
                </a:extLst>
              </a:tr>
            </a:tbl>
          </a:graphicData>
        </a:graphic>
      </p:graphicFrame>
      <p:pic>
        <p:nvPicPr>
          <p:cNvPr id="5" name="Slide 5">
            <a:hlinkClick r:id="" action="ppaction://media"/>
            <a:extLst>
              <a:ext uri="{FF2B5EF4-FFF2-40B4-BE49-F238E27FC236}">
                <a16:creationId xmlns:a16="http://schemas.microsoft.com/office/drawing/2014/main" id="{51B41636-4530-5FAB-FD1A-C0F5D38EBC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81177" y="598247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14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8854E-61AF-269C-EE4C-86A87AC98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PK" b="1" dirty="0"/>
              <a:t>Critical Evaluation of Effectiveness and Benefit of Approaches and Interventions</a:t>
            </a:r>
            <a:r>
              <a:rPr lang="en-PK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A2B334A-E061-44CB-2178-CE7263D33B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544172"/>
              </p:ext>
            </p:extLst>
          </p:nvPr>
        </p:nvGraphicFramePr>
        <p:xfrm>
          <a:off x="838200" y="1884587"/>
          <a:ext cx="10160000" cy="4340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Slide 6">
            <a:hlinkClick r:id="" action="ppaction://media"/>
            <a:extLst>
              <a:ext uri="{FF2B5EF4-FFF2-40B4-BE49-F238E27FC236}">
                <a16:creationId xmlns:a16="http://schemas.microsoft.com/office/drawing/2014/main" id="{9F5629F8-8487-5F6D-0482-7FBFB6EB5A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08649" y="585308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81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3D830-9BEF-B153-D97E-E7F6C8348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9A5A8-4A0E-5DA8-029F-6C1BC211C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 Evaluation of Effectiveness and Benefit of Approaches and Interventions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36921152-2AA3-1031-79E9-C7D54BF3D7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8294972"/>
              </p:ext>
            </p:extLst>
          </p:nvPr>
        </p:nvGraphicFramePr>
        <p:xfrm>
          <a:off x="644056" y="2776457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3C8871C-1136-4FB6-B160-02F8299A7B04}"/>
              </a:ext>
            </a:extLst>
          </p:cNvPr>
          <p:cNvSpPr txBox="1"/>
          <p:nvPr/>
        </p:nvSpPr>
        <p:spPr>
          <a:xfrm>
            <a:off x="876822" y="348865"/>
            <a:ext cx="1053879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kern="1200" dirty="0">
                <a:latin typeface="+mj-lt"/>
                <a:ea typeface="+mj-ea"/>
                <a:cs typeface="+mj-cs"/>
              </a:rPr>
              <a:t>Critical Evaluation of Effectiveness and Benefit of Approaches and Interventions</a:t>
            </a:r>
            <a:r>
              <a:rPr lang="en-US" sz="4400" kern="1200" dirty="0">
                <a:latin typeface="+mj-lt"/>
                <a:ea typeface="+mj-ea"/>
                <a:cs typeface="+mj-cs"/>
              </a:rPr>
              <a:t> </a:t>
            </a:r>
            <a:endParaRPr lang="en-PK" sz="4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36EBC9-704D-F91C-A866-2F83827A9251}"/>
              </a:ext>
            </a:extLst>
          </p:cNvPr>
          <p:cNvSpPr txBox="1"/>
          <p:nvPr/>
        </p:nvSpPr>
        <p:spPr>
          <a:xfrm>
            <a:off x="3045913" y="1850969"/>
            <a:ext cx="61001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i="1" kern="1200" dirty="0">
                <a:latin typeface="+mj-lt"/>
                <a:ea typeface="+mj-ea"/>
                <a:cs typeface="+mj-cs"/>
              </a:rPr>
              <a:t>Implementation Gaps</a:t>
            </a:r>
            <a:endParaRPr lang="en-PK" sz="2800" i="1" dirty="0"/>
          </a:p>
        </p:txBody>
      </p:sp>
      <p:pic>
        <p:nvPicPr>
          <p:cNvPr id="20" name="Slide 7">
            <a:hlinkClick r:id="" action="ppaction://media"/>
            <a:extLst>
              <a:ext uri="{FF2B5EF4-FFF2-40B4-BE49-F238E27FC236}">
                <a16:creationId xmlns:a16="http://schemas.microsoft.com/office/drawing/2014/main" id="{9D97F4E4-FE7D-62F1-A583-002A14E4B5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09932" y="591059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543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B0AE2-B1CB-E767-218F-0043DB7A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PK" b="1" dirty="0"/>
              <a:t>UK Provisions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413F8E5-013F-3512-0EEB-AE5C2A7C60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6483537"/>
              </p:ext>
            </p:extLst>
          </p:nvPr>
        </p:nvGraphicFramePr>
        <p:xfrm>
          <a:off x="1330541" y="2022373"/>
          <a:ext cx="9191321" cy="4228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Slide 8">
            <a:hlinkClick r:id="" action="ppaction://media"/>
            <a:extLst>
              <a:ext uri="{FF2B5EF4-FFF2-40B4-BE49-F238E27FC236}">
                <a16:creationId xmlns:a16="http://schemas.microsoft.com/office/drawing/2014/main" id="{E8BBEE5D-840F-B56D-FC81-1BE81FEEE7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22384" y="588183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4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AFE05-5D99-CFF1-51F1-48CF282C6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2D4DC-265D-E6FC-DB5B-266D1860A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4775"/>
          </a:xfrm>
        </p:spPr>
        <p:txBody>
          <a:bodyPr>
            <a:normAutofit fontScale="90000"/>
          </a:bodyPr>
          <a:lstStyle/>
          <a:p>
            <a:pPr algn="ctr"/>
            <a:r>
              <a:rPr lang="en-PK" b="1" dirty="0"/>
              <a:t>UK Provisions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DC51FF7-6529-82DE-85DB-DE62499451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9873335"/>
              </p:ext>
            </p:extLst>
          </p:nvPr>
        </p:nvGraphicFramePr>
        <p:xfrm>
          <a:off x="2320097" y="1314942"/>
          <a:ext cx="7863563" cy="4228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D475EC5-B09C-DDCF-49A2-D45568E73819}"/>
              </a:ext>
            </a:extLst>
          </p:cNvPr>
          <p:cNvSpPr txBox="1"/>
          <p:nvPr/>
        </p:nvSpPr>
        <p:spPr>
          <a:xfrm>
            <a:off x="2320097" y="6025107"/>
            <a:ext cx="84968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PK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UK policy </a:t>
            </a:r>
            <a:r>
              <a:rPr lang="en-PK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points the right way</a:t>
            </a:r>
            <a:r>
              <a:rPr lang="en-PK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, but </a:t>
            </a:r>
            <a:r>
              <a:rPr lang="en-PK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people, time, and shared data</a:t>
            </a:r>
            <a:r>
              <a:rPr lang="en-PK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 decide whether older adults actually experience safer, more independent lives at home.</a:t>
            </a:r>
          </a:p>
        </p:txBody>
      </p:sp>
      <p:pic>
        <p:nvPicPr>
          <p:cNvPr id="8" name="Slide 9">
            <a:hlinkClick r:id="" action="ppaction://media"/>
            <a:extLst>
              <a:ext uri="{FF2B5EF4-FFF2-40B4-BE49-F238E27FC236}">
                <a16:creationId xmlns:a16="http://schemas.microsoft.com/office/drawing/2014/main" id="{625A85B3-A11A-B752-1A97-A3B740C8F7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51139" y="588183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808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75415-B478-BD7E-5012-BA84FD30C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</a:t>
            </a:r>
            <a:r>
              <a:rPr lang="en-PK" b="1" dirty="0"/>
              <a:t>heories and Policies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9BFAD73-C0E9-4887-6DF6-678183E721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9000827"/>
              </p:ext>
            </p:extLst>
          </p:nvPr>
        </p:nvGraphicFramePr>
        <p:xfrm>
          <a:off x="1155178" y="1440493"/>
          <a:ext cx="9321800" cy="4873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Slide 10">
            <a:hlinkClick r:id="" action="ppaction://media"/>
            <a:extLst>
              <a:ext uri="{FF2B5EF4-FFF2-40B4-BE49-F238E27FC236}">
                <a16:creationId xmlns:a16="http://schemas.microsoft.com/office/drawing/2014/main" id="{1E4E376A-F856-0E4D-4789-D3B2B74D8D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07366" y="595372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47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55BCEC-7608-9287-CF73-90EF457E9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DA6FD-5C62-2BC1-DF5B-038B7B0B1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</a:t>
            </a:r>
            <a:r>
              <a:rPr lang="en-PK" b="1" dirty="0"/>
              <a:t>heories and Policies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22F0C9-2E9E-8192-065C-D20D627346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8382745"/>
              </p:ext>
            </p:extLst>
          </p:nvPr>
        </p:nvGraphicFramePr>
        <p:xfrm>
          <a:off x="1155178" y="1440493"/>
          <a:ext cx="9321800" cy="4873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Slide 11">
            <a:hlinkClick r:id="" action="ppaction://media"/>
            <a:extLst>
              <a:ext uri="{FF2B5EF4-FFF2-40B4-BE49-F238E27FC236}">
                <a16:creationId xmlns:a16="http://schemas.microsoft.com/office/drawing/2014/main" id="{BBFFCBF3-FB53-779D-BBC2-21ED1543A6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07366" y="580995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09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40191-7377-A917-ED6D-DEE2E85F2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Challenges Encountered by Older People</a:t>
            </a:r>
            <a:r>
              <a:rPr lang="en-PK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82A82-72F2-1B84-E7D6-EAB3ED94A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PK" b="1" dirty="0"/>
              <a:t>After illness: fast functional decline</a:t>
            </a:r>
            <a:endParaRPr lang="en-PK" dirty="0"/>
          </a:p>
          <a:p>
            <a:pPr lvl="0"/>
            <a:r>
              <a:rPr lang="en-PK" b="1" dirty="0"/>
              <a:t>Issue:</a:t>
            </a:r>
            <a:r>
              <a:rPr lang="en-PK" dirty="0"/>
              <a:t> Muscle loss and delirium risk after hospital stays.</a:t>
            </a:r>
          </a:p>
          <a:p>
            <a:pPr lvl="0"/>
            <a:r>
              <a:rPr lang="en-PK" b="1" dirty="0"/>
              <a:t>Why it persists:</a:t>
            </a:r>
            <a:r>
              <a:rPr lang="en-PK" dirty="0"/>
              <a:t> Late rehab, rushed discharges, short community visits.</a:t>
            </a:r>
          </a:p>
          <a:p>
            <a:pPr lvl="0"/>
            <a:r>
              <a:rPr lang="en-PK" b="1" dirty="0"/>
              <a:t>So what:</a:t>
            </a:r>
            <a:r>
              <a:rPr lang="en-PK" dirty="0"/>
              <a:t> Without early physio/OT and reablement, people </a:t>
            </a:r>
            <a:r>
              <a:rPr lang="en-PK" b="1" dirty="0"/>
              <a:t>don’t regain ADLs</a:t>
            </a:r>
            <a:r>
              <a:rPr lang="en-PK" dirty="0"/>
              <a:t> and become care-dependent.</a:t>
            </a:r>
          </a:p>
          <a:p>
            <a:pPr marL="0" indent="0">
              <a:buNone/>
            </a:pPr>
            <a:r>
              <a:rPr lang="en-PK" b="1" dirty="0"/>
              <a:t>Medication complexity (polypharmacy)</a:t>
            </a:r>
            <a:endParaRPr lang="en-PK" dirty="0"/>
          </a:p>
          <a:p>
            <a:pPr lvl="0"/>
            <a:r>
              <a:rPr lang="en-PK" b="1" dirty="0"/>
              <a:t>Issue:</a:t>
            </a:r>
            <a:r>
              <a:rPr lang="en-PK" dirty="0"/>
              <a:t> Multiple drugs → side-effects, confusion, falls.</a:t>
            </a:r>
          </a:p>
          <a:p>
            <a:pPr lvl="0"/>
            <a:r>
              <a:rPr lang="en-PK" b="1" dirty="0"/>
              <a:t>Why it persists:</a:t>
            </a:r>
            <a:r>
              <a:rPr lang="en-PK" dirty="0"/>
              <a:t> Infrequent reviews; hospital changes not shared with GPs/carers.</a:t>
            </a:r>
          </a:p>
          <a:p>
            <a:pPr lvl="0"/>
            <a:r>
              <a:rPr lang="en-PK" b="1" dirty="0"/>
              <a:t>So what:</a:t>
            </a:r>
            <a:r>
              <a:rPr lang="en-PK" dirty="0"/>
              <a:t> Harms rise; adherence drops; avoidable admissions increase.</a:t>
            </a:r>
          </a:p>
          <a:p>
            <a:pPr marL="0" indent="0">
              <a:buNone/>
            </a:pPr>
            <a:r>
              <a:rPr lang="en-PK" b="1" dirty="0"/>
              <a:t>Transport and housing hazards</a:t>
            </a:r>
            <a:endParaRPr lang="en-PK" dirty="0"/>
          </a:p>
          <a:p>
            <a:pPr lvl="0"/>
            <a:r>
              <a:rPr lang="en-PK" b="1" dirty="0"/>
              <a:t>Issue:</a:t>
            </a:r>
            <a:r>
              <a:rPr lang="en-PK" dirty="0"/>
              <a:t> Can’t reach clinics; trip risks at home.</a:t>
            </a:r>
          </a:p>
          <a:p>
            <a:pPr lvl="0"/>
            <a:r>
              <a:rPr lang="en-PK" b="1" dirty="0"/>
              <a:t>Why it persists:</a:t>
            </a:r>
            <a:r>
              <a:rPr lang="en-PK" dirty="0"/>
              <a:t> Limited community transport; slow home adaptations; income constraints.</a:t>
            </a:r>
          </a:p>
          <a:p>
            <a:pPr lvl="0"/>
            <a:r>
              <a:rPr lang="en-PK" b="1" dirty="0"/>
              <a:t>So what:</a:t>
            </a:r>
            <a:r>
              <a:rPr lang="en-PK" dirty="0"/>
              <a:t> Missed appointments, isolation, and </a:t>
            </a:r>
            <a:r>
              <a:rPr lang="en-PK" b="1" dirty="0"/>
              <a:t>preventable falls</a:t>
            </a:r>
            <a:r>
              <a:rPr lang="en-PK" dirty="0"/>
              <a:t>.</a:t>
            </a:r>
          </a:p>
          <a:p>
            <a:endParaRPr lang="en-PK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66D39B-4C07-E446-D7A4-F761223A7E36}"/>
              </a:ext>
            </a:extLst>
          </p:cNvPr>
          <p:cNvSpPr txBox="1"/>
          <p:nvPr/>
        </p:nvSpPr>
        <p:spPr>
          <a:xfrm>
            <a:off x="6219173" y="6198884"/>
            <a:ext cx="61001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ptos" panose="020B0004020202020204" pitchFamily="34" charset="0"/>
              </a:rPr>
              <a:t>(Ahmed </a:t>
            </a:r>
            <a:r>
              <a:rPr lang="en-GB" sz="1200" i="1" dirty="0">
                <a:effectLst/>
                <a:latin typeface="Aptos" panose="020B0004020202020204" pitchFamily="34" charset="0"/>
              </a:rPr>
              <a:t>et al.</a:t>
            </a:r>
            <a:r>
              <a:rPr lang="en-GB" sz="1200" dirty="0">
                <a:effectLst/>
                <a:latin typeface="Aptos" panose="020B0004020202020204" pitchFamily="34" charset="0"/>
              </a:rPr>
              <a:t>, 2021; Centre for Ageing Better, 2025; Djukanović </a:t>
            </a:r>
            <a:r>
              <a:rPr lang="en-GB" sz="1200" i="1" dirty="0">
                <a:effectLst/>
                <a:latin typeface="Aptos" panose="020B0004020202020204" pitchFamily="34" charset="0"/>
              </a:rPr>
              <a:t>et al.</a:t>
            </a:r>
            <a:r>
              <a:rPr lang="en-GB" sz="1200" dirty="0">
                <a:effectLst/>
                <a:latin typeface="Aptos" panose="020B0004020202020204" pitchFamily="34" charset="0"/>
              </a:rPr>
              <a:t>, 2024; Ivanoff </a:t>
            </a:r>
            <a:r>
              <a:rPr lang="en-GB" sz="1200" i="1" dirty="0">
                <a:effectLst/>
                <a:latin typeface="Aptos" panose="020B0004020202020204" pitchFamily="34" charset="0"/>
              </a:rPr>
              <a:t>et al.</a:t>
            </a:r>
            <a:r>
              <a:rPr lang="en-GB" sz="1200" dirty="0">
                <a:effectLst/>
                <a:latin typeface="Aptos" panose="020B0004020202020204" pitchFamily="34" charset="0"/>
              </a:rPr>
              <a:t>, 2018; Welsh, Gordon and Gladman, 2014)</a:t>
            </a:r>
            <a:endParaRPr lang="en-PK" sz="1200" dirty="0">
              <a:latin typeface="Aptos" panose="020B0004020202020204" pitchFamily="34" charset="0"/>
            </a:endParaRPr>
          </a:p>
        </p:txBody>
      </p: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8CBEBFEF-A821-20C3-437A-510DC4F4F0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51781" y="532112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79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A5C8B-A66F-4E02-3E69-8DC55B721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337DE-C1E0-71FA-5FE2-D0AA61399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Challenges Encountered by Older People</a:t>
            </a:r>
            <a:r>
              <a:rPr lang="en-PK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DE609-6393-E444-A977-D9152BEBA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PK" b="1" dirty="0"/>
              <a:t>Fragmented records &amp; teams</a:t>
            </a:r>
            <a:endParaRPr lang="en-PK" dirty="0"/>
          </a:p>
          <a:p>
            <a:pPr lvl="0"/>
            <a:r>
              <a:rPr lang="en-PK" b="1" dirty="0"/>
              <a:t>Issue:</a:t>
            </a:r>
            <a:r>
              <a:rPr lang="en-PK" dirty="0"/>
              <a:t> People repeat their story; key warnings (e.g., meds, DNACPR, falls risk) get lost.</a:t>
            </a:r>
          </a:p>
          <a:p>
            <a:pPr lvl="0"/>
            <a:r>
              <a:rPr lang="en-PK" b="1" dirty="0"/>
              <a:t>Why it persists:</a:t>
            </a:r>
            <a:r>
              <a:rPr lang="en-PK" dirty="0"/>
              <a:t> Non-interoperable IT; unclear coordination roles.</a:t>
            </a:r>
          </a:p>
          <a:p>
            <a:pPr lvl="0"/>
            <a:r>
              <a:rPr lang="en-PK" b="1" dirty="0"/>
              <a:t>So what:</a:t>
            </a:r>
            <a:r>
              <a:rPr lang="en-PK" dirty="0"/>
              <a:t> Duplicated work, </a:t>
            </a:r>
            <a:r>
              <a:rPr lang="en-PK" b="1" dirty="0"/>
              <a:t>missed red flags</a:t>
            </a:r>
            <a:r>
              <a:rPr lang="en-PK" dirty="0"/>
              <a:t>, poor experience.</a:t>
            </a:r>
          </a:p>
          <a:p>
            <a:pPr marL="0" indent="0">
              <a:buNone/>
            </a:pPr>
            <a:r>
              <a:rPr lang="en-PK" b="1" dirty="0"/>
              <a:t>Digital exclusion and language/cultural barriers</a:t>
            </a:r>
            <a:endParaRPr lang="en-PK" dirty="0"/>
          </a:p>
          <a:p>
            <a:pPr lvl="0"/>
            <a:r>
              <a:rPr lang="en-PK" b="1" dirty="0"/>
              <a:t>Issue:</a:t>
            </a:r>
            <a:r>
              <a:rPr lang="en-PK" dirty="0"/>
              <a:t> Telehealth and portals assume devices, data, and English literacy.</a:t>
            </a:r>
          </a:p>
          <a:p>
            <a:pPr lvl="0"/>
            <a:r>
              <a:rPr lang="en-PK" b="1" dirty="0"/>
              <a:t>Why it persists:</a:t>
            </a:r>
            <a:r>
              <a:rPr lang="en-PK" dirty="0"/>
              <a:t> Few device loans, limited training, scarce interpreters/cultural mediators.</a:t>
            </a:r>
          </a:p>
          <a:p>
            <a:pPr lvl="0"/>
            <a:r>
              <a:rPr lang="en-PK" b="1" dirty="0"/>
              <a:t>So what:</a:t>
            </a:r>
            <a:r>
              <a:rPr lang="en-PK" dirty="0"/>
              <a:t> Those most in need </a:t>
            </a:r>
            <a:r>
              <a:rPr lang="en-PK" b="1" dirty="0"/>
              <a:t>benefit least</a:t>
            </a:r>
            <a:r>
              <a:rPr lang="en-PK" dirty="0"/>
              <a:t> from new services.</a:t>
            </a:r>
          </a:p>
          <a:p>
            <a:pPr marL="0" indent="0">
              <a:buNone/>
            </a:pPr>
            <a:r>
              <a:rPr lang="en-PK" b="1" dirty="0"/>
              <a:t>Carer burnout &amp; short home-care visits</a:t>
            </a:r>
            <a:endParaRPr lang="en-PK" dirty="0"/>
          </a:p>
          <a:p>
            <a:pPr lvl="0"/>
            <a:r>
              <a:rPr lang="en-PK" b="1" dirty="0"/>
              <a:t>Issue:</a:t>
            </a:r>
            <a:r>
              <a:rPr lang="en-PK" dirty="0"/>
              <a:t> Family carers carry heavy loads; 15-minute visits leave no time for coaching.</a:t>
            </a:r>
          </a:p>
          <a:p>
            <a:pPr lvl="0"/>
            <a:r>
              <a:rPr lang="en-PK" b="1" dirty="0"/>
              <a:t>Why it persists:</a:t>
            </a:r>
            <a:r>
              <a:rPr lang="en-PK" dirty="0"/>
              <a:t> Workforce shortages; commissioning on minutes not outcomes.</a:t>
            </a:r>
          </a:p>
          <a:p>
            <a:pPr lvl="0"/>
            <a:r>
              <a:rPr lang="en-PK" b="1" dirty="0"/>
              <a:t>So what:</a:t>
            </a:r>
            <a:r>
              <a:rPr lang="en-PK" dirty="0"/>
              <a:t> Breakdowns lead to crises and </a:t>
            </a:r>
            <a:r>
              <a:rPr lang="en-PK" b="1" dirty="0"/>
              <a:t>unplanned admissions</a:t>
            </a:r>
            <a:r>
              <a:rPr lang="en-PK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CD9343-322E-A2F7-AAF1-84EDA2C07959}"/>
              </a:ext>
            </a:extLst>
          </p:cNvPr>
          <p:cNvSpPr txBox="1"/>
          <p:nvPr/>
        </p:nvSpPr>
        <p:spPr>
          <a:xfrm>
            <a:off x="6219173" y="6198884"/>
            <a:ext cx="61001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ptos" panose="020B0004020202020204" pitchFamily="34" charset="0"/>
              </a:rPr>
              <a:t>(Ahmed </a:t>
            </a:r>
            <a:r>
              <a:rPr lang="en-GB" sz="1200" i="1" dirty="0">
                <a:effectLst/>
                <a:latin typeface="Aptos" panose="020B0004020202020204" pitchFamily="34" charset="0"/>
              </a:rPr>
              <a:t>et al.</a:t>
            </a:r>
            <a:r>
              <a:rPr lang="en-GB" sz="1200" dirty="0">
                <a:effectLst/>
                <a:latin typeface="Aptos" panose="020B0004020202020204" pitchFamily="34" charset="0"/>
              </a:rPr>
              <a:t>, 2021; Centre for Ageing Better, 2025; Djukanović </a:t>
            </a:r>
            <a:r>
              <a:rPr lang="en-GB" sz="1200" i="1" dirty="0">
                <a:effectLst/>
                <a:latin typeface="Aptos" panose="020B0004020202020204" pitchFamily="34" charset="0"/>
              </a:rPr>
              <a:t>et al.</a:t>
            </a:r>
            <a:r>
              <a:rPr lang="en-GB" sz="1200" dirty="0">
                <a:effectLst/>
                <a:latin typeface="Aptos" panose="020B0004020202020204" pitchFamily="34" charset="0"/>
              </a:rPr>
              <a:t>, 2024; Ivanoff </a:t>
            </a:r>
            <a:r>
              <a:rPr lang="en-GB" sz="1200" i="1" dirty="0">
                <a:effectLst/>
                <a:latin typeface="Aptos" panose="020B0004020202020204" pitchFamily="34" charset="0"/>
              </a:rPr>
              <a:t>et al.</a:t>
            </a:r>
            <a:r>
              <a:rPr lang="en-GB" sz="1200" dirty="0">
                <a:effectLst/>
                <a:latin typeface="Aptos" panose="020B0004020202020204" pitchFamily="34" charset="0"/>
              </a:rPr>
              <a:t>, 2018; Welsh, Gordon and Gladman, 2014)</a:t>
            </a:r>
            <a:endParaRPr lang="en-PK" sz="1200" dirty="0">
              <a:latin typeface="Aptos" panose="020B0004020202020204" pitchFamily="34" charset="0"/>
            </a:endParaRPr>
          </a:p>
        </p:txBody>
      </p:sp>
      <p:pic>
        <p:nvPicPr>
          <p:cNvPr id="5" name="Slide 13">
            <a:hlinkClick r:id="" action="ppaction://media"/>
            <a:extLst>
              <a:ext uri="{FF2B5EF4-FFF2-40B4-BE49-F238E27FC236}">
                <a16:creationId xmlns:a16="http://schemas.microsoft.com/office/drawing/2014/main" id="{99D3C069-5430-1009-A86A-E6780BD208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800" y="545051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374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73795-9C62-8235-3FA9-9B2E77AE8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4639"/>
          </a:xfrm>
        </p:spPr>
        <p:txBody>
          <a:bodyPr/>
          <a:lstStyle/>
          <a:p>
            <a:pPr algn="ctr"/>
            <a:r>
              <a:rPr lang="en-GB" b="1" dirty="0"/>
              <a:t>R</a:t>
            </a:r>
            <a:r>
              <a:rPr lang="en-PK" b="1" dirty="0"/>
              <a:t>ecommendations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27BC6D-0305-CCD2-A10A-0DFF9DD8C6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116564"/>
              </p:ext>
            </p:extLst>
          </p:nvPr>
        </p:nvGraphicFramePr>
        <p:xfrm>
          <a:off x="449704" y="1089763"/>
          <a:ext cx="11437495" cy="5598732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2287499">
                  <a:extLst>
                    <a:ext uri="{9D8B030D-6E8A-4147-A177-3AD203B41FA5}">
                      <a16:colId xmlns:a16="http://schemas.microsoft.com/office/drawing/2014/main" val="3520711165"/>
                    </a:ext>
                  </a:extLst>
                </a:gridCol>
                <a:gridCol w="2287499">
                  <a:extLst>
                    <a:ext uri="{9D8B030D-6E8A-4147-A177-3AD203B41FA5}">
                      <a16:colId xmlns:a16="http://schemas.microsoft.com/office/drawing/2014/main" val="3346014857"/>
                    </a:ext>
                  </a:extLst>
                </a:gridCol>
                <a:gridCol w="2287499">
                  <a:extLst>
                    <a:ext uri="{9D8B030D-6E8A-4147-A177-3AD203B41FA5}">
                      <a16:colId xmlns:a16="http://schemas.microsoft.com/office/drawing/2014/main" val="2346460159"/>
                    </a:ext>
                  </a:extLst>
                </a:gridCol>
                <a:gridCol w="2287499">
                  <a:extLst>
                    <a:ext uri="{9D8B030D-6E8A-4147-A177-3AD203B41FA5}">
                      <a16:colId xmlns:a16="http://schemas.microsoft.com/office/drawing/2014/main" val="4003509269"/>
                    </a:ext>
                  </a:extLst>
                </a:gridCol>
                <a:gridCol w="2287499">
                  <a:extLst>
                    <a:ext uri="{9D8B030D-6E8A-4147-A177-3AD203B41FA5}">
                      <a16:colId xmlns:a16="http://schemas.microsoft.com/office/drawing/2014/main" val="4102870111"/>
                    </a:ext>
                  </a:extLst>
                </a:gridCol>
              </a:tblGrid>
              <a:tr h="4634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 dirty="0">
                          <a:effectLst/>
                        </a:rPr>
                        <a:t>Recommendations 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Rationale 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Key actions (what to implement)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Likely barriers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 dirty="0">
                          <a:effectLst/>
                        </a:rPr>
                        <a:t>Mitigations / solutions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extLst>
                  <a:ext uri="{0D108BD9-81ED-4DB2-BD59-A6C34878D82A}">
                    <a16:rowId xmlns:a16="http://schemas.microsoft.com/office/drawing/2014/main" val="2992399470"/>
                  </a:ext>
                </a:extLst>
              </a:tr>
              <a:tr h="17523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Implement universal Comprehensive Geriatric Assessment (CGA) with a single, shared digital care plan and co-located pharmacist deprescribing at trigger points (Ivanoff et al., 2018; Welsh, Gordon and Gladman, 2014).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 dirty="0">
                          <a:effectLst/>
                        </a:rPr>
                        <a:t>Multidimensional CGA linked to a shared plan improves function and reduces avoidable readmissions; pharmacist review lowers medication-related harm.</a:t>
                      </a:r>
                      <a:endParaRPr lang="en-PK" sz="105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Define triggers (frailty score ≥mild, unplanned admission, discharge, care-home entry). • Deliver MDT CGA (geriatrician, nurse, PT/OT, pharmacist, social care). • Create a read/write digital plan visible across GP, hospital, community, social care, and carers. • Embed pharmacist deprescribing for high-risk meds during CGA.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Workforce/time constraints • Non-interoperable IT • Variation in CGA fidelity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Protected CGA clinic/virtual slots; role substitution (ANP/physician associate) with supervision • Mandate interoperability standards; shared templates • CGA checklist and audit for fidelity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extLst>
                  <a:ext uri="{0D108BD9-81ED-4DB2-BD59-A6C34878D82A}">
                    <a16:rowId xmlns:a16="http://schemas.microsoft.com/office/drawing/2014/main" val="1699912046"/>
                  </a:ext>
                </a:extLst>
              </a:tr>
              <a:tr h="16063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Commission a reablement-first homecare model with minimum 30–45-minute visits and a standardised falls-prevention bundle for all at-risk clients (Cameron et al., 2018; Djukanović et al., 2024).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Reablement with adequate visit length restores Activities of Daily Living (ADLs); multifactorial falls bundles (exercise, home hazards, vision/feet, med review) reduce falls and fear of falling.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Specify contractually: 30–45-minute visits, continuity of workers, and goal-oriented plans co-produced with the person. • Provide the full falls bundle: home hazard check, strength/balance classes, vision/foot care, medication review, and follow-up. • Link to community transport and equipment services.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Minute-based commissioning incentives • Staff turnover and limited community physio capacity • Drop-out from classes/poor transport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Shift to outcomes-based payments; retention bonuses • Expand rehab assistants under PT/OT oversight • Transport vouchers; reminder calls; home-based programmes for housebound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extLst>
                  <a:ext uri="{0D108BD9-81ED-4DB2-BD59-A6C34878D82A}">
                    <a16:rowId xmlns:a16="http://schemas.microsoft.com/office/drawing/2014/main" val="2343335352"/>
                  </a:ext>
                </a:extLst>
              </a:tr>
              <a:tr h="17523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Provide equitable digital enablement for older people and mandate cross-sector interoperability so technology augments, rather than replaces, coordinated care (Kritzinger et al., 2014).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Telehealth/monitoring improves access and timely response only when people can use devices and teams share data; otherwise digital tools widen inequalities.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Offer starter kits (device, data, simple interface), multilingual training, and a staffed helpline. • Maintain non-digital access routes (“equivalence of access”). • Require NHS–Local Authority–VCSE read/write data exchange and a single care-plan view. • Build simple workflows (one login, clear escalation).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>
                          <a:effectLst/>
                        </a:rPr>
                        <a:t>• Digital exclusion (devices, skills, language) • Privacy/consent concerns • Vendor lock-in and extra clicks for staff</a:t>
                      </a:r>
                      <a:endParaRPr lang="en-PK" sz="105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050" kern="100" dirty="0">
                          <a:effectLst/>
                        </a:rPr>
                        <a:t>• Device-loan schemes; community digital champions; interpreter-enabled sessions • Transparent consent flows; easy opt-out • Procurement standards (open APIs); usability testing with front-line staff</a:t>
                      </a:r>
                      <a:endParaRPr lang="en-PK" sz="105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326" marR="45326" marT="0" marB="0"/>
                </a:tc>
                <a:extLst>
                  <a:ext uri="{0D108BD9-81ED-4DB2-BD59-A6C34878D82A}">
                    <a16:rowId xmlns:a16="http://schemas.microsoft.com/office/drawing/2014/main" val="195619745"/>
                  </a:ext>
                </a:extLst>
              </a:tr>
            </a:tbl>
          </a:graphicData>
        </a:graphic>
      </p:graphicFrame>
      <p:pic>
        <p:nvPicPr>
          <p:cNvPr id="3" name="Slide 14">
            <a:hlinkClick r:id="" action="ppaction://media"/>
            <a:extLst>
              <a:ext uri="{FF2B5EF4-FFF2-40B4-BE49-F238E27FC236}">
                <a16:creationId xmlns:a16="http://schemas.microsoft.com/office/drawing/2014/main" id="{E96BA409-D848-2ABA-EA38-4212ED7D77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79894" y="596810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58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E3C77-95DB-B783-ECE0-B390E3A76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41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B</a:t>
            </a:r>
            <a:r>
              <a:rPr lang="en-PK" b="1" dirty="0"/>
              <a:t>arriers and Solutions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FC2C51D-63CF-4326-30FB-1AD70EB0FF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864149"/>
              </p:ext>
            </p:extLst>
          </p:nvPr>
        </p:nvGraphicFramePr>
        <p:xfrm>
          <a:off x="501040" y="1102289"/>
          <a:ext cx="11248374" cy="5235880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1847499">
                  <a:extLst>
                    <a:ext uri="{9D8B030D-6E8A-4147-A177-3AD203B41FA5}">
                      <a16:colId xmlns:a16="http://schemas.microsoft.com/office/drawing/2014/main" val="4156821301"/>
                    </a:ext>
                  </a:extLst>
                </a:gridCol>
                <a:gridCol w="2513603">
                  <a:extLst>
                    <a:ext uri="{9D8B030D-6E8A-4147-A177-3AD203B41FA5}">
                      <a16:colId xmlns:a16="http://schemas.microsoft.com/office/drawing/2014/main" val="3231869308"/>
                    </a:ext>
                  </a:extLst>
                </a:gridCol>
                <a:gridCol w="4075178">
                  <a:extLst>
                    <a:ext uri="{9D8B030D-6E8A-4147-A177-3AD203B41FA5}">
                      <a16:colId xmlns:a16="http://schemas.microsoft.com/office/drawing/2014/main" val="2325229273"/>
                    </a:ext>
                  </a:extLst>
                </a:gridCol>
                <a:gridCol w="2812094">
                  <a:extLst>
                    <a:ext uri="{9D8B030D-6E8A-4147-A177-3AD203B41FA5}">
                      <a16:colId xmlns:a16="http://schemas.microsoft.com/office/drawing/2014/main" val="787916188"/>
                    </a:ext>
                  </a:extLst>
                </a:gridCol>
              </a:tblGrid>
              <a:tr h="37399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Barrier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 dirty="0">
                          <a:effectLst/>
                        </a:rPr>
                        <a:t>Why it blocks progress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Practical solution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sz="1600" kern="100">
                          <a:effectLst/>
                        </a:rPr>
                        <a:t>What to track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63123754"/>
                  </a:ext>
                </a:extLst>
              </a:tr>
              <a:tr h="11219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 dirty="0">
                          <a:effectLst/>
                        </a:rPr>
                        <a:t>Workforce &amp; time 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Short visits, turnover, limited rehab capacity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Redesign rotas for 30–45-min visits; supervision &amp; coaching skills; clear career ladders; recruit returners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Staff retention; avg visit length; reablement completion rate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01888406"/>
                  </a:ext>
                </a:extLst>
              </a:tr>
              <a:tr h="11219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Interoperability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Teams can’t see/update the same plan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Mandate standards; single shared care plan with read/write access across NHS–LA–VCSE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% services on shared plan; plan access events per case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0417210"/>
                  </a:ext>
                </a:extLst>
              </a:tr>
              <a:tr h="1495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Digital exclusion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People lack devices, data, skills, language support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Device-loan schemes; digital champions; in-person training; interpreter-enabled calls; offline options remain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Activation rate; training completion; non-digital fallback usage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790524"/>
                  </a:ext>
                </a:extLst>
              </a:tr>
              <a:tr h="11219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Evaluation gaps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>
                          <a:effectLst/>
                        </a:rPr>
                        <a:t>Can’t tell what works, funding gets cut</a:t>
                      </a:r>
                      <a:endParaRPr lang="en-PK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 dirty="0">
                          <a:effectLst/>
                        </a:rPr>
                        <a:t>Use a standard outcomes set: ADLs, EQ-5D, 30-day readmissions, falls, med harms, carer strain, “goals met”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sz="1600" kern="100" dirty="0">
                          <a:effectLst/>
                        </a:rPr>
                        <a:t>Dashboard in place; quarterly improvement on each metric</a:t>
                      </a:r>
                      <a:endParaRPr lang="en-PK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44483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368853A-45B4-FDE7-E8A0-0B6DB70108B9}"/>
              </a:ext>
            </a:extLst>
          </p:cNvPr>
          <p:cNvSpPr txBox="1"/>
          <p:nvPr/>
        </p:nvSpPr>
        <p:spPr>
          <a:xfrm>
            <a:off x="5793288" y="6338169"/>
            <a:ext cx="61001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buNone/>
            </a:pPr>
            <a:r>
              <a:rPr lang="en-PK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(Cameron </a:t>
            </a:r>
            <a:r>
              <a:rPr lang="en-PK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et al.</a:t>
            </a:r>
            <a:r>
              <a:rPr lang="en-PK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, 2018; Djukanović </a:t>
            </a:r>
            <a:r>
              <a:rPr lang="en-PK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et al.</a:t>
            </a:r>
            <a:r>
              <a:rPr lang="en-PK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, 2024; Kritzinger </a:t>
            </a:r>
            <a:r>
              <a:rPr lang="en-PK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et al.</a:t>
            </a:r>
            <a:r>
              <a:rPr lang="en-PK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, 2014; Thompson </a:t>
            </a:r>
            <a:r>
              <a:rPr lang="en-PK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et al.</a:t>
            </a:r>
            <a:r>
              <a:rPr lang="en-PK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, 2021; Welsh, Gordon and Gladman, 2014)</a:t>
            </a:r>
            <a:endParaRPr lang="en-PK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348C3B-700A-CBA8-9423-5414FC5C6A75}"/>
              </a:ext>
            </a:extLst>
          </p:cNvPr>
          <p:cNvSpPr txBox="1"/>
          <p:nvPr/>
        </p:nvSpPr>
        <p:spPr>
          <a:xfrm>
            <a:off x="-250521" y="231731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PK" dirty="0"/>
          </a:p>
        </p:txBody>
      </p:sp>
      <p:pic>
        <p:nvPicPr>
          <p:cNvPr id="3" name="Slide 16">
            <a:hlinkClick r:id="" action="ppaction://media"/>
            <a:extLst>
              <a:ext uri="{FF2B5EF4-FFF2-40B4-BE49-F238E27FC236}">
                <a16:creationId xmlns:a16="http://schemas.microsoft.com/office/drawing/2014/main" id="{DC9F518A-F026-83C7-621C-09265E82BE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81177" y="560866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72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138DD-D2D7-A571-20D6-175FCE1CB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8067"/>
            <a:ext cx="10515600" cy="41148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</a:t>
            </a:r>
            <a:r>
              <a:rPr lang="en-PK" b="1" dirty="0"/>
              <a:t>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B2431C-923F-6C26-A9ED-67925B04B8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02446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6" name="Slide 17">
            <a:hlinkClick r:id="" action="ppaction://media"/>
            <a:extLst>
              <a:ext uri="{FF2B5EF4-FFF2-40B4-BE49-F238E27FC236}">
                <a16:creationId xmlns:a16="http://schemas.microsoft.com/office/drawing/2014/main" id="{7E093E13-7721-D75E-8353-D6034E517E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22384" y="596810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20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CE34E-0595-7EAD-933D-D37247CB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PK" dirty="0"/>
              <a:t>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4A977-46D6-9943-9CA7-5662D192C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Ahmed, N. </a:t>
            </a:r>
            <a:r>
              <a:rPr lang="en-GB" i="1" dirty="0"/>
              <a:t>et al.</a:t>
            </a:r>
            <a:r>
              <a:rPr lang="en-GB" dirty="0"/>
              <a:t> (2021) ‘Mental health professionals’ perceived barriers and enablers to shared decision-making in risk assessment and risk management: a qualitative systematic review’, </a:t>
            </a:r>
            <a:r>
              <a:rPr lang="en-GB" i="1" dirty="0"/>
              <a:t>BMC Psychiatry</a:t>
            </a:r>
            <a:r>
              <a:rPr lang="en-GB" dirty="0"/>
              <a:t>, 21(1), pp. 1–28. Available at: https://</a:t>
            </a:r>
            <a:r>
              <a:rPr lang="en-GB" dirty="0" err="1"/>
              <a:t>doi.org</a:t>
            </a:r>
            <a:r>
              <a:rPr lang="en-GB" dirty="0"/>
              <a:t>/10.1186/s12888-021-03304-0.</a:t>
            </a:r>
          </a:p>
          <a:p>
            <a:r>
              <a:rPr lang="en-GB" dirty="0"/>
              <a:t>Cameron, I.D. </a:t>
            </a:r>
            <a:r>
              <a:rPr lang="en-GB" i="1" dirty="0"/>
              <a:t>et al.</a:t>
            </a:r>
            <a:r>
              <a:rPr lang="en-GB" dirty="0"/>
              <a:t> (2018) ‘Interventions for preventing falls in older people in care facilities and hospitals’, </a:t>
            </a:r>
            <a:r>
              <a:rPr lang="en-GB" i="1" dirty="0"/>
              <a:t>Cochrane Database of Systematic Reviews</a:t>
            </a:r>
            <a:r>
              <a:rPr lang="en-GB" dirty="0"/>
              <a:t>, 9(9). Available at: https://</a:t>
            </a:r>
            <a:r>
              <a:rPr lang="en-GB" dirty="0" err="1"/>
              <a:t>doi.org</a:t>
            </a:r>
            <a:r>
              <a:rPr lang="en-GB" dirty="0"/>
              <a:t>/10.1002/14651858.cd005465.pub4.</a:t>
            </a:r>
          </a:p>
          <a:p>
            <a:r>
              <a:rPr lang="en-GB" dirty="0"/>
              <a:t>Centre for Ageing Better (2025) </a:t>
            </a:r>
            <a:r>
              <a:rPr lang="en-GB" i="1" dirty="0"/>
              <a:t>Our Ageing Population | The State of Ageing 2023-24</a:t>
            </a:r>
            <a:r>
              <a:rPr lang="en-GB" dirty="0"/>
              <a:t>, </a:t>
            </a:r>
            <a:r>
              <a:rPr lang="en-GB" i="1" dirty="0"/>
              <a:t>Centre for Ageing Better</a:t>
            </a:r>
            <a:r>
              <a:rPr lang="en-GB" dirty="0"/>
              <a:t>. Available at: https://ageing-</a:t>
            </a:r>
            <a:r>
              <a:rPr lang="en-GB" dirty="0" err="1"/>
              <a:t>better.org.uk</a:t>
            </a:r>
            <a:r>
              <a:rPr lang="en-GB" dirty="0"/>
              <a:t>/our-ageing-population-state-ageing-2023-4? (Accessed: 6 October 2025).</a:t>
            </a:r>
          </a:p>
          <a:p>
            <a:r>
              <a:rPr lang="en-GB" dirty="0"/>
              <a:t>Department Of Health and Social Care (2025) </a:t>
            </a:r>
            <a:r>
              <a:rPr lang="en-GB" i="1" dirty="0"/>
              <a:t>Better Care Fund policy framework 2025 to 2026</a:t>
            </a:r>
            <a:r>
              <a:rPr lang="en-GB" dirty="0"/>
              <a:t>, </a:t>
            </a:r>
            <a:r>
              <a:rPr lang="en-GB" i="1" dirty="0"/>
              <a:t>GOV.UK</a:t>
            </a:r>
            <a:r>
              <a:rPr lang="en-GB" dirty="0"/>
              <a:t>. Available at: https://</a:t>
            </a:r>
            <a:r>
              <a:rPr lang="en-GB" dirty="0" err="1"/>
              <a:t>www.gov.uk</a:t>
            </a:r>
            <a:r>
              <a:rPr lang="en-GB" dirty="0"/>
              <a:t>/government/publications/better-care-fund-policy-framework-2025-to-2026/better-care-fund-policy-framework-2025-to-2026 (Accessed: 6 October 2025).</a:t>
            </a:r>
          </a:p>
          <a:p>
            <a:r>
              <a:rPr lang="en-GB" dirty="0"/>
              <a:t>Department of Health and Social Care (2024) </a:t>
            </a:r>
            <a:r>
              <a:rPr lang="en-GB" i="1" dirty="0"/>
              <a:t>Hospital Discharge and Community Support Guidance</a:t>
            </a:r>
            <a:r>
              <a:rPr lang="en-GB" dirty="0"/>
              <a:t>, </a:t>
            </a:r>
            <a:r>
              <a:rPr lang="en-GB" i="1" dirty="0"/>
              <a:t>GOV.UK</a:t>
            </a:r>
            <a:r>
              <a:rPr lang="en-GB" dirty="0"/>
              <a:t>. Available at: https://</a:t>
            </a:r>
            <a:r>
              <a:rPr lang="en-GB" dirty="0" err="1"/>
              <a:t>www.gov.uk</a:t>
            </a:r>
            <a:r>
              <a:rPr lang="en-GB" dirty="0"/>
              <a:t>/government/publications/hospital-discharge-and-community-support-guidance/hospital-discharge-and-community-support-guidance (Accessed: 6 October 2025).</a:t>
            </a:r>
          </a:p>
          <a:p>
            <a:r>
              <a:rPr lang="en-GB" dirty="0"/>
              <a:t>Djukanović, I. </a:t>
            </a:r>
            <a:r>
              <a:rPr lang="en-GB" i="1" dirty="0"/>
              <a:t>et al.</a:t>
            </a:r>
            <a:r>
              <a:rPr lang="en-GB" dirty="0"/>
              <a:t> (2024) ‘The meaning of continuity of care from the perspective of older people with complex care needs–A scoping review’, </a:t>
            </a:r>
            <a:r>
              <a:rPr lang="en-GB" i="1" dirty="0"/>
              <a:t>Geriatric Nursing</a:t>
            </a:r>
            <a:r>
              <a:rPr lang="en-GB" dirty="0"/>
              <a:t>, 55(1), pp. 354–361. Available at: https://</a:t>
            </a:r>
            <a:r>
              <a:rPr lang="en-GB" dirty="0" err="1"/>
              <a:t>doi.org</a:t>
            </a:r>
            <a:r>
              <a:rPr lang="en-GB" dirty="0"/>
              <a:t>/10.1016/j.gerinurse.2023.12.016.</a:t>
            </a:r>
          </a:p>
          <a:p>
            <a:r>
              <a:rPr lang="en-GB" dirty="0"/>
              <a:t>Dunn, P. </a:t>
            </a:r>
            <a:r>
              <a:rPr lang="en-GB" i="1" dirty="0"/>
              <a:t>et al.</a:t>
            </a:r>
            <a:r>
              <a:rPr lang="en-GB" dirty="0"/>
              <a:t> (2022) </a:t>
            </a:r>
            <a:r>
              <a:rPr lang="en-GB" i="1" dirty="0"/>
              <a:t>Integrated care systems: what do they look like?</a:t>
            </a:r>
            <a:r>
              <a:rPr lang="en-GB" dirty="0"/>
              <a:t> Available at: https://</a:t>
            </a:r>
            <a:r>
              <a:rPr lang="en-GB" dirty="0" err="1"/>
              <a:t>www.health.org.uk</a:t>
            </a:r>
            <a:r>
              <a:rPr lang="en-GB" dirty="0"/>
              <a:t>/sites/default/files/pdf/2022-06/2022%20-%20ICS%20characteristics.pdf (Accessed: 6 October 2025).</a:t>
            </a:r>
          </a:p>
          <a:p>
            <a:r>
              <a:rPr lang="en-GB" dirty="0" err="1"/>
              <a:t>Ghorayeb</a:t>
            </a:r>
            <a:r>
              <a:rPr lang="en-GB" dirty="0"/>
              <a:t>, A., Comber, R. and </a:t>
            </a:r>
            <a:r>
              <a:rPr lang="en-GB" dirty="0" err="1"/>
              <a:t>Gooberman</a:t>
            </a:r>
            <a:r>
              <a:rPr lang="en-GB" dirty="0"/>
              <a:t>-Hill, R. (2021) ‘Older adults’ perspectives of smart home technology: Are we developing the technology that older people want?’, </a:t>
            </a:r>
            <a:r>
              <a:rPr lang="en-GB" i="1" dirty="0"/>
              <a:t>International Journal of Human-Computer Studies</a:t>
            </a:r>
            <a:r>
              <a:rPr lang="en-GB" dirty="0"/>
              <a:t>, 147, p. 102571. Available at: https://</a:t>
            </a:r>
            <a:r>
              <a:rPr lang="en-GB" dirty="0" err="1"/>
              <a:t>doi.org</a:t>
            </a:r>
            <a:r>
              <a:rPr lang="en-GB" dirty="0"/>
              <a:t>/10.1016/j.ijhcs.2020.102571.</a:t>
            </a:r>
          </a:p>
          <a:p>
            <a:r>
              <a:rPr lang="en-GB" dirty="0"/>
              <a:t>Gov UK (2014) </a:t>
            </a:r>
            <a:r>
              <a:rPr lang="en-GB" i="1" dirty="0"/>
              <a:t>Care Act 2014</a:t>
            </a:r>
            <a:r>
              <a:rPr lang="en-GB" dirty="0"/>
              <a:t>, </a:t>
            </a:r>
            <a:r>
              <a:rPr lang="en-GB" i="1" dirty="0" err="1"/>
              <a:t>Legislation.gov.uk</a:t>
            </a:r>
            <a:r>
              <a:rPr lang="en-GB" dirty="0"/>
              <a:t>. Available at: https://</a:t>
            </a:r>
            <a:r>
              <a:rPr lang="en-GB" dirty="0" err="1"/>
              <a:t>www.legislation.gov.uk</a:t>
            </a:r>
            <a:r>
              <a:rPr lang="en-GB" dirty="0"/>
              <a:t>/</a:t>
            </a:r>
            <a:r>
              <a:rPr lang="en-GB" dirty="0" err="1"/>
              <a:t>ukpga</a:t>
            </a:r>
            <a:r>
              <a:rPr lang="en-GB" dirty="0"/>
              <a:t>/2014/23/contents (Accessed: 6 October 2025).</a:t>
            </a:r>
          </a:p>
          <a:p>
            <a:r>
              <a:rPr lang="en-GB" dirty="0"/>
              <a:t>Hsieh, K.L., Chen, L. and </a:t>
            </a:r>
            <a:r>
              <a:rPr lang="en-GB" dirty="0" err="1"/>
              <a:t>Sosnoff</a:t>
            </a:r>
            <a:r>
              <a:rPr lang="en-GB" dirty="0"/>
              <a:t>, J.J. (2022) ‘Mobile Technology for Falls Prevention in Older Adults’, </a:t>
            </a:r>
            <a:r>
              <a:rPr lang="en-GB" i="1" dirty="0"/>
              <a:t>The Journals of Gerontology: Series A</a:t>
            </a:r>
            <a:r>
              <a:rPr lang="en-GB" dirty="0"/>
              <a:t>. Edited by L.A. Lipsitz, 78(5). Available at: https://</a:t>
            </a:r>
            <a:r>
              <a:rPr lang="en-GB" dirty="0" err="1"/>
              <a:t>doi.org</a:t>
            </a:r>
            <a:r>
              <a:rPr lang="en-GB" dirty="0"/>
              <a:t>/10.1093/</a:t>
            </a:r>
            <a:r>
              <a:rPr lang="en-GB" dirty="0" err="1"/>
              <a:t>gerona</a:t>
            </a:r>
            <a:r>
              <a:rPr lang="en-GB" dirty="0"/>
              <a:t>/glac116.</a:t>
            </a:r>
          </a:p>
          <a:p>
            <a:r>
              <a:rPr lang="en-GB" dirty="0"/>
              <a:t>Huddlestone, L. </a:t>
            </a:r>
            <a:r>
              <a:rPr lang="en-GB" i="1" dirty="0"/>
              <a:t>et al.</a:t>
            </a:r>
            <a:r>
              <a:rPr lang="en-GB" dirty="0"/>
              <a:t> (2020) ‘Application of normalisation process theory in understanding implementation processes in primary care settings in the UK: a systematic review’, </a:t>
            </a:r>
            <a:r>
              <a:rPr lang="en-GB" i="1" dirty="0"/>
              <a:t>BMC Family Practice</a:t>
            </a:r>
            <a:r>
              <a:rPr lang="en-GB" dirty="0"/>
              <a:t>, 21(1). Available at: https://</a:t>
            </a:r>
            <a:r>
              <a:rPr lang="en-GB" dirty="0" err="1"/>
              <a:t>doi.org</a:t>
            </a:r>
            <a:r>
              <a:rPr lang="en-GB" dirty="0"/>
              <a:t>/10.1186/s12875-020-01107-y.</a:t>
            </a:r>
          </a:p>
          <a:p>
            <a:r>
              <a:rPr lang="en-GB" dirty="0"/>
              <a:t>Ivanoff, S.D. </a:t>
            </a:r>
            <a:r>
              <a:rPr lang="en-GB" i="1" dirty="0"/>
              <a:t>et al.</a:t>
            </a:r>
            <a:r>
              <a:rPr lang="en-GB" dirty="0"/>
              <a:t> (2018) ‘Comprehensive geriatric assessment of frail older people: ideals and reality’, </a:t>
            </a:r>
            <a:r>
              <a:rPr lang="en-GB" i="1" dirty="0"/>
              <a:t>Journal of Interprofessional Care</a:t>
            </a:r>
            <a:r>
              <a:rPr lang="en-GB" dirty="0"/>
              <a:t>, 32(6), pp. 1–7. Available at: https://</a:t>
            </a:r>
            <a:r>
              <a:rPr lang="en-GB" dirty="0" err="1"/>
              <a:t>doi.org</a:t>
            </a:r>
            <a:r>
              <a:rPr lang="en-GB" dirty="0"/>
              <a:t>/10.1080/13561820.2018.1508130.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9277380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DFBD98-5772-41E0-1C82-018C79DD9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689D5-580A-F876-EF71-AC77ED37C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PK" dirty="0"/>
              <a:t>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ECE5D-7931-B431-9B4B-BBE2B41D4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0493"/>
            <a:ext cx="10515600" cy="5052382"/>
          </a:xfrm>
        </p:spPr>
        <p:txBody>
          <a:bodyPr>
            <a:normAutofit fontScale="92500"/>
          </a:bodyPr>
          <a:lstStyle/>
          <a:p>
            <a:r>
              <a:rPr lang="en-GB" sz="1400" dirty="0"/>
              <a:t>Kim, S.J. (Suzie) (2022) ‘Paternalism, respect and dialogue’, </a:t>
            </a:r>
            <a:r>
              <a:rPr lang="en-GB" sz="1400" i="1" dirty="0"/>
              <a:t>Philosophy &amp; Social Criticism</a:t>
            </a:r>
            <a:r>
              <a:rPr lang="en-GB" sz="1400" dirty="0"/>
              <a:t>, p. 019145372210883. Available at: https://</a:t>
            </a:r>
            <a:r>
              <a:rPr lang="en-GB" sz="1400" dirty="0" err="1"/>
              <a:t>doi.org</a:t>
            </a:r>
            <a:r>
              <a:rPr lang="en-GB" sz="1400" dirty="0"/>
              <a:t>/10.1177/01914537221088342.</a:t>
            </a:r>
          </a:p>
          <a:p>
            <a:r>
              <a:rPr lang="en-GB" sz="1400" dirty="0"/>
              <a:t>Kritzinger, J. </a:t>
            </a:r>
            <a:r>
              <a:rPr lang="en-GB" sz="1400" i="1" dirty="0"/>
              <a:t>et al.</a:t>
            </a:r>
            <a:r>
              <a:rPr lang="en-GB" sz="1400" dirty="0"/>
              <a:t> (2014) ‘“I just answer ‘</a:t>
            </a:r>
            <a:r>
              <a:rPr lang="en-GB" sz="1400" dirty="0" err="1"/>
              <a:t>yes’</a:t>
            </a:r>
            <a:r>
              <a:rPr lang="en-GB" sz="1400" dirty="0"/>
              <a:t> to everything they say”: Access to health care for deaf people in Worcester, South Africa and the politics of exclusion’, </a:t>
            </a:r>
            <a:r>
              <a:rPr lang="en-GB" sz="1400" i="1" dirty="0"/>
              <a:t>Patient Education and </a:t>
            </a:r>
            <a:r>
              <a:rPr lang="en-GB" sz="1400" i="1" dirty="0" err="1"/>
              <a:t>Counseling</a:t>
            </a:r>
            <a:r>
              <a:rPr lang="en-GB" sz="1400" dirty="0"/>
              <a:t>, 94(3), pp. 379–383. Available at: https://</a:t>
            </a:r>
            <a:r>
              <a:rPr lang="en-GB" sz="1400" dirty="0" err="1"/>
              <a:t>doi.org</a:t>
            </a:r>
            <a:r>
              <a:rPr lang="en-GB" sz="1400" dirty="0"/>
              <a:t>/10.1016/j.pec.2013.12.006.</a:t>
            </a:r>
          </a:p>
          <a:p>
            <a:r>
              <a:rPr lang="en-GB" sz="1400" dirty="0"/>
              <a:t>Moffatt, S. </a:t>
            </a:r>
            <a:r>
              <a:rPr lang="en-GB" sz="1400" i="1" dirty="0"/>
              <a:t>et al.</a:t>
            </a:r>
            <a:r>
              <a:rPr lang="en-GB" sz="1400" dirty="0"/>
              <a:t> (2017) ‘Link Worker Social Prescribing to Improve Health and well-being for People with long-term conditions: Qualitative Study of Service User Perceptions’, </a:t>
            </a:r>
            <a:r>
              <a:rPr lang="en-GB" sz="1400" i="1" dirty="0"/>
              <a:t>BMJ Open</a:t>
            </a:r>
            <a:r>
              <a:rPr lang="en-GB" sz="1400" dirty="0"/>
              <a:t>, 7(7). Available at: https://</a:t>
            </a:r>
            <a:r>
              <a:rPr lang="en-GB" sz="1400" dirty="0" err="1"/>
              <a:t>doi.org</a:t>
            </a:r>
            <a:r>
              <a:rPr lang="en-GB" sz="1400" dirty="0"/>
              <a:t>/10.1136/bmjopen-2016-015203.</a:t>
            </a:r>
          </a:p>
          <a:p>
            <a:r>
              <a:rPr lang="en-GB" sz="1400" dirty="0"/>
              <a:t>National Institute for Health and Care Research (2024) </a:t>
            </a:r>
            <a:r>
              <a:rPr lang="en-GB" sz="1400" i="1" dirty="0"/>
              <a:t>NIHR Evidence - Multi-morbidity Predicted to Increase in the UK over the next 20 Years - Informative and Accessible Health and Care Research</a:t>
            </a:r>
            <a:r>
              <a:rPr lang="en-GB" sz="1400" dirty="0"/>
              <a:t>, </a:t>
            </a:r>
            <a:r>
              <a:rPr lang="en-GB" sz="1400" i="1" dirty="0" err="1"/>
              <a:t>evidence.nihr.ac.uk</a:t>
            </a:r>
            <a:r>
              <a:rPr lang="en-GB" sz="1400" dirty="0"/>
              <a:t>. Available at: https://</a:t>
            </a:r>
            <a:r>
              <a:rPr lang="en-GB" sz="1400" dirty="0" err="1"/>
              <a:t>evidence.nihr.ac.uk</a:t>
            </a:r>
            <a:r>
              <a:rPr lang="en-GB" sz="1400" dirty="0"/>
              <a:t>/alert/multi-morbidity-predicted-to-increase-in-the-uk-over-the-next-20-years/ (Accessed: 6 October 2025).</a:t>
            </a:r>
          </a:p>
          <a:p>
            <a:r>
              <a:rPr lang="en-GB" sz="1400" dirty="0"/>
              <a:t>NHS England (2019) </a:t>
            </a:r>
            <a:r>
              <a:rPr lang="en-GB" sz="1400" i="1" dirty="0"/>
              <a:t>NHS Long Term Plan</a:t>
            </a:r>
            <a:r>
              <a:rPr lang="en-GB" sz="1400" dirty="0"/>
              <a:t>, </a:t>
            </a:r>
            <a:r>
              <a:rPr lang="en-GB" sz="1400" i="1" dirty="0"/>
              <a:t>NHS England</a:t>
            </a:r>
            <a:r>
              <a:rPr lang="en-GB" sz="1400" dirty="0"/>
              <a:t>. Available at: https://</a:t>
            </a:r>
            <a:r>
              <a:rPr lang="en-GB" sz="1400" dirty="0" err="1"/>
              <a:t>www.longtermplan.nhs.uk</a:t>
            </a:r>
            <a:r>
              <a:rPr lang="en-GB" sz="1400" dirty="0"/>
              <a:t>/ (Accessed: 6 October 2025).</a:t>
            </a:r>
          </a:p>
          <a:p>
            <a:r>
              <a:rPr lang="en-GB" sz="1400" dirty="0"/>
              <a:t>Office for National Statistics (2025) </a:t>
            </a:r>
            <a:r>
              <a:rPr lang="en-GB" sz="1400" i="1" dirty="0"/>
              <a:t>Population estimates for England and Wales</a:t>
            </a:r>
            <a:r>
              <a:rPr lang="en-GB" sz="1400" dirty="0"/>
              <a:t>, </a:t>
            </a:r>
            <a:r>
              <a:rPr lang="en-GB" sz="1400" i="1" dirty="0" err="1"/>
              <a:t>Ons.gov.uk</a:t>
            </a:r>
            <a:r>
              <a:rPr lang="en-GB" sz="1400" dirty="0"/>
              <a:t>. Office for National Statistics. Available at: https://</a:t>
            </a:r>
            <a:r>
              <a:rPr lang="en-GB" sz="1400" dirty="0" err="1"/>
              <a:t>www.ons.gov.uk</a:t>
            </a:r>
            <a:r>
              <a:rPr lang="en-GB" sz="1400" dirty="0"/>
              <a:t>/</a:t>
            </a:r>
            <a:r>
              <a:rPr lang="en-GB" sz="1400" dirty="0" err="1"/>
              <a:t>peoplepopulationandcommunity</a:t>
            </a:r>
            <a:r>
              <a:rPr lang="en-GB" sz="1400" dirty="0"/>
              <a:t>/</a:t>
            </a:r>
            <a:r>
              <a:rPr lang="en-GB" sz="1400" dirty="0" err="1"/>
              <a:t>populationandmigration</a:t>
            </a:r>
            <a:r>
              <a:rPr lang="en-GB" sz="1400" dirty="0"/>
              <a:t>/</a:t>
            </a:r>
            <a:r>
              <a:rPr lang="en-GB" sz="1400" dirty="0" err="1"/>
              <a:t>populationestimates</a:t>
            </a:r>
            <a:r>
              <a:rPr lang="en-GB" sz="1400" dirty="0"/>
              <a:t>/bulletins/</a:t>
            </a:r>
            <a:r>
              <a:rPr lang="en-GB" sz="1400" dirty="0" err="1"/>
              <a:t>populationestimatesforenglandandwales</a:t>
            </a:r>
            <a:r>
              <a:rPr lang="en-GB" sz="1400" dirty="0"/>
              <a:t>/mid2024? (Accessed: 6 October 2025).</a:t>
            </a:r>
          </a:p>
          <a:p>
            <a:r>
              <a:rPr lang="en-GB" sz="1400" dirty="0"/>
              <a:t>Patrick, H. and Williams, G.C. (2012) ‘Self-determination theory: Its Application to Health </a:t>
            </a:r>
            <a:r>
              <a:rPr lang="en-GB" sz="1400" dirty="0" err="1"/>
              <a:t>Behavior</a:t>
            </a:r>
            <a:r>
              <a:rPr lang="en-GB" sz="1400" dirty="0"/>
              <a:t> and Complementarity with Motivational Interviewing’, </a:t>
            </a:r>
            <a:r>
              <a:rPr lang="en-GB" sz="1400" i="1" dirty="0"/>
              <a:t>International Journal of </a:t>
            </a:r>
            <a:r>
              <a:rPr lang="en-GB" sz="1400" i="1" dirty="0" err="1"/>
              <a:t>Behavioral</a:t>
            </a:r>
            <a:r>
              <a:rPr lang="en-GB" sz="1400" i="1" dirty="0"/>
              <a:t> Nutrition and Physical Activity</a:t>
            </a:r>
            <a:r>
              <a:rPr lang="en-GB" sz="1400" dirty="0"/>
              <a:t>, 9(1), p. 18. Available at: https://</a:t>
            </a:r>
            <a:r>
              <a:rPr lang="en-GB" sz="1400" dirty="0" err="1"/>
              <a:t>doi.org</a:t>
            </a:r>
            <a:r>
              <a:rPr lang="en-GB" sz="1400" dirty="0"/>
              <a:t>/10.1186/1479-5868-9-18.</a:t>
            </a:r>
          </a:p>
          <a:p>
            <a:r>
              <a:rPr lang="en-GB" sz="1400" dirty="0"/>
              <a:t>Thompson, J. </a:t>
            </a:r>
            <a:r>
              <a:rPr lang="en-GB" sz="1400" i="1" dirty="0"/>
              <a:t>et al.</a:t>
            </a:r>
            <a:r>
              <a:rPr lang="en-GB" sz="1400" dirty="0"/>
              <a:t> (2021) ‘Rapid evidence review to understand effective frailty care pathways and their components in primary and community care’, </a:t>
            </a:r>
            <a:r>
              <a:rPr lang="en-GB" sz="1400" i="1" dirty="0"/>
              <a:t>International Journal of Health Governance</a:t>
            </a:r>
            <a:r>
              <a:rPr lang="en-GB" sz="1400" dirty="0"/>
              <a:t>, 27(1), pp. 54–75. Available at: https://</a:t>
            </a:r>
            <a:r>
              <a:rPr lang="en-GB" sz="1400" dirty="0" err="1"/>
              <a:t>doi.org</a:t>
            </a:r>
            <a:r>
              <a:rPr lang="en-GB" sz="1400" dirty="0"/>
              <a:t>/10.1108/ijhg-09-2021-0090.</a:t>
            </a:r>
          </a:p>
          <a:p>
            <a:r>
              <a:rPr lang="en-GB" sz="1400" dirty="0"/>
              <a:t>Welsh, T.J., Gordon, A.L. and Gladman, J.R. (2014) ‘Comprehensive geriatric assessment - a guide for the non-specialist’, </a:t>
            </a:r>
            <a:r>
              <a:rPr lang="en-GB" sz="1400" i="1" dirty="0"/>
              <a:t>International Journal of Clinical Practice</a:t>
            </a:r>
            <a:r>
              <a:rPr lang="en-GB" sz="1400" dirty="0"/>
              <a:t>, 68(3), pp. 290–293. Available at: https://</a:t>
            </a:r>
            <a:r>
              <a:rPr lang="en-GB" sz="1400" dirty="0" err="1"/>
              <a:t>doi.org</a:t>
            </a:r>
            <a:r>
              <a:rPr lang="en-GB" sz="1400" dirty="0"/>
              <a:t>/10.1111/ijcp.12313.</a:t>
            </a:r>
          </a:p>
          <a:p>
            <a:endParaRPr lang="en-PK" sz="1400" dirty="0"/>
          </a:p>
        </p:txBody>
      </p:sp>
    </p:spTree>
    <p:extLst>
      <p:ext uri="{BB962C8B-B14F-4D97-AF65-F5344CB8AC3E}">
        <p14:creationId xmlns:p14="http://schemas.microsoft.com/office/powerpoint/2010/main" val="1128680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4332</Words>
  <Application>Microsoft Office PowerPoint</Application>
  <PresentationFormat>Widescreen</PresentationFormat>
  <Paragraphs>241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Evaluating the Care and Support Needs of Older Adults in the UK: Promoting Independence through Reablement and Technology-Enabled Integrated Care</vt:lpstr>
      <vt:lpstr>Introduction </vt:lpstr>
      <vt:lpstr>Critical Evaluation of Care, Empowerment and Support Needs of Older People </vt:lpstr>
      <vt:lpstr>Critical Evaluation of Care, Empowerment and Support Needs of Older People </vt:lpstr>
      <vt:lpstr>Critical Evaluation of Effectiveness and Benefit of Approaches and Interventions </vt:lpstr>
      <vt:lpstr>Critical Evaluation of Effectiveness and Benefit of Approaches and Interventions </vt:lpstr>
      <vt:lpstr>UK Provisions</vt:lpstr>
      <vt:lpstr>UK Provisions</vt:lpstr>
      <vt:lpstr>Theories and Policies</vt:lpstr>
      <vt:lpstr>Theories and Policies</vt:lpstr>
      <vt:lpstr>Challenges Encountered by Older People </vt:lpstr>
      <vt:lpstr>Challenges Encountered by Older People </vt:lpstr>
      <vt:lpstr>Recommendations </vt:lpstr>
      <vt:lpstr>Barriers and Solutions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Adults in the UK: Promoting Independence through Reablement and Technology-Enabled Integrated Care</dc:title>
  <dc:creator>WORD FILE</dc:creator>
  <cp:lastModifiedBy>Noreen Akhtar</cp:lastModifiedBy>
  <cp:revision>145</cp:revision>
  <dcterms:created xsi:type="dcterms:W3CDTF">2025-10-03T07:07:37Z</dcterms:created>
  <dcterms:modified xsi:type="dcterms:W3CDTF">2025-10-23T21:22:55Z</dcterms:modified>
</cp:coreProperties>
</file>