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3" r:id="rId6"/>
    <p:sldId id="257" r:id="rId7"/>
    <p:sldId id="258" r:id="rId8"/>
    <p:sldId id="259" r:id="rId9"/>
    <p:sldId id="262" r:id="rId10"/>
    <p:sldId id="261"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C87C45-E3CF-48D1-8A1E-43DFC1EAB075}" v="49" dt="2022-03-11T22:06:20.3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DA33-066D-4AAA-901C-B94F90505E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6548FF-8699-456B-AF4A-6B516B69CF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FC705B-211D-4C26-AB88-A4D43E9ADD7A}"/>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5" name="Footer Placeholder 4">
            <a:extLst>
              <a:ext uri="{FF2B5EF4-FFF2-40B4-BE49-F238E27FC236}">
                <a16:creationId xmlns:a16="http://schemas.microsoft.com/office/drawing/2014/main" id="{B6F54B82-CA5E-44D3-BD0A-8218F7DA6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1C79AB-C4C4-41E2-BB4D-2380763684AE}"/>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4212720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A3A1-F078-4B93-B484-FD13EF5A69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8C85BB-66B1-44D7-A421-180148AF0A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AA6F4B-46C7-4AC7-B9B5-7DE6DCE784EE}"/>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5" name="Footer Placeholder 4">
            <a:extLst>
              <a:ext uri="{FF2B5EF4-FFF2-40B4-BE49-F238E27FC236}">
                <a16:creationId xmlns:a16="http://schemas.microsoft.com/office/drawing/2014/main" id="{F34B2680-4933-4EFA-9CA1-99F1EA43C9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DAB617-8CA2-4DDC-AE59-A4C5D6F4C7A2}"/>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3118364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70829-D4C9-4C81-999E-510DFD3CC9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BF17285-EC27-4AA7-98C5-AFD72BD884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B9FFDD-7F1A-4691-AB93-BD8A309C7189}"/>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5" name="Footer Placeholder 4">
            <a:extLst>
              <a:ext uri="{FF2B5EF4-FFF2-40B4-BE49-F238E27FC236}">
                <a16:creationId xmlns:a16="http://schemas.microsoft.com/office/drawing/2014/main" id="{651DBA8F-0C71-48AE-9D54-BF72D05668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E4ABCF-EF36-4D87-B2E8-12F7002FDFA0}"/>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1379239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4F0F-57BB-494F-B2C9-09CB00B46E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F26A15-09A5-434F-AD9F-D6A268FB868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6FCA1B8-DBE7-47B0-9169-9899EA1C14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C527C5-587D-40EF-A4E3-6CEAFACBF130}"/>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6" name="Footer Placeholder 5">
            <a:extLst>
              <a:ext uri="{FF2B5EF4-FFF2-40B4-BE49-F238E27FC236}">
                <a16:creationId xmlns:a16="http://schemas.microsoft.com/office/drawing/2014/main" id="{A475EB82-0F94-40BF-882B-7345E29CA6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C2AF2E-B1DC-4FB0-BD3A-A81B697D2322}"/>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3692342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26FB8-059D-4CF4-BF35-84A06DA450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00A886-3EB1-4D54-AE5D-EBF48E2CC8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5E69CA-51A7-4EFD-87C8-7290599978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591890-8571-479C-BECF-C7C2B58E83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4D62C0-197D-47FF-8D1D-A5B370B0A5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35B33D-3D75-4AE7-A355-DAFAE526E854}"/>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8" name="Footer Placeholder 7">
            <a:extLst>
              <a:ext uri="{FF2B5EF4-FFF2-40B4-BE49-F238E27FC236}">
                <a16:creationId xmlns:a16="http://schemas.microsoft.com/office/drawing/2014/main" id="{D97E03E7-8A80-484C-8871-60B1AD32BF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395512-4AD2-4098-84D1-C9FF236E49FD}"/>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3967185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3B29B-A1EE-4E81-B850-06023FF46E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E2F83B-8E56-4AFD-B625-ADE7E2739BCD}"/>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4" name="Footer Placeholder 3">
            <a:extLst>
              <a:ext uri="{FF2B5EF4-FFF2-40B4-BE49-F238E27FC236}">
                <a16:creationId xmlns:a16="http://schemas.microsoft.com/office/drawing/2014/main" id="{D7AC2EA9-DCED-4F51-82DD-69C13A951F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A7D99B-159A-425E-88BA-C67B67B616D9}"/>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615464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733357-7288-49DB-9A49-ADC999D42982}"/>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3" name="Footer Placeholder 2">
            <a:extLst>
              <a:ext uri="{FF2B5EF4-FFF2-40B4-BE49-F238E27FC236}">
                <a16:creationId xmlns:a16="http://schemas.microsoft.com/office/drawing/2014/main" id="{FAAEE9EA-097D-4E65-B745-B880283860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3F82BF-24E5-444E-962F-C9969DCDE499}"/>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1643328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B5D1A-7C63-4AA5-BE62-C4DE75DE07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05A79D-913F-4F8F-B9C8-548F615755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46B7A0-D98F-49C3-9384-984EFD0FF8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0D2AF1-8E07-49B9-BD61-EFDF77FFD32D}"/>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6" name="Footer Placeholder 5">
            <a:extLst>
              <a:ext uri="{FF2B5EF4-FFF2-40B4-BE49-F238E27FC236}">
                <a16:creationId xmlns:a16="http://schemas.microsoft.com/office/drawing/2014/main" id="{DD614376-6D97-458D-A180-590EAAFF9A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E23FEF-B4A4-4E7A-A056-306E1AF01616}"/>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957236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D1DDF-0C81-48EE-A804-9D129CD4FD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86707F-D52D-4DAD-ADD7-44A0D9CBC6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6A5EF6-393C-4445-9400-044B48C8C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FDF014-BCBB-49BB-8819-04B6061E6034}"/>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6" name="Footer Placeholder 5">
            <a:extLst>
              <a:ext uri="{FF2B5EF4-FFF2-40B4-BE49-F238E27FC236}">
                <a16:creationId xmlns:a16="http://schemas.microsoft.com/office/drawing/2014/main" id="{77099CCC-337C-49A8-8566-1CD2560B8D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A08B93-0F71-497E-B995-F0647C4E2030}"/>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1204931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91C16-44ED-4C53-BB1F-500169854E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2C8643-1F26-44BB-A221-C4C6E03949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1C17F2-DBB4-4D40-8F18-DD0DCCE54847}"/>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5" name="Footer Placeholder 4">
            <a:extLst>
              <a:ext uri="{FF2B5EF4-FFF2-40B4-BE49-F238E27FC236}">
                <a16:creationId xmlns:a16="http://schemas.microsoft.com/office/drawing/2014/main" id="{18813D63-1294-428B-8CB5-D235C9CEFA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A46066-BEF0-4BBA-B1AF-F4B858E2CAA2}"/>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85783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F30F94-484A-4CFF-A9E0-0FD4A8C863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C5D262-C1A6-449B-BC80-5BDB3D895C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138282-DF8E-4507-B6FF-05DCFAA6F32F}"/>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5" name="Footer Placeholder 4">
            <a:extLst>
              <a:ext uri="{FF2B5EF4-FFF2-40B4-BE49-F238E27FC236}">
                <a16:creationId xmlns:a16="http://schemas.microsoft.com/office/drawing/2014/main" id="{997159FA-B7E9-46FE-AB6F-08C3D43CF4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6BD81C-4C9B-491F-B0F1-CE2AF1475A6C}"/>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2528977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D2FA1B-2E2D-4545-880A-0B5A10C50C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B3773D-EA09-4FE3-AAA3-572BA41FDB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93F770-5C20-4BFA-A8E0-64A1540F40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79AB90-6C98-4A4E-A850-3D3335A9983A}" type="datetimeFigureOut">
              <a:rPr lang="en-GB" smtClean="0"/>
              <a:t>11/03/2022</a:t>
            </a:fld>
            <a:endParaRPr lang="en-GB"/>
          </a:p>
        </p:txBody>
      </p:sp>
      <p:sp>
        <p:nvSpPr>
          <p:cNvPr id="5" name="Footer Placeholder 4">
            <a:extLst>
              <a:ext uri="{FF2B5EF4-FFF2-40B4-BE49-F238E27FC236}">
                <a16:creationId xmlns:a16="http://schemas.microsoft.com/office/drawing/2014/main" id="{E09E95E6-D870-4A50-B95B-01656AB85B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5ACE8B-3C52-4FD5-B47C-7AD68961C2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FA8A3E-466A-4494-8CEE-DA01545C8F3B}" type="slidenum">
              <a:rPr lang="en-GB" smtClean="0"/>
              <a:t>‹#›</a:t>
            </a:fld>
            <a:endParaRPr lang="en-GB"/>
          </a:p>
        </p:txBody>
      </p:sp>
    </p:spTree>
    <p:extLst>
      <p:ext uri="{BB962C8B-B14F-4D97-AF65-F5344CB8AC3E}">
        <p14:creationId xmlns:p14="http://schemas.microsoft.com/office/powerpoint/2010/main" val="8378115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magonlinelibrary.com/doi/full/10.12968/bjhc.2019.0026#B2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journals.rcni.com/nursing-management/attendance-management-nm.1.1.18.s22" TargetMode="External"/><Relationship Id="rId2" Type="http://schemas.openxmlformats.org/officeDocument/2006/relationships/hyperlink" Target="https://eng.agromassidayu.com/politicheskij-absenteizm-prichini-vidi-problemi-posledstviya-primeri-a-160985" TargetMode="External"/><Relationship Id="rId1" Type="http://schemas.openxmlformats.org/officeDocument/2006/relationships/slideLayout" Target="../slideLayouts/slideLayout2.xml"/><Relationship Id="rId6" Type="http://schemas.openxmlformats.org/officeDocument/2006/relationships/hyperlink" Target="https://www.magonlinelibrary.com/doi/full/10.12968/bjhc.2019.0026#B20" TargetMode="External"/><Relationship Id="rId5" Type="http://schemas.openxmlformats.org/officeDocument/2006/relationships/hyperlink" Target="https://www.magonlinelibrary.com/doi/full/10.12968/bjhc.2019.0026" TargetMode="External"/><Relationship Id="rId4" Type="http://schemas.openxmlformats.org/officeDocument/2006/relationships/hyperlink" Target="https://www.kingsfund.org.uk/blog/2019/10/nhs-sickness-abs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69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92AB8-A0C2-478A-B10F-3D3E21BE5977}"/>
              </a:ext>
            </a:extLst>
          </p:cNvPr>
          <p:cNvSpPr>
            <a:spLocks noGrp="1"/>
          </p:cNvSpPr>
          <p:nvPr>
            <p:ph type="ctrTitle"/>
          </p:nvPr>
        </p:nvSpPr>
        <p:spPr>
          <a:xfrm>
            <a:off x="1524000" y="264234"/>
            <a:ext cx="9144000" cy="2387600"/>
          </a:xfrm>
        </p:spPr>
        <p:txBody>
          <a:bodyPr/>
          <a:lstStyle/>
          <a:p>
            <a:r>
              <a:rPr lang="en-GB" sz="2800" b="1" u="sng" dirty="0">
                <a:effectLst/>
                <a:latin typeface="Arial" panose="020B0604020202020204" pitchFamily="34" charset="0"/>
                <a:ea typeface="Times New Roman" panose="02020603050405020304" pitchFamily="18" charset="0"/>
              </a:rPr>
              <a:t>Reducing Long term absenteeism</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A7C6C6F5-ADE7-42DA-963A-BA1087371943}"/>
              </a:ext>
            </a:extLst>
          </p:cNvPr>
          <p:cNvSpPr>
            <a:spLocks noGrp="1"/>
          </p:cNvSpPr>
          <p:nvPr>
            <p:ph type="subTitle" idx="1"/>
          </p:nvPr>
        </p:nvSpPr>
        <p:spPr/>
        <p:txBody>
          <a:bodyPr>
            <a:normAutofit lnSpcReduction="10000"/>
          </a:bodyPr>
          <a:lstStyle/>
          <a:p>
            <a:r>
              <a:rPr lang="en-GB" b="1" u="sng" dirty="0"/>
              <a:t>Problem solving and decision making</a:t>
            </a:r>
          </a:p>
          <a:p>
            <a:r>
              <a:rPr lang="en-GB" dirty="0"/>
              <a:t>Tutor: Besty Jose</a:t>
            </a:r>
          </a:p>
          <a:p>
            <a:r>
              <a:rPr lang="en-GB" dirty="0"/>
              <a:t>Student number: 2026246</a:t>
            </a:r>
          </a:p>
          <a:p>
            <a:r>
              <a:rPr lang="en-GB" dirty="0"/>
              <a:t>Name: poppy wagstaffe </a:t>
            </a:r>
          </a:p>
          <a:p>
            <a:endParaRPr lang="en-GB" dirty="0"/>
          </a:p>
        </p:txBody>
      </p:sp>
    </p:spTree>
    <p:extLst>
      <p:ext uri="{BB962C8B-B14F-4D97-AF65-F5344CB8AC3E}">
        <p14:creationId xmlns:p14="http://schemas.microsoft.com/office/powerpoint/2010/main" val="1380886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53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934CC-70B7-422E-BF71-FAF46C01FCDC}"/>
              </a:ext>
            </a:extLst>
          </p:cNvPr>
          <p:cNvSpPr>
            <a:spLocks noGrp="1"/>
          </p:cNvSpPr>
          <p:nvPr>
            <p:ph type="title"/>
          </p:nvPr>
        </p:nvSpPr>
        <p:spPr/>
        <p:txBody>
          <a:bodyPr/>
          <a:lstStyle/>
          <a:p>
            <a:r>
              <a:rPr lang="en-GB" dirty="0"/>
              <a:t>                       </a:t>
            </a:r>
            <a:r>
              <a:rPr lang="en-GB" u="sng" dirty="0"/>
              <a:t>Introduction</a:t>
            </a:r>
            <a:r>
              <a:rPr lang="en-GB" dirty="0"/>
              <a:t> </a:t>
            </a:r>
          </a:p>
        </p:txBody>
      </p:sp>
      <p:sp>
        <p:nvSpPr>
          <p:cNvPr id="3" name="Content Placeholder 2">
            <a:extLst>
              <a:ext uri="{FF2B5EF4-FFF2-40B4-BE49-F238E27FC236}">
                <a16:creationId xmlns:a16="http://schemas.microsoft.com/office/drawing/2014/main" id="{28DFDFDD-1DA0-4A4A-AD77-D2A8BDBE9CB5}"/>
              </a:ext>
            </a:extLst>
          </p:cNvPr>
          <p:cNvSpPr>
            <a:spLocks noGrp="1"/>
          </p:cNvSpPr>
          <p:nvPr>
            <p:ph idx="1"/>
          </p:nvPr>
        </p:nvSpPr>
        <p:spPr/>
        <p:txBody>
          <a:bodyPr/>
          <a:lstStyle/>
          <a:p>
            <a:pPr marL="0" indent="0">
              <a:buNone/>
            </a:pPr>
            <a:r>
              <a:rPr lang="en-GB" dirty="0"/>
              <a:t>In this presentation I will be identifying different measures in order to reduce absenteeism within Cheshire NHS hospital foundation. </a:t>
            </a:r>
          </a:p>
          <a:p>
            <a:pPr marL="0" indent="0">
              <a:buNone/>
            </a:pPr>
            <a:r>
              <a:rPr lang="en-GB" dirty="0"/>
              <a:t>I will briefly cover the nature and impact of absenteeism along with the causes and effects within this complex problem. </a:t>
            </a:r>
          </a:p>
          <a:p>
            <a:pPr marL="0" indent="0">
              <a:buNone/>
            </a:pPr>
            <a:r>
              <a:rPr lang="en-GB" dirty="0"/>
              <a:t>Finishing with a summarisation of solutions which could help and improve the issue of absenteeism within an organisation and their employees. </a:t>
            </a:r>
          </a:p>
        </p:txBody>
      </p:sp>
    </p:spTree>
    <p:extLst>
      <p:ext uri="{BB962C8B-B14F-4D97-AF65-F5344CB8AC3E}">
        <p14:creationId xmlns:p14="http://schemas.microsoft.com/office/powerpoint/2010/main" val="1311919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63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8B938-B3CE-46A0-B2CD-EA9F0D16BECA}"/>
              </a:ext>
            </a:extLst>
          </p:cNvPr>
          <p:cNvSpPr>
            <a:spLocks noGrp="1"/>
          </p:cNvSpPr>
          <p:nvPr>
            <p:ph type="title"/>
          </p:nvPr>
        </p:nvSpPr>
        <p:spPr/>
        <p:txBody>
          <a:bodyPr>
            <a:normAutofit fontScale="90000"/>
          </a:bodyPr>
          <a:lstStyle/>
          <a:p>
            <a:r>
              <a:rPr lang="en-GB" u="sng" dirty="0"/>
              <a:t>Nature and impact of complex problems with absenteeism within organisations and employees</a:t>
            </a:r>
          </a:p>
        </p:txBody>
      </p:sp>
      <p:sp>
        <p:nvSpPr>
          <p:cNvPr id="3" name="Content Placeholder 2">
            <a:extLst>
              <a:ext uri="{FF2B5EF4-FFF2-40B4-BE49-F238E27FC236}">
                <a16:creationId xmlns:a16="http://schemas.microsoft.com/office/drawing/2014/main" id="{F128A8FA-F295-4CD8-A0B5-33B723698105}"/>
              </a:ext>
            </a:extLst>
          </p:cNvPr>
          <p:cNvSpPr>
            <a:spLocks noGrp="1"/>
          </p:cNvSpPr>
          <p:nvPr>
            <p:ph idx="1"/>
          </p:nvPr>
        </p:nvSpPr>
        <p:spPr>
          <a:xfrm>
            <a:off x="838200" y="1690688"/>
            <a:ext cx="10515600" cy="4351338"/>
          </a:xfrm>
        </p:spPr>
        <p:txBody>
          <a:bodyPr>
            <a:normAutofit fontScale="92500" lnSpcReduction="10000"/>
          </a:bodyPr>
          <a:lstStyle/>
          <a:p>
            <a:pPr marL="0" indent="0" algn="just">
              <a:buNone/>
            </a:pPr>
            <a:r>
              <a:rPr lang="en-GB" sz="2400" dirty="0"/>
              <a:t>Patient satisfaction is related to the relationships with staff, they are significantly and negatively corelated with nurse absenteeism due to non medical reasons. </a:t>
            </a:r>
          </a:p>
          <a:p>
            <a:pPr marL="0" indent="0" algn="just">
              <a:buNone/>
            </a:pPr>
            <a:r>
              <a:rPr lang="en-GB" sz="2400" dirty="0"/>
              <a:t>“findings seem to indicate that patient satisfaction is linked to staff absenteeism” </a:t>
            </a:r>
          </a:p>
          <a:p>
            <a:pPr marL="0" indent="0" algn="just">
              <a:buNone/>
            </a:pPr>
            <a:r>
              <a:rPr lang="en-GB" sz="2400" dirty="0"/>
              <a:t>Which gives human resources the indication and better understanding of its impact and how it affects patients satisfaction. </a:t>
            </a:r>
          </a:p>
          <a:p>
            <a:pPr marL="0" indent="0" algn="just">
              <a:buNone/>
            </a:pPr>
            <a:r>
              <a:rPr lang="en-GB" sz="2400" dirty="0"/>
              <a:t>Due to a large amount of absenteeism the trust have made loses of over £1 million pounds. Meaning an added expense for the NHS. Meaning not only are staff and their organisations as a whole are impacted but also the patients on a large scale.</a:t>
            </a:r>
          </a:p>
          <a:p>
            <a:pPr marL="0" indent="0" algn="just">
              <a:buNone/>
            </a:pPr>
            <a:r>
              <a:rPr lang="en-GB" sz="2400" dirty="0"/>
              <a:t>Absenteeism is not just an issue that resides within just the NHS it effects many organisations worldwide, for example absenteeism has been at its all time highest recently due to the global pandemic. Many sectors were effected astronomically such as: schools, building companies and retail shops causing a great fall in footfall meaning some were forced to close as a franchise. </a:t>
            </a:r>
          </a:p>
        </p:txBody>
      </p:sp>
    </p:spTree>
    <p:extLst>
      <p:ext uri="{BB962C8B-B14F-4D97-AF65-F5344CB8AC3E}">
        <p14:creationId xmlns:p14="http://schemas.microsoft.com/office/powerpoint/2010/main" val="3845762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61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C200D9A-39E0-4EB1-B7FD-366B76BEE426}"/>
              </a:ext>
            </a:extLst>
          </p:cNvPr>
          <p:cNvSpPr>
            <a:spLocks noGrp="1"/>
          </p:cNvSpPr>
          <p:nvPr>
            <p:ph idx="1"/>
          </p:nvPr>
        </p:nvSpPr>
        <p:spPr>
          <a:xfrm>
            <a:off x="1163848" y="138188"/>
            <a:ext cx="10515600" cy="4351338"/>
          </a:xfrm>
        </p:spPr>
        <p:txBody>
          <a:bodyPr>
            <a:normAutofit/>
          </a:bodyPr>
          <a:lstStyle/>
          <a:p>
            <a:pPr marL="0" indent="0">
              <a:buNone/>
            </a:pPr>
            <a:r>
              <a:rPr lang="en-GB" sz="2400" u="sng" dirty="0">
                <a:solidFill>
                  <a:srgbClr val="202124"/>
                </a:solidFill>
                <a:latin typeface="Arial" panose="020B0604020202020204" pitchFamily="34" charset="0"/>
                <a:cs typeface="Arial" panose="020B0604020202020204" pitchFamily="34" charset="0"/>
              </a:rPr>
              <a:t>PESTLE analysis on absenteeism</a:t>
            </a:r>
            <a:endParaRPr lang="en-GB" sz="2400" dirty="0">
              <a:solidFill>
                <a:srgbClr val="202124"/>
              </a:solidFill>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To define pestle analysis is </a:t>
            </a:r>
            <a:r>
              <a:rPr lang="en-GB" sz="2000" b="0" i="0" dirty="0">
                <a:solidFill>
                  <a:srgbClr val="202124"/>
                </a:solidFill>
                <a:effectLst/>
                <a:latin typeface="Arial" panose="020B0604020202020204" pitchFamily="34" charset="0"/>
                <a:cs typeface="Arial" panose="020B0604020202020204" pitchFamily="34" charset="0"/>
              </a:rPr>
              <a:t>to gain a macro picture of an industry environment. </a:t>
            </a:r>
            <a:r>
              <a:rPr lang="en-GB" sz="2000" b="0" i="0" u="sng" dirty="0">
                <a:solidFill>
                  <a:srgbClr val="202124"/>
                </a:solidFill>
                <a:effectLst/>
                <a:latin typeface="Arial" panose="020B0604020202020204" pitchFamily="34" charset="0"/>
                <a:cs typeface="Arial" panose="020B0604020202020204" pitchFamily="34" charset="0"/>
              </a:rPr>
              <a:t>PESTLE</a:t>
            </a:r>
            <a:r>
              <a:rPr lang="en-GB" sz="2000" b="0" i="0" dirty="0">
                <a:solidFill>
                  <a:srgbClr val="202124"/>
                </a:solidFill>
                <a:effectLst/>
                <a:latin typeface="Arial" panose="020B0604020202020204" pitchFamily="34" charset="0"/>
                <a:cs typeface="Arial" panose="020B0604020202020204" pitchFamily="34" charset="0"/>
              </a:rPr>
              <a:t> stands for </a:t>
            </a:r>
            <a:r>
              <a:rPr lang="en-GB" sz="2000" b="1" i="0" dirty="0">
                <a:solidFill>
                  <a:srgbClr val="202124"/>
                </a:solidFill>
                <a:effectLst/>
                <a:latin typeface="Arial" panose="020B0604020202020204" pitchFamily="34" charset="0"/>
                <a:cs typeface="Arial" panose="020B0604020202020204" pitchFamily="34" charset="0"/>
              </a:rPr>
              <a:t>Political, Economic, Social, Technological, Legal and Environmental factors</a:t>
            </a:r>
            <a:r>
              <a:rPr lang="en-GB" sz="2000" b="0" i="0" dirty="0">
                <a:solidFill>
                  <a:srgbClr val="202124"/>
                </a:solidFill>
                <a:effectLst/>
                <a:latin typeface="Arial" panose="020B0604020202020204" pitchFamily="34" charset="0"/>
                <a:cs typeface="Arial" panose="020B0604020202020204" pitchFamily="34" charset="0"/>
              </a:rPr>
              <a:t>.</a:t>
            </a:r>
          </a:p>
          <a:p>
            <a:pPr marL="0" indent="0">
              <a:buNone/>
            </a:pPr>
            <a:endParaRPr lang="en-GB" sz="2000" dirty="0">
              <a:solidFill>
                <a:srgbClr val="202124"/>
              </a:solidFill>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22F3C4D-3290-4B50-9626-5B6AFA46CDAB}"/>
              </a:ext>
            </a:extLst>
          </p:cNvPr>
          <p:cNvSpPr txBox="1"/>
          <p:nvPr/>
        </p:nvSpPr>
        <p:spPr>
          <a:xfrm>
            <a:off x="169146" y="1572471"/>
            <a:ext cx="11703986" cy="769441"/>
          </a:xfrm>
          <a:prstGeom prst="rect">
            <a:avLst/>
          </a:prstGeom>
          <a:noFill/>
        </p:spPr>
        <p:txBody>
          <a:bodyPr wrap="square" rtlCol="0">
            <a:spAutoFit/>
          </a:bodyPr>
          <a:lstStyle/>
          <a:p>
            <a:r>
              <a:rPr lang="en-GB" sz="4400" dirty="0">
                <a:solidFill>
                  <a:srgbClr val="FF0000"/>
                </a:solidFill>
              </a:rPr>
              <a:t>P</a:t>
            </a:r>
            <a:r>
              <a:rPr lang="en-GB" sz="2400" dirty="0"/>
              <a:t>olitical</a:t>
            </a:r>
            <a:r>
              <a:rPr lang="en-GB" sz="4400" dirty="0"/>
              <a:t>      </a:t>
            </a:r>
            <a:r>
              <a:rPr lang="en-GB" sz="4400" dirty="0">
                <a:solidFill>
                  <a:srgbClr val="FFFF00"/>
                </a:solidFill>
              </a:rPr>
              <a:t>E</a:t>
            </a:r>
            <a:r>
              <a:rPr lang="en-GB" sz="2400" dirty="0"/>
              <a:t>conomic</a:t>
            </a:r>
            <a:r>
              <a:rPr lang="en-GB" sz="4400" dirty="0"/>
              <a:t>    </a:t>
            </a:r>
            <a:r>
              <a:rPr lang="en-GB" sz="4400" dirty="0">
                <a:solidFill>
                  <a:srgbClr val="C00000"/>
                </a:solidFill>
              </a:rPr>
              <a:t>S</a:t>
            </a:r>
            <a:r>
              <a:rPr lang="en-GB" sz="2400" dirty="0"/>
              <a:t>ocial</a:t>
            </a:r>
            <a:r>
              <a:rPr lang="en-GB" sz="4400" dirty="0"/>
              <a:t>        </a:t>
            </a:r>
            <a:r>
              <a:rPr lang="en-GB" sz="4400" dirty="0">
                <a:solidFill>
                  <a:srgbClr val="0070C0"/>
                </a:solidFill>
              </a:rPr>
              <a:t>T</a:t>
            </a:r>
            <a:r>
              <a:rPr lang="en-GB" sz="2400" dirty="0"/>
              <a:t>echnological</a:t>
            </a:r>
            <a:r>
              <a:rPr lang="en-GB" sz="4400" dirty="0"/>
              <a:t>  </a:t>
            </a:r>
            <a:r>
              <a:rPr lang="en-GB" sz="4400" dirty="0">
                <a:solidFill>
                  <a:schemeClr val="accent2">
                    <a:lumMod val="75000"/>
                  </a:schemeClr>
                </a:solidFill>
              </a:rPr>
              <a:t>L</a:t>
            </a:r>
            <a:r>
              <a:rPr lang="en-GB" sz="2400" dirty="0"/>
              <a:t>egal</a:t>
            </a:r>
            <a:r>
              <a:rPr lang="en-GB" sz="4400" dirty="0"/>
              <a:t>         </a:t>
            </a:r>
            <a:r>
              <a:rPr lang="en-GB" sz="4400" dirty="0">
                <a:solidFill>
                  <a:schemeClr val="bg1">
                    <a:lumMod val="65000"/>
                  </a:schemeClr>
                </a:solidFill>
              </a:rPr>
              <a:t>E</a:t>
            </a:r>
            <a:r>
              <a:rPr lang="en-GB" sz="2400" dirty="0"/>
              <a:t>nvironmental</a:t>
            </a:r>
            <a:r>
              <a:rPr lang="en-GB" sz="4400" dirty="0"/>
              <a:t> </a:t>
            </a:r>
          </a:p>
        </p:txBody>
      </p:sp>
      <p:sp>
        <p:nvSpPr>
          <p:cNvPr id="7" name="TextBox 6">
            <a:extLst>
              <a:ext uri="{FF2B5EF4-FFF2-40B4-BE49-F238E27FC236}">
                <a16:creationId xmlns:a16="http://schemas.microsoft.com/office/drawing/2014/main" id="{2124E206-AA9D-41EF-A3B5-99790D14FE94}"/>
              </a:ext>
            </a:extLst>
          </p:cNvPr>
          <p:cNvSpPr txBox="1"/>
          <p:nvPr/>
        </p:nvSpPr>
        <p:spPr>
          <a:xfrm>
            <a:off x="169146" y="2545175"/>
            <a:ext cx="1989405" cy="4247317"/>
          </a:xfrm>
          <a:prstGeom prst="rect">
            <a:avLst/>
          </a:prstGeom>
          <a:noFill/>
        </p:spPr>
        <p:txBody>
          <a:bodyPr wrap="square" rtlCol="0">
            <a:spAutoFit/>
          </a:bodyPr>
          <a:lstStyle/>
          <a:p>
            <a:pPr marL="285750" indent="-285750">
              <a:buFont typeface="Arial" panose="020B0604020202020204" pitchFamily="34" charset="0"/>
              <a:buChar char="•"/>
            </a:pPr>
            <a:r>
              <a:rPr lang="en-GB" dirty="0"/>
              <a:t>Services</a:t>
            </a:r>
          </a:p>
          <a:p>
            <a:pPr marL="285750" indent="-285750">
              <a:buFont typeface="Arial" panose="020B0604020202020204" pitchFamily="34" charset="0"/>
              <a:buChar char="•"/>
            </a:pPr>
            <a:r>
              <a:rPr lang="en-GB" dirty="0"/>
              <a:t>Social influence</a:t>
            </a:r>
          </a:p>
          <a:p>
            <a:pPr marL="285750" indent="-285750">
              <a:buFont typeface="Arial" panose="020B0604020202020204" pitchFamily="34" charset="0"/>
              <a:buChar char="•"/>
            </a:pPr>
            <a:r>
              <a:rPr lang="en-GB" dirty="0"/>
              <a:t>Rules and regulations </a:t>
            </a:r>
          </a:p>
          <a:p>
            <a:pPr marL="285750" indent="-285750">
              <a:buFont typeface="Arial" panose="020B0604020202020204" pitchFamily="34" charset="0"/>
              <a:buChar char="•"/>
            </a:pPr>
            <a:r>
              <a:rPr lang="en-GB" dirty="0"/>
              <a:t>Government influence</a:t>
            </a:r>
          </a:p>
          <a:p>
            <a:pPr marL="285750" indent="-285750">
              <a:buFont typeface="Arial" panose="020B0604020202020204" pitchFamily="34" charset="0"/>
              <a:buChar char="•"/>
            </a:pPr>
            <a:r>
              <a:rPr lang="en-GB" dirty="0"/>
              <a:t>Trade restrictions</a:t>
            </a:r>
          </a:p>
          <a:p>
            <a:pPr marL="285750" indent="-285750">
              <a:buFont typeface="Arial" panose="020B0604020202020204" pitchFamily="34" charset="0"/>
              <a:buChar char="•"/>
            </a:pPr>
            <a:r>
              <a:rPr lang="en-GB" dirty="0"/>
              <a:t>Tax law</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a:p>
            <a:endParaRPr lang="en-GB" dirty="0"/>
          </a:p>
          <a:p>
            <a:r>
              <a:rPr lang="en-GB" dirty="0"/>
              <a:t> </a:t>
            </a:r>
          </a:p>
          <a:p>
            <a:endParaRPr lang="en-GB" dirty="0"/>
          </a:p>
        </p:txBody>
      </p:sp>
      <p:sp>
        <p:nvSpPr>
          <p:cNvPr id="8" name="TextBox 7">
            <a:extLst>
              <a:ext uri="{FF2B5EF4-FFF2-40B4-BE49-F238E27FC236}">
                <a16:creationId xmlns:a16="http://schemas.microsoft.com/office/drawing/2014/main" id="{ED588BAC-B058-4BED-9EBE-4603DF006A12}"/>
              </a:ext>
            </a:extLst>
          </p:cNvPr>
          <p:cNvSpPr txBox="1"/>
          <p:nvPr/>
        </p:nvSpPr>
        <p:spPr>
          <a:xfrm>
            <a:off x="1976509" y="2395944"/>
            <a:ext cx="1702191" cy="3139321"/>
          </a:xfrm>
          <a:prstGeom prst="rect">
            <a:avLst/>
          </a:prstGeom>
          <a:noFill/>
        </p:spPr>
        <p:txBody>
          <a:bodyPr wrap="square" rtlCol="0">
            <a:spAutoFit/>
          </a:bodyPr>
          <a:lstStyle/>
          <a:p>
            <a:pPr marL="285750" indent="-285750">
              <a:buFont typeface="Arial" panose="020B0604020202020204" pitchFamily="34" charset="0"/>
              <a:buChar char="•"/>
            </a:pPr>
            <a:r>
              <a:rPr lang="en-GB" dirty="0"/>
              <a:t>Inflation rates</a:t>
            </a:r>
          </a:p>
          <a:p>
            <a:pPr marL="285750" indent="-285750">
              <a:buFont typeface="Arial" panose="020B0604020202020204" pitchFamily="34" charset="0"/>
              <a:buChar char="•"/>
            </a:pPr>
            <a:r>
              <a:rPr lang="en-GB" dirty="0"/>
              <a:t>Interest rates</a:t>
            </a:r>
          </a:p>
          <a:p>
            <a:pPr marL="285750" indent="-285750">
              <a:buFont typeface="Arial" panose="020B0604020202020204" pitchFamily="34" charset="0"/>
              <a:buChar char="•"/>
            </a:pPr>
            <a:r>
              <a:rPr lang="en-GB" dirty="0"/>
              <a:t>Economic growth</a:t>
            </a:r>
          </a:p>
          <a:p>
            <a:pPr marL="285750" indent="-285750">
              <a:buFont typeface="Arial" panose="020B0604020202020204" pitchFamily="34" charset="0"/>
              <a:buChar char="•"/>
            </a:pPr>
            <a:r>
              <a:rPr lang="en-GB" dirty="0"/>
              <a:t>Government funding</a:t>
            </a:r>
          </a:p>
          <a:p>
            <a:pPr marL="285750" indent="-285750">
              <a:buFont typeface="Arial" panose="020B0604020202020204" pitchFamily="34" charset="0"/>
              <a:buChar char="•"/>
            </a:pPr>
            <a:r>
              <a:rPr lang="en-GB" dirty="0"/>
              <a:t>Petrol/travel</a:t>
            </a:r>
          </a:p>
          <a:p>
            <a:pPr marL="285750" indent="-285750">
              <a:buFont typeface="Arial" panose="020B0604020202020204" pitchFamily="34" charset="0"/>
              <a:buChar char="•"/>
            </a:pPr>
            <a:r>
              <a:rPr lang="en-GB" dirty="0"/>
              <a:t>Family hardship</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31AD98E2-8E8E-4EDE-B8A4-08C9DFF08FC0}"/>
              </a:ext>
            </a:extLst>
          </p:cNvPr>
          <p:cNvSpPr txBox="1"/>
          <p:nvPr/>
        </p:nvSpPr>
        <p:spPr>
          <a:xfrm>
            <a:off x="3678700" y="2424000"/>
            <a:ext cx="2377440" cy="3416320"/>
          </a:xfrm>
          <a:prstGeom prst="rect">
            <a:avLst/>
          </a:prstGeom>
          <a:noFill/>
        </p:spPr>
        <p:txBody>
          <a:bodyPr wrap="square" rtlCol="0">
            <a:spAutoFit/>
          </a:bodyPr>
          <a:lstStyle/>
          <a:p>
            <a:pPr marL="285750" indent="-285750">
              <a:buFont typeface="Arial" panose="020B0604020202020204" pitchFamily="34" charset="0"/>
              <a:buChar char="•"/>
            </a:pPr>
            <a:r>
              <a:rPr lang="en-GB" dirty="0"/>
              <a:t>Social equality </a:t>
            </a:r>
          </a:p>
          <a:p>
            <a:pPr marL="285750" indent="-285750">
              <a:buFont typeface="Arial" panose="020B0604020202020204" pitchFamily="34" charset="0"/>
              <a:buChar char="•"/>
            </a:pPr>
            <a:r>
              <a:rPr lang="en-GB" dirty="0"/>
              <a:t>Pandemic/lockdown</a:t>
            </a:r>
          </a:p>
          <a:p>
            <a:pPr marL="285750" indent="-285750">
              <a:buFont typeface="Arial" panose="020B0604020202020204" pitchFamily="34" charset="0"/>
              <a:buChar char="•"/>
            </a:pPr>
            <a:r>
              <a:rPr lang="en-GB" dirty="0"/>
              <a:t>Cultural aspects </a:t>
            </a:r>
          </a:p>
          <a:p>
            <a:pPr marL="285750" indent="-285750">
              <a:buFont typeface="Arial" panose="020B0604020202020204" pitchFamily="34" charset="0"/>
              <a:buChar char="•"/>
            </a:pPr>
            <a:r>
              <a:rPr lang="en-GB" dirty="0"/>
              <a:t>Age</a:t>
            </a:r>
          </a:p>
          <a:p>
            <a:pPr marL="285750" indent="-285750">
              <a:buFont typeface="Arial" panose="020B0604020202020204" pitchFamily="34" charset="0"/>
              <a:buChar char="•"/>
            </a:pPr>
            <a:r>
              <a:rPr lang="en-GB" dirty="0"/>
              <a:t>Social media </a:t>
            </a:r>
          </a:p>
          <a:p>
            <a:pPr marL="285750" indent="-285750">
              <a:buFont typeface="Arial" panose="020B0604020202020204" pitchFamily="34" charset="0"/>
              <a:buChar char="•"/>
            </a:pPr>
            <a:r>
              <a:rPr lang="en-GB" dirty="0"/>
              <a:t>Family emergency</a:t>
            </a:r>
          </a:p>
          <a:p>
            <a:pPr marL="285750" indent="-285750">
              <a:buFont typeface="Arial" panose="020B0604020202020204" pitchFamily="34" charset="0"/>
              <a:buChar char="•"/>
            </a:pPr>
            <a:r>
              <a:rPr lang="en-GB" dirty="0"/>
              <a:t>Staff differences</a:t>
            </a:r>
          </a:p>
          <a:p>
            <a:pPr marL="285750" indent="-285750">
              <a:buFont typeface="Arial" panose="020B0604020202020204" pitchFamily="34" charset="0"/>
              <a:buChar char="•"/>
            </a:pPr>
            <a:r>
              <a:rPr lang="en-GB" dirty="0"/>
              <a:t>Patient and staff differences </a:t>
            </a:r>
          </a:p>
          <a:p>
            <a:pPr marL="285750" indent="-285750">
              <a:buFont typeface="Arial" panose="020B0604020202020204" pitchFamily="34" charset="0"/>
              <a:buChar char="•"/>
            </a:pPr>
            <a:r>
              <a:rPr lang="en-GB" dirty="0"/>
              <a:t>Attitude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0" name="TextBox 9">
            <a:extLst>
              <a:ext uri="{FF2B5EF4-FFF2-40B4-BE49-F238E27FC236}">
                <a16:creationId xmlns:a16="http://schemas.microsoft.com/office/drawing/2014/main" id="{AB52A815-AFD9-4817-BB58-FCF7F221C7DE}"/>
              </a:ext>
            </a:extLst>
          </p:cNvPr>
          <p:cNvSpPr txBox="1"/>
          <p:nvPr/>
        </p:nvSpPr>
        <p:spPr>
          <a:xfrm>
            <a:off x="5929531" y="2388472"/>
            <a:ext cx="1828800" cy="3416320"/>
          </a:xfrm>
          <a:prstGeom prst="rect">
            <a:avLst/>
          </a:prstGeom>
          <a:noFill/>
        </p:spPr>
        <p:txBody>
          <a:bodyPr wrap="square" rtlCol="0">
            <a:spAutoFit/>
          </a:bodyPr>
          <a:lstStyle/>
          <a:p>
            <a:pPr marL="285750" indent="-285750">
              <a:buFont typeface="Arial" panose="020B0604020202020204" pitchFamily="34" charset="0"/>
              <a:buChar char="•"/>
            </a:pPr>
            <a:r>
              <a:rPr lang="en-GB" dirty="0"/>
              <a:t>Research and development</a:t>
            </a:r>
          </a:p>
          <a:p>
            <a:pPr marL="285750" indent="-285750">
              <a:buFont typeface="Arial" panose="020B0604020202020204" pitchFamily="34" charset="0"/>
              <a:buChar char="•"/>
            </a:pPr>
            <a:r>
              <a:rPr lang="en-GB" dirty="0"/>
              <a:t>Internet </a:t>
            </a:r>
          </a:p>
          <a:p>
            <a:pPr marL="285750" indent="-285750">
              <a:buFont typeface="Arial" panose="020B0604020202020204" pitchFamily="34" charset="0"/>
              <a:buChar char="•"/>
            </a:pPr>
            <a:r>
              <a:rPr lang="en-GB" dirty="0"/>
              <a:t>The emerge of artificial intelligence</a:t>
            </a:r>
          </a:p>
          <a:p>
            <a:pPr marL="285750" indent="-285750">
              <a:buFont typeface="Arial" panose="020B0604020202020204" pitchFamily="34" charset="0"/>
              <a:buChar char="•"/>
            </a:pPr>
            <a:r>
              <a:rPr lang="en-GB" dirty="0"/>
              <a:t>Social media</a:t>
            </a:r>
          </a:p>
          <a:p>
            <a:pPr marL="285750" indent="-285750">
              <a:buFont typeface="Arial" panose="020B0604020202020204" pitchFamily="34" charset="0"/>
              <a:buChar char="•"/>
            </a:pPr>
            <a:r>
              <a:rPr lang="en-GB" dirty="0"/>
              <a:t>Trend of technology </a:t>
            </a:r>
          </a:p>
          <a:p>
            <a:pPr marL="285750" indent="-285750">
              <a:buFont typeface="Arial" panose="020B0604020202020204" pitchFamily="34" charset="0"/>
              <a:buChar char="•"/>
            </a:pPr>
            <a:r>
              <a:rPr lang="en-GB" dirty="0"/>
              <a:t>Collaboration of platforms  </a:t>
            </a:r>
          </a:p>
          <a:p>
            <a:pPr marL="285750" indent="-285750">
              <a:buFont typeface="Arial" panose="020B0604020202020204" pitchFamily="34" charset="0"/>
              <a:buChar char="•"/>
            </a:pPr>
            <a:endParaRPr lang="en-GB" dirty="0"/>
          </a:p>
        </p:txBody>
      </p:sp>
      <p:sp>
        <p:nvSpPr>
          <p:cNvPr id="11" name="TextBox 10">
            <a:extLst>
              <a:ext uri="{FF2B5EF4-FFF2-40B4-BE49-F238E27FC236}">
                <a16:creationId xmlns:a16="http://schemas.microsoft.com/office/drawing/2014/main" id="{5290DA9C-57FB-49CB-BFA7-0E6BDCB64E5C}"/>
              </a:ext>
            </a:extLst>
          </p:cNvPr>
          <p:cNvSpPr txBox="1"/>
          <p:nvPr/>
        </p:nvSpPr>
        <p:spPr>
          <a:xfrm>
            <a:off x="7758331" y="2399686"/>
            <a:ext cx="2321170" cy="2862322"/>
          </a:xfrm>
          <a:prstGeom prst="rect">
            <a:avLst/>
          </a:prstGeom>
          <a:noFill/>
        </p:spPr>
        <p:txBody>
          <a:bodyPr wrap="square" rtlCol="0">
            <a:spAutoFit/>
          </a:bodyPr>
          <a:lstStyle/>
          <a:p>
            <a:pPr marL="285750" indent="-285750">
              <a:buFont typeface="Arial" panose="020B0604020202020204" pitchFamily="34" charset="0"/>
              <a:buChar char="•"/>
            </a:pPr>
            <a:r>
              <a:rPr lang="en-GB" dirty="0"/>
              <a:t>Health and safety</a:t>
            </a:r>
          </a:p>
          <a:p>
            <a:pPr marL="285750" indent="-285750">
              <a:buFont typeface="Arial" panose="020B0604020202020204" pitchFamily="34" charset="0"/>
              <a:buChar char="•"/>
            </a:pPr>
            <a:r>
              <a:rPr lang="en-GB" dirty="0"/>
              <a:t>Staff dismissal </a:t>
            </a:r>
          </a:p>
          <a:p>
            <a:pPr marL="285750" indent="-285750">
              <a:buFont typeface="Arial" panose="020B0604020202020204" pitchFamily="34" charset="0"/>
              <a:buChar char="•"/>
            </a:pPr>
            <a:r>
              <a:rPr lang="en-GB" dirty="0"/>
              <a:t>Employment discrimination</a:t>
            </a:r>
          </a:p>
          <a:p>
            <a:pPr marL="285750" indent="-285750">
              <a:buFont typeface="Arial" panose="020B0604020202020204" pitchFamily="34" charset="0"/>
              <a:buChar char="•"/>
            </a:pPr>
            <a:r>
              <a:rPr lang="en-GB" dirty="0"/>
              <a:t>Patient discrimination</a:t>
            </a:r>
          </a:p>
          <a:p>
            <a:pPr marL="285750" indent="-285750">
              <a:buFont typeface="Arial" panose="020B0604020202020204" pitchFamily="34" charset="0"/>
              <a:buChar char="•"/>
            </a:pPr>
            <a:r>
              <a:rPr lang="en-GB" dirty="0"/>
              <a:t>Religion</a:t>
            </a:r>
          </a:p>
          <a:p>
            <a:pPr marL="285750" indent="-285750">
              <a:buFont typeface="Arial" panose="020B0604020202020204" pitchFamily="34" charset="0"/>
              <a:buChar char="•"/>
            </a:pPr>
            <a:r>
              <a:rPr lang="en-GB" dirty="0"/>
              <a:t>Privacy</a:t>
            </a:r>
          </a:p>
          <a:p>
            <a:pPr marL="285750" indent="-285750">
              <a:buFont typeface="Arial" panose="020B0604020202020204" pitchFamily="34" charset="0"/>
              <a:buChar char="•"/>
            </a:pPr>
            <a:r>
              <a:rPr lang="en-GB" dirty="0"/>
              <a:t>Data protection</a:t>
            </a:r>
          </a:p>
          <a:p>
            <a:pPr marL="285750" indent="-28575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44C595BE-A155-4853-A2FF-36ADA160D250}"/>
              </a:ext>
            </a:extLst>
          </p:cNvPr>
          <p:cNvSpPr txBox="1"/>
          <p:nvPr/>
        </p:nvSpPr>
        <p:spPr>
          <a:xfrm>
            <a:off x="9865555" y="2368970"/>
            <a:ext cx="1702191" cy="3139321"/>
          </a:xfrm>
          <a:prstGeom prst="rect">
            <a:avLst/>
          </a:prstGeom>
          <a:noFill/>
        </p:spPr>
        <p:txBody>
          <a:bodyPr wrap="square" rtlCol="0">
            <a:spAutoFit/>
          </a:bodyPr>
          <a:lstStyle/>
          <a:p>
            <a:pPr marL="285750" indent="-285750">
              <a:buFont typeface="Arial" panose="020B0604020202020204" pitchFamily="34" charset="0"/>
              <a:buChar char="•"/>
            </a:pPr>
            <a:r>
              <a:rPr lang="en-GB" dirty="0"/>
              <a:t>Weather</a:t>
            </a:r>
          </a:p>
          <a:p>
            <a:pPr marL="285750" indent="-285750">
              <a:buFont typeface="Arial" panose="020B0604020202020204" pitchFamily="34" charset="0"/>
              <a:buChar char="•"/>
            </a:pPr>
            <a:r>
              <a:rPr lang="en-GB" dirty="0"/>
              <a:t>Geographical positioning </a:t>
            </a:r>
          </a:p>
          <a:p>
            <a:pPr marL="285750" indent="-285750">
              <a:buFont typeface="Arial" panose="020B0604020202020204" pitchFamily="34" charset="0"/>
              <a:buChar char="•"/>
            </a:pPr>
            <a:r>
              <a:rPr lang="en-GB" dirty="0"/>
              <a:t>Climate change</a:t>
            </a:r>
          </a:p>
          <a:p>
            <a:pPr marL="285750" indent="-285750">
              <a:buFont typeface="Arial" panose="020B0604020202020204" pitchFamily="34" charset="0"/>
              <a:buChar char="•"/>
            </a:pPr>
            <a:r>
              <a:rPr lang="en-GB" dirty="0"/>
              <a:t>Natural disasters </a:t>
            </a:r>
          </a:p>
          <a:p>
            <a:pPr marL="285750" indent="-285750">
              <a:buFont typeface="Arial" panose="020B0604020202020204" pitchFamily="34" charset="0"/>
              <a:buChar char="•"/>
            </a:pPr>
            <a:r>
              <a:rPr lang="en-GB" dirty="0"/>
              <a:t>Travel</a:t>
            </a:r>
          </a:p>
          <a:p>
            <a:pPr marL="285750" indent="-285750">
              <a:buFont typeface="Arial" panose="020B0604020202020204" pitchFamily="34" charset="0"/>
              <a:buChar char="•"/>
            </a:pPr>
            <a:r>
              <a:rPr lang="en-GB" dirty="0"/>
              <a:t>Beliefs and compassion</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873184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54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9DE40-E4E6-4E08-811E-40354C882A56}"/>
              </a:ext>
            </a:extLst>
          </p:cNvPr>
          <p:cNvSpPr>
            <a:spLocks noGrp="1"/>
          </p:cNvSpPr>
          <p:nvPr>
            <p:ph type="title"/>
          </p:nvPr>
        </p:nvSpPr>
        <p:spPr>
          <a:xfrm>
            <a:off x="1991500" y="79182"/>
            <a:ext cx="10016549" cy="976559"/>
          </a:xfrm>
          <a:noFill/>
        </p:spPr>
        <p:txBody>
          <a:bodyPr>
            <a:normAutofit fontScale="90000"/>
          </a:bodyPr>
          <a:lstStyle/>
          <a:p>
            <a:r>
              <a:rPr lang="en-GB" dirty="0"/>
              <a:t>              </a:t>
            </a:r>
            <a:r>
              <a:rPr lang="en-GB" sz="2800" u="sng" dirty="0">
                <a:latin typeface="Arial" panose="020B0604020202020204" pitchFamily="34" charset="0"/>
                <a:cs typeface="Arial" panose="020B0604020202020204" pitchFamily="34" charset="0"/>
              </a:rPr>
              <a:t>Causes and effects of absenteeism</a:t>
            </a:r>
            <a:br>
              <a:rPr lang="en-GB" dirty="0"/>
            </a:br>
            <a:br>
              <a:rPr lang="en-GB" sz="1600" dirty="0"/>
            </a:br>
            <a:r>
              <a:rPr lang="en-GB" sz="1600" dirty="0"/>
              <a:t>“</a:t>
            </a:r>
            <a:r>
              <a:rPr lang="en-GB" sz="1600" b="0" i="0" dirty="0">
                <a:solidFill>
                  <a:srgbClr val="000000"/>
                </a:solidFill>
                <a:effectLst/>
                <a:latin typeface="Arial" panose="020B0604020202020204" pitchFamily="34" charset="0"/>
                <a:cs typeface="Arial" panose="020B0604020202020204" pitchFamily="34" charset="0"/>
              </a:rPr>
              <a:t>Sickness absence is a measure of physical, psychological and social functioning” (</a:t>
            </a:r>
            <a:r>
              <a:rPr lang="en-GB" sz="1600" b="1" i="0" u="none" strike="noStrike" dirty="0">
                <a:solidFill>
                  <a:srgbClr val="000000"/>
                </a:solidFill>
                <a:effectLst/>
                <a:latin typeface="Arial" panose="020B0604020202020204" pitchFamily="34" charset="0"/>
                <a:cs typeface="Arial" panose="020B0604020202020204" pitchFamily="34" charset="0"/>
                <a:hlinkClick r:id="rId2"/>
              </a:rPr>
              <a:t>Marmot et al, 1995</a:t>
            </a:r>
            <a:r>
              <a:rPr lang="en-GB" sz="1600" b="0" i="0" dirty="0">
                <a:solidFill>
                  <a:srgbClr val="000000"/>
                </a:solidFill>
                <a:effectLst/>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BA2C0A92-37AA-4CB4-86B5-1913DCB1A39D}"/>
              </a:ext>
            </a:extLst>
          </p:cNvPr>
          <p:cNvPicPr>
            <a:picLocks noGrp="1" noChangeAspect="1"/>
          </p:cNvPicPr>
          <p:nvPr>
            <p:ph idx="1"/>
          </p:nvPr>
        </p:nvPicPr>
        <p:blipFill>
          <a:blip r:embed="rId3"/>
          <a:stretch>
            <a:fillRect/>
          </a:stretch>
        </p:blipFill>
        <p:spPr>
          <a:xfrm>
            <a:off x="1302003" y="1197455"/>
            <a:ext cx="9727096" cy="5201754"/>
          </a:xfrm>
          <a:prstGeom prst="rect">
            <a:avLst/>
          </a:prstGeom>
        </p:spPr>
      </p:pic>
      <p:sp>
        <p:nvSpPr>
          <p:cNvPr id="5" name="TextBox 4">
            <a:extLst>
              <a:ext uri="{FF2B5EF4-FFF2-40B4-BE49-F238E27FC236}">
                <a16:creationId xmlns:a16="http://schemas.microsoft.com/office/drawing/2014/main" id="{31213D92-4C23-4E85-8D13-542DC5FC02B1}"/>
              </a:ext>
            </a:extLst>
          </p:cNvPr>
          <p:cNvSpPr txBox="1"/>
          <p:nvPr/>
        </p:nvSpPr>
        <p:spPr>
          <a:xfrm>
            <a:off x="2145633" y="2443741"/>
            <a:ext cx="1378633" cy="338554"/>
          </a:xfrm>
          <a:prstGeom prst="rect">
            <a:avLst/>
          </a:prstGeom>
          <a:noFill/>
        </p:spPr>
        <p:txBody>
          <a:bodyPr wrap="square" rtlCol="0">
            <a:spAutoFit/>
          </a:bodyPr>
          <a:lstStyle/>
          <a:p>
            <a:r>
              <a:rPr lang="en-GB" sz="1600" b="1" dirty="0"/>
              <a:t>Equipment</a:t>
            </a:r>
            <a:r>
              <a:rPr lang="en-GB" sz="1600" dirty="0"/>
              <a:t> </a:t>
            </a:r>
          </a:p>
        </p:txBody>
      </p:sp>
      <p:sp>
        <p:nvSpPr>
          <p:cNvPr id="6" name="TextBox 5">
            <a:extLst>
              <a:ext uri="{FF2B5EF4-FFF2-40B4-BE49-F238E27FC236}">
                <a16:creationId xmlns:a16="http://schemas.microsoft.com/office/drawing/2014/main" id="{B737B842-6BC8-4856-B077-65D89B848E2F}"/>
              </a:ext>
            </a:extLst>
          </p:cNvPr>
          <p:cNvSpPr txBox="1"/>
          <p:nvPr/>
        </p:nvSpPr>
        <p:spPr>
          <a:xfrm>
            <a:off x="4424254" y="2442896"/>
            <a:ext cx="1378634" cy="338554"/>
          </a:xfrm>
          <a:prstGeom prst="rect">
            <a:avLst/>
          </a:prstGeom>
          <a:noFill/>
        </p:spPr>
        <p:txBody>
          <a:bodyPr wrap="square" rtlCol="0">
            <a:spAutoFit/>
          </a:bodyPr>
          <a:lstStyle/>
          <a:p>
            <a:r>
              <a:rPr lang="en-GB" sz="1600" b="1" dirty="0"/>
              <a:t>People</a:t>
            </a:r>
            <a:r>
              <a:rPr lang="en-GB" sz="1600" dirty="0"/>
              <a:t> </a:t>
            </a:r>
          </a:p>
        </p:txBody>
      </p:sp>
      <p:sp>
        <p:nvSpPr>
          <p:cNvPr id="7" name="TextBox 6">
            <a:extLst>
              <a:ext uri="{FF2B5EF4-FFF2-40B4-BE49-F238E27FC236}">
                <a16:creationId xmlns:a16="http://schemas.microsoft.com/office/drawing/2014/main" id="{ACEA81DE-E250-4CE6-867D-ABE492CE37E0}"/>
              </a:ext>
            </a:extLst>
          </p:cNvPr>
          <p:cNvSpPr txBox="1"/>
          <p:nvPr/>
        </p:nvSpPr>
        <p:spPr>
          <a:xfrm>
            <a:off x="6389114" y="2428352"/>
            <a:ext cx="1378633" cy="369332"/>
          </a:xfrm>
          <a:prstGeom prst="rect">
            <a:avLst/>
          </a:prstGeom>
          <a:noFill/>
        </p:spPr>
        <p:txBody>
          <a:bodyPr wrap="square" rtlCol="0">
            <a:spAutoFit/>
          </a:bodyPr>
          <a:lstStyle/>
          <a:p>
            <a:r>
              <a:rPr lang="en-GB" sz="1600" b="1" dirty="0"/>
              <a:t>Illness</a:t>
            </a:r>
            <a:r>
              <a:rPr lang="en-GB" dirty="0"/>
              <a:t> </a:t>
            </a:r>
          </a:p>
        </p:txBody>
      </p:sp>
      <p:sp>
        <p:nvSpPr>
          <p:cNvPr id="8" name="TextBox 7">
            <a:extLst>
              <a:ext uri="{FF2B5EF4-FFF2-40B4-BE49-F238E27FC236}">
                <a16:creationId xmlns:a16="http://schemas.microsoft.com/office/drawing/2014/main" id="{C8F377DF-7241-4EAD-BC8A-C8B5624F9D55}"/>
              </a:ext>
            </a:extLst>
          </p:cNvPr>
          <p:cNvSpPr txBox="1"/>
          <p:nvPr/>
        </p:nvSpPr>
        <p:spPr>
          <a:xfrm>
            <a:off x="8617814" y="3579696"/>
            <a:ext cx="2405575" cy="338554"/>
          </a:xfrm>
          <a:prstGeom prst="rect">
            <a:avLst/>
          </a:prstGeom>
          <a:noFill/>
        </p:spPr>
        <p:txBody>
          <a:bodyPr wrap="square" rtlCol="0">
            <a:spAutoFit/>
          </a:bodyPr>
          <a:lstStyle/>
          <a:p>
            <a:r>
              <a:rPr lang="en-GB" sz="1600" b="1" dirty="0"/>
              <a:t>Staff absenteeism</a:t>
            </a:r>
          </a:p>
        </p:txBody>
      </p:sp>
      <p:sp>
        <p:nvSpPr>
          <p:cNvPr id="9" name="TextBox 8">
            <a:extLst>
              <a:ext uri="{FF2B5EF4-FFF2-40B4-BE49-F238E27FC236}">
                <a16:creationId xmlns:a16="http://schemas.microsoft.com/office/drawing/2014/main" id="{CCD96A25-6C91-47E1-8960-8FD934723636}"/>
              </a:ext>
            </a:extLst>
          </p:cNvPr>
          <p:cNvSpPr txBox="1"/>
          <p:nvPr/>
        </p:nvSpPr>
        <p:spPr>
          <a:xfrm>
            <a:off x="2237921" y="4809365"/>
            <a:ext cx="1505243" cy="369332"/>
          </a:xfrm>
          <a:prstGeom prst="rect">
            <a:avLst/>
          </a:prstGeom>
          <a:noFill/>
        </p:spPr>
        <p:txBody>
          <a:bodyPr wrap="square" rtlCol="0">
            <a:spAutoFit/>
          </a:bodyPr>
          <a:lstStyle/>
          <a:p>
            <a:r>
              <a:rPr lang="en-GB" sz="1600" b="1" dirty="0"/>
              <a:t>Economic</a:t>
            </a:r>
            <a:r>
              <a:rPr lang="en-GB" b="1" dirty="0"/>
              <a:t> </a:t>
            </a:r>
          </a:p>
        </p:txBody>
      </p:sp>
      <p:sp>
        <p:nvSpPr>
          <p:cNvPr id="10" name="TextBox 9">
            <a:extLst>
              <a:ext uri="{FF2B5EF4-FFF2-40B4-BE49-F238E27FC236}">
                <a16:creationId xmlns:a16="http://schemas.microsoft.com/office/drawing/2014/main" id="{4821EB3B-3574-4055-A9CD-69C3B1551A1C}"/>
              </a:ext>
            </a:extLst>
          </p:cNvPr>
          <p:cNvSpPr txBox="1"/>
          <p:nvPr/>
        </p:nvSpPr>
        <p:spPr>
          <a:xfrm>
            <a:off x="4270265" y="4821776"/>
            <a:ext cx="1505243" cy="369332"/>
          </a:xfrm>
          <a:prstGeom prst="rect">
            <a:avLst/>
          </a:prstGeom>
          <a:noFill/>
        </p:spPr>
        <p:txBody>
          <a:bodyPr wrap="square" rtlCol="0">
            <a:spAutoFit/>
          </a:bodyPr>
          <a:lstStyle/>
          <a:p>
            <a:r>
              <a:rPr lang="en-GB" sz="1600" b="1" dirty="0"/>
              <a:t>Pandemic</a:t>
            </a:r>
            <a:r>
              <a:rPr lang="en-GB" dirty="0"/>
              <a:t> </a:t>
            </a:r>
          </a:p>
        </p:txBody>
      </p:sp>
      <p:sp>
        <p:nvSpPr>
          <p:cNvPr id="11" name="TextBox 10">
            <a:extLst>
              <a:ext uri="{FF2B5EF4-FFF2-40B4-BE49-F238E27FC236}">
                <a16:creationId xmlns:a16="http://schemas.microsoft.com/office/drawing/2014/main" id="{6BB30FFF-7265-44F3-9D06-12B274E6BEEB}"/>
              </a:ext>
            </a:extLst>
          </p:cNvPr>
          <p:cNvSpPr txBox="1"/>
          <p:nvPr/>
        </p:nvSpPr>
        <p:spPr>
          <a:xfrm>
            <a:off x="6302609" y="4821776"/>
            <a:ext cx="1631852" cy="369332"/>
          </a:xfrm>
          <a:prstGeom prst="rect">
            <a:avLst/>
          </a:prstGeom>
          <a:noFill/>
        </p:spPr>
        <p:txBody>
          <a:bodyPr wrap="square" rtlCol="0">
            <a:spAutoFit/>
          </a:bodyPr>
          <a:lstStyle/>
          <a:p>
            <a:r>
              <a:rPr lang="en-GB" sz="1600" b="1" dirty="0"/>
              <a:t>Managemen</a:t>
            </a:r>
            <a:r>
              <a:rPr lang="en-GB" b="1" dirty="0"/>
              <a:t>t </a:t>
            </a:r>
          </a:p>
        </p:txBody>
      </p:sp>
      <p:sp>
        <p:nvSpPr>
          <p:cNvPr id="12" name="TextBox 11">
            <a:extLst>
              <a:ext uri="{FF2B5EF4-FFF2-40B4-BE49-F238E27FC236}">
                <a16:creationId xmlns:a16="http://schemas.microsoft.com/office/drawing/2014/main" id="{04C199E9-1918-42E7-8923-6F1F7588FC7E}"/>
              </a:ext>
            </a:extLst>
          </p:cNvPr>
          <p:cNvSpPr txBox="1"/>
          <p:nvPr/>
        </p:nvSpPr>
        <p:spPr>
          <a:xfrm>
            <a:off x="1685067" y="2825643"/>
            <a:ext cx="2405575" cy="923330"/>
          </a:xfrm>
          <a:prstGeom prst="rect">
            <a:avLst/>
          </a:prstGeom>
          <a:noFill/>
        </p:spPr>
        <p:txBody>
          <a:bodyPr wrap="square" rtlCol="0">
            <a:spAutoFit/>
          </a:bodyPr>
          <a:lstStyle/>
          <a:p>
            <a:pPr marL="285750" indent="-285750">
              <a:buFont typeface="Arial" panose="020B0604020202020204" pitchFamily="34" charset="0"/>
              <a:buChar char="•"/>
            </a:pPr>
            <a:r>
              <a:rPr lang="en-GB" dirty="0"/>
              <a:t>Poor treatment</a:t>
            </a:r>
          </a:p>
          <a:p>
            <a:pPr marL="285750" indent="-285750">
              <a:buFont typeface="Arial" panose="020B0604020202020204" pitchFamily="34" charset="0"/>
              <a:buChar char="•"/>
            </a:pPr>
            <a:r>
              <a:rPr lang="en-GB" dirty="0"/>
              <a:t>Broken equipment</a:t>
            </a:r>
          </a:p>
          <a:p>
            <a:pPr marL="285750" indent="-285750">
              <a:buFont typeface="Arial" panose="020B0604020202020204" pitchFamily="34" charset="0"/>
              <a:buChar char="•"/>
            </a:pPr>
            <a:r>
              <a:rPr lang="en-GB" dirty="0"/>
              <a:t>Upgrades</a:t>
            </a:r>
          </a:p>
        </p:txBody>
      </p:sp>
      <p:sp>
        <p:nvSpPr>
          <p:cNvPr id="13" name="TextBox 12">
            <a:extLst>
              <a:ext uri="{FF2B5EF4-FFF2-40B4-BE49-F238E27FC236}">
                <a16:creationId xmlns:a16="http://schemas.microsoft.com/office/drawing/2014/main" id="{8626F8CA-B4C9-4E50-BC98-BCAE2000A4EE}"/>
              </a:ext>
            </a:extLst>
          </p:cNvPr>
          <p:cNvSpPr txBox="1"/>
          <p:nvPr/>
        </p:nvSpPr>
        <p:spPr>
          <a:xfrm>
            <a:off x="4236824" y="2797684"/>
            <a:ext cx="2315205" cy="923330"/>
          </a:xfrm>
          <a:prstGeom prst="rect">
            <a:avLst/>
          </a:prstGeom>
          <a:noFill/>
        </p:spPr>
        <p:txBody>
          <a:bodyPr wrap="square" rtlCol="0">
            <a:spAutoFit/>
          </a:bodyPr>
          <a:lstStyle/>
          <a:p>
            <a:pPr marL="285750" indent="-285750">
              <a:buFont typeface="Arial" panose="020B0604020202020204" pitchFamily="34" charset="0"/>
              <a:buChar char="•"/>
            </a:pPr>
            <a:r>
              <a:rPr lang="en-GB" dirty="0"/>
              <a:t>Patient overload</a:t>
            </a:r>
          </a:p>
          <a:p>
            <a:pPr marL="285750" indent="-285750">
              <a:buFont typeface="Arial" panose="020B0604020202020204" pitchFamily="34" charset="0"/>
              <a:buChar char="•"/>
            </a:pPr>
            <a:r>
              <a:rPr lang="en-GB" dirty="0"/>
              <a:t>Missed appointments </a:t>
            </a:r>
          </a:p>
        </p:txBody>
      </p:sp>
      <p:sp>
        <p:nvSpPr>
          <p:cNvPr id="14" name="TextBox 13">
            <a:extLst>
              <a:ext uri="{FF2B5EF4-FFF2-40B4-BE49-F238E27FC236}">
                <a16:creationId xmlns:a16="http://schemas.microsoft.com/office/drawing/2014/main" id="{E50A0004-0EC6-4D87-A0F7-2047EEC6FD3C}"/>
              </a:ext>
            </a:extLst>
          </p:cNvPr>
          <p:cNvSpPr txBox="1"/>
          <p:nvPr/>
        </p:nvSpPr>
        <p:spPr>
          <a:xfrm>
            <a:off x="6302609" y="2765215"/>
            <a:ext cx="2629588" cy="1200329"/>
          </a:xfrm>
          <a:prstGeom prst="rect">
            <a:avLst/>
          </a:prstGeom>
          <a:noFill/>
        </p:spPr>
        <p:txBody>
          <a:bodyPr wrap="square" rtlCol="0">
            <a:spAutoFit/>
          </a:bodyPr>
          <a:lstStyle/>
          <a:p>
            <a:pPr marL="285750" indent="-285750">
              <a:buFont typeface="Arial" panose="020B0604020202020204" pitchFamily="34" charset="0"/>
              <a:buChar char="•"/>
            </a:pPr>
            <a:r>
              <a:rPr lang="en-GB" dirty="0"/>
              <a:t>Mental health</a:t>
            </a:r>
          </a:p>
          <a:p>
            <a:pPr marL="285750" indent="-285750">
              <a:buFont typeface="Arial" panose="020B0604020202020204" pitchFamily="34" charset="0"/>
              <a:buChar char="•"/>
            </a:pPr>
            <a:r>
              <a:rPr lang="en-GB" dirty="0"/>
              <a:t>Physical disabilities</a:t>
            </a:r>
          </a:p>
          <a:p>
            <a:pPr marL="285750" indent="-285750">
              <a:buFont typeface="Arial" panose="020B0604020202020204" pitchFamily="34" charset="0"/>
              <a:buChar char="•"/>
            </a:pPr>
            <a:r>
              <a:rPr lang="en-GB" dirty="0"/>
              <a:t> non-specified illness </a:t>
            </a:r>
          </a:p>
          <a:p>
            <a:pPr marL="285750" indent="-285750">
              <a:buFont typeface="Arial" panose="020B0604020202020204" pitchFamily="34" charset="0"/>
              <a:buChar char="•"/>
            </a:pPr>
            <a:endParaRPr lang="en-GB" dirty="0"/>
          </a:p>
        </p:txBody>
      </p:sp>
      <p:sp>
        <p:nvSpPr>
          <p:cNvPr id="15" name="TextBox 14">
            <a:extLst>
              <a:ext uri="{FF2B5EF4-FFF2-40B4-BE49-F238E27FC236}">
                <a16:creationId xmlns:a16="http://schemas.microsoft.com/office/drawing/2014/main" id="{48A6DA32-7E91-4C20-8F16-DFE2C2E704C6}"/>
              </a:ext>
            </a:extLst>
          </p:cNvPr>
          <p:cNvSpPr txBox="1"/>
          <p:nvPr/>
        </p:nvSpPr>
        <p:spPr>
          <a:xfrm>
            <a:off x="1608919" y="5178697"/>
            <a:ext cx="2557869" cy="923330"/>
          </a:xfrm>
          <a:prstGeom prst="rect">
            <a:avLst/>
          </a:prstGeom>
          <a:noFill/>
        </p:spPr>
        <p:txBody>
          <a:bodyPr wrap="square" rtlCol="0">
            <a:spAutoFit/>
          </a:bodyPr>
          <a:lstStyle/>
          <a:p>
            <a:pPr marL="285750" indent="-285750">
              <a:buFont typeface="Arial" panose="020B0604020202020204" pitchFamily="34" charset="0"/>
              <a:buChar char="•"/>
            </a:pPr>
            <a:r>
              <a:rPr lang="en-GB" dirty="0"/>
              <a:t>Government funding</a:t>
            </a:r>
          </a:p>
          <a:p>
            <a:pPr marL="285750" indent="-285750">
              <a:buFont typeface="Arial" panose="020B0604020202020204" pitchFamily="34" charset="0"/>
              <a:buChar char="•"/>
            </a:pPr>
            <a:r>
              <a:rPr lang="en-GB" dirty="0"/>
              <a:t>Positive environment</a:t>
            </a:r>
          </a:p>
          <a:p>
            <a:pPr marL="285750" indent="-285750">
              <a:buFont typeface="Arial" panose="020B0604020202020204" pitchFamily="34" charset="0"/>
              <a:buChar char="•"/>
            </a:pPr>
            <a:r>
              <a:rPr lang="en-GB" dirty="0"/>
              <a:t> training costs</a:t>
            </a:r>
          </a:p>
        </p:txBody>
      </p:sp>
      <p:sp>
        <p:nvSpPr>
          <p:cNvPr id="16" name="TextBox 15">
            <a:extLst>
              <a:ext uri="{FF2B5EF4-FFF2-40B4-BE49-F238E27FC236}">
                <a16:creationId xmlns:a16="http://schemas.microsoft.com/office/drawing/2014/main" id="{02F8355C-5365-4B2F-AD54-F1DC5D9CE0CF}"/>
              </a:ext>
            </a:extLst>
          </p:cNvPr>
          <p:cNvSpPr txBox="1"/>
          <p:nvPr/>
        </p:nvSpPr>
        <p:spPr>
          <a:xfrm>
            <a:off x="4166788" y="5096641"/>
            <a:ext cx="2557869" cy="1200329"/>
          </a:xfrm>
          <a:prstGeom prst="rect">
            <a:avLst/>
          </a:prstGeom>
          <a:noFill/>
        </p:spPr>
        <p:txBody>
          <a:bodyPr wrap="square" rtlCol="0">
            <a:spAutoFit/>
          </a:bodyPr>
          <a:lstStyle/>
          <a:p>
            <a:pPr marL="285750" indent="-285750">
              <a:buFont typeface="Arial" panose="020B0604020202020204" pitchFamily="34" charset="0"/>
              <a:buChar char="•"/>
            </a:pPr>
            <a:r>
              <a:rPr lang="en-GB" dirty="0"/>
              <a:t>Social distancing</a:t>
            </a:r>
          </a:p>
          <a:p>
            <a:pPr marL="285750" indent="-285750">
              <a:buFont typeface="Arial" panose="020B0604020202020204" pitchFamily="34" charset="0"/>
              <a:buChar char="•"/>
            </a:pPr>
            <a:r>
              <a:rPr lang="en-GB" dirty="0"/>
              <a:t>Large footfall of patients</a:t>
            </a:r>
          </a:p>
          <a:p>
            <a:pPr marL="285750" indent="-285750">
              <a:buFont typeface="Arial" panose="020B0604020202020204" pitchFamily="34" charset="0"/>
              <a:buChar char="•"/>
            </a:pPr>
            <a:r>
              <a:rPr lang="en-GB" dirty="0"/>
              <a:t>Working from home</a:t>
            </a:r>
          </a:p>
        </p:txBody>
      </p:sp>
      <p:sp>
        <p:nvSpPr>
          <p:cNvPr id="17" name="TextBox 16">
            <a:extLst>
              <a:ext uri="{FF2B5EF4-FFF2-40B4-BE49-F238E27FC236}">
                <a16:creationId xmlns:a16="http://schemas.microsoft.com/office/drawing/2014/main" id="{C45B9CAC-45C1-4360-B828-A59EEF98E1B4}"/>
              </a:ext>
            </a:extLst>
          </p:cNvPr>
          <p:cNvSpPr txBox="1"/>
          <p:nvPr/>
        </p:nvSpPr>
        <p:spPr>
          <a:xfrm>
            <a:off x="7035480" y="5144603"/>
            <a:ext cx="3093259" cy="1200329"/>
          </a:xfrm>
          <a:prstGeom prst="rect">
            <a:avLst/>
          </a:prstGeom>
          <a:noFill/>
        </p:spPr>
        <p:txBody>
          <a:bodyPr wrap="square" rtlCol="0">
            <a:spAutoFit/>
          </a:bodyPr>
          <a:lstStyle/>
          <a:p>
            <a:pPr marL="285750" indent="-285750">
              <a:buFont typeface="Arial" panose="020B0604020202020204" pitchFamily="34" charset="0"/>
              <a:buChar char="•"/>
            </a:pPr>
            <a:r>
              <a:rPr lang="en-GB" dirty="0"/>
              <a:t>Time spent organising cover</a:t>
            </a:r>
          </a:p>
          <a:p>
            <a:pPr marL="285750" indent="-285750">
              <a:buFont typeface="Arial" panose="020B0604020202020204" pitchFamily="34" charset="0"/>
              <a:buChar char="•"/>
            </a:pPr>
            <a:r>
              <a:rPr lang="en-GB" dirty="0"/>
              <a:t>Attendance control policies </a:t>
            </a:r>
          </a:p>
          <a:p>
            <a:pPr marL="285750" indent="-285750">
              <a:buFont typeface="Arial" panose="020B0604020202020204" pitchFamily="34" charset="0"/>
              <a:buChar char="•"/>
            </a:pPr>
            <a:r>
              <a:rPr lang="en-GB" dirty="0"/>
              <a:t>Management skills improvement  </a:t>
            </a:r>
          </a:p>
        </p:txBody>
      </p:sp>
    </p:spTree>
    <p:extLst>
      <p:ext uri="{BB962C8B-B14F-4D97-AF65-F5344CB8AC3E}">
        <p14:creationId xmlns:p14="http://schemas.microsoft.com/office/powerpoint/2010/main" val="1060413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50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52957-8053-46B1-8A2B-AC968F91E762}"/>
              </a:ext>
            </a:extLst>
          </p:cNvPr>
          <p:cNvSpPr>
            <a:spLocks noGrp="1"/>
          </p:cNvSpPr>
          <p:nvPr>
            <p:ph type="title"/>
          </p:nvPr>
        </p:nvSpPr>
        <p:spPr/>
        <p:txBody>
          <a:bodyPr/>
          <a:lstStyle/>
          <a:p>
            <a:r>
              <a:rPr lang="en-GB" dirty="0"/>
              <a:t>                             </a:t>
            </a:r>
            <a:r>
              <a:rPr lang="en-GB" u="sng" dirty="0"/>
              <a:t>PMI TOOL</a:t>
            </a:r>
          </a:p>
        </p:txBody>
      </p:sp>
      <p:graphicFrame>
        <p:nvGraphicFramePr>
          <p:cNvPr id="4" name="Table 4">
            <a:extLst>
              <a:ext uri="{FF2B5EF4-FFF2-40B4-BE49-F238E27FC236}">
                <a16:creationId xmlns:a16="http://schemas.microsoft.com/office/drawing/2014/main" id="{8018E2A8-520B-41B3-BA7F-6082A44CCC39}"/>
              </a:ext>
            </a:extLst>
          </p:cNvPr>
          <p:cNvGraphicFramePr>
            <a:graphicFrameLocks noGrp="1"/>
          </p:cNvGraphicFramePr>
          <p:nvPr>
            <p:extLst>
              <p:ext uri="{D42A27DB-BD31-4B8C-83A1-F6EECF244321}">
                <p14:modId xmlns:p14="http://schemas.microsoft.com/office/powerpoint/2010/main" val="3307265033"/>
              </p:ext>
            </p:extLst>
          </p:nvPr>
        </p:nvGraphicFramePr>
        <p:xfrm>
          <a:off x="2032000" y="1617785"/>
          <a:ext cx="8127999" cy="4067019"/>
        </p:xfrm>
        <a:graphic>
          <a:graphicData uri="http://schemas.openxmlformats.org/drawingml/2006/table">
            <a:tbl>
              <a:tblPr firstRow="1" bandRow="1">
                <a:tableStyleId>{F5AB1C69-6EDB-4FF4-983F-18BD219EF322}</a:tableStyleId>
              </a:tblPr>
              <a:tblGrid>
                <a:gridCol w="2709333">
                  <a:extLst>
                    <a:ext uri="{9D8B030D-6E8A-4147-A177-3AD203B41FA5}">
                      <a16:colId xmlns:a16="http://schemas.microsoft.com/office/drawing/2014/main" val="480640130"/>
                    </a:ext>
                  </a:extLst>
                </a:gridCol>
                <a:gridCol w="2709333">
                  <a:extLst>
                    <a:ext uri="{9D8B030D-6E8A-4147-A177-3AD203B41FA5}">
                      <a16:colId xmlns:a16="http://schemas.microsoft.com/office/drawing/2014/main" val="2659182080"/>
                    </a:ext>
                  </a:extLst>
                </a:gridCol>
                <a:gridCol w="2709333">
                  <a:extLst>
                    <a:ext uri="{9D8B030D-6E8A-4147-A177-3AD203B41FA5}">
                      <a16:colId xmlns:a16="http://schemas.microsoft.com/office/drawing/2014/main" val="2288932168"/>
                    </a:ext>
                  </a:extLst>
                </a:gridCol>
              </a:tblGrid>
              <a:tr h="313149">
                <a:tc>
                  <a:txBody>
                    <a:bodyPr/>
                    <a:lstStyle/>
                    <a:p>
                      <a:r>
                        <a:rPr lang="en-GB" dirty="0">
                          <a:solidFill>
                            <a:schemeClr val="tx1"/>
                          </a:solidFill>
                        </a:rPr>
                        <a:t>PLUS</a:t>
                      </a:r>
                    </a:p>
                  </a:txBody>
                  <a:tcPr/>
                </a:tc>
                <a:tc>
                  <a:txBody>
                    <a:bodyPr/>
                    <a:lstStyle/>
                    <a:p>
                      <a:r>
                        <a:rPr lang="en-GB" dirty="0">
                          <a:solidFill>
                            <a:schemeClr val="tx1"/>
                          </a:solidFill>
                        </a:rPr>
                        <a:t>MINUS</a:t>
                      </a:r>
                    </a:p>
                  </a:txBody>
                  <a:tcPr/>
                </a:tc>
                <a:tc>
                  <a:txBody>
                    <a:bodyPr/>
                    <a:lstStyle/>
                    <a:p>
                      <a:r>
                        <a:rPr lang="en-GB" dirty="0">
                          <a:solidFill>
                            <a:schemeClr val="tx1"/>
                          </a:solidFill>
                        </a:rPr>
                        <a:t>INTERESTING</a:t>
                      </a:r>
                    </a:p>
                  </a:txBody>
                  <a:tcPr/>
                </a:tc>
                <a:extLst>
                  <a:ext uri="{0D108BD9-81ED-4DB2-BD59-A6C34878D82A}">
                    <a16:rowId xmlns:a16="http://schemas.microsoft.com/office/drawing/2014/main" val="3731683054"/>
                  </a:ext>
                </a:extLst>
              </a:tr>
              <a:tr h="576775">
                <a:tc>
                  <a:txBody>
                    <a:bodyPr/>
                    <a:lstStyle/>
                    <a:p>
                      <a:pPr marL="285750" indent="-285750">
                        <a:buFont typeface="Arial" panose="020B0604020202020204" pitchFamily="34" charset="0"/>
                        <a:buChar char="•"/>
                      </a:pPr>
                      <a:r>
                        <a:rPr lang="en-GB" dirty="0"/>
                        <a:t>REDUCE WORK STRESS (+6)</a:t>
                      </a:r>
                    </a:p>
                  </a:txBody>
                  <a:tcPr/>
                </a:tc>
                <a:tc>
                  <a:txBody>
                    <a:bodyPr/>
                    <a:lstStyle/>
                    <a:p>
                      <a:pPr marL="285750" indent="-285750">
                        <a:buFont typeface="Arial" panose="020B0604020202020204" pitchFamily="34" charset="0"/>
                        <a:buChar char="•"/>
                      </a:pPr>
                      <a:r>
                        <a:rPr lang="en-GB" dirty="0"/>
                        <a:t>HIGHER COSTS (-5)</a:t>
                      </a:r>
                    </a:p>
                  </a:txBody>
                  <a:tcPr/>
                </a:tc>
                <a:tc>
                  <a:txBody>
                    <a:bodyPr/>
                    <a:lstStyle/>
                    <a:p>
                      <a:pPr marL="285750" indent="-285750">
                        <a:buFont typeface="Arial" panose="020B0604020202020204" pitchFamily="34" charset="0"/>
                        <a:buChar char="•"/>
                      </a:pPr>
                      <a:r>
                        <a:rPr lang="en-GB" dirty="0"/>
                        <a:t>HAPPIER EMPLOYEES (+6)</a:t>
                      </a:r>
                    </a:p>
                  </a:txBody>
                  <a:tcPr/>
                </a:tc>
                <a:extLst>
                  <a:ext uri="{0D108BD9-81ED-4DB2-BD59-A6C34878D82A}">
                    <a16:rowId xmlns:a16="http://schemas.microsoft.com/office/drawing/2014/main" val="1788622143"/>
                  </a:ext>
                </a:extLst>
              </a:tr>
              <a:tr h="691234">
                <a:tc>
                  <a:txBody>
                    <a:bodyPr/>
                    <a:lstStyle/>
                    <a:p>
                      <a:pPr marL="285750" indent="-285750">
                        <a:buFont typeface="Arial" panose="020B0604020202020204" pitchFamily="34" charset="0"/>
                        <a:buChar char="•"/>
                      </a:pPr>
                      <a:r>
                        <a:rPr lang="en-GB" dirty="0"/>
                        <a:t>IMPROVE SERVICE QUALITY (+7)</a:t>
                      </a:r>
                    </a:p>
                  </a:txBody>
                  <a:tcPr/>
                </a:tc>
                <a:tc>
                  <a:txBody>
                    <a:bodyPr/>
                    <a:lstStyle/>
                    <a:p>
                      <a:pPr marL="285750" indent="-285750">
                        <a:buFont typeface="Arial" panose="020B0604020202020204" pitchFamily="34" charset="0"/>
                        <a:buChar char="•"/>
                      </a:pPr>
                      <a:r>
                        <a:rPr lang="en-GB" dirty="0"/>
                        <a:t>SLOWER STAFF/SERVICE (-5)</a:t>
                      </a:r>
                    </a:p>
                  </a:txBody>
                  <a:tcPr/>
                </a:tc>
                <a:tc>
                  <a:txBody>
                    <a:bodyPr/>
                    <a:lstStyle/>
                    <a:p>
                      <a:pPr marL="285750" indent="-285750">
                        <a:buFont typeface="Arial" panose="020B0604020202020204" pitchFamily="34" charset="0"/>
                        <a:buChar char="•"/>
                      </a:pPr>
                      <a:r>
                        <a:rPr lang="en-GB" dirty="0"/>
                        <a:t>LESS ABSENCE (+8)</a:t>
                      </a:r>
                    </a:p>
                  </a:txBody>
                  <a:tcPr/>
                </a:tc>
                <a:extLst>
                  <a:ext uri="{0D108BD9-81ED-4DB2-BD59-A6C34878D82A}">
                    <a16:rowId xmlns:a16="http://schemas.microsoft.com/office/drawing/2014/main" val="2322259637"/>
                  </a:ext>
                </a:extLst>
              </a:tr>
              <a:tr h="691234">
                <a:tc>
                  <a:txBody>
                    <a:bodyPr/>
                    <a:lstStyle/>
                    <a:p>
                      <a:pPr marL="285750" indent="-285750">
                        <a:buFont typeface="Arial" panose="020B0604020202020204" pitchFamily="34" charset="0"/>
                        <a:buChar char="•"/>
                      </a:pPr>
                      <a:r>
                        <a:rPr lang="en-GB" dirty="0"/>
                        <a:t>POSITIVE ENVIRONMENT (+5)</a:t>
                      </a:r>
                    </a:p>
                  </a:txBody>
                  <a:tcPr/>
                </a:tc>
                <a:tc>
                  <a:txBody>
                    <a:bodyPr/>
                    <a:lstStyle/>
                    <a:p>
                      <a:pPr marL="285750" indent="-285750">
                        <a:buFont typeface="Arial" panose="020B0604020202020204" pitchFamily="34" charset="0"/>
                        <a:buChar char="•"/>
                      </a:pPr>
                      <a:r>
                        <a:rPr lang="en-GB" dirty="0"/>
                        <a:t>LACK OF EXPERIENCE</a:t>
                      </a:r>
                    </a:p>
                    <a:p>
                      <a:pPr marL="285750" indent="-285750">
                        <a:buFont typeface="Arial" panose="020B0604020202020204" pitchFamily="34" charset="0"/>
                        <a:buChar char="•"/>
                      </a:pPr>
                      <a:r>
                        <a:rPr lang="en-GB" dirty="0"/>
                        <a:t> (-6)</a:t>
                      </a:r>
                    </a:p>
                  </a:txBody>
                  <a:tcPr/>
                </a:tc>
                <a:tc>
                  <a:txBody>
                    <a:bodyPr/>
                    <a:lstStyle/>
                    <a:p>
                      <a:pPr marL="285750" indent="-285750">
                        <a:buFont typeface="Arial" panose="020B0604020202020204" pitchFamily="34" charset="0"/>
                        <a:buChar char="•"/>
                      </a:pPr>
                      <a:r>
                        <a:rPr lang="en-GB" dirty="0"/>
                        <a:t>REDUCED STRESS (+6)</a:t>
                      </a:r>
                    </a:p>
                  </a:txBody>
                  <a:tcPr/>
                </a:tc>
                <a:extLst>
                  <a:ext uri="{0D108BD9-81ED-4DB2-BD59-A6C34878D82A}">
                    <a16:rowId xmlns:a16="http://schemas.microsoft.com/office/drawing/2014/main" val="1092857700"/>
                  </a:ext>
                </a:extLst>
              </a:tr>
              <a:tr h="987477">
                <a:tc>
                  <a:txBody>
                    <a:bodyPr/>
                    <a:lstStyle/>
                    <a:p>
                      <a:pPr marL="285750" indent="-285750">
                        <a:buFont typeface="Arial" panose="020B0604020202020204" pitchFamily="34" charset="0"/>
                        <a:buChar char="•"/>
                      </a:pPr>
                      <a:r>
                        <a:rPr lang="en-GB" dirty="0"/>
                        <a:t>COMMUNICATION BETWEEN TEAM MEMBERS (+4)</a:t>
                      </a:r>
                    </a:p>
                  </a:txBody>
                  <a:tcPr/>
                </a:tc>
                <a:tc>
                  <a:txBody>
                    <a:bodyPr/>
                    <a:lstStyle/>
                    <a:p>
                      <a:pPr marL="285750" indent="-285750">
                        <a:buFont typeface="Arial" panose="020B0604020202020204" pitchFamily="34" charset="0"/>
                        <a:buChar char="•"/>
                      </a:pPr>
                      <a:r>
                        <a:rPr lang="en-GB" dirty="0"/>
                        <a:t>NEW TRAINING NEEDS TO BE PROVIDED (-6)</a:t>
                      </a:r>
                    </a:p>
                  </a:txBody>
                  <a:tcPr/>
                </a:tc>
                <a:tc>
                  <a:txBody>
                    <a:bodyPr/>
                    <a:lstStyle/>
                    <a:p>
                      <a:endParaRPr lang="en-GB"/>
                    </a:p>
                  </a:txBody>
                  <a:tcPr/>
                </a:tc>
                <a:extLst>
                  <a:ext uri="{0D108BD9-81ED-4DB2-BD59-A6C34878D82A}">
                    <a16:rowId xmlns:a16="http://schemas.microsoft.com/office/drawing/2014/main" val="760125161"/>
                  </a:ext>
                </a:extLst>
              </a:tr>
              <a:tr h="691234">
                <a:tc>
                  <a:txBody>
                    <a:bodyPr/>
                    <a:lstStyle/>
                    <a:p>
                      <a:pPr marL="285750" indent="-285750">
                        <a:buFont typeface="Arial" panose="020B0604020202020204" pitchFamily="34" charset="0"/>
                        <a:buChar char="•"/>
                      </a:pPr>
                      <a:r>
                        <a:rPr lang="en-GB" dirty="0"/>
                        <a:t>MANAGEMENT SKILLS IMPROVEMENT (+4)</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477807565"/>
                  </a:ext>
                </a:extLst>
              </a:tr>
            </a:tbl>
          </a:graphicData>
        </a:graphic>
      </p:graphicFrame>
      <p:sp>
        <p:nvSpPr>
          <p:cNvPr id="5" name="TextBox 4">
            <a:extLst>
              <a:ext uri="{FF2B5EF4-FFF2-40B4-BE49-F238E27FC236}">
                <a16:creationId xmlns:a16="http://schemas.microsoft.com/office/drawing/2014/main" id="{7D5046F2-F3B8-499D-8AA5-45C6DDAD9CA3}"/>
              </a:ext>
            </a:extLst>
          </p:cNvPr>
          <p:cNvSpPr txBox="1"/>
          <p:nvPr/>
        </p:nvSpPr>
        <p:spPr>
          <a:xfrm>
            <a:off x="8171571" y="4561027"/>
            <a:ext cx="1988428" cy="369332"/>
          </a:xfrm>
          <a:prstGeom prst="rect">
            <a:avLst/>
          </a:prstGeom>
          <a:noFill/>
        </p:spPr>
        <p:txBody>
          <a:bodyPr wrap="square" rtlCol="0">
            <a:spAutoFit/>
          </a:bodyPr>
          <a:lstStyle/>
          <a:p>
            <a:r>
              <a:rPr lang="en-GB" dirty="0"/>
              <a:t>PMI TOOL = 23</a:t>
            </a:r>
          </a:p>
        </p:txBody>
      </p:sp>
    </p:spTree>
    <p:extLst>
      <p:ext uri="{BB962C8B-B14F-4D97-AF65-F5344CB8AC3E}">
        <p14:creationId xmlns:p14="http://schemas.microsoft.com/office/powerpoint/2010/main" val="3667843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60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A1116-4CE8-44C8-BE60-FA33B5A34EDB}"/>
              </a:ext>
            </a:extLst>
          </p:cNvPr>
          <p:cNvSpPr>
            <a:spLocks noGrp="1"/>
          </p:cNvSpPr>
          <p:nvPr>
            <p:ph type="title"/>
          </p:nvPr>
        </p:nvSpPr>
        <p:spPr>
          <a:xfrm>
            <a:off x="838200" y="0"/>
            <a:ext cx="10515600" cy="1325563"/>
          </a:xfrm>
          <a:noFill/>
        </p:spPr>
        <p:txBody>
          <a:bodyPr/>
          <a:lstStyle/>
          <a:p>
            <a:r>
              <a:rPr lang="en-GB" dirty="0"/>
              <a:t>                </a:t>
            </a:r>
            <a:r>
              <a:rPr lang="en-GB" u="sng" dirty="0"/>
              <a:t>Solutions to absenteeism </a:t>
            </a:r>
          </a:p>
        </p:txBody>
      </p:sp>
      <p:sp>
        <p:nvSpPr>
          <p:cNvPr id="3" name="Content Placeholder 2">
            <a:extLst>
              <a:ext uri="{FF2B5EF4-FFF2-40B4-BE49-F238E27FC236}">
                <a16:creationId xmlns:a16="http://schemas.microsoft.com/office/drawing/2014/main" id="{B71F6BF5-0ECD-404C-AC24-06DCE2BE534D}"/>
              </a:ext>
            </a:extLst>
          </p:cNvPr>
          <p:cNvSpPr>
            <a:spLocks noGrp="1"/>
          </p:cNvSpPr>
          <p:nvPr>
            <p:ph idx="1"/>
          </p:nvPr>
        </p:nvSpPr>
        <p:spPr>
          <a:xfrm>
            <a:off x="838200" y="1253331"/>
            <a:ext cx="10515600" cy="4351338"/>
          </a:xfrm>
        </p:spPr>
        <p:txBody>
          <a:bodyPr>
            <a:normAutofit/>
          </a:bodyPr>
          <a:lstStyle/>
          <a:p>
            <a:pPr marL="0" indent="0">
              <a:buNone/>
            </a:pPr>
            <a:r>
              <a:rPr lang="en-GB" sz="2000" dirty="0">
                <a:latin typeface="Open Sans" panose="020B0606030504020204" pitchFamily="34" charset="0"/>
              </a:rPr>
              <a:t>After carrying out the pmi tool method and calculating the plus minus and interests these outcomes/solutions concluded to be most effective.</a:t>
            </a:r>
          </a:p>
          <a:p>
            <a:pPr marL="0" indent="0">
              <a:buNone/>
            </a:pPr>
            <a:r>
              <a:rPr lang="en-GB" sz="2000" dirty="0">
                <a:latin typeface="Open Sans" panose="020B0606030504020204" pitchFamily="34" charset="0"/>
              </a:rPr>
              <a:t>Best methods include:</a:t>
            </a:r>
          </a:p>
          <a:p>
            <a:pPr marL="0" indent="0">
              <a:buNone/>
            </a:pPr>
            <a:endParaRPr lang="en-GB" sz="2000" dirty="0">
              <a:latin typeface="Open Sans" panose="020B0606030504020204" pitchFamily="34" charset="0"/>
            </a:endParaRPr>
          </a:p>
          <a:p>
            <a:r>
              <a:rPr lang="en-GB" sz="2000" dirty="0">
                <a:latin typeface="Open Sans" panose="020B0606030504020204" pitchFamily="34" charset="0"/>
              </a:rPr>
              <a:t>Staff training </a:t>
            </a:r>
          </a:p>
          <a:p>
            <a:r>
              <a:rPr lang="en-GB" sz="2000" dirty="0">
                <a:latin typeface="Open Sans" panose="020B0606030504020204" pitchFamily="34" charset="0"/>
              </a:rPr>
              <a:t>Counselling to increase morale</a:t>
            </a:r>
          </a:p>
          <a:p>
            <a:r>
              <a:rPr lang="en-GB" sz="2000" dirty="0">
                <a:latin typeface="Open Sans" panose="020B0606030504020204" pitchFamily="34" charset="0"/>
              </a:rPr>
              <a:t>Rules and agreements signed in place from the organisation to each staff member</a:t>
            </a:r>
          </a:p>
          <a:p>
            <a:r>
              <a:rPr lang="en-GB" sz="2000" dirty="0">
                <a:latin typeface="Open Sans" panose="020B0606030504020204" pitchFamily="34" charset="0"/>
              </a:rPr>
              <a:t>Strict policies </a:t>
            </a:r>
          </a:p>
          <a:p>
            <a:r>
              <a:rPr lang="en-GB" sz="2000" dirty="0">
                <a:latin typeface="Open Sans" panose="020B0606030504020204" pitchFamily="34" charset="0"/>
              </a:rPr>
              <a:t>Staff wellbeing </a:t>
            </a:r>
          </a:p>
          <a:p>
            <a:r>
              <a:rPr lang="en-GB" sz="2000" dirty="0">
                <a:latin typeface="Open Sans" panose="020B0606030504020204" pitchFamily="34" charset="0"/>
              </a:rPr>
              <a:t>Staff prevention of overload</a:t>
            </a:r>
          </a:p>
          <a:p>
            <a:r>
              <a:rPr lang="en-GB" sz="2000" dirty="0">
                <a:latin typeface="Open Sans" panose="020B0606030504020204" pitchFamily="34" charset="0"/>
              </a:rPr>
              <a:t>Positive environment</a:t>
            </a:r>
          </a:p>
          <a:p>
            <a:endParaRPr lang="en-GB" sz="2000" dirty="0">
              <a:latin typeface="Open Sans" panose="020B0606030504020204" pitchFamily="34" charset="0"/>
            </a:endParaRPr>
          </a:p>
          <a:p>
            <a:pPr marL="0" indent="0">
              <a:buNone/>
            </a:pPr>
            <a:endParaRPr lang="en-GB" dirty="0"/>
          </a:p>
        </p:txBody>
      </p:sp>
    </p:spTree>
    <p:extLst>
      <p:ext uri="{BB962C8B-B14F-4D97-AF65-F5344CB8AC3E}">
        <p14:creationId xmlns:p14="http://schemas.microsoft.com/office/powerpoint/2010/main" val="3690851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51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5B1A4-A488-4373-B35B-32E725A929C6}"/>
              </a:ext>
            </a:extLst>
          </p:cNvPr>
          <p:cNvSpPr>
            <a:spLocks noGrp="1"/>
          </p:cNvSpPr>
          <p:nvPr>
            <p:ph type="title"/>
          </p:nvPr>
        </p:nvSpPr>
        <p:spPr>
          <a:xfrm>
            <a:off x="1232096" y="-72233"/>
            <a:ext cx="10515600" cy="1325563"/>
          </a:xfrm>
        </p:spPr>
        <p:txBody>
          <a:bodyPr/>
          <a:lstStyle/>
          <a:p>
            <a:r>
              <a:rPr lang="en-GB" dirty="0"/>
              <a:t>                        </a:t>
            </a:r>
            <a:r>
              <a:rPr lang="en-GB" u="sng" dirty="0"/>
              <a:t>Conclusion</a:t>
            </a:r>
            <a:r>
              <a:rPr lang="en-GB" dirty="0"/>
              <a:t> </a:t>
            </a:r>
          </a:p>
        </p:txBody>
      </p:sp>
      <p:sp>
        <p:nvSpPr>
          <p:cNvPr id="3" name="Content Placeholder 2">
            <a:extLst>
              <a:ext uri="{FF2B5EF4-FFF2-40B4-BE49-F238E27FC236}">
                <a16:creationId xmlns:a16="http://schemas.microsoft.com/office/drawing/2014/main" id="{2AFC4A98-DB72-4928-96B5-28FCBE007A3E}"/>
              </a:ext>
            </a:extLst>
          </p:cNvPr>
          <p:cNvSpPr>
            <a:spLocks noGrp="1"/>
          </p:cNvSpPr>
          <p:nvPr>
            <p:ph idx="1"/>
          </p:nvPr>
        </p:nvSpPr>
        <p:spPr>
          <a:xfrm>
            <a:off x="838200" y="1253330"/>
            <a:ext cx="10515600" cy="4767641"/>
          </a:xfrm>
        </p:spPr>
        <p:txBody>
          <a:bodyPr>
            <a:normAutofit fontScale="92500" lnSpcReduction="10000"/>
          </a:bodyPr>
          <a:lstStyle/>
          <a:p>
            <a:pPr marL="0" indent="0">
              <a:buNone/>
            </a:pPr>
            <a:r>
              <a:rPr lang="en-GB" dirty="0"/>
              <a:t>To conclude my presentation due to each analysis and piece of information that has been collected a clear result of what different measures to take in order to reduce absenteeism within Cheshire NHS hospital foundation has been identified. </a:t>
            </a:r>
          </a:p>
          <a:p>
            <a:pPr marL="0" indent="0">
              <a:buNone/>
            </a:pPr>
            <a:r>
              <a:rPr lang="en-GB" dirty="0"/>
              <a:t>The main areas of absenteeism that needs to be address to improve the downfall and impact of absenteeism on a whole both locally and globally are almost identical. </a:t>
            </a:r>
          </a:p>
          <a:p>
            <a:pPr marL="0" indent="0">
              <a:buNone/>
            </a:pPr>
            <a:r>
              <a:rPr lang="en-GB" dirty="0"/>
              <a:t>Each critical issue resides on these key common factors </a:t>
            </a:r>
          </a:p>
          <a:p>
            <a:r>
              <a:rPr lang="en-GB" dirty="0"/>
              <a:t>Illness (mental and physical)</a:t>
            </a:r>
          </a:p>
          <a:p>
            <a:r>
              <a:rPr lang="en-GB" dirty="0"/>
              <a:t>Workplace environment </a:t>
            </a:r>
          </a:p>
          <a:p>
            <a:r>
              <a:rPr lang="en-GB" dirty="0"/>
              <a:t>Lack of experience </a:t>
            </a:r>
          </a:p>
          <a:p>
            <a:r>
              <a:rPr lang="en-GB" dirty="0"/>
              <a:t>Communication between staff and management </a:t>
            </a:r>
          </a:p>
          <a:p>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50495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53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9940B-D9C2-43AE-B472-A55937504DB1}"/>
              </a:ext>
            </a:extLst>
          </p:cNvPr>
          <p:cNvSpPr>
            <a:spLocks noGrp="1"/>
          </p:cNvSpPr>
          <p:nvPr>
            <p:ph type="title"/>
          </p:nvPr>
        </p:nvSpPr>
        <p:spPr/>
        <p:txBody>
          <a:bodyPr/>
          <a:lstStyle/>
          <a:p>
            <a:r>
              <a:rPr lang="en-GB" dirty="0"/>
              <a:t>                        </a:t>
            </a:r>
            <a:r>
              <a:rPr lang="en-GB" u="sng" dirty="0"/>
              <a:t>References </a:t>
            </a:r>
          </a:p>
        </p:txBody>
      </p:sp>
      <p:sp>
        <p:nvSpPr>
          <p:cNvPr id="3" name="Content Placeholder 2">
            <a:extLst>
              <a:ext uri="{FF2B5EF4-FFF2-40B4-BE49-F238E27FC236}">
                <a16:creationId xmlns:a16="http://schemas.microsoft.com/office/drawing/2014/main" id="{FCD999BB-B849-4332-8340-C32640C58CFF}"/>
              </a:ext>
            </a:extLst>
          </p:cNvPr>
          <p:cNvSpPr>
            <a:spLocks noGrp="1"/>
          </p:cNvSpPr>
          <p:nvPr>
            <p:ph idx="1"/>
          </p:nvPr>
        </p:nvSpPr>
        <p:spPr>
          <a:xfrm>
            <a:off x="936674" y="2506662"/>
            <a:ext cx="10515600" cy="4351338"/>
          </a:xfrm>
        </p:spPr>
        <p:txBody>
          <a:bodyPr>
            <a:normAutofit/>
          </a:bodyPr>
          <a:lstStyle/>
          <a:p>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Political absenteeism: causes, types, problems, consequences, examples - politics 2022 (agromassidayu.com)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hlinkClick r:id="rId3"/>
              </a:rPr>
              <a:t>Attendance management (rcni.com)</a:t>
            </a:r>
            <a:endParaRPr lang="en-GB" sz="1800" dirty="0"/>
          </a:p>
          <a:p>
            <a:r>
              <a:rPr lang="en-GB" sz="1800" dirty="0">
                <a:hlinkClick r:id="rId4"/>
              </a:rPr>
              <a:t>NHS sickness absence | The King's Fund (kingsfund.org.uk)</a:t>
            </a:r>
            <a:endParaRPr lang="en-GB" sz="1800" dirty="0"/>
          </a:p>
          <a:p>
            <a:r>
              <a:rPr lang="en-GB" sz="1800" dirty="0">
                <a:hlinkClick r:id="rId5"/>
              </a:rPr>
              <a:t>NHS sickness absence in England: hidden patterns | British Journal of Healthcare Management (magonlinelibrary.com)</a:t>
            </a:r>
            <a:endParaRPr lang="en-GB" sz="1800" dirty="0"/>
          </a:p>
          <a:p>
            <a:r>
              <a:rPr lang="en-GB" sz="1600" b="0" i="0" dirty="0">
                <a:solidFill>
                  <a:srgbClr val="000000"/>
                </a:solidFill>
                <a:effectLst/>
                <a:latin typeface="Arial" panose="020B0604020202020204" pitchFamily="34" charset="0"/>
                <a:cs typeface="Arial" panose="020B0604020202020204" pitchFamily="34" charset="0"/>
              </a:rPr>
              <a:t>” (</a:t>
            </a:r>
            <a:r>
              <a:rPr lang="en-GB" sz="1600" b="1" i="0" u="none" strike="noStrike" dirty="0">
                <a:solidFill>
                  <a:srgbClr val="000000"/>
                </a:solidFill>
                <a:effectLst/>
                <a:latin typeface="Arial" panose="020B0604020202020204" pitchFamily="34" charset="0"/>
                <a:cs typeface="Arial" panose="020B0604020202020204" pitchFamily="34" charset="0"/>
                <a:hlinkClick r:id="rId6"/>
              </a:rPr>
              <a:t>Marmot et al, 1995</a:t>
            </a:r>
            <a:r>
              <a:rPr lang="en-GB" sz="1600" b="0" i="0" dirty="0">
                <a:solidFill>
                  <a:srgbClr val="000000"/>
                </a:solidFill>
                <a:effectLst/>
                <a:latin typeface="Arial" panose="020B0604020202020204" pitchFamily="34" charset="0"/>
                <a:cs typeface="Arial" panose="020B0604020202020204" pitchFamily="34" charset="0"/>
              </a:rPr>
              <a:t>).</a:t>
            </a:r>
            <a:endParaRPr lang="en-GB" sz="1600" dirty="0"/>
          </a:p>
        </p:txBody>
      </p:sp>
    </p:spTree>
    <p:extLst>
      <p:ext uri="{BB962C8B-B14F-4D97-AF65-F5344CB8AC3E}">
        <p14:creationId xmlns:p14="http://schemas.microsoft.com/office/powerpoint/2010/main" val="41358367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1" ma:contentTypeDescription="Create a new document." ma:contentTypeScope="" ma:versionID="315a85169d70e0f56f2c2418d088dfef">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d53de3e9961687bae257b16ba8e76d5f"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B1B9DB9-AD4C-4E72-B234-7915172871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BBEE355-1BD8-4B4D-B889-B0A09EA886E4}">
  <ds:schemaRefs>
    <ds:schemaRef ds:uri="http://purl.org/dc/elements/1.1/"/>
    <ds:schemaRef ds:uri="http://schemas.microsoft.com/office/2006/documentManagement/types"/>
    <ds:schemaRef ds:uri="http://www.w3.org/XML/1998/namespace"/>
    <ds:schemaRef ds:uri="http://schemas.openxmlformats.org/package/2006/metadata/core-properties"/>
    <ds:schemaRef ds:uri="http://purl.org/dc/terms/"/>
    <ds:schemaRef ds:uri="http://purl.org/dc/dcmitype/"/>
    <ds:schemaRef ds:uri="http://schemas.microsoft.com/office/2006/metadata/properties"/>
    <ds:schemaRef ds:uri="http://schemas.microsoft.com/office/infopath/2007/PartnerControls"/>
    <ds:schemaRef ds:uri="5861d064-84cb-4d90-8285-3b98c6fe9678"/>
    <ds:schemaRef ds:uri="0340dd18-0450-4afb-b5d1-97b484958e7b"/>
  </ds:schemaRefs>
</ds:datastoreItem>
</file>

<file path=customXml/itemProps3.xml><?xml version="1.0" encoding="utf-8"?>
<ds:datastoreItem xmlns:ds="http://schemas.openxmlformats.org/officeDocument/2006/customXml" ds:itemID="{7FD18C05-21A2-419B-9EB7-E04CFA3806B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9225</TotalTime>
  <Words>787</Words>
  <Application>Microsoft Office PowerPoint</Application>
  <PresentationFormat>Widescreen</PresentationFormat>
  <Paragraphs>133</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Open Sans</vt:lpstr>
      <vt:lpstr>Times New Roman</vt:lpstr>
      <vt:lpstr>Office Theme</vt:lpstr>
      <vt:lpstr>Reducing Long term absenteeism </vt:lpstr>
      <vt:lpstr>                       Introduction </vt:lpstr>
      <vt:lpstr>Nature and impact of complex problems with absenteeism within organisations and employees</vt:lpstr>
      <vt:lpstr>PowerPoint Presentation</vt:lpstr>
      <vt:lpstr>              Causes and effects of absenteeism  “Sickness absence is a measure of physical, psychological and social functioning” (Marmot et al, 1995).</vt:lpstr>
      <vt:lpstr>                             PMI TOOL</vt:lpstr>
      <vt:lpstr>                Solutions to absenteeism </vt:lpstr>
      <vt:lpstr>                        Conclusion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Reducing Long term absenteeism </dc:title>
  <dc:creator>Poppy</dc:creator>
  <cp:lastModifiedBy>Poppy</cp:lastModifiedBy>
  <cp:revision>5</cp:revision>
  <dcterms:created xsi:type="dcterms:W3CDTF">2022-03-03T17:39:00Z</dcterms:created>
  <dcterms:modified xsi:type="dcterms:W3CDTF">2022-03-11T22:44:56Z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