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D37514-7375-412A-9240-F9A54D1A7C25}" type="datetimeFigureOut">
              <a:rPr lang="en-GB" smtClean="0"/>
              <a:t>19/07/2025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BE66EE-4B55-4249-9C67-5DC65C363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561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BE66EE-4B55-4249-9C67-5DC65C3639F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5922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7/19/2025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173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7/19/2025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434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7/19/2025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717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7/19/2025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581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7/19/2025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491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7/19/2025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463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7/19/2025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266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7/19/2025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890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7/19/2025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401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7/19/2025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025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7/19/2025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725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7/19/2025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183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10998004221099556" TargetMode="External"/><Relationship Id="rId13" Type="http://schemas.openxmlformats.org/officeDocument/2006/relationships/hyperlink" Target="https://doi.org/10.2165/00007256-200636010-00006" TargetMode="External"/><Relationship Id="rId3" Type="http://schemas.openxmlformats.org/officeDocument/2006/relationships/hyperlink" Target="https://doi.org/10.3233/BPL-160040" TargetMode="External"/><Relationship Id="rId7" Type="http://schemas.openxmlformats.org/officeDocument/2006/relationships/hyperlink" Target="https://doi.org/10.1249/MSS.0b013e3181a278e2" TargetMode="External"/><Relationship Id="rId12" Type="http://schemas.openxmlformats.org/officeDocument/2006/relationships/hyperlink" Target="https://doi.org/10.1080/1740898042000334890" TargetMode="External"/><Relationship Id="rId2" Type="http://schemas.openxmlformats.org/officeDocument/2006/relationships/hyperlink" Target="https://doi.org/10.1123/jpah.10.3.28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86/s12966-015-0274-5" TargetMode="External"/><Relationship Id="rId11" Type="http://schemas.openxmlformats.org/officeDocument/2006/relationships/hyperlink" Target="https://doi.org/10.1155/2014/808659" TargetMode="External"/><Relationship Id="rId5" Type="http://schemas.openxmlformats.org/officeDocument/2006/relationships/hyperlink" Target="https://doi.org/10.1016/j.jaac.2016.04.016" TargetMode="External"/><Relationship Id="rId10" Type="http://schemas.openxmlformats.org/officeDocument/2006/relationships/hyperlink" Target="https://doi.org/10.1186/1479-5868-10-98" TargetMode="External"/><Relationship Id="rId4" Type="http://schemas.openxmlformats.org/officeDocument/2006/relationships/hyperlink" Target="https://doi.org/10.1136/bjsports-2013-0923344" TargetMode="External"/><Relationship Id="rId9" Type="http://schemas.openxmlformats.org/officeDocument/2006/relationships/hyperlink" Target="https://doi.org/10.1186/s12889-020-09429-3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data-and-information/publications/statistical/mental-health-of-children-and-young-people-in-england/2022-follow-up-to-the-2017-survey" TargetMode="External"/><Relationship Id="rId13" Type="http://schemas.openxmlformats.org/officeDocument/2006/relationships/hyperlink" Target="https://doi.org/10.1136/bjsports-2017-098136" TargetMode="External"/><Relationship Id="rId3" Type="http://schemas.openxmlformats.org/officeDocument/2006/relationships/hyperlink" Target="https://doi.org/10.1542/peds.2013-3219" TargetMode="External"/><Relationship Id="rId7" Type="http://schemas.openxmlformats.org/officeDocument/2006/relationships/hyperlink" Target="https://doi.org/10.1007/s40279-018-0979-0" TargetMode="External"/><Relationship Id="rId12" Type="http://schemas.openxmlformats.org/officeDocument/2006/relationships/hyperlink" Target="https://doi.org/10.1097/PSY.0000000000000078" TargetMode="External"/><Relationship Id="rId2" Type="http://schemas.openxmlformats.org/officeDocument/2006/relationships/hyperlink" Target="https://doi.org/10.1016/S2352-4642(19)30323-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j.adolescence.2022.11.006" TargetMode="External"/><Relationship Id="rId11" Type="http://schemas.openxmlformats.org/officeDocument/2006/relationships/hyperlink" Target="https://doi.org/10.1097/00005768-200005000-00014" TargetMode="External"/><Relationship Id="rId5" Type="http://schemas.openxmlformats.org/officeDocument/2006/relationships/hyperlink" Target="https://doi.org/10.1177/1049732305286051" TargetMode="External"/><Relationship Id="rId10" Type="http://schemas.openxmlformats.org/officeDocument/2006/relationships/hyperlink" Target="https://doi.org/10.1007/s40279-019-01099-5" TargetMode="External"/><Relationship Id="rId4" Type="http://schemas.openxmlformats.org/officeDocument/2006/relationships/hyperlink" Target="https://doi.org/10.3390/ijerph16010021" TargetMode="External"/><Relationship Id="rId9" Type="http://schemas.openxmlformats.org/officeDocument/2006/relationships/hyperlink" Target="https://doi.org/10.1111/obr.12188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86/s12966-015-0163-y" TargetMode="External"/><Relationship Id="rId3" Type="http://schemas.openxmlformats.org/officeDocument/2006/relationships/hyperlink" Target="https://doi.org/10.1111/1532-7795.00001" TargetMode="External"/><Relationship Id="rId7" Type="http://schemas.openxmlformats.org/officeDocument/2006/relationships/hyperlink" Target="https://doi.org/10.1155/2015/546925" TargetMode="External"/><Relationship Id="rId2" Type="http://schemas.openxmlformats.org/officeDocument/2006/relationships/hyperlink" Target="https://psycnet.apa.org/doi/10.1016/j.psychsport.2010.07.00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ho.int/news-room/fact-sheets/detail/adolescent-mental-health" TargetMode="External"/><Relationship Id="rId5" Type="http://schemas.openxmlformats.org/officeDocument/2006/relationships/hyperlink" Target="https://www.who.int/publications/i/item/9789240015128" TargetMode="External"/><Relationship Id="rId4" Type="http://schemas.openxmlformats.org/officeDocument/2006/relationships/hyperlink" Target="https://doi.org/10.1177/2167702617723376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D99926-7350-44FF-BC23-1765BCC7CD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51333" y="-3361"/>
            <a:ext cx="9283816" cy="698091"/>
          </a:xfrm>
        </p:spPr>
        <p:txBody>
          <a:bodyPr>
            <a:noAutofit/>
          </a:bodyPr>
          <a:lstStyle/>
          <a:p>
            <a:r>
              <a:rPr lang="en-GB" sz="1800" dirty="0"/>
              <a:t>The Benefits of Physical Activity for Mental Health and Wellbeing in Adolescents</a:t>
            </a:r>
            <a:br>
              <a:rPr lang="en-GB" sz="1800" dirty="0"/>
            </a:br>
            <a:endParaRPr lang="en-GB" sz="1800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A104DC-F597-970C-7931-F0AB1A927911}"/>
              </a:ext>
            </a:extLst>
          </p:cNvPr>
          <p:cNvSpPr txBox="1"/>
          <p:nvPr/>
        </p:nvSpPr>
        <p:spPr>
          <a:xfrm>
            <a:off x="1600494" y="500329"/>
            <a:ext cx="9185494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Adolescence is a sensitive developmental stage, biologically, socially and emotionally.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* WHO (2023) reports that 14% of 10 – 19-year-olds experience mental health conditions, often undiagnosed and untreated.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* NHS Digital (2022) found that 1 in 4 adolescents aged 17-19 had a probable mental disorder, a sharp increase since the COVID-19 pandemic 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* Suicide remains a leading cause of death among adolescents globally (WHO, 2023).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328838-78F1-014A-C307-E77EC03E93D6}"/>
              </a:ext>
            </a:extLst>
          </p:cNvPr>
          <p:cNvSpPr txBox="1"/>
          <p:nvPr/>
        </p:nvSpPr>
        <p:spPr>
          <a:xfrm>
            <a:off x="39680" y="1402994"/>
            <a:ext cx="3735907" cy="16158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What is Physical Activity?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Defined by WHO (2020) as ‘any bodily movement produced by skeletal muscles that requires energy expenditure’. physical activity includes: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Structured exercise (e.g. sports, gym)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Unstructured movement (e.g. walking, dancing)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Active play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Yet only 19% of boys and 13% of girls globally meet the 60-minute/day activity guideline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Guthold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et al., 2020).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0F5E68-F17E-6855-E584-BD3BFB128D88}"/>
              </a:ext>
            </a:extLst>
          </p:cNvPr>
          <p:cNvSpPr txBox="1"/>
          <p:nvPr/>
        </p:nvSpPr>
        <p:spPr>
          <a:xfrm>
            <a:off x="47054" y="3301556"/>
            <a:ext cx="3728534" cy="16158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Depression &amp; Anxiety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Meta-analyses (Carter et al., 2016; Rodriguez-Ayllon et al., 2019) show consistent moderate reductions in depressive and anxiety symptoms following regular physical activity. 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Carter er al. (2016) found a standardised mean difference of -0.48, indicating a medium effect.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Most effective when activities were moderate to vigorous, lasted 12+ weeks, and had peer or coach support.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006CFB-D68E-7D7D-5E88-F0C676ACCEFD}"/>
              </a:ext>
            </a:extLst>
          </p:cNvPr>
          <p:cNvSpPr txBox="1"/>
          <p:nvPr/>
        </p:nvSpPr>
        <p:spPr>
          <a:xfrm>
            <a:off x="36692" y="5200118"/>
            <a:ext cx="3735907" cy="16158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Self-Esteem and Emotional Wellbeing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 large-scale longitudinal study by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Eime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et al. (2013) found that adolescents participating in team sports had significantly higher self-esteem and social connectedness.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Group-based activities offer belonging, peer support, and positive identity development. 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Girls in particular benefit from social dynamics of team sports, countering isolation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Eime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et al, 2013)).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8BAEDC4-8236-704F-277E-A63BD2123563}"/>
              </a:ext>
            </a:extLst>
          </p:cNvPr>
          <p:cNvSpPr txBox="1"/>
          <p:nvPr/>
        </p:nvSpPr>
        <p:spPr>
          <a:xfrm>
            <a:off x="3898927" y="1402994"/>
            <a:ext cx="3983145" cy="16158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Cognitive and Academic Benefits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Physical activity also supports executive function, attention, and academic performance: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Booth et al. (2014) used objective measures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accelerometry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) and found a dose-response relationship between activity and exam performance in English, Mathematics and Science.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Hillman et al. (2014) showed improved working memory and inhibitory control after aerobic fitness training in adolescents.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07C3C4-1B0A-0532-74D8-35A215F9E2C0}"/>
              </a:ext>
            </a:extLst>
          </p:cNvPr>
          <p:cNvSpPr txBox="1"/>
          <p:nvPr/>
        </p:nvSpPr>
        <p:spPr>
          <a:xfrm>
            <a:off x="3898927" y="3301556"/>
            <a:ext cx="3993657" cy="263149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Family Environment and Parental influence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Parents shape both activity habits and mental health: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Role Modelling and Support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Active parents – Active teens (Xu et al., 2015)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Support (e.g. transport, encouragement) improves activity uptake (Gustafson &amp; Rhodes, 2006)</a:t>
            </a:r>
          </a:p>
          <a:p>
            <a:pPr algn="just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Emotional Climate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Warm, responsive parenting promotes psychological resilience (Steinberg, 2001)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High-conflict homes – increased sedentary behaviour and poorer mental health (Schreier et al, 2014))</a:t>
            </a:r>
          </a:p>
          <a:p>
            <a:pPr algn="just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Access and Equity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Lower SES families face greater barriers: unsafe neighbourhoods, time poverty, fewer resources (Humbert et al., 2006)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C1EDFD2-72A2-61D4-8F8F-CEAC00CFBA18}"/>
              </a:ext>
            </a:extLst>
          </p:cNvPr>
          <p:cNvSpPr txBox="1"/>
          <p:nvPr/>
        </p:nvSpPr>
        <p:spPr>
          <a:xfrm>
            <a:off x="8005413" y="1402994"/>
            <a:ext cx="4109004" cy="16158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Barriers to Activity in Adolescents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Despite the known benefits, activity levels are declining, especially in post-pandemic contexts (Dunton et al. 2020).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Common barriers: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Academic pressures and time constraints 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Lack of facilities or safe spaces (especially in urban and low-SES settings)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Gender norms: Girls face greater body image pressures and lower confidence (Slater &amp; Tiggemann, 2010)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3B0B07-382E-45BD-21ED-26A069CC9AB6}"/>
              </a:ext>
            </a:extLst>
          </p:cNvPr>
          <p:cNvSpPr txBox="1"/>
          <p:nvPr/>
        </p:nvSpPr>
        <p:spPr>
          <a:xfrm>
            <a:off x="8023894" y="3142373"/>
            <a:ext cx="4109004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Digital interventions – A Double-Edged Sword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Digital tools can help: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Wearables and fitness apps increase motivation (Dehghan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Ghahfarokhi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et al., 2022)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Gamified step challenges improve engagement in youth populations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Corepal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et al., 2019)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C69DFF5-B058-A8AD-2802-3D687DB9B5D7}"/>
              </a:ext>
            </a:extLst>
          </p:cNvPr>
          <p:cNvSpPr txBox="1"/>
          <p:nvPr/>
        </p:nvSpPr>
        <p:spPr>
          <a:xfrm>
            <a:off x="8023893" y="4435349"/>
            <a:ext cx="4090523" cy="231146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Summary: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Physical activity is protective, accessible, and cost-effective for adolescent mental health.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Benefits span psychological, cognitive, and social domains.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Success depends on duration, context and inclusivity.</a:t>
            </a:r>
          </a:p>
          <a:p>
            <a:pPr algn="just"/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Reccomendations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Embed daily movement into school curricula.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Promote non-competitive, inclusive forms of activity.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Use tech wisely – as a motivator, not a replacement for real-world movement.</a:t>
            </a:r>
          </a:p>
          <a:p>
            <a:pPr lvl="0"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Future research should emphasize long-term follow-ups, mechanisms-based studies, and interventions across diverse populations.</a:t>
            </a:r>
          </a:p>
        </p:txBody>
      </p:sp>
    </p:spTree>
    <p:extLst>
      <p:ext uri="{BB962C8B-B14F-4D97-AF65-F5344CB8AC3E}">
        <p14:creationId xmlns:p14="http://schemas.microsoft.com/office/powerpoint/2010/main" val="33568700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98F45DC-B345-7EA2-2177-B62BFF8EE8A1}"/>
              </a:ext>
            </a:extLst>
          </p:cNvPr>
          <p:cNvSpPr txBox="1"/>
          <p:nvPr/>
        </p:nvSpPr>
        <p:spPr>
          <a:xfrm>
            <a:off x="0" y="1"/>
            <a:ext cx="12192000" cy="7879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Bailey, R., Hillman, C.,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Arent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S.,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Pertitpas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 (2013). Physical activity: An underestimated investment in human capital?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Physical Activity and Health, 10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(3), 289-308.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https://doi.org/10.1123/jpah.10.3.289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Basso, J. C., &amp; Suzuki, W. A. (2016). The effects of acute exercise on mood, cognition, neurophysiology, and neurochemical pathways: A review.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Brain Plasticity, 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(2), 127-152.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https://doi.org/10.3233/BPL-160040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Booth, J. N., Leary, S. D.,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Joinson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C., Ness, A. R., Tomporowski, P. D., Boyle, J. M. E., &amp; Reilly, J. J. (2014). Associations between objectively measured physical activity and academic attainment in adolescents from a UK cohort.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Sports Medicine, 48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(3), 265-270.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https://doi.org/10.1136/bjsports-2013-092334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Carter, T., Morres, I., Meade, O., &amp; Callaghan, P. (2016). The effect of exercise on depressive symptoms in adolescents: A systematic review and meta-analysis.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American Academy of Child and Adolescent Psychiatry, 55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(7), 580-590.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https://doi.org/10.1016/j.jaac.2016.04.016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Cooper, A. R., Goodman, A., Page, A. S., Sherar, L. B.,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Esliger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 W., van Sluijs, E. M. F., Andersen, L. B., Anderssen, S., … &amp; Ekelund, U. (2015).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Objectively measured physical activity and sedentary time in youth: The International Children’s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Accelerometry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Database (ICAD)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Nutrition and Physical Activity, 12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113.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https://doi.org/10.1186/s12966-015-0274-5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Corepal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R., Best, P., O'Neill, R., Kee, F., Badham, J., Dunne, L., Miller, S., Connolly, P., Cupples, M. E., van Sluijs, E. M. F., Tully, M. A., &amp; Hunter, R. F. (2019). A feasibility study of 'The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StepSmart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Challenge' to promote physical activity in adolescents.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Pilot and feasibility studies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132. https://doi.org/10.1186/s40814-019-0523-5 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Davison, K. K., &amp; Jago, R. (2009). Change in parent and peer support across ages 9 to 15 years and adolescent girls’ physical activity.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Medicine &amp; Science in Sports &amp; Exercise, 41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(9), 1816-1825.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https://doi.org/10.1249/MSS.0b013e3181a278e2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Dehghan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Ghahfarokhi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Vosadi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E., Barzegar, H.,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Saatchian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V. (2022). The Effect of Wearable and Smartphone Applications on Physical Activity, Quality of Life, and Cardiovascular Health Outcomes in Overweight/Obese Adults: A Systematic Review and Meta-analysis of Randomized Controlled Trials.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Biological research for nursing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24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(4), 503–518.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https://doi.org/10.1177/10998004221099556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Dunton, G. F., Do, B., &amp; Wang, S. D. (2020). Early effects of the COVID-19 pandemic on physical activity and sedentary behaviour in children living in the U.S.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BMC Public Health, 20,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1351.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https://doi.org/10.1186/s12889-020-09429-3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Eime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R. M., Young, J. A., Harvey, J. T., Charity, M. J., &amp; Payne, W. R. (2013). A systemic review of the psychological and social benefits of participation in sport for children and adolescents.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Behavioural Nutrition and Physical Activity, 10,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98.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https://doi.org/10.1186/1479-5868-10-98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Elliott, S. A., Baxter, K. A., Davies, P. S. W., &amp; Truby, H. (2014). Accuracy of self-reported physical activity levels in obese adolescents,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Nutrition and Metabolism, 20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/4, 808659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https://doi.org/10.1155/2014/808659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Fraser-Thomas, J., Côté, J., &amp; Deakin, J. (2005). Youth sport programs: An avenue to foster positive youth development.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Physical Education &amp; Sport Pedagogy, 10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19-40.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https://doi.org/10.1080/1740898042000334890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Gustafson, S. L., &amp; Rhodes, R. E. (2006). Parental correlates of physical activity in children and early adolescents.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Sports Medicine, 36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79-97.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https://doi.org/10.2165/00007256-200636010-00006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2984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73EDC6-C58A-1795-4AFA-1BD73A09CF10}"/>
              </a:ext>
            </a:extLst>
          </p:cNvPr>
          <p:cNvSpPr txBox="1"/>
          <p:nvPr/>
        </p:nvSpPr>
        <p:spPr>
          <a:xfrm>
            <a:off x="0" y="0"/>
            <a:ext cx="1219200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3385F2-4708-D4FD-780E-61351E2C9B67}"/>
              </a:ext>
            </a:extLst>
          </p:cNvPr>
          <p:cNvSpPr txBox="1"/>
          <p:nvPr/>
        </p:nvSpPr>
        <p:spPr>
          <a:xfrm>
            <a:off x="0" y="-1"/>
            <a:ext cx="12192000" cy="6694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Guthold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R., Stevens, G. A., Riley, L. M., &amp; Bull, F. C. (2020). Global trends in insufficient physical activity among adolescents: A pooled analysis of 298 population-based surveys.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Lancet Child &amp; Adolescent Health, 4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23-35.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https://doi.org/10.1016/S2352-4642(19)30323-2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Hillman, C. H., Pontifex, M. B., Castelli, D. M., Khan, N. A., Raine, L. B., Scudder, M. R., Drollette, E. S., Moore, R. D., Wu, C. T.,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Kamijo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K. (2014). Effects of the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FITKids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randomized controlled trial on executive control and brain function.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, 134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(4), e1063-e1071.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https://doi.org/10.1542/peds.2013-3219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Hosokawa, R., &amp; Katsura, T. (2018). Role of Parenting Style in Children's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Problems through the Transition from Preschool to Elementary School According to Gender in Japan.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16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21.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https://doi.org/10.3390/ijerph16010021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Humbert, M. L., Chad, K. E., Spink, K. S.,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Muhajarine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N., Anderson, K. D., Bruner, M. W., Girolami, T. M.,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Odnokon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P.,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Gryba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 R. (2006). Factors that influence physical activity participation among high-and-low-SES youth.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Qualitative Health Research, 16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(4), 467-483.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https://doi.org/10.1177/1049732305286051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McMahon, E. M., Dooley, B. A., Fitzgerald, A. P., &amp; Cannon, M. (2023). Physical activity and adolescent mental health: Findings from the Growing Up in Ireland study.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Adolescence, 96,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28-36.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https://doi.org/10.1016/j.adolescence.2022.11.006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Mücke, M.,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Ludyga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Colledge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F., &amp; Gerber, M. (2018). Influence of Regular Physical Activity and Fitness on Stress Reactivity as Measured with the Trier Social Stress Test Protocol: A Systematic Review.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Sports medicine (Auckland, N.Z.)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(11), 2607–2622.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https://doi.org/10.1007/s40279-018-0979-0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Digital. (2022).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of children and young people in England 2022.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Retrieved from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https://digital.nhs.uk/data-and-information/publications/statistical/mental-health-of-children-and-young-people-in-england/2022-follow-up-to-the-2017-survey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Pearson, N., Braithwaite, R. E., Biddle, S. J. H., van Sluijs, E. M. F., &amp;Atkin, A.J. (2014). Associations between sedentary behaviour and physical activity in children and adolescents: A meta-analysis.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Obesity Reviews, 15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(8), 666-675.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https://doi.org/10.1111/obr.12188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Rodriguez-Ayllon, M., Cadenas-Sánchez, C., Estévez-López, F., Muñoz, N. E., Mora-Gonzalez, J.,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Migueles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J. H., Molina-García, P., Henriksson, H., Mena-Molina, A., Martínez-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Vizcaíno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V., Catena, A., Löf, M., Erickson, K. I., Lubans, D. R., Ortega, F. B., &amp; Esteban-Cornejo, I. (2019). Role of Physical Activity and Sedentary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in the Mental Health of Preschoolers, Children and Adolescents: A Systematic Review and Meta-Analysis.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Sports medicine (Auckland, N.Z.)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49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(9), 1383–1410.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https://doi.org/10.1007/s40279-019-01099-5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Sallis, J. F., Prochaska, J. J., &amp; Taylor, W. C. (2000). A review of correlates of physical activity of children and adolescents,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Medicine &amp; Science in Sports &amp; Exercise, 32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(5), 963-975.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https://doi.org/10.1097/00005768-200005000-00014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Schreier, H. M., Roy, L. B., Frimer, L. T., &amp; Chen, E. (2014). Family chaos and adolescent inflammatory profiles: the moderating role of socioeconomic status.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Psychosomatic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76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(6), 460–467.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https://doi.org/10.1097/PSY.0000000000000078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Singh, A. S.,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Saliasi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E., van den Berg, V.,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Uijtdewilligen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L., de Groot, R. H. M., Jolles, J., Andersen, L. B., Bailey, R., Chang, Y. K., Diamond, A., Ericsson, I., Etnier, J. L., Fedewa, A. L., Hillman, C. H., McMorris, T., Pesce, C.,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Pühse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U., Tomporowski, P. D.,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Chinapaw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 J. M. (2019). Effects of physical activity interventions on cognitive and academic performance in children and adolescents: a novel combination of a systematic review and recommendations from an expert panel.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sports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53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(10), 640–647.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https://doi.org/10.1136/bjsports-2017-098136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06148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52D9EA-72BD-C0D6-64A4-70861CCE9439}"/>
              </a:ext>
            </a:extLst>
          </p:cNvPr>
          <p:cNvSpPr txBox="1"/>
          <p:nvPr/>
        </p:nvSpPr>
        <p:spPr>
          <a:xfrm>
            <a:off x="0" y="108155"/>
            <a:ext cx="12192000" cy="330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Slater, A., &amp; Tiggemann, M. (2010). “Uncool to do sport”: A focus group study of adolescent girls’ reasons for withdrawing from physical activity.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Psychology of Sport and Exercise, 11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(6), 619–626.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https://doi.org/10.1016/j.psychsport.2010.07.006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Steinberg, L. (2001). We know some things: Parent-adolescent relationships in retrospect and prospect.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Research on Adolescence, 11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1-19.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https://doi.org/10.1111/1532-7795.00001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Twenge, J.M., Joiner, T. E., Roders, M. L., &amp; Martin, G. N. (2017). Increases in depressive symptoms, suicide-related outcomes, and suicide rates among U.S. adolescents after 2010 and links to increased new media screen time.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Clinical Psychological Science, 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3-17.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https://doi.org/10.1177/2167702617723376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(2020).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Guidelines on physical activity and sedentary behaviour.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https://www.who.int/publications/i/item/9789240015128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(2023).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Adolescent mental health.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https://www.who.int/news-room/fact-sheets/detail/adolescent-mental-health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Xu, H., Wen, L. M., &amp; Rissel, C. (2015). Associations of parental influences with physical activity and screen time among young children: a systematic review.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obesity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2015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546925.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https://doi.org/10.1155/2015/546925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Yao, C. A., &amp; Rhodes, R. E. (2015). Parental correlates in child and adolescent physical activity: A meta-analysis.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Nutrition and Physical Activity, 12,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10.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https://doi.org/10.1186/s12966-015-0163-y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843591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EB0A0C6-D309-B9F2-FCBC-D8B1DDC1A4F6}"/>
              </a:ext>
            </a:extLst>
          </p:cNvPr>
          <p:cNvSpPr txBox="1"/>
          <p:nvPr/>
        </p:nvSpPr>
        <p:spPr>
          <a:xfrm>
            <a:off x="0" y="29497"/>
            <a:ext cx="11975690" cy="6694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The Benefits of Physical Activity for Mental Health and Wellbeing in Adolescents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Today, I will be discussing the relationship between physical activity and mental health in adolescents – a growing area of concern and interest for educators, healthcare professionals, and policymakers alike.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With youth mental health disorders rising globally, identifying accessible, effective preventive strategies is crucial. Among these, physical activity has emerged as a promising non-pharmacological intervention, but what does the evidence actually show?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Adolescence is a sensitive developmental stage – biologically, socially, and emotionally.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WHO (2023) reports that 14% of 10 – 19-year-olds experience mental health conditions, often undiagnosed and untreated.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Digital (2022) found that 1 in 4 adolescents aged 17-19 had a probable mental disorder, a sharp increase since the COVID-19 pandemic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While Suicide remains a leading cause of death among adolescents globally (WHO, 2023).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This highlights the need for non-clinical, preventive strategies such as Physical activity.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Defined by WHO (2020) as ‘any bodily movement produced by skeletal muscles that requires energy expenditure’. physical activity includes: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Structured exercise (e.g. sports, gym)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Unstructured movement (e.g., walking, dancing) and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Active play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Yet only 19% of boys and 13% of girls globally meet the 60-minute/day activity guideline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Guthold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et al., 2020).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Activity levels are often measured using self-report, which may lead to overstimulation (Elliott et al, 2014). Recent studies prefer accelerometer-based assessments for more objective results (Cooper et al., 2023).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Meta-analyses (Carter et al., 2021; Rodriguez-Ayllon et al., 2019) show consistent moderate reductions in depressive and anxiety symptoms following regular physical activity.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Carter er al. (2021) found a standardised mean difference of -0.48, indicating a medium effect.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This is most effective when activities were moderate to vigorous, lasted  over 12 weeks, and had peer or coach support.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release of endorphins and BDNF (brain-derived neurotrophic factor) supports neurogenesis and emotional regulation (Basso &amp; Suzuki, 2017).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Physical activity modulates the HPA axis, reducing cortisol and enhancing stress resilience (Mücke et al., 2018).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While RCT’s are common, many suffer from small sample sizes, short follow-ups, and lack of blinding. Moreover, physical activity may have a bidirectional relationship with mood – those already well are more likely to exercise (Pearson et al., 2014).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 large-scale longitudinal study by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Eime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et al. (2013) found that adolescents participating in team sports had significantly higher self-esteem and social connectedness.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suggested that group-based activities offer belonging, peer support, and positive identity development.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And that girls in particular benefit from the social dynamics of team sports, countering isolation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Eime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et al., 2013).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benefits are context-dependent. Competitive sport can worsen anxiety in youth with low self-efficacy (Fraser-Thomas et al., 2005). Therefore, the type and environment of activity must be tailored.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Physical activity also supports executive function, attention, and academic performance: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Booth et al. (2014) used objective measures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accelerometry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) and found a dose-response relationship between activity and exam performance in English, Mathematics, and Science.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While Hillman et al. (2014) showed improved working memory and inhibitory control after aerobic fitness training in adolescents.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Despite promising data, effects are often modest, and many cognitive benefits are indirect – i.e., mediated through improved sleep, reduced stress, or better classroom behaviour (Singh et al., 2019).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Parents and family play an important role in adolescent mental health with Parents shaping both activity habits and healthy mental health habits.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Active parents  = Active teens (Xu et al., 2015)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Parental support (e.g. transport, encouragement) improves activity uptake (Gustafson &amp; Rhodes, 2006)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However, passive modelling is less effective than active encouragement (Yao &amp; Rhodes, 2015).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2073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B4F5419-3E8E-0EB9-7FAD-0E5DFF6A903F}"/>
              </a:ext>
            </a:extLst>
          </p:cNvPr>
          <p:cNvSpPr txBox="1"/>
          <p:nvPr/>
        </p:nvSpPr>
        <p:spPr>
          <a:xfrm>
            <a:off x="98322" y="49161"/>
            <a:ext cx="11995355" cy="3647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Warm, responsive parenting promotes psychological resilience (Steinberg, 2001)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Whilst high-conflict homes – increased sedentary behaviour and poorer mental health (Schreier et al., 2014)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Humber et al., (2006) found that lower SES families face greater barriers, such as, unsafe neighbourhoods, time poverty, and fewer resources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is crucial that parental involvement must balance support with autonomy. Over-control can reduce intrinsic motivation (Davison &amp; Jago, 2009).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Despite the known benefits, activity levels are declining, especially in post-pandemic contexts (Dunton et al. 2021).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Common barriers include,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Academic pressures and time constraints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Lack of facilities or safe spaces (especially in urban and low-SES settings)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Gender norms: Girls face greater body image pressures and lower confidence (Slater &amp; Tiggemann, 2010)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Due to this Interventions must be equity-focused – especially targeting low-income and minority adolescents – or we risk widening health disparities (Bailey et al., 2022).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Digital tools can help with promoting healthier lifestyles;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Wearables and fitness apps can be used to help increase motivation (Dehghan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Ghahfarokhi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et al., 2022)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Or gamified step challenges can improve engagement in youth populations (Cushing et al., 2017)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While digital health is promising, excessive screen time – especially passive screen use – remains a risk factor for depression and poor sleep (Twenge et al., 2017). Balance is essential.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Physical activity is protective, accessible, and cost-effective for adolescent mental health, with benefits spanning psychological, cognitive, and social domains.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However success depends on duration, context, and inclusivity.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would be recommended to embed daily movement into school curricula,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Promote non-competitive, inclusive forms of activity,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Use tech wisely – as a motivator, and not a replacement for real-world movement.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Future research should emphasize long-term follow-ups, mechanism-based studies, and interventions across diverse populations.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415531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2923</TotalTime>
  <Words>3830</Words>
  <Application>Microsoft Office PowerPoint</Application>
  <PresentationFormat>Widescreen</PresentationFormat>
  <Paragraphs>180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Arial</vt:lpstr>
      <vt:lpstr>Neue Haas Grotesk Text Pro</vt:lpstr>
      <vt:lpstr>VanillaVTI</vt:lpstr>
      <vt:lpstr>The Benefits of Physical Activity for Mental Health and Wellbeing in Adolescents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Steffan Jones (2317684)</dc:creator>
  <cp:lastModifiedBy>Steffan Jones (2317684)</cp:lastModifiedBy>
  <cp:revision>5</cp:revision>
  <dcterms:created xsi:type="dcterms:W3CDTF">2025-07-18T21:10:36Z</dcterms:created>
  <dcterms:modified xsi:type="dcterms:W3CDTF">2025-07-20T21:54:35Z</dcterms:modified>
</cp:coreProperties>
</file>