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9" r:id="rId3"/>
    <p:sldId id="260" r:id="rId4"/>
    <p:sldId id="266" r:id="rId5"/>
    <p:sldId id="261" r:id="rId6"/>
    <p:sldId id="268" r:id="rId7"/>
    <p:sldId id="262" r:id="rId8"/>
    <p:sldId id="271" r:id="rId9"/>
    <p:sldId id="263" r:id="rId10"/>
    <p:sldId id="269" r:id="rId11"/>
    <p:sldId id="264" r:id="rId12"/>
    <p:sldId id="270" r:id="rId13"/>
    <p:sldId id="265"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FBF"/>
    <a:srgbClr val="FE929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106" d="100"/>
          <a:sy n="106" d="100"/>
        </p:scale>
        <p:origin x="528"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5.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14.xml.rels><?xml version="1.0" encoding="UTF-8" standalone="yes"?>
<Relationships xmlns="http://schemas.openxmlformats.org/package/2006/relationships"><Relationship Id="rId2" Type="http://schemas.openxmlformats.org/officeDocument/2006/relationships/hyperlink" Target="https://www.simplypsychology.org/bowlby.html"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a:t>
            </a:r>
            <a:r>
              <a:rPr lang="en-GB" sz="2200" dirty="0" err="1">
                <a:latin typeface="Arial" panose="020B0604020202020204" pitchFamily="34" charset="0"/>
                <a:cs typeface="Arial" panose="020B0604020202020204" pitchFamily="34" charset="0"/>
              </a:rPr>
              <a:t>Zumira</a:t>
            </a:r>
            <a:r>
              <a:rPr lang="en-GB" sz="2200" dirty="0">
                <a:latin typeface="Arial" panose="020B0604020202020204" pitchFamily="34" charset="0"/>
                <a:cs typeface="Arial" panose="020B0604020202020204" pitchFamily="34" charset="0"/>
              </a:rPr>
              <a:t> Fernando Franco </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2424773</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Sheila Hussain </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r>
              <a:rPr lang="en-GB" sz="1800" b="1" dirty="0">
                <a:solidFill>
                  <a:srgbClr val="FF0000"/>
                </a:solidFill>
                <a:latin typeface="Arial" panose="020B0604020202020204" pitchFamily="34" charset="0"/>
                <a:cs typeface="Arial" panose="020B0604020202020204" pitchFamily="34" charset="0"/>
              </a:rPr>
              <a:t>read the statements below and delete/amend as appropriate</a:t>
            </a:r>
            <a:r>
              <a:rPr lang="en-GB" sz="1800" b="1" dirty="0">
                <a:latin typeface="Arial" panose="020B0604020202020204" pitchFamily="34" charset="0"/>
                <a:cs typeface="Arial" panose="020B0604020202020204" pitchFamily="34" charset="0"/>
              </a:rPr>
              <a:t>)</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838200" y="365125"/>
            <a:ext cx="8618613" cy="1325563"/>
          </a:xfrm>
        </p:spPr>
        <p:txBody>
          <a:bodyPr>
            <a:normAutofit/>
          </a:bodyPr>
          <a:lstStyle/>
          <a:p>
            <a:pPr algn="ctr"/>
            <a:r>
              <a:rPr lang="en-GB" sz="3600" i="1"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p:txBody>
          <a:bodyPr>
            <a:normAutofit/>
          </a:bodyPr>
          <a:lstStyle/>
          <a:p>
            <a:pPr algn="just"/>
            <a:r>
              <a:rPr lang="en-GB" sz="2000" dirty="0">
                <a:latin typeface="Arial" panose="020B0604020202020204" pitchFamily="34" charset="0"/>
                <a:cs typeface="Arial" panose="020B0604020202020204" pitchFamily="34" charset="0"/>
              </a:rPr>
              <a:t> I will utilize Bowlby’s Attachment Theory to comprehend Amira’s developmental requirements and guide approaches to support her healthy adjustment and growth.</a:t>
            </a:r>
          </a:p>
          <a:p>
            <a:pPr algn="just"/>
            <a:r>
              <a:rPr lang="en-GB" sz="2000" dirty="0">
                <a:latin typeface="Arial" panose="020B0604020202020204" pitchFamily="34" charset="0"/>
                <a:cs typeface="Arial" panose="020B0604020202020204" pitchFamily="34" charset="0"/>
              </a:rPr>
              <a:t>A key relevant for interpreting Amira’s behaviour is John Bowlby’s Attachment Theory (1969), which emphasizes the importance of establishing strong, secure emotional connections between children and their main caregivers.</a:t>
            </a:r>
          </a:p>
          <a:p>
            <a:pPr algn="just"/>
            <a:r>
              <a:rPr lang="en-GB" sz="2000" dirty="0">
                <a:latin typeface="Arial" panose="020B0604020202020204" pitchFamily="34" charset="0"/>
                <a:cs typeface="Arial" panose="020B0604020202020204" pitchFamily="34" charset="0"/>
              </a:rPr>
              <a:t>This presentation seeks to apply developmental theory to create suitable support strategies for three-year-old Amira, who exhibits anxiety during separations, has limited verbal communication skills, and struggles with participating in group play.</a:t>
            </a:r>
          </a:p>
          <a:p>
            <a:pPr algn="just"/>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marL="0" indent="0" algn="r">
              <a:buNone/>
            </a:pPr>
            <a:r>
              <a:rPr lang="en-GB" sz="2000" b="1" i="1" dirty="0">
                <a:latin typeface="Arial" panose="020B0604020202020204" pitchFamily="34" charset="0"/>
                <a:cs typeface="Arial" panose="020B0604020202020204" pitchFamily="34" charset="0"/>
              </a:rPr>
              <a:t>Bowlby, J. (1969)</a:t>
            </a:r>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86FFC-5814-4C10-9544-23C53AAC8F31}"/>
              </a:ext>
            </a:extLst>
          </p:cNvPr>
          <p:cNvSpPr>
            <a:spLocks noGrp="1"/>
          </p:cNvSpPr>
          <p:nvPr>
            <p:ph type="title"/>
          </p:nvPr>
        </p:nvSpPr>
        <p:spPr/>
        <p:txBody>
          <a:bodyPr>
            <a:normAutofit/>
          </a:bodyPr>
          <a:lstStyle/>
          <a:p>
            <a:r>
              <a:rPr lang="en-GB" sz="3200" i="1" dirty="0"/>
              <a:t>Psychosocial Development theory of John Bowlby’s </a:t>
            </a:r>
            <a:endParaRPr lang="en-US" sz="3200" i="1" dirty="0"/>
          </a:p>
        </p:txBody>
      </p:sp>
      <p:sp>
        <p:nvSpPr>
          <p:cNvPr id="3" name="Content Placeholder 2">
            <a:extLst>
              <a:ext uri="{FF2B5EF4-FFF2-40B4-BE49-F238E27FC236}">
                <a16:creationId xmlns:a16="http://schemas.microsoft.com/office/drawing/2014/main" id="{1E9C701F-DE9E-89A7-85D6-93D5B4AE4561}"/>
              </a:ext>
            </a:extLst>
          </p:cNvPr>
          <p:cNvSpPr>
            <a:spLocks noGrp="1"/>
          </p:cNvSpPr>
          <p:nvPr>
            <p:ph idx="1"/>
          </p:nvPr>
        </p:nvSpPr>
        <p:spPr>
          <a:xfrm>
            <a:off x="838201" y="1825625"/>
            <a:ext cx="7951340" cy="4831754"/>
          </a:xfrm>
        </p:spPr>
        <p:txBody>
          <a:bodyPr>
            <a:noAutofit/>
          </a:bodyPr>
          <a:lstStyle/>
          <a:p>
            <a:pPr algn="just"/>
            <a:r>
              <a:rPr lang="en-GB" sz="2000" dirty="0">
                <a:latin typeface="Arial" panose="020B0604020202020204" pitchFamily="34" charset="0"/>
                <a:cs typeface="Arial" panose="020B0604020202020204" pitchFamily="34" charset="0"/>
              </a:rPr>
              <a:t>John Bowlby, a British psychologist, introduced Attachment Theory in the late 1950s and 1960s, drawing from psychoanalytic principles and evolutionary biology. </a:t>
            </a:r>
          </a:p>
          <a:p>
            <a:pPr algn="just"/>
            <a:r>
              <a:rPr lang="en-GB" sz="2000" dirty="0">
                <a:latin typeface="Arial" panose="020B0604020202020204" pitchFamily="34" charset="0"/>
                <a:cs typeface="Arial" panose="020B0604020202020204" pitchFamily="34" charset="0"/>
              </a:rPr>
              <a:t>He investigated how early interactions between children and their caregivers, typically the mother, influence a child’s emotional and social growth .
The theory centres on the connection formed between a child and their primary caregiver, which lays the groundwork for the child’s sense of security and ability to establish relationships in the future.
Bowlby posited that children have a biological inclination to create attachments for survival, ensuring they receive safety, comfort, and protection.</a:t>
            </a:r>
          </a:p>
          <a:p>
            <a:pPr algn="just"/>
            <a:endParaRPr lang="en-GB" sz="2000" dirty="0">
              <a:latin typeface="Arial" panose="020B0604020202020204" pitchFamily="34" charset="0"/>
              <a:cs typeface="Arial" panose="020B0604020202020204" pitchFamily="34" charset="0"/>
            </a:endParaRPr>
          </a:p>
          <a:p>
            <a:pPr marL="0" indent="0" algn="r">
              <a:buNone/>
            </a:pPr>
            <a:r>
              <a:rPr lang="en-GB" sz="2000" b="1" i="1" dirty="0">
                <a:latin typeface="Arial" panose="020B0604020202020204" pitchFamily="34" charset="0"/>
                <a:cs typeface="Arial" panose="020B0604020202020204" pitchFamily="34" charset="0"/>
              </a:rPr>
              <a:t>(Bowlby, 1969)</a:t>
            </a:r>
            <a:endParaRPr lang="en-US" sz="2000" b="1" i="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5847D49-A36B-1CD2-93EE-2EA0594088A6}"/>
              </a:ext>
            </a:extLst>
          </p:cNvPr>
          <p:cNvPicPr>
            <a:picLocks noChangeAspect="1"/>
          </p:cNvPicPr>
          <p:nvPr/>
        </p:nvPicPr>
        <p:blipFill>
          <a:blip r:embed="rId2"/>
          <a:stretch>
            <a:fillRect/>
          </a:stretch>
        </p:blipFill>
        <p:spPr>
          <a:xfrm>
            <a:off x="8789540" y="1618013"/>
            <a:ext cx="3402460" cy="4067749"/>
          </a:xfrm>
          <a:prstGeom prst="rect">
            <a:avLst/>
          </a:prstGeom>
        </p:spPr>
      </p:pic>
    </p:spTree>
    <p:extLst>
      <p:ext uri="{BB962C8B-B14F-4D97-AF65-F5344CB8AC3E}">
        <p14:creationId xmlns:p14="http://schemas.microsoft.com/office/powerpoint/2010/main" val="321107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F7B6E-C22A-4637-6809-117A66EF8409}"/>
              </a:ext>
            </a:extLst>
          </p:cNvPr>
          <p:cNvSpPr>
            <a:spLocks noGrp="1"/>
          </p:cNvSpPr>
          <p:nvPr>
            <p:ph type="title"/>
          </p:nvPr>
        </p:nvSpPr>
        <p:spPr>
          <a:xfrm>
            <a:off x="838200" y="365125"/>
            <a:ext cx="10515600" cy="1015381"/>
          </a:xfrm>
        </p:spPr>
        <p:txBody>
          <a:bodyPr>
            <a:normAutofit/>
          </a:bodyPr>
          <a:lstStyle/>
          <a:p>
            <a:pPr algn="ctr"/>
            <a:r>
              <a:rPr lang="en-GB" sz="2800" i="1" dirty="0">
                <a:latin typeface="Arial" panose="020B0604020202020204" pitchFamily="34" charset="0"/>
                <a:cs typeface="Arial" panose="020B0604020202020204" pitchFamily="34" charset="0"/>
              </a:rPr>
              <a:t>Psychosocial Development Theory Of John Bowlby’s.</a:t>
            </a:r>
            <a:endParaRPr lang="en-US" sz="2800"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8799283-F654-E169-B348-B4091C4E16CD}"/>
              </a:ext>
            </a:extLst>
          </p:cNvPr>
          <p:cNvSpPr>
            <a:spLocks noGrp="1"/>
          </p:cNvSpPr>
          <p:nvPr>
            <p:ph idx="1"/>
          </p:nvPr>
        </p:nvSpPr>
        <p:spPr/>
        <p:txBody>
          <a:bodyPr>
            <a:normAutofit fontScale="92500" lnSpcReduction="10000"/>
          </a:bodyPr>
          <a:lstStyle/>
          <a:p>
            <a:r>
              <a:rPr lang="en-GB" dirty="0"/>
              <a:t>A central idea in the theory is the “secure base,” meaning that when children feel safe and loved, they are more willing to explore their surroundings and engage in learning and play .
Bowlby also introduced the notion of the “internal working model,” which refers to the mental framework children develop from their early attachment experiences. 
In early childhood development, Bowlby’s theory is particularly significant as it highlights the necessity of consistent, responsive, and nurturing relationships between children and caregivers. </a:t>
            </a:r>
          </a:p>
          <a:p>
            <a:r>
              <a:rPr lang="en-GB" dirty="0"/>
              <a:t>Secure attachments during the early years foster emotional regulation, positive social interactions, and cognitive development key elements for learning and well-being in nursery settings.</a:t>
            </a:r>
            <a:r>
              <a:rPr lang="en-GB" b="1" dirty="0"/>
              <a:t> (Ainsworth et al., 1978).</a:t>
            </a:r>
            <a:endParaRPr lang="en-US" b="1" dirty="0"/>
          </a:p>
        </p:txBody>
      </p:sp>
    </p:spTree>
    <p:extLst>
      <p:ext uri="{BB962C8B-B14F-4D97-AF65-F5344CB8AC3E}">
        <p14:creationId xmlns:p14="http://schemas.microsoft.com/office/powerpoint/2010/main" val="3950350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06872-761D-6F6B-39C1-6A8D8275F19B}"/>
              </a:ext>
            </a:extLst>
          </p:cNvPr>
          <p:cNvSpPr>
            <a:spLocks noGrp="1"/>
          </p:cNvSpPr>
          <p:nvPr>
            <p:ph type="title"/>
          </p:nvPr>
        </p:nvSpPr>
        <p:spPr>
          <a:xfrm>
            <a:off x="838200" y="365126"/>
            <a:ext cx="10183586" cy="1230622"/>
          </a:xfrm>
        </p:spPr>
        <p:txBody>
          <a:bodyPr>
            <a:normAutofit/>
          </a:bodyPr>
          <a:lstStyle/>
          <a:p>
            <a:pPr algn="ctr"/>
            <a:r>
              <a:rPr lang="en-GB" sz="2800" i="1" dirty="0">
                <a:latin typeface="Arial" panose="020B0604020202020204" pitchFamily="34" charset="0"/>
                <a:cs typeface="Arial" panose="020B0604020202020204" pitchFamily="34" charset="0"/>
              </a:rPr>
              <a:t>Psychology Development Stage linked To Amira’s Needs </a:t>
            </a:r>
            <a:endParaRPr lang="en-US" sz="2800"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DAE984E-B793-3C28-5017-B2F696C86530}"/>
              </a:ext>
            </a:extLst>
          </p:cNvPr>
          <p:cNvSpPr>
            <a:spLocks noGrp="1"/>
          </p:cNvSpPr>
          <p:nvPr>
            <p:ph idx="1"/>
          </p:nvPr>
        </p:nvSpPr>
        <p:spPr>
          <a:xfrm>
            <a:off x="786245" y="1936955"/>
            <a:ext cx="7927273" cy="4980421"/>
          </a:xfrm>
        </p:spPr>
        <p:txBody>
          <a:bodyPr>
            <a:noAutofit/>
          </a:bodyPr>
          <a:lstStyle/>
          <a:p>
            <a:pPr algn="just"/>
            <a:r>
              <a:rPr lang="en-GB" sz="2000" dirty="0">
                <a:latin typeface="Arial" panose="020B0604020202020204" pitchFamily="34" charset="0"/>
                <a:cs typeface="Arial" panose="020B0604020202020204" pitchFamily="34" charset="0"/>
              </a:rPr>
              <a:t>Bowlby’s Attachment Theory is closely linked to the emotional and social behaviours exhibited by Amira in the nursery. </a:t>
            </a:r>
          </a:p>
          <a:p>
            <a:pPr algn="just"/>
            <a:r>
              <a:rPr lang="en-GB" sz="2000" dirty="0">
                <a:latin typeface="Arial" panose="020B0604020202020204" pitchFamily="34" charset="0"/>
                <a:cs typeface="Arial" panose="020B0604020202020204" pitchFamily="34" charset="0"/>
              </a:rPr>
              <a:t>Her signs of distress during separations from her caregivers, limited verbal communication, and challenges with group play suggest that she may be demonstrating insecure attachment behaviours, potentially struggling to create new connections in an unfamiliar setting (Bowlby, 1969).
Bowlby posited that children with secure attachments feel safe and confident to explore their environment, trusting that their caregiver will return to meet their needs.</a:t>
            </a:r>
          </a:p>
          <a:p>
            <a:pPr algn="just"/>
            <a:r>
              <a:rPr lang="en-GB" sz="2000" dirty="0">
                <a:latin typeface="Arial" panose="020B0604020202020204" pitchFamily="34" charset="0"/>
                <a:cs typeface="Arial" panose="020B0604020202020204" pitchFamily="34" charset="0"/>
              </a:rPr>
              <a:t> Amira’s anxiety upon separation may indicate that she has not yet developed this sense of safety in the nursery environment.
Her restricted verbal communication may also signify emotional insecurity, as children who feel anxious may be less inclined to engage or communicate verbally</a:t>
            </a:r>
            <a:r>
              <a:rPr lang="en-GB" sz="2000" b="1" i="1" dirty="0">
                <a:latin typeface="Arial" panose="020B0604020202020204" pitchFamily="34" charset="0"/>
                <a:cs typeface="Arial" panose="020B0604020202020204" pitchFamily="34" charset="0"/>
              </a:rPr>
              <a:t> (Ainsworth et al., 1978). </a:t>
            </a:r>
            <a:endParaRPr lang="en-US"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A3D45E2-9F30-3D69-FEF8-7EC85B983539}"/>
              </a:ext>
            </a:extLst>
          </p:cNvPr>
          <p:cNvPicPr>
            <a:picLocks noChangeAspect="1"/>
          </p:cNvPicPr>
          <p:nvPr/>
        </p:nvPicPr>
        <p:blipFill>
          <a:blip r:embed="rId2"/>
          <a:stretch>
            <a:fillRect/>
          </a:stretch>
        </p:blipFill>
        <p:spPr>
          <a:xfrm>
            <a:off x="9656123" y="1595747"/>
            <a:ext cx="2535877" cy="2685218"/>
          </a:xfrm>
          <a:prstGeom prst="rect">
            <a:avLst/>
          </a:prstGeom>
        </p:spPr>
      </p:pic>
    </p:spTree>
    <p:extLst>
      <p:ext uri="{BB962C8B-B14F-4D97-AF65-F5344CB8AC3E}">
        <p14:creationId xmlns:p14="http://schemas.microsoft.com/office/powerpoint/2010/main" val="4152165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CCFAF-9A0A-1780-18D6-34340944164D}"/>
              </a:ext>
            </a:extLst>
          </p:cNvPr>
          <p:cNvSpPr>
            <a:spLocks noGrp="1"/>
          </p:cNvSpPr>
          <p:nvPr>
            <p:ph type="title"/>
          </p:nvPr>
        </p:nvSpPr>
        <p:spPr/>
        <p:txBody>
          <a:bodyPr>
            <a:normAutofit/>
          </a:bodyPr>
          <a:lstStyle/>
          <a:p>
            <a:pPr algn="ctr"/>
            <a:r>
              <a:rPr lang="en-GB" sz="2800" b="1" i="1" dirty="0"/>
              <a:t>Psychology Development Stage linked To Amira’s Needs P2</a:t>
            </a:r>
            <a:endParaRPr lang="en-US" sz="2800" b="1" i="1" dirty="0"/>
          </a:p>
        </p:txBody>
      </p:sp>
      <p:sp>
        <p:nvSpPr>
          <p:cNvPr id="3" name="Content Placeholder 2">
            <a:extLst>
              <a:ext uri="{FF2B5EF4-FFF2-40B4-BE49-F238E27FC236}">
                <a16:creationId xmlns:a16="http://schemas.microsoft.com/office/drawing/2014/main" id="{5C904321-7092-747A-5155-9E3EE0B3E832}"/>
              </a:ext>
            </a:extLst>
          </p:cNvPr>
          <p:cNvSpPr>
            <a:spLocks noGrp="1"/>
          </p:cNvSpPr>
          <p:nvPr>
            <p:ph idx="1"/>
          </p:nvPr>
        </p:nvSpPr>
        <p:spPr/>
        <p:txBody>
          <a:bodyPr>
            <a:normAutofit fontScale="70000" lnSpcReduction="20000"/>
          </a:bodyPr>
          <a:lstStyle/>
          <a:p>
            <a:pPr algn="just"/>
            <a:r>
              <a:rPr lang="en-GB" dirty="0">
                <a:latin typeface="Arial" panose="020B0604020202020204" pitchFamily="34" charset="0"/>
                <a:cs typeface="Arial" panose="020B0604020202020204" pitchFamily="34" charset="0"/>
              </a:rPr>
              <a:t>Amira’s challenges in participating in group play might stem from her difficulties in establishing trust and confidence in new social interactions. </a:t>
            </a:r>
          </a:p>
          <a:p>
            <a:pPr algn="just"/>
            <a:r>
              <a:rPr lang="en-GB" dirty="0">
                <a:latin typeface="Arial" panose="020B0604020202020204" pitchFamily="34" charset="0"/>
                <a:cs typeface="Arial" panose="020B0604020202020204" pitchFamily="34" charset="0"/>
              </a:rPr>
              <a:t>Bowlby emphasized that early attachment experiences significantly shape a child’s ability to engage positively with others. </a:t>
            </a:r>
          </a:p>
          <a:p>
            <a:pPr algn="just"/>
            <a:r>
              <a:rPr lang="en-GB" dirty="0">
                <a:latin typeface="Arial" panose="020B0604020202020204" pitchFamily="34" charset="0"/>
                <a:cs typeface="Arial" panose="020B0604020202020204" pitchFamily="34" charset="0"/>
              </a:rPr>
              <a:t>When attachment needs are unmet, children might withdraw or display social hesitation.
To effectively support Amira, caregivers can apply Bowlby’s theory by creating a secure environment in the nursery that includes consistent, nurturing care. </a:t>
            </a:r>
          </a:p>
          <a:p>
            <a:pPr algn="just"/>
            <a:r>
              <a:rPr lang="en-GB" dirty="0">
                <a:latin typeface="Arial" panose="020B0604020202020204" pitchFamily="34" charset="0"/>
                <a:cs typeface="Arial" panose="020B0604020202020204" pitchFamily="34" charset="0"/>
              </a:rPr>
              <a:t>This can involve establishing a key person relationship, adhering to predictable routines, and providing emotional reassurance to help Amira feel safe and understood.
As Amira begins to trust her caregivers and develop a sense of security in her surroundings, it is likely that her confidence, communication abilities, and social engagement will improve, aligning with the fundamental tenets of Bowlby’s attachment theory.                                                                          </a:t>
            </a:r>
            <a:r>
              <a:rPr lang="en-GB" sz="2100" b="1" dirty="0">
                <a:latin typeface="Arial" panose="020B0604020202020204" pitchFamily="34" charset="0"/>
                <a:cs typeface="Arial" panose="020B0604020202020204" pitchFamily="34" charset="0"/>
              </a:rPr>
              <a:t> (Ainsworth et al., 1978).</a:t>
            </a:r>
            <a:endParaRPr lang="en-US" sz="2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0628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68713-6481-64FB-A7CD-2CC9F649997A}"/>
              </a:ext>
            </a:extLst>
          </p:cNvPr>
          <p:cNvSpPr>
            <a:spLocks noGrp="1"/>
          </p:cNvSpPr>
          <p:nvPr>
            <p:ph type="title"/>
          </p:nvPr>
        </p:nvSpPr>
        <p:spPr>
          <a:xfrm>
            <a:off x="838200" y="365125"/>
            <a:ext cx="10515600" cy="692069"/>
          </a:xfrm>
        </p:spPr>
        <p:txBody>
          <a:bodyPr>
            <a:normAutofit fontScale="90000"/>
          </a:bodyPr>
          <a:lstStyle/>
          <a:p>
            <a:r>
              <a:rPr lang="en-GB" sz="2800" b="1" i="1" dirty="0">
                <a:latin typeface="Arial" panose="020B0604020202020204" pitchFamily="34" charset="0"/>
                <a:cs typeface="Arial" panose="020B0604020202020204" pitchFamily="34" charset="0"/>
              </a:rPr>
              <a:t>What strategies / interventions would you propose to use within Amira’s nursery setting?</a:t>
            </a:r>
            <a:endParaRPr lang="en-US" sz="2800" b="1"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8D2C8B-E89A-CD1E-98A5-DA830F4F746D}"/>
              </a:ext>
            </a:extLst>
          </p:cNvPr>
          <p:cNvSpPr>
            <a:spLocks noGrp="1"/>
          </p:cNvSpPr>
          <p:nvPr>
            <p:ph idx="1"/>
          </p:nvPr>
        </p:nvSpPr>
        <p:spPr>
          <a:xfrm>
            <a:off x="830778" y="1600273"/>
            <a:ext cx="10515600" cy="5336656"/>
          </a:xfrm>
        </p:spPr>
        <p:txBody>
          <a:bodyPr>
            <a:normAutofit fontScale="92500" lnSpcReduction="10000"/>
          </a:bodyPr>
          <a:lstStyle/>
          <a:p>
            <a:pPr marL="0" indent="0" algn="just">
              <a:buNone/>
            </a:pPr>
            <a:r>
              <a:rPr lang="en-GB" sz="2000" dirty="0">
                <a:latin typeface="Arial" panose="020B0604020202020204" pitchFamily="34" charset="0"/>
                <a:cs typeface="Arial" panose="020B0604020202020204" pitchFamily="34" charset="0"/>
              </a:rPr>
              <a:t>According to Bowlby’s Attachment Theory (1969), the primary objective in assisting Amira is to foster her sense of safety, trust, and connection within the nursery setting. The strategies and interventions outlined below can enhance her emotional, social, cognitive, and communication growth:</a:t>
            </a:r>
          </a:p>
          <a:p>
            <a:pPr marL="0" indent="0" algn="just">
              <a:buNone/>
            </a:pPr>
            <a:r>
              <a:rPr lang="en-GB" sz="2000" b="1" dirty="0">
                <a:latin typeface="Arial" panose="020B0604020202020204" pitchFamily="34" charset="0"/>
                <a:cs typeface="Arial" panose="020B0604020202020204" pitchFamily="34" charset="0"/>
              </a:rPr>
              <a:t>Fundamental Personal Approach</a:t>
            </a:r>
          </a:p>
          <a:p>
            <a:pPr algn="just"/>
            <a:r>
              <a:rPr lang="en-GB" sz="2000" dirty="0">
                <a:latin typeface="Arial" panose="020B0604020202020204" pitchFamily="34" charset="0"/>
                <a:cs typeface="Arial" panose="020B0604020202020204" pitchFamily="34" charset="0"/>
              </a:rPr>
              <a:t>Designate a dedicated staff member for Amira to establish a strong and trustworthy connection with her.</a:t>
            </a:r>
          </a:p>
          <a:p>
            <a:pPr algn="just"/>
            <a:r>
              <a:rPr lang="en-GB" sz="2000" dirty="0">
                <a:latin typeface="Arial" panose="020B0604020202020204" pitchFamily="34" charset="0"/>
                <a:cs typeface="Arial" panose="020B0604020202020204" pitchFamily="34" charset="0"/>
              </a:rPr>
              <a:t>This individual should welcome her every day, provide comfort during moments of anxiety, and serve as her “secure base” for exploring the nursery setting. </a:t>
            </a:r>
          </a:p>
          <a:p>
            <a:pPr algn="just"/>
            <a:r>
              <a:rPr lang="en-GB" sz="2000" dirty="0">
                <a:latin typeface="Arial" panose="020B0604020202020204" pitchFamily="34" charset="0"/>
                <a:cs typeface="Arial" panose="020B0604020202020204" pitchFamily="34" charset="0"/>
              </a:rPr>
              <a:t>Regular emotional support will help alleviate separation anxiety and foster attachment (</a:t>
            </a:r>
            <a:r>
              <a:rPr lang="en-GB" sz="2000" dirty="0" err="1">
                <a:latin typeface="Arial" panose="020B0604020202020204" pitchFamily="34" charset="0"/>
                <a:cs typeface="Arial" panose="020B0604020202020204" pitchFamily="34" charset="0"/>
              </a:rPr>
              <a:t>DfE</a:t>
            </a:r>
            <a:r>
              <a:rPr lang="en-GB" sz="2000" dirty="0">
                <a:latin typeface="Arial" panose="020B0604020202020204" pitchFamily="34" charset="0"/>
                <a:cs typeface="Arial" panose="020B0604020202020204" pitchFamily="34" charset="0"/>
              </a:rPr>
              <a:t>, 2021).</a:t>
            </a:r>
          </a:p>
          <a:p>
            <a:pPr marL="0" indent="0" algn="just">
              <a:buNone/>
            </a:pPr>
            <a:r>
              <a:rPr lang="en-GB" sz="2000" b="1" i="1" dirty="0">
                <a:latin typeface="Arial" panose="020B0604020202020204" pitchFamily="34" charset="0"/>
                <a:cs typeface="Arial" panose="020B0604020202020204" pitchFamily="34" charset="0"/>
              </a:rPr>
              <a:t>Progressive Transition Process</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Collaborate with Amira’s parents or guardians to organize brief, gradual separations that help her get accustomed to the nursery’s routines and personnel.
Suggest that her caregivers remain present during the initial sessions, gradually promoting Amira’s independence as her self-assurance develops</a:t>
            </a:r>
            <a:r>
              <a:rPr lang="en-GB" sz="1200" dirty="0">
                <a:latin typeface="Arial" panose="020B0604020202020204" pitchFamily="34" charset="0"/>
                <a:cs typeface="Arial" panose="020B0604020202020204" pitchFamily="34" charset="0"/>
              </a:rPr>
              <a:t>.</a:t>
            </a:r>
          </a:p>
          <a:p>
            <a:pPr marL="0" indent="0" algn="r">
              <a:buNone/>
            </a:pPr>
            <a:endParaRPr lang="en-GB" sz="1300" b="1" dirty="0">
              <a:latin typeface="Arial" panose="020B0604020202020204" pitchFamily="34" charset="0"/>
              <a:cs typeface="Arial" panose="020B0604020202020204" pitchFamily="34" charset="0"/>
            </a:endParaRPr>
          </a:p>
          <a:p>
            <a:pPr marL="0" indent="0" algn="r">
              <a:buNone/>
            </a:pPr>
            <a:r>
              <a:rPr lang="en-GB" sz="1300" b="1" dirty="0">
                <a:latin typeface="Arial" panose="020B0604020202020204" pitchFamily="34" charset="0"/>
                <a:cs typeface="Arial" panose="020B0604020202020204" pitchFamily="34" charset="0"/>
              </a:rPr>
              <a:t>McLeod, S. (2017)</a:t>
            </a:r>
          </a:p>
        </p:txBody>
      </p:sp>
    </p:spTree>
    <p:extLst>
      <p:ext uri="{BB962C8B-B14F-4D97-AF65-F5344CB8AC3E}">
        <p14:creationId xmlns:p14="http://schemas.microsoft.com/office/powerpoint/2010/main" val="1909746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0B7F5-8387-7E44-B2CC-40C79D82C9A7}"/>
              </a:ext>
            </a:extLst>
          </p:cNvPr>
          <p:cNvSpPr>
            <a:spLocks noGrp="1"/>
          </p:cNvSpPr>
          <p:nvPr>
            <p:ph type="title"/>
          </p:nvPr>
        </p:nvSpPr>
        <p:spPr/>
        <p:txBody>
          <a:bodyPr>
            <a:normAutofit/>
          </a:bodyPr>
          <a:lstStyle/>
          <a:p>
            <a:r>
              <a:rPr lang="en-GB" sz="2800" b="1" i="1" dirty="0">
                <a:latin typeface="Arial" panose="020B0604020202020204" pitchFamily="34" charset="0"/>
                <a:cs typeface="Arial" panose="020B0604020202020204" pitchFamily="34" charset="0"/>
              </a:rPr>
              <a:t>What strategies / interventions would you propose to use within Amira’s nursery setting P2.</a:t>
            </a:r>
            <a:endParaRPr lang="en-US" sz="2800" b="1"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0A881D5-059B-06B8-C89F-9D6F36F4A6B9}"/>
              </a:ext>
            </a:extLst>
          </p:cNvPr>
          <p:cNvSpPr>
            <a:spLocks noGrp="1"/>
          </p:cNvSpPr>
          <p:nvPr>
            <p:ph idx="1"/>
          </p:nvPr>
        </p:nvSpPr>
        <p:spPr/>
        <p:txBody>
          <a:bodyPr>
            <a:normAutofit lnSpcReduction="10000"/>
          </a:bodyPr>
          <a:lstStyle/>
          <a:p>
            <a:pPr marL="0" indent="0" algn="just">
              <a:buNone/>
            </a:pPr>
            <a:r>
              <a:rPr lang="en-GB" sz="2000" b="1" i="1" dirty="0">
                <a:latin typeface="Arial" panose="020B0604020202020204" pitchFamily="34" charset="0"/>
                <a:cs typeface="Arial" panose="020B0604020202020204" pitchFamily="34" charset="0"/>
              </a:rPr>
              <a:t>Comfort and Emotional Support</a:t>
            </a:r>
            <a:endParaRPr lang="en-GB" sz="2000" i="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Offer a familiar comfort item from home, like a stuffed animal or a cosy blanket.</a:t>
            </a:r>
          </a:p>
          <a:p>
            <a:pPr marL="0" indent="0" algn="just">
              <a:buNone/>
            </a:pPr>
            <a:r>
              <a:rPr lang="en-GB" sz="2000" b="1" i="1" dirty="0">
                <a:latin typeface="Arial" panose="020B0604020202020204" pitchFamily="34" charset="0"/>
                <a:cs typeface="Arial" panose="020B0604020202020204" pitchFamily="34" charset="0"/>
              </a:rPr>
              <a:t>Language</a:t>
            </a:r>
            <a:r>
              <a:rPr lang="en-GB" sz="2000" dirty="0">
                <a:latin typeface="Arial" panose="020B0604020202020204" pitchFamily="34" charset="0"/>
                <a:cs typeface="Arial" panose="020B0604020202020204" pitchFamily="34" charset="0"/>
              </a:rPr>
              <a:t> </a:t>
            </a:r>
            <a:r>
              <a:rPr lang="en-GB" sz="2000" b="1" i="1" dirty="0">
                <a:latin typeface="Arial" panose="020B0604020202020204" pitchFamily="34" charset="0"/>
                <a:cs typeface="Arial" panose="020B0604020202020204" pitchFamily="34" charset="0"/>
              </a:rPr>
              <a:t>and</a:t>
            </a:r>
            <a:r>
              <a:rPr lang="en-GB" sz="2000" dirty="0">
                <a:latin typeface="Arial" panose="020B0604020202020204" pitchFamily="34" charset="0"/>
                <a:cs typeface="Arial" panose="020B0604020202020204" pitchFamily="34" charset="0"/>
              </a:rPr>
              <a:t> </a:t>
            </a:r>
            <a:r>
              <a:rPr lang="en-GB" sz="1800" b="1" i="1" dirty="0">
                <a:latin typeface="Arial" panose="020B0604020202020204" pitchFamily="34" charset="0"/>
                <a:cs typeface="Arial" panose="020B0604020202020204" pitchFamily="34" charset="0"/>
              </a:rPr>
              <a:t>Communication</a:t>
            </a:r>
            <a:r>
              <a:rPr lang="en-GB" sz="2000" dirty="0">
                <a:latin typeface="Arial" panose="020B0604020202020204" pitchFamily="34" charset="0"/>
                <a:cs typeface="Arial" panose="020B0604020202020204" pitchFamily="34" charset="0"/>
              </a:rPr>
              <a:t> </a:t>
            </a:r>
            <a:r>
              <a:rPr lang="en-GB" sz="1800" b="1" i="1" dirty="0">
                <a:latin typeface="Arial" panose="020B0604020202020204" pitchFamily="34" charset="0"/>
                <a:cs typeface="Arial" panose="020B0604020202020204" pitchFamily="34" charset="0"/>
              </a:rPr>
              <a:t>Assistance</a:t>
            </a:r>
            <a:endParaRPr lang="en-GB" sz="1800" i="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Promote the use of straightforward, repetitive language, songs, and narratives to boost Amira’s confidence in speaking. 
Incorporate non-verbal communication methods like gestures, visual aids, and facial expressions to enhance comprehension.</a:t>
            </a:r>
            <a:endParaRPr lang="en-GB" sz="2000" b="1" i="1" dirty="0">
              <a:latin typeface="Arial" panose="020B0604020202020204" pitchFamily="34" charset="0"/>
              <a:cs typeface="Arial" panose="020B0604020202020204" pitchFamily="34" charset="0"/>
            </a:endParaRPr>
          </a:p>
          <a:p>
            <a:pPr marL="0" indent="0" algn="just">
              <a:buNone/>
            </a:pPr>
            <a:r>
              <a:rPr lang="en-GB" sz="1800" b="1" i="1" dirty="0">
                <a:latin typeface="Arial" panose="020B0604020202020204" pitchFamily="34" charset="0"/>
                <a:cs typeface="Arial" panose="020B0604020202020204" pitchFamily="34" charset="0"/>
              </a:rPr>
              <a:t>Opportunities for Social Play</a:t>
            </a:r>
            <a:endParaRPr lang="en-GB" sz="18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Encourage small group activities with known peers and caring adults to assist Amira in gaining confidence in social interactions</a:t>
            </a:r>
            <a:r>
              <a:rPr lang="en-GB" dirty="0"/>
              <a:t>.</a:t>
            </a:r>
          </a:p>
          <a:p>
            <a:pPr algn="just"/>
            <a:endParaRPr lang="en-GB" dirty="0"/>
          </a:p>
          <a:p>
            <a:pPr marL="0" indent="0" algn="r">
              <a:buNone/>
            </a:pPr>
            <a:r>
              <a:rPr lang="en-GB" sz="1200" b="1" i="1" dirty="0">
                <a:latin typeface="Arial" panose="020B0604020202020204" pitchFamily="34" charset="0"/>
                <a:cs typeface="Arial" panose="020B0604020202020204" pitchFamily="34" charset="0"/>
              </a:rPr>
              <a:t>McLeod, S. (2017)</a:t>
            </a:r>
            <a:endParaRPr lang="en-US" sz="12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8815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970C2-DEA3-8235-1A8C-57160DDD68E0}"/>
              </a:ext>
            </a:extLst>
          </p:cNvPr>
          <p:cNvSpPr>
            <a:spLocks noGrp="1"/>
          </p:cNvSpPr>
          <p:nvPr>
            <p:ph type="title"/>
          </p:nvPr>
        </p:nvSpPr>
        <p:spPr/>
        <p:txBody>
          <a:bodyPr>
            <a:normAutofit/>
          </a:bodyPr>
          <a:lstStyle/>
          <a:p>
            <a:r>
              <a:rPr lang="en-GB" sz="2800" b="1" i="1" dirty="0">
                <a:latin typeface="Arial" panose="020B0604020202020204" pitchFamily="34" charset="0"/>
                <a:cs typeface="Arial" panose="020B0604020202020204" pitchFamily="34" charset="0"/>
              </a:rPr>
              <a:t>How might biological and environmental factors be influencing Amira’s psychological development? </a:t>
            </a:r>
            <a:endParaRPr lang="en-US" sz="2800" b="1" i="1"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E402D3BE-42A1-BB1B-6778-FC5AB826C469}"/>
              </a:ext>
            </a:extLst>
          </p:cNvPr>
          <p:cNvSpPr>
            <a:spLocks noGrp="1"/>
          </p:cNvSpPr>
          <p:nvPr>
            <p:ph type="body" idx="1"/>
          </p:nvPr>
        </p:nvSpPr>
        <p:spPr>
          <a:xfrm>
            <a:off x="839788" y="1681163"/>
            <a:ext cx="5157787" cy="823912"/>
          </a:xfrm>
        </p:spPr>
        <p:txBody>
          <a:bodyPr>
            <a:normAutofit/>
          </a:bodyPr>
          <a:lstStyle/>
          <a:p>
            <a:r>
              <a:rPr lang="en-GB" sz="2000" i="1" dirty="0">
                <a:latin typeface="Arial" panose="020B0604020202020204" pitchFamily="34" charset="0"/>
                <a:cs typeface="Arial" panose="020B0604020202020204" pitchFamily="34" charset="0"/>
              </a:rPr>
              <a:t>Biological Factors</a:t>
            </a:r>
          </a:p>
        </p:txBody>
      </p:sp>
      <p:sp>
        <p:nvSpPr>
          <p:cNvPr id="3" name="Content Placeholder 2">
            <a:extLst>
              <a:ext uri="{FF2B5EF4-FFF2-40B4-BE49-F238E27FC236}">
                <a16:creationId xmlns:a16="http://schemas.microsoft.com/office/drawing/2014/main" id="{B86A69CE-CCD6-B60C-A662-6DDE498762EE}"/>
              </a:ext>
            </a:extLst>
          </p:cNvPr>
          <p:cNvSpPr>
            <a:spLocks noGrp="1"/>
          </p:cNvSpPr>
          <p:nvPr>
            <p:ph sz="half" idx="2"/>
          </p:nvPr>
        </p:nvSpPr>
        <p:spPr>
          <a:xfrm>
            <a:off x="839788" y="2505074"/>
            <a:ext cx="8111238" cy="3987801"/>
          </a:xfrm>
        </p:spPr>
        <p:txBody>
          <a:bodyPr>
            <a:normAutofit fontScale="92500" lnSpcReduction="10000"/>
          </a:bodyPr>
          <a:lstStyle/>
          <a:p>
            <a:pPr algn="just"/>
            <a:r>
              <a:rPr lang="en-GB" sz="2000" b="1" i="1" dirty="0">
                <a:latin typeface="Arial" panose="020B0604020202020204" pitchFamily="34" charset="0"/>
                <a:cs typeface="Arial" panose="020B0604020202020204" pitchFamily="34" charset="0"/>
              </a:rPr>
              <a:t>Temperament</a:t>
            </a:r>
            <a:r>
              <a:rPr lang="en-GB" sz="2400" dirty="0"/>
              <a:t>: Each child is born with their own distinct temperament, which shapes their reactions to new experiences and relationships. (Thomas and Chess, 1977).</a:t>
            </a:r>
          </a:p>
          <a:p>
            <a:pPr algn="just"/>
            <a:r>
              <a:rPr lang="en-GB" sz="2000" b="1" i="1" dirty="0">
                <a:latin typeface="Arial" panose="020B0604020202020204" pitchFamily="34" charset="0"/>
                <a:cs typeface="Arial" panose="020B0604020202020204" pitchFamily="34" charset="0"/>
              </a:rPr>
              <a:t>Language Development</a:t>
            </a:r>
            <a:r>
              <a:rPr lang="en-GB" sz="2400" dirty="0"/>
              <a:t>: Her limited verbal communication could be associated with her current neurological and cognitive development stage.</a:t>
            </a:r>
          </a:p>
          <a:p>
            <a:pPr marL="0" indent="0" algn="just">
              <a:buNone/>
            </a:pPr>
            <a:r>
              <a:rPr lang="en-GB" sz="2200" b="1" i="1" dirty="0">
                <a:latin typeface="Arial" panose="020B0604020202020204" pitchFamily="34" charset="0"/>
                <a:cs typeface="Arial" panose="020B0604020202020204" pitchFamily="34" charset="0"/>
              </a:rPr>
              <a:t>Genetic</a:t>
            </a:r>
            <a:r>
              <a:rPr lang="en-GB" sz="2400" dirty="0"/>
              <a:t> </a:t>
            </a:r>
            <a:r>
              <a:rPr lang="en-GB" sz="2200" b="1" i="1" dirty="0">
                <a:latin typeface="Arial" panose="020B0604020202020204" pitchFamily="34" charset="0"/>
                <a:cs typeface="Arial" panose="020B0604020202020204" pitchFamily="34" charset="0"/>
              </a:rPr>
              <a:t>and</a:t>
            </a:r>
            <a:r>
              <a:rPr lang="en-GB" sz="2400" dirty="0"/>
              <a:t> </a:t>
            </a:r>
            <a:r>
              <a:rPr lang="en-GB" sz="2200" b="1" i="1" dirty="0">
                <a:latin typeface="Arial" panose="020B0604020202020204" pitchFamily="34" charset="0"/>
                <a:cs typeface="Arial" panose="020B0604020202020204" pitchFamily="34" charset="0"/>
              </a:rPr>
              <a:t>Health</a:t>
            </a:r>
            <a:r>
              <a:rPr lang="en-GB" sz="2400" dirty="0"/>
              <a:t> </a:t>
            </a:r>
            <a:r>
              <a:rPr lang="en-GB" sz="2200" b="1" i="1" dirty="0">
                <a:latin typeface="Arial" panose="020B0604020202020204" pitchFamily="34" charset="0"/>
                <a:cs typeface="Arial" panose="020B0604020202020204" pitchFamily="34" charset="0"/>
              </a:rPr>
              <a:t>Factors</a:t>
            </a:r>
            <a:r>
              <a:rPr lang="en-GB" sz="2400" dirty="0"/>
              <a:t>: </a:t>
            </a:r>
          </a:p>
          <a:p>
            <a:pPr algn="just"/>
            <a:r>
              <a:rPr lang="en-GB" sz="2400" dirty="0"/>
              <a:t>Biological elements, including general health, sleep quality, and nutrition, play a role in affecting emotional regulation and social interaction</a:t>
            </a:r>
            <a:r>
              <a:rPr lang="en-GB" sz="1400" dirty="0"/>
              <a:t>.</a:t>
            </a:r>
          </a:p>
          <a:p>
            <a:pPr algn="just"/>
            <a:endParaRPr lang="en-GB" sz="1400" dirty="0"/>
          </a:p>
          <a:p>
            <a:pPr marL="0" indent="0" algn="r">
              <a:buNone/>
            </a:pPr>
            <a:r>
              <a:rPr lang="en-GB" sz="1200" b="1" dirty="0">
                <a:latin typeface="Arial" panose="020B0604020202020204" pitchFamily="34" charset="0"/>
                <a:cs typeface="Arial" panose="020B0604020202020204" pitchFamily="34" charset="0"/>
              </a:rPr>
              <a:t>(Bee and Boyd, 2019).</a:t>
            </a:r>
          </a:p>
          <a:p>
            <a:pPr algn="just"/>
            <a:endParaRPr lang="en-GB" sz="1400" dirty="0"/>
          </a:p>
          <a:p>
            <a:pPr algn="just"/>
            <a:endParaRPr lang="en-US" sz="1400" dirty="0"/>
          </a:p>
        </p:txBody>
      </p:sp>
      <p:pic>
        <p:nvPicPr>
          <p:cNvPr id="4" name="Picture 3">
            <a:extLst>
              <a:ext uri="{FF2B5EF4-FFF2-40B4-BE49-F238E27FC236}">
                <a16:creationId xmlns:a16="http://schemas.microsoft.com/office/drawing/2014/main" id="{F070D17C-C947-708C-BD4D-874F2ABC1922}"/>
              </a:ext>
            </a:extLst>
          </p:cNvPr>
          <p:cNvPicPr>
            <a:picLocks noChangeAspect="1"/>
          </p:cNvPicPr>
          <p:nvPr/>
        </p:nvPicPr>
        <p:blipFill>
          <a:blip r:embed="rId2"/>
          <a:stretch>
            <a:fillRect/>
          </a:stretch>
        </p:blipFill>
        <p:spPr>
          <a:xfrm>
            <a:off x="9401298" y="1592324"/>
            <a:ext cx="2698249" cy="3256767"/>
          </a:xfrm>
          <a:prstGeom prst="rect">
            <a:avLst/>
          </a:prstGeom>
        </p:spPr>
      </p:pic>
    </p:spTree>
    <p:extLst>
      <p:ext uri="{BB962C8B-B14F-4D97-AF65-F5344CB8AC3E}">
        <p14:creationId xmlns:p14="http://schemas.microsoft.com/office/powerpoint/2010/main" val="2683058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DFE0B-5B41-69E6-D5E7-15DE4BD3B0A6}"/>
              </a:ext>
            </a:extLst>
          </p:cNvPr>
          <p:cNvSpPr>
            <a:spLocks noGrp="1"/>
          </p:cNvSpPr>
          <p:nvPr>
            <p:ph type="title"/>
          </p:nvPr>
        </p:nvSpPr>
        <p:spPr>
          <a:xfrm>
            <a:off x="839788" y="365126"/>
            <a:ext cx="10515600" cy="829830"/>
          </a:xfrm>
        </p:spPr>
        <p:txBody>
          <a:bodyPr>
            <a:normAutofit/>
          </a:bodyPr>
          <a:lstStyle/>
          <a:p>
            <a:r>
              <a:rPr lang="en-GB" sz="2400" b="1" i="1" dirty="0">
                <a:latin typeface="Arial" panose="020B0604020202020204" pitchFamily="34" charset="0"/>
                <a:cs typeface="Arial" panose="020B0604020202020204" pitchFamily="34" charset="0"/>
              </a:rPr>
              <a:t>How might biological and environmental factors be influencing Amira’s psychological development? </a:t>
            </a:r>
            <a:endParaRPr lang="en-US" sz="2400" b="1" i="1"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71834C3A-DD45-7961-BBE6-30696D732022}"/>
              </a:ext>
            </a:extLst>
          </p:cNvPr>
          <p:cNvSpPr>
            <a:spLocks noGrp="1"/>
          </p:cNvSpPr>
          <p:nvPr>
            <p:ph type="body" sz="quarter" idx="3"/>
          </p:nvPr>
        </p:nvSpPr>
        <p:spPr>
          <a:xfrm>
            <a:off x="3881748" y="2130135"/>
            <a:ext cx="3614552" cy="374939"/>
          </a:xfrm>
        </p:spPr>
        <p:txBody>
          <a:bodyPr>
            <a:normAutofit fontScale="92500" lnSpcReduction="10000"/>
          </a:bodyPr>
          <a:lstStyle/>
          <a:p>
            <a:r>
              <a:rPr lang="en-GB" i="1" dirty="0"/>
              <a:t>Environmental</a:t>
            </a:r>
            <a:r>
              <a:rPr lang="en-GB" dirty="0"/>
              <a:t> </a:t>
            </a:r>
            <a:r>
              <a:rPr lang="en-GB" i="1" dirty="0"/>
              <a:t>Factors</a:t>
            </a:r>
            <a:endParaRPr lang="en-US" i="1" dirty="0"/>
          </a:p>
        </p:txBody>
      </p:sp>
      <p:sp>
        <p:nvSpPr>
          <p:cNvPr id="6" name="Content Placeholder 5">
            <a:extLst>
              <a:ext uri="{FF2B5EF4-FFF2-40B4-BE49-F238E27FC236}">
                <a16:creationId xmlns:a16="http://schemas.microsoft.com/office/drawing/2014/main" id="{4F6E022B-D51E-7FDB-A7AB-916276A75F0C}"/>
              </a:ext>
            </a:extLst>
          </p:cNvPr>
          <p:cNvSpPr>
            <a:spLocks noGrp="1"/>
          </p:cNvSpPr>
          <p:nvPr>
            <p:ph sz="quarter" idx="4"/>
          </p:nvPr>
        </p:nvSpPr>
        <p:spPr>
          <a:xfrm>
            <a:off x="675409" y="2505075"/>
            <a:ext cx="10679979" cy="3684588"/>
          </a:xfrm>
        </p:spPr>
        <p:txBody>
          <a:bodyPr>
            <a:normAutofit/>
          </a:bodyPr>
          <a:lstStyle/>
          <a:p>
            <a:r>
              <a:rPr lang="en-GB" sz="2000" dirty="0">
                <a:latin typeface="Arial" panose="020B0604020202020204" pitchFamily="34" charset="0"/>
                <a:cs typeface="Arial" panose="020B0604020202020204" pitchFamily="34" charset="0"/>
              </a:rPr>
              <a:t>Attachment and Early Relationships: Bowlby (1969) highlighted that a secure bond with caregivers establishes the basis for emotional stability and self-assurance.
Home Environment: Factors such as family stress, alterations in routine, or a lack of chances for socializing with peers can impact a child’s emotional and social growth.
Nursery Setting: For a young child, entering a new environment filled with unknown adults and peers can be quite intimidating.
Cultural and Social Factors: If Amira come from a different cultural or differences background, she might face language obstacles or cultural disparities that impact her communication and social involvement in the nursery environment.</a:t>
            </a:r>
          </a:p>
          <a:p>
            <a:endParaRPr lang="en-GB" sz="2000" dirty="0">
              <a:latin typeface="Arial" panose="020B0604020202020204" pitchFamily="34" charset="0"/>
              <a:cs typeface="Arial" panose="020B0604020202020204" pitchFamily="34" charset="0"/>
            </a:endParaRPr>
          </a:p>
          <a:p>
            <a:pPr marL="0" indent="0" algn="r">
              <a:buNone/>
            </a:pPr>
            <a:r>
              <a:rPr lang="en-GB" sz="1200" b="1" i="1" dirty="0">
                <a:latin typeface="Arial" panose="020B0604020202020204" pitchFamily="34" charset="0"/>
                <a:cs typeface="Arial" panose="020B0604020202020204" pitchFamily="34" charset="0"/>
              </a:rPr>
              <a:t>(Bee and Boyd, 2019).</a:t>
            </a:r>
          </a:p>
          <a:p>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4368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3D95E-7AF6-86AD-D464-258478700AEB}"/>
              </a:ext>
            </a:extLst>
          </p:cNvPr>
          <p:cNvSpPr>
            <a:spLocks noGrp="1"/>
          </p:cNvSpPr>
          <p:nvPr>
            <p:ph type="title"/>
          </p:nvPr>
        </p:nvSpPr>
        <p:spPr>
          <a:xfrm>
            <a:off x="839788" y="1"/>
            <a:ext cx="10515600" cy="850667"/>
          </a:xfrm>
        </p:spPr>
        <p:txBody>
          <a:bodyPr>
            <a:normAutofit/>
          </a:bodyPr>
          <a:lstStyle/>
          <a:p>
            <a:pPr algn="ctr"/>
            <a:r>
              <a:rPr lang="en-GB" sz="2800" i="1" dirty="0"/>
              <a:t>The strengths Of Bowlby’s theory?</a:t>
            </a:r>
            <a:endParaRPr lang="en-US" sz="2800" i="1" dirty="0"/>
          </a:p>
        </p:txBody>
      </p:sp>
      <p:sp>
        <p:nvSpPr>
          <p:cNvPr id="4" name="Content Placeholder 3">
            <a:extLst>
              <a:ext uri="{FF2B5EF4-FFF2-40B4-BE49-F238E27FC236}">
                <a16:creationId xmlns:a16="http://schemas.microsoft.com/office/drawing/2014/main" id="{4D0E424B-5C12-5611-C777-0DF3DE6F99EA}"/>
              </a:ext>
            </a:extLst>
          </p:cNvPr>
          <p:cNvSpPr>
            <a:spLocks noGrp="1"/>
          </p:cNvSpPr>
          <p:nvPr>
            <p:ph sz="half" idx="2"/>
          </p:nvPr>
        </p:nvSpPr>
        <p:spPr>
          <a:xfrm>
            <a:off x="0" y="723068"/>
            <a:ext cx="12191999" cy="6134932"/>
          </a:xfrm>
        </p:spPr>
        <p:txBody>
          <a:bodyPr>
            <a:noAutofit/>
          </a:bodyPr>
          <a:lstStyle/>
          <a:p>
            <a:pPr marL="0" indent="0">
              <a:buNone/>
            </a:pPr>
            <a:r>
              <a:rPr lang="en-GB" sz="2000" b="1" i="1" dirty="0">
                <a:latin typeface="Arial" panose="020B0604020202020204" pitchFamily="34" charset="0"/>
                <a:cs typeface="Arial" panose="020B0604020202020204" pitchFamily="34" charset="0"/>
              </a:rPr>
              <a:t>Emphasizes Early Relationships</a:t>
            </a:r>
            <a:r>
              <a:rPr lang="en-GB" sz="2000" dirty="0"/>
              <a:t>: </a:t>
            </a:r>
          </a:p>
          <a:p>
            <a:r>
              <a:rPr lang="en-GB" sz="2000" dirty="0"/>
              <a:t>Bowlby’s Attachment Theory underscores the significance of a secure and nurturing bond with caregivers as a fundamental aspect of emotional development and future relational success.
</a:t>
            </a:r>
            <a:r>
              <a:rPr lang="en-GB" sz="2000" b="1" i="1" dirty="0">
                <a:latin typeface="Arial" panose="020B0604020202020204" pitchFamily="34" charset="0"/>
                <a:cs typeface="Arial" panose="020B0604020202020204" pitchFamily="34" charset="0"/>
              </a:rPr>
              <a:t>Backed by Empirical Research</a:t>
            </a:r>
            <a:r>
              <a:rPr lang="en-GB" sz="2000" dirty="0"/>
              <a:t>: Bowlby’s concepts are supported by substantial research, notably Ainsworth et al. (1978), who identified various attachment styles (secure, avoidant, and ambivalent).</a:t>
            </a:r>
          </a:p>
          <a:p>
            <a:pPr marL="0" indent="0">
              <a:buNone/>
            </a:pPr>
            <a:r>
              <a:rPr lang="en-GB" sz="2000" b="1" i="1" dirty="0">
                <a:latin typeface="Arial" panose="020B0604020202020204" pitchFamily="34" charset="0"/>
                <a:cs typeface="Arial" panose="020B0604020202020204" pitchFamily="34" charset="0"/>
              </a:rPr>
              <a:t>Practical Applications in Early Years Settings</a:t>
            </a:r>
          </a:p>
          <a:p>
            <a:r>
              <a:rPr lang="en-GB" sz="2000" dirty="0"/>
              <a:t>The theory forms the basis for the Key Person Approach outlined in the Early Years Foundation Stage (EYFS) (</a:t>
            </a:r>
            <a:r>
              <a:rPr lang="en-GB" sz="2000" dirty="0" err="1"/>
              <a:t>DfE</a:t>
            </a:r>
            <a:r>
              <a:rPr lang="en-GB" sz="2000" dirty="0"/>
              <a:t>, 2021), enabling practitioners to cultivate stable and supportive relationships that enhance children’s sense of security, which is particularly beneficial for children like Amira.</a:t>
            </a:r>
          </a:p>
          <a:p>
            <a:pPr marL="0" indent="0">
              <a:buNone/>
            </a:pPr>
            <a:r>
              <a:rPr lang="en-GB" sz="2000" b="1" i="1" dirty="0">
                <a:latin typeface="Arial" panose="020B0604020202020204" pitchFamily="34" charset="0"/>
                <a:cs typeface="Arial" panose="020B0604020202020204" pitchFamily="34" charset="0"/>
              </a:rPr>
              <a:t>Holistic Perspective on Development</a:t>
            </a:r>
          </a:p>
          <a:p>
            <a:r>
              <a:rPr lang="en-GB" sz="2000" dirty="0"/>
              <a:t>Bowlby linked emotional well-being with social, cognitive, and physical development. </a:t>
            </a:r>
          </a:p>
          <a:p>
            <a:r>
              <a:rPr lang="en-GB" sz="2000" dirty="0"/>
              <a:t>When children feel secure, they are more inclined to engage with their environment and develop important skills, thus supporting comprehensive growth.</a:t>
            </a:r>
          </a:p>
          <a:p>
            <a:r>
              <a:rPr lang="en-GB" sz="2000" dirty="0"/>
              <a:t> Bowlby’s insights have shaped various policies in child welfare, adoption, and fostering, emphasizing the necessity for consistent, loving caregiver relationships in facilitating healthy development.                                                 </a:t>
            </a:r>
            <a:r>
              <a:rPr lang="en-GB" sz="2000" b="1" i="1" dirty="0"/>
              <a:t>                                                                </a:t>
            </a:r>
          </a:p>
          <a:p>
            <a:endParaRPr lang="en-GB" sz="2000" b="1" i="1" dirty="0"/>
          </a:p>
          <a:p>
            <a:pPr marL="0" indent="0" algn="r">
              <a:buNone/>
            </a:pPr>
            <a:r>
              <a:rPr lang="en-GB" sz="2000" b="1" i="1" dirty="0"/>
              <a:t>                                                          (Bowlby, 1969).</a:t>
            </a:r>
            <a:endParaRPr lang="en-US" sz="2000" b="1" i="1" dirty="0"/>
          </a:p>
        </p:txBody>
      </p:sp>
    </p:spTree>
    <p:extLst>
      <p:ext uri="{BB962C8B-B14F-4D97-AF65-F5344CB8AC3E}">
        <p14:creationId xmlns:p14="http://schemas.microsoft.com/office/powerpoint/2010/main" val="3684780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F7F5B-B1D4-CF75-462D-77AEC77EA7C4}"/>
              </a:ext>
            </a:extLst>
          </p:cNvPr>
          <p:cNvSpPr>
            <a:spLocks noGrp="1"/>
          </p:cNvSpPr>
          <p:nvPr>
            <p:ph type="title"/>
          </p:nvPr>
        </p:nvSpPr>
        <p:spPr>
          <a:xfrm>
            <a:off x="839788" y="126176"/>
            <a:ext cx="10515600" cy="864612"/>
          </a:xfrm>
        </p:spPr>
        <p:txBody>
          <a:bodyPr>
            <a:normAutofit/>
          </a:bodyPr>
          <a:lstStyle/>
          <a:p>
            <a:pPr algn="ctr"/>
            <a:r>
              <a:rPr lang="en-GB" sz="3200" i="1" dirty="0"/>
              <a:t>What are the  weaknesses of your chosen theory?</a:t>
            </a:r>
            <a:endParaRPr lang="en-US" sz="3200" i="1" dirty="0"/>
          </a:p>
        </p:txBody>
      </p:sp>
      <p:sp>
        <p:nvSpPr>
          <p:cNvPr id="4" name="Content Placeholder 3">
            <a:extLst>
              <a:ext uri="{FF2B5EF4-FFF2-40B4-BE49-F238E27FC236}">
                <a16:creationId xmlns:a16="http://schemas.microsoft.com/office/drawing/2014/main" id="{B9F8D334-E852-BF1F-9ED6-9B45AC73882C}"/>
              </a:ext>
            </a:extLst>
          </p:cNvPr>
          <p:cNvSpPr>
            <a:spLocks noGrp="1"/>
          </p:cNvSpPr>
          <p:nvPr>
            <p:ph sz="half" idx="2"/>
          </p:nvPr>
        </p:nvSpPr>
        <p:spPr>
          <a:xfrm>
            <a:off x="645722" y="1291443"/>
            <a:ext cx="10895610" cy="5284518"/>
          </a:xfrm>
        </p:spPr>
        <p:txBody>
          <a:bodyPr>
            <a:noAutofit/>
          </a:bodyPr>
          <a:lstStyle/>
          <a:p>
            <a:pPr marL="0" indent="0" algn="just">
              <a:buNone/>
            </a:pPr>
            <a:r>
              <a:rPr lang="en-GB" sz="1800" b="1" dirty="0"/>
              <a:t>Excessive Focus on the Mother–Child Bond</a:t>
            </a:r>
          </a:p>
          <a:p>
            <a:pPr algn="just"/>
            <a:r>
              <a:rPr lang="en-GB" sz="1800" dirty="0"/>
              <a:t>Bowlby placed significant emphasis on the mother as the main attachment figure, neglecting the contributions of fathers, grandparents, and early childhood educators (Bowlby, 1969).</a:t>
            </a:r>
          </a:p>
          <a:p>
            <a:pPr marL="0" indent="0" algn="just">
              <a:buNone/>
            </a:pPr>
            <a:r>
              <a:rPr lang="en-GB" sz="1800" b="1" dirty="0"/>
              <a:t>Cultural</a:t>
            </a:r>
            <a:r>
              <a:rPr lang="en-GB" sz="1800" dirty="0"/>
              <a:t> </a:t>
            </a:r>
            <a:r>
              <a:rPr lang="en-GB" sz="1800" b="1" dirty="0"/>
              <a:t>Restrictions</a:t>
            </a:r>
            <a:r>
              <a:rPr lang="en-GB" sz="1800" dirty="0"/>
              <a:t>
Bowlby’s concepts primarily reflect Western family values. They might not be as relevant in cultures where child-rearing responsibilities are distributed among extended families or the community (Van </a:t>
            </a:r>
            <a:r>
              <a:rPr lang="en-GB" sz="1800" dirty="0" err="1"/>
              <a:t>Ijzendoorn</a:t>
            </a:r>
            <a:r>
              <a:rPr lang="en-GB" sz="1800" dirty="0"/>
              <a:t> and </a:t>
            </a:r>
            <a:r>
              <a:rPr lang="en-GB" sz="1800" dirty="0" err="1"/>
              <a:t>Kroonenberg</a:t>
            </a:r>
            <a:r>
              <a:rPr lang="en-GB" sz="1800" dirty="0"/>
              <a:t>, 1988).</a:t>
            </a:r>
          </a:p>
          <a:p>
            <a:pPr marL="0" indent="0" algn="just">
              <a:buNone/>
            </a:pPr>
            <a:r>
              <a:rPr lang="en-GB" sz="1800" b="1" dirty="0"/>
              <a:t>Deterministic Viewpoint</a:t>
            </a:r>
            <a:r>
              <a:rPr lang="en-GB" sz="1800" dirty="0"/>
              <a:t>
Bowlby’s theory  appears overly deterministic, suggesting that negative early attachments will necessarily lead to lasting issues. Rutter’s research (1981) indicates that children can heal and develop new, positive attachments later on if they receive appropriate support.</a:t>
            </a:r>
          </a:p>
          <a:p>
            <a:pPr marL="0" indent="0" algn="just">
              <a:buNone/>
            </a:pPr>
            <a:r>
              <a:rPr lang="en-GB" sz="1800" b="1" dirty="0"/>
              <a:t>Overlooks Biological and Temperamental Variations</a:t>
            </a:r>
          </a:p>
          <a:p>
            <a:pPr algn="just"/>
            <a:r>
              <a:rPr lang="en-GB" sz="1800" dirty="0"/>
              <a:t> Bowlby did not adequately account for the impact of biological factors or individual temperament on attachment. </a:t>
            </a:r>
          </a:p>
          <a:p>
            <a:pPr algn="just"/>
            <a:r>
              <a:rPr lang="en-GB" sz="1800" dirty="0"/>
              <a:t>For instance, certain children are inherently more resilient or adaptable than their peers, irrespective of their early experiences (Thomas and Chess, 1977).</a:t>
            </a:r>
          </a:p>
        </p:txBody>
      </p:sp>
    </p:spTree>
    <p:extLst>
      <p:ext uri="{BB962C8B-B14F-4D97-AF65-F5344CB8AC3E}">
        <p14:creationId xmlns:p14="http://schemas.microsoft.com/office/powerpoint/2010/main" val="3569220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9E9B9-BA12-05EC-8A0A-114DE226D2E6}"/>
              </a:ext>
            </a:extLst>
          </p:cNvPr>
          <p:cNvSpPr>
            <a:spLocks noGrp="1"/>
          </p:cNvSpPr>
          <p:nvPr>
            <p:ph type="title"/>
          </p:nvPr>
        </p:nvSpPr>
        <p:spPr/>
        <p:txBody>
          <a:bodyPr/>
          <a:lstStyle/>
          <a:p>
            <a:pPr algn="ctr"/>
            <a:r>
              <a:rPr lang="en-GB" dirty="0"/>
              <a:t>Conclusion </a:t>
            </a:r>
            <a:endParaRPr lang="en-US" dirty="0"/>
          </a:p>
        </p:txBody>
      </p:sp>
      <p:sp>
        <p:nvSpPr>
          <p:cNvPr id="8" name="TextBox 7">
            <a:extLst>
              <a:ext uri="{FF2B5EF4-FFF2-40B4-BE49-F238E27FC236}">
                <a16:creationId xmlns:a16="http://schemas.microsoft.com/office/drawing/2014/main" id="{A73ADF82-62A9-5AFB-4621-D54AC2B783A9}"/>
              </a:ext>
            </a:extLst>
          </p:cNvPr>
          <p:cNvSpPr txBox="1"/>
          <p:nvPr/>
        </p:nvSpPr>
        <p:spPr>
          <a:xfrm>
            <a:off x="645496" y="1484416"/>
            <a:ext cx="9880360" cy="5078313"/>
          </a:xfrm>
          <a:prstGeom prst="rect">
            <a:avLst/>
          </a:prstGeom>
          <a:noFill/>
        </p:spPr>
        <p:txBody>
          <a:bodyPr wrap="square">
            <a:spAutoFit/>
          </a:bodyPr>
          <a:lstStyle/>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In summary, Bowlby’s Attachment Theory (1969) offers a useful lens for examining Amira’s emotional and social behaviors as she adapts to her new nursery setting. </a:t>
            </a: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The theory emphasizes the importance of secure early bonds in fostering confidence, emotional regulation, and healthy social interactions.</a:t>
            </a:r>
            <a:r>
              <a:rPr lang="en-GB"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Amira’s anxiety, limited verbal skills, and hesitance to participate in play can be interpreted as expressions of her desire to build trust and security with unfamiliar caregivers. By utilizing Bowlby’s concepts, caregivers can provide nurturing, consistent, and responsive support to help Amira feel safe and cared for.</a:t>
            </a:r>
            <a:r>
              <a:rPr lang="en-GB"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Strategies like the key person approach, gradual adaptation to the nursery, and strong collaboration with parents align with attachment theory and can enhance Amira’s emotional security and social confidence.</a:t>
            </a:r>
            <a:r>
              <a:rPr lang="en-GB"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Although Bowlby’s theory has certain limitations, such as its initial focus on mothers and insufficient consideration of cultural and biological factors, it continues to be fundamental in early childhood practice, influencing how caregivers establish relationships and create emotionally supportive settings.</a:t>
            </a:r>
            <a:r>
              <a:rPr lang="en-GB"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Ultimately, understanding and implementing Bowlby’s theory allows practitioners to respond empathetically to each child's needs, ensuring they feel valued, secure, and ready to learn</a:t>
            </a:r>
            <a:r>
              <a:rPr lang="en-GB"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essential elements for lifelong well-being and development.</a:t>
            </a:r>
          </a:p>
        </p:txBody>
      </p:sp>
    </p:spTree>
    <p:extLst>
      <p:ext uri="{BB962C8B-B14F-4D97-AF65-F5344CB8AC3E}">
        <p14:creationId xmlns:p14="http://schemas.microsoft.com/office/powerpoint/2010/main" val="2481700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BF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838200" y="365125"/>
            <a:ext cx="10515600" cy="431391"/>
          </a:xfrm>
        </p:spPr>
        <p:txBody>
          <a:bodyPr>
            <a:normAutofit/>
          </a:bodyPr>
          <a:lstStyle/>
          <a:p>
            <a:pPr algn="ctr"/>
            <a:r>
              <a:rPr lang="en-GB" sz="2000">
                <a:latin typeface="Arial" panose="020B0604020202020204" pitchFamily="34" charset="0"/>
                <a:cs typeface="Arial" panose="020B0604020202020204" pitchFamily="34" charset="0"/>
              </a:rPr>
              <a:t>References</a:t>
            </a: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765789" y="1194323"/>
            <a:ext cx="10515600" cy="4221984"/>
          </a:xfrm>
        </p:spPr>
        <p:txBody>
          <a:bodyPr>
            <a:normAutofit fontScale="40000" lnSpcReduction="20000"/>
          </a:bodyPr>
          <a:lstStyle/>
          <a:p>
            <a:pPr marL="0" indent="0" algn="just">
              <a:buNone/>
            </a:pPr>
            <a:r>
              <a:rPr lang="en-GB" dirty="0">
                <a:hlinkClick r:id="rId2"/>
              </a:rPr>
              <a:t>  </a:t>
            </a:r>
            <a:r>
              <a:rPr lang="en-GB" sz="3600" dirty="0">
                <a:latin typeface="Arial" panose="020B0604020202020204" pitchFamily="34" charset="0"/>
                <a:cs typeface="Arial" panose="020B0604020202020204" pitchFamily="34" charset="0"/>
                <a:hlinkClick r:id="rId2"/>
              </a:rPr>
              <a:t>  </a:t>
            </a:r>
            <a:endParaRPr lang="en-GB" sz="3600" dirty="0">
              <a:latin typeface="Arial" panose="020B0604020202020204" pitchFamily="34" charset="0"/>
              <a:cs typeface="Arial" panose="020B0604020202020204" pitchFamily="34" charset="0"/>
            </a:endParaRPr>
          </a:p>
          <a:p>
            <a:pPr marL="0" indent="0" algn="just">
              <a:buNone/>
            </a:pPr>
            <a:r>
              <a:rPr lang="en-GB" sz="3600" dirty="0">
                <a:latin typeface="Arial" panose="020B0604020202020204" pitchFamily="34" charset="0"/>
                <a:cs typeface="Arial" panose="020B0604020202020204" pitchFamily="34" charset="0"/>
              </a:rPr>
              <a:t>Adamson, J. (1970). Book Review: Attachment and Loss. Volume I. Attachment. Canadian Psychiatric Association Journal, 15(3), pp.325–326.( Accessed: 10.11.25) </a:t>
            </a:r>
            <a:r>
              <a:rPr lang="en-GB" sz="3600" dirty="0" err="1">
                <a:latin typeface="Arial" panose="020B0604020202020204" pitchFamily="34" charset="0"/>
                <a:cs typeface="Arial" panose="020B0604020202020204" pitchFamily="34" charset="0"/>
              </a:rPr>
              <a:t>doi:https</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doi.org</a:t>
            </a:r>
            <a:r>
              <a:rPr lang="en-GB" sz="3600" dirty="0">
                <a:latin typeface="Arial" panose="020B0604020202020204" pitchFamily="34" charset="0"/>
                <a:cs typeface="Arial" panose="020B0604020202020204" pitchFamily="34" charset="0"/>
              </a:rPr>
              <a:t>/10.1177/070674377001500320.Bowlby, J. (2019a).</a:t>
            </a:r>
          </a:p>
          <a:p>
            <a:pPr marL="0" indent="0" algn="just">
              <a:buNone/>
            </a:pPr>
            <a:r>
              <a:rPr lang="en-GB" sz="3600" dirty="0">
                <a:latin typeface="Arial" panose="020B0604020202020204" pitchFamily="34" charset="0"/>
                <a:cs typeface="Arial" panose="020B0604020202020204" pitchFamily="34" charset="0"/>
              </a:rPr>
              <a:t>Ainsworth, M.D.S., </a:t>
            </a:r>
            <a:r>
              <a:rPr lang="en-GB" sz="3600" dirty="0" err="1">
                <a:latin typeface="Arial" panose="020B0604020202020204" pitchFamily="34" charset="0"/>
                <a:cs typeface="Arial" panose="020B0604020202020204" pitchFamily="34" charset="0"/>
              </a:rPr>
              <a:t>Blehar</a:t>
            </a:r>
            <a:r>
              <a:rPr lang="en-GB" sz="3600" dirty="0">
                <a:latin typeface="Arial" panose="020B0604020202020204" pitchFamily="34" charset="0"/>
                <a:cs typeface="Arial" panose="020B0604020202020204" pitchFamily="34" charset="0"/>
              </a:rPr>
              <a:t>, M.C., Waters, E. And Wall, S. (1978) Patterns of Attachment: A Psychological Study of the Strange Situation. Hillsdale, NJ: Lawrence Erlbaum Associates.</a:t>
            </a:r>
          </a:p>
          <a:p>
            <a:pPr marL="0" indent="0" algn="just">
              <a:buNone/>
            </a:pPr>
            <a:r>
              <a:rPr lang="en-GB" sz="3600" dirty="0">
                <a:latin typeface="Arial" panose="020B0604020202020204" pitchFamily="34" charset="0"/>
                <a:cs typeface="Arial" panose="020B0604020202020204" pitchFamily="34" charset="0"/>
              </a:rPr>
              <a:t>Bee, H. And Boyd, D. (2019) The Developing Child. 13</a:t>
            </a:r>
            <a:r>
              <a:rPr lang="en-GB" sz="3600" baseline="30000" dirty="0">
                <a:latin typeface="Arial" panose="020B0604020202020204" pitchFamily="34" charset="0"/>
                <a:cs typeface="Arial" panose="020B0604020202020204" pitchFamily="34" charset="0"/>
              </a:rPr>
              <a:t>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edn</a:t>
            </a:r>
            <a:r>
              <a:rPr lang="en-GB" sz="3600" dirty="0">
                <a:latin typeface="Arial" panose="020B0604020202020204" pitchFamily="34" charset="0"/>
                <a:cs typeface="Arial" panose="020B0604020202020204" pitchFamily="34" charset="0"/>
              </a:rPr>
              <a:t>. Harlow: Pearson Education. ( Accessed: 23.11.25).</a:t>
            </a:r>
          </a:p>
          <a:p>
            <a:pPr marL="0" indent="0" algn="just">
              <a:buNone/>
            </a:pPr>
            <a:r>
              <a:rPr lang="en-GB" sz="3600" dirty="0">
                <a:latin typeface="Arial" panose="020B0604020202020204" pitchFamily="34" charset="0"/>
                <a:cs typeface="Arial" panose="020B0604020202020204" pitchFamily="34" charset="0"/>
              </a:rPr>
              <a:t>Department for Education (</a:t>
            </a:r>
            <a:r>
              <a:rPr lang="en-GB" sz="3600" dirty="0" err="1">
                <a:latin typeface="Arial" panose="020B0604020202020204" pitchFamily="34" charset="0"/>
                <a:cs typeface="Arial" panose="020B0604020202020204" pitchFamily="34" charset="0"/>
              </a:rPr>
              <a:t>DfE</a:t>
            </a:r>
            <a:r>
              <a:rPr lang="en-GB" sz="3600" dirty="0">
                <a:latin typeface="Arial" panose="020B0604020202020204" pitchFamily="34" charset="0"/>
                <a:cs typeface="Arial" panose="020B0604020202020204" pitchFamily="34" charset="0"/>
              </a:rPr>
              <a:t>) (2021) Statutory Framework for the Early Years Foundation Stage: Setting the Standards for Learning, Development and Care for Children from Birth to Five. London: </a:t>
            </a:r>
            <a:r>
              <a:rPr lang="en-GB" sz="3600" dirty="0" err="1">
                <a:latin typeface="Arial" panose="020B0604020202020204" pitchFamily="34" charset="0"/>
                <a:cs typeface="Arial" panose="020B0604020202020204" pitchFamily="34" charset="0"/>
              </a:rPr>
              <a:t>DfE</a:t>
            </a:r>
            <a:r>
              <a:rPr lang="en-GB" sz="3600" dirty="0">
                <a:latin typeface="Arial" panose="020B0604020202020204" pitchFamily="34" charset="0"/>
                <a:cs typeface="Arial" panose="020B0604020202020204" pitchFamily="34" charset="0"/>
              </a:rPr>
              <a:t>.</a:t>
            </a:r>
          </a:p>
          <a:p>
            <a:pPr marL="0" indent="0" algn="just">
              <a:buNone/>
            </a:pPr>
            <a:r>
              <a:rPr lang="en-GB" sz="3600" dirty="0">
                <a:latin typeface="Arial" panose="020B0604020202020204" pitchFamily="34" charset="0"/>
                <a:cs typeface="Arial" panose="020B0604020202020204" pitchFamily="34" charset="0"/>
              </a:rPr>
              <a:t>McLeod, S. (2025). John Bowlby’s Attachment Theory. [online] Simply Psychology. Available at: </a:t>
            </a:r>
            <a:r>
              <a:rPr lang="en-GB" sz="3600" dirty="0">
                <a:latin typeface="Arial" panose="020B0604020202020204" pitchFamily="34" charset="0"/>
                <a:cs typeface="Arial" panose="020B0604020202020204" pitchFamily="34" charset="0"/>
                <a:hlinkClick r:id="rId2"/>
              </a:rPr>
              <a:t>https://www.simplypsychology.org/bowlby.html</a:t>
            </a:r>
            <a:r>
              <a:rPr lang="en-GB" sz="3600" dirty="0">
                <a:latin typeface="Arial" panose="020B0604020202020204" pitchFamily="34" charset="0"/>
                <a:cs typeface="Arial" panose="020B0604020202020204" pitchFamily="34" charset="0"/>
              </a:rPr>
              <a:t>. (Accessed: 11.11.25). </a:t>
            </a:r>
          </a:p>
          <a:p>
            <a:pPr marL="0" indent="0" algn="just">
              <a:buNone/>
            </a:pPr>
            <a:r>
              <a:rPr lang="en-GB" sz="3600" dirty="0">
                <a:latin typeface="Arial" panose="020B0604020202020204" pitchFamily="34" charset="0"/>
                <a:cs typeface="Arial" panose="020B0604020202020204" pitchFamily="34" charset="0"/>
              </a:rPr>
              <a:t>McLeod, S. (2017) ‘Bowlby’s Attachment Theory’, Simply Psychology. Available </a:t>
            </a:r>
            <a:r>
              <a:rPr lang="en-GB" sz="3600" dirty="0" err="1">
                <a:latin typeface="Arial" panose="020B0604020202020204" pitchFamily="34" charset="0"/>
                <a:cs typeface="Arial" panose="020B0604020202020204" pitchFamily="34" charset="0"/>
              </a:rPr>
              <a:t>at:https</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www.simplypsychology.org</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bowlby.html</a:t>
            </a:r>
            <a:r>
              <a:rPr lang="en-GB" sz="3600" dirty="0">
                <a:latin typeface="Arial" panose="020B0604020202020204" pitchFamily="34" charset="0"/>
                <a:cs typeface="Arial" panose="020B0604020202020204" pitchFamily="34" charset="0"/>
              </a:rPr>
              <a:t>. (Accessed: 11.11 2025).</a:t>
            </a:r>
          </a:p>
          <a:p>
            <a:pPr marL="0" indent="0" algn="just">
              <a:buNone/>
            </a:pPr>
            <a:r>
              <a:rPr lang="en-GB" sz="3600" dirty="0">
                <a:latin typeface="Arial" panose="020B0604020202020204" pitchFamily="34" charset="0"/>
                <a:cs typeface="Arial" panose="020B0604020202020204" pitchFamily="34" charset="0"/>
              </a:rPr>
              <a:t>Rutter, M. (1981) Maternal Deprivation Reassessed. 2</a:t>
            </a:r>
            <a:r>
              <a:rPr lang="en-GB" sz="3600" baseline="30000" dirty="0">
                <a:latin typeface="Arial" panose="020B0604020202020204" pitchFamily="34" charset="0"/>
                <a:cs typeface="Arial" panose="020B0604020202020204" pitchFamily="34" charset="0"/>
              </a:rPr>
              <a:t>nd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edn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Harmondsworth</a:t>
            </a:r>
            <a:r>
              <a:rPr lang="en-GB" sz="3600" dirty="0">
                <a:latin typeface="Arial" panose="020B0604020202020204" pitchFamily="34" charset="0"/>
                <a:cs typeface="Arial" panose="020B0604020202020204" pitchFamily="34" charset="0"/>
              </a:rPr>
              <a:t>: Penguin. ( Accessed: 10.11.25).</a:t>
            </a:r>
          </a:p>
          <a:p>
            <a:pPr marL="0" indent="0" algn="just">
              <a:buNone/>
            </a:pPr>
            <a:r>
              <a:rPr lang="en-GB" sz="3600" dirty="0">
                <a:latin typeface="Arial" panose="020B0604020202020204" pitchFamily="34" charset="0"/>
                <a:cs typeface="Arial" panose="020B0604020202020204" pitchFamily="34" charset="0"/>
              </a:rPr>
              <a:t>Thomas, A. And Chess, S. (1977) Temperament and Development. New York: Brunner/Mazel. ( Accessed: 11.11.25).</a:t>
            </a:r>
          </a:p>
          <a:p>
            <a:pPr marL="0" indent="0" algn="just">
              <a:buNone/>
            </a:pPr>
            <a:r>
              <a:rPr lang="en-GB" sz="3600" dirty="0">
                <a:latin typeface="Arial" panose="020B0604020202020204" pitchFamily="34" charset="0"/>
                <a:cs typeface="Arial" panose="020B0604020202020204" pitchFamily="34" charset="0"/>
              </a:rPr>
              <a:t>Schaffer, H.R. And Emerson, P.E. (1964) ‘The development of social attachments in infancy</a:t>
            </a:r>
            <a:r>
              <a:rPr lang="en-GB" sz="3800" dirty="0">
                <a:latin typeface="Arial" panose="020B0604020202020204" pitchFamily="34" charset="0"/>
                <a:cs typeface="Arial" panose="020B0604020202020204" pitchFamily="34" charset="0"/>
              </a:rPr>
              <a:t>’, Monographs of the Society for Research in Child Development, 29(3), pp. 1–77.</a:t>
            </a:r>
            <a:r>
              <a:rPr lang="en-GB" sz="3600" dirty="0">
                <a:latin typeface="Arial" panose="020B0604020202020204" pitchFamily="34" charset="0"/>
                <a:cs typeface="Arial" panose="020B0604020202020204" pitchFamily="34" charset="0"/>
              </a:rPr>
              <a:t>
Van </a:t>
            </a:r>
            <a:r>
              <a:rPr lang="en-GB" sz="3600" dirty="0" err="1">
                <a:latin typeface="Arial" panose="020B0604020202020204" pitchFamily="34" charset="0"/>
                <a:cs typeface="Arial" panose="020B0604020202020204" pitchFamily="34" charset="0"/>
              </a:rPr>
              <a:t>Ijzendoorn</a:t>
            </a:r>
            <a:r>
              <a:rPr lang="en-GB" sz="3600" dirty="0">
                <a:latin typeface="Arial" panose="020B0604020202020204" pitchFamily="34" charset="0"/>
                <a:cs typeface="Arial" panose="020B0604020202020204" pitchFamily="34" charset="0"/>
              </a:rPr>
              <a:t>, M.H. And </a:t>
            </a:r>
            <a:r>
              <a:rPr lang="en-GB" sz="3600" dirty="0" err="1">
                <a:latin typeface="Arial" panose="020B0604020202020204" pitchFamily="34" charset="0"/>
                <a:cs typeface="Arial" panose="020B0604020202020204" pitchFamily="34" charset="0"/>
              </a:rPr>
              <a:t>Kroonenberg</a:t>
            </a:r>
            <a:r>
              <a:rPr lang="en-GB" sz="3600" dirty="0">
                <a:latin typeface="Arial" panose="020B0604020202020204" pitchFamily="34" charset="0"/>
                <a:cs typeface="Arial" panose="020B0604020202020204" pitchFamily="34" charset="0"/>
              </a:rPr>
              <a:t>, P.M. (1988) ‘Cross-cultural patterns of attachment: A meta-analysis of the strange situation’, Child Development, 59(1), pp. 147–156.</a:t>
            </a:r>
          </a:p>
          <a:p>
            <a:pPr marL="0" indent="0" algn="just">
              <a:buNone/>
            </a:pPr>
            <a:endParaRPr lang="en-GB" sz="3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TotalTime>
  <Words>185</Words>
  <Application>Microsoft Office PowerPoint</Application>
  <PresentationFormat>Widescreen</PresentationFormat>
  <Paragraphs>12</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Student name Zumira Fernando Franco  Student number: 2424773 Lecturer’s name: Sheila Hussain  </vt:lpstr>
      <vt:lpstr>Introduction </vt:lpstr>
      <vt:lpstr>Psychosocial Development theory of John Bowlby’s </vt:lpstr>
      <vt:lpstr>Psychosocial Development Theory Of John Bowlby’s.</vt:lpstr>
      <vt:lpstr>Psychology Development Stage linked To Amira’s Needs </vt:lpstr>
      <vt:lpstr>Psychology Development Stage linked To Amira’s Needs P2</vt:lpstr>
      <vt:lpstr>What strategies / interventions would you propose to use within Amira’s nursery setting?</vt:lpstr>
      <vt:lpstr>What strategies / interventions would you propose to use within Amira’s nursery setting P2.</vt:lpstr>
      <vt:lpstr>How might biological and environmental factors be influencing Amira’s psychological development? </vt:lpstr>
      <vt:lpstr>How might biological and environmental factors be influencing Amira’s psychological development? </vt:lpstr>
      <vt:lpstr>The strengths Of Bowlby’s theory?</vt:lpstr>
      <vt:lpstr>What are the  weaknesses of your chosen theory?</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Student number Lecturer’s name  </dc:title>
  <dc:creator>Farah Wiita</dc:creator>
  <cp:lastModifiedBy>zumira franco</cp:lastModifiedBy>
  <cp:revision>11</cp:revision>
  <dcterms:created xsi:type="dcterms:W3CDTF">2025-10-14T20:52:47Z</dcterms:created>
  <dcterms:modified xsi:type="dcterms:W3CDTF">2025-11-17T13:49:30Z</dcterms:modified>
</cp:coreProperties>
</file>