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45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6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41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4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43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44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40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43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42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4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45.xml"/>
  <Override ContentType="application/vnd.openxmlformats-officedocument.presentationml.slide+xml" PartName="/ppt/slides/slide28.xml"/>
  <Override ContentType="application/vnd.openxmlformats-officedocument.presentationml.slide+xml" PartName="/ppt/slides/slide4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44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slide+xml" PartName="/ppt/slides/slide40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</p:sldIdLst>
  <p:sldSz cy="5143500" cx="9144000"/>
  <p:notesSz cx="6858000" cy="9144000"/>
  <p:embeddedFontLst>
    <p:embeddedFont>
      <p:font typeface="Nunito"/>
      <p:regular r:id="rId53"/>
      <p:bold r:id="rId54"/>
      <p:italic r:id="rId55"/>
      <p:boldItalic r:id="rId5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9BA8865C-ED20-416A-B6D5-3C034893543B}">
  <a:tblStyle styleId="{9BA8865C-ED20-416A-B6D5-3C034893543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4.xml"/><Relationship Id="rId42" Type="http://schemas.openxmlformats.org/officeDocument/2006/relationships/slide" Target="slides/slide36.xml"/><Relationship Id="rId41" Type="http://schemas.openxmlformats.org/officeDocument/2006/relationships/slide" Target="slides/slide35.xml"/><Relationship Id="rId44" Type="http://schemas.openxmlformats.org/officeDocument/2006/relationships/slide" Target="slides/slide38.xml"/><Relationship Id="rId43" Type="http://schemas.openxmlformats.org/officeDocument/2006/relationships/slide" Target="slides/slide37.xml"/><Relationship Id="rId46" Type="http://schemas.openxmlformats.org/officeDocument/2006/relationships/slide" Target="slides/slide40.xml"/><Relationship Id="rId45" Type="http://schemas.openxmlformats.org/officeDocument/2006/relationships/slide" Target="slides/slide39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48" Type="http://schemas.openxmlformats.org/officeDocument/2006/relationships/slide" Target="slides/slide42.xml"/><Relationship Id="rId47" Type="http://schemas.openxmlformats.org/officeDocument/2006/relationships/slide" Target="slides/slide41.xml"/><Relationship Id="rId49" Type="http://schemas.openxmlformats.org/officeDocument/2006/relationships/slide" Target="slides/slide43.xml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33" Type="http://schemas.openxmlformats.org/officeDocument/2006/relationships/slide" Target="slides/slide27.xml"/><Relationship Id="rId32" Type="http://schemas.openxmlformats.org/officeDocument/2006/relationships/slide" Target="slides/slide26.xml"/><Relationship Id="rId35" Type="http://schemas.openxmlformats.org/officeDocument/2006/relationships/slide" Target="slides/slide29.xml"/><Relationship Id="rId34" Type="http://schemas.openxmlformats.org/officeDocument/2006/relationships/slide" Target="slides/slide28.xml"/><Relationship Id="rId37" Type="http://schemas.openxmlformats.org/officeDocument/2006/relationships/slide" Target="slides/slide31.xml"/><Relationship Id="rId36" Type="http://schemas.openxmlformats.org/officeDocument/2006/relationships/slide" Target="slides/slide30.xml"/><Relationship Id="rId39" Type="http://schemas.openxmlformats.org/officeDocument/2006/relationships/slide" Target="slides/slide33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29" Type="http://schemas.openxmlformats.org/officeDocument/2006/relationships/slide" Target="slides/slide23.xml"/><Relationship Id="rId51" Type="http://schemas.openxmlformats.org/officeDocument/2006/relationships/slide" Target="slides/slide45.xml"/><Relationship Id="rId50" Type="http://schemas.openxmlformats.org/officeDocument/2006/relationships/slide" Target="slides/slide44.xml"/><Relationship Id="rId53" Type="http://schemas.openxmlformats.org/officeDocument/2006/relationships/font" Target="fonts/Nunito-regular.fntdata"/><Relationship Id="rId52" Type="http://schemas.openxmlformats.org/officeDocument/2006/relationships/slide" Target="slides/slide46.xml"/><Relationship Id="rId11" Type="http://schemas.openxmlformats.org/officeDocument/2006/relationships/slide" Target="slides/slide5.xml"/><Relationship Id="rId55" Type="http://schemas.openxmlformats.org/officeDocument/2006/relationships/font" Target="fonts/Nunito-italic.fntdata"/><Relationship Id="rId10" Type="http://schemas.openxmlformats.org/officeDocument/2006/relationships/slide" Target="slides/slide4.xml"/><Relationship Id="rId54" Type="http://schemas.openxmlformats.org/officeDocument/2006/relationships/font" Target="fonts/Nunito-bold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56" Type="http://schemas.openxmlformats.org/officeDocument/2006/relationships/font" Target="fonts/Nunito-boldItalic.fntdata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8b9ea415edc9001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8b9ea415edc9001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35978c96b5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35978c96b5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8b9ea415edc9001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8b9ea415edc9001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132dc31949b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132dc31949b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35dd2b3f83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135dd2b3f83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132dc31949b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132dc31949b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135978c96b5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135978c96b5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32086ad4bd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32086ad4bd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132086ad4b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132086ad4b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132086ad4bd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" name="Google Shape;221;g132086ad4bd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132086ad4bd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g132086ad4bd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132086ad4bd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g132086ad4bd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132086ad4bd_0_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132086ad4bd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337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ts val="1650"/>
              <a:buFont typeface="Calibri"/>
              <a:buChar char="●"/>
            </a:pPr>
            <a:r>
              <a:rPr b="1"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Discount</a:t>
            </a:r>
            <a:endParaRPr b="1" sz="1650">
              <a:solidFill>
                <a:srgbClr val="233A44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Promote a discount regularly </a:t>
            </a:r>
            <a:endParaRPr sz="1650">
              <a:solidFill>
                <a:srgbClr val="233A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33375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233A44"/>
              </a:buClr>
              <a:buSzPts val="1650"/>
              <a:buFont typeface="Calibri"/>
              <a:buChar char="●"/>
            </a:pPr>
            <a:r>
              <a:rPr b="1"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Special offer</a:t>
            </a:r>
            <a:endParaRPr b="1" sz="1650">
              <a:solidFill>
                <a:srgbClr val="233A44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Join the membership can enjoy the special offer.</a:t>
            </a:r>
            <a:endParaRPr sz="1650">
              <a:solidFill>
                <a:srgbClr val="233A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33375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233A44"/>
              </a:buClr>
              <a:buSzPts val="1650"/>
              <a:buFont typeface="Calibri"/>
              <a:buChar char="●"/>
            </a:pPr>
            <a:r>
              <a:rPr b="1"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Word of Mouth</a:t>
            </a:r>
            <a:endParaRPr b="1" sz="1650">
              <a:solidFill>
                <a:srgbClr val="233A44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Colourmix passes their information through their staff, customer and so on.</a:t>
            </a:r>
            <a:endParaRPr sz="1650">
              <a:solidFill>
                <a:srgbClr val="233A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33375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233A44"/>
              </a:buClr>
              <a:buSzPts val="1650"/>
              <a:buFont typeface="Calibri"/>
              <a:buChar char="●"/>
            </a:pPr>
            <a:r>
              <a:rPr b="1"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Advertisement</a:t>
            </a:r>
            <a:endParaRPr b="1" sz="1650">
              <a:solidFill>
                <a:srgbClr val="233A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Advertise their product in the online video, website, banner, etc.</a:t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135978c96b5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135978c96b5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136484f92b3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136484f92b3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131e1943b59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131e1943b59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133727f2791_1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133727f2791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135b19f2be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2" name="Google Shape;302;g135b19f2be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g135b19f2be4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1" name="Google Shape;311;g135b19f2be4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135b19f2be4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135b19f2be4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133727f2791_1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133727f2791_1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11fd6b54a03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11fd6b54a03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g1354b6e32a1_1_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9" name="Google Shape;369;g1354b6e32a1_1_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g1354b6e32a1_1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8" name="Google Shape;378;g1354b6e32a1_1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g1354b6e32a1_1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7" name="Google Shape;387;g1354b6e32a1_1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g135978c96b5_0_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6" name="Google Shape;396;g135978c96b5_0_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g1354b6e32a1_1_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7" name="Google Shape;407;g1354b6e32a1_1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7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g1354b6e32a1_1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9" name="Google Shape;419;g1354b6e32a1_1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g135978c96b5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8" name="Google Shape;428;g135978c96b5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g13641cf74b5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" name="Google Shape;433;g13641cf74b5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135978c96b5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135978c96b5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6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g135978c96b5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8" name="Google Shape;448;g135978c96b5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g131e1943b59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3" name="Google Shape;453;g131e1943b59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132c2d18bbe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132c2d18bbe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Online exclusive offer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Free delivery upon large purchase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Membership registration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Accumulated points on every purchase for member’s reward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Converted to O2O new retail stores provide consumers with new shopping experience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Calibri"/>
              <a:buChar char="●"/>
            </a:pPr>
            <a:r>
              <a:rPr lang="en" sz="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Member exclusive offer 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Calibri"/>
              <a:buChar char="●"/>
            </a:pPr>
            <a:r>
              <a:rPr lang="en"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Accumulated points on every purchase for member’s reward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13641cf74b5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13641cf74b5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132c2d18bbe_0_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4" name="Google Shape;494;g132c2d18bbe_0_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3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g11fd6b54a03_1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5" name="Google Shape;505;g11fd6b54a03_1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g135978c96b5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3" name="Google Shape;513;g135978c96b5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g135978c96b5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8" name="Google Shape;518;g135978c96b5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g1334b13e9a8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3" name="Google Shape;523;g1334b13e9a8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g13641cf74b5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9" name="Google Shape;529;g13641cf74b5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g1334b13e9a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5" name="Google Shape;535;g1334b13e9a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g132dc31949b_1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1" name="Google Shape;541;g132dc31949b_1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g1334b13e9a8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7" name="Google Shape;547;g1334b13e9a8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g131e1943b59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3" name="Google Shape;553;g131e1943b59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6.png"/><Relationship Id="rId6" Type="http://schemas.openxmlformats.org/officeDocument/2006/relationships/image" Target="../media/image10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jpg"/><Relationship Id="rId4" Type="http://schemas.openxmlformats.org/officeDocument/2006/relationships/image" Target="../media/image19.jpg"/><Relationship Id="rId5" Type="http://schemas.openxmlformats.org/officeDocument/2006/relationships/image" Target="../media/image12.png"/><Relationship Id="rId6" Type="http://schemas.openxmlformats.org/officeDocument/2006/relationships/image" Target="../media/image7.png"/><Relationship Id="rId7" Type="http://schemas.openxmlformats.org/officeDocument/2006/relationships/image" Target="../media/image2.png"/><Relationship Id="rId8" Type="http://schemas.openxmlformats.org/officeDocument/2006/relationships/image" Target="../media/image1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3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4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7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0.png"/><Relationship Id="rId4" Type="http://schemas.openxmlformats.org/officeDocument/2006/relationships/image" Target="../media/image26.png"/><Relationship Id="rId5" Type="http://schemas.openxmlformats.org/officeDocument/2006/relationships/image" Target="../media/image21.png"/><Relationship Id="rId6" Type="http://schemas.openxmlformats.org/officeDocument/2006/relationships/image" Target="../media/image23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7.png"/><Relationship Id="rId4" Type="http://schemas.openxmlformats.org/officeDocument/2006/relationships/image" Target="../media/image26.png"/><Relationship Id="rId5" Type="http://schemas.openxmlformats.org/officeDocument/2006/relationships/image" Target="../media/image21.png"/><Relationship Id="rId6" Type="http://schemas.openxmlformats.org/officeDocument/2006/relationships/image" Target="../media/image22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5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4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5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42.png"/><Relationship Id="rId4" Type="http://schemas.openxmlformats.org/officeDocument/2006/relationships/image" Target="../media/image29.png"/><Relationship Id="rId5" Type="http://schemas.openxmlformats.org/officeDocument/2006/relationships/image" Target="../media/image33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28.png"/><Relationship Id="rId4" Type="http://schemas.openxmlformats.org/officeDocument/2006/relationships/image" Target="../media/image32.png"/><Relationship Id="rId5" Type="http://schemas.openxmlformats.org/officeDocument/2006/relationships/image" Target="../media/image31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30.png"/><Relationship Id="rId4" Type="http://schemas.openxmlformats.org/officeDocument/2006/relationships/image" Target="../media/image39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34.png"/><Relationship Id="rId4" Type="http://schemas.openxmlformats.org/officeDocument/2006/relationships/image" Target="../media/image38.png"/><Relationship Id="rId5" Type="http://schemas.openxmlformats.org/officeDocument/2006/relationships/image" Target="../media/image2.png"/><Relationship Id="rId6" Type="http://schemas.openxmlformats.org/officeDocument/2006/relationships/image" Target="../media/image7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7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6.xml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0.png"/><Relationship Id="rId4" Type="http://schemas.openxmlformats.org/officeDocument/2006/relationships/image" Target="../media/image36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41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1.xml"/><Relationship Id="rId3" Type="http://schemas.openxmlformats.org/officeDocument/2006/relationships/hyperlink" Target="https://www.statista.com/statistics/1032442/hong-kong-beauty-product-retail-sales-online/" TargetMode="External"/><Relationship Id="rId4" Type="http://schemas.openxmlformats.org/officeDocument/2006/relationships/hyperlink" Target="https://www.sciencedirect.com/science/article/pii/S1567422320300570" TargetMode="External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2.xml"/><Relationship Id="rId3" Type="http://schemas.openxmlformats.org/officeDocument/2006/relationships/hyperlink" Target="https://www.census2021.gov.hk/" TargetMode="External"/><Relationship Id="rId4" Type="http://schemas.openxmlformats.org/officeDocument/2006/relationships/hyperlink" Target="https://www.census2021.gov.hk/" TargetMode="External"/><Relationship Id="rId9" Type="http://schemas.openxmlformats.org/officeDocument/2006/relationships/hyperlink" Target="https://www.census2021.gov.hk/" TargetMode="External"/><Relationship Id="rId5" Type="http://schemas.openxmlformats.org/officeDocument/2006/relationships/hyperlink" Target="https://www.census2021.gov.hk" TargetMode="External"/><Relationship Id="rId6" Type="http://schemas.openxmlformats.org/officeDocument/2006/relationships/hyperlink" Target="https://www.instagram.com/p/Cd7TsuEOLGg/?hl=en" TargetMode="External"/><Relationship Id="rId7" Type="http://schemas.openxmlformats.org/officeDocument/2006/relationships/hyperlink" Target="https://www1.hkexnews.hk/listedco/listconews/sehk/2021/0419/2021041900498.pdf" TargetMode="External"/><Relationship Id="rId8" Type="http://schemas.openxmlformats.org/officeDocument/2006/relationships/hyperlink" Target="https://www1.hkexnews.hk/listedco/listconews/sehk/2021/0419/2021041900498.pdf" TargetMode="Externa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3.xml"/><Relationship Id="rId3" Type="http://schemas.openxmlformats.org/officeDocument/2006/relationships/hyperlink" Target="https://partnernet.hktb.com/china/sc/e_marketplace/company_directory/index.html?companyID=2806&amp;accordionDefault=company&amp;viewMode=Details" TargetMode="External"/><Relationship Id="rId4" Type="http://schemas.openxmlformats.org/officeDocument/2006/relationships/hyperlink" Target="https://www1.hkexnews.hk/listedco/listconews/sehk/2021/0419/2021041900499_c.pdf" TargetMode="External"/><Relationship Id="rId11" Type="http://schemas.openxmlformats.org/officeDocument/2006/relationships/hyperlink" Target="https://www.facebook.com/colourmix.cosmetics/photos/a.141399965901812/7731986796843053/" TargetMode="External"/><Relationship Id="rId10" Type="http://schemas.openxmlformats.org/officeDocument/2006/relationships/hyperlink" Target="https://www.colourmix-cosmetics.com/eng/product/ProductPage?cmd=landing" TargetMode="External"/><Relationship Id="rId12" Type="http://schemas.openxmlformats.org/officeDocument/2006/relationships/hyperlink" Target="https://www.facebook.com/colourmix.cosmetics/videos/695981885079046" TargetMode="External"/><Relationship Id="rId9" Type="http://schemas.openxmlformats.org/officeDocument/2006/relationships/hyperlink" Target="https://www.instagram.com/p/CeAU-wLJ6CC/?hl=en" TargetMode="External"/><Relationship Id="rId5" Type="http://schemas.openxmlformats.org/officeDocument/2006/relationships/hyperlink" Target="https://www1.hkexnews.hk/listedco/listconews/sehk/2022/0401/2022040100117_c.pdf" TargetMode="External"/><Relationship Id="rId6" Type="http://schemas.openxmlformats.org/officeDocument/2006/relationships/hyperlink" Target="https://www1.hkexnews.hk/listedco/listconews/sehk/2021/0708/2021070801128.pdf" TargetMode="External"/><Relationship Id="rId7" Type="http://schemas.openxmlformats.org/officeDocument/2006/relationships/hyperlink" Target="https://www1.hkexnews.hk/listedco/listconews/sehk/2022/0401/2022040100116.pdf" TargetMode="External"/><Relationship Id="rId8" Type="http://schemas.openxmlformats.org/officeDocument/2006/relationships/hyperlink" Target="https://www.facebook.com/colourmix.cosmetics/photos/6979493368759070" TargetMode="Externa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4.xml"/><Relationship Id="rId3" Type="http://schemas.openxmlformats.org/officeDocument/2006/relationships/hyperlink" Target="https://www.censtatd.gov.hk/tc/" TargetMode="External"/><Relationship Id="rId4" Type="http://schemas.openxmlformats.org/officeDocument/2006/relationships/hyperlink" Target="https://play.google.com/store/apps/details?id=com.bonjourhk.m&amp;hl=en&amp;gl=US" TargetMode="External"/><Relationship Id="rId11" Type="http://schemas.openxmlformats.org/officeDocument/2006/relationships/hyperlink" Target="https://www.facebook.com/sasahongkong/videos/716529622695667" TargetMode="External"/><Relationship Id="rId10" Type="http://schemas.openxmlformats.org/officeDocument/2006/relationships/hyperlink" Target="https://www.instagram.com/p/CThIKjGp0MX/?hl=en" TargetMode="External"/><Relationship Id="rId9" Type="http://schemas.openxmlformats.org/officeDocument/2006/relationships/hyperlink" Target="https://research.hktdc.com/en/article/MzEzOTAyNDg0" TargetMode="External"/><Relationship Id="rId5" Type="http://schemas.openxmlformats.org/officeDocument/2006/relationships/hyperlink" Target="https://www.trade.gov/country-commercial-guides/hong-kong-cosmetics-and-toiletries" TargetMode="External"/><Relationship Id="rId6" Type="http://schemas.openxmlformats.org/officeDocument/2006/relationships/hyperlink" Target="https://www.labour.gov.hk" TargetMode="External"/><Relationship Id="rId7" Type="http://schemas.openxmlformats.org/officeDocument/2006/relationships/hyperlink" Target="https://www.youtube.com/watch?v=nW6n3WIKEIY" TargetMode="External"/><Relationship Id="rId8" Type="http://schemas.openxmlformats.org/officeDocument/2006/relationships/hyperlink" Target="https://www.youtube.com/watch?v=nW6n3WIKEIY" TargetMode="Externa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5.xml"/><Relationship Id="rId3" Type="http://schemas.openxmlformats.org/officeDocument/2006/relationships/hyperlink" Target="https://doc.irasia.com/listco/hk/sasa/annual/2020/ar2020.pdf" TargetMode="External"/><Relationship Id="rId4" Type="http://schemas.openxmlformats.org/officeDocument/2006/relationships/hyperlink" Target="https://www1.hkexnews.hk/listedco/listconews/sehk/2021/1223/2021122300188.pdf" TargetMode="External"/><Relationship Id="rId5" Type="http://schemas.openxmlformats.org/officeDocument/2006/relationships/hyperlink" Target="https://www.census2021.gov.hk/" TargetMode="Externa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title"/>
          </p:nvPr>
        </p:nvSpPr>
        <p:spPr>
          <a:xfrm>
            <a:off x="1091547" y="1354050"/>
            <a:ext cx="69609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Assignment 2</a:t>
            </a:r>
            <a:endParaRPr sz="5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Company: Colourmix </a:t>
            </a:r>
            <a:endParaRPr sz="5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5000">
              <a:solidFill>
                <a:schemeClr val="dk1"/>
              </a:solidFill>
            </a:endParaRPr>
          </a:p>
        </p:txBody>
      </p:sp>
      <p:sp>
        <p:nvSpPr>
          <p:cNvPr id="129" name="Google Shape;129;p13"/>
          <p:cNvSpPr txBox="1"/>
          <p:nvPr>
            <p:ph idx="4294967295" type="subTitle"/>
          </p:nvPr>
        </p:nvSpPr>
        <p:spPr>
          <a:xfrm>
            <a:off x="318475" y="2804036"/>
            <a:ext cx="5361300" cy="144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Group 3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Chan Gi Wing Constance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Lui Ka Man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Kwok Chun Ho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Cheng Chung Hei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500">
                <a:solidFill>
                  <a:srgbClr val="FFFFFF"/>
                </a:solidFill>
              </a:rPr>
              <a:t>Leung Hon To</a:t>
            </a:r>
            <a:endParaRPr sz="45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 </a:t>
            </a:r>
            <a:endParaRPr/>
          </a:p>
        </p:txBody>
      </p:sp>
      <p:pic>
        <p:nvPicPr>
          <p:cNvPr id="130" name="Google Shape;130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36500" y="2804025"/>
            <a:ext cx="2796300" cy="449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4"/>
          <p:cNvSpPr txBox="1"/>
          <p:nvPr>
            <p:ph type="title"/>
          </p:nvPr>
        </p:nvSpPr>
        <p:spPr>
          <a:xfrm>
            <a:off x="875200" y="2153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 </a:t>
            </a:r>
            <a:endParaRPr/>
          </a:p>
        </p:txBody>
      </p:sp>
      <p:sp>
        <p:nvSpPr>
          <p:cNvPr id="136" name="Google Shape;136;p14"/>
          <p:cNvSpPr txBox="1"/>
          <p:nvPr/>
        </p:nvSpPr>
        <p:spPr>
          <a:xfrm>
            <a:off x="1080575" y="755375"/>
            <a:ext cx="7713000" cy="487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Background</a:t>
            </a:r>
            <a:r>
              <a:rPr lang="en" sz="1300"/>
              <a:t> 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Overview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Cosmetics industry in Hong Kong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Sales performance of Colourmix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Cosmetics E-Commerce Sales in Hong Kong 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Internal of Colourmix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Segmentation, Targeting and Positioning 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Marketing Mix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External Analysis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Competitor’s profile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Competitor’s social media platform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Porter’s five forces analysis: Colourmix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Comparison with target competitor: Bonjour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Promotion strategy of target competitor: Bonjour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Summary of the analysis of Colourmix 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Recommendation for Colourmix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Proposal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Content creation</a:t>
            </a:r>
            <a:endParaRPr sz="1300"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Measurement and monitoring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References</a:t>
            </a:r>
            <a:endParaRPr sz="1300"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300"/>
              <a:t>Appendix</a:t>
            </a:r>
            <a:endParaRPr sz="13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5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546100" lvl="0" marL="45720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000"/>
              <a:buAutoNum type="arabicPeriod"/>
            </a:pPr>
            <a:r>
              <a:rPr lang="en" sz="5000">
                <a:solidFill>
                  <a:srgbClr val="FFFFFF"/>
                </a:solidFill>
              </a:rPr>
              <a:t>Background </a:t>
            </a:r>
            <a:endParaRPr sz="5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SzPct val="100000"/>
              <a:buAutoNum type="arabicPeriod"/>
            </a:pPr>
            <a:r>
              <a:rPr lang="en"/>
              <a:t>Overview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7" name="Google Shape;147;p16"/>
          <p:cNvSpPr txBox="1"/>
          <p:nvPr>
            <p:ph idx="1" type="body"/>
          </p:nvPr>
        </p:nvSpPr>
        <p:spPr>
          <a:xfrm>
            <a:off x="9547730" y="1709700"/>
            <a:ext cx="4712400" cy="303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Hong Kong Cosmetic Industry ranking (according to turnover value):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1st: Sasa 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2nd: Bonjour 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3rd: Colourmix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Colourmix was found in 2004 by Veeko International Holding Ltd.</a:t>
            </a:r>
            <a:endParaRPr/>
          </a:p>
          <a:p>
            <a:pPr indent="-304958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ct val="100000"/>
              <a:buChar char="-"/>
            </a:pPr>
            <a:r>
              <a:rPr lang="en"/>
              <a:t>50 retails stores (Up to now)</a:t>
            </a:r>
            <a:endParaRPr/>
          </a:p>
          <a:p>
            <a:pPr indent="-304958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</a:pPr>
            <a:r>
              <a:rPr lang="en"/>
              <a:t>S</a:t>
            </a:r>
            <a:r>
              <a:rPr lang="en"/>
              <a:t>ales </a:t>
            </a:r>
            <a:r>
              <a:rPr lang="en"/>
              <a:t>dropped rapidly since 2019, stores closed due to pandemic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Objective: </a:t>
            </a:r>
            <a:r>
              <a:rPr lang="en"/>
              <a:t>Drive sales growth in 2023 and get closer to competitors’ sales value </a:t>
            </a:r>
            <a:endParaRPr/>
          </a:p>
        </p:txBody>
      </p:sp>
      <p:sp>
        <p:nvSpPr>
          <p:cNvPr id="148" name="Google Shape;148;p16"/>
          <p:cNvSpPr txBox="1"/>
          <p:nvPr/>
        </p:nvSpPr>
        <p:spPr>
          <a:xfrm>
            <a:off x="858800" y="1642925"/>
            <a:ext cx="7738500" cy="233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Calibri"/>
                <a:ea typeface="Calibri"/>
                <a:cs typeface="Calibri"/>
                <a:sym typeface="Calibri"/>
              </a:rPr>
              <a:t>Colourmix Cosmetics Company Limited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 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Founded in 2004 by Veeko International Holdings Ltd.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One of the largest specialty cosmetic chains in Hong Kong (HKTDC, 2021).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Mainly sells international brands of cosmetic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products.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b="1" lang="en">
                <a:latin typeface="Calibri"/>
                <a:ea typeface="Calibri"/>
                <a:cs typeface="Calibri"/>
                <a:sym typeface="Calibri"/>
              </a:rPr>
              <a:t>50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retail stores (Colourmix, 2022).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Ranked number 3 (Colourmix, 2021) in the Hong Kong Cosmetic Industry by turnover value.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Sales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 dropped drastically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since 2019 pandemics (Colourmix, 2021).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Objective of this project is to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drive positive sales growth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for Colourmix in 2023.  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9" name="Google Shape;14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01000" y="1049075"/>
            <a:ext cx="2796300" cy="449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/>
          <p:cNvSpPr txBox="1"/>
          <p:nvPr>
            <p:ph type="title"/>
          </p:nvPr>
        </p:nvSpPr>
        <p:spPr>
          <a:xfrm>
            <a:off x="819150" y="5029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1.1 Cosmetics Industry in Hong Kong</a:t>
            </a:r>
            <a:endParaRPr/>
          </a:p>
        </p:txBody>
      </p:sp>
      <p:sp>
        <p:nvSpPr>
          <p:cNvPr id="155" name="Google Shape;155;p17"/>
          <p:cNvSpPr txBox="1"/>
          <p:nvPr/>
        </p:nvSpPr>
        <p:spPr>
          <a:xfrm>
            <a:off x="4513825" y="4607175"/>
            <a:ext cx="4456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Source: </a:t>
            </a: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The 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International Trade Administration</a:t>
            </a: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 (2022</a:t>
            </a: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17"/>
          <p:cNvSpPr txBox="1"/>
          <p:nvPr/>
        </p:nvSpPr>
        <p:spPr>
          <a:xfrm>
            <a:off x="819150" y="2746450"/>
            <a:ext cx="3336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Unit: in USD million</a:t>
            </a:r>
            <a:endParaRPr sz="1200"/>
          </a:p>
        </p:txBody>
      </p:sp>
      <p:sp>
        <p:nvSpPr>
          <p:cNvPr id="157" name="Google Shape;157;p17"/>
          <p:cNvSpPr txBox="1"/>
          <p:nvPr/>
        </p:nvSpPr>
        <p:spPr>
          <a:xfrm>
            <a:off x="819150" y="3339650"/>
            <a:ext cx="77688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According to the International Trade Administration (2022), the total market size had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sudden rebounce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from 2019 to 2020, and estimated 2021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has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rapid growth by 36%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with $5140 million (USD). 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8" name="Google Shape;15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5638" y="1754700"/>
            <a:ext cx="7692726" cy="1050375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17"/>
          <p:cNvSpPr txBox="1"/>
          <p:nvPr/>
        </p:nvSpPr>
        <p:spPr>
          <a:xfrm>
            <a:off x="819150" y="1457550"/>
            <a:ext cx="4456500" cy="5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Table 1.1: Total market size of cosmetics industry in Hong Kong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17"/>
          <p:cNvSpPr txBox="1"/>
          <p:nvPr/>
        </p:nvSpPr>
        <p:spPr>
          <a:xfrm>
            <a:off x="9344175" y="2077550"/>
            <a:ext cx="4284600" cy="12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-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Market size = Import - (Export + Re-export)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-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Rebounce in 2020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-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Market size is estimated to be growing rapidly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17"/>
          <p:cNvSpPr txBox="1"/>
          <p:nvPr/>
        </p:nvSpPr>
        <p:spPr>
          <a:xfrm>
            <a:off x="6301025" y="2809263"/>
            <a:ext cx="2226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Source: Constructed by author 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1.2. Sales performance of Colourmix</a:t>
            </a:r>
            <a:endParaRPr/>
          </a:p>
        </p:txBody>
      </p:sp>
      <p:graphicFrame>
        <p:nvGraphicFramePr>
          <p:cNvPr id="167" name="Google Shape;167;p18"/>
          <p:cNvGraphicFramePr/>
          <p:nvPr/>
        </p:nvGraphicFramePr>
        <p:xfrm>
          <a:off x="952500" y="18002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1809750"/>
                <a:gridCol w="1809750"/>
                <a:gridCol w="1809750"/>
                <a:gridCol w="18097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2019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500"/>
                        <a:t>(Colourmix, 2019)</a:t>
                      </a:r>
                      <a:endParaRPr sz="5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2020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500"/>
                        <a:t>(Colourmix, 2020)</a:t>
                      </a:r>
                      <a:endParaRPr sz="5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2021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500"/>
                        <a:t>(Colourmix, 2021)</a:t>
                      </a:r>
                      <a:endParaRPr sz="5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Turnover (HKD)</a:t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$1,408.3</a:t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$836.0</a:t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$351.6</a:t>
                      </a:r>
                      <a:endParaRPr sz="12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Growth vs previous year</a:t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-10.5%</a:t>
                      </a:r>
                      <a:endParaRPr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/>
                        <a:t>-40.6%</a:t>
                      </a:r>
                      <a:endParaRPr b="1" sz="12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/>
                        <a:t>-57.9%</a:t>
                      </a:r>
                      <a:endParaRPr b="1" sz="1200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168" name="Google Shape;168;p18"/>
          <p:cNvSpPr txBox="1"/>
          <p:nvPr/>
        </p:nvSpPr>
        <p:spPr>
          <a:xfrm>
            <a:off x="952500" y="3140125"/>
            <a:ext cx="3336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Unit: in HKD million</a:t>
            </a:r>
            <a:endParaRPr sz="1200"/>
          </a:p>
        </p:txBody>
      </p:sp>
      <p:sp>
        <p:nvSpPr>
          <p:cNvPr id="169" name="Google Shape;169;p18"/>
          <p:cNvSpPr txBox="1"/>
          <p:nvPr/>
        </p:nvSpPr>
        <p:spPr>
          <a:xfrm>
            <a:off x="875150" y="1430900"/>
            <a:ext cx="4456500" cy="5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Table 1.2: Turnover of Colourmix from 2019 to 2021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8"/>
          <p:cNvSpPr txBox="1"/>
          <p:nvPr/>
        </p:nvSpPr>
        <p:spPr>
          <a:xfrm>
            <a:off x="6217025" y="3146163"/>
            <a:ext cx="2226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Source: Constructed by author 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8"/>
          <p:cNvSpPr txBox="1"/>
          <p:nvPr/>
        </p:nvSpPr>
        <p:spPr>
          <a:xfrm>
            <a:off x="875150" y="3646175"/>
            <a:ext cx="76077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The turnover of Colourmix is getting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extra worse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since 2019. It is facing the greatest challenge in sales performance now.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9"/>
          <p:cNvSpPr txBox="1"/>
          <p:nvPr>
            <p:ph type="title"/>
          </p:nvPr>
        </p:nvSpPr>
        <p:spPr>
          <a:xfrm>
            <a:off x="819150" y="332625"/>
            <a:ext cx="8324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1.3. Cosmetics E-commerce Sales in Hong Kong</a:t>
            </a:r>
            <a:endParaRPr/>
          </a:p>
        </p:txBody>
      </p:sp>
      <p:sp>
        <p:nvSpPr>
          <p:cNvPr id="177" name="Google Shape;177;p19"/>
          <p:cNvSpPr txBox="1"/>
          <p:nvPr>
            <p:ph idx="1" type="body"/>
          </p:nvPr>
        </p:nvSpPr>
        <p:spPr>
          <a:xfrm>
            <a:off x="5614425" y="1233998"/>
            <a:ext cx="2754600" cy="316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229% growth from 2014 to 2019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Trend keeps on increasing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Estimate cosmetic </a:t>
            </a:r>
            <a:r>
              <a:rPr lang="en"/>
              <a:t>e-commerce </a:t>
            </a:r>
            <a:r>
              <a:rPr lang="en"/>
              <a:t>sales value will grow </a:t>
            </a:r>
            <a:r>
              <a:rPr lang="en"/>
              <a:t>rapidly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Public spent more time at home during the pandemic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Willing to purchase products online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78" name="Google Shape;17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5050" y="1105425"/>
            <a:ext cx="5116326" cy="3821525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19"/>
          <p:cNvSpPr/>
          <p:nvPr/>
        </p:nvSpPr>
        <p:spPr>
          <a:xfrm>
            <a:off x="3280700" y="1661625"/>
            <a:ext cx="1983000" cy="26238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19"/>
          <p:cNvSpPr txBox="1"/>
          <p:nvPr/>
        </p:nvSpPr>
        <p:spPr>
          <a:xfrm>
            <a:off x="4535050" y="1401850"/>
            <a:ext cx="7287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Forecast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1" name="Google Shape;181;p19"/>
          <p:cNvCxnSpPr/>
          <p:nvPr/>
        </p:nvCxnSpPr>
        <p:spPr>
          <a:xfrm flipH="1" rot="10800000">
            <a:off x="1004650" y="3193425"/>
            <a:ext cx="2080200" cy="629700"/>
          </a:xfrm>
          <a:prstGeom prst="straightConnector1">
            <a:avLst/>
          </a:prstGeom>
          <a:noFill/>
          <a:ln cap="flat" cmpd="sng" w="28575">
            <a:solidFill>
              <a:srgbClr val="FF99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82" name="Google Shape;182;p19"/>
          <p:cNvCxnSpPr/>
          <p:nvPr/>
        </p:nvCxnSpPr>
        <p:spPr>
          <a:xfrm flipH="1" rot="10800000">
            <a:off x="3452600" y="2035475"/>
            <a:ext cx="1683000" cy="1037700"/>
          </a:xfrm>
          <a:prstGeom prst="straightConnector1">
            <a:avLst/>
          </a:prstGeom>
          <a:noFill/>
          <a:ln cap="flat" cmpd="sng" w="28575">
            <a:solidFill>
              <a:srgbClr val="FFFF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83" name="Google Shape;183;p19"/>
          <p:cNvSpPr txBox="1"/>
          <p:nvPr/>
        </p:nvSpPr>
        <p:spPr>
          <a:xfrm>
            <a:off x="1328900" y="2361625"/>
            <a:ext cx="15159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9900"/>
                </a:solidFill>
                <a:latin typeface="Calibri"/>
                <a:ea typeface="Calibri"/>
                <a:cs typeface="Calibri"/>
                <a:sym typeface="Calibri"/>
              </a:rPr>
              <a:t>Growth by 229% from 2014 - 2019 </a:t>
            </a:r>
            <a:endParaRPr>
              <a:solidFill>
                <a:srgbClr val="FF99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19"/>
          <p:cNvSpPr txBox="1"/>
          <p:nvPr/>
        </p:nvSpPr>
        <p:spPr>
          <a:xfrm>
            <a:off x="3280700" y="1596425"/>
            <a:ext cx="14502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BF9000"/>
                </a:solidFill>
                <a:latin typeface="Calibri"/>
                <a:ea typeface="Calibri"/>
                <a:cs typeface="Calibri"/>
                <a:sym typeface="Calibri"/>
              </a:rPr>
              <a:t>Growth by 100% from 2020 - 2024</a:t>
            </a:r>
            <a:endParaRPr>
              <a:solidFill>
                <a:srgbClr val="BF9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19"/>
          <p:cNvSpPr txBox="1"/>
          <p:nvPr/>
        </p:nvSpPr>
        <p:spPr>
          <a:xfrm>
            <a:off x="5614425" y="4557650"/>
            <a:ext cx="3336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Source: Statista 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(202</a:t>
            </a:r>
            <a:r>
              <a:rPr lang="en" sz="12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0)</a:t>
            </a:r>
            <a:endParaRPr sz="1200"/>
          </a:p>
        </p:txBody>
      </p:sp>
      <p:sp>
        <p:nvSpPr>
          <p:cNvPr id="186" name="Google Shape;186;p19"/>
          <p:cNvSpPr txBox="1"/>
          <p:nvPr/>
        </p:nvSpPr>
        <p:spPr>
          <a:xfrm>
            <a:off x="345113" y="810675"/>
            <a:ext cx="5116200" cy="5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Figure </a:t>
            </a:r>
            <a:r>
              <a:rPr lang="en" sz="12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1.1: Total e-commerce retail sales value of beauty products in Hong Kong</a:t>
            </a:r>
            <a:endParaRPr sz="12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0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2. Internal </a:t>
            </a:r>
            <a:r>
              <a:rPr lang="en" sz="5000">
                <a:solidFill>
                  <a:schemeClr val="dk1"/>
                </a:solidFill>
              </a:rPr>
              <a:t>Analysis 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1"/>
          <p:cNvSpPr txBox="1"/>
          <p:nvPr>
            <p:ph type="title"/>
          </p:nvPr>
        </p:nvSpPr>
        <p:spPr>
          <a:xfrm>
            <a:off x="1306875" y="12875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latin typeface="Calibri"/>
                <a:ea typeface="Calibri"/>
                <a:cs typeface="Calibri"/>
                <a:sym typeface="Calibri"/>
              </a:rPr>
              <a:t>Segmentation : </a:t>
            </a:r>
            <a:endParaRPr sz="2700">
              <a:latin typeface="Calibri"/>
              <a:ea typeface="Calibri"/>
              <a:cs typeface="Calibri"/>
              <a:sym typeface="Calibri"/>
            </a:endParaRPr>
          </a:p>
          <a:p>
            <a:pPr indent="-322897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Calibri"/>
              <a:buChar char="●"/>
            </a:pPr>
            <a:r>
              <a:rPr lang="en" sz="16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Divide separated group among the market, it can acquire more understanding of the customer needs and wants (</a:t>
            </a:r>
            <a:r>
              <a:rPr lang="en" sz="165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Camilleri, M. A. ,2018).</a:t>
            </a:r>
            <a:endParaRPr sz="16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21"/>
          <p:cNvSpPr txBox="1"/>
          <p:nvPr>
            <p:ph idx="1" type="body"/>
          </p:nvPr>
        </p:nvSpPr>
        <p:spPr>
          <a:xfrm>
            <a:off x="1794675" y="2384550"/>
            <a:ext cx="7505700" cy="325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500"/>
              <a:t>Demographic approach : </a:t>
            </a:r>
            <a:r>
              <a:rPr lang="en" sz="1500"/>
              <a:t>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/>
              <a:t>Gender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5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5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5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400"/>
          </a:p>
        </p:txBody>
      </p:sp>
      <p:pic>
        <p:nvPicPr>
          <p:cNvPr id="198" name="Google Shape;198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732437">
            <a:off x="2813445" y="2838775"/>
            <a:ext cx="637261" cy="616901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21"/>
          <p:cNvSpPr txBox="1"/>
          <p:nvPr>
            <p:ph type="title"/>
          </p:nvPr>
        </p:nvSpPr>
        <p:spPr>
          <a:xfrm>
            <a:off x="1306950" y="33947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latin typeface="Calibri"/>
                <a:ea typeface="Calibri"/>
                <a:cs typeface="Calibri"/>
                <a:sym typeface="Calibri"/>
              </a:rPr>
              <a:t>Targeting :</a:t>
            </a:r>
            <a:endParaRPr sz="2700">
              <a:latin typeface="Calibri"/>
              <a:ea typeface="Calibri"/>
              <a:cs typeface="Calibri"/>
              <a:sym typeface="Calibri"/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alibri"/>
              <a:buChar char="●"/>
            </a:pPr>
            <a:r>
              <a:rPr lang="en" sz="17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It should target the specific segment which can make a profit and will be served. (</a:t>
            </a:r>
            <a:r>
              <a:rPr lang="en" sz="170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Camilleri, M. A. ,2018).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21"/>
          <p:cNvSpPr txBox="1"/>
          <p:nvPr/>
        </p:nvSpPr>
        <p:spPr>
          <a:xfrm>
            <a:off x="1306950" y="4349300"/>
            <a:ext cx="7017900" cy="55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23850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500"/>
              <a:buFont typeface="Calibri"/>
              <a:buChar char="●"/>
            </a:pPr>
            <a:r>
              <a:rPr lang="en"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According to the </a:t>
            </a:r>
            <a:r>
              <a:rPr lang="en" sz="1500">
                <a:highlight>
                  <a:schemeClr val="dk1"/>
                </a:highlight>
                <a:latin typeface="Calibri"/>
                <a:ea typeface="Calibri"/>
                <a:cs typeface="Calibri"/>
                <a:sym typeface="Calibri"/>
              </a:rPr>
              <a:t>2021 Population Census (2021), female population in Hong Kong is</a:t>
            </a:r>
            <a:r>
              <a:rPr lang="en"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5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rPr>
              <a:t>4 millions</a:t>
            </a:r>
            <a:r>
              <a:rPr lang="en"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" sz="15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rPr>
              <a:t>54.4%). </a:t>
            </a:r>
            <a:endParaRPr sz="15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21"/>
          <p:cNvSpPr txBox="1"/>
          <p:nvPr/>
        </p:nvSpPr>
        <p:spPr>
          <a:xfrm>
            <a:off x="730500" y="413800"/>
            <a:ext cx="7708200" cy="1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2.1 Segmentation, Targeting and Positioning </a:t>
            </a:r>
            <a:endParaRPr sz="29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T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o understand Colourmix’s present 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situation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 of how it segments the market with similar characteristics, evaluates the attractiveness to the 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targeted customer, and how it positions itself </a:t>
            </a:r>
            <a:r>
              <a:rPr lang="en" sz="1200">
                <a:solidFill>
                  <a:srgbClr val="222222"/>
                </a:solidFill>
                <a:highlight>
                  <a:srgbClr val="FFFFFF"/>
                </a:highlight>
              </a:rPr>
              <a:t>(Moutinho, 2018). </a:t>
            </a:r>
            <a:endParaRPr sz="27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2"/>
          <p:cNvSpPr txBox="1"/>
          <p:nvPr>
            <p:ph type="title"/>
          </p:nvPr>
        </p:nvSpPr>
        <p:spPr>
          <a:xfrm>
            <a:off x="1154125" y="415300"/>
            <a:ext cx="7505700" cy="114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latin typeface="Calibri"/>
                <a:ea typeface="Calibri"/>
                <a:cs typeface="Calibri"/>
                <a:sym typeface="Calibri"/>
              </a:rPr>
              <a:t>Positioning : </a:t>
            </a:r>
            <a:endParaRPr sz="2700">
              <a:latin typeface="Calibri"/>
              <a:ea typeface="Calibri"/>
              <a:cs typeface="Calibri"/>
              <a:sym typeface="Calibri"/>
            </a:endParaRPr>
          </a:p>
          <a:p>
            <a:pPr indent="-32575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Calibri"/>
              <a:buChar char="●"/>
            </a:pPr>
            <a:r>
              <a:rPr lang="en" sz="17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Linked the Segmentation and </a:t>
            </a:r>
            <a:r>
              <a:rPr lang="en" sz="17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Targeting</a:t>
            </a:r>
            <a:r>
              <a:rPr lang="en" sz="17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stage in the marketing analysis and formulate the position among the competitive market (</a:t>
            </a:r>
            <a:r>
              <a:rPr lang="en" sz="170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Moutinho, L. ,2000)</a:t>
            </a:r>
            <a:r>
              <a:rPr lang="en" sz="17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7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07" name="Google Shape;207;p22"/>
          <p:cNvCxnSpPr/>
          <p:nvPr/>
        </p:nvCxnSpPr>
        <p:spPr>
          <a:xfrm flipH="1">
            <a:off x="4391170" y="1948367"/>
            <a:ext cx="16500" cy="2397900"/>
          </a:xfrm>
          <a:prstGeom prst="straightConnector1">
            <a:avLst/>
          </a:prstGeom>
          <a:noFill/>
          <a:ln cap="flat" cmpd="sng" w="9525">
            <a:solidFill>
              <a:srgbClr val="5B9BD5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208" name="Google Shape;208;p22"/>
          <p:cNvCxnSpPr/>
          <p:nvPr/>
        </p:nvCxnSpPr>
        <p:spPr>
          <a:xfrm flipH="1" rot="10800000">
            <a:off x="1946753" y="3113532"/>
            <a:ext cx="4810800" cy="6600"/>
          </a:xfrm>
          <a:prstGeom prst="straightConnector1">
            <a:avLst/>
          </a:prstGeom>
          <a:noFill/>
          <a:ln cap="flat" cmpd="sng" w="9525">
            <a:solidFill>
              <a:srgbClr val="5B9BD5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209" name="Google Shape;209;p22"/>
          <p:cNvSpPr txBox="1"/>
          <p:nvPr/>
        </p:nvSpPr>
        <p:spPr>
          <a:xfrm>
            <a:off x="3833578" y="1614075"/>
            <a:ext cx="21468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Calibri"/>
                <a:ea typeface="Calibri"/>
                <a:cs typeface="Calibri"/>
                <a:sym typeface="Calibri"/>
              </a:rPr>
              <a:t>Price (High)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2"/>
          <p:cNvSpPr txBox="1"/>
          <p:nvPr/>
        </p:nvSpPr>
        <p:spPr>
          <a:xfrm>
            <a:off x="3814420" y="4250275"/>
            <a:ext cx="1219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Calibri"/>
                <a:ea typeface="Calibri"/>
                <a:cs typeface="Calibri"/>
                <a:sym typeface="Calibri"/>
              </a:rPr>
              <a:t>Price (Low)</a:t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2"/>
          <p:cNvSpPr txBox="1"/>
          <p:nvPr/>
        </p:nvSpPr>
        <p:spPr>
          <a:xfrm flipH="1">
            <a:off x="6771425" y="2928925"/>
            <a:ext cx="24396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Calibri"/>
                <a:ea typeface="Calibri"/>
                <a:cs typeface="Calibri"/>
                <a:sym typeface="Calibri"/>
              </a:rPr>
              <a:t>Service Quality (High)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22"/>
          <p:cNvSpPr txBox="1"/>
          <p:nvPr/>
        </p:nvSpPr>
        <p:spPr>
          <a:xfrm>
            <a:off x="186825" y="2928925"/>
            <a:ext cx="22380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Calibri"/>
                <a:ea typeface="Calibri"/>
                <a:cs typeface="Calibri"/>
                <a:sym typeface="Calibri"/>
              </a:rPr>
              <a:t>Service Quality (Low)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13" name="Google Shape;213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377301" y="2210041"/>
            <a:ext cx="846492" cy="43591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767701" y="2493557"/>
            <a:ext cx="558076" cy="25486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22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4447625" y="2600674"/>
            <a:ext cx="558075" cy="467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2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701015" y="3369990"/>
            <a:ext cx="558075" cy="551660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22"/>
          <p:cNvSpPr txBox="1"/>
          <p:nvPr/>
        </p:nvSpPr>
        <p:spPr>
          <a:xfrm>
            <a:off x="6435950" y="4519400"/>
            <a:ext cx="18783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Source: </a:t>
            </a: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Constructed by the Author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22"/>
          <p:cNvSpPr txBox="1"/>
          <p:nvPr/>
        </p:nvSpPr>
        <p:spPr>
          <a:xfrm>
            <a:off x="614050" y="1376600"/>
            <a:ext cx="18783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Figure 2.1: </a:t>
            </a: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Positioning</a:t>
            </a: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 of Colourmix 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3"/>
          <p:cNvSpPr txBox="1"/>
          <p:nvPr>
            <p:ph type="title"/>
          </p:nvPr>
        </p:nvSpPr>
        <p:spPr>
          <a:xfrm>
            <a:off x="1152725" y="1471388"/>
            <a:ext cx="7505700" cy="134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Calibri"/>
                <a:ea typeface="Calibri"/>
                <a:cs typeface="Calibri"/>
                <a:sym typeface="Calibri"/>
              </a:rPr>
              <a:t>Product</a:t>
            </a:r>
            <a:endParaRPr sz="2400"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Calibri"/>
              <a:buChar char="-"/>
            </a:pPr>
            <a:r>
              <a:rPr lang="en" sz="15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Physical products and services to the consumer who is willing to pay (</a:t>
            </a:r>
            <a:r>
              <a:rPr lang="en" sz="150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Išoraitė, M. ,2016). </a:t>
            </a:r>
            <a:endParaRPr sz="15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3"/>
          <p:cNvSpPr txBox="1"/>
          <p:nvPr>
            <p:ph idx="1" type="body"/>
          </p:nvPr>
        </p:nvSpPr>
        <p:spPr>
          <a:xfrm>
            <a:off x="1736500" y="2394450"/>
            <a:ext cx="8303400" cy="338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50"/>
              <a:t>Product : </a:t>
            </a:r>
            <a:endParaRPr b="1" sz="1650"/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6 product lines, such as skin care, eyes and lips, etc 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Over 1000 international brands</a:t>
            </a:r>
            <a:endParaRPr sz="1400"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650"/>
              <a:t>Service : </a:t>
            </a:r>
            <a:endParaRPr b="1" sz="1650"/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Provides the cosmetic knowledge for the customer service.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Special store arrangement for the long public holidays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225" name="Google Shape;225;p23"/>
          <p:cNvSpPr txBox="1"/>
          <p:nvPr/>
        </p:nvSpPr>
        <p:spPr>
          <a:xfrm>
            <a:off x="616325" y="378500"/>
            <a:ext cx="8578500" cy="109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9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2.2 Marketing Mix</a:t>
            </a:r>
            <a:endParaRPr sz="29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1500"/>
              <a:buFont typeface="Calibri"/>
              <a:buChar char="●"/>
            </a:pPr>
            <a:r>
              <a:rPr lang="en" sz="150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To understand Colourmix’s marketing options from price, product, place and promotion(</a:t>
            </a:r>
            <a:r>
              <a:rPr lang="en" sz="1500">
                <a:solidFill>
                  <a:srgbClr val="222222"/>
                </a:solidFill>
                <a:highlight>
                  <a:schemeClr val="dk1"/>
                </a:highlight>
                <a:latin typeface="Calibri"/>
                <a:ea typeface="Calibri"/>
                <a:cs typeface="Calibri"/>
                <a:sym typeface="Calibri"/>
              </a:rPr>
              <a:t>Išoraitė, M. ,2016). </a:t>
            </a:r>
            <a:endParaRPr sz="150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4"/>
          <p:cNvSpPr txBox="1"/>
          <p:nvPr>
            <p:ph type="title"/>
          </p:nvPr>
        </p:nvSpPr>
        <p:spPr>
          <a:xfrm>
            <a:off x="1064175" y="388400"/>
            <a:ext cx="7495800" cy="8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Price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22897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Calibri"/>
              <a:buChar char="●"/>
            </a:pP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Pricing depends on the sales volume, there is an inverse relationship. The higher price, the sales decrease </a:t>
            </a:r>
            <a:r>
              <a:rPr lang="en" sz="165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" sz="165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Išoraitė, M. ,2016)</a:t>
            </a:r>
            <a:r>
              <a:rPr lang="en" sz="165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. </a:t>
            </a:r>
            <a:endParaRPr sz="1650">
              <a:solidFill>
                <a:srgbClr val="233A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1" name="Google Shape;231;p24"/>
          <p:cNvSpPr txBox="1"/>
          <p:nvPr>
            <p:ph idx="1" type="body"/>
          </p:nvPr>
        </p:nvSpPr>
        <p:spPr>
          <a:xfrm>
            <a:off x="1329925" y="1480800"/>
            <a:ext cx="7161600" cy="366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233A44"/>
                </a:solidFill>
              </a:rPr>
              <a:t>Cost-plus pricing</a:t>
            </a:r>
            <a:endParaRPr b="1" sz="1600">
              <a:solidFill>
                <a:srgbClr val="414141"/>
              </a:solidFill>
              <a:highlight>
                <a:srgbClr val="FFFFFF"/>
              </a:highlight>
            </a:endParaRPr>
          </a:p>
          <a:p>
            <a:pPr indent="-32385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2D2D2D"/>
              </a:buClr>
              <a:buSzPts val="1500"/>
              <a:buChar char="●"/>
            </a:pPr>
            <a:r>
              <a:rPr lang="en" sz="1500">
                <a:solidFill>
                  <a:srgbClr val="2D2D2D"/>
                </a:solidFill>
              </a:rPr>
              <a:t>consider the material, labor and overhead costs for a product along with a markup percentage (Guilding, Drury and Tayles, 2005).</a:t>
            </a:r>
            <a:endParaRPr b="1" sz="1600">
              <a:solidFill>
                <a:srgbClr val="2D2D2D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2D2D2D"/>
                </a:solidFill>
              </a:rPr>
              <a:t>Competition Oriented approach</a:t>
            </a:r>
            <a:endParaRPr b="1" sz="1600">
              <a:solidFill>
                <a:srgbClr val="2D2D2D"/>
              </a:solidFill>
            </a:endParaRPr>
          </a:p>
          <a:p>
            <a:pPr indent="-323850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2D2D2D"/>
              </a:buClr>
              <a:buSzPts val="1500"/>
              <a:buChar char="●"/>
            </a:pPr>
            <a:r>
              <a:rPr lang="en" sz="1500">
                <a:solidFill>
                  <a:srgbClr val="2D2D2D"/>
                </a:solidFill>
              </a:rPr>
              <a:t>Undifferentiated product with the competitors, Colourmix cannot set the price much higher or lower than them (Rowley, 1997).</a:t>
            </a:r>
            <a:endParaRPr sz="1500">
              <a:solidFill>
                <a:srgbClr val="2D2D2D"/>
              </a:solidFill>
            </a:endParaRPr>
          </a:p>
        </p:txBody>
      </p:sp>
      <p:sp>
        <p:nvSpPr>
          <p:cNvPr id="232" name="Google Shape;232;p24"/>
          <p:cNvSpPr txBox="1"/>
          <p:nvPr/>
        </p:nvSpPr>
        <p:spPr>
          <a:xfrm>
            <a:off x="6335175" y="4681000"/>
            <a:ext cx="18783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Constructed by the </a:t>
            </a: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Author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3" name="Google Shape;233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7692" y="3463300"/>
            <a:ext cx="5968619" cy="128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24"/>
          <p:cNvSpPr txBox="1"/>
          <p:nvPr/>
        </p:nvSpPr>
        <p:spPr>
          <a:xfrm>
            <a:off x="1524075" y="3224275"/>
            <a:ext cx="33654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Table: Price of SK II Skinpower cream in different companies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5"/>
          <p:cNvSpPr txBox="1"/>
          <p:nvPr>
            <p:ph type="title"/>
          </p:nvPr>
        </p:nvSpPr>
        <p:spPr>
          <a:xfrm>
            <a:off x="1026250" y="789800"/>
            <a:ext cx="68244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Place 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22897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Calibri"/>
              <a:buChar char="●"/>
            </a:pPr>
            <a:r>
              <a:rPr lang="en" sz="165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The methods and processes by which </a:t>
            </a:r>
            <a:r>
              <a:rPr lang="en" sz="1650">
                <a:solidFill>
                  <a:srgbClr val="202124"/>
                </a:solidFill>
                <a:highlight>
                  <a:srgbClr val="F8F9FA"/>
                </a:highlight>
                <a:latin typeface="Calibri"/>
                <a:ea typeface="Calibri"/>
                <a:cs typeface="Calibri"/>
                <a:sym typeface="Calibri"/>
              </a:rPr>
              <a:t>product or service reaches the customer (Martin. M, 2014)</a:t>
            </a:r>
            <a:endParaRPr sz="1650">
              <a:solidFill>
                <a:srgbClr val="03030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25"/>
          <p:cNvSpPr txBox="1"/>
          <p:nvPr>
            <p:ph idx="1" type="body"/>
          </p:nvPr>
        </p:nvSpPr>
        <p:spPr>
          <a:xfrm>
            <a:off x="1590500" y="1902350"/>
            <a:ext cx="8415300" cy="375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50">
                <a:solidFill>
                  <a:srgbClr val="233A44"/>
                </a:solidFill>
              </a:rPr>
              <a:t>Retail store</a:t>
            </a:r>
            <a:r>
              <a:rPr lang="en" sz="16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:</a:t>
            </a:r>
            <a:endParaRPr sz="1650">
              <a:solidFill>
                <a:srgbClr val="233A44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650">
                <a:solidFill>
                  <a:srgbClr val="233A44"/>
                </a:solidFill>
              </a:rPr>
              <a:t>50 retail stores cover HK area (Colourmix, 2021).</a:t>
            </a:r>
            <a:endParaRPr sz="1650">
              <a:solidFill>
                <a:srgbClr val="233A44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650">
                <a:solidFill>
                  <a:srgbClr val="233A44"/>
                </a:solidFill>
              </a:rPr>
              <a:t>Internet:</a:t>
            </a:r>
            <a:endParaRPr b="1" sz="1650">
              <a:solidFill>
                <a:srgbClr val="233A44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650">
                <a:solidFill>
                  <a:srgbClr val="233A44"/>
                </a:solidFill>
              </a:rPr>
              <a:t>Online shop</a:t>
            </a:r>
            <a:endParaRPr sz="1650">
              <a:solidFill>
                <a:srgbClr val="233A44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50"/>
          </a:p>
        </p:txBody>
      </p:sp>
      <p:pic>
        <p:nvPicPr>
          <p:cNvPr id="241" name="Google Shape;241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11563" y="2845000"/>
            <a:ext cx="2720875" cy="1523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85315" y="1902350"/>
            <a:ext cx="2553735" cy="2340426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5"/>
          <p:cNvSpPr txBox="1"/>
          <p:nvPr/>
        </p:nvSpPr>
        <p:spPr>
          <a:xfrm>
            <a:off x="6373325" y="4242775"/>
            <a:ext cx="2826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Colourmix official website’s e-shop (Colourmix, 2022)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Colourmix has e-shop on its website.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25"/>
          <p:cNvSpPr txBox="1"/>
          <p:nvPr/>
        </p:nvSpPr>
        <p:spPr>
          <a:xfrm>
            <a:off x="3211575" y="4396675"/>
            <a:ext cx="28269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Retail</a:t>
            </a: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 Store of Coloumix 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6"/>
          <p:cNvSpPr txBox="1"/>
          <p:nvPr>
            <p:ph type="title"/>
          </p:nvPr>
        </p:nvSpPr>
        <p:spPr>
          <a:xfrm>
            <a:off x="844975" y="202025"/>
            <a:ext cx="6072300" cy="138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Promotion </a:t>
            </a:r>
            <a:endParaRPr/>
          </a:p>
          <a:p>
            <a:pPr indent="-3270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1550"/>
              <a:buFont typeface="Calibri"/>
              <a:buChar char="●"/>
            </a:pPr>
            <a:r>
              <a:rPr lang="en" sz="1600">
                <a:solidFill>
                  <a:srgbClr val="233A44"/>
                </a:solidFill>
                <a:latin typeface="Calibri"/>
                <a:ea typeface="Calibri"/>
                <a:cs typeface="Calibri"/>
                <a:sym typeface="Calibri"/>
              </a:rPr>
              <a:t>It increase the consumer awareness in the market to lead the higher sale </a:t>
            </a:r>
            <a:r>
              <a:rPr lang="en" sz="1650">
                <a:solidFill>
                  <a:srgbClr val="030303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" sz="165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Išoraitė, M. ,2016)</a:t>
            </a:r>
            <a:r>
              <a:rPr lang="en" sz="16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/>
          </a:p>
        </p:txBody>
      </p:sp>
      <p:sp>
        <p:nvSpPr>
          <p:cNvPr id="250" name="Google Shape;250;p26"/>
          <p:cNvSpPr txBox="1"/>
          <p:nvPr>
            <p:ph idx="1" type="body"/>
          </p:nvPr>
        </p:nvSpPr>
        <p:spPr>
          <a:xfrm>
            <a:off x="1323750" y="1582750"/>
            <a:ext cx="4254000" cy="150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-32041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Char char="●"/>
            </a:pPr>
            <a:r>
              <a:rPr b="1" lang="en" sz="2313">
                <a:solidFill>
                  <a:srgbClr val="233A44"/>
                </a:solidFill>
              </a:rPr>
              <a:t>Discount</a:t>
            </a:r>
            <a:endParaRPr sz="2313">
              <a:solidFill>
                <a:srgbClr val="233A44"/>
              </a:solidFill>
            </a:endParaRPr>
          </a:p>
          <a:p>
            <a:pPr indent="-32041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Char char="●"/>
            </a:pPr>
            <a:r>
              <a:rPr b="1" lang="en" sz="2313">
                <a:solidFill>
                  <a:srgbClr val="233A44"/>
                </a:solidFill>
              </a:rPr>
              <a:t>Special offer</a:t>
            </a:r>
            <a:endParaRPr sz="2313">
              <a:solidFill>
                <a:srgbClr val="233A44"/>
              </a:solidFill>
            </a:endParaRPr>
          </a:p>
          <a:p>
            <a:pPr indent="-32041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Char char="●"/>
            </a:pPr>
            <a:r>
              <a:rPr b="1" lang="en" sz="2313">
                <a:solidFill>
                  <a:srgbClr val="233A44"/>
                </a:solidFill>
              </a:rPr>
              <a:t>Online advertising (Facebook, Instagram)</a:t>
            </a:r>
            <a:endParaRPr b="1" sz="2313">
              <a:solidFill>
                <a:srgbClr val="233A44"/>
              </a:solidFill>
            </a:endParaRPr>
          </a:p>
          <a:p>
            <a:pPr indent="-32041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Char char="●"/>
            </a:pPr>
            <a:r>
              <a:rPr b="1" lang="en" sz="2313">
                <a:solidFill>
                  <a:srgbClr val="233A44"/>
                </a:solidFill>
              </a:rPr>
              <a:t>In-store advertising (Paper banner)</a:t>
            </a:r>
            <a:endParaRPr b="1" sz="2313">
              <a:solidFill>
                <a:srgbClr val="233A44"/>
              </a:solidFill>
            </a:endParaRPr>
          </a:p>
          <a:p>
            <a:pPr indent="-32041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Char char="●"/>
            </a:pPr>
            <a:r>
              <a:rPr b="1" lang="en" sz="2313"/>
              <a:t>Word of Mouth</a:t>
            </a:r>
            <a:endParaRPr b="1" sz="2313">
              <a:solidFill>
                <a:srgbClr val="233A44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51" name="Google Shape;251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73124" y="260025"/>
            <a:ext cx="1884408" cy="1329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988675" y="1663814"/>
            <a:ext cx="1853300" cy="2462174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26"/>
          <p:cNvSpPr txBox="1"/>
          <p:nvPr/>
        </p:nvSpPr>
        <p:spPr>
          <a:xfrm>
            <a:off x="6340050" y="4126000"/>
            <a:ext cx="2738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(Photo taken by author on 8 June 2022 in Metro City Phase 2 store) 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Colourmix </a:t>
            </a: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promoted discounted items on a paper banner in front of the store.</a:t>
            </a:r>
            <a:endParaRPr b="1" sz="10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4" name="Google Shape;254;p26"/>
          <p:cNvPicPr preferRelativeResize="0"/>
          <p:nvPr/>
        </p:nvPicPr>
        <p:blipFill rotWithShape="1">
          <a:blip r:embed="rId5">
            <a:alphaModFix/>
          </a:blip>
          <a:srcRect b="4940" l="5414" r="3286" t="5066"/>
          <a:stretch/>
        </p:blipFill>
        <p:spPr>
          <a:xfrm>
            <a:off x="3397763" y="3061347"/>
            <a:ext cx="2093896" cy="1329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95050" y="3460676"/>
            <a:ext cx="945000" cy="590625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26"/>
          <p:cNvSpPr txBox="1"/>
          <p:nvPr/>
        </p:nvSpPr>
        <p:spPr>
          <a:xfrm>
            <a:off x="3315225" y="4296850"/>
            <a:ext cx="31308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Instagram ads of Colourmix (Colourmix, 2022)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Colourmix offered  d</a:t>
            </a: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iscounted price and largely promoted on Instagram.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7" name="Google Shape;257;p2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903225" y="3569315"/>
            <a:ext cx="698799" cy="262635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26"/>
          <p:cNvSpPr txBox="1"/>
          <p:nvPr/>
        </p:nvSpPr>
        <p:spPr>
          <a:xfrm>
            <a:off x="397775" y="4308613"/>
            <a:ext cx="3000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alibri"/>
                <a:ea typeface="Calibri"/>
                <a:cs typeface="Calibri"/>
                <a:sym typeface="Calibri"/>
              </a:rPr>
              <a:t>Facebook ads of Colourmix (Colourmix, 2022)</a:t>
            </a:r>
            <a:endParaRPr sz="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Colourmix offered </a:t>
            </a:r>
            <a:r>
              <a:rPr b="1" lang="en" sz="1000">
                <a:latin typeface="Calibri"/>
                <a:ea typeface="Calibri"/>
                <a:cs typeface="Calibri"/>
                <a:sym typeface="Calibri"/>
              </a:rPr>
              <a:t>$1000 voucher for each purchase of $1000 on Facebook. </a:t>
            </a:r>
            <a:endParaRPr b="1" sz="10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9" name="Google Shape;259;p26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99400" y="3046450"/>
            <a:ext cx="1181395" cy="1155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7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3. External </a:t>
            </a:r>
            <a:r>
              <a:rPr lang="en" sz="5000">
                <a:solidFill>
                  <a:schemeClr val="dk1"/>
                </a:solidFill>
              </a:rPr>
              <a:t>Analysis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28"/>
          <p:cNvSpPr txBox="1"/>
          <p:nvPr>
            <p:ph type="title"/>
          </p:nvPr>
        </p:nvSpPr>
        <p:spPr>
          <a:xfrm>
            <a:off x="819150" y="3415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3.1 PES</a:t>
            </a:r>
            <a:r>
              <a:rPr lang="en"/>
              <a:t>T Analysis on Colourmix</a:t>
            </a:r>
            <a:endParaRPr/>
          </a:p>
        </p:txBody>
      </p:sp>
      <p:graphicFrame>
        <p:nvGraphicFramePr>
          <p:cNvPr id="270" name="Google Shape;270;p28"/>
          <p:cNvGraphicFramePr/>
          <p:nvPr/>
        </p:nvGraphicFramePr>
        <p:xfrm>
          <a:off x="569775" y="15947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2691400"/>
                <a:gridCol w="2691400"/>
                <a:gridCol w="2691400"/>
              </a:tblGrid>
              <a:tr h="321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900"/>
                        <a:t>Figure 3.1 SWOT analysis</a:t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  <a:tr h="276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Internal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Strength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Weakness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</a:tr>
              <a:tr h="7346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High product variety (over 1,000 brands) (Colourmix, 2021)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Well known brand (18 years history) (Colourmix, 2021)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Less retail stores (Colourmix: 50 vs SaSa: 75) (SaSa,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Lack developing on digital marketing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  <a:tr h="276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External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Opportunities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Threats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</a:tr>
              <a:tr h="853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Growing trend in cosmetic industry (The International Trade Administration,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Increasing trend in cosmetic e-commerce sales (Statista, 2020)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2nd consumption vouchers under the Consumption Voucher Scheme in 2022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Number of visitors drop due to pandemic impact on COVID19 (Hong Kong Tourism Board,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</a:tbl>
          </a:graphicData>
        </a:graphic>
      </p:graphicFrame>
      <p:sp>
        <p:nvSpPr>
          <p:cNvPr id="271" name="Google Shape;271;p28"/>
          <p:cNvSpPr txBox="1"/>
          <p:nvPr/>
        </p:nvSpPr>
        <p:spPr>
          <a:xfrm>
            <a:off x="980150" y="998825"/>
            <a:ext cx="76638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PES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T analysis means a </a:t>
            </a:r>
            <a:r>
              <a:rPr lang="en" sz="1100">
                <a:solidFill>
                  <a:srgbClr val="FF0000"/>
                </a:solidFill>
                <a:highlight>
                  <a:srgbClr val="FFFFFF"/>
                </a:highlight>
              </a:rPr>
              <a:t>strategic planning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and </a:t>
            </a:r>
            <a:r>
              <a:rPr lang="en" sz="1100">
                <a:solidFill>
                  <a:srgbClr val="FF0000"/>
                </a:solidFill>
                <a:highlight>
                  <a:srgbClr val="FFFFFF"/>
                </a:highlight>
              </a:rPr>
              <a:t>strategic management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technique which can help us to identify Strengths, Weaknesses, Opportunities, and Threats on the project planning</a:t>
            </a:r>
            <a:r>
              <a:rPr lang="en" sz="1100"/>
              <a:t> or </a:t>
            </a:r>
            <a:r>
              <a:rPr lang="en" sz="1100">
                <a:highlight>
                  <a:srgbClr val="FFFFFF"/>
                </a:highlight>
              </a:rPr>
              <a:t>business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competition (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Weihrich, 1982).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8"/>
          <p:cNvSpPr txBox="1"/>
          <p:nvPr/>
        </p:nvSpPr>
        <p:spPr>
          <a:xfrm>
            <a:off x="6245000" y="4723425"/>
            <a:ext cx="260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28"/>
          <p:cNvSpPr txBox="1"/>
          <p:nvPr/>
        </p:nvSpPr>
        <p:spPr>
          <a:xfrm>
            <a:off x="6341350" y="4629075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9"/>
          <p:cNvSpPr txBox="1"/>
          <p:nvPr>
            <p:ph type="title"/>
          </p:nvPr>
        </p:nvSpPr>
        <p:spPr>
          <a:xfrm>
            <a:off x="775925" y="4911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3.2 </a:t>
            </a:r>
            <a:r>
              <a:rPr lang="en"/>
              <a:t>Competitor’s profile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9" name="Google Shape;279;p29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29"/>
          <p:cNvSpPr txBox="1"/>
          <p:nvPr/>
        </p:nvSpPr>
        <p:spPr>
          <a:xfrm>
            <a:off x="5755325" y="4247950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29"/>
          <p:cNvSpPr txBox="1"/>
          <p:nvPr/>
        </p:nvSpPr>
        <p:spPr>
          <a:xfrm>
            <a:off x="775925" y="1149750"/>
            <a:ext cx="49794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Sasa, Bonjour, Aster and Colourmix are the most famous cosmetics chains in HK(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HKTDC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, 2021).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2" name="Google Shape;28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32075" y="1990725"/>
            <a:ext cx="7193405" cy="2369300"/>
          </a:xfrm>
          <a:prstGeom prst="rect">
            <a:avLst/>
          </a:prstGeom>
          <a:noFill/>
          <a:ln>
            <a:noFill/>
          </a:ln>
        </p:spPr>
      </p:pic>
      <p:sp>
        <p:nvSpPr>
          <p:cNvPr id="283" name="Google Shape;283;p29"/>
          <p:cNvSpPr/>
          <p:nvPr/>
        </p:nvSpPr>
        <p:spPr>
          <a:xfrm>
            <a:off x="5671100" y="3631000"/>
            <a:ext cx="1263000" cy="2748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29"/>
          <p:cNvSpPr/>
          <p:nvPr/>
        </p:nvSpPr>
        <p:spPr>
          <a:xfrm>
            <a:off x="4525575" y="3418900"/>
            <a:ext cx="1015200" cy="2121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29"/>
          <p:cNvSpPr/>
          <p:nvPr/>
        </p:nvSpPr>
        <p:spPr>
          <a:xfrm>
            <a:off x="4525575" y="3905800"/>
            <a:ext cx="1015200" cy="2121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6" name="Google Shape;286;p29"/>
          <p:cNvSpPr/>
          <p:nvPr/>
        </p:nvSpPr>
        <p:spPr>
          <a:xfrm>
            <a:off x="4525575" y="4147913"/>
            <a:ext cx="1015200" cy="2121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29"/>
          <p:cNvSpPr txBox="1"/>
          <p:nvPr/>
        </p:nvSpPr>
        <p:spPr>
          <a:xfrm>
            <a:off x="932075" y="1677050"/>
            <a:ext cx="4979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Table 3.1: Analysis of Competitors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9"/>
          <p:cNvSpPr/>
          <p:nvPr/>
        </p:nvSpPr>
        <p:spPr>
          <a:xfrm>
            <a:off x="5795000" y="4117888"/>
            <a:ext cx="1015200" cy="2121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0"/>
          <p:cNvSpPr txBox="1"/>
          <p:nvPr>
            <p:ph type="title"/>
          </p:nvPr>
        </p:nvSpPr>
        <p:spPr>
          <a:xfrm>
            <a:off x="648350" y="4019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3.3 </a:t>
            </a:r>
            <a:r>
              <a:rPr lang="en"/>
              <a:t>Competitor’s social media platform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p30"/>
          <p:cNvSpPr txBox="1"/>
          <p:nvPr>
            <p:ph idx="1" type="body"/>
          </p:nvPr>
        </p:nvSpPr>
        <p:spPr>
          <a:xfrm>
            <a:off x="6744325" y="1873625"/>
            <a:ext cx="2226600" cy="255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/>
              <a:t>Sasa and Bonjour </a:t>
            </a:r>
            <a:r>
              <a:rPr lang="en"/>
              <a:t>successfully</a:t>
            </a:r>
            <a:r>
              <a:rPr lang="en"/>
              <a:t> obtained the highest number of followers in Instagram, Facebook and youtube. </a:t>
            </a:r>
            <a:endParaRPr/>
          </a:p>
        </p:txBody>
      </p:sp>
      <p:sp>
        <p:nvSpPr>
          <p:cNvPr id="295" name="Google Shape;295;p30"/>
          <p:cNvSpPr txBox="1"/>
          <p:nvPr/>
        </p:nvSpPr>
        <p:spPr>
          <a:xfrm>
            <a:off x="648350" y="1071950"/>
            <a:ext cx="4979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Table 3.2: Competitors social media platforms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30"/>
          <p:cNvSpPr txBox="1"/>
          <p:nvPr/>
        </p:nvSpPr>
        <p:spPr>
          <a:xfrm>
            <a:off x="4409025" y="3949625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97" name="Google Shape;297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8350" y="1441250"/>
            <a:ext cx="6027599" cy="2555700"/>
          </a:xfrm>
          <a:prstGeom prst="rect">
            <a:avLst/>
          </a:prstGeom>
          <a:noFill/>
          <a:ln>
            <a:noFill/>
          </a:ln>
        </p:spPr>
      </p:pic>
      <p:sp>
        <p:nvSpPr>
          <p:cNvPr id="298" name="Google Shape;298;p30"/>
          <p:cNvSpPr/>
          <p:nvPr/>
        </p:nvSpPr>
        <p:spPr>
          <a:xfrm>
            <a:off x="1717250" y="2157925"/>
            <a:ext cx="4958700" cy="2286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0"/>
          <p:cNvSpPr/>
          <p:nvPr/>
        </p:nvSpPr>
        <p:spPr>
          <a:xfrm>
            <a:off x="1785625" y="2604800"/>
            <a:ext cx="4958700" cy="228600"/>
          </a:xfrm>
          <a:prstGeom prst="rect">
            <a:avLst/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3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31"/>
          <p:cNvSpPr txBox="1"/>
          <p:nvPr>
            <p:ph type="title"/>
          </p:nvPr>
        </p:nvSpPr>
        <p:spPr>
          <a:xfrm>
            <a:off x="744475" y="373250"/>
            <a:ext cx="7505700" cy="50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AF7B51"/>
                </a:solidFill>
              </a:rPr>
              <a:t>3.4 </a:t>
            </a:r>
            <a:r>
              <a:rPr lang="en" sz="2700">
                <a:solidFill>
                  <a:srgbClr val="AF7B51"/>
                </a:solidFill>
              </a:rPr>
              <a:t>Porter‘s five forces analysis: Colourmix</a:t>
            </a:r>
            <a:endParaRPr/>
          </a:p>
        </p:txBody>
      </p:sp>
      <p:sp>
        <p:nvSpPr>
          <p:cNvPr id="305" name="Google Shape;305;p31"/>
          <p:cNvSpPr txBox="1"/>
          <p:nvPr/>
        </p:nvSpPr>
        <p:spPr>
          <a:xfrm>
            <a:off x="2899775" y="1325250"/>
            <a:ext cx="2925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31"/>
          <p:cNvSpPr txBox="1"/>
          <p:nvPr/>
        </p:nvSpPr>
        <p:spPr>
          <a:xfrm>
            <a:off x="6712475" y="4482200"/>
            <a:ext cx="21651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2"/>
                </a:solidFill>
              </a:rPr>
              <a:t>Source: Constructed by author</a:t>
            </a:r>
            <a:endParaRPr sz="1100">
              <a:solidFill>
                <a:schemeClr val="dk2"/>
              </a:solidFill>
            </a:endParaRPr>
          </a:p>
        </p:txBody>
      </p:sp>
      <p:pic>
        <p:nvPicPr>
          <p:cNvPr id="307" name="Google Shape;307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2900" y="923088"/>
            <a:ext cx="8377775" cy="3608424"/>
          </a:xfrm>
          <a:prstGeom prst="rect">
            <a:avLst/>
          </a:prstGeom>
          <a:noFill/>
          <a:ln>
            <a:noFill/>
          </a:ln>
        </p:spPr>
      </p:pic>
      <p:sp>
        <p:nvSpPr>
          <p:cNvPr id="308" name="Google Shape;308;p31"/>
          <p:cNvSpPr txBox="1"/>
          <p:nvPr/>
        </p:nvSpPr>
        <p:spPr>
          <a:xfrm>
            <a:off x="261375" y="784125"/>
            <a:ext cx="32766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2"/>
                </a:solidFill>
              </a:rPr>
              <a:t>Figure 3.1: Porter‘s five forces analysis Colourmix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2"/>
          <p:cNvSpPr txBox="1"/>
          <p:nvPr>
            <p:ph type="title"/>
          </p:nvPr>
        </p:nvSpPr>
        <p:spPr>
          <a:xfrm>
            <a:off x="819150" y="373250"/>
            <a:ext cx="7505700" cy="50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AF7B51"/>
                </a:solidFill>
              </a:rPr>
              <a:t>3.4 </a:t>
            </a:r>
            <a:r>
              <a:rPr lang="en" sz="2700">
                <a:solidFill>
                  <a:srgbClr val="AF7B51"/>
                </a:solidFill>
              </a:rPr>
              <a:t>Porter‘s five forces analysis: Colourmix</a:t>
            </a:r>
            <a:endParaRPr/>
          </a:p>
        </p:txBody>
      </p:sp>
      <p:sp>
        <p:nvSpPr>
          <p:cNvPr id="314" name="Google Shape;314;p32"/>
          <p:cNvSpPr txBox="1"/>
          <p:nvPr/>
        </p:nvSpPr>
        <p:spPr>
          <a:xfrm>
            <a:off x="2899775" y="1325250"/>
            <a:ext cx="2925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32"/>
          <p:cNvSpPr txBox="1"/>
          <p:nvPr/>
        </p:nvSpPr>
        <p:spPr>
          <a:xfrm>
            <a:off x="621500" y="986550"/>
            <a:ext cx="84546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Calibri"/>
              <a:buChar char="●"/>
            </a:pPr>
            <a:r>
              <a:rPr b="1" lang="en" sz="1200">
                <a:latin typeface="Calibri"/>
                <a:ea typeface="Calibri"/>
                <a:cs typeface="Calibri"/>
                <a:sym typeface="Calibri"/>
              </a:rPr>
              <a:t>Rivalry among existing competitors: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Low diversity of competitors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Low brand loyalty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32"/>
          <p:cNvSpPr txBox="1"/>
          <p:nvPr/>
        </p:nvSpPr>
        <p:spPr>
          <a:xfrm>
            <a:off x="621500" y="1654788"/>
            <a:ext cx="95430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 sz="1200">
                <a:latin typeface="Calibri"/>
                <a:ea typeface="Calibri"/>
                <a:cs typeface="Calibri"/>
                <a:sym typeface="Calibri"/>
              </a:rPr>
              <a:t>Bargaining power of suppliers</a:t>
            </a:r>
            <a:r>
              <a:rPr b="1" lang="en" sz="1200"/>
              <a:t>: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Branded products with high uniqueness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Suppliers have various distribution channel to sell the products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32"/>
          <p:cNvSpPr txBox="1"/>
          <p:nvPr/>
        </p:nvSpPr>
        <p:spPr>
          <a:xfrm>
            <a:off x="621500" y="4212150"/>
            <a:ext cx="10319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b="1" lang="en" sz="1200">
                <a:latin typeface="Calibri"/>
                <a:ea typeface="Calibri"/>
                <a:cs typeface="Calibri"/>
                <a:sym typeface="Calibri"/>
              </a:rPr>
              <a:t>Threat of substitutes</a:t>
            </a:r>
            <a:r>
              <a:rPr b="1" lang="en" sz="1200"/>
              <a:t>: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Number of substitute products are limited 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eg. </a:t>
            </a:r>
            <a:r>
              <a:rPr lang="en" sz="1200">
                <a:solidFill>
                  <a:srgbClr val="2021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sym typeface="Calibri"/>
              </a:rPr>
              <a:t>aesthetic medicine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Low relative price performance of substitute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32"/>
          <p:cNvSpPr txBox="1"/>
          <p:nvPr/>
        </p:nvSpPr>
        <p:spPr>
          <a:xfrm>
            <a:off x="621500" y="3169425"/>
            <a:ext cx="82284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Calibri"/>
              <a:buChar char="●"/>
            </a:pPr>
            <a:r>
              <a:rPr b="1" lang="en" sz="1200">
                <a:latin typeface="Calibri"/>
                <a:ea typeface="Calibri"/>
                <a:cs typeface="Calibri"/>
                <a:sym typeface="Calibri"/>
              </a:rPr>
              <a:t>Threat of new entrants: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High barriers to entry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Capital requirements is high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Plant and equipment costs 47,166,000 HK dollars in 2021 (Colourmix, 2021)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There are total 50 stories in HK (Colourmix, 2021)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32"/>
          <p:cNvSpPr txBox="1"/>
          <p:nvPr/>
        </p:nvSpPr>
        <p:spPr>
          <a:xfrm>
            <a:off x="7029425" y="4597050"/>
            <a:ext cx="19932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22222"/>
                </a:solidFill>
              </a:rPr>
              <a:t>Source: Porter (2008)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32"/>
          <p:cNvSpPr txBox="1"/>
          <p:nvPr/>
        </p:nvSpPr>
        <p:spPr>
          <a:xfrm>
            <a:off x="621500" y="2343100"/>
            <a:ext cx="93534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Font typeface="Calibri"/>
              <a:buChar char="●"/>
            </a:pPr>
            <a:r>
              <a:rPr b="1" lang="en" sz="1200">
                <a:latin typeface="Calibri"/>
                <a:ea typeface="Calibri"/>
                <a:cs typeface="Calibri"/>
                <a:sym typeface="Calibri"/>
              </a:rPr>
              <a:t>Bargaining power buyers: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Low buyer switching costs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High price sensitive</a:t>
            </a:r>
            <a:br>
              <a:rPr lang="en" sz="1200">
                <a:latin typeface="Calibri"/>
                <a:ea typeface="Calibri"/>
                <a:cs typeface="Calibri"/>
                <a:sym typeface="Calibri"/>
              </a:rPr>
            </a:b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Not much differences between competitors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32"/>
          <p:cNvSpPr txBox="1"/>
          <p:nvPr/>
        </p:nvSpPr>
        <p:spPr>
          <a:xfrm>
            <a:off x="6033350" y="1187525"/>
            <a:ext cx="2641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1400"/>
              <a:buFont typeface="Calibri"/>
              <a:buChar char="❖"/>
            </a:pP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Favourable to Colourmix </a:t>
            </a:r>
            <a:endParaRPr>
              <a:solidFill>
                <a:srgbClr val="00FF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32"/>
          <p:cNvSpPr txBox="1"/>
          <p:nvPr/>
        </p:nvSpPr>
        <p:spPr>
          <a:xfrm>
            <a:off x="6033350" y="1896225"/>
            <a:ext cx="2641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CC0000"/>
              </a:buClr>
              <a:buSzPts val="1400"/>
              <a:buFont typeface="Calibri"/>
              <a:buChar char="❖"/>
            </a:pP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Unf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avourable 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to Colourmix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>
              <a:solidFill>
                <a:srgbClr val="CC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3" name="Google Shape;323;p32"/>
          <p:cNvSpPr txBox="1"/>
          <p:nvPr/>
        </p:nvSpPr>
        <p:spPr>
          <a:xfrm>
            <a:off x="6076775" y="2581450"/>
            <a:ext cx="2641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CC0000"/>
              </a:buClr>
              <a:buSzPts val="1400"/>
              <a:buFont typeface="Calibri"/>
              <a:buChar char="❖"/>
            </a:pP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Unf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avourable 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to Colourmix</a:t>
            </a:r>
            <a:r>
              <a:rPr lang="en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>
              <a:solidFill>
                <a:srgbClr val="CC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32"/>
          <p:cNvSpPr txBox="1"/>
          <p:nvPr/>
        </p:nvSpPr>
        <p:spPr>
          <a:xfrm>
            <a:off x="6076775" y="3295275"/>
            <a:ext cx="2641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1400"/>
              <a:buFont typeface="Calibri"/>
              <a:buChar char="❖"/>
            </a:pP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Favourable </a:t>
            </a: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to Colourmix</a:t>
            </a: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>
              <a:solidFill>
                <a:srgbClr val="00FF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32"/>
          <p:cNvSpPr txBox="1"/>
          <p:nvPr/>
        </p:nvSpPr>
        <p:spPr>
          <a:xfrm>
            <a:off x="6076775" y="4381500"/>
            <a:ext cx="2641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1400"/>
              <a:buFont typeface="Calibri"/>
              <a:buChar char="❖"/>
            </a:pP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Favourable </a:t>
            </a: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to Colourmix</a:t>
            </a:r>
            <a:r>
              <a:rPr lang="en">
                <a:solidFill>
                  <a:srgbClr val="00FF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>
              <a:solidFill>
                <a:srgbClr val="00FF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0" name="Google Shape;330;p33"/>
          <p:cNvGraphicFramePr/>
          <p:nvPr/>
        </p:nvGraphicFramePr>
        <p:xfrm>
          <a:off x="952500" y="114969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3563400"/>
                <a:gridCol w="3214825"/>
              </a:tblGrid>
              <a:tr h="616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Rivalry among existing competitors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Favourable to Colourmix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54F8B3"/>
                        </a:gs>
                        <a:gs pos="100000">
                          <a:srgbClr val="10B972"/>
                        </a:gs>
                      </a:gsLst>
                      <a:lin ang="5400012" scaled="0"/>
                    </a:gradFill>
                  </a:tcPr>
                </a:tc>
              </a:tr>
              <a:tr h="616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Bargaining power of suppliers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Unf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avourable to Colourmix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</a:tr>
              <a:tr h="616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Bargaining power buyers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Unfavourable to Colourmix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</a:tr>
              <a:tr h="616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Threat of new entrants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Favourable to Colourmix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54F8B3"/>
                        </a:gs>
                        <a:gs pos="100000">
                          <a:srgbClr val="10B972"/>
                        </a:gs>
                      </a:gsLst>
                      <a:lin ang="5400012" scaled="0"/>
                    </a:gradFill>
                  </a:tcPr>
                </a:tc>
              </a:tr>
              <a:tr h="6162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Threat of substitutes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dk2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Favourable to Colourmix</a:t>
                      </a:r>
                      <a:endParaRPr>
                        <a:solidFill>
                          <a:schemeClr val="dk2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54F8B3"/>
                        </a:gs>
                        <a:gs pos="100000">
                          <a:srgbClr val="10B972"/>
                        </a:gs>
                      </a:gsLst>
                      <a:lin ang="5400012" scaled="0"/>
                    </a:gradFill>
                  </a:tcPr>
                </a:tc>
              </a:tr>
              <a:tr h="4005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Decision</a:t>
                      </a:r>
                      <a:endParaRPr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DDDDDD"/>
                        </a:gs>
                        <a:gs pos="100000">
                          <a:srgbClr val="919191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Stay in the market</a:t>
                      </a:r>
                      <a:endParaRPr b="1"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54F8B3"/>
                        </a:gs>
                        <a:gs pos="100000">
                          <a:srgbClr val="10B972"/>
                        </a:gs>
                      </a:gsLst>
                      <a:lin ang="5400012" scaled="0"/>
                    </a:gradFill>
                  </a:tcPr>
                </a:tc>
              </a:tr>
            </a:tbl>
          </a:graphicData>
        </a:graphic>
      </p:graphicFrame>
      <p:sp>
        <p:nvSpPr>
          <p:cNvPr id="331" name="Google Shape;331;p33"/>
          <p:cNvSpPr txBox="1"/>
          <p:nvPr>
            <p:ph type="title"/>
          </p:nvPr>
        </p:nvSpPr>
        <p:spPr>
          <a:xfrm>
            <a:off x="819150" y="373250"/>
            <a:ext cx="7505700" cy="50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AF7B51"/>
                </a:solidFill>
              </a:rPr>
              <a:t>3.4 </a:t>
            </a:r>
            <a:r>
              <a:rPr lang="en" sz="2700">
                <a:solidFill>
                  <a:srgbClr val="AF7B51"/>
                </a:solidFill>
              </a:rPr>
              <a:t>Porter‘s five forces analysis: Colourmix</a:t>
            </a:r>
            <a:endParaRPr/>
          </a:p>
        </p:txBody>
      </p:sp>
      <p:sp>
        <p:nvSpPr>
          <p:cNvPr id="332" name="Google Shape;332;p33"/>
          <p:cNvSpPr txBox="1"/>
          <p:nvPr/>
        </p:nvSpPr>
        <p:spPr>
          <a:xfrm>
            <a:off x="7029425" y="4597050"/>
            <a:ext cx="19932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22222"/>
                </a:solidFill>
              </a:rPr>
              <a:t>Source: Porter (2008)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33"/>
          <p:cNvSpPr/>
          <p:nvPr/>
        </p:nvSpPr>
        <p:spPr>
          <a:xfrm>
            <a:off x="765450" y="4230700"/>
            <a:ext cx="7076100" cy="400500"/>
          </a:xfrm>
          <a:prstGeom prst="roundRect">
            <a:avLst>
              <a:gd fmla="val 16667" name="adj"/>
            </a:avLst>
          </a:prstGeom>
          <a:noFill/>
          <a:ln cap="flat" cmpd="sng" w="38100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4" name="Google Shape;334;p33"/>
          <p:cNvSpPr txBox="1"/>
          <p:nvPr/>
        </p:nvSpPr>
        <p:spPr>
          <a:xfrm>
            <a:off x="648350" y="863525"/>
            <a:ext cx="4979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Table 3.3: Porter’s five forces analysis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34"/>
          <p:cNvSpPr txBox="1"/>
          <p:nvPr>
            <p:ph type="title"/>
          </p:nvPr>
        </p:nvSpPr>
        <p:spPr>
          <a:xfrm>
            <a:off x="438725" y="534400"/>
            <a:ext cx="8114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3.5 Comparison with</a:t>
            </a:r>
            <a:r>
              <a:rPr lang="en"/>
              <a:t> Target Competitor: Bonjour</a:t>
            </a:r>
            <a:endParaRPr/>
          </a:p>
        </p:txBody>
      </p:sp>
      <p:sp>
        <p:nvSpPr>
          <p:cNvPr id="340" name="Google Shape;340;p3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solidFill>
                  <a:srgbClr val="000000"/>
                </a:solidFill>
              </a:rPr>
              <a:t>Made By the Author</a:t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341" name="Google Shape;341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9150" y="2031469"/>
            <a:ext cx="3722300" cy="2236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2" name="Google Shape;342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92650" y="2989304"/>
            <a:ext cx="304800" cy="3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92650" y="3468025"/>
            <a:ext cx="373063" cy="3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34"/>
          <p:cNvSpPr txBox="1"/>
          <p:nvPr/>
        </p:nvSpPr>
        <p:spPr>
          <a:xfrm>
            <a:off x="775950" y="1800200"/>
            <a:ext cx="13419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Turnover(HKD millions)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34"/>
          <p:cNvSpPr txBox="1"/>
          <p:nvPr/>
        </p:nvSpPr>
        <p:spPr>
          <a:xfrm>
            <a:off x="4889650" y="3014625"/>
            <a:ext cx="37224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Bonjour starts to focus on technology in 2020, the new business model is on “technology + consumption + capital” (Bonjour Holdings Ltd, 2022).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46" name="Google Shape;346;p3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633474" y="1590825"/>
            <a:ext cx="3808000" cy="107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Google Shape;347;p34"/>
          <p:cNvSpPr txBox="1"/>
          <p:nvPr/>
        </p:nvSpPr>
        <p:spPr>
          <a:xfrm>
            <a:off x="775950" y="1488988"/>
            <a:ext cx="4979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Figure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 3.2 Compare of Target Competitor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8" name="Google Shape;348;p34"/>
          <p:cNvSpPr txBox="1"/>
          <p:nvPr/>
        </p:nvSpPr>
        <p:spPr>
          <a:xfrm>
            <a:off x="2365575" y="4199725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9" name="Google Shape;349;p34"/>
          <p:cNvSpPr txBox="1"/>
          <p:nvPr/>
        </p:nvSpPr>
        <p:spPr>
          <a:xfrm>
            <a:off x="6485750" y="2571750"/>
            <a:ext cx="2569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0" name="Google Shape;350;p34"/>
          <p:cNvSpPr txBox="1"/>
          <p:nvPr/>
        </p:nvSpPr>
        <p:spPr>
          <a:xfrm>
            <a:off x="4572000" y="1330188"/>
            <a:ext cx="4979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Table</a:t>
            </a: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 3.4: Compare of Target Competitor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4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35"/>
          <p:cNvSpPr txBox="1"/>
          <p:nvPr>
            <p:ph type="title"/>
          </p:nvPr>
        </p:nvSpPr>
        <p:spPr>
          <a:xfrm>
            <a:off x="448075" y="507800"/>
            <a:ext cx="79236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3.5 Comparison with Target Competitor: Bonjour</a:t>
            </a:r>
            <a:endParaRPr/>
          </a:p>
        </p:txBody>
      </p:sp>
      <p:sp>
        <p:nvSpPr>
          <p:cNvPr id="356" name="Google Shape;356;p35"/>
          <p:cNvSpPr txBox="1"/>
          <p:nvPr>
            <p:ph idx="1" type="body"/>
          </p:nvPr>
        </p:nvSpPr>
        <p:spPr>
          <a:xfrm>
            <a:off x="819150" y="199937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000000"/>
                </a:solidFill>
              </a:rPr>
              <a:t>Made By the Author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357" name="Google Shape;357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9150" y="1759300"/>
            <a:ext cx="3861250" cy="244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8" name="Google Shape;358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79050" y="2864667"/>
            <a:ext cx="304800" cy="3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9" name="Google Shape;359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22325" y="2233050"/>
            <a:ext cx="373063" cy="3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35"/>
          <p:cNvSpPr txBox="1"/>
          <p:nvPr/>
        </p:nvSpPr>
        <p:spPr>
          <a:xfrm>
            <a:off x="758675" y="1532225"/>
            <a:ext cx="13419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Calibri"/>
                <a:ea typeface="Calibri"/>
                <a:cs typeface="Calibri"/>
                <a:sym typeface="Calibri"/>
              </a:rPr>
              <a:t>Retail Stores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35"/>
          <p:cNvSpPr txBox="1"/>
          <p:nvPr/>
        </p:nvSpPr>
        <p:spPr>
          <a:xfrm>
            <a:off x="4763125" y="3267625"/>
            <a:ext cx="49794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Bonjour has optimised and transformed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retail stores to O2O stores (Bonjour Ltd, 2021)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2" name="Google Shape;362;p3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806375" y="1532225"/>
            <a:ext cx="3729250" cy="1039525"/>
          </a:xfrm>
          <a:prstGeom prst="rect">
            <a:avLst/>
          </a:prstGeom>
          <a:noFill/>
          <a:ln>
            <a:noFill/>
          </a:ln>
        </p:spPr>
      </p:pic>
      <p:sp>
        <p:nvSpPr>
          <p:cNvPr id="363" name="Google Shape;363;p35"/>
          <p:cNvSpPr txBox="1"/>
          <p:nvPr/>
        </p:nvSpPr>
        <p:spPr>
          <a:xfrm>
            <a:off x="758675" y="1316088"/>
            <a:ext cx="4979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Figure 3.3: Compare of Target Competitor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35"/>
          <p:cNvSpPr txBox="1"/>
          <p:nvPr/>
        </p:nvSpPr>
        <p:spPr>
          <a:xfrm>
            <a:off x="2401913" y="4098925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35"/>
          <p:cNvSpPr txBox="1"/>
          <p:nvPr/>
        </p:nvSpPr>
        <p:spPr>
          <a:xfrm>
            <a:off x="4763125" y="1257813"/>
            <a:ext cx="4979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Table 3.5: Compare of Target Competitor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6" name="Google Shape;366;p35"/>
          <p:cNvSpPr txBox="1"/>
          <p:nvPr/>
        </p:nvSpPr>
        <p:spPr>
          <a:xfrm>
            <a:off x="6632725" y="2525975"/>
            <a:ext cx="2569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3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AF7B51"/>
                </a:solidFill>
              </a:rPr>
              <a:t>Bonjour in-house KOL Live streaming video incubator </a:t>
            </a:r>
            <a:endParaRPr sz="1800"/>
          </a:p>
        </p:txBody>
      </p:sp>
      <p:sp>
        <p:nvSpPr>
          <p:cNvPr id="372" name="Google Shape;372;p36"/>
          <p:cNvSpPr txBox="1"/>
          <p:nvPr>
            <p:ph idx="1" type="body"/>
          </p:nvPr>
        </p:nvSpPr>
        <p:spPr>
          <a:xfrm>
            <a:off x="819150" y="3500200"/>
            <a:ext cx="8030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233A44"/>
                </a:solidFill>
              </a:rPr>
              <a:t>“Bonjour KOL Live Streaming Incubator” invited </a:t>
            </a:r>
            <a:r>
              <a:rPr b="1" lang="en">
                <a:solidFill>
                  <a:srgbClr val="233A44"/>
                </a:solidFill>
              </a:rPr>
              <a:t>200 frontline staffs to receive training </a:t>
            </a:r>
            <a:r>
              <a:rPr lang="en">
                <a:solidFill>
                  <a:srgbClr val="233A44"/>
                </a:solidFill>
              </a:rPr>
              <a:t>through an all-rounded e-commerce learning platform and they graduated to </a:t>
            </a:r>
            <a:r>
              <a:rPr b="1" lang="en">
                <a:solidFill>
                  <a:srgbClr val="233A44"/>
                </a:solidFill>
              </a:rPr>
              <a:t>become online live streaming KOLs to promote Bonjour products </a:t>
            </a:r>
            <a:r>
              <a:rPr lang="en"/>
              <a:t>(Bonjour, 2020) </a:t>
            </a:r>
            <a:r>
              <a:rPr lang="en">
                <a:solidFill>
                  <a:srgbClr val="233A44"/>
                </a:solidFill>
              </a:rPr>
              <a:t>.</a:t>
            </a:r>
            <a:endParaRPr/>
          </a:p>
        </p:txBody>
      </p:sp>
      <p:pic>
        <p:nvPicPr>
          <p:cNvPr id="373" name="Google Shape;373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14150" y="1387025"/>
            <a:ext cx="3362325" cy="1972575"/>
          </a:xfrm>
          <a:prstGeom prst="rect">
            <a:avLst/>
          </a:prstGeom>
          <a:noFill/>
          <a:ln>
            <a:noFill/>
          </a:ln>
        </p:spPr>
      </p:pic>
      <p:sp>
        <p:nvSpPr>
          <p:cNvPr id="374" name="Google Shape;374;p36"/>
          <p:cNvSpPr txBox="1"/>
          <p:nvPr/>
        </p:nvSpPr>
        <p:spPr>
          <a:xfrm>
            <a:off x="6153450" y="3036500"/>
            <a:ext cx="21714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/>
              <a:t>(Bonjour, 2020)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5" name="Google Shape;375;p36"/>
          <p:cNvSpPr txBox="1"/>
          <p:nvPr/>
        </p:nvSpPr>
        <p:spPr>
          <a:xfrm>
            <a:off x="214700" y="301775"/>
            <a:ext cx="86346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3.6 Promotion strategy of Target Competitor: Bonjour</a:t>
            </a:r>
            <a:endParaRPr sz="27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37"/>
          <p:cNvSpPr txBox="1"/>
          <p:nvPr>
            <p:ph type="title"/>
          </p:nvPr>
        </p:nvSpPr>
        <p:spPr>
          <a:xfrm>
            <a:off x="567125" y="1060300"/>
            <a:ext cx="85095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AF7B51"/>
                </a:solidFill>
              </a:rPr>
              <a:t>Live streaming studio for Bonjour KOL LIVE video (直播間)</a:t>
            </a:r>
            <a:endParaRPr sz="1800"/>
          </a:p>
        </p:txBody>
      </p:sp>
      <p:sp>
        <p:nvSpPr>
          <p:cNvPr id="381" name="Google Shape;381;p37"/>
          <p:cNvSpPr txBox="1"/>
          <p:nvPr>
            <p:ph idx="1" type="body"/>
          </p:nvPr>
        </p:nvSpPr>
        <p:spPr>
          <a:xfrm>
            <a:off x="819150" y="3587300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233A44"/>
                </a:solidFill>
              </a:rPr>
              <a:t>Bonjour established live streaming studio to support </a:t>
            </a:r>
            <a:r>
              <a:rPr lang="en">
                <a:solidFill>
                  <a:srgbClr val="233A44"/>
                </a:solidFill>
              </a:rPr>
              <a:t>broadcast</a:t>
            </a:r>
            <a:r>
              <a:rPr lang="en">
                <a:solidFill>
                  <a:srgbClr val="233A44"/>
                </a:solidFill>
              </a:rPr>
              <a:t> at 3 </a:t>
            </a:r>
            <a:r>
              <a:rPr lang="en">
                <a:solidFill>
                  <a:srgbClr val="233A44"/>
                </a:solidFill>
              </a:rPr>
              <a:t>different</a:t>
            </a:r>
            <a:r>
              <a:rPr lang="en">
                <a:solidFill>
                  <a:srgbClr val="233A44"/>
                </a:solidFill>
              </a:rPr>
              <a:t> major platforms for key opinion leader (KOL) i</a:t>
            </a:r>
            <a:r>
              <a:rPr lang="en"/>
              <a:t>ncluding: </a:t>
            </a:r>
            <a:r>
              <a:rPr b="1" lang="en"/>
              <a:t>Facebook, YouTube, Instagram</a:t>
            </a:r>
            <a:endParaRPr>
              <a:solidFill>
                <a:srgbClr val="233A44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82" name="Google Shape;382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57475" y="1517200"/>
            <a:ext cx="3829050" cy="1866900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37"/>
          <p:cNvSpPr txBox="1"/>
          <p:nvPr/>
        </p:nvSpPr>
        <p:spPr>
          <a:xfrm>
            <a:off x="6486525" y="3061000"/>
            <a:ext cx="21714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/>
              <a:t>(Bonjour, 2020)</a:t>
            </a:r>
            <a:endParaRPr sz="9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4" name="Google Shape;384;p37"/>
          <p:cNvSpPr txBox="1"/>
          <p:nvPr/>
        </p:nvSpPr>
        <p:spPr>
          <a:xfrm>
            <a:off x="192000" y="289375"/>
            <a:ext cx="89520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3.6 Promotion strategy of Target Competitor: Bonjour</a:t>
            </a:r>
            <a:endParaRPr sz="27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38"/>
          <p:cNvSpPr txBox="1"/>
          <p:nvPr>
            <p:ph type="title"/>
          </p:nvPr>
        </p:nvSpPr>
        <p:spPr>
          <a:xfrm>
            <a:off x="296400" y="285675"/>
            <a:ext cx="8207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/>
              <a:t>3.6 Promotion strategy of Target Competitor: Bonjour</a:t>
            </a:r>
            <a:endParaRPr sz="2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00">
              <a:solidFill>
                <a:srgbClr val="AF7B51"/>
              </a:solidFill>
            </a:endParaRPr>
          </a:p>
        </p:txBody>
      </p:sp>
      <p:sp>
        <p:nvSpPr>
          <p:cNvPr id="390" name="Google Shape;390;p38"/>
          <p:cNvSpPr txBox="1"/>
          <p:nvPr>
            <p:ph idx="1" type="body"/>
          </p:nvPr>
        </p:nvSpPr>
        <p:spPr>
          <a:xfrm>
            <a:off x="912500" y="3823800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233A44"/>
                </a:solidFill>
              </a:rPr>
              <a:t>Bonjour collaborate with </a:t>
            </a:r>
            <a:r>
              <a:rPr lang="en">
                <a:solidFill>
                  <a:srgbClr val="FF0000"/>
                </a:solidFill>
              </a:rPr>
              <a:t>Hong Kong local KOL</a:t>
            </a:r>
            <a:r>
              <a:rPr lang="en">
                <a:solidFill>
                  <a:srgbClr val="233A44"/>
                </a:solidFill>
              </a:rPr>
              <a:t> to have live streaming video to introduce and promote the beauty products to the customers. </a:t>
            </a:r>
            <a:r>
              <a:rPr lang="en">
                <a:solidFill>
                  <a:srgbClr val="233A44"/>
                </a:solidFill>
              </a:rPr>
              <a:t>Provided</a:t>
            </a:r>
            <a:r>
              <a:rPr lang="en">
                <a:solidFill>
                  <a:srgbClr val="233A44"/>
                </a:solidFill>
              </a:rPr>
              <a:t> with a </a:t>
            </a:r>
            <a:r>
              <a:rPr b="1" lang="en">
                <a:solidFill>
                  <a:srgbClr val="233A44"/>
                </a:solidFill>
              </a:rPr>
              <a:t>KOL</a:t>
            </a:r>
            <a:r>
              <a:rPr lang="en">
                <a:solidFill>
                  <a:srgbClr val="233A44"/>
                </a:solidFill>
              </a:rPr>
              <a:t> </a:t>
            </a:r>
            <a:r>
              <a:rPr b="1" lang="en" sz="1400">
                <a:solidFill>
                  <a:srgbClr val="233A44"/>
                </a:solidFill>
              </a:rPr>
              <a:t>online discount code</a:t>
            </a:r>
            <a:r>
              <a:rPr lang="en" sz="1400">
                <a:solidFill>
                  <a:srgbClr val="233A44"/>
                </a:solidFill>
              </a:rPr>
              <a:t> to the audience to </a:t>
            </a:r>
            <a:r>
              <a:rPr b="1" lang="en" sz="1400">
                <a:solidFill>
                  <a:srgbClr val="233A44"/>
                </a:solidFill>
              </a:rPr>
              <a:t>attract and </a:t>
            </a:r>
            <a:r>
              <a:rPr b="1" lang="en" sz="1400">
                <a:solidFill>
                  <a:srgbClr val="030303"/>
                </a:solidFill>
              </a:rPr>
              <a:t>create traffic </a:t>
            </a:r>
            <a:r>
              <a:rPr lang="en" sz="1400">
                <a:solidFill>
                  <a:srgbClr val="233A44"/>
                </a:solidFill>
              </a:rPr>
              <a:t>to Bonjour </a:t>
            </a:r>
            <a:r>
              <a:rPr b="1" lang="en" sz="1400">
                <a:solidFill>
                  <a:srgbClr val="233A44"/>
                </a:solidFill>
              </a:rPr>
              <a:t>website</a:t>
            </a:r>
            <a:endParaRPr b="1"/>
          </a:p>
        </p:txBody>
      </p:sp>
      <p:pic>
        <p:nvPicPr>
          <p:cNvPr id="391" name="Google Shape;391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69875" y="1560700"/>
            <a:ext cx="4561910" cy="1830650"/>
          </a:xfrm>
          <a:prstGeom prst="rect">
            <a:avLst/>
          </a:prstGeom>
          <a:noFill/>
          <a:ln>
            <a:noFill/>
          </a:ln>
        </p:spPr>
      </p:pic>
      <p:sp>
        <p:nvSpPr>
          <p:cNvPr id="392" name="Google Shape;392;p38"/>
          <p:cNvSpPr txBox="1"/>
          <p:nvPr/>
        </p:nvSpPr>
        <p:spPr>
          <a:xfrm>
            <a:off x="4803575" y="3446025"/>
            <a:ext cx="3869700" cy="323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900">
                <a:solidFill>
                  <a:srgbClr val="030303"/>
                </a:solidFill>
              </a:rPr>
              <a:t>【堅持到底 一定有計】之卓悅直播篇</a:t>
            </a:r>
            <a:r>
              <a:rPr lang="en" sz="900"/>
              <a:t> (Mr kool, 2020)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38"/>
          <p:cNvSpPr txBox="1"/>
          <p:nvPr/>
        </p:nvSpPr>
        <p:spPr>
          <a:xfrm>
            <a:off x="1118275" y="1021275"/>
            <a:ext cx="6665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Collaboration video with local KOL on Youtube</a:t>
            </a:r>
            <a:endParaRPr sz="18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39"/>
          <p:cNvSpPr txBox="1"/>
          <p:nvPr>
            <p:ph type="title"/>
          </p:nvPr>
        </p:nvSpPr>
        <p:spPr>
          <a:xfrm>
            <a:off x="819150" y="11163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Mobile App of Bonjour</a:t>
            </a:r>
            <a:endParaRPr sz="1800"/>
          </a:p>
        </p:txBody>
      </p:sp>
      <p:sp>
        <p:nvSpPr>
          <p:cNvPr id="399" name="Google Shape;399;p39"/>
          <p:cNvSpPr txBox="1"/>
          <p:nvPr>
            <p:ph idx="1" type="body"/>
          </p:nvPr>
        </p:nvSpPr>
        <p:spPr>
          <a:xfrm>
            <a:off x="857950" y="1608200"/>
            <a:ext cx="37530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Bonjour has its own </a:t>
            </a:r>
            <a:r>
              <a:rPr lang="en" sz="1400">
                <a:solidFill>
                  <a:srgbClr val="FF0000"/>
                </a:solidFill>
              </a:rPr>
              <a:t>mobile app</a:t>
            </a:r>
            <a:r>
              <a:rPr lang="en" sz="1400"/>
              <a:t> called “Hong Kong Mall (香港貓)” to encourage more online business opportunities in App Stores &amp; Google Plays. (HKMall, 2022) 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400"/>
          </a:p>
        </p:txBody>
      </p:sp>
      <p:pic>
        <p:nvPicPr>
          <p:cNvPr id="400" name="Google Shape;40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61075" y="1608200"/>
            <a:ext cx="1572049" cy="34023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01" name="Google Shape;401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84575" y="3311875"/>
            <a:ext cx="1513800" cy="1513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2" name="Google Shape;402;p3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84175" y="1717275"/>
            <a:ext cx="1791100" cy="3184200"/>
          </a:xfrm>
          <a:prstGeom prst="rect">
            <a:avLst/>
          </a:prstGeom>
          <a:noFill/>
          <a:ln>
            <a:noFill/>
          </a:ln>
        </p:spPr>
      </p:pic>
      <p:sp>
        <p:nvSpPr>
          <p:cNvPr id="403" name="Google Shape;403;p39"/>
          <p:cNvSpPr txBox="1"/>
          <p:nvPr/>
        </p:nvSpPr>
        <p:spPr>
          <a:xfrm>
            <a:off x="214700" y="301775"/>
            <a:ext cx="8634600" cy="6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3.6 Promotion strategy of Target Competitor: Bonjour</a:t>
            </a:r>
            <a:endParaRPr sz="27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404" name="Google Shape;404;p39"/>
          <p:cNvSpPr txBox="1"/>
          <p:nvPr/>
        </p:nvSpPr>
        <p:spPr>
          <a:xfrm>
            <a:off x="3743275" y="4564725"/>
            <a:ext cx="13164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(HKMall, 2022) 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0"/>
          <p:cNvSpPr txBox="1"/>
          <p:nvPr>
            <p:ph type="title"/>
          </p:nvPr>
        </p:nvSpPr>
        <p:spPr>
          <a:xfrm>
            <a:off x="324400" y="270100"/>
            <a:ext cx="81051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/>
              <a:t>3.6 Promotion strategy of Target Competitor: Bonjour</a:t>
            </a:r>
            <a:endParaRPr sz="2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00">
              <a:solidFill>
                <a:srgbClr val="AF7B51"/>
              </a:solidFill>
            </a:endParaRPr>
          </a:p>
        </p:txBody>
      </p:sp>
      <p:pic>
        <p:nvPicPr>
          <p:cNvPr id="410" name="Google Shape;410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972" y="1769400"/>
            <a:ext cx="3360066" cy="1393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1" name="Google Shape;411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40699" y="1078599"/>
            <a:ext cx="1713100" cy="3136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2" name="Google Shape;412;p4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43025" y="1078600"/>
            <a:ext cx="1713100" cy="3189920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40"/>
          <p:cNvSpPr txBox="1"/>
          <p:nvPr/>
        </p:nvSpPr>
        <p:spPr>
          <a:xfrm>
            <a:off x="585963" y="3358800"/>
            <a:ext cx="3430200" cy="54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Bonjour’s website “HKMall” provides </a:t>
            </a:r>
            <a:r>
              <a:rPr lang="en" sz="1100">
                <a:solidFill>
                  <a:srgbClr val="FF0000"/>
                </a:solidFill>
              </a:rPr>
              <a:t>online discount codes</a:t>
            </a:r>
            <a:r>
              <a:rPr lang="en" sz="1100"/>
              <a:t> to attract customers (Bonjour, 2022).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40"/>
          <p:cNvSpPr txBox="1"/>
          <p:nvPr/>
        </p:nvSpPr>
        <p:spPr>
          <a:xfrm>
            <a:off x="6343025" y="4268525"/>
            <a:ext cx="1853100" cy="54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FF0000"/>
                </a:solidFill>
              </a:rPr>
              <a:t>LIVE Promotions</a:t>
            </a:r>
            <a:r>
              <a:rPr lang="en" sz="1100">
                <a:solidFill>
                  <a:srgbClr val="233A44"/>
                </a:solidFill>
              </a:rPr>
              <a:t> by KOL (HKMall, 2022). 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5" name="Google Shape;415;p40"/>
          <p:cNvSpPr txBox="1"/>
          <p:nvPr/>
        </p:nvSpPr>
        <p:spPr>
          <a:xfrm>
            <a:off x="4270700" y="4268525"/>
            <a:ext cx="1853100" cy="74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33A44"/>
                </a:solidFill>
              </a:rPr>
              <a:t>$50 </a:t>
            </a:r>
            <a:r>
              <a:rPr lang="en" sz="1100">
                <a:solidFill>
                  <a:srgbClr val="FF0000"/>
                </a:solidFill>
              </a:rPr>
              <a:t>coupon was offered online with limited time</a:t>
            </a:r>
            <a:r>
              <a:rPr lang="en" sz="1100">
                <a:solidFill>
                  <a:srgbClr val="233A44"/>
                </a:solidFill>
              </a:rPr>
              <a:t> (hkmall.bonjour, 2022)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40"/>
          <p:cNvSpPr txBox="1"/>
          <p:nvPr>
            <p:ph type="title"/>
          </p:nvPr>
        </p:nvSpPr>
        <p:spPr>
          <a:xfrm>
            <a:off x="624100" y="1078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Online</a:t>
            </a:r>
            <a:r>
              <a:rPr lang="en" sz="1800"/>
              <a:t> exclusive discount offers</a:t>
            </a:r>
            <a:endParaRPr sz="18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41"/>
          <p:cNvSpPr txBox="1"/>
          <p:nvPr>
            <p:ph type="title"/>
          </p:nvPr>
        </p:nvSpPr>
        <p:spPr>
          <a:xfrm>
            <a:off x="819150" y="410175"/>
            <a:ext cx="78810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/>
              <a:t>3.6 Promotion strategy of Target Competitor: Bonjour</a:t>
            </a:r>
            <a:endParaRPr sz="2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200">
              <a:solidFill>
                <a:srgbClr val="AF7B51"/>
              </a:solidFill>
            </a:endParaRPr>
          </a:p>
        </p:txBody>
      </p:sp>
      <p:pic>
        <p:nvPicPr>
          <p:cNvPr id="422" name="Google Shape;422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4776" y="1672400"/>
            <a:ext cx="4573724" cy="1874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3" name="Google Shape;423;p4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93125" y="1133350"/>
            <a:ext cx="1964475" cy="3636750"/>
          </a:xfrm>
          <a:prstGeom prst="rect">
            <a:avLst/>
          </a:prstGeom>
          <a:noFill/>
          <a:ln>
            <a:noFill/>
          </a:ln>
        </p:spPr>
      </p:pic>
      <p:sp>
        <p:nvSpPr>
          <p:cNvPr id="424" name="Google Shape;424;p41"/>
          <p:cNvSpPr txBox="1"/>
          <p:nvPr/>
        </p:nvSpPr>
        <p:spPr>
          <a:xfrm>
            <a:off x="341263" y="3547250"/>
            <a:ext cx="4668300" cy="58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Bonjour’s website </a:t>
            </a:r>
            <a:r>
              <a:rPr lang="en" sz="1200">
                <a:solidFill>
                  <a:srgbClr val="FF0000"/>
                </a:solidFill>
              </a:rPr>
              <a:t>“New Arrival”</a:t>
            </a:r>
            <a:r>
              <a:rPr lang="en" sz="1200"/>
              <a:t> button to </a:t>
            </a:r>
            <a:r>
              <a:rPr lang="en" sz="1200"/>
              <a:t>promotes new products to attract customers </a:t>
            </a:r>
            <a:r>
              <a:rPr lang="en" sz="1200"/>
              <a:t>(Bonjour, 2022). 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41"/>
          <p:cNvSpPr txBox="1"/>
          <p:nvPr/>
        </p:nvSpPr>
        <p:spPr>
          <a:xfrm>
            <a:off x="7141150" y="2697775"/>
            <a:ext cx="1648200" cy="143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233A44"/>
                </a:solidFill>
              </a:rPr>
              <a:t>Online </a:t>
            </a:r>
            <a:r>
              <a:rPr lang="en" sz="1200">
                <a:solidFill>
                  <a:srgbClr val="233A44"/>
                </a:solidFill>
              </a:rPr>
              <a:t>education about a paper mask on Facebook to </a:t>
            </a:r>
            <a:r>
              <a:rPr lang="en" sz="1200">
                <a:solidFill>
                  <a:srgbClr val="FF0000"/>
                </a:solidFill>
              </a:rPr>
              <a:t>educate the product benefits</a:t>
            </a:r>
            <a:r>
              <a:rPr lang="en" sz="1200">
                <a:solidFill>
                  <a:srgbClr val="233A44"/>
                </a:solidFill>
              </a:rPr>
              <a:t> to customers </a:t>
            </a:r>
            <a:r>
              <a:rPr lang="en" sz="1200">
                <a:solidFill>
                  <a:srgbClr val="233A44"/>
                </a:solidFill>
              </a:rPr>
              <a:t> (HKMall , 2022). 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42"/>
          <p:cNvSpPr txBox="1"/>
          <p:nvPr>
            <p:ph type="title"/>
          </p:nvPr>
        </p:nvSpPr>
        <p:spPr>
          <a:xfrm>
            <a:off x="1353550" y="1680750"/>
            <a:ext cx="67398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4. Recap </a:t>
            </a:r>
            <a:r>
              <a:rPr lang="en" sz="5000">
                <a:solidFill>
                  <a:schemeClr val="dk1"/>
                </a:solidFill>
              </a:rPr>
              <a:t>of the analysis of Colourmix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p43"/>
          <p:cNvSpPr txBox="1"/>
          <p:nvPr>
            <p:ph type="title"/>
          </p:nvPr>
        </p:nvSpPr>
        <p:spPr>
          <a:xfrm>
            <a:off x="819150" y="3415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SWOT Analysis on Colourmix</a:t>
            </a:r>
            <a:endParaRPr/>
          </a:p>
        </p:txBody>
      </p:sp>
      <p:graphicFrame>
        <p:nvGraphicFramePr>
          <p:cNvPr id="436" name="Google Shape;436;p43"/>
          <p:cNvGraphicFramePr/>
          <p:nvPr/>
        </p:nvGraphicFramePr>
        <p:xfrm>
          <a:off x="569775" y="15947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2691400"/>
                <a:gridCol w="2691400"/>
                <a:gridCol w="2691400"/>
              </a:tblGrid>
              <a:tr h="321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900"/>
                        <a:t>Figure 4.1 SWOT analysis</a:t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  <a:tr h="276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Internal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Strength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Weakness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</a:tr>
              <a:tr h="7346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High product variety (over 1,000 brands) (Colourmix, 2021)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Well known brand (18 years history) </a:t>
                      </a:r>
                      <a:r>
                        <a:rPr lang="en" sz="900">
                          <a:solidFill>
                            <a:srgbClr val="030303"/>
                          </a:solidFill>
                        </a:rPr>
                        <a:t>(Colourmix, 2021)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Less retail stores (Colourmix: 50 vs SaSa: 75) </a:t>
                      </a:r>
                      <a:r>
                        <a:rPr lang="en" sz="900">
                          <a:solidFill>
                            <a:srgbClr val="030303"/>
                          </a:solidFill>
                        </a:rPr>
                        <a:t>(SaSa,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Lack developing on digital marketing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  <a:tr h="276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External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Opportunities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Threats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chemeClr val="lt2"/>
                    </a:solidFill>
                  </a:tcPr>
                </a:tc>
              </a:tr>
              <a:tr h="853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900"/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Growing trend in cosmetic industry (</a:t>
                      </a:r>
                      <a:r>
                        <a:rPr lang="en" sz="900">
                          <a:solidFill>
                            <a:srgbClr val="030303"/>
                          </a:solidFill>
                        </a:rPr>
                        <a:t>The International Trade Administration,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Increasing trend in cosmetic e-commerce sales (Statista, 2020)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2nd consumption vouchers under the Consumption Voucher Scheme in 2022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indent="-28575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30303"/>
                        </a:buClr>
                        <a:buSzPts val="900"/>
                        <a:buChar char="●"/>
                      </a:pPr>
                      <a:r>
                        <a:rPr lang="en" sz="900">
                          <a:solidFill>
                            <a:srgbClr val="030303"/>
                          </a:solidFill>
                        </a:rPr>
                        <a:t>Number of </a:t>
                      </a:r>
                      <a:r>
                        <a:rPr lang="en" sz="900">
                          <a:solidFill>
                            <a:srgbClr val="030303"/>
                          </a:solidFill>
                        </a:rPr>
                        <a:t>visitors</a:t>
                      </a:r>
                      <a:r>
                        <a:rPr lang="en" sz="900">
                          <a:solidFill>
                            <a:srgbClr val="030303"/>
                          </a:solidFill>
                        </a:rPr>
                        <a:t> drop due to pandemic impact on COVID19 (Hong Kong Tourism Board, 2022)</a:t>
                      </a:r>
                      <a:endParaRPr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D5A6BD"/>
                    </a:solidFill>
                  </a:tcPr>
                </a:tc>
              </a:tr>
            </a:tbl>
          </a:graphicData>
        </a:graphic>
      </p:graphicFrame>
      <p:sp>
        <p:nvSpPr>
          <p:cNvPr id="437" name="Google Shape;437;p43"/>
          <p:cNvSpPr txBox="1"/>
          <p:nvPr/>
        </p:nvSpPr>
        <p:spPr>
          <a:xfrm>
            <a:off x="980150" y="998825"/>
            <a:ext cx="76638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SWOT analysis means a </a:t>
            </a:r>
            <a:r>
              <a:rPr lang="en" sz="1100">
                <a:solidFill>
                  <a:srgbClr val="FF0000"/>
                </a:solidFill>
                <a:highlight>
                  <a:srgbClr val="FFFFFF"/>
                </a:highlight>
              </a:rPr>
              <a:t>strategic planning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and </a:t>
            </a:r>
            <a:r>
              <a:rPr lang="en" sz="1100">
                <a:solidFill>
                  <a:srgbClr val="FF0000"/>
                </a:solidFill>
                <a:highlight>
                  <a:srgbClr val="FFFFFF"/>
                </a:highlight>
              </a:rPr>
              <a:t>strategic management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technique which can help us to identify Strengths, Weaknesses, Opportunities, and Threats on the 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project planning</a:t>
            </a:r>
            <a:r>
              <a:rPr lang="en" sz="1100"/>
              <a:t> or </a:t>
            </a:r>
            <a:r>
              <a:rPr lang="en" sz="1100">
                <a:highlight>
                  <a:srgbClr val="FFFFFF"/>
                </a:highlight>
              </a:rPr>
              <a:t>business</a:t>
            </a:r>
            <a:r>
              <a:rPr lang="en" sz="1100">
                <a:solidFill>
                  <a:srgbClr val="202122"/>
                </a:solidFill>
                <a:highlight>
                  <a:srgbClr val="FFFFFF"/>
                </a:highlight>
              </a:rPr>
              <a:t> competition (</a:t>
            </a:r>
            <a:r>
              <a:rPr lang="en" sz="1100">
                <a:solidFill>
                  <a:srgbClr val="222222"/>
                </a:solidFill>
                <a:highlight>
                  <a:srgbClr val="FFFFFF"/>
                </a:highlight>
              </a:rPr>
              <a:t>Weihrich, 1982).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8" name="Google Shape;438;p43"/>
          <p:cNvSpPr txBox="1"/>
          <p:nvPr/>
        </p:nvSpPr>
        <p:spPr>
          <a:xfrm>
            <a:off x="6245000" y="4723425"/>
            <a:ext cx="260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9" name="Google Shape;439;p43"/>
          <p:cNvSpPr txBox="1"/>
          <p:nvPr/>
        </p:nvSpPr>
        <p:spPr>
          <a:xfrm>
            <a:off x="6341350" y="4629075"/>
            <a:ext cx="25695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3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4"/>
          <p:cNvSpPr txBox="1"/>
          <p:nvPr>
            <p:ph type="title"/>
          </p:nvPr>
        </p:nvSpPr>
        <p:spPr>
          <a:xfrm>
            <a:off x="632450" y="8549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>
                <a:solidFill>
                  <a:srgbClr val="AF7B51"/>
                </a:solidFill>
              </a:rPr>
              <a:t>       Recap </a:t>
            </a:r>
            <a:r>
              <a:rPr lang="en" sz="3200">
                <a:solidFill>
                  <a:srgbClr val="AF7B51"/>
                </a:solidFill>
              </a:rPr>
              <a:t>of the analysis of Colourmix</a:t>
            </a:r>
            <a:endParaRPr sz="3200">
              <a:solidFill>
                <a:srgbClr val="AF7B5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44"/>
          <p:cNvSpPr txBox="1"/>
          <p:nvPr>
            <p:ph idx="1" type="body"/>
          </p:nvPr>
        </p:nvSpPr>
        <p:spPr>
          <a:xfrm>
            <a:off x="837825" y="1617325"/>
            <a:ext cx="7871700" cy="305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➢"/>
            </a:pPr>
            <a:r>
              <a:rPr lang="en" sz="1500"/>
              <a:t>Colourmix is targeting </a:t>
            </a:r>
            <a:r>
              <a:rPr b="1" lang="en" sz="1500"/>
              <a:t>female market</a:t>
            </a:r>
            <a:r>
              <a:rPr lang="en" sz="1500"/>
              <a:t> with the positioning of </a:t>
            </a:r>
            <a:r>
              <a:rPr b="1" lang="en" sz="1500"/>
              <a:t>medium price and medium level of service quality. </a:t>
            </a:r>
            <a:endParaRPr b="1"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➢"/>
            </a:pPr>
            <a:r>
              <a:rPr lang="en" sz="1500"/>
              <a:t>Colourmix provides cosmetic product with multi-brands and multi-product lines while the </a:t>
            </a:r>
            <a:r>
              <a:rPr b="1" lang="en" sz="1500"/>
              <a:t>price is relatively lower</a:t>
            </a:r>
            <a:r>
              <a:rPr lang="en" sz="1500"/>
              <a:t> to its competitors (i.e. Sasa and Bonjour). It promotes and distributes through both </a:t>
            </a:r>
            <a:r>
              <a:rPr lang="en" sz="1500"/>
              <a:t>physical</a:t>
            </a:r>
            <a:r>
              <a:rPr lang="en" sz="1500"/>
              <a:t> and online platforms.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➢"/>
            </a:pPr>
            <a:r>
              <a:rPr lang="en" sz="1500"/>
              <a:t>Colourmix has </a:t>
            </a:r>
            <a:r>
              <a:rPr b="1" lang="en" sz="1500"/>
              <a:t>weaker financial report</a:t>
            </a:r>
            <a:r>
              <a:rPr lang="en" sz="1500"/>
              <a:t>, </a:t>
            </a:r>
            <a:r>
              <a:rPr b="1" lang="en" sz="1500"/>
              <a:t>fewer presence and followers in social media platforms</a:t>
            </a:r>
            <a:r>
              <a:rPr lang="en" sz="1500"/>
              <a:t> compared to its competitors. Bonjour is especially done well by its business transformation through </a:t>
            </a:r>
            <a:r>
              <a:rPr b="1" lang="en" sz="1500"/>
              <a:t>technology</a:t>
            </a:r>
            <a:r>
              <a:rPr b="1" lang="en" sz="1500"/>
              <a:t> </a:t>
            </a:r>
            <a:r>
              <a:rPr lang="en" sz="1500"/>
              <a:t>(Bonjour Holdings Ltd, 2022).</a:t>
            </a:r>
            <a:endParaRPr sz="1500"/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Char char="➢"/>
            </a:pPr>
            <a:r>
              <a:rPr lang="en" sz="1500"/>
              <a:t>The competitive environment is still </a:t>
            </a:r>
            <a:r>
              <a:rPr b="1" lang="en" sz="1500"/>
              <a:t>favourable </a:t>
            </a:r>
            <a:r>
              <a:rPr lang="en" sz="1500"/>
              <a:t>to Colourmix and it should be staying in the market and drive sales growth with the following recommendations. </a:t>
            </a:r>
            <a:endParaRPr sz="15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449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45"/>
          <p:cNvSpPr txBox="1"/>
          <p:nvPr>
            <p:ph type="title"/>
          </p:nvPr>
        </p:nvSpPr>
        <p:spPr>
          <a:xfrm>
            <a:off x="1636624" y="1748700"/>
            <a:ext cx="60552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5. </a:t>
            </a:r>
            <a:r>
              <a:rPr lang="en" sz="5000">
                <a:solidFill>
                  <a:schemeClr val="dk1"/>
                </a:solidFill>
              </a:rPr>
              <a:t>Recommendation for Colourmix 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46"/>
          <p:cNvSpPr txBox="1"/>
          <p:nvPr>
            <p:ph type="title"/>
          </p:nvPr>
        </p:nvSpPr>
        <p:spPr>
          <a:xfrm>
            <a:off x="392250" y="2948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/>
              <a:t>5. Recommendation for Colourmix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700"/>
          </a:p>
        </p:txBody>
      </p:sp>
      <p:sp>
        <p:nvSpPr>
          <p:cNvPr id="456" name="Google Shape;456;p46"/>
          <p:cNvSpPr txBox="1"/>
          <p:nvPr>
            <p:ph idx="1" type="body"/>
          </p:nvPr>
        </p:nvSpPr>
        <p:spPr>
          <a:xfrm>
            <a:off x="479325" y="1092650"/>
            <a:ext cx="8359200" cy="332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000"/>
              <a:t>Objective : </a:t>
            </a:r>
            <a:r>
              <a:rPr b="1" lang="en" sz="1000"/>
              <a:t> </a:t>
            </a:r>
            <a:endParaRPr b="1" sz="1000"/>
          </a:p>
          <a:p>
            <a:pPr indent="-29210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1000"/>
              <a:buChar char="●"/>
            </a:pPr>
            <a:r>
              <a:rPr b="1" lang="en" sz="1000"/>
              <a:t>Drive sales growth (+15%) in 2023</a:t>
            </a:r>
            <a:endParaRPr b="1" sz="10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000"/>
              <a:t>Strategies:</a:t>
            </a:r>
            <a:endParaRPr b="1" sz="1000"/>
          </a:p>
          <a:p>
            <a:pPr indent="-29210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●"/>
            </a:pPr>
            <a:r>
              <a:rPr b="1" lang="en" sz="1000"/>
              <a:t>Utilize </a:t>
            </a:r>
            <a:r>
              <a:rPr b="1" lang="en" sz="1000">
                <a:solidFill>
                  <a:schemeClr val="accent6"/>
                </a:solidFill>
              </a:rPr>
              <a:t>digital marketing</a:t>
            </a:r>
            <a:r>
              <a:rPr b="1" lang="en" sz="1000"/>
              <a:t> to drive sales.</a:t>
            </a:r>
            <a:endParaRPr b="1" sz="1000"/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Char char="○"/>
            </a:pPr>
            <a:r>
              <a:rPr lang="en" sz="1000"/>
              <a:t>Digital marketing indicates to use digital channels to market product and execute by website, mobile app or social media platforms (Kannan, 2017).</a:t>
            </a:r>
            <a:endParaRPr sz="1000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rgbClr val="000000"/>
                </a:solidFill>
              </a:rPr>
              <a:t>Tactics:</a:t>
            </a:r>
            <a:endParaRPr b="1" sz="1000">
              <a:solidFill>
                <a:srgbClr val="000000"/>
              </a:solidFill>
            </a:endParaRPr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●"/>
            </a:pPr>
            <a:r>
              <a:rPr b="1" lang="en" sz="1000">
                <a:solidFill>
                  <a:srgbClr val="000000"/>
                </a:solidFill>
              </a:rPr>
              <a:t>Expand E-commerce platform</a:t>
            </a:r>
            <a:endParaRPr sz="1000">
              <a:solidFill>
                <a:srgbClr val="000000"/>
              </a:solidFill>
            </a:endParaRPr>
          </a:p>
          <a:p>
            <a:pPr indent="-292100" lvl="1" marL="9144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Char char="○"/>
            </a:pPr>
            <a:r>
              <a:rPr lang="en" sz="10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Make use of the social nature in the society and Internet marketing techniques to drive more online sales (Spencer, Harding, and Sheahan, 2014).</a:t>
            </a:r>
            <a:endParaRPr sz="10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1000"/>
              <a:buFont typeface="Arial"/>
              <a:buChar char="○"/>
            </a:pPr>
            <a:r>
              <a:rPr lang="en" sz="1000">
                <a:solidFill>
                  <a:srgbClr val="000000"/>
                </a:solidFill>
              </a:rPr>
              <a:t>Create mobile app for Colourmix</a:t>
            </a:r>
            <a:endParaRPr sz="10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1" marL="9144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1000"/>
              <a:buFont typeface="Arial"/>
              <a:buChar char="○"/>
            </a:pPr>
            <a:r>
              <a:rPr lang="en" sz="10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Increase membership registration</a:t>
            </a:r>
            <a:endParaRPr sz="10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●"/>
            </a:pPr>
            <a:r>
              <a:rPr b="1" lang="en" sz="1000">
                <a:solidFill>
                  <a:srgbClr val="000000"/>
                </a:solidFill>
              </a:rPr>
              <a:t>Enhance social media marketing (SMM)</a:t>
            </a:r>
            <a:endParaRPr b="1" sz="1000">
              <a:solidFill>
                <a:srgbClr val="000000"/>
              </a:solidFill>
            </a:endParaRPr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○"/>
            </a:pPr>
            <a:r>
              <a:rPr lang="en" sz="1000">
                <a:solidFill>
                  <a:srgbClr val="000000"/>
                </a:solidFill>
              </a:rPr>
              <a:t>Social media marketing indicates that utilising social media and network to influence consumer behavior from content promotion, extraction of personal data, and creation of resonating message (Evans, 2010). </a:t>
            </a:r>
            <a:endParaRPr sz="1000">
              <a:solidFill>
                <a:srgbClr val="000000"/>
              </a:solidFill>
            </a:endParaRPr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○"/>
            </a:pPr>
            <a:r>
              <a:rPr lang="en" sz="1000">
                <a:solidFill>
                  <a:srgbClr val="000000"/>
                </a:solidFill>
              </a:rPr>
              <a:t>Online key opinion leader (KOL) marketing</a:t>
            </a:r>
            <a:endParaRPr sz="1000">
              <a:solidFill>
                <a:srgbClr val="000000"/>
              </a:solidFill>
            </a:endParaRPr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○"/>
            </a:pPr>
            <a:r>
              <a:rPr lang="en" sz="1000">
                <a:solidFill>
                  <a:srgbClr val="000000"/>
                </a:solidFill>
              </a:rPr>
              <a:t>Online sales promotion </a:t>
            </a:r>
            <a:endParaRPr sz="1000">
              <a:solidFill>
                <a:srgbClr val="000000"/>
              </a:solidFill>
            </a:endParaRPr>
          </a:p>
          <a:p>
            <a:pPr indent="-2921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Calibri"/>
              <a:buChar char="○"/>
            </a:pPr>
            <a:r>
              <a:rPr lang="en" sz="1000">
                <a:solidFill>
                  <a:srgbClr val="000000"/>
                </a:solidFill>
              </a:rPr>
              <a:t>Online product information sharing</a:t>
            </a:r>
            <a:endParaRPr b="1" sz="1000"/>
          </a:p>
        </p:txBody>
      </p:sp>
      <p:pic>
        <p:nvPicPr>
          <p:cNvPr id="457" name="Google Shape;457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15376" y="1249424"/>
            <a:ext cx="1169325" cy="778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458" name="Google Shape;458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90708" y="1220975"/>
            <a:ext cx="781046" cy="835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Google Shape;459;p4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455212" y="584484"/>
            <a:ext cx="1352124" cy="508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60" name="Google Shape;460;p4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958437" y="611605"/>
            <a:ext cx="726275" cy="453925"/>
          </a:xfrm>
          <a:prstGeom prst="rect">
            <a:avLst/>
          </a:prstGeom>
          <a:noFill/>
          <a:ln>
            <a:noFill/>
          </a:ln>
        </p:spPr>
      </p:pic>
      <p:sp>
        <p:nvSpPr>
          <p:cNvPr id="461" name="Google Shape;461;p46"/>
          <p:cNvSpPr txBox="1"/>
          <p:nvPr/>
        </p:nvSpPr>
        <p:spPr>
          <a:xfrm>
            <a:off x="819150" y="748105"/>
            <a:ext cx="6651900" cy="59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5.1 Proposal</a:t>
            </a:r>
            <a:endParaRPr sz="27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47"/>
          <p:cNvSpPr txBox="1"/>
          <p:nvPr>
            <p:ph type="title"/>
          </p:nvPr>
        </p:nvSpPr>
        <p:spPr>
          <a:xfrm>
            <a:off x="735650" y="572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5.1 Proposal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7" name="Google Shape;467;p47"/>
          <p:cNvSpPr/>
          <p:nvPr/>
        </p:nvSpPr>
        <p:spPr>
          <a:xfrm>
            <a:off x="2176400" y="1874175"/>
            <a:ext cx="1084200" cy="701100"/>
          </a:xfrm>
          <a:prstGeom prst="rect">
            <a:avLst/>
          </a:prstGeom>
          <a:solidFill>
            <a:srgbClr val="D9EAD3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Online Store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(Website, App)</a:t>
            </a:r>
            <a:endParaRPr sz="700"/>
          </a:p>
        </p:txBody>
      </p:sp>
      <p:sp>
        <p:nvSpPr>
          <p:cNvPr id="468" name="Google Shape;468;p47"/>
          <p:cNvSpPr/>
          <p:nvPr/>
        </p:nvSpPr>
        <p:spPr>
          <a:xfrm>
            <a:off x="6374350" y="1874175"/>
            <a:ext cx="1173900" cy="7011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Physical Store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(50 branches in HK)</a:t>
            </a:r>
            <a:endParaRPr sz="700"/>
          </a:p>
        </p:txBody>
      </p:sp>
      <p:sp>
        <p:nvSpPr>
          <p:cNvPr id="469" name="Google Shape;469;p47"/>
          <p:cNvSpPr txBox="1"/>
          <p:nvPr/>
        </p:nvSpPr>
        <p:spPr>
          <a:xfrm>
            <a:off x="735650" y="4081500"/>
            <a:ext cx="1736100" cy="95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0" name="Google Shape;470;p47"/>
          <p:cNvSpPr/>
          <p:nvPr/>
        </p:nvSpPr>
        <p:spPr>
          <a:xfrm>
            <a:off x="3839313" y="1855550"/>
            <a:ext cx="1956300" cy="802200"/>
          </a:xfrm>
          <a:prstGeom prst="flowChartAlternateProcess">
            <a:avLst/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Social Media Marketing</a:t>
            </a:r>
            <a:endParaRPr sz="1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(Facebook, Instagram, Youtube)</a:t>
            </a:r>
            <a:endParaRPr sz="700"/>
          </a:p>
        </p:txBody>
      </p:sp>
      <p:sp>
        <p:nvSpPr>
          <p:cNvPr id="471" name="Google Shape;471;p47"/>
          <p:cNvSpPr/>
          <p:nvPr/>
        </p:nvSpPr>
        <p:spPr>
          <a:xfrm flipH="1">
            <a:off x="2622450" y="2727475"/>
            <a:ext cx="1679100" cy="501300"/>
          </a:xfrm>
          <a:prstGeom prst="curvedUpArrow">
            <a:avLst>
              <a:gd fmla="val 25000" name="adj1"/>
              <a:gd fmla="val 50000" name="adj2"/>
              <a:gd fmla="val 25000" name="adj3"/>
            </a:avLst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2" name="Google Shape;472;p47"/>
          <p:cNvSpPr txBox="1"/>
          <p:nvPr/>
        </p:nvSpPr>
        <p:spPr>
          <a:xfrm>
            <a:off x="3006775" y="2526375"/>
            <a:ext cx="30000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Calibri"/>
                <a:ea typeface="Calibri"/>
                <a:cs typeface="Calibri"/>
                <a:sym typeface="Calibri"/>
              </a:rPr>
              <a:t>New customers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3" name="Google Shape;473;p47"/>
          <p:cNvSpPr/>
          <p:nvPr/>
        </p:nvSpPr>
        <p:spPr>
          <a:xfrm>
            <a:off x="5358900" y="2727463"/>
            <a:ext cx="1736100" cy="501300"/>
          </a:xfrm>
          <a:prstGeom prst="curvedUpArrow">
            <a:avLst>
              <a:gd fmla="val 25000" name="adj1"/>
              <a:gd fmla="val 50000" name="adj2"/>
              <a:gd fmla="val 25000" name="adj3"/>
            </a:avLst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4" name="Google Shape;474;p47"/>
          <p:cNvSpPr txBox="1"/>
          <p:nvPr/>
        </p:nvSpPr>
        <p:spPr>
          <a:xfrm>
            <a:off x="5647500" y="2619525"/>
            <a:ext cx="30000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Calibri"/>
                <a:ea typeface="Calibri"/>
                <a:cs typeface="Calibri"/>
                <a:sym typeface="Calibri"/>
              </a:rPr>
              <a:t>New customers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5" name="Google Shape;475;p47"/>
          <p:cNvSpPr/>
          <p:nvPr/>
        </p:nvSpPr>
        <p:spPr>
          <a:xfrm flipH="1">
            <a:off x="4600750" y="2636200"/>
            <a:ext cx="2947500" cy="1098300"/>
          </a:xfrm>
          <a:prstGeom prst="curvedUpArrow">
            <a:avLst>
              <a:gd fmla="val 25000" name="adj1"/>
              <a:gd fmla="val 50000" name="adj2"/>
              <a:gd fmla="val 25000" name="adj3"/>
            </a:avLst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p47"/>
          <p:cNvSpPr txBox="1"/>
          <p:nvPr/>
        </p:nvSpPr>
        <p:spPr>
          <a:xfrm>
            <a:off x="1099300" y="3567675"/>
            <a:ext cx="7728600" cy="12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500">
                <a:latin typeface="Calibri"/>
                <a:ea typeface="Calibri"/>
                <a:cs typeface="Calibri"/>
                <a:sym typeface="Calibri"/>
              </a:rPr>
              <a:t>Expected Outcome：</a:t>
            </a:r>
            <a:endParaRPr b="1" sz="15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Social media marketing can drive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online-to-offline (O2O)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Commerce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(Shen, Chen and Wang</a:t>
            </a:r>
            <a:r>
              <a:rPr i="1" lang="en"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2019) and </a:t>
            </a:r>
            <a:r>
              <a:rPr b="1" lang="en">
                <a:solidFill>
                  <a:schemeClr val="accent6"/>
                </a:solidFill>
                <a:latin typeface="Calibri"/>
                <a:ea typeface="Calibri"/>
                <a:cs typeface="Calibri"/>
                <a:sym typeface="Calibri"/>
              </a:rPr>
              <a:t>increase sales in physical store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by drawing potential customers from online channels. 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b="1" lang="en">
                <a:latin typeface="Calibri"/>
                <a:ea typeface="Calibri"/>
                <a:cs typeface="Calibri"/>
                <a:sym typeface="Calibri"/>
              </a:rPr>
              <a:t>Mobile app of Colourmix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 can increase people’s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purchase intention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through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notifications 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and </a:t>
            </a:r>
            <a:r>
              <a:rPr b="1" lang="en">
                <a:latin typeface="Calibri"/>
                <a:ea typeface="Calibri"/>
                <a:cs typeface="Calibri"/>
                <a:sym typeface="Calibri"/>
              </a:rPr>
              <a:t>online exclusive discount offers</a:t>
            </a:r>
            <a:r>
              <a:rPr lang="en">
                <a:latin typeface="Calibri"/>
                <a:ea typeface="Calibri"/>
                <a:cs typeface="Calibri"/>
                <a:sym typeface="Calibri"/>
              </a:rPr>
              <a:t>, and thus </a:t>
            </a:r>
            <a:r>
              <a:rPr b="1" lang="en">
                <a:solidFill>
                  <a:schemeClr val="accent6"/>
                </a:solidFill>
                <a:latin typeface="Calibri"/>
                <a:ea typeface="Calibri"/>
                <a:cs typeface="Calibri"/>
                <a:sym typeface="Calibri"/>
              </a:rPr>
              <a:t>increase sales online. </a:t>
            </a:r>
            <a:endParaRPr b="1">
              <a:solidFill>
                <a:schemeClr val="accent6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77" name="Google Shape;477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8950" y="1527212"/>
            <a:ext cx="1615525" cy="1615525"/>
          </a:xfrm>
          <a:prstGeom prst="rect">
            <a:avLst/>
          </a:prstGeom>
          <a:noFill/>
          <a:ln>
            <a:noFill/>
          </a:ln>
        </p:spPr>
      </p:pic>
      <p:sp>
        <p:nvSpPr>
          <p:cNvPr id="478" name="Google Shape;478;p47"/>
          <p:cNvSpPr txBox="1"/>
          <p:nvPr/>
        </p:nvSpPr>
        <p:spPr>
          <a:xfrm>
            <a:off x="5529175" y="3298500"/>
            <a:ext cx="3000000" cy="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Calibri"/>
                <a:ea typeface="Calibri"/>
                <a:cs typeface="Calibri"/>
                <a:sym typeface="Calibri"/>
              </a:rPr>
              <a:t>Existing </a:t>
            </a:r>
            <a:r>
              <a:rPr lang="en" sz="1100">
                <a:latin typeface="Calibri"/>
                <a:ea typeface="Calibri"/>
                <a:cs typeface="Calibri"/>
                <a:sym typeface="Calibri"/>
              </a:rPr>
              <a:t>customers</a:t>
            </a:r>
            <a:endParaRPr sz="11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47"/>
          <p:cNvSpPr/>
          <p:nvPr/>
        </p:nvSpPr>
        <p:spPr>
          <a:xfrm>
            <a:off x="6142325" y="1391075"/>
            <a:ext cx="382800" cy="3540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0" name="Google Shape;480;p47"/>
          <p:cNvSpPr txBox="1"/>
          <p:nvPr/>
        </p:nvSpPr>
        <p:spPr>
          <a:xfrm>
            <a:off x="6459775" y="1367975"/>
            <a:ext cx="146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Calibri"/>
                <a:ea typeface="Calibri"/>
                <a:cs typeface="Calibri"/>
                <a:sym typeface="Calibri"/>
              </a:rPr>
              <a:t>Increase Sales</a:t>
            </a:r>
            <a:endParaRPr b="1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" name="Google Shape;481;p47"/>
          <p:cNvSpPr/>
          <p:nvPr/>
        </p:nvSpPr>
        <p:spPr>
          <a:xfrm>
            <a:off x="1851350" y="1367975"/>
            <a:ext cx="382800" cy="354000"/>
          </a:xfrm>
          <a:prstGeom prst="upArrow">
            <a:avLst>
              <a:gd fmla="val 50000" name="adj1"/>
              <a:gd fmla="val 50000" name="adj2"/>
            </a:avLst>
          </a:prstGeom>
          <a:solidFill>
            <a:srgbClr val="FFFF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2" name="Google Shape;482;p47"/>
          <p:cNvSpPr txBox="1"/>
          <p:nvPr/>
        </p:nvSpPr>
        <p:spPr>
          <a:xfrm>
            <a:off x="2176400" y="1367975"/>
            <a:ext cx="1464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Calibri"/>
                <a:ea typeface="Calibri"/>
                <a:cs typeface="Calibri"/>
                <a:sym typeface="Calibri"/>
              </a:rPr>
              <a:t>Increase Sales</a:t>
            </a:r>
            <a:endParaRPr b="1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48"/>
          <p:cNvSpPr txBox="1"/>
          <p:nvPr>
            <p:ph idx="1" type="body"/>
          </p:nvPr>
        </p:nvSpPr>
        <p:spPr>
          <a:xfrm>
            <a:off x="868075" y="938675"/>
            <a:ext cx="7568700" cy="83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" sz="1600"/>
              <a:t>Below is the marketing contents which has categorized into 3 types. </a:t>
            </a:r>
            <a:endParaRPr sz="1600"/>
          </a:p>
        </p:txBody>
      </p:sp>
      <p:sp>
        <p:nvSpPr>
          <p:cNvPr id="488" name="Google Shape;488;p48"/>
          <p:cNvSpPr txBox="1"/>
          <p:nvPr>
            <p:ph type="title"/>
          </p:nvPr>
        </p:nvSpPr>
        <p:spPr>
          <a:xfrm>
            <a:off x="707125" y="421725"/>
            <a:ext cx="7890600" cy="55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5.2 Content creation</a:t>
            </a:r>
            <a:endParaRPr/>
          </a:p>
        </p:txBody>
      </p:sp>
      <p:graphicFrame>
        <p:nvGraphicFramePr>
          <p:cNvPr id="489" name="Google Shape;489;p48"/>
          <p:cNvGraphicFramePr/>
          <p:nvPr/>
        </p:nvGraphicFramePr>
        <p:xfrm>
          <a:off x="576938" y="14734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382850"/>
                <a:gridCol w="2410625"/>
                <a:gridCol w="3718500"/>
                <a:gridCol w="1478150"/>
              </a:tblGrid>
              <a:tr h="6254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Type of marketing content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Task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Distribution channel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</a:tr>
              <a:tr h="774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1.</a:t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KOL Online Marketing posts and videos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1.1. Develop Colourmix in-house KOL with trainings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1.2. In-house KOL to have LIVE streaming on product education 1.3. Collaborate with local KOL to increase the share of voices (SOV)</a:t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Social Media platforms (Instagram, Facebook, Youtube)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</a:tr>
              <a:tr h="774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 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/>
                        <a:t>Leverage mobile app to collect Big Data </a:t>
                      </a:r>
                      <a:endParaRPr sz="900">
                        <a:solidFill>
                          <a:srgbClr val="233A44"/>
                        </a:solidFill>
                      </a:endParaRPr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2.1. Build the mobile app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2.2. Collect user’s big data in mobile app 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2.3. Tailor made the promotion content to customer base on their preferences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Mobile app 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</a:tr>
              <a:tr h="905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3.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Develop E-commerce tools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3.1. Add a “New Arrival” session on the page to promote the new products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3.2 Online exclusive discount offer e.g. KOL discount code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Website,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Mobile App, 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Social Media platforms (Instagram, Facebook, Youtube)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</a:tr>
            </a:tbl>
          </a:graphicData>
        </a:graphic>
      </p:graphicFrame>
      <p:sp>
        <p:nvSpPr>
          <p:cNvPr id="490" name="Google Shape;490;p48"/>
          <p:cNvSpPr txBox="1"/>
          <p:nvPr/>
        </p:nvSpPr>
        <p:spPr>
          <a:xfrm>
            <a:off x="500750" y="1227888"/>
            <a:ext cx="4979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Table 5.1: Content creation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1" name="Google Shape;491;p48"/>
          <p:cNvSpPr txBox="1"/>
          <p:nvPr/>
        </p:nvSpPr>
        <p:spPr>
          <a:xfrm>
            <a:off x="6682800" y="4584400"/>
            <a:ext cx="2569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49"/>
          <p:cNvSpPr txBox="1"/>
          <p:nvPr>
            <p:ph idx="1" type="body"/>
          </p:nvPr>
        </p:nvSpPr>
        <p:spPr>
          <a:xfrm>
            <a:off x="868075" y="974025"/>
            <a:ext cx="7568700" cy="83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" sz="1600"/>
              <a:t>Below is the marketing contents which has categorized into 3 types. </a:t>
            </a:r>
            <a:endParaRPr sz="1600"/>
          </a:p>
        </p:txBody>
      </p:sp>
      <p:sp>
        <p:nvSpPr>
          <p:cNvPr id="497" name="Google Shape;497;p49"/>
          <p:cNvSpPr txBox="1"/>
          <p:nvPr>
            <p:ph type="title"/>
          </p:nvPr>
        </p:nvSpPr>
        <p:spPr>
          <a:xfrm>
            <a:off x="707125" y="421725"/>
            <a:ext cx="7890600" cy="55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5.2 Content creation</a:t>
            </a:r>
            <a:endParaRPr/>
          </a:p>
        </p:txBody>
      </p:sp>
      <p:graphicFrame>
        <p:nvGraphicFramePr>
          <p:cNvPr id="498" name="Google Shape;498;p49"/>
          <p:cNvGraphicFramePr/>
          <p:nvPr/>
        </p:nvGraphicFramePr>
        <p:xfrm>
          <a:off x="576938" y="14734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{9BA8865C-ED20-416A-B6D5-3C034893543B}</a:tableStyleId>
              </a:tblPr>
              <a:tblGrid>
                <a:gridCol w="382850"/>
                <a:gridCol w="2410625"/>
                <a:gridCol w="3718500"/>
                <a:gridCol w="1478150"/>
              </a:tblGrid>
              <a:tr h="6254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Type of marketing content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Task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200">
                          <a:solidFill>
                            <a:schemeClr val="dk1"/>
                          </a:solidFill>
                        </a:rPr>
                        <a:t>Distribution channel</a:t>
                      </a:r>
                      <a:endParaRPr b="1" sz="12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00FF"/>
                    </a:solidFill>
                  </a:tcPr>
                </a:tc>
              </a:tr>
              <a:tr h="774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1.</a:t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KOL Online Marketing post and video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</a:t>
                      </a:r>
                      <a:r>
                        <a:rPr b="1" lang="en" sz="900"/>
                        <a:t>.1. Develop Colourmix in-house KOL with trainings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1.2. I</a:t>
                      </a:r>
                      <a:r>
                        <a:rPr b="1" lang="en" sz="900"/>
                        <a:t>n-house KOL to have </a:t>
                      </a:r>
                      <a:r>
                        <a:rPr b="1" lang="en" sz="900"/>
                        <a:t>LIVE streaming on product education 1.3. Collaborate with l</a:t>
                      </a:r>
                      <a:r>
                        <a:rPr b="1" lang="en" sz="900"/>
                        <a:t>ocal KOL to increase the share of voices (SOV)</a:t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Social Media platforms (Instagram, Facebook, Youtube)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lnL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AD1DC"/>
                    </a:solidFill>
                  </a:tcPr>
                </a:tc>
              </a:tr>
              <a:tr h="774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 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/>
                        <a:t>Leverage</a:t>
                      </a:r>
                      <a:r>
                        <a:rPr b="1" lang="en" sz="900"/>
                        <a:t> mobile app to collect Big Data </a:t>
                      </a:r>
                      <a:endParaRPr sz="900">
                        <a:solidFill>
                          <a:srgbClr val="233A44"/>
                        </a:solidFill>
                      </a:endParaRPr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2.1. Build the mobile app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2.2. Collect user’s big data in </a:t>
                      </a:r>
                      <a:r>
                        <a:rPr b="1" lang="en" sz="900"/>
                        <a:t>mobile app 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2.3. Tailor made the promotion content to customer base on their preferences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Mobile app </a:t>
                      </a:r>
                      <a:endParaRPr b="1" sz="900"/>
                    </a:p>
                  </a:txBody>
                  <a:tcPr marT="91425" marB="91425" marR="91425" marL="91425">
                    <a:lnT cap="flat" cmpd="sng" w="9525">
                      <a:solidFill>
                        <a:srgbClr val="9E9E9E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solidFill>
                      <a:srgbClr val="EAD1DC"/>
                    </a:solidFill>
                  </a:tcPr>
                </a:tc>
              </a:tr>
              <a:tr h="90572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3.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Develop E-commerce tools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3.1. Add a “New Arrival” session on the page to promote the new products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3.2 </a:t>
                      </a:r>
                      <a:r>
                        <a:rPr b="1" lang="en" sz="900">
                          <a:solidFill>
                            <a:srgbClr val="030303"/>
                          </a:solidFill>
                        </a:rPr>
                        <a:t>Online exclusive discount offer e.g. KOL discount code</a:t>
                      </a:r>
                      <a:endParaRPr b="1" sz="900">
                        <a:solidFill>
                          <a:srgbClr val="030303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Website,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Mobile App, </a:t>
                      </a:r>
                      <a:endParaRPr b="1" sz="900"/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900"/>
                        <a:t>Social Media platforms (Instagram, Facebook, Youtube)</a:t>
                      </a:r>
                      <a:endParaRPr b="1" sz="900"/>
                    </a:p>
                  </a:txBody>
                  <a:tcPr marT="91425" marB="91425" marR="91425" marL="91425">
                    <a:solidFill>
                      <a:srgbClr val="EAD1DC"/>
                    </a:solidFill>
                  </a:tcPr>
                </a:tc>
              </a:tr>
            </a:tbl>
          </a:graphicData>
        </a:graphic>
      </p:graphicFrame>
      <p:pic>
        <p:nvPicPr>
          <p:cNvPr id="499" name="Google Shape;499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10896" y="261375"/>
            <a:ext cx="3420275" cy="3102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00" name="Google Shape;500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51729" y="760775"/>
            <a:ext cx="3956563" cy="2876550"/>
          </a:xfrm>
          <a:prstGeom prst="rect">
            <a:avLst/>
          </a:prstGeom>
          <a:noFill/>
          <a:ln>
            <a:noFill/>
          </a:ln>
        </p:spPr>
      </p:pic>
      <p:sp>
        <p:nvSpPr>
          <p:cNvPr id="501" name="Google Shape;501;p49"/>
          <p:cNvSpPr txBox="1"/>
          <p:nvPr/>
        </p:nvSpPr>
        <p:spPr>
          <a:xfrm>
            <a:off x="500750" y="1227888"/>
            <a:ext cx="4979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Table 5.1: Content creation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2" name="Google Shape;502;p49"/>
          <p:cNvSpPr txBox="1"/>
          <p:nvPr/>
        </p:nvSpPr>
        <p:spPr>
          <a:xfrm>
            <a:off x="6711100" y="4584400"/>
            <a:ext cx="2569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6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50"/>
          <p:cNvSpPr txBox="1"/>
          <p:nvPr>
            <p:ph type="title"/>
          </p:nvPr>
        </p:nvSpPr>
        <p:spPr>
          <a:xfrm>
            <a:off x="620325" y="3615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5.3 Gantt Chart</a:t>
            </a:r>
            <a:endParaRPr/>
          </a:p>
        </p:txBody>
      </p:sp>
      <p:sp>
        <p:nvSpPr>
          <p:cNvPr id="508" name="Google Shape;508;p50"/>
          <p:cNvSpPr txBox="1"/>
          <p:nvPr/>
        </p:nvSpPr>
        <p:spPr>
          <a:xfrm>
            <a:off x="6835200" y="3898600"/>
            <a:ext cx="2569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Source: Constructed by the Author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9" name="Google Shape;509;p50"/>
          <p:cNvSpPr txBox="1"/>
          <p:nvPr/>
        </p:nvSpPr>
        <p:spPr>
          <a:xfrm>
            <a:off x="351075" y="1800963"/>
            <a:ext cx="4979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latin typeface="Calibri"/>
                <a:ea typeface="Calibri"/>
                <a:cs typeface="Calibri"/>
                <a:sym typeface="Calibri"/>
              </a:rPr>
              <a:t>Table 5.2: Gantt Chart</a:t>
            </a:r>
            <a:endParaRPr sz="10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10" name="Google Shape;510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9200" y="2288075"/>
            <a:ext cx="8708725" cy="1392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51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The end</a:t>
            </a:r>
            <a:endParaRPr sz="5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Thank you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C27BA0"/>
        </a:solidFill>
      </p:bgPr>
    </p:bg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52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>
                <a:solidFill>
                  <a:schemeClr val="dk1"/>
                </a:solidFill>
              </a:rPr>
              <a:t>Q&amp;A</a:t>
            </a:r>
            <a:endParaRPr sz="5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4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53"/>
          <p:cNvSpPr txBox="1"/>
          <p:nvPr>
            <p:ph type="title"/>
          </p:nvPr>
        </p:nvSpPr>
        <p:spPr>
          <a:xfrm>
            <a:off x="819150" y="8211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8. Reference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3"/>
          <p:cNvSpPr txBox="1"/>
          <p:nvPr>
            <p:ph idx="1" type="body"/>
          </p:nvPr>
        </p:nvSpPr>
        <p:spPr>
          <a:xfrm>
            <a:off x="819150" y="1347900"/>
            <a:ext cx="7740900" cy="326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465">
                <a:solidFill>
                  <a:srgbClr val="030303"/>
                </a:solidFill>
              </a:rPr>
              <a:t>Academic Reference: </a:t>
            </a:r>
            <a:endParaRPr sz="3465">
              <a:solidFill>
                <a:srgbClr val="030303"/>
              </a:solidFill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Camilleri, M. A. (2018) Market segmentation, targeting and positioning.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Travel marketing, tourism economics and the airline product.</a:t>
            </a:r>
            <a:endParaRPr i="1"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Dibb, S., &amp; Simkin, L. (1991) Targeting, segments and positioning.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International Journal of Retail &amp; Distribution Management</a:t>
            </a: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Evans, L. (2010)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Social media marketing: strategies for engaging in Facebook, Twitter &amp; other social media.</a:t>
            </a: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 Pearson Education.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222222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Guilding, C., Drury, C., &amp; Tayles, M. (2005) </a:t>
            </a:r>
            <a:r>
              <a:rPr i="1" lang="en" sz="3465">
                <a:solidFill>
                  <a:srgbClr val="222222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An empirical investigation of the importance of cost‐plus pricing. </a:t>
            </a:r>
            <a:r>
              <a:rPr lang="en" sz="3465">
                <a:solidFill>
                  <a:srgbClr val="222222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Managerial Auditing Journal.</a:t>
            </a:r>
            <a:endParaRPr sz="3465">
              <a:solidFill>
                <a:srgbClr val="222222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Išoraitė M. (2016)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Marketing mix theoretical aspects.</a:t>
            </a:r>
            <a:endParaRPr i="1"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Kannan, P. K. (2017)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Digital marketing: A framework, review and research agenda.</a:t>
            </a: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 International journal of research in marketing, 34(1), 22-45.</a:t>
            </a:r>
            <a:endParaRPr i="1"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Moutinho, L. (2000)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Segmentation, targeting, positioning and strategic marketing.</a:t>
            </a: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 Strategic management in tourism, P.121-166.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Perner, L. (2013)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Segmentation, targeting and positioning.</a:t>
            </a:r>
            <a:endParaRPr i="1"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Char char="●"/>
            </a:pP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Porter, M. E. (2008) </a:t>
            </a:r>
            <a:r>
              <a:rPr i="1"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The five competitive forces that shape strategy: Harvard business review.</a:t>
            </a:r>
            <a:endParaRPr i="1" sz="3465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Rowley, J. (1997)</a:t>
            </a:r>
            <a:r>
              <a:rPr i="1"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Principles of price and pricing policy for the information marketplace. </a:t>
            </a: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Library Review.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Romppanen, J. M. (2021) 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Segmentation, Targeting &amp; Positioning (STP).</a:t>
            </a:r>
            <a:endParaRPr i="1"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Shen, C.W.</a:t>
            </a:r>
            <a:r>
              <a:rPr i="1"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Chen, M. and Wang, C.C.(2019) </a:t>
            </a:r>
            <a:r>
              <a:rPr i="1"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Analyzing the trend of O2O commerce by bilingual text mining on social media.</a:t>
            </a: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Computers in Human Behavior Volume 101.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Spencer, S., Harding, J., and Sheahan, J. (2014)</a:t>
            </a:r>
            <a:r>
              <a:rPr i="1"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 Social ecommerce: Increasing sales and extending brand reach. </a:t>
            </a:r>
            <a:r>
              <a:rPr lang="en" sz="3465">
                <a:solidFill>
                  <a:srgbClr val="030303"/>
                </a:solidFill>
                <a:highlight>
                  <a:schemeClr val="dk1"/>
                </a:highlight>
                <a:latin typeface="Arial"/>
                <a:ea typeface="Arial"/>
                <a:cs typeface="Arial"/>
                <a:sym typeface="Arial"/>
              </a:rPr>
              <a:t>" O'Reilly Media, Inc.".</a:t>
            </a:r>
            <a:endParaRPr sz="3465">
              <a:solidFill>
                <a:srgbClr val="030303"/>
              </a:solidFill>
              <a:highlight>
                <a:schemeClr val="dk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Statista (2020) ‘Total e-commerce retail sales value of beauty products in Hong Kong from 2014 to 2019 with estimates until 2024’, October. Available at: </a:t>
            </a:r>
            <a:r>
              <a:rPr lang="en" sz="3465" u="sng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https://www.statista.com/statistics/1032442/hong-kong-beauty-product-retail-sales-online/</a:t>
            </a:r>
            <a:r>
              <a:rPr lang="en" sz="3465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(Accessed: 9 June 2022).</a:t>
            </a:r>
            <a:endParaRPr sz="3465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825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98113"/>
              <a:buChar char="●"/>
            </a:pP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Weihrich, H. (1982) The TOWS matrix—A tool for situational analysis. Long range planning, 15(2), 54-66.</a:t>
            </a:r>
            <a:endParaRPr sz="3465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83612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Zhao, Y. et al. (2020) ‘Electronic word-of-mouth and consumer purchase intentions in social e-Commerce’, Electronic Commerce Research and Applications, 24th April. Available at: </a:t>
            </a: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https://www.sciencedirect.com/science/article/pii/S1567422320300570</a:t>
            </a:r>
            <a:r>
              <a:rPr lang="en" sz="3465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(Accessed 8th June 2022).</a:t>
            </a:r>
            <a:endParaRPr sz="3465">
              <a:solidFill>
                <a:srgbClr val="030303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0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p54"/>
          <p:cNvSpPr txBox="1"/>
          <p:nvPr>
            <p:ph type="title"/>
          </p:nvPr>
        </p:nvSpPr>
        <p:spPr>
          <a:xfrm>
            <a:off x="819150" y="8211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8. Reference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2" name="Google Shape;532;p54"/>
          <p:cNvSpPr txBox="1"/>
          <p:nvPr>
            <p:ph idx="1" type="body"/>
          </p:nvPr>
        </p:nvSpPr>
        <p:spPr>
          <a:xfrm>
            <a:off x="760050" y="1338550"/>
            <a:ext cx="7623900" cy="332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Other reference:</a:t>
            </a:r>
            <a:endParaRPr sz="1000"/>
          </a:p>
          <a:p>
            <a:pPr indent="-2921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i="1" lang="en" sz="1000">
                <a:solidFill>
                  <a:srgbClr val="1A0DAB"/>
                </a:solidFill>
                <a:highlight>
                  <a:schemeClr val="dk1"/>
                </a:highlight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2021 population Census. </a:t>
            </a:r>
            <a:r>
              <a:rPr lang="en" sz="1000">
                <a:solidFill>
                  <a:srgbClr val="1A0DAB"/>
                </a:solidFill>
                <a:highlight>
                  <a:schemeClr val="dk1"/>
                </a:highlight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Available at</a:t>
            </a:r>
            <a:r>
              <a:rPr lang="en" sz="1000"/>
              <a:t> </a:t>
            </a:r>
            <a:r>
              <a:rPr lang="en" sz="1000">
                <a:solidFill>
                  <a:srgbClr val="202124"/>
                </a:solidFill>
                <a:highlight>
                  <a:schemeClr val="dk1"/>
                </a:highlight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https://www.census2021.gov.hk</a:t>
            </a:r>
            <a:r>
              <a:rPr lang="en" sz="1000"/>
              <a:t>.</a:t>
            </a:r>
            <a:endParaRPr sz="1000"/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Aster (2022) [Youtube] 8 June . Available at: https://www.youtube.com/channel/UCOZ7ODDl2cH7EbkYRFwaoSg (Accessed: 8 June 2022).</a:t>
            </a:r>
            <a:endParaRPr sz="1000"/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Aster (2022) [Facebook] 8 June . Available at: https://www.facebook.com/aster.cosmetic/ (Accessed: 8 June 2022).</a:t>
            </a:r>
            <a:endParaRPr sz="1000"/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Aster (2022) [Instagram] 8 June . Available at: https://www.instagram.com/aster_official/ (Accessed: 8 June 2022).</a:t>
            </a:r>
            <a:endParaRPr sz="1000"/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Aster (2022) </a:t>
            </a:r>
            <a:r>
              <a:rPr i="1" lang="en" sz="1000"/>
              <a:t>Company Profile.</a:t>
            </a:r>
            <a:r>
              <a:rPr lang="en" sz="1000"/>
              <a:t> Available at: https://www.aster.com.hk/%E5%85%AC%E5%8F%B8%E7%B0%A1%E4%BB%8B (Accessed: 8 June 2022).</a:t>
            </a:r>
            <a:endParaRPr sz="1000"/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/>
              <a:t>Aster (2022) Company Profile. Available at: https://m.uhuibao.com/shop/3078/stores?channel=uhb&amp;area=all (Accessed: 8 June 2022).</a:t>
            </a:r>
            <a:endParaRPr sz="1000"/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SzPts val="1000"/>
              <a:buChar char="●"/>
            </a:pPr>
            <a:r>
              <a:rPr lang="en" sz="1000">
                <a:latin typeface="Arial"/>
                <a:ea typeface="Arial"/>
                <a:cs typeface="Arial"/>
                <a:sym typeface="Arial"/>
              </a:rPr>
              <a:t>Bonjour (2022) </a:t>
            </a:r>
            <a:r>
              <a:rPr i="1" lang="en" sz="1000">
                <a:latin typeface="Arial"/>
                <a:ea typeface="Arial"/>
                <a:cs typeface="Arial"/>
                <a:sym typeface="Arial"/>
              </a:rPr>
              <a:t>Hong Kong Mall.</a:t>
            </a:r>
            <a:r>
              <a:rPr lang="en" sz="1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10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Available at: https://www.bonjourhk.com/tc (Accessed: 17 June 2022).</a:t>
            </a:r>
            <a:endParaRPr sz="10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1000"/>
              <a:buFont typeface="Arial"/>
              <a:buChar char="●"/>
            </a:pPr>
            <a:r>
              <a:rPr lang="en" sz="1000">
                <a:latin typeface="Arial"/>
                <a:ea typeface="Arial"/>
                <a:cs typeface="Arial"/>
                <a:sym typeface="Arial"/>
              </a:rPr>
              <a:t>Bonjour (2022) </a:t>
            </a:r>
            <a:r>
              <a:rPr i="1" lang="en" sz="1000">
                <a:latin typeface="Arial"/>
                <a:ea typeface="Arial"/>
                <a:cs typeface="Arial"/>
                <a:sym typeface="Arial"/>
              </a:rPr>
              <a:t>Hong Kong Mall.</a:t>
            </a:r>
            <a:r>
              <a:rPr lang="en" sz="1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10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Available at: https://www.bonjourhk.com/tc/event/newarrival (Accessed: 17 June 2022).</a:t>
            </a:r>
            <a:endParaRPr sz="10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Arial"/>
              <a:buChar char="●"/>
            </a:pPr>
            <a:r>
              <a:rPr lang="en" sz="1000">
                <a:latin typeface="Arial"/>
                <a:ea typeface="Arial"/>
                <a:cs typeface="Arial"/>
                <a:sym typeface="Arial"/>
              </a:rPr>
              <a:t>Bonjour (2022) [Instagram] 24 May. Available at: </a:t>
            </a:r>
            <a:r>
              <a:rPr lang="en" sz="10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https://www.instagram.com/p/Cd7TsuEOLGg/?hl=en</a:t>
            </a:r>
            <a:r>
              <a:rPr lang="en" sz="1000">
                <a:latin typeface="Arial"/>
                <a:ea typeface="Arial"/>
                <a:cs typeface="Arial"/>
                <a:sym typeface="Arial"/>
              </a:rPr>
              <a:t> (Accessed: 9 June 2022). </a:t>
            </a:r>
            <a:endParaRPr sz="1000"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Arial"/>
              <a:buChar char="●"/>
            </a:pPr>
            <a:r>
              <a:rPr lang="en" sz="1000">
                <a:latin typeface="Arial"/>
                <a:ea typeface="Arial"/>
                <a:cs typeface="Arial"/>
                <a:sym typeface="Arial"/>
              </a:rPr>
              <a:t>Bonjour (2022) [Instagram] 8 June . Available at: https://www.instagram.com/hkmall.bonjour/ (Accessed: 8 June 2022).</a:t>
            </a:r>
            <a:endParaRPr sz="1000"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SzPts val="1000"/>
              <a:buFont typeface="Arial"/>
              <a:buChar char="●"/>
            </a:pPr>
            <a:r>
              <a:rPr lang="en" sz="1000">
                <a:latin typeface="Arial"/>
                <a:ea typeface="Arial"/>
                <a:cs typeface="Arial"/>
                <a:sym typeface="Arial"/>
              </a:rPr>
              <a:t>Bonjour (2020)</a:t>
            </a:r>
            <a:r>
              <a:rPr i="1" lang="en" sz="1000">
                <a:latin typeface="Arial"/>
                <a:ea typeface="Arial"/>
                <a:cs typeface="Arial"/>
                <a:sym typeface="Arial"/>
              </a:rPr>
              <a:t>. Bonjour Annual Report 2020.</a:t>
            </a:r>
            <a:r>
              <a:rPr lang="en" sz="1000">
                <a:latin typeface="Arial"/>
                <a:ea typeface="Arial"/>
                <a:cs typeface="Arial"/>
                <a:sym typeface="Arial"/>
              </a:rPr>
              <a:t> Available at:</a:t>
            </a:r>
            <a:r>
              <a:rPr lang="en" sz="1000"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 </a:t>
            </a:r>
            <a:r>
              <a:rPr lang="en" sz="10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https://www1.hkexnews.hk/listedco/listconews/sehk/2021/0419/2021041900498.pdf</a:t>
            </a:r>
            <a:r>
              <a:rPr lang="en" sz="1000">
                <a:latin typeface="Arial"/>
                <a:ea typeface="Arial"/>
                <a:cs typeface="Arial"/>
                <a:sym typeface="Arial"/>
              </a:rPr>
              <a:t> (Accessed: 9 June 2022). </a:t>
            </a:r>
            <a:endParaRPr sz="10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/>
          </a:p>
          <a:p>
            <a:pPr indent="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00">
              <a:uFill>
                <a:noFill/>
              </a:uFill>
              <a:hlinkClick r:id="rId9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6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55"/>
          <p:cNvSpPr txBox="1"/>
          <p:nvPr>
            <p:ph type="title"/>
          </p:nvPr>
        </p:nvSpPr>
        <p:spPr>
          <a:xfrm>
            <a:off x="819150" y="8211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8. Reference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8" name="Google Shape;538;p55"/>
          <p:cNvSpPr txBox="1"/>
          <p:nvPr>
            <p:ph idx="1" type="body"/>
          </p:nvPr>
        </p:nvSpPr>
        <p:spPr>
          <a:xfrm>
            <a:off x="760050" y="1301225"/>
            <a:ext cx="7623900" cy="332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120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(2022) [Youtube] 8 June. Available at: https://www.youtube.com/channel/UC7lve8CyOLrV-sjLZRqYs7w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(2022) [Facebook] 8 June . Available at: https://www.facebook.com/bonjourhk/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(2022) 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Company Profile. 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Available at: https://corp.bonjourhk.com/about/our-company/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(2022) 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Company Profile.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Available at: https://m.uhuibao.com/shop/126/stores?channel=uhb&amp;area=all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(2022)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Company Profile.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Available at: </a:t>
            </a: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https://partnernet.hktb.com/china/sc/e_marketplace/company_directory/index.html?companyID=2806&amp;accordionDefault=company&amp;viewMode=Details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Ltd. (2020)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Annual report 2020.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Available at: </a:t>
            </a: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https://www1.hkexnews.hk/listedco/listconews/sehk/2021/0419/2021041900499_c.pdf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Ltd. (2021) 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Annual report 2021.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Available at: </a:t>
            </a: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https://www1.hkexnews.hk/listedco/listconews/sehk/2022/0401/2022040100117_c.pdf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Ltd. (2021) 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ESG report 2021. 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https://www1.hkexnews.hk/listedco/listconews/sehk/2021/0708/2021070801128.pdf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 (Accessed: 18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spcBef>
                <a:spcPts val="0"/>
              </a:spcBef>
              <a:spcAft>
                <a:spcPts val="0"/>
              </a:spcAft>
              <a:buClr>
                <a:srgbClr val="233A44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Bonjour Ltd. (2022) </a:t>
            </a:r>
            <a:r>
              <a:rPr i="1"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Annual report 2022. 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https://www1.hkexnews.hk/listedco/listconews/sehk/2022/0401/2022040100116.pdf</a:t>
            </a:r>
            <a:r>
              <a:rPr lang="en" sz="2450">
                <a:solidFill>
                  <a:srgbClr val="233A44"/>
                </a:solidFill>
                <a:latin typeface="Arial"/>
                <a:ea typeface="Arial"/>
                <a:cs typeface="Arial"/>
                <a:sym typeface="Arial"/>
              </a:rPr>
              <a:t>  (Accessed: 8 June 2022).</a:t>
            </a:r>
            <a:endParaRPr sz="2450">
              <a:solidFill>
                <a:srgbClr val="233A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[Facebook] 15 Jan. Available at: </a:t>
            </a:r>
            <a:r>
              <a:rPr lang="en" sz="245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https://www.facebook.com/colourmix.cosmetics/photos/6979493368759070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 (Accessed: 7 June 2022). 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[Instagram] 26 May. Available at: </a:t>
            </a:r>
            <a:r>
              <a:rPr lang="en" sz="245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https://www.instagram.com/p/CeAU-wLJ6CC/?hl=en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 (Accessed: 7 June 2022). 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[Instagram] 8 June . Available at: https://www.instagram.com/colourmix_hk/ (Accessed: 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All Product. Available at: </a:t>
            </a:r>
            <a:r>
              <a:rPr lang="en" sz="245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https://www.colourmix-cosmetics.com/eng/product/ProductPage?cmd=landing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[Facebook] 10 Jun. Available at: </a:t>
            </a:r>
            <a:r>
              <a:rPr lang="en" sz="245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https://www.facebook.com/colourmix.cosmetics/photos/a.141399965901812/7731986796843053/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 (Accessed: 10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[Facebook] 7 Apr. Available at: </a:t>
            </a:r>
            <a:r>
              <a:rPr lang="en" sz="245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https://www.facebook.com/colourmix.cosmetics/videos/695981885079046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 (Accessed: 10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[Facebook] 8 June . Available at: https://www.facebook.com/colourmix.cosmetics/ (Accessed: 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[Youtube] 8 June . Available at: https://www.youtube.com/user/ColourmixCosmetics (Accessed: 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Colourmix (2022) Company Profile. Available at: https://www.colourmix-cosmetics.com/tch/main/terms.jsp?id=C2C001L9U085C2N0E1Q7Z3U261W5F342 (Accessed: 8 June 2022).</a:t>
            </a:r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56"/>
          <p:cNvSpPr txBox="1"/>
          <p:nvPr>
            <p:ph type="title"/>
          </p:nvPr>
        </p:nvSpPr>
        <p:spPr>
          <a:xfrm>
            <a:off x="753800" y="8657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8. Reference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p56"/>
          <p:cNvSpPr txBox="1"/>
          <p:nvPr>
            <p:ph idx="1" type="body"/>
          </p:nvPr>
        </p:nvSpPr>
        <p:spPr>
          <a:xfrm>
            <a:off x="940525" y="1484225"/>
            <a:ext cx="7505700" cy="266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800"/>
              <a:buFont typeface="Arial"/>
              <a:buChar char="●"/>
            </a:pPr>
            <a:r>
              <a:rPr i="1" lang="en" sz="800">
                <a:latin typeface="Arial"/>
                <a:ea typeface="Arial"/>
                <a:cs typeface="Arial"/>
                <a:sym typeface="Arial"/>
              </a:rPr>
              <a:t>Census and Statistic Department.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 Available at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https://www.censtatd.gov.hk/tc/</a:t>
            </a:r>
            <a:r>
              <a:rPr lang="en" sz="8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.</a:t>
            </a:r>
            <a:endParaRPr sz="8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Hkmall.bonjour (2022) [Instagram] 16 June. 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Available at: https://www.instagram.com/p/Ce2NBzLAyfZ/ (Accessed: 17 June 2022).</a:t>
            </a:r>
            <a:endParaRPr sz="8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HKmall (2022) [Google Play] 21 Jun. Available at: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https://play.google.com/store/apps/details?id=com.bonjourhk.m&amp;hl=en&amp;gl=US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(Accessed: 21 June 2022). </a:t>
            </a:r>
            <a:endParaRPr sz="8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Hong Kong Tourism Board (2022)</a:t>
            </a:r>
            <a:r>
              <a:rPr i="1"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Monthly Report - Visitor Arrival Statistics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Available at: https://www.discoverhongkong.com/content/dam/dhk/intl/corporate/newsroom/tourisum-statistics/2022/tourism_stat_04_2022.pdf (Accessed: 18 June 2022).</a:t>
            </a:r>
            <a:endParaRPr sz="8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800"/>
              <a:buFont typeface="Arial"/>
              <a:buChar char="●"/>
            </a:pPr>
            <a:r>
              <a:rPr i="1"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Trade Administration, Department of Commerce, USA.</a:t>
            </a: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(2022) Available at: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https://www.trade.gov/country-commercial-guides/hong-kong-cosmetics-and-toiletries</a:t>
            </a: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(Accessed: 10 June 2022). </a:t>
            </a:r>
            <a:endParaRPr sz="8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i="1" lang="en" sz="800">
                <a:latin typeface="Arial"/>
                <a:ea typeface="Arial"/>
                <a:cs typeface="Arial"/>
                <a:sym typeface="Arial"/>
              </a:rPr>
              <a:t>Labour Department</a:t>
            </a:r>
            <a:r>
              <a:rPr i="1" lang="en" sz="800">
                <a:solidFill>
                  <a:srgbClr val="1A0DAB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" sz="800">
                <a:solidFill>
                  <a:srgbClr val="1A0DAB"/>
                </a:solidFill>
                <a:latin typeface="Arial"/>
                <a:ea typeface="Arial"/>
                <a:cs typeface="Arial"/>
                <a:sym typeface="Arial"/>
              </a:rPr>
              <a:t>Available at </a:t>
            </a:r>
            <a:r>
              <a:rPr lang="en" sz="8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https://www.labour.gov.hk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.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Martin, M. (2014) </a:t>
            </a:r>
            <a:r>
              <a:rPr i="1"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Business, Marketing Marketing Mix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https://www.cleverism.com/placefour-ps-marketing-mix.</a:t>
            </a:r>
            <a:endParaRPr sz="80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spcBef>
                <a:spcPts val="0"/>
              </a:spcBef>
              <a:spcAft>
                <a:spcPts val="0"/>
              </a:spcAft>
              <a:buSzPts val="800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Mr kool (2020).</a:t>
            </a:r>
            <a:r>
              <a:rPr i="1"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【堅持到底 一定有計】之卓悅直播篇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[video]. Available at:</a:t>
            </a:r>
            <a:r>
              <a:rPr lang="en" sz="800">
                <a:solidFill>
                  <a:srgbClr val="030303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https://www.youtube.com/watch?v=nW6n3WIKEIY</a:t>
            </a:r>
            <a:r>
              <a:rPr lang="en" sz="80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 (Accessed: 17 June 2022).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/>
              <a:t>Poon, C H (2021) ‘Cosmetics and Toiletries Industry in Hong Kong’,</a:t>
            </a:r>
            <a:r>
              <a:rPr i="1" lang="en" sz="800"/>
              <a:t> HKTDC Research,</a:t>
            </a:r>
            <a:r>
              <a:rPr lang="en" sz="800"/>
              <a:t> 25th November, Available at: </a:t>
            </a:r>
            <a:r>
              <a:rPr lang="en" sz="800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https://research.hktdc.com/en/article/MzEzOTAyNDg0</a:t>
            </a:r>
            <a:r>
              <a:rPr lang="en" sz="800"/>
              <a:t> (Accessed: 18 June 2022).</a:t>
            </a:r>
            <a:endParaRPr sz="800"/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(2021) [Instagram] 7 Sept. Available at: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https://www.instagram.com/p/CThIKjGp0MX/?hl=en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 (Accessed: 9 June 2022). 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(2022) [Instagram] 8 June . Available at: https://www.instagram.com/sasahk_official/ (Accessed: 8 June 2022).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(2022) [Facebook] 19 April. Available at: </a:t>
            </a:r>
            <a:r>
              <a:rPr lang="en" sz="800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https://www.facebook.com/sasahongkong/videos/716529622695667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 (Accessed: 9 June 2022). 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(2022) [Facebook] 8 June . Available at: https://www.facebook.com/sasahongkong/ (Accessed: 8 June 2022).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(2022) [Youtube] 8 June . Available at: https://www.youtube.com/user/sasahongkong (Accessed: 8 June 2022).</a:t>
            </a:r>
            <a:endParaRPr sz="800"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ts val="800"/>
              <a:buFont typeface="Arial"/>
              <a:buChar char="●"/>
            </a:pPr>
            <a:r>
              <a:rPr lang="en" sz="800">
                <a:latin typeface="Arial"/>
                <a:ea typeface="Arial"/>
                <a:cs typeface="Arial"/>
                <a:sym typeface="Arial"/>
              </a:rPr>
              <a:t>Sasa (2022) </a:t>
            </a:r>
            <a:r>
              <a:rPr i="1" lang="en" sz="800">
                <a:latin typeface="Arial"/>
                <a:ea typeface="Arial"/>
                <a:cs typeface="Arial"/>
                <a:sym typeface="Arial"/>
              </a:rPr>
              <a:t>Company Profile. </a:t>
            </a:r>
            <a:r>
              <a:rPr lang="en" sz="800">
                <a:latin typeface="Arial"/>
                <a:ea typeface="Arial"/>
                <a:cs typeface="Arial"/>
                <a:sym typeface="Arial"/>
              </a:rPr>
              <a:t>Available at: https://corp.sasa.com/tc/our-business/store-network.php (Accessed: 8 June 2022).</a:t>
            </a:r>
            <a:endParaRPr sz="425"/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SzPts val="275"/>
              <a:buNone/>
            </a:pPr>
            <a:r>
              <a:t/>
            </a:r>
            <a:endParaRPr sz="425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57"/>
          <p:cNvSpPr txBox="1"/>
          <p:nvPr>
            <p:ph type="title"/>
          </p:nvPr>
        </p:nvSpPr>
        <p:spPr>
          <a:xfrm>
            <a:off x="819150" y="8211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8. Reference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0" name="Google Shape;550;p57"/>
          <p:cNvSpPr txBox="1"/>
          <p:nvPr>
            <p:ph idx="1" type="body"/>
          </p:nvPr>
        </p:nvSpPr>
        <p:spPr>
          <a:xfrm>
            <a:off x="819150" y="1291875"/>
            <a:ext cx="7623900" cy="332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7">
              <a:latin typeface="Arial"/>
              <a:ea typeface="Arial"/>
              <a:cs typeface="Arial"/>
              <a:sym typeface="Arial"/>
            </a:endParaRPr>
          </a:p>
          <a:p>
            <a:pPr indent="-277256" lvl="0" marL="457200" rtl="0" algn="l">
              <a:lnSpc>
                <a:spcPct val="130000"/>
              </a:lnSpc>
              <a:spcBef>
                <a:spcPts val="120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357">
                <a:latin typeface="Arial"/>
                <a:ea typeface="Arial"/>
                <a:cs typeface="Arial"/>
                <a:sym typeface="Arial"/>
              </a:rPr>
              <a:t>Sasa (2022) </a:t>
            </a:r>
            <a:r>
              <a:rPr i="1" lang="en" sz="2357">
                <a:latin typeface="Arial"/>
                <a:ea typeface="Arial"/>
                <a:cs typeface="Arial"/>
                <a:sym typeface="Arial"/>
              </a:rPr>
              <a:t>Company Profile. </a:t>
            </a:r>
            <a:r>
              <a:rPr lang="en" sz="2357">
                <a:latin typeface="Arial"/>
                <a:ea typeface="Arial"/>
                <a:cs typeface="Arial"/>
                <a:sym typeface="Arial"/>
              </a:rPr>
              <a:t>Available at: https://corp.sasa.com/tc/about-sasa/about-sasa.php (Accessed: 8 June 2022).</a:t>
            </a:r>
            <a:endParaRPr sz="2357">
              <a:latin typeface="Arial"/>
              <a:ea typeface="Arial"/>
              <a:cs typeface="Arial"/>
              <a:sym typeface="Arial"/>
            </a:endParaRPr>
          </a:p>
          <a:p>
            <a:pPr indent="-277256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357">
                <a:latin typeface="Arial"/>
                <a:ea typeface="Arial"/>
                <a:cs typeface="Arial"/>
                <a:sym typeface="Arial"/>
              </a:rPr>
              <a:t>Sasa Ltd. (2021) </a:t>
            </a:r>
            <a:r>
              <a:rPr i="1" lang="en" sz="2357">
                <a:latin typeface="Arial"/>
                <a:ea typeface="Arial"/>
                <a:cs typeface="Arial"/>
                <a:sym typeface="Arial"/>
              </a:rPr>
              <a:t>Interim report 2021.</a:t>
            </a:r>
            <a:r>
              <a:rPr lang="en" sz="2357">
                <a:latin typeface="Arial"/>
                <a:ea typeface="Arial"/>
                <a:cs typeface="Arial"/>
                <a:sym typeface="Arial"/>
              </a:rPr>
              <a:t> Available at: https://www1.hkexnews.hk/listedco/listconews/sehk/2021/1210/2021121000444_c.pdf (Accessed: 8 June 2022).</a:t>
            </a:r>
            <a:endParaRPr sz="2357">
              <a:latin typeface="Arial"/>
              <a:ea typeface="Arial"/>
              <a:cs typeface="Arial"/>
              <a:sym typeface="Arial"/>
            </a:endParaRPr>
          </a:p>
          <a:p>
            <a:pPr indent="-277256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357">
                <a:latin typeface="Arial"/>
                <a:ea typeface="Arial"/>
                <a:cs typeface="Arial"/>
                <a:sym typeface="Arial"/>
              </a:rPr>
              <a:t>Sasa Ltd. (2021) </a:t>
            </a:r>
            <a:r>
              <a:rPr i="1" lang="en" sz="2357">
                <a:latin typeface="Arial"/>
                <a:ea typeface="Arial"/>
                <a:cs typeface="Arial"/>
                <a:sym typeface="Arial"/>
              </a:rPr>
              <a:t>Annual report 2021. </a:t>
            </a:r>
            <a:r>
              <a:rPr lang="en" sz="2357">
                <a:latin typeface="Arial"/>
                <a:ea typeface="Arial"/>
                <a:cs typeface="Arial"/>
                <a:sym typeface="Arial"/>
              </a:rPr>
              <a:t>Available at: https://www1.hkexnews.hk/listedco/listconews/sehk/2021/0716/9853611/2021071600548_c.pdf (Accessed: 8 June 2022).</a:t>
            </a:r>
            <a:endParaRPr sz="2357">
              <a:latin typeface="Arial"/>
              <a:ea typeface="Arial"/>
              <a:cs typeface="Arial"/>
              <a:sym typeface="Arial"/>
            </a:endParaRPr>
          </a:p>
          <a:p>
            <a:pPr indent="-277256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357">
                <a:latin typeface="Arial"/>
                <a:ea typeface="Arial"/>
                <a:cs typeface="Arial"/>
                <a:sym typeface="Arial"/>
              </a:rPr>
              <a:t>Sasa Ltd. (2020) </a:t>
            </a:r>
            <a:r>
              <a:rPr i="1" lang="en" sz="2357">
                <a:latin typeface="Arial"/>
                <a:ea typeface="Arial"/>
                <a:cs typeface="Arial"/>
                <a:sym typeface="Arial"/>
              </a:rPr>
              <a:t>Annual report 2020. </a:t>
            </a:r>
            <a:r>
              <a:rPr lang="en" sz="2357"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" sz="2357" u="sng">
                <a:solidFill>
                  <a:schemeClr val="accent5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https://doc.irasia.com/listco/hk/sasa/annual/2020/ar2020.pdf</a:t>
            </a:r>
            <a:r>
              <a:rPr lang="en" sz="2357">
                <a:latin typeface="Arial"/>
                <a:ea typeface="Arial"/>
                <a:cs typeface="Arial"/>
                <a:sym typeface="Arial"/>
              </a:rPr>
              <a:t> (Accessed: 18 June 2022).</a:t>
            </a:r>
            <a:endParaRPr sz="2357"/>
          </a:p>
          <a:p>
            <a:pPr indent="-277256" lvl="0" marL="45720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ct val="100000"/>
              <a:buFont typeface="Arial"/>
              <a:buChar char="●"/>
            </a:pPr>
            <a:r>
              <a:rPr lang="en" sz="2357">
                <a:solidFill>
                  <a:srgbClr val="222222"/>
                </a:solidFill>
                <a:latin typeface="Arial"/>
                <a:ea typeface="Arial"/>
                <a:cs typeface="Arial"/>
                <a:sym typeface="Arial"/>
              </a:rPr>
              <a:t>The Hong Kong Trade Development Council (2021) </a:t>
            </a:r>
            <a:r>
              <a:rPr i="1" lang="en" sz="2357">
                <a:solidFill>
                  <a:srgbClr val="222222"/>
                </a:solidFill>
                <a:latin typeface="Arial"/>
                <a:ea typeface="Arial"/>
                <a:cs typeface="Arial"/>
                <a:sym typeface="Arial"/>
              </a:rPr>
              <a:t>Cosmetics Industry in Hong Kong. </a:t>
            </a:r>
            <a:r>
              <a:rPr lang="en" sz="2357">
                <a:solidFill>
                  <a:srgbClr val="222222"/>
                </a:solidFill>
                <a:latin typeface="Arial"/>
                <a:ea typeface="Arial"/>
                <a:cs typeface="Arial"/>
                <a:sym typeface="Arial"/>
              </a:rPr>
              <a:t>Available at: https://research.hktdc.com/tc/article/MzEzOTAyNDg0 (Accessed: 8 June 2022).</a:t>
            </a:r>
            <a:endParaRPr sz="4007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Veeko International Holdings Ltd. (2021) Interim report 2021. Available at: https://www1.hkexnews.hk/listedco/listconews/sehk/2021/1223/2021122300188.pdf (Accessed: 18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Veeko International Holdings Ltd. (2019) Annual report 2019. Available at: https://www1.hkexnews.hk/listedco/listconews/sehk/2019/0725/ltn20190725163.pdf (Accessed: 18 June 2022).</a:t>
            </a:r>
            <a:endParaRPr sz="245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30303"/>
              </a:buClr>
              <a:buSzPct val="100000"/>
              <a:buFont typeface="Arial"/>
              <a:buChar char="●"/>
            </a:pPr>
            <a:r>
              <a:rPr lang="en" sz="245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Veeko International Holdings Ltd. (2019) Interim report 2020. Available at: </a:t>
            </a:r>
            <a:br>
              <a:rPr lang="en" sz="245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245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https://www1.hkexnews.hk/listedco/listconews/sehk/2019/1219/2019121900436.pdf (Accessed: 18 June 2022).</a:t>
            </a:r>
            <a:endParaRPr sz="2450">
              <a:solidFill>
                <a:srgbClr val="03030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Veeko International Holdings Ltd. (2021) Annual report 2021. Available at: https://www1.hkexnews.hk/listedco/listconews/sehk/2021/0726/2021072600322_c.pdf (Accessed: 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latin typeface="Arial"/>
                <a:ea typeface="Arial"/>
                <a:cs typeface="Arial"/>
                <a:sym typeface="Arial"/>
              </a:rPr>
              <a:t>Veeko International Holdings Ltd. (2020) Annual report 2020. Available at: https://www1.hkexnews.hk/listedco/listconews/sehk/2020/0729/2020072900506_c.pdf (Accessed: 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-279161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●"/>
            </a:pPr>
            <a:r>
              <a:rPr lang="en" sz="2450">
                <a:solidFill>
                  <a:srgbClr val="030303"/>
                </a:solidFill>
                <a:latin typeface="Arial"/>
                <a:ea typeface="Arial"/>
                <a:cs typeface="Arial"/>
                <a:sym typeface="Arial"/>
              </a:rPr>
              <a:t>Veeko International Holdings Ltd. (2021) Interim report 2021. Available at: </a:t>
            </a:r>
            <a:br>
              <a:rPr lang="en" sz="2450">
                <a:latin typeface="Arial"/>
                <a:ea typeface="Arial"/>
                <a:cs typeface="Arial"/>
                <a:sym typeface="Arial"/>
              </a:rPr>
            </a:br>
            <a:r>
              <a:rPr lang="en" sz="245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https://www1.hkexnews.hk/listedco/listconews/sehk/2021/1223/2021122300188.pdf</a:t>
            </a:r>
            <a:r>
              <a:rPr lang="en" sz="2450">
                <a:latin typeface="Arial"/>
                <a:ea typeface="Arial"/>
                <a:cs typeface="Arial"/>
                <a:sym typeface="Arial"/>
              </a:rPr>
              <a:t> (Accessed: 18 June 2022).</a:t>
            </a:r>
            <a:endParaRPr sz="245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300">
              <a:uFill>
                <a:noFill/>
              </a:uFill>
              <a:latin typeface="Arial"/>
              <a:ea typeface="Arial"/>
              <a:cs typeface="Arial"/>
              <a:sym typeface="Arial"/>
              <a:hlinkClick r:id="rId5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4" name="Shape 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Google Shape;555;p5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9. Appendix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p58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