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9" r:id="rId4"/>
    <p:sldId id="30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303" r:id="rId15"/>
    <p:sldId id="304" r:id="rId16"/>
    <p:sldId id="305" r:id="rId17"/>
    <p:sldId id="306" r:id="rId18"/>
    <p:sldId id="307" r:id="rId19"/>
    <p:sldId id="272" r:id="rId20"/>
    <p:sldId id="273" r:id="rId21"/>
    <p:sldId id="274" r:id="rId22"/>
    <p:sldId id="275" r:id="rId23"/>
    <p:sldId id="276" r:id="rId24"/>
    <p:sldId id="278" r:id="rId25"/>
    <p:sldId id="279" r:id="rId26"/>
    <p:sldId id="308" r:id="rId27"/>
    <p:sldId id="280" r:id="rId28"/>
    <p:sldId id="281" r:id="rId29"/>
    <p:sldId id="309" r:id="rId30"/>
    <p:sldId id="298" r:id="rId31"/>
    <p:sldId id="299" r:id="rId32"/>
    <p:sldId id="300" r:id="rId33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4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17981" y="239648"/>
            <a:ext cx="7508036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0850" y="1411350"/>
            <a:ext cx="8448040" cy="40995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ceduresonline.com/resources/careact/p_leg_req_needs_assess.html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ceduresonline.com/resources/careact/p_leg_req_needs_assess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ceduresonline.com/resources/careact/p_leg_req_needs_assess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rsuk.org/images/Factsheets/2022-23_factsheets/Assessments_-_England_April_2022-23.pdf" TargetMode="External"/><Relationship Id="rId7" Type="http://schemas.openxmlformats.org/officeDocument/2006/relationships/hyperlink" Target="https://www.highspeedtraining.co.uk/hub/what-is-safeguarding-vulnerable-adults/" TargetMode="External"/><Relationship Id="rId2" Type="http://schemas.openxmlformats.org/officeDocument/2006/relationships/hyperlink" Target="https://www.highspeedtraining.co.uk/hub/principles-of-the-care-act-201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ceduresonline.com/resources/careact/p_leg_req_needs_assess.html" TargetMode="External"/><Relationship Id="rId5" Type="http://schemas.openxmlformats.org/officeDocument/2006/relationships/hyperlink" Target="https://www.gov.uk/government/organisations/healthcare-uk" TargetMode="External"/><Relationship Id="rId4" Type="http://schemas.openxmlformats.org/officeDocument/2006/relationships/hyperlink" Target="https://www.carersuk.org/help-and-advice/practical-support/getting-care-and-support/carers-assess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2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9405" y="1219200"/>
            <a:ext cx="4424680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3384" marR="405130" algn="ctr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FFFFFF"/>
                </a:solidFill>
              </a:rPr>
              <a:t>Module</a:t>
            </a:r>
            <a:r>
              <a:rPr sz="3200" spc="-15" dirty="0">
                <a:solidFill>
                  <a:srgbClr val="FFFFFF"/>
                </a:solidFill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"/>
                <a:cs typeface="Arial"/>
              </a:rPr>
              <a:t>LCHS4003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sz="3200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2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2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2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200" spc="-20" dirty="0">
                <a:solidFill>
                  <a:srgbClr val="FFFFFF"/>
                </a:solidFill>
                <a:latin typeface="Arial"/>
                <a:cs typeface="Arial"/>
              </a:rPr>
              <a:t> Care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43705" y="3354068"/>
            <a:ext cx="16560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CC"/>
                </a:solidFill>
                <a:latin typeface="Segoe UI"/>
                <a:cs typeface="Segoe UI"/>
              </a:rPr>
              <a:t>WEEK</a:t>
            </a:r>
            <a:r>
              <a:rPr sz="3600" b="1" spc="-15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sz="3600" b="1" spc="-60" dirty="0">
                <a:solidFill>
                  <a:srgbClr val="FFFFCC"/>
                </a:solidFill>
                <a:latin typeface="Segoe UI"/>
                <a:cs typeface="Segoe UI"/>
              </a:rPr>
              <a:t>9</a:t>
            </a:r>
            <a:endParaRPr sz="36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7929" y="697814"/>
            <a:ext cx="417004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210" dirty="0">
                <a:solidFill>
                  <a:srgbClr val="FFFF00"/>
                </a:solidFill>
                <a:latin typeface="Tahoma"/>
                <a:cs typeface="Tahoma"/>
              </a:rPr>
              <a:t>WELCOME</a:t>
            </a:r>
            <a:endParaRPr sz="6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98598" y="40081"/>
            <a:ext cx="415036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0" dirty="0">
                <a:latin typeface="Arial"/>
                <a:cs typeface="Arial"/>
              </a:rPr>
              <a:t>Today</a:t>
            </a:r>
            <a:r>
              <a:rPr sz="4400" spc="-150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we</a:t>
            </a:r>
            <a:r>
              <a:rPr sz="4400" spc="-140" dirty="0">
                <a:latin typeface="Arial"/>
                <a:cs typeface="Arial"/>
              </a:rPr>
              <a:t> </a:t>
            </a:r>
            <a:r>
              <a:rPr sz="4400" spc="-10" dirty="0">
                <a:latin typeface="Arial"/>
                <a:cs typeface="Arial"/>
              </a:rPr>
              <a:t>will…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2300" y="723986"/>
            <a:ext cx="8649970" cy="501015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session</a:t>
            </a:r>
            <a:r>
              <a:rPr sz="3000" spc="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will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include the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following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items:-</a:t>
            </a:r>
            <a:endParaRPr sz="3000">
              <a:latin typeface="Segoe UI"/>
              <a:cs typeface="Segoe UI"/>
            </a:endParaRPr>
          </a:p>
          <a:p>
            <a:pPr marL="354965" marR="820419" indent="-342900">
              <a:lnSpc>
                <a:spcPts val="324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look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at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assessment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process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within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the </a:t>
            </a:r>
            <a:r>
              <a:rPr sz="3000" dirty="0">
                <a:latin typeface="Segoe UI"/>
                <a:cs typeface="Segoe UI"/>
              </a:rPr>
              <a:t>health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social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care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sector.</a:t>
            </a:r>
            <a:endParaRPr sz="3000">
              <a:latin typeface="Segoe UI"/>
              <a:cs typeface="Segoe UI"/>
            </a:endParaRPr>
          </a:p>
          <a:p>
            <a:pPr marL="354965" marR="1890395" indent="-342900">
              <a:lnSpc>
                <a:spcPct val="9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revisit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Care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Act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2014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relating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to </a:t>
            </a:r>
            <a:r>
              <a:rPr sz="3000" dirty="0">
                <a:latin typeface="Segoe UI"/>
                <a:cs typeface="Segoe UI"/>
              </a:rPr>
              <a:t>assessment</a:t>
            </a:r>
            <a:r>
              <a:rPr sz="3000" spc="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different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types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of </a:t>
            </a:r>
            <a:r>
              <a:rPr sz="3000" spc="-10" dirty="0">
                <a:latin typeface="Segoe UI"/>
                <a:cs typeface="Segoe UI"/>
              </a:rPr>
              <a:t>assessments.</a:t>
            </a:r>
            <a:endParaRPr sz="3000">
              <a:latin typeface="Segoe UI"/>
              <a:cs typeface="Segoe UI"/>
            </a:endParaRPr>
          </a:p>
          <a:p>
            <a:pPr marL="354965" marR="5080" indent="-342900" algn="just">
              <a:lnSpc>
                <a:spcPct val="9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provide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time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run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workshop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on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second </a:t>
            </a:r>
            <a:r>
              <a:rPr sz="3000" dirty="0">
                <a:latin typeface="Segoe UI"/>
                <a:cs typeface="Segoe UI"/>
              </a:rPr>
              <a:t>assignment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brief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provide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time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look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at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two </a:t>
            </a:r>
            <a:r>
              <a:rPr sz="3000" dirty="0">
                <a:latin typeface="Segoe UI"/>
                <a:cs typeface="Segoe UI"/>
              </a:rPr>
              <a:t>elements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of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question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more </a:t>
            </a:r>
            <a:r>
              <a:rPr sz="3000" spc="-10" dirty="0">
                <a:latin typeface="Segoe UI"/>
                <a:cs typeface="Segoe UI"/>
              </a:rPr>
              <a:t>detail.</a:t>
            </a:r>
            <a:endParaRPr sz="3000">
              <a:latin typeface="Segoe UI"/>
              <a:cs typeface="Segoe UI"/>
            </a:endParaRPr>
          </a:p>
          <a:p>
            <a:pPr marL="354965" marR="359410" indent="-342900" algn="just">
              <a:lnSpc>
                <a:spcPts val="3240"/>
              </a:lnSpc>
              <a:spcBef>
                <a:spcPts val="765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take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questions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on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remaining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assessment tasks.</a:t>
            </a:r>
            <a:endParaRPr sz="3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F749B-84E6-D64A-7CA5-B457323CE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81000"/>
            <a:ext cx="7508036" cy="635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Discuss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97314-2E29-BAEF-61F0-F69BFD0418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755" y="1219100"/>
            <a:ext cx="8746490" cy="441980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do you think is assessment in Health and Social care?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should we take into consideration when carrying out needs assessment and when producing the care plan?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700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95"/>
              </a:spcBef>
            </a:pPr>
            <a:r>
              <a:rPr dirty="0">
                <a:latin typeface="Arial"/>
                <a:cs typeface="Arial"/>
              </a:rPr>
              <a:t>Why</a:t>
            </a:r>
            <a:r>
              <a:rPr spc="-13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is</a:t>
            </a:r>
            <a:r>
              <a:rPr spc="-12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assessment</a:t>
            </a:r>
            <a:r>
              <a:rPr spc="-95" dirty="0">
                <a:latin typeface="Arial"/>
                <a:cs typeface="Arial"/>
              </a:rPr>
              <a:t> </a:t>
            </a:r>
            <a:r>
              <a:rPr spc="-10" dirty="0">
                <a:latin typeface="Arial"/>
                <a:cs typeface="Arial"/>
              </a:rPr>
              <a:t>important?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003553"/>
            <a:ext cx="8373745" cy="4415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70560" indent="-34353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take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individuals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they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are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assess </a:t>
            </a:r>
            <a:r>
              <a:rPr sz="3000" dirty="0">
                <a:latin typeface="Segoe UI"/>
                <a:cs typeface="Segoe UI"/>
              </a:rPr>
              <a:t>their</a:t>
            </a:r>
            <a:r>
              <a:rPr sz="3000" spc="-6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needs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individual’s</a:t>
            </a:r>
            <a:r>
              <a:rPr sz="3000" spc="-6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regardless</a:t>
            </a:r>
            <a:r>
              <a:rPr sz="3000" spc="-7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of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the </a:t>
            </a:r>
            <a:r>
              <a:rPr sz="3000" dirty="0">
                <a:latin typeface="Segoe UI"/>
                <a:cs typeface="Segoe UI"/>
              </a:rPr>
              <a:t>complexity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of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their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needs.</a:t>
            </a:r>
            <a:endParaRPr sz="3000">
              <a:latin typeface="Segoe UI"/>
              <a:cs typeface="Segoe UI"/>
            </a:endParaRPr>
          </a:p>
          <a:p>
            <a:pPr marL="355600" marR="5080" indent="-3435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include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involve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individual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their </a:t>
            </a:r>
            <a:r>
              <a:rPr sz="3000" dirty="0">
                <a:latin typeface="Segoe UI"/>
                <a:cs typeface="Segoe UI"/>
              </a:rPr>
              <a:t>carers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(with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consent)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assessment</a:t>
            </a:r>
            <a:r>
              <a:rPr sz="3000" spc="1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process.</a:t>
            </a:r>
            <a:endParaRPr sz="300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take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into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consideration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individual’s</a:t>
            </a:r>
            <a:endParaRPr sz="3000">
              <a:latin typeface="Segoe UI"/>
              <a:cs typeface="Segoe UI"/>
            </a:endParaRPr>
          </a:p>
          <a:p>
            <a:pPr marL="355600">
              <a:lnSpc>
                <a:spcPct val="100000"/>
              </a:lnSpc>
              <a:spcBef>
                <a:spcPts val="5"/>
              </a:spcBef>
            </a:pPr>
            <a:r>
              <a:rPr sz="3000" dirty="0">
                <a:latin typeface="Segoe UI"/>
                <a:cs typeface="Segoe UI"/>
              </a:rPr>
              <a:t>wishes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feelings.</a:t>
            </a:r>
            <a:endParaRPr sz="3000">
              <a:latin typeface="Segoe UI"/>
              <a:cs typeface="Segoe UI"/>
            </a:endParaRPr>
          </a:p>
          <a:p>
            <a:pPr marL="355600" marR="362585" indent="-3435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spc="-105" dirty="0">
                <a:latin typeface="Segoe UI"/>
                <a:cs typeface="Segoe UI"/>
              </a:rPr>
              <a:t>To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flexible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about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how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long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assessment </a:t>
            </a:r>
            <a:r>
              <a:rPr sz="3000" dirty="0">
                <a:latin typeface="Segoe UI"/>
                <a:cs typeface="Segoe UI"/>
              </a:rPr>
              <a:t>process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might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take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sure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clarity.</a:t>
            </a:r>
            <a:endParaRPr sz="3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2437" y="210769"/>
            <a:ext cx="8275955" cy="35388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32765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40" dirty="0">
                <a:latin typeface="Segoe UI"/>
                <a:cs typeface="Segoe UI"/>
              </a:rPr>
              <a:t>To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undertake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assessment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which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takes </a:t>
            </a:r>
            <a:r>
              <a:rPr sz="3200" dirty="0">
                <a:latin typeface="Segoe UI"/>
                <a:cs typeface="Segoe UI"/>
              </a:rPr>
              <a:t>account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persons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needs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25" dirty="0">
                <a:latin typeface="Segoe UI"/>
                <a:cs typeface="Segoe UI"/>
              </a:rPr>
              <a:t> the </a:t>
            </a:r>
            <a:r>
              <a:rPr sz="3200" dirty="0">
                <a:latin typeface="Segoe UI"/>
                <a:cs typeface="Segoe UI"/>
              </a:rPr>
              <a:t>impact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these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needs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on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their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daily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lives.</a:t>
            </a:r>
            <a:endParaRPr sz="3200">
              <a:latin typeface="Segoe UI"/>
              <a:cs typeface="Segoe UI"/>
            </a:endParaRPr>
          </a:p>
          <a:p>
            <a:pPr marL="355600" marR="508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  <a:tab pos="3307079" algn="l"/>
              </a:tabLst>
            </a:pPr>
            <a:r>
              <a:rPr sz="3200" spc="-140" dirty="0">
                <a:latin typeface="Segoe UI"/>
                <a:cs typeface="Segoe UI"/>
              </a:rPr>
              <a:t>To</a:t>
            </a:r>
            <a:r>
              <a:rPr sz="3200" spc="-7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meet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legal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requirement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for </a:t>
            </a:r>
            <a:r>
              <a:rPr sz="3200" dirty="0">
                <a:latin typeface="Segoe UI"/>
                <a:cs typeface="Segoe UI"/>
              </a:rPr>
              <a:t>undertaking</a:t>
            </a:r>
            <a:r>
              <a:rPr sz="3200" spc="6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an</a:t>
            </a:r>
            <a:r>
              <a:rPr sz="3200" dirty="0">
                <a:latin typeface="Segoe UI"/>
                <a:cs typeface="Segoe UI"/>
              </a:rPr>
              <a:t>	assessment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decline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an </a:t>
            </a:r>
            <a:r>
              <a:rPr sz="3200" dirty="0">
                <a:latin typeface="Segoe UI"/>
                <a:cs typeface="Segoe UI"/>
              </a:rPr>
              <a:t>assessment would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unlawful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under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the </a:t>
            </a:r>
            <a:r>
              <a:rPr sz="3200" dirty="0">
                <a:latin typeface="Segoe UI"/>
                <a:cs typeface="Segoe UI"/>
              </a:rPr>
              <a:t>Care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Act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2014.</a:t>
            </a:r>
            <a:endParaRPr sz="3200">
              <a:latin typeface="Segoe UI"/>
              <a:cs typeface="Segoe U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67400" y="3788664"/>
            <a:ext cx="3096768" cy="183642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4151" y="3788664"/>
            <a:ext cx="2663952" cy="183642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276600" y="3788664"/>
            <a:ext cx="2456688" cy="18364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7343" rIns="0" bIns="0" rtlCol="0">
            <a:spAutoFit/>
          </a:bodyPr>
          <a:lstStyle/>
          <a:p>
            <a:pPr marL="270510">
              <a:lnSpc>
                <a:spcPct val="100000"/>
              </a:lnSpc>
              <a:spcBef>
                <a:spcPts val="95"/>
              </a:spcBef>
            </a:pPr>
            <a:r>
              <a:rPr sz="3400" dirty="0">
                <a:latin typeface="Arial"/>
                <a:cs typeface="Arial"/>
              </a:rPr>
              <a:t>The</a:t>
            </a:r>
            <a:r>
              <a:rPr sz="3400" spc="-85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six</a:t>
            </a:r>
            <a:r>
              <a:rPr sz="3400" spc="-7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principles</a:t>
            </a:r>
            <a:r>
              <a:rPr sz="3400" spc="-5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of</a:t>
            </a:r>
            <a:r>
              <a:rPr sz="3400" spc="-7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the</a:t>
            </a:r>
            <a:r>
              <a:rPr sz="3400" spc="-80" dirty="0">
                <a:latin typeface="Arial"/>
                <a:cs typeface="Arial"/>
              </a:rPr>
              <a:t> </a:t>
            </a:r>
            <a:r>
              <a:rPr sz="3400" dirty="0">
                <a:latin typeface="Arial"/>
                <a:cs typeface="Arial"/>
              </a:rPr>
              <a:t>Care</a:t>
            </a:r>
            <a:r>
              <a:rPr sz="3400" spc="-175" dirty="0">
                <a:latin typeface="Arial"/>
                <a:cs typeface="Arial"/>
              </a:rPr>
              <a:t> </a:t>
            </a:r>
            <a:r>
              <a:rPr sz="3400" spc="-20" dirty="0">
                <a:latin typeface="Arial"/>
                <a:cs typeface="Arial"/>
              </a:rPr>
              <a:t>Act:</a:t>
            </a:r>
            <a:endParaRPr sz="34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2251" y="1417319"/>
            <a:ext cx="4038600" cy="398983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083809" y="1537677"/>
            <a:ext cx="3002915" cy="368935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75"/>
              </a:spcBef>
              <a:buAutoNum type="arabicPeriod"/>
              <a:tabLst>
                <a:tab pos="355600" algn="l"/>
              </a:tabLst>
            </a:pPr>
            <a:r>
              <a:rPr sz="2800" b="1" spc="-10" dirty="0">
                <a:latin typeface="Segoe UI"/>
                <a:cs typeface="Segoe UI"/>
              </a:rPr>
              <a:t>Empowerment.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AutoNum type="arabicPeriod"/>
              <a:tabLst>
                <a:tab pos="355600" algn="l"/>
              </a:tabLst>
            </a:pPr>
            <a:r>
              <a:rPr sz="2800" b="1" spc="-10" dirty="0">
                <a:latin typeface="Segoe UI"/>
                <a:cs typeface="Segoe UI"/>
              </a:rPr>
              <a:t>Protection.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AutoNum type="arabicPeriod"/>
              <a:tabLst>
                <a:tab pos="355600" algn="l"/>
              </a:tabLst>
            </a:pPr>
            <a:r>
              <a:rPr sz="2800" b="1" spc="-10" dirty="0">
                <a:latin typeface="Segoe UI"/>
                <a:cs typeface="Segoe UI"/>
              </a:rPr>
              <a:t>Prevention.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AutoNum type="arabicPeriod"/>
              <a:tabLst>
                <a:tab pos="355600" algn="l"/>
              </a:tabLst>
            </a:pPr>
            <a:r>
              <a:rPr sz="2800" b="1" spc="-10" dirty="0">
                <a:latin typeface="Segoe UI"/>
                <a:cs typeface="Segoe UI"/>
              </a:rPr>
              <a:t>Proportionality.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AutoNum type="arabicPeriod"/>
              <a:tabLst>
                <a:tab pos="355600" algn="l"/>
              </a:tabLst>
            </a:pPr>
            <a:r>
              <a:rPr sz="2800" b="1" spc="-10" dirty="0">
                <a:latin typeface="Segoe UI"/>
                <a:cs typeface="Segoe UI"/>
              </a:rPr>
              <a:t>Partnership.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AutoNum type="arabicPeriod"/>
              <a:tabLst>
                <a:tab pos="355600" algn="l"/>
              </a:tabLst>
            </a:pPr>
            <a:r>
              <a:rPr sz="2800" b="1" spc="-10" dirty="0">
                <a:latin typeface="Segoe UI"/>
                <a:cs typeface="Segoe UI"/>
              </a:rPr>
              <a:t>Accountability.</a:t>
            </a:r>
            <a:endParaRPr sz="2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730"/>
              </a:spcBef>
            </a:pPr>
            <a:r>
              <a:rPr sz="1600" spc="-10" dirty="0">
                <a:latin typeface="Segoe UI"/>
                <a:cs typeface="Segoe UI"/>
              </a:rPr>
              <a:t>(Burton-</a:t>
            </a:r>
            <a:r>
              <a:rPr sz="1600" dirty="0">
                <a:latin typeface="Segoe UI"/>
                <a:cs typeface="Segoe UI"/>
              </a:rPr>
              <a:t>Hughes,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2017).</a:t>
            </a:r>
            <a:endParaRPr sz="1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25192" y="147904"/>
            <a:ext cx="5295265" cy="1123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45465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Arial"/>
                <a:cs typeface="Arial"/>
              </a:rPr>
              <a:t>Needs</a:t>
            </a:r>
            <a:r>
              <a:rPr sz="3600" spc="-150" dirty="0">
                <a:latin typeface="Arial"/>
                <a:cs typeface="Arial"/>
              </a:rPr>
              <a:t> </a:t>
            </a:r>
            <a:r>
              <a:rPr sz="3600" spc="-10" dirty="0">
                <a:latin typeface="Arial"/>
                <a:cs typeface="Arial"/>
              </a:rPr>
              <a:t>Assessment </a:t>
            </a:r>
            <a:r>
              <a:rPr sz="3600" dirty="0">
                <a:latin typeface="Arial"/>
                <a:cs typeface="Arial"/>
              </a:rPr>
              <a:t>Under</a:t>
            </a:r>
            <a:r>
              <a:rPr sz="3600" spc="-8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-9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Care</a:t>
            </a:r>
            <a:r>
              <a:rPr sz="3600" spc="-22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Act</a:t>
            </a:r>
            <a:r>
              <a:rPr sz="3600" spc="-90" dirty="0">
                <a:latin typeface="Arial"/>
                <a:cs typeface="Arial"/>
              </a:rPr>
              <a:t> </a:t>
            </a:r>
            <a:r>
              <a:rPr sz="3600" spc="-20" dirty="0">
                <a:latin typeface="Arial"/>
                <a:cs typeface="Arial"/>
              </a:rPr>
              <a:t>2014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4233" y="1228470"/>
            <a:ext cx="8540750" cy="412369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Of paramount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importance under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Care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Act </a:t>
            </a:r>
            <a:r>
              <a:rPr sz="3200" dirty="0">
                <a:latin typeface="Segoe UI"/>
                <a:cs typeface="Segoe UI"/>
              </a:rPr>
              <a:t>2014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involve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individual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Under </a:t>
            </a:r>
            <a:r>
              <a:rPr sz="3200" dirty="0">
                <a:latin typeface="Segoe UI"/>
                <a:cs typeface="Segoe UI"/>
              </a:rPr>
              <a:t>section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9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Care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Act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2014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relates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the </a:t>
            </a:r>
            <a:r>
              <a:rPr sz="3200" dirty="0">
                <a:latin typeface="Segoe UI"/>
                <a:cs typeface="Segoe UI"/>
              </a:rPr>
              <a:t>assessment of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people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with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care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support needs.</a:t>
            </a:r>
            <a:endParaRPr sz="3200">
              <a:latin typeface="Segoe UI"/>
              <a:cs typeface="Segoe UI"/>
            </a:endParaRPr>
          </a:p>
          <a:p>
            <a:pPr marL="355600" marR="243204" indent="-342900">
              <a:lnSpc>
                <a:spcPts val="3460"/>
              </a:lnSpc>
              <a:spcBef>
                <a:spcPts val="819"/>
              </a:spcBef>
              <a:buFont typeface="Arial"/>
              <a:buChar char="•"/>
              <a:tabLst>
                <a:tab pos="354965" algn="l"/>
                <a:tab pos="355600" algn="l"/>
                <a:tab pos="2162175" algn="l"/>
              </a:tabLst>
            </a:pPr>
            <a:r>
              <a:rPr sz="3200" dirty="0">
                <a:latin typeface="Segoe UI"/>
                <a:cs typeface="Segoe UI"/>
              </a:rPr>
              <a:t>Individual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being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assessed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should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 </a:t>
            </a:r>
            <a:r>
              <a:rPr sz="3200" spc="-10" dirty="0">
                <a:latin typeface="Segoe UI"/>
                <a:cs typeface="Segoe UI"/>
              </a:rPr>
              <a:t>active partners.</a:t>
            </a:r>
            <a:r>
              <a:rPr sz="3200" dirty="0">
                <a:latin typeface="Segoe UI"/>
                <a:cs typeface="Segoe UI"/>
              </a:rPr>
              <a:t>	This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 because people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are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seen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as </a:t>
            </a:r>
            <a:r>
              <a:rPr sz="3200" dirty="0">
                <a:latin typeface="Segoe UI"/>
                <a:cs typeface="Segoe UI"/>
              </a:rPr>
              <a:t>best placed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judge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make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decisions </a:t>
            </a:r>
            <a:r>
              <a:rPr sz="3200" dirty="0">
                <a:latin typeface="Segoe UI"/>
                <a:cs typeface="Segoe UI"/>
              </a:rPr>
              <a:t>about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their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own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wellbeing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their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lives.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74370" y="263778"/>
            <a:ext cx="8130540" cy="506158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920750" indent="-342900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Segoe UI"/>
                <a:cs typeface="Segoe UI"/>
              </a:rPr>
              <a:t>The</a:t>
            </a:r>
            <a:r>
              <a:rPr sz="3000" spc="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LA</a:t>
            </a:r>
            <a:r>
              <a:rPr sz="3000" spc="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must</a:t>
            </a:r>
            <a:r>
              <a:rPr sz="3000" spc="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ensure</a:t>
            </a:r>
            <a:r>
              <a:rPr sz="3000" spc="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that</a:t>
            </a:r>
            <a:r>
              <a:rPr sz="3000" spc="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service</a:t>
            </a:r>
            <a:r>
              <a:rPr sz="3000" spc="2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users </a:t>
            </a:r>
            <a:r>
              <a:rPr sz="3000" dirty="0">
                <a:latin typeface="Segoe UI"/>
                <a:cs typeface="Segoe UI"/>
              </a:rPr>
              <a:t>involvement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maximises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value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base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of </a:t>
            </a:r>
            <a:r>
              <a:rPr sz="3000" dirty="0">
                <a:latin typeface="Segoe UI"/>
                <a:cs typeface="Segoe UI"/>
              </a:rPr>
              <a:t>inclusion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so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that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individual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remains</a:t>
            </a:r>
            <a:endParaRPr sz="3000">
              <a:latin typeface="Segoe UI"/>
              <a:cs typeface="Segoe UI"/>
            </a:endParaRPr>
          </a:p>
          <a:p>
            <a:pPr marL="355600" marR="865505">
              <a:lnSpc>
                <a:spcPct val="80000"/>
              </a:lnSpc>
              <a:spcBef>
                <a:spcPts val="25"/>
              </a:spcBef>
            </a:pPr>
            <a:r>
              <a:rPr sz="3000" dirty="0">
                <a:latin typeface="Segoe UI"/>
                <a:cs typeface="Segoe UI"/>
              </a:rPr>
              <a:t>central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process about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any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decision </a:t>
            </a:r>
            <a:r>
              <a:rPr sz="3000" dirty="0">
                <a:latin typeface="Segoe UI"/>
                <a:cs typeface="Segoe UI"/>
              </a:rPr>
              <a:t>made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or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affecting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them.</a:t>
            </a:r>
            <a:endParaRPr sz="3000">
              <a:latin typeface="Segoe UI"/>
              <a:cs typeface="Segoe UI"/>
            </a:endParaRPr>
          </a:p>
          <a:p>
            <a:pPr marL="355600" indent="-342900">
              <a:lnSpc>
                <a:spcPts val="324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Segoe UI"/>
                <a:cs typeface="Segoe UI"/>
              </a:rPr>
              <a:t>Milner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&amp;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O’Byrne (2002)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confirm that</a:t>
            </a:r>
            <a:r>
              <a:rPr sz="3000" spc="-10" dirty="0">
                <a:latin typeface="Segoe UI"/>
                <a:cs typeface="Segoe UI"/>
              </a:rPr>
              <a:t> “what</a:t>
            </a:r>
            <a:endParaRPr sz="3000">
              <a:latin typeface="Segoe UI"/>
              <a:cs typeface="Segoe UI"/>
            </a:endParaRPr>
          </a:p>
          <a:p>
            <a:pPr marL="355600">
              <a:lnSpc>
                <a:spcPts val="2880"/>
              </a:lnSpc>
            </a:pPr>
            <a:r>
              <a:rPr sz="3000" dirty="0">
                <a:latin typeface="Segoe UI"/>
                <a:cs typeface="Segoe UI"/>
              </a:rPr>
              <a:t>ever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service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user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group,</a:t>
            </a:r>
            <a:r>
              <a:rPr sz="3000" spc="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it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seems</a:t>
            </a:r>
            <a:r>
              <a:rPr sz="3000" spc="3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generally</a:t>
            </a:r>
            <a:endParaRPr sz="3000">
              <a:latin typeface="Segoe UI"/>
              <a:cs typeface="Segoe UI"/>
            </a:endParaRPr>
          </a:p>
          <a:p>
            <a:pPr marL="355600">
              <a:lnSpc>
                <a:spcPts val="2885"/>
              </a:lnSpc>
            </a:pPr>
            <a:r>
              <a:rPr sz="3000" dirty="0">
                <a:latin typeface="Segoe UI"/>
                <a:cs typeface="Segoe UI"/>
              </a:rPr>
              <a:t>accepted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that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assessment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more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than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20" dirty="0">
                <a:latin typeface="Segoe UI"/>
                <a:cs typeface="Segoe UI"/>
              </a:rPr>
              <a:t>one-</a:t>
            </a:r>
            <a:endParaRPr sz="3000">
              <a:latin typeface="Segoe UI"/>
              <a:cs typeface="Segoe UI"/>
            </a:endParaRPr>
          </a:p>
          <a:p>
            <a:pPr marL="355600">
              <a:lnSpc>
                <a:spcPts val="3245"/>
              </a:lnSpc>
            </a:pPr>
            <a:r>
              <a:rPr sz="3000" dirty="0">
                <a:latin typeface="Segoe UI"/>
                <a:cs typeface="Segoe UI"/>
              </a:rPr>
              <a:t>off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event”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(p.51).</a:t>
            </a:r>
            <a:endParaRPr sz="3000">
              <a:latin typeface="Segoe UI"/>
              <a:cs typeface="Segoe UI"/>
            </a:endParaRPr>
          </a:p>
          <a:p>
            <a:pPr marL="355600" marR="290195" indent="-342900">
              <a:lnSpc>
                <a:spcPct val="80000"/>
              </a:lnSpc>
              <a:spcBef>
                <a:spcPts val="7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Having</a:t>
            </a:r>
            <a:r>
              <a:rPr sz="30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0" dirty="0">
                <a:solidFill>
                  <a:srgbClr val="333333"/>
                </a:solidFill>
                <a:latin typeface="Tahoma"/>
                <a:cs typeface="Tahoma"/>
              </a:rPr>
              <a:t>a</a:t>
            </a:r>
            <a:r>
              <a:rPr sz="30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duty</a:t>
            </a:r>
            <a:r>
              <a:rPr sz="30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ensure</a:t>
            </a:r>
            <a:r>
              <a:rPr sz="30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involvement</a:t>
            </a:r>
            <a:r>
              <a:rPr sz="30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is maximised</a:t>
            </a:r>
            <a:r>
              <a:rPr sz="30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does</a:t>
            </a:r>
            <a:r>
              <a:rPr sz="30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not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50" dirty="0">
                <a:solidFill>
                  <a:srgbClr val="333333"/>
                </a:solidFill>
                <a:latin typeface="Tahoma"/>
                <a:cs typeface="Tahoma"/>
              </a:rPr>
              <a:t>mean</a:t>
            </a:r>
            <a:r>
              <a:rPr sz="30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30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every</a:t>
            </a:r>
            <a:r>
              <a:rPr sz="30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person being</a:t>
            </a:r>
            <a:r>
              <a:rPr sz="30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30" dirty="0">
                <a:solidFill>
                  <a:srgbClr val="333333"/>
                </a:solidFill>
                <a:latin typeface="Tahoma"/>
                <a:cs typeface="Tahoma"/>
              </a:rPr>
              <a:t>assessed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must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involved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30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exact </a:t>
            </a:r>
            <a:r>
              <a:rPr sz="3000" spc="-60" dirty="0">
                <a:solidFill>
                  <a:srgbClr val="333333"/>
                </a:solidFill>
                <a:latin typeface="Tahoma"/>
                <a:cs typeface="Tahoma"/>
              </a:rPr>
              <a:t>same</a:t>
            </a:r>
            <a:r>
              <a:rPr sz="3000" spc="-1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0" dirty="0">
                <a:solidFill>
                  <a:srgbClr val="333333"/>
                </a:solidFill>
                <a:latin typeface="Tahoma"/>
                <a:cs typeface="Tahoma"/>
              </a:rPr>
              <a:t>way.</a:t>
            </a:r>
            <a:endParaRPr sz="3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6743" y="178384"/>
            <a:ext cx="8328659" cy="49974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384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200" spc="-1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10" dirty="0">
                <a:solidFill>
                  <a:srgbClr val="333333"/>
                </a:solidFill>
                <a:latin typeface="Tahoma"/>
                <a:cs typeface="Tahoma"/>
              </a:rPr>
              <a:t>approach</a:t>
            </a:r>
            <a:r>
              <a:rPr sz="3200" spc="-21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7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200" spc="-1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25" dirty="0">
                <a:solidFill>
                  <a:srgbClr val="333333"/>
                </a:solidFill>
                <a:latin typeface="Tahoma"/>
                <a:cs typeface="Tahoma"/>
              </a:rPr>
              <a:t>assessment</a:t>
            </a:r>
            <a:r>
              <a:rPr sz="3200" spc="-20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must</a:t>
            </a:r>
            <a:r>
              <a:rPr sz="3200" spc="-1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25" dirty="0">
                <a:solidFill>
                  <a:srgbClr val="333333"/>
                </a:solidFill>
                <a:latin typeface="Tahoma"/>
                <a:cs typeface="Tahoma"/>
              </a:rPr>
              <a:t>be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person-</a:t>
            </a:r>
            <a:r>
              <a:rPr sz="3200" spc="-20" dirty="0">
                <a:solidFill>
                  <a:srgbClr val="333333"/>
                </a:solidFill>
                <a:latin typeface="Tahoma"/>
                <a:cs typeface="Tahoma"/>
              </a:rPr>
              <a:t>centred,</a:t>
            </a:r>
            <a:r>
              <a:rPr sz="32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supporting</a:t>
            </a:r>
            <a:r>
              <a:rPr sz="32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2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32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45" dirty="0">
                <a:solidFill>
                  <a:srgbClr val="333333"/>
                </a:solidFill>
                <a:latin typeface="Tahoma"/>
                <a:cs typeface="Tahoma"/>
              </a:rPr>
              <a:t>to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have</a:t>
            </a:r>
            <a:r>
              <a:rPr sz="32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80" dirty="0">
                <a:solidFill>
                  <a:srgbClr val="333333"/>
                </a:solidFill>
                <a:latin typeface="Tahoma"/>
                <a:cs typeface="Tahoma"/>
              </a:rPr>
              <a:t>as</a:t>
            </a:r>
            <a:r>
              <a:rPr sz="32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much</a:t>
            </a:r>
            <a:r>
              <a:rPr sz="32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choice</a:t>
            </a:r>
            <a:r>
              <a:rPr sz="32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32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control</a:t>
            </a:r>
            <a:r>
              <a:rPr sz="32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over</a:t>
            </a:r>
            <a:r>
              <a:rPr sz="32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25" dirty="0">
                <a:solidFill>
                  <a:srgbClr val="333333"/>
                </a:solidFill>
                <a:latin typeface="Tahoma"/>
                <a:cs typeface="Tahoma"/>
              </a:rPr>
              <a:t>the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nature</a:t>
            </a:r>
            <a:r>
              <a:rPr sz="32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3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32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level</a:t>
            </a:r>
            <a:r>
              <a:rPr sz="32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85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32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32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dirty="0">
                <a:solidFill>
                  <a:srgbClr val="333333"/>
                </a:solidFill>
                <a:latin typeface="Tahoma"/>
                <a:cs typeface="Tahoma"/>
              </a:rPr>
              <a:t>involvement</a:t>
            </a:r>
            <a:r>
              <a:rPr sz="32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200" spc="-25" dirty="0">
                <a:solidFill>
                  <a:srgbClr val="333333"/>
                </a:solidFill>
                <a:latin typeface="Tahoma"/>
                <a:cs typeface="Tahoma"/>
              </a:rPr>
              <a:t>as </a:t>
            </a:r>
            <a:r>
              <a:rPr sz="3200" spc="-10" dirty="0">
                <a:solidFill>
                  <a:srgbClr val="333333"/>
                </a:solidFill>
                <a:latin typeface="Tahoma"/>
                <a:cs typeface="Tahoma"/>
              </a:rPr>
              <a:t>possible.</a:t>
            </a:r>
            <a:endParaRPr sz="3200">
              <a:latin typeface="Tahoma"/>
              <a:cs typeface="Tahoma"/>
            </a:endParaRPr>
          </a:p>
          <a:p>
            <a:pPr marL="355600" marR="5080" indent="-342900">
              <a:lnSpc>
                <a:spcPct val="100000"/>
              </a:lnSpc>
              <a:spcBef>
                <a:spcPts val="7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It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 essential that the</a:t>
            </a:r>
            <a:r>
              <a:rPr sz="3200" spc="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individual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 able </a:t>
            </a:r>
            <a:r>
              <a:rPr sz="3200" spc="-25" dirty="0">
                <a:latin typeface="Segoe UI"/>
                <a:cs typeface="Segoe UI"/>
              </a:rPr>
              <a:t>to </a:t>
            </a:r>
            <a:r>
              <a:rPr sz="3200" dirty="0">
                <a:latin typeface="Segoe UI"/>
                <a:cs typeface="Segoe UI"/>
              </a:rPr>
              <a:t>express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their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wishes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feelings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that </a:t>
            </a:r>
            <a:r>
              <a:rPr sz="3200" dirty="0">
                <a:latin typeface="Segoe UI"/>
                <a:cs typeface="Segoe UI"/>
              </a:rPr>
              <a:t>they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options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are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offered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making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decisions </a:t>
            </a:r>
            <a:r>
              <a:rPr sz="3200" dirty="0">
                <a:latin typeface="Segoe UI"/>
                <a:cs typeface="Segoe UI"/>
              </a:rPr>
              <a:t>no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mater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how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complex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individual’s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need </a:t>
            </a:r>
            <a:r>
              <a:rPr sz="3200" dirty="0">
                <a:latin typeface="Segoe UI"/>
                <a:cs typeface="Segoe UI"/>
              </a:rPr>
              <a:t>might </a:t>
            </a:r>
            <a:r>
              <a:rPr sz="3200" spc="-25" dirty="0">
                <a:latin typeface="Segoe UI"/>
                <a:cs typeface="Segoe UI"/>
              </a:rPr>
              <a:t>be.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194047" y="5063744"/>
            <a:ext cx="44386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00000"/>
              </a:lnSpc>
              <a:spcBef>
                <a:spcPts val="100"/>
              </a:spcBef>
            </a:pP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Legal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Requirements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of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a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Needs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Assessment</a:t>
            </a:r>
            <a:r>
              <a:rPr sz="1800" spc="-10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(proceduresonline.com)</a:t>
            </a:r>
            <a:r>
              <a:rPr sz="1800" spc="-80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 </a:t>
            </a:r>
            <a:r>
              <a:rPr sz="1800" dirty="0">
                <a:latin typeface="Segoe UI"/>
                <a:cs typeface="Segoe UI"/>
                <a:hlinkClick r:id="rId2"/>
              </a:rPr>
              <a:t>[2</a:t>
            </a:r>
            <a:r>
              <a:rPr sz="1800" baseline="25462" dirty="0">
                <a:latin typeface="Segoe UI"/>
                <a:cs typeface="Segoe UI"/>
                <a:hlinkClick r:id="rId2"/>
              </a:rPr>
              <a:t>nd</a:t>
            </a:r>
            <a:r>
              <a:rPr sz="1800" spc="150" baseline="25462" dirty="0">
                <a:latin typeface="Segoe UI"/>
                <a:cs typeface="Segoe UI"/>
                <a:hlinkClick r:id="rId2"/>
              </a:rPr>
              <a:t> </a:t>
            </a:r>
            <a:r>
              <a:rPr sz="1800" spc="-10" dirty="0">
                <a:latin typeface="Segoe UI"/>
                <a:cs typeface="Segoe UI"/>
                <a:hlinkClick r:id="rId2"/>
              </a:rPr>
              <a:t>November</a:t>
            </a:r>
            <a:r>
              <a:rPr sz="1800" spc="-10" dirty="0">
                <a:latin typeface="Segoe UI"/>
                <a:cs typeface="Segoe UI"/>
              </a:rPr>
              <a:t> 2022]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58136" y="361899"/>
            <a:ext cx="543179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Arial"/>
                <a:cs typeface="Arial"/>
              </a:rPr>
              <a:t>Important</a:t>
            </a:r>
            <a:r>
              <a:rPr sz="4400" spc="-25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to </a:t>
            </a:r>
            <a:r>
              <a:rPr sz="4400" spc="-10" dirty="0">
                <a:latin typeface="Arial"/>
                <a:cs typeface="Arial"/>
              </a:rPr>
              <a:t>know…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5195" y="3058667"/>
            <a:ext cx="8538972" cy="199796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27634" y="5063744"/>
            <a:ext cx="73005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00000"/>
              </a:lnSpc>
              <a:spcBef>
                <a:spcPts val="100"/>
              </a:spcBef>
            </a:pP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Legal</a:t>
            </a:r>
            <a:r>
              <a:rPr sz="18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Requirements</a:t>
            </a:r>
            <a:r>
              <a:rPr sz="18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of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a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Needs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Assessment</a:t>
            </a:r>
            <a:r>
              <a:rPr sz="18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(proceduresonline.com)</a:t>
            </a:r>
            <a:r>
              <a:rPr sz="1800" spc="-35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1800" spc="-20" dirty="0">
                <a:latin typeface="Segoe UI"/>
                <a:cs typeface="Segoe UI"/>
              </a:rPr>
              <a:t>[2</a:t>
            </a:r>
            <a:r>
              <a:rPr sz="1800" spc="-30" baseline="25462" dirty="0">
                <a:latin typeface="Segoe UI"/>
                <a:cs typeface="Segoe UI"/>
              </a:rPr>
              <a:t>nd </a:t>
            </a:r>
            <a:r>
              <a:rPr sz="1800" dirty="0">
                <a:latin typeface="Segoe UI"/>
                <a:cs typeface="Segoe UI"/>
              </a:rPr>
              <a:t>November</a:t>
            </a:r>
            <a:r>
              <a:rPr sz="1800" spc="-5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2022]</a:t>
            </a:r>
            <a:endParaRPr sz="1800">
              <a:latin typeface="Segoe UI"/>
              <a:cs typeface="Segoe UI"/>
            </a:endParaRPr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25195" y="1176527"/>
            <a:ext cx="8261604" cy="174802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8477" y="109981"/>
            <a:ext cx="3453129" cy="5559425"/>
            <a:chOff x="268477" y="109981"/>
            <a:chExt cx="3453129" cy="5559425"/>
          </a:xfrm>
        </p:grpSpPr>
        <p:sp>
          <p:nvSpPr>
            <p:cNvPr id="3" name="object 3"/>
            <p:cNvSpPr/>
            <p:nvPr/>
          </p:nvSpPr>
          <p:spPr>
            <a:xfrm>
              <a:off x="281177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476" y="0"/>
                  </a:moveTo>
                  <a:lnTo>
                    <a:pt x="1713738" y="1713738"/>
                  </a:lnTo>
                  <a:lnTo>
                    <a:pt x="0" y="0"/>
                  </a:lnTo>
                  <a:lnTo>
                    <a:pt x="0" y="3819906"/>
                  </a:lnTo>
                  <a:lnTo>
                    <a:pt x="1713738" y="5533644"/>
                  </a:lnTo>
                  <a:lnTo>
                    <a:pt x="3427476" y="3819906"/>
                  </a:lnTo>
                  <a:lnTo>
                    <a:pt x="3427476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81177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476" y="0"/>
                  </a:moveTo>
                  <a:lnTo>
                    <a:pt x="3427476" y="3819906"/>
                  </a:lnTo>
                  <a:lnTo>
                    <a:pt x="1713738" y="5533644"/>
                  </a:lnTo>
                  <a:lnTo>
                    <a:pt x="0" y="3819906"/>
                  </a:lnTo>
                  <a:lnTo>
                    <a:pt x="0" y="0"/>
                  </a:lnTo>
                  <a:lnTo>
                    <a:pt x="1713738" y="1713738"/>
                  </a:lnTo>
                  <a:lnTo>
                    <a:pt x="3427476" y="0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473455" y="2132838"/>
            <a:ext cx="304101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000" b="1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context</a:t>
            </a:r>
            <a:r>
              <a:rPr sz="20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000" b="1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0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Segoe UI"/>
                <a:cs typeface="Segoe UI"/>
              </a:rPr>
              <a:t>health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6419" y="2437638"/>
            <a:ext cx="28543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550035" algn="l"/>
              </a:tabLst>
            </a:pP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2000" b="1" spc="-10" dirty="0">
                <a:solidFill>
                  <a:srgbClr val="FFFFFF"/>
                </a:solidFill>
                <a:latin typeface="Segoe UI"/>
                <a:cs typeface="Segoe UI"/>
              </a:rPr>
              <a:t> social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	care</a:t>
            </a:r>
            <a:r>
              <a:rPr sz="20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Segoe UI"/>
                <a:cs typeface="Segoe UI"/>
              </a:rPr>
              <a:t>sector</a:t>
            </a:r>
            <a:endParaRPr sz="2000">
              <a:latin typeface="Segoe UI"/>
              <a:cs typeface="Segoe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42391" y="2740913"/>
            <a:ext cx="3301365" cy="12439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indent="1270" algn="ctr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looking</a:t>
            </a:r>
            <a:r>
              <a:rPr sz="2000" b="1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at</a:t>
            </a:r>
            <a:r>
              <a:rPr sz="2000" b="1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0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types</a:t>
            </a:r>
            <a:r>
              <a:rPr sz="2000" b="1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spc="-25" dirty="0">
                <a:solidFill>
                  <a:srgbClr val="FFFFFF"/>
                </a:solidFill>
                <a:latin typeface="Segoe UI"/>
                <a:cs typeface="Segoe UI"/>
              </a:rPr>
              <a:t>and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stages</a:t>
            </a:r>
            <a:r>
              <a:rPr sz="2000" b="1" spc="-5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000" b="1" spc="-5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assessments,</a:t>
            </a:r>
            <a:r>
              <a:rPr sz="2000" b="1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spc="-25" dirty="0">
                <a:solidFill>
                  <a:srgbClr val="FFFFFF"/>
                </a:solidFill>
                <a:latin typeface="Segoe UI"/>
                <a:cs typeface="Segoe UI"/>
              </a:rPr>
              <a:t>who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is</a:t>
            </a:r>
            <a:r>
              <a:rPr sz="2000" b="1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involved,</a:t>
            </a:r>
            <a:r>
              <a:rPr sz="2000" b="1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2000" b="1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spc="-25" dirty="0">
                <a:solidFill>
                  <a:srgbClr val="FFFFFF"/>
                </a:solidFill>
                <a:latin typeface="Segoe UI"/>
                <a:cs typeface="Segoe UI"/>
              </a:rPr>
              <a:t>how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assessments</a:t>
            </a:r>
            <a:r>
              <a:rPr sz="2000" b="1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are</a:t>
            </a:r>
            <a:r>
              <a:rPr sz="2000" b="1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Segoe UI"/>
                <a:cs typeface="Segoe UI"/>
              </a:rPr>
              <a:t>carried</a:t>
            </a:r>
            <a:r>
              <a:rPr sz="2000" b="1" spc="-25" dirty="0">
                <a:solidFill>
                  <a:srgbClr val="FFFFFF"/>
                </a:solidFill>
                <a:latin typeface="Segoe UI"/>
                <a:cs typeface="Segoe UI"/>
              </a:rPr>
              <a:t> out</a:t>
            </a:r>
            <a:endParaRPr sz="2000">
              <a:latin typeface="Segoe UI"/>
              <a:cs typeface="Segoe U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682238" y="388874"/>
            <a:ext cx="5194935" cy="3581400"/>
            <a:chOff x="3682238" y="388874"/>
            <a:chExt cx="5194935" cy="3581400"/>
          </a:xfrm>
        </p:grpSpPr>
        <p:sp>
          <p:nvSpPr>
            <p:cNvPr id="9" name="object 9"/>
            <p:cNvSpPr/>
            <p:nvPr/>
          </p:nvSpPr>
          <p:spPr>
            <a:xfrm>
              <a:off x="3694938" y="401574"/>
              <a:ext cx="5169535" cy="3556000"/>
            </a:xfrm>
            <a:custGeom>
              <a:avLst/>
              <a:gdLst/>
              <a:ahLst/>
              <a:cxnLst/>
              <a:rect l="l" t="t" r="r" b="b"/>
              <a:pathLst>
                <a:path w="5169534" h="3556000">
                  <a:moveTo>
                    <a:pt x="4576826" y="0"/>
                  </a:moveTo>
                  <a:lnTo>
                    <a:pt x="0" y="0"/>
                  </a:lnTo>
                  <a:lnTo>
                    <a:pt x="0" y="3555492"/>
                  </a:lnTo>
                  <a:lnTo>
                    <a:pt x="4576826" y="3555492"/>
                  </a:lnTo>
                  <a:lnTo>
                    <a:pt x="4625427" y="3553527"/>
                  </a:lnTo>
                  <a:lnTo>
                    <a:pt x="4672947" y="3547736"/>
                  </a:lnTo>
                  <a:lnTo>
                    <a:pt x="4719231" y="3538270"/>
                  </a:lnTo>
                  <a:lnTo>
                    <a:pt x="4764129" y="3525282"/>
                  </a:lnTo>
                  <a:lnTo>
                    <a:pt x="4807487" y="3508924"/>
                  </a:lnTo>
                  <a:lnTo>
                    <a:pt x="4849153" y="3489350"/>
                  </a:lnTo>
                  <a:lnTo>
                    <a:pt x="4888975" y="3466710"/>
                  </a:lnTo>
                  <a:lnTo>
                    <a:pt x="4926799" y="3441159"/>
                  </a:lnTo>
                  <a:lnTo>
                    <a:pt x="4962474" y="3412848"/>
                  </a:lnTo>
                  <a:lnTo>
                    <a:pt x="4995846" y="3381930"/>
                  </a:lnTo>
                  <a:lnTo>
                    <a:pt x="5026764" y="3348558"/>
                  </a:lnTo>
                  <a:lnTo>
                    <a:pt x="5055075" y="3312883"/>
                  </a:lnTo>
                  <a:lnTo>
                    <a:pt x="5080626" y="3275059"/>
                  </a:lnTo>
                  <a:lnTo>
                    <a:pt x="5103266" y="3235237"/>
                  </a:lnTo>
                  <a:lnTo>
                    <a:pt x="5122840" y="3193571"/>
                  </a:lnTo>
                  <a:lnTo>
                    <a:pt x="5139198" y="3150213"/>
                  </a:lnTo>
                  <a:lnTo>
                    <a:pt x="5152186" y="3105315"/>
                  </a:lnTo>
                  <a:lnTo>
                    <a:pt x="5161652" y="3059031"/>
                  </a:lnTo>
                  <a:lnTo>
                    <a:pt x="5167443" y="3011511"/>
                  </a:lnTo>
                  <a:lnTo>
                    <a:pt x="5169408" y="2962910"/>
                  </a:lnTo>
                  <a:lnTo>
                    <a:pt x="5169408" y="592581"/>
                  </a:lnTo>
                  <a:lnTo>
                    <a:pt x="5167443" y="543980"/>
                  </a:lnTo>
                  <a:lnTo>
                    <a:pt x="5161652" y="496460"/>
                  </a:lnTo>
                  <a:lnTo>
                    <a:pt x="5152186" y="450176"/>
                  </a:lnTo>
                  <a:lnTo>
                    <a:pt x="5139198" y="405278"/>
                  </a:lnTo>
                  <a:lnTo>
                    <a:pt x="5122840" y="361920"/>
                  </a:lnTo>
                  <a:lnTo>
                    <a:pt x="5103266" y="320254"/>
                  </a:lnTo>
                  <a:lnTo>
                    <a:pt x="5080626" y="280432"/>
                  </a:lnTo>
                  <a:lnTo>
                    <a:pt x="5055075" y="242608"/>
                  </a:lnTo>
                  <a:lnTo>
                    <a:pt x="5026764" y="206933"/>
                  </a:lnTo>
                  <a:lnTo>
                    <a:pt x="4995846" y="173561"/>
                  </a:lnTo>
                  <a:lnTo>
                    <a:pt x="4962474" y="142643"/>
                  </a:lnTo>
                  <a:lnTo>
                    <a:pt x="4926799" y="114332"/>
                  </a:lnTo>
                  <a:lnTo>
                    <a:pt x="4888975" y="88781"/>
                  </a:lnTo>
                  <a:lnTo>
                    <a:pt x="4849153" y="66141"/>
                  </a:lnTo>
                  <a:lnTo>
                    <a:pt x="4807487" y="46567"/>
                  </a:lnTo>
                  <a:lnTo>
                    <a:pt x="4764129" y="30209"/>
                  </a:lnTo>
                  <a:lnTo>
                    <a:pt x="4719231" y="17221"/>
                  </a:lnTo>
                  <a:lnTo>
                    <a:pt x="4672947" y="7755"/>
                  </a:lnTo>
                  <a:lnTo>
                    <a:pt x="4625427" y="1964"/>
                  </a:lnTo>
                  <a:lnTo>
                    <a:pt x="4576826" y="0"/>
                  </a:lnTo>
                  <a:close/>
                </a:path>
              </a:pathLst>
            </a:custGeom>
            <a:solidFill>
              <a:srgbClr val="C8F0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694938" y="401574"/>
              <a:ext cx="5169535" cy="3556000"/>
            </a:xfrm>
            <a:custGeom>
              <a:avLst/>
              <a:gdLst/>
              <a:ahLst/>
              <a:cxnLst/>
              <a:rect l="l" t="t" r="r" b="b"/>
              <a:pathLst>
                <a:path w="5169534" h="3556000">
                  <a:moveTo>
                    <a:pt x="5169408" y="592581"/>
                  </a:moveTo>
                  <a:lnTo>
                    <a:pt x="5169408" y="2962910"/>
                  </a:lnTo>
                  <a:lnTo>
                    <a:pt x="5167443" y="3011511"/>
                  </a:lnTo>
                  <a:lnTo>
                    <a:pt x="5161652" y="3059031"/>
                  </a:lnTo>
                  <a:lnTo>
                    <a:pt x="5152186" y="3105315"/>
                  </a:lnTo>
                  <a:lnTo>
                    <a:pt x="5139198" y="3150213"/>
                  </a:lnTo>
                  <a:lnTo>
                    <a:pt x="5122840" y="3193571"/>
                  </a:lnTo>
                  <a:lnTo>
                    <a:pt x="5103266" y="3235237"/>
                  </a:lnTo>
                  <a:lnTo>
                    <a:pt x="5080626" y="3275059"/>
                  </a:lnTo>
                  <a:lnTo>
                    <a:pt x="5055075" y="3312883"/>
                  </a:lnTo>
                  <a:lnTo>
                    <a:pt x="5026764" y="3348558"/>
                  </a:lnTo>
                  <a:lnTo>
                    <a:pt x="4995846" y="3381930"/>
                  </a:lnTo>
                  <a:lnTo>
                    <a:pt x="4962474" y="3412848"/>
                  </a:lnTo>
                  <a:lnTo>
                    <a:pt x="4926799" y="3441159"/>
                  </a:lnTo>
                  <a:lnTo>
                    <a:pt x="4888975" y="3466710"/>
                  </a:lnTo>
                  <a:lnTo>
                    <a:pt x="4849153" y="3489350"/>
                  </a:lnTo>
                  <a:lnTo>
                    <a:pt x="4807487" y="3508924"/>
                  </a:lnTo>
                  <a:lnTo>
                    <a:pt x="4764129" y="3525282"/>
                  </a:lnTo>
                  <a:lnTo>
                    <a:pt x="4719231" y="3538270"/>
                  </a:lnTo>
                  <a:lnTo>
                    <a:pt x="4672947" y="3547736"/>
                  </a:lnTo>
                  <a:lnTo>
                    <a:pt x="4625427" y="3553527"/>
                  </a:lnTo>
                  <a:lnTo>
                    <a:pt x="4576826" y="3555492"/>
                  </a:lnTo>
                  <a:lnTo>
                    <a:pt x="0" y="3555492"/>
                  </a:lnTo>
                  <a:lnTo>
                    <a:pt x="0" y="0"/>
                  </a:lnTo>
                  <a:lnTo>
                    <a:pt x="4576826" y="0"/>
                  </a:lnTo>
                  <a:lnTo>
                    <a:pt x="4625427" y="1964"/>
                  </a:lnTo>
                  <a:lnTo>
                    <a:pt x="4672947" y="7755"/>
                  </a:lnTo>
                  <a:lnTo>
                    <a:pt x="4719231" y="17221"/>
                  </a:lnTo>
                  <a:lnTo>
                    <a:pt x="4764129" y="30209"/>
                  </a:lnTo>
                  <a:lnTo>
                    <a:pt x="4807487" y="46567"/>
                  </a:lnTo>
                  <a:lnTo>
                    <a:pt x="4849153" y="66141"/>
                  </a:lnTo>
                  <a:lnTo>
                    <a:pt x="4888975" y="88781"/>
                  </a:lnTo>
                  <a:lnTo>
                    <a:pt x="4926799" y="114332"/>
                  </a:lnTo>
                  <a:lnTo>
                    <a:pt x="4962474" y="142643"/>
                  </a:lnTo>
                  <a:lnTo>
                    <a:pt x="4995846" y="173561"/>
                  </a:lnTo>
                  <a:lnTo>
                    <a:pt x="5026764" y="206933"/>
                  </a:lnTo>
                  <a:lnTo>
                    <a:pt x="5055075" y="242608"/>
                  </a:lnTo>
                  <a:lnTo>
                    <a:pt x="5080626" y="280432"/>
                  </a:lnTo>
                  <a:lnTo>
                    <a:pt x="5103266" y="320254"/>
                  </a:lnTo>
                  <a:lnTo>
                    <a:pt x="5122840" y="361920"/>
                  </a:lnTo>
                  <a:lnTo>
                    <a:pt x="5139198" y="405278"/>
                  </a:lnTo>
                  <a:lnTo>
                    <a:pt x="5152186" y="450176"/>
                  </a:lnTo>
                  <a:lnTo>
                    <a:pt x="5161652" y="496460"/>
                  </a:lnTo>
                  <a:lnTo>
                    <a:pt x="5167443" y="543980"/>
                  </a:lnTo>
                  <a:lnTo>
                    <a:pt x="5169408" y="592581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3852164" y="445973"/>
            <a:ext cx="4709795" cy="3434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marR="5080" indent="-228600">
              <a:lnSpc>
                <a:spcPct val="99800"/>
              </a:lnSpc>
              <a:spcBef>
                <a:spcPts val="105"/>
              </a:spcBef>
              <a:buFont typeface="Segoe UI"/>
              <a:buChar char="•"/>
              <a:tabLst>
                <a:tab pos="241300" algn="l"/>
              </a:tabLst>
            </a:pP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context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health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and </a:t>
            </a:r>
            <a:r>
              <a:rPr sz="2400" b="1" dirty="0">
                <a:latin typeface="Segoe UI"/>
                <a:cs typeface="Segoe UI"/>
              </a:rPr>
              <a:t>social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care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sector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to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look</a:t>
            </a:r>
            <a:r>
              <a:rPr sz="2400" b="1" spc="-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at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the </a:t>
            </a:r>
            <a:r>
              <a:rPr sz="2400" b="1" dirty="0">
                <a:latin typeface="Segoe UI"/>
                <a:cs typeface="Segoe UI"/>
              </a:rPr>
              <a:t>assessment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process</a:t>
            </a:r>
            <a:endParaRPr sz="2400">
              <a:latin typeface="Segoe UI"/>
              <a:cs typeface="Segoe UI"/>
            </a:endParaRPr>
          </a:p>
          <a:p>
            <a:pPr marL="241300" marR="17780" indent="-228600">
              <a:lnSpc>
                <a:spcPct val="99700"/>
              </a:lnSpc>
              <a:spcBef>
                <a:spcPts val="490"/>
              </a:spcBef>
              <a:buFont typeface="Segoe UI"/>
              <a:buChar char="•"/>
              <a:tabLst>
                <a:tab pos="241300" algn="l"/>
              </a:tabLst>
            </a:pPr>
            <a:r>
              <a:rPr sz="2400" b="1" spc="-55" dirty="0">
                <a:latin typeface="Segoe UI"/>
                <a:cs typeface="Segoe UI"/>
              </a:rPr>
              <a:t>To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consider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who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is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involved </a:t>
            </a:r>
            <a:r>
              <a:rPr sz="2400" b="1" dirty="0">
                <a:latin typeface="Segoe UI"/>
                <a:cs typeface="Segoe UI"/>
              </a:rPr>
              <a:t>within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assessment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and</a:t>
            </a:r>
            <a:r>
              <a:rPr sz="2400" b="1" spc="-25" dirty="0">
                <a:latin typeface="Segoe UI"/>
                <a:cs typeface="Segoe UI"/>
              </a:rPr>
              <a:t> why </a:t>
            </a:r>
            <a:r>
              <a:rPr sz="2400" b="1" dirty="0">
                <a:latin typeface="Segoe UI"/>
                <a:cs typeface="Segoe UI"/>
              </a:rPr>
              <a:t>this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is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an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essential part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the </a:t>
            </a:r>
            <a:r>
              <a:rPr sz="2400" b="1" spc="-10" dirty="0">
                <a:latin typeface="Segoe UI"/>
                <a:cs typeface="Segoe UI"/>
              </a:rPr>
              <a:t>process</a:t>
            </a:r>
            <a:endParaRPr sz="2400">
              <a:latin typeface="Segoe UI"/>
              <a:cs typeface="Segoe UI"/>
            </a:endParaRPr>
          </a:p>
          <a:p>
            <a:pPr marL="241300" indent="-228600">
              <a:lnSpc>
                <a:spcPct val="100000"/>
              </a:lnSpc>
              <a:spcBef>
                <a:spcPts val="470"/>
              </a:spcBef>
              <a:buFont typeface="Segoe UI"/>
              <a:buChar char="•"/>
              <a:tabLst>
                <a:tab pos="241300" algn="l"/>
              </a:tabLst>
            </a:pPr>
            <a:r>
              <a:rPr sz="2400" b="1" dirty="0">
                <a:latin typeface="Segoe UI"/>
                <a:cs typeface="Segoe UI"/>
              </a:rPr>
              <a:t>Read</a:t>
            </a:r>
            <a:r>
              <a:rPr sz="2400" b="1" spc="-6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contents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4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pages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161</a:t>
            </a:r>
            <a:r>
              <a:rPr sz="2400" b="1" spc="-4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to</a:t>
            </a:r>
            <a:endParaRPr sz="2400">
              <a:latin typeface="Segoe UI"/>
              <a:cs typeface="Segoe UI"/>
            </a:endParaRPr>
          </a:p>
          <a:p>
            <a:pPr marL="241300">
              <a:lnSpc>
                <a:spcPct val="100000"/>
              </a:lnSpc>
            </a:pPr>
            <a:r>
              <a:rPr sz="2400" b="1" dirty="0">
                <a:latin typeface="Segoe UI"/>
                <a:cs typeface="Segoe UI"/>
              </a:rPr>
              <a:t>180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in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Glasby</a:t>
            </a:r>
            <a:r>
              <a:rPr sz="2400" b="1" spc="-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(2017)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36217" y="483234"/>
            <a:ext cx="567182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Types</a:t>
            </a:r>
            <a:r>
              <a:rPr sz="4400" spc="-175" dirty="0"/>
              <a:t> </a:t>
            </a:r>
            <a:r>
              <a:rPr sz="4400" dirty="0"/>
              <a:t>of</a:t>
            </a:r>
            <a:r>
              <a:rPr sz="4400" spc="-145" dirty="0"/>
              <a:t> </a:t>
            </a:r>
            <a:r>
              <a:rPr sz="4400" spc="-10" dirty="0"/>
              <a:t>Assessments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88973"/>
            <a:ext cx="3856354" cy="357505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155575">
              <a:lnSpc>
                <a:spcPct val="90000"/>
              </a:lnSpc>
              <a:spcBef>
                <a:spcPts val="390"/>
              </a:spcBef>
            </a:pPr>
            <a:r>
              <a:rPr sz="2400" dirty="0">
                <a:latin typeface="Segoe UI"/>
                <a:cs typeface="Segoe UI"/>
              </a:rPr>
              <a:t>Milner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&amp;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O’Byrne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(2002)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confirm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that </a:t>
            </a:r>
            <a:r>
              <a:rPr sz="2400" dirty="0">
                <a:latin typeface="Segoe UI"/>
                <a:cs typeface="Segoe UI"/>
              </a:rPr>
              <a:t>there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are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three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different </a:t>
            </a:r>
            <a:r>
              <a:rPr sz="2400" dirty="0">
                <a:latin typeface="Segoe UI"/>
                <a:cs typeface="Segoe UI"/>
              </a:rPr>
              <a:t>models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assessments:</a:t>
            </a:r>
            <a:endParaRPr sz="2400" dirty="0">
              <a:latin typeface="Segoe UI"/>
              <a:cs typeface="Segoe UI"/>
            </a:endParaRPr>
          </a:p>
          <a:p>
            <a:pPr marL="527685" indent="-515620">
              <a:lnSpc>
                <a:spcPts val="2735"/>
              </a:lnSpc>
              <a:spcBef>
                <a:spcPts val="28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questioning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model</a:t>
            </a:r>
            <a:endParaRPr sz="2400" dirty="0">
              <a:latin typeface="Segoe UI"/>
              <a:cs typeface="Segoe UI"/>
            </a:endParaRPr>
          </a:p>
          <a:p>
            <a:pPr marL="527685">
              <a:lnSpc>
                <a:spcPts val="2735"/>
              </a:lnSpc>
            </a:pPr>
            <a:r>
              <a:rPr sz="2400" dirty="0">
                <a:latin typeface="Segoe UI"/>
                <a:cs typeface="Segoe UI"/>
              </a:rPr>
              <a:t>of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assessment.</a:t>
            </a:r>
            <a:endParaRPr sz="2400" dirty="0">
              <a:latin typeface="Segoe UI"/>
              <a:cs typeface="Segoe UI"/>
            </a:endParaRPr>
          </a:p>
          <a:p>
            <a:pPr marL="527685" marR="5080" indent="-515620">
              <a:lnSpc>
                <a:spcPts val="2590"/>
              </a:lnSpc>
              <a:spcBef>
                <a:spcPts val="620"/>
              </a:spcBef>
              <a:buAutoNum type="arabicPeriod" startAt="2"/>
              <a:tabLst>
                <a:tab pos="527685" algn="l"/>
                <a:tab pos="528320" algn="l"/>
              </a:tabLst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procedural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model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35" dirty="0">
                <a:latin typeface="Segoe UI"/>
                <a:cs typeface="Segoe UI"/>
              </a:rPr>
              <a:t>of </a:t>
            </a:r>
            <a:r>
              <a:rPr sz="2400" spc="-10" dirty="0">
                <a:latin typeface="Segoe UI"/>
                <a:cs typeface="Segoe UI"/>
              </a:rPr>
              <a:t>assessment.</a:t>
            </a:r>
            <a:endParaRPr sz="2400" dirty="0">
              <a:latin typeface="Segoe UI"/>
              <a:cs typeface="Segoe UI"/>
            </a:endParaRPr>
          </a:p>
          <a:p>
            <a:pPr marL="527685" indent="-515620">
              <a:lnSpc>
                <a:spcPts val="2735"/>
              </a:lnSpc>
              <a:spcBef>
                <a:spcPts val="250"/>
              </a:spcBef>
              <a:buAutoNum type="arabicPeriod" startAt="2"/>
              <a:tabLst>
                <a:tab pos="527685" algn="l"/>
                <a:tab pos="528320" algn="l"/>
              </a:tabLst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exchange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model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of</a:t>
            </a:r>
            <a:endParaRPr sz="2400" dirty="0">
              <a:latin typeface="Segoe UI"/>
              <a:cs typeface="Segoe UI"/>
            </a:endParaRPr>
          </a:p>
          <a:p>
            <a:pPr marL="527685">
              <a:lnSpc>
                <a:spcPts val="2735"/>
              </a:lnSpc>
            </a:pPr>
            <a:r>
              <a:rPr sz="2400" spc="-10" dirty="0">
                <a:latin typeface="Segoe UI"/>
                <a:cs typeface="Segoe UI"/>
              </a:rPr>
              <a:t>assessment.</a:t>
            </a:r>
            <a:endParaRPr sz="24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31664" y="1700783"/>
            <a:ext cx="3601212" cy="360121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D12A-B020-2E24-2230-A88DF83F8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Questioning Model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EEC4E-6BA7-3B85-0995-B1AA70CDC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411350"/>
            <a:ext cx="8517890" cy="3016210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this model, the assessor is seen as the expert.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assessor will ask individual questions to build of the service users needs.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Then they will offer services to meet their needs (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Milner</a:t>
            </a:r>
            <a:r>
              <a:rPr kumimoji="0" lang="en-GB" sz="2800" b="0" i="0" u="none" strike="noStrike" kern="0" cap="none" spc="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O’Byrne</a:t>
            </a:r>
            <a:r>
              <a:rPr lang="en-GB" sz="2800" spc="-1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2002)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examples? </a:t>
            </a:r>
          </a:p>
        </p:txBody>
      </p:sp>
    </p:spTree>
    <p:extLst>
      <p:ext uri="{BB962C8B-B14F-4D97-AF65-F5344CB8AC3E}">
        <p14:creationId xmlns:p14="http://schemas.microsoft.com/office/powerpoint/2010/main" val="30930655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576FB-1223-0D0A-31C4-DD70577C5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Procedural Model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2CBF4-40A7-0473-B607-BA9941742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3054" y="1143000"/>
            <a:ext cx="8517890" cy="3877985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assessor takes a more bureaucratic role, going through checklists provided by the organisation or agency.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information will then be fed into the system and measured against set of criteria to examine whether the individual is entitled to services and what those services would be.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an example?</a:t>
            </a:r>
          </a:p>
        </p:txBody>
      </p:sp>
    </p:spTree>
    <p:extLst>
      <p:ext uri="{BB962C8B-B14F-4D97-AF65-F5344CB8AC3E}">
        <p14:creationId xmlns:p14="http://schemas.microsoft.com/office/powerpoint/2010/main" val="4236011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C1D0B-2BDC-FD69-C7B0-55F0DB294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Exchange Model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DCEE1E-4C6D-E9F0-A71F-C040B6620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7979" y="1274564"/>
            <a:ext cx="8448040" cy="4308872"/>
          </a:xfrm>
        </p:spPr>
        <p:txBody>
          <a:bodyPr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exchange model of assessments involves the individual being assessed as an expert on themselves and their needs.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involves a collaborative approach to the assessment process.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individual has much more control to the services they receive.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8256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30E179-CB32-0E49-1BD3-9F16B64D7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133600"/>
            <a:ext cx="8448040" cy="1107996"/>
          </a:xfrm>
        </p:spPr>
        <p:txBody>
          <a:bodyPr/>
          <a:lstStyle/>
          <a:p>
            <a:r>
              <a:rPr lang="en-GB" sz="3600" dirty="0"/>
              <a:t>Which model do you think is preferred and why?</a:t>
            </a:r>
          </a:p>
        </p:txBody>
      </p:sp>
    </p:spTree>
    <p:extLst>
      <p:ext uri="{BB962C8B-B14F-4D97-AF65-F5344CB8AC3E}">
        <p14:creationId xmlns:p14="http://schemas.microsoft.com/office/powerpoint/2010/main" val="5132722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FE0FF-6692-7579-BACD-A2ABE39E5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7980" y="762000"/>
            <a:ext cx="8448040" cy="387798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The exchange model is preferred as it follows the person centred principles.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However, this model has received criticism as some practitioners feel that their role has been demoted from an expert to simply a facilitator. </a:t>
            </a:r>
          </a:p>
        </p:txBody>
      </p:sp>
    </p:spTree>
    <p:extLst>
      <p:ext uri="{BB962C8B-B14F-4D97-AF65-F5344CB8AC3E}">
        <p14:creationId xmlns:p14="http://schemas.microsoft.com/office/powerpoint/2010/main" val="29378056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50873" y="32130"/>
            <a:ext cx="5842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72465" marR="5080" indent="-6604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Arial"/>
                <a:cs typeface="Arial"/>
              </a:rPr>
              <a:t>Involving</a:t>
            </a:r>
            <a:r>
              <a:rPr sz="3600" spc="-1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the</a:t>
            </a:r>
            <a:r>
              <a:rPr sz="3600" spc="-1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person</a:t>
            </a:r>
            <a:r>
              <a:rPr sz="3600" spc="-1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in</a:t>
            </a:r>
            <a:r>
              <a:rPr sz="3600" spc="-10" dirty="0">
                <a:latin typeface="Arial"/>
                <a:cs typeface="Arial"/>
              </a:rPr>
              <a:t> </a:t>
            </a:r>
            <a:r>
              <a:rPr sz="3600" spc="-25" dirty="0">
                <a:latin typeface="Arial"/>
                <a:cs typeface="Arial"/>
              </a:rPr>
              <a:t>the </a:t>
            </a:r>
            <a:r>
              <a:rPr sz="3600" dirty="0">
                <a:latin typeface="Arial"/>
                <a:cs typeface="Arial"/>
              </a:rPr>
              <a:t>assessment</a:t>
            </a:r>
            <a:r>
              <a:rPr sz="3600" spc="-25" dirty="0">
                <a:latin typeface="Arial"/>
                <a:cs typeface="Arial"/>
              </a:rPr>
              <a:t> </a:t>
            </a:r>
            <a:r>
              <a:rPr sz="3600" spc="-10" dirty="0">
                <a:latin typeface="Arial"/>
                <a:cs typeface="Arial"/>
              </a:rPr>
              <a:t>process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0200" y="1150442"/>
            <a:ext cx="8328025" cy="421703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154305" indent="-343535">
              <a:lnSpc>
                <a:spcPts val="2400"/>
              </a:lnSpc>
              <a:spcBef>
                <a:spcPts val="67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Local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Authority</a:t>
            </a:r>
            <a:r>
              <a:rPr sz="25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must</a:t>
            </a:r>
            <a:r>
              <a:rPr sz="25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encourage</a:t>
            </a:r>
            <a:r>
              <a:rPr sz="25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5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500" spc="-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5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5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as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involved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70" dirty="0">
                <a:solidFill>
                  <a:srgbClr val="333333"/>
                </a:solidFill>
                <a:latin typeface="Tahoma"/>
                <a:cs typeface="Tahoma"/>
              </a:rPr>
              <a:t>as</a:t>
            </a:r>
            <a:r>
              <a:rPr sz="25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they</a:t>
            </a:r>
            <a:r>
              <a:rPr sz="25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can</a:t>
            </a:r>
            <a:r>
              <a:rPr sz="25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5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flexible</a:t>
            </a:r>
            <a:r>
              <a:rPr sz="25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25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25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approach </a:t>
            </a:r>
            <a:r>
              <a:rPr sz="2500" spc="5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5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0" dirty="0">
                <a:solidFill>
                  <a:srgbClr val="333333"/>
                </a:solidFill>
                <a:latin typeface="Tahoma"/>
                <a:cs typeface="Tahoma"/>
              </a:rPr>
              <a:t>assessment</a:t>
            </a:r>
            <a:r>
              <a:rPr sz="25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25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order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5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5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facilitate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this.</a:t>
            </a:r>
            <a:endParaRPr sz="2500">
              <a:latin typeface="Tahoma"/>
              <a:cs typeface="Tahoma"/>
            </a:endParaRPr>
          </a:p>
          <a:p>
            <a:pPr marL="355600" marR="206375" indent="-343535">
              <a:lnSpc>
                <a:spcPts val="2400"/>
              </a:lnSpc>
              <a:spcBef>
                <a:spcPts val="60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500" spc="-135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25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regard</a:t>
            </a:r>
            <a:r>
              <a:rPr sz="25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5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flexibility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statutory</a:t>
            </a:r>
            <a:r>
              <a:rPr sz="25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guidance</a:t>
            </a:r>
            <a:r>
              <a:rPr sz="25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states</a:t>
            </a:r>
            <a:r>
              <a:rPr sz="25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0" dirty="0">
                <a:solidFill>
                  <a:srgbClr val="333333"/>
                </a:solidFill>
                <a:latin typeface="Tahoma"/>
                <a:cs typeface="Tahoma"/>
              </a:rPr>
              <a:t>that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5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Local</a:t>
            </a:r>
            <a:r>
              <a:rPr sz="25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Authority</a:t>
            </a:r>
            <a:r>
              <a:rPr sz="2500" spc="-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should</a:t>
            </a:r>
            <a:r>
              <a:rPr sz="2500" spc="-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500" spc="-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prepared</a:t>
            </a:r>
            <a:r>
              <a:rPr sz="25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to:</a:t>
            </a:r>
            <a:endParaRPr sz="25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ahoma"/>
              <a:cs typeface="Tahoma"/>
            </a:endParaRPr>
          </a:p>
          <a:p>
            <a:pPr marL="355600" indent="-343535">
              <a:lnSpc>
                <a:spcPct val="100000"/>
              </a:lnSpc>
              <a:buAutoNum type="arabicPeriod"/>
              <a:tabLst>
                <a:tab pos="356235" algn="l"/>
              </a:tabLst>
            </a:pP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Adapt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format,</a:t>
            </a:r>
            <a:r>
              <a:rPr sz="25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style</a:t>
            </a:r>
            <a:r>
              <a:rPr sz="25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nature</a:t>
            </a:r>
            <a:r>
              <a:rPr sz="25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6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assessment;</a:t>
            </a:r>
            <a:endParaRPr sz="2500">
              <a:latin typeface="Tahoma"/>
              <a:cs typeface="Tahoma"/>
            </a:endParaRPr>
          </a:p>
          <a:p>
            <a:pPr marL="355600" marR="372745" indent="-343535">
              <a:lnSpc>
                <a:spcPts val="2400"/>
              </a:lnSpc>
              <a:spcBef>
                <a:spcPts val="580"/>
              </a:spcBef>
              <a:buAutoNum type="arabicPeriod"/>
              <a:tabLst>
                <a:tab pos="356235" algn="l"/>
              </a:tabLst>
            </a:pP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Adapt</a:t>
            </a:r>
            <a:r>
              <a:rPr sz="25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communication,</a:t>
            </a:r>
            <a:r>
              <a:rPr sz="2500" spc="-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including</a:t>
            </a:r>
            <a:r>
              <a:rPr sz="2500" spc="-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providing</a:t>
            </a:r>
            <a:r>
              <a:rPr sz="25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interpreters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where</a:t>
            </a:r>
            <a:r>
              <a:rPr sz="2500" spc="-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needed;</a:t>
            </a:r>
            <a:endParaRPr sz="2500">
              <a:latin typeface="Tahoma"/>
              <a:cs typeface="Tahoma"/>
            </a:endParaRPr>
          </a:p>
          <a:p>
            <a:pPr marL="355600" indent="-343535">
              <a:lnSpc>
                <a:spcPct val="100000"/>
              </a:lnSpc>
              <a:spcBef>
                <a:spcPts val="20"/>
              </a:spcBef>
              <a:buAutoNum type="arabicPeriod"/>
              <a:tabLst>
                <a:tab pos="356235" algn="l"/>
              </a:tabLst>
            </a:pPr>
            <a:r>
              <a:rPr sz="2500" spc="65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5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flexible</a:t>
            </a:r>
            <a:r>
              <a:rPr sz="25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about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how</a:t>
            </a:r>
            <a:r>
              <a:rPr sz="25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long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5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0" dirty="0">
                <a:solidFill>
                  <a:srgbClr val="333333"/>
                </a:solidFill>
                <a:latin typeface="Tahoma"/>
                <a:cs typeface="Tahoma"/>
              </a:rPr>
              <a:t>assessment</a:t>
            </a:r>
            <a:r>
              <a:rPr sz="2500" spc="-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35" dirty="0">
                <a:solidFill>
                  <a:srgbClr val="333333"/>
                </a:solidFill>
                <a:latin typeface="Tahoma"/>
                <a:cs typeface="Tahoma"/>
              </a:rPr>
              <a:t>may</a:t>
            </a:r>
            <a:r>
              <a:rPr sz="25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55" dirty="0">
                <a:solidFill>
                  <a:srgbClr val="333333"/>
                </a:solidFill>
                <a:latin typeface="Tahoma"/>
                <a:cs typeface="Tahoma"/>
              </a:rPr>
              <a:t>take;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endParaRPr sz="2500">
              <a:latin typeface="Tahoma"/>
              <a:cs typeface="Tahoma"/>
            </a:endParaRPr>
          </a:p>
          <a:p>
            <a:pPr marL="355600" marR="508000" indent="-343535">
              <a:lnSpc>
                <a:spcPts val="2400"/>
              </a:lnSpc>
              <a:spcBef>
                <a:spcPts val="580"/>
              </a:spcBef>
              <a:buAutoNum type="arabicPeriod"/>
              <a:tabLst>
                <a:tab pos="356235" algn="l"/>
              </a:tabLst>
            </a:pP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Consider</a:t>
            </a:r>
            <a:r>
              <a:rPr sz="25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making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0" dirty="0">
                <a:solidFill>
                  <a:srgbClr val="333333"/>
                </a:solidFill>
                <a:latin typeface="Tahoma"/>
                <a:cs typeface="Tahoma"/>
              </a:rPr>
              <a:t>available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35" dirty="0">
                <a:solidFill>
                  <a:srgbClr val="333333"/>
                </a:solidFill>
                <a:latin typeface="Tahoma"/>
                <a:cs typeface="Tahoma"/>
              </a:rPr>
              <a:t>an</a:t>
            </a:r>
            <a:r>
              <a:rPr sz="25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advocate</a:t>
            </a:r>
            <a:r>
              <a:rPr sz="25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5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5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support</a:t>
            </a:r>
            <a:r>
              <a:rPr sz="25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25" dirty="0">
                <a:solidFill>
                  <a:srgbClr val="333333"/>
                </a:solidFill>
                <a:latin typeface="Tahoma"/>
                <a:cs typeface="Tahoma"/>
              </a:rPr>
              <a:t>the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5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5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5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5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500" spc="-10" dirty="0">
                <a:solidFill>
                  <a:srgbClr val="333333"/>
                </a:solidFill>
                <a:latin typeface="Tahoma"/>
                <a:cs typeface="Tahoma"/>
              </a:rPr>
              <a:t>involved.</a:t>
            </a:r>
            <a:endParaRPr sz="25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4994" y="210438"/>
            <a:ext cx="735584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24255" marR="5080" indent="-1012190">
              <a:lnSpc>
                <a:spcPct val="100000"/>
              </a:lnSpc>
              <a:spcBef>
                <a:spcPts val="95"/>
              </a:spcBef>
            </a:pPr>
            <a:r>
              <a:rPr dirty="0">
                <a:latin typeface="Arial"/>
                <a:cs typeface="Arial"/>
              </a:rPr>
              <a:t>Who</a:t>
            </a:r>
            <a:r>
              <a:rPr spc="-10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should</a:t>
            </a:r>
            <a:r>
              <a:rPr spc="-9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be</a:t>
            </a:r>
            <a:r>
              <a:rPr spc="-10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involved</a:t>
            </a:r>
            <a:r>
              <a:rPr spc="-10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in</a:t>
            </a:r>
            <a:r>
              <a:rPr spc="-100" dirty="0">
                <a:latin typeface="Arial"/>
                <a:cs typeface="Arial"/>
              </a:rPr>
              <a:t> </a:t>
            </a:r>
            <a:r>
              <a:rPr spc="-25" dirty="0">
                <a:latin typeface="Arial"/>
                <a:cs typeface="Arial"/>
              </a:rPr>
              <a:t>the </a:t>
            </a:r>
            <a:r>
              <a:rPr dirty="0">
                <a:latin typeface="Arial"/>
                <a:cs typeface="Arial"/>
              </a:rPr>
              <a:t>assessment</a:t>
            </a:r>
            <a:r>
              <a:rPr spc="-240" dirty="0">
                <a:latin typeface="Arial"/>
                <a:cs typeface="Arial"/>
              </a:rPr>
              <a:t> </a:t>
            </a:r>
            <a:r>
              <a:rPr spc="-10" dirty="0">
                <a:latin typeface="Arial"/>
                <a:cs typeface="Arial"/>
              </a:rPr>
              <a:t>process?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437" y="1537157"/>
            <a:ext cx="7831455" cy="377634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 marR="534670">
              <a:lnSpc>
                <a:spcPts val="2880"/>
              </a:lnSpc>
              <a:spcBef>
                <a:spcPts val="795"/>
              </a:spcBef>
            </a:pP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Local</a:t>
            </a:r>
            <a:r>
              <a:rPr sz="30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Authority,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30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carrying</a:t>
            </a:r>
            <a:r>
              <a:rPr sz="30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out</a:t>
            </a:r>
            <a:r>
              <a:rPr sz="30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0" dirty="0">
                <a:solidFill>
                  <a:srgbClr val="333333"/>
                </a:solidFill>
                <a:latin typeface="Tahoma"/>
                <a:cs typeface="Tahoma"/>
              </a:rPr>
              <a:t>a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needs </a:t>
            </a:r>
            <a:r>
              <a:rPr sz="3000" spc="-50" dirty="0">
                <a:solidFill>
                  <a:srgbClr val="333333"/>
                </a:solidFill>
                <a:latin typeface="Tahoma"/>
                <a:cs typeface="Tahoma"/>
              </a:rPr>
              <a:t>assessment,</a:t>
            </a:r>
            <a:r>
              <a:rPr sz="3000" spc="-1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must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involve:</a:t>
            </a:r>
            <a:endParaRPr sz="300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spcBef>
                <a:spcPts val="30"/>
              </a:spcBef>
              <a:buAutoNum type="arabicPeriod"/>
              <a:tabLst>
                <a:tab pos="355600" algn="l"/>
              </a:tabLst>
            </a:pP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person;</a:t>
            </a:r>
            <a:endParaRPr sz="300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000" spc="80" dirty="0">
                <a:solidFill>
                  <a:srgbClr val="333333"/>
                </a:solidFill>
                <a:latin typeface="Tahoma"/>
                <a:cs typeface="Tahoma"/>
              </a:rPr>
              <a:t>Any</a:t>
            </a:r>
            <a:r>
              <a:rPr sz="3000" spc="-1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carer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3000" spc="-1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0" dirty="0">
                <a:solidFill>
                  <a:srgbClr val="333333"/>
                </a:solidFill>
                <a:latin typeface="Tahoma"/>
                <a:cs typeface="Tahoma"/>
              </a:rPr>
              <a:t>has;</a:t>
            </a:r>
            <a:endParaRPr sz="3000">
              <a:latin typeface="Tahoma"/>
              <a:cs typeface="Tahoma"/>
            </a:endParaRPr>
          </a:p>
          <a:p>
            <a:pPr marL="355600" marR="325120" indent="-342900">
              <a:lnSpc>
                <a:spcPts val="2880"/>
              </a:lnSpc>
              <a:spcBef>
                <a:spcPts val="695"/>
              </a:spcBef>
              <a:buAutoNum type="arabicPeriod"/>
              <a:tabLst>
                <a:tab pos="355600" algn="l"/>
              </a:tabLst>
            </a:pPr>
            <a:r>
              <a:rPr sz="3000" spc="50" dirty="0">
                <a:solidFill>
                  <a:srgbClr val="333333"/>
                </a:solidFill>
                <a:latin typeface="Tahoma"/>
                <a:cs typeface="Tahoma"/>
              </a:rPr>
              <a:t>Anyone</a:t>
            </a:r>
            <a:r>
              <a:rPr sz="3000" spc="-1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else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50" dirty="0">
                <a:solidFill>
                  <a:srgbClr val="333333"/>
                </a:solidFill>
                <a:latin typeface="Tahoma"/>
                <a:cs typeface="Tahoma"/>
              </a:rPr>
              <a:t>asks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Local </a:t>
            </a:r>
            <a:r>
              <a:rPr sz="3000" spc="50" dirty="0">
                <a:solidFill>
                  <a:srgbClr val="333333"/>
                </a:solidFill>
                <a:latin typeface="Tahoma"/>
                <a:cs typeface="Tahoma"/>
              </a:rPr>
              <a:t>Authority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2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involve;</a:t>
            </a:r>
            <a:r>
              <a:rPr sz="3000" spc="-1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endParaRPr sz="3000">
              <a:latin typeface="Tahoma"/>
              <a:cs typeface="Tahoma"/>
            </a:endParaRPr>
          </a:p>
          <a:p>
            <a:pPr marL="355600" marR="5080" indent="-342900">
              <a:lnSpc>
                <a:spcPct val="80000"/>
              </a:lnSpc>
              <a:spcBef>
                <a:spcPts val="745"/>
              </a:spcBef>
              <a:buAutoNum type="arabicPeriod"/>
              <a:tabLst>
                <a:tab pos="355600" algn="l"/>
              </a:tabLst>
            </a:pPr>
            <a:r>
              <a:rPr sz="3000" spc="75" dirty="0">
                <a:solidFill>
                  <a:srgbClr val="333333"/>
                </a:solidFill>
                <a:latin typeface="Tahoma"/>
                <a:cs typeface="Tahoma"/>
              </a:rPr>
              <a:t>Where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lacks</a:t>
            </a:r>
            <a:r>
              <a:rPr sz="3000" spc="-1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0" dirty="0">
                <a:solidFill>
                  <a:srgbClr val="333333"/>
                </a:solidFill>
                <a:latin typeface="Tahoma"/>
                <a:cs typeface="Tahoma"/>
              </a:rPr>
              <a:t>capacity,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any</a:t>
            </a:r>
            <a:r>
              <a:rPr sz="3000" spc="-1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person </a:t>
            </a:r>
            <a:r>
              <a:rPr sz="3000" spc="55" dirty="0">
                <a:solidFill>
                  <a:srgbClr val="333333"/>
                </a:solidFill>
                <a:latin typeface="Tahoma"/>
                <a:cs typeface="Tahoma"/>
              </a:rPr>
              <a:t>who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30" dirty="0">
                <a:solidFill>
                  <a:srgbClr val="333333"/>
                </a:solidFill>
                <a:latin typeface="Tahoma"/>
                <a:cs typeface="Tahoma"/>
              </a:rPr>
              <a:t>appears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1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Local</a:t>
            </a:r>
            <a:r>
              <a:rPr sz="30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50" dirty="0">
                <a:solidFill>
                  <a:srgbClr val="333333"/>
                </a:solidFill>
                <a:latin typeface="Tahoma"/>
                <a:cs typeface="Tahoma"/>
              </a:rPr>
              <a:t>Authority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be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interested</a:t>
            </a:r>
            <a:r>
              <a:rPr sz="30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30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30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welfare.</a:t>
            </a:r>
            <a:endParaRPr sz="3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4408" y="296672"/>
            <a:ext cx="849503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>
                <a:latin typeface="Arial"/>
                <a:cs typeface="Arial"/>
              </a:rPr>
              <a:t>What</a:t>
            </a:r>
            <a:r>
              <a:rPr spc="-14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the</a:t>
            </a:r>
            <a:r>
              <a:rPr spc="-12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assessment</a:t>
            </a:r>
            <a:r>
              <a:rPr spc="-10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must</a:t>
            </a:r>
            <a:r>
              <a:rPr spc="-125" dirty="0">
                <a:latin typeface="Arial"/>
                <a:cs typeface="Arial"/>
              </a:rPr>
              <a:t> </a:t>
            </a:r>
            <a:r>
              <a:rPr spc="-10" dirty="0">
                <a:latin typeface="Arial"/>
                <a:cs typeface="Arial"/>
              </a:rPr>
              <a:t>include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8861" y="963929"/>
            <a:ext cx="8489950" cy="467423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25400" marR="347980">
              <a:lnSpc>
                <a:spcPts val="3240"/>
              </a:lnSpc>
              <a:spcBef>
                <a:spcPts val="505"/>
              </a:spcBef>
            </a:pPr>
            <a:r>
              <a:rPr sz="3000" spc="215" dirty="0">
                <a:solidFill>
                  <a:srgbClr val="333333"/>
                </a:solidFill>
                <a:latin typeface="Tahoma"/>
                <a:cs typeface="Tahoma"/>
              </a:rPr>
              <a:t>A</a:t>
            </a:r>
            <a:r>
              <a:rPr sz="3000" spc="-1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needs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30" dirty="0">
                <a:solidFill>
                  <a:srgbClr val="333333"/>
                </a:solidFill>
                <a:latin typeface="Tahoma"/>
                <a:cs typeface="Tahoma"/>
              </a:rPr>
              <a:t>assessment</a:t>
            </a:r>
            <a:r>
              <a:rPr sz="3000" spc="-1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b="1" dirty="0">
                <a:latin typeface="Source Sans 3 Semibold"/>
                <a:cs typeface="Source Sans 3 Semibold"/>
              </a:rPr>
              <a:t>must</a:t>
            </a:r>
            <a:r>
              <a:rPr sz="3000" b="1" spc="155" dirty="0">
                <a:latin typeface="Source Sans 3 Semibold"/>
                <a:cs typeface="Source Sans 3 Semibold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include</a:t>
            </a:r>
            <a:r>
              <a:rPr sz="30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50" dirty="0">
                <a:solidFill>
                  <a:srgbClr val="333333"/>
                </a:solidFill>
                <a:latin typeface="Tahoma"/>
                <a:cs typeface="Tahoma"/>
              </a:rPr>
              <a:t>an</a:t>
            </a:r>
            <a:r>
              <a:rPr sz="3000" spc="-1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assessment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of:</a:t>
            </a:r>
            <a:endParaRPr sz="3000">
              <a:latin typeface="Tahoma"/>
              <a:cs typeface="Tahoma"/>
            </a:endParaRPr>
          </a:p>
          <a:p>
            <a:pPr marL="368300" marR="401955" indent="-343535">
              <a:lnSpc>
                <a:spcPts val="3240"/>
              </a:lnSpc>
              <a:spcBef>
                <a:spcPts val="720"/>
              </a:spcBef>
              <a:buAutoNum type="arabicPeriod"/>
              <a:tabLst>
                <a:tab pos="368935" algn="l"/>
              </a:tabLst>
            </a:pP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impact</a:t>
            </a:r>
            <a:r>
              <a:rPr sz="30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8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person's</a:t>
            </a:r>
            <a:r>
              <a:rPr sz="30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needs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55" dirty="0">
                <a:solidFill>
                  <a:srgbClr val="333333"/>
                </a:solidFill>
                <a:latin typeface="Tahoma"/>
                <a:cs typeface="Tahoma"/>
              </a:rPr>
              <a:t>for</a:t>
            </a:r>
            <a:r>
              <a:rPr sz="3000" spc="-1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Care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and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Support</a:t>
            </a:r>
            <a:r>
              <a:rPr sz="30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on</a:t>
            </a:r>
            <a:r>
              <a:rPr sz="30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30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Wellbeing;</a:t>
            </a:r>
            <a:endParaRPr sz="3000">
              <a:latin typeface="Tahoma"/>
              <a:cs typeface="Tahoma"/>
            </a:endParaRPr>
          </a:p>
          <a:p>
            <a:pPr marL="368300" marR="17780" indent="-343535">
              <a:lnSpc>
                <a:spcPts val="3240"/>
              </a:lnSpc>
              <a:spcBef>
                <a:spcPts val="725"/>
              </a:spcBef>
              <a:buAutoNum type="arabicPeriod"/>
              <a:tabLst>
                <a:tab pos="368935" algn="l"/>
              </a:tabLst>
            </a:pP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outcomes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3000" spc="-1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wishes</a:t>
            </a:r>
            <a:r>
              <a:rPr sz="30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achieve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3000" spc="-1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day-</a:t>
            </a:r>
            <a:r>
              <a:rPr sz="3000" spc="50" dirty="0">
                <a:solidFill>
                  <a:srgbClr val="333333"/>
                </a:solidFill>
                <a:latin typeface="Tahoma"/>
                <a:cs typeface="Tahoma"/>
              </a:rPr>
              <a:t>to-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day</a:t>
            </a:r>
            <a:r>
              <a:rPr sz="3000" spc="-2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0" dirty="0">
                <a:solidFill>
                  <a:srgbClr val="333333"/>
                </a:solidFill>
                <a:latin typeface="Tahoma"/>
                <a:cs typeface="Tahoma"/>
              </a:rPr>
              <a:t>life;</a:t>
            </a:r>
            <a:r>
              <a:rPr sz="3000" spc="-1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endParaRPr sz="3000">
              <a:latin typeface="Tahoma"/>
              <a:cs typeface="Tahoma"/>
            </a:endParaRPr>
          </a:p>
          <a:p>
            <a:pPr marL="368300" marR="86360" indent="-343535">
              <a:lnSpc>
                <a:spcPts val="3240"/>
              </a:lnSpc>
              <a:spcBef>
                <a:spcPts val="720"/>
              </a:spcBef>
              <a:buAutoNum type="arabicPeriod"/>
              <a:tabLst>
                <a:tab pos="368935" algn="l"/>
              </a:tabLst>
            </a:pP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Whether,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3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30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0" dirty="0">
                <a:solidFill>
                  <a:srgbClr val="333333"/>
                </a:solidFill>
                <a:latin typeface="Tahoma"/>
                <a:cs typeface="Tahoma"/>
              </a:rPr>
              <a:t>if</a:t>
            </a:r>
            <a:r>
              <a:rPr sz="30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so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what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extent,</a:t>
            </a:r>
            <a:r>
              <a:rPr sz="30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30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provision </a:t>
            </a:r>
            <a:r>
              <a:rPr sz="3000" spc="8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30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Care</a:t>
            </a:r>
            <a:r>
              <a:rPr sz="30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3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30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Support</a:t>
            </a:r>
            <a:r>
              <a:rPr sz="30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could</a:t>
            </a:r>
            <a:r>
              <a:rPr sz="30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contribute</a:t>
            </a:r>
            <a:r>
              <a:rPr sz="30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65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30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25" dirty="0">
                <a:solidFill>
                  <a:srgbClr val="333333"/>
                </a:solidFill>
                <a:latin typeface="Tahoma"/>
                <a:cs typeface="Tahoma"/>
              </a:rPr>
              <a:t>the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achievement</a:t>
            </a:r>
            <a:r>
              <a:rPr sz="30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8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3000" spc="-1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dirty="0">
                <a:solidFill>
                  <a:srgbClr val="333333"/>
                </a:solidFill>
                <a:latin typeface="Tahoma"/>
                <a:cs typeface="Tahoma"/>
              </a:rPr>
              <a:t>those</a:t>
            </a:r>
            <a:r>
              <a:rPr sz="30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3000" spc="-10" dirty="0">
                <a:solidFill>
                  <a:srgbClr val="333333"/>
                </a:solidFill>
                <a:latin typeface="Tahoma"/>
                <a:cs typeface="Tahoma"/>
              </a:rPr>
              <a:t>outcomes.</a:t>
            </a:r>
            <a:endParaRPr sz="3000">
              <a:latin typeface="Tahoma"/>
              <a:cs typeface="Tahoma"/>
            </a:endParaRPr>
          </a:p>
          <a:p>
            <a:pPr marL="226695" marR="1031240">
              <a:lnSpc>
                <a:spcPct val="100000"/>
              </a:lnSpc>
              <a:spcBef>
                <a:spcPts val="550"/>
              </a:spcBef>
            </a:pP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Legal</a:t>
            </a:r>
            <a:r>
              <a:rPr sz="18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Requirements</a:t>
            </a:r>
            <a:r>
              <a:rPr sz="18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of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a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Needs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Assessment</a:t>
            </a:r>
            <a:r>
              <a:rPr sz="18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(proceduresonline.com)</a:t>
            </a:r>
            <a:r>
              <a:rPr sz="1800" spc="-35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1800" spc="-20" dirty="0">
                <a:latin typeface="Segoe UI"/>
                <a:cs typeface="Segoe UI"/>
              </a:rPr>
              <a:t>[2</a:t>
            </a:r>
            <a:r>
              <a:rPr sz="1800" spc="-30" baseline="25462" dirty="0">
                <a:latin typeface="Segoe UI"/>
                <a:cs typeface="Segoe UI"/>
              </a:rPr>
              <a:t>nd </a:t>
            </a:r>
            <a:r>
              <a:rPr sz="1800" dirty="0">
                <a:latin typeface="Segoe UI"/>
                <a:cs typeface="Segoe UI"/>
              </a:rPr>
              <a:t>November</a:t>
            </a:r>
            <a:r>
              <a:rPr sz="1800" spc="-5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2022]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5700" y="364616"/>
            <a:ext cx="770635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3600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333333"/>
                </a:solidFill>
                <a:latin typeface="Arial"/>
                <a:cs typeface="Arial"/>
              </a:rPr>
              <a:t>Local</a:t>
            </a:r>
            <a:r>
              <a:rPr sz="3600" spc="-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333333"/>
                </a:solidFill>
                <a:latin typeface="Arial"/>
                <a:cs typeface="Arial"/>
              </a:rPr>
              <a:t>Authority</a:t>
            </a:r>
            <a:r>
              <a:rPr sz="3600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must</a:t>
            </a:r>
            <a:r>
              <a:rPr sz="3600" spc="-80" dirty="0">
                <a:latin typeface="Arial"/>
                <a:cs typeface="Arial"/>
              </a:rPr>
              <a:t> </a:t>
            </a:r>
            <a:r>
              <a:rPr sz="3600" spc="-10" dirty="0">
                <a:solidFill>
                  <a:srgbClr val="333333"/>
                </a:solidFill>
                <a:latin typeface="Arial"/>
                <a:cs typeface="Arial"/>
              </a:rPr>
              <a:t>consider: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267" y="1256538"/>
            <a:ext cx="8175625" cy="43884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25"/>
              </a:spcBef>
              <a:buAutoNum type="arabicPeriod"/>
              <a:tabLst>
                <a:tab pos="355600" algn="l"/>
              </a:tabLst>
            </a:pP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Whether,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55" dirty="0">
                <a:solidFill>
                  <a:srgbClr val="333333"/>
                </a:solidFill>
                <a:latin typeface="Tahoma"/>
                <a:cs typeface="Tahoma"/>
              </a:rPr>
              <a:t>if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so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what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extent,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matters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other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than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provision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Care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Support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could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contribute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achievement</a:t>
            </a:r>
            <a:r>
              <a:rPr sz="27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outcomes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that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7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wishes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achieve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day-to-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day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life;</a:t>
            </a:r>
            <a:endParaRPr sz="2700">
              <a:latin typeface="Tahoma"/>
              <a:cs typeface="Tahoma"/>
            </a:endParaRPr>
          </a:p>
          <a:p>
            <a:pPr marL="355600" marR="1193800" indent="-342900">
              <a:lnSpc>
                <a:spcPts val="2920"/>
              </a:lnSpc>
              <a:spcBef>
                <a:spcPts val="685"/>
              </a:spcBef>
              <a:buAutoNum type="arabicPeriod"/>
              <a:tabLst>
                <a:tab pos="355600" algn="l"/>
              </a:tabLst>
            </a:pP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Whether</a:t>
            </a:r>
            <a:r>
              <a:rPr sz="2700" spc="-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700" spc="-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would</a:t>
            </a:r>
            <a:r>
              <a:rPr sz="27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benefit</a:t>
            </a:r>
            <a:r>
              <a:rPr sz="27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from</a:t>
            </a:r>
            <a:r>
              <a:rPr sz="27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the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provision</a:t>
            </a:r>
            <a:r>
              <a:rPr sz="2700" spc="-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information</a:t>
            </a:r>
            <a:r>
              <a:rPr sz="27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advice;</a:t>
            </a:r>
            <a:endParaRPr sz="2700">
              <a:latin typeface="Tahoma"/>
              <a:cs typeface="Tahoma"/>
            </a:endParaRPr>
          </a:p>
          <a:p>
            <a:pPr marL="355600" marR="114300" indent="-342900">
              <a:lnSpc>
                <a:spcPts val="2920"/>
              </a:lnSpc>
              <a:spcBef>
                <a:spcPts val="640"/>
              </a:spcBef>
              <a:buAutoNum type="arabicPeriod"/>
              <a:tabLst>
                <a:tab pos="355600" algn="l"/>
              </a:tabLst>
            </a:pPr>
            <a:r>
              <a:rPr sz="2700" spc="55" dirty="0">
                <a:solidFill>
                  <a:srgbClr val="333333"/>
                </a:solidFill>
                <a:latin typeface="Tahoma"/>
                <a:cs typeface="Tahoma"/>
              </a:rPr>
              <a:t>Whether</a:t>
            </a:r>
            <a:r>
              <a:rPr sz="27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7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would</a:t>
            </a:r>
            <a:r>
              <a:rPr sz="2700" spc="-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benefit</a:t>
            </a:r>
            <a:r>
              <a:rPr sz="2700" spc="-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from</a:t>
            </a:r>
            <a:r>
              <a:rPr sz="27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support</a:t>
            </a:r>
            <a:r>
              <a:rPr sz="27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or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services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would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prevent,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reduce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or</a:t>
            </a:r>
            <a:r>
              <a:rPr sz="27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delay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the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need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50" dirty="0">
                <a:solidFill>
                  <a:srgbClr val="333333"/>
                </a:solidFill>
                <a:latin typeface="Tahoma"/>
                <a:cs typeface="Tahoma"/>
              </a:rPr>
              <a:t>for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Care</a:t>
            </a:r>
            <a:r>
              <a:rPr sz="27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Support;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endParaRPr sz="2700">
              <a:latin typeface="Tahoma"/>
              <a:cs typeface="Tahoma"/>
            </a:endParaRPr>
          </a:p>
          <a:p>
            <a:pPr marL="355600" marR="381000" indent="-342900">
              <a:lnSpc>
                <a:spcPts val="2920"/>
              </a:lnSpc>
              <a:spcBef>
                <a:spcPts val="640"/>
              </a:spcBef>
              <a:buAutoNum type="arabicPeriod"/>
              <a:tabLst>
                <a:tab pos="355600" algn="l"/>
              </a:tabLst>
            </a:pPr>
            <a:r>
              <a:rPr sz="2700" spc="55" dirty="0">
                <a:solidFill>
                  <a:srgbClr val="333333"/>
                </a:solidFill>
                <a:latin typeface="Tahoma"/>
                <a:cs typeface="Tahoma"/>
              </a:rPr>
              <a:t>Whether</a:t>
            </a:r>
            <a:r>
              <a:rPr sz="27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700" spc="-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would</a:t>
            </a:r>
            <a:r>
              <a:rPr sz="27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benefit</a:t>
            </a:r>
            <a:r>
              <a:rPr sz="2700" spc="-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from</a:t>
            </a:r>
            <a:r>
              <a:rPr sz="2700" spc="-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anything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which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35" dirty="0">
                <a:solidFill>
                  <a:srgbClr val="333333"/>
                </a:solidFill>
                <a:latin typeface="Tahoma"/>
                <a:cs typeface="Tahoma"/>
              </a:rPr>
              <a:t>may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available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27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community.</a:t>
            </a:r>
            <a:endParaRPr sz="27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5786" rIns="0" bIns="0" rtlCol="0">
            <a:spAutoFit/>
          </a:bodyPr>
          <a:lstStyle/>
          <a:p>
            <a:pPr marL="1034415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Arial"/>
                <a:cs typeface="Arial"/>
              </a:rPr>
              <a:t>The</a:t>
            </a:r>
            <a:r>
              <a:rPr sz="3600" spc="-2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assessment</a:t>
            </a:r>
            <a:r>
              <a:rPr sz="3600" spc="-40" dirty="0">
                <a:latin typeface="Arial"/>
                <a:cs typeface="Arial"/>
              </a:rPr>
              <a:t> </a:t>
            </a:r>
            <a:r>
              <a:rPr sz="3600" spc="-10" dirty="0">
                <a:latin typeface="Arial"/>
                <a:cs typeface="Arial"/>
              </a:rPr>
              <a:t>process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0200" y="999235"/>
            <a:ext cx="8477250" cy="447040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 marR="15875" algn="just">
              <a:lnSpc>
                <a:spcPts val="2590"/>
              </a:lnSpc>
              <a:spcBef>
                <a:spcPts val="725"/>
              </a:spcBef>
            </a:pP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assessment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process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in</a:t>
            </a:r>
            <a:r>
              <a:rPr sz="27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all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cases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must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be</a:t>
            </a:r>
            <a:r>
              <a:rPr sz="27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transparent and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understandable</a:t>
            </a:r>
            <a:r>
              <a:rPr sz="2700" spc="-15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so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2700" spc="-17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6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person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is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able</a:t>
            </a:r>
            <a:r>
              <a:rPr sz="27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to:</a:t>
            </a:r>
            <a:endParaRPr sz="2700" dirty="0">
              <a:latin typeface="Tahoma"/>
              <a:cs typeface="Tahoma"/>
            </a:endParaRPr>
          </a:p>
          <a:p>
            <a:pPr marL="355600" indent="-343535" algn="just">
              <a:lnSpc>
                <a:spcPct val="100000"/>
              </a:lnSpc>
              <a:spcBef>
                <a:spcPts val="25"/>
              </a:spcBef>
              <a:buAutoNum type="arabicPeriod"/>
              <a:tabLst>
                <a:tab pos="356235" algn="l"/>
              </a:tabLst>
            </a:pPr>
            <a:r>
              <a:rPr sz="2700" spc="50" dirty="0">
                <a:solidFill>
                  <a:srgbClr val="333333"/>
                </a:solidFill>
                <a:latin typeface="Tahoma"/>
                <a:cs typeface="Tahoma"/>
              </a:rPr>
              <a:t>Develop</a:t>
            </a:r>
            <a:r>
              <a:rPr sz="2700" spc="-1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35" dirty="0">
                <a:solidFill>
                  <a:srgbClr val="333333"/>
                </a:solidFill>
                <a:latin typeface="Tahoma"/>
                <a:cs typeface="Tahoma"/>
              </a:rPr>
              <a:t>an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understanding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it;</a:t>
            </a:r>
            <a:endParaRPr sz="2700" dirty="0">
              <a:latin typeface="Tahoma"/>
              <a:cs typeface="Tahoma"/>
            </a:endParaRPr>
          </a:p>
          <a:p>
            <a:pPr marL="355600" marR="119380" indent="-343535" algn="just">
              <a:lnSpc>
                <a:spcPct val="80000"/>
              </a:lnSpc>
              <a:spcBef>
                <a:spcPts val="650"/>
              </a:spcBef>
              <a:buAutoNum type="arabicPeriod"/>
              <a:tabLst>
                <a:tab pos="356235" algn="l"/>
              </a:tabLst>
            </a:pPr>
            <a:r>
              <a:rPr sz="2700" spc="50" dirty="0">
                <a:solidFill>
                  <a:srgbClr val="333333"/>
                </a:solidFill>
                <a:latin typeface="Tahoma"/>
                <a:cs typeface="Tahoma"/>
              </a:rPr>
              <a:t>Develop</a:t>
            </a:r>
            <a:r>
              <a:rPr sz="2700" spc="-16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35" dirty="0">
                <a:solidFill>
                  <a:srgbClr val="333333"/>
                </a:solidFill>
                <a:latin typeface="Tahoma"/>
                <a:cs typeface="Tahoma"/>
              </a:rPr>
              <a:t>an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understanding</a:t>
            </a:r>
            <a:r>
              <a:rPr sz="27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implications</a:t>
            </a:r>
            <a:r>
              <a:rPr sz="27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it</a:t>
            </a:r>
            <a:r>
              <a:rPr sz="27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on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40" dirty="0">
                <a:solidFill>
                  <a:srgbClr val="333333"/>
                </a:solidFill>
                <a:latin typeface="Tahoma"/>
                <a:cs typeface="Tahoma"/>
              </a:rPr>
              <a:t>condition(s)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situation;</a:t>
            </a:r>
            <a:endParaRPr sz="2700" dirty="0">
              <a:latin typeface="Tahoma"/>
              <a:cs typeface="Tahoma"/>
            </a:endParaRPr>
          </a:p>
          <a:p>
            <a:pPr marL="355600" marR="5080" indent="-343535" algn="just">
              <a:lnSpc>
                <a:spcPct val="80000"/>
              </a:lnSpc>
              <a:spcBef>
                <a:spcPts val="650"/>
              </a:spcBef>
              <a:buAutoNum type="arabicPeriod"/>
              <a:tabLst>
                <a:tab pos="356235" algn="l"/>
              </a:tabLst>
            </a:pP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Understand</a:t>
            </a:r>
            <a:r>
              <a:rPr sz="27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50" dirty="0">
                <a:solidFill>
                  <a:srgbClr val="333333"/>
                </a:solidFill>
                <a:latin typeface="Tahoma"/>
                <a:cs typeface="Tahoma"/>
              </a:rPr>
              <a:t>own</a:t>
            </a:r>
            <a:r>
              <a:rPr sz="2700" spc="-7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40" dirty="0">
                <a:solidFill>
                  <a:srgbClr val="333333"/>
                </a:solidFill>
                <a:latin typeface="Tahoma"/>
                <a:cs typeface="Tahoma"/>
              </a:rPr>
              <a:t>needs,</a:t>
            </a:r>
            <a:r>
              <a:rPr sz="27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0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outcomes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they</a:t>
            </a:r>
            <a:r>
              <a:rPr sz="27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want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achieve</a:t>
            </a:r>
            <a:r>
              <a:rPr sz="2700" spc="-14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impact</a:t>
            </a:r>
            <a:r>
              <a:rPr sz="2700" spc="-13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70" dirty="0">
                <a:solidFill>
                  <a:srgbClr val="333333"/>
                </a:solidFill>
                <a:latin typeface="Tahoma"/>
                <a:cs typeface="Tahoma"/>
              </a:rPr>
              <a:t>of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needs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on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their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25" dirty="0">
                <a:solidFill>
                  <a:srgbClr val="333333"/>
                </a:solidFill>
                <a:latin typeface="Tahoma"/>
                <a:cs typeface="Tahoma"/>
              </a:rPr>
              <a:t>own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Wellbeing;</a:t>
            </a:r>
            <a:endParaRPr sz="2700" dirty="0">
              <a:latin typeface="Tahoma"/>
              <a:cs typeface="Tahoma"/>
            </a:endParaRPr>
          </a:p>
          <a:p>
            <a:pPr marL="355600" marR="35560" indent="-343535">
              <a:lnSpc>
                <a:spcPts val="2590"/>
              </a:lnSpc>
              <a:spcBef>
                <a:spcPts val="625"/>
              </a:spcBef>
              <a:buAutoNum type="arabicPeriod"/>
              <a:tabLst>
                <a:tab pos="356235" algn="l"/>
              </a:tabLst>
            </a:pP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Start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identify</a:t>
            </a:r>
            <a:r>
              <a:rPr sz="2700" spc="-114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8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options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that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are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available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them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meet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those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outcomes</a:t>
            </a:r>
            <a:r>
              <a:rPr sz="2700" spc="-15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60" dirty="0">
                <a:solidFill>
                  <a:srgbClr val="333333"/>
                </a:solidFill>
                <a:latin typeface="Tahoma"/>
                <a:cs typeface="Tahoma"/>
              </a:rPr>
              <a:t>to</a:t>
            </a:r>
            <a:r>
              <a:rPr sz="2700" spc="-14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support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their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independence</a:t>
            </a:r>
            <a:r>
              <a:rPr sz="2700" spc="-13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r>
              <a:rPr sz="2700" spc="-12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Wellbeing;</a:t>
            </a:r>
            <a:r>
              <a:rPr sz="2700" spc="-12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5" dirty="0">
                <a:solidFill>
                  <a:srgbClr val="333333"/>
                </a:solidFill>
                <a:latin typeface="Tahoma"/>
                <a:cs typeface="Tahoma"/>
              </a:rPr>
              <a:t>and</a:t>
            </a:r>
            <a:endParaRPr sz="2700" dirty="0">
              <a:latin typeface="Tahoma"/>
              <a:cs typeface="Tahoma"/>
            </a:endParaRPr>
          </a:p>
          <a:p>
            <a:pPr marL="355600" indent="-343535">
              <a:lnSpc>
                <a:spcPct val="100000"/>
              </a:lnSpc>
              <a:spcBef>
                <a:spcPts val="30"/>
              </a:spcBef>
              <a:buAutoNum type="arabicPeriod"/>
              <a:tabLst>
                <a:tab pos="356235" algn="l"/>
              </a:tabLst>
            </a:pP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Understand</a:t>
            </a:r>
            <a:r>
              <a:rPr sz="27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the</a:t>
            </a:r>
            <a:r>
              <a:rPr sz="2700" spc="-11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basis</a:t>
            </a:r>
            <a:r>
              <a:rPr sz="2700" spc="-90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on</a:t>
            </a:r>
            <a:r>
              <a:rPr sz="2700" spc="-10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which</a:t>
            </a:r>
            <a:r>
              <a:rPr sz="27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dirty="0">
                <a:solidFill>
                  <a:srgbClr val="333333"/>
                </a:solidFill>
                <a:latin typeface="Tahoma"/>
                <a:cs typeface="Tahoma"/>
              </a:rPr>
              <a:t>decisions</a:t>
            </a:r>
            <a:r>
              <a:rPr sz="2700" spc="-8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20" dirty="0">
                <a:solidFill>
                  <a:srgbClr val="333333"/>
                </a:solidFill>
                <a:latin typeface="Tahoma"/>
                <a:cs typeface="Tahoma"/>
              </a:rPr>
              <a:t>are</a:t>
            </a:r>
            <a:r>
              <a:rPr sz="2700" spc="-95" dirty="0">
                <a:solidFill>
                  <a:srgbClr val="333333"/>
                </a:solidFill>
                <a:latin typeface="Tahoma"/>
                <a:cs typeface="Tahoma"/>
              </a:rPr>
              <a:t> </a:t>
            </a:r>
            <a:r>
              <a:rPr sz="2700" spc="-10" dirty="0">
                <a:solidFill>
                  <a:srgbClr val="333333"/>
                </a:solidFill>
                <a:latin typeface="Tahoma"/>
                <a:cs typeface="Tahoma"/>
              </a:rPr>
              <a:t>reached.</a:t>
            </a:r>
            <a:endParaRPr sz="27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55370">
              <a:lnSpc>
                <a:spcPct val="100000"/>
              </a:lnSpc>
              <a:spcBef>
                <a:spcPts val="95"/>
              </a:spcBef>
            </a:pPr>
            <a:r>
              <a:rPr dirty="0">
                <a:latin typeface="Arial"/>
                <a:cs typeface="Arial"/>
              </a:rPr>
              <a:t>Stages</a:t>
            </a:r>
            <a:r>
              <a:rPr spc="-9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of</a:t>
            </a:r>
            <a:r>
              <a:rPr spc="-215" dirty="0">
                <a:latin typeface="Arial"/>
                <a:cs typeface="Arial"/>
              </a:rPr>
              <a:t> </a:t>
            </a:r>
            <a:r>
              <a:rPr spc="-10" dirty="0">
                <a:latin typeface="Arial"/>
                <a:cs typeface="Arial"/>
              </a:rPr>
              <a:t>Assessment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6334" y="1218437"/>
            <a:ext cx="8599170" cy="436943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marR="274320" indent="-342900">
              <a:lnSpc>
                <a:spcPts val="24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latin typeface="Segoe UI"/>
                <a:cs typeface="Segoe UI"/>
              </a:rPr>
              <a:t>Milner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&amp;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O’Byrne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(2002,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pp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61-</a:t>
            </a:r>
            <a:r>
              <a:rPr sz="2500" dirty="0">
                <a:latin typeface="Segoe UI"/>
                <a:cs typeface="Segoe UI"/>
              </a:rPr>
              <a:t>63)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confirm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that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there</a:t>
            </a:r>
            <a:r>
              <a:rPr sz="2500" spc="-25" dirty="0">
                <a:latin typeface="Segoe UI"/>
                <a:cs typeface="Segoe UI"/>
              </a:rPr>
              <a:t> are </a:t>
            </a:r>
            <a:r>
              <a:rPr sz="2500" dirty="0">
                <a:latin typeface="Segoe UI"/>
                <a:cs typeface="Segoe UI"/>
              </a:rPr>
              <a:t>stages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assessments:</a:t>
            </a:r>
            <a:endParaRPr sz="2500">
              <a:latin typeface="Segoe UI"/>
              <a:cs typeface="Segoe UI"/>
            </a:endParaRPr>
          </a:p>
          <a:p>
            <a:pPr marL="354965" marR="592455" indent="-342900">
              <a:lnSpc>
                <a:spcPct val="80000"/>
              </a:lnSpc>
              <a:spcBef>
                <a:spcPts val="6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b="1" spc="-10" dirty="0">
                <a:latin typeface="Segoe UI"/>
                <a:cs typeface="Segoe UI"/>
              </a:rPr>
              <a:t>Preparation</a:t>
            </a:r>
            <a:r>
              <a:rPr sz="2500" b="1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–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making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list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key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information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needed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who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should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be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involved,</a:t>
            </a:r>
            <a:r>
              <a:rPr sz="2500" spc="-9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preparing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schedule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for </a:t>
            </a:r>
            <a:r>
              <a:rPr sz="2500" dirty="0">
                <a:latin typeface="Segoe UI"/>
                <a:cs typeface="Segoe UI"/>
              </a:rPr>
              <a:t>collecting</a:t>
            </a:r>
            <a:r>
              <a:rPr sz="2500" spc="-114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information.</a:t>
            </a:r>
            <a:endParaRPr sz="2500">
              <a:latin typeface="Segoe UI"/>
              <a:cs typeface="Segoe UI"/>
            </a:endParaRPr>
          </a:p>
          <a:p>
            <a:pPr marL="354965" marR="5080" indent="-342900">
              <a:lnSpc>
                <a:spcPct val="800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b="1" dirty="0">
                <a:latin typeface="Segoe UI"/>
                <a:cs typeface="Segoe UI"/>
              </a:rPr>
              <a:t>Data</a:t>
            </a:r>
            <a:r>
              <a:rPr sz="2500" b="1" spc="-45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collection</a:t>
            </a:r>
            <a:r>
              <a:rPr sz="2500" b="1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–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look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at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list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documents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be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viewed, </a:t>
            </a:r>
            <a:r>
              <a:rPr sz="2500" dirty="0">
                <a:latin typeface="Segoe UI"/>
                <a:cs typeface="Segoe UI"/>
              </a:rPr>
              <a:t>or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people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see,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check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data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authenticity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factual accuracy.</a:t>
            </a:r>
            <a:endParaRPr sz="2500">
              <a:latin typeface="Segoe UI"/>
              <a:cs typeface="Segoe UI"/>
            </a:endParaRPr>
          </a:p>
          <a:p>
            <a:pPr marL="354965" marR="177165" indent="-342900">
              <a:lnSpc>
                <a:spcPts val="2400"/>
              </a:lnSpc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b="1" spc="-10" dirty="0">
                <a:latin typeface="Segoe UI"/>
                <a:cs typeface="Segoe UI"/>
              </a:rPr>
              <a:t>Weighing</a:t>
            </a:r>
            <a:r>
              <a:rPr sz="2500" b="1" spc="-4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the</a:t>
            </a:r>
            <a:r>
              <a:rPr sz="2500" b="1" spc="-6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data</a:t>
            </a:r>
            <a:r>
              <a:rPr sz="2500" b="1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–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consider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service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users</a:t>
            </a:r>
            <a:r>
              <a:rPr sz="2500" spc="-2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situation, </a:t>
            </a:r>
            <a:r>
              <a:rPr sz="2500" dirty="0">
                <a:latin typeface="Segoe UI"/>
                <a:cs typeface="Segoe UI"/>
              </a:rPr>
              <a:t>identify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any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persistent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themes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or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patterns,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priorities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in </a:t>
            </a:r>
            <a:r>
              <a:rPr sz="2500" dirty="0">
                <a:latin typeface="Segoe UI"/>
                <a:cs typeface="Segoe UI"/>
              </a:rPr>
              <a:t>rank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importance,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identify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any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gaps,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see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who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can </a:t>
            </a:r>
            <a:r>
              <a:rPr sz="2500" dirty="0">
                <a:latin typeface="Segoe UI"/>
                <a:cs typeface="Segoe UI"/>
              </a:rPr>
              <a:t>support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or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help,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ensure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people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are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consulted.</a:t>
            </a:r>
            <a:endParaRPr sz="25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2500" spc="-5" dirty="0">
                <a:latin typeface="Arial"/>
                <a:cs typeface="Arial"/>
              </a:rPr>
              <a:t>•</a:t>
            </a:r>
            <a:endParaRPr sz="2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0200" y="171145"/>
            <a:ext cx="8446135" cy="541782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41910" indent="-343535">
              <a:lnSpc>
                <a:spcPct val="90000"/>
              </a:lnSpc>
              <a:spcBef>
                <a:spcPts val="42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700" b="1" dirty="0">
                <a:latin typeface="Segoe UI"/>
                <a:cs typeface="Segoe UI"/>
              </a:rPr>
              <a:t>Analysing</a:t>
            </a:r>
            <a:r>
              <a:rPr sz="2700" b="1" spc="-35" dirty="0">
                <a:latin typeface="Segoe UI"/>
                <a:cs typeface="Segoe UI"/>
              </a:rPr>
              <a:t> </a:t>
            </a:r>
            <a:r>
              <a:rPr sz="2700" b="1" dirty="0">
                <a:latin typeface="Segoe UI"/>
                <a:cs typeface="Segoe UI"/>
              </a:rPr>
              <a:t>the</a:t>
            </a:r>
            <a:r>
              <a:rPr sz="2700" b="1" spc="-20" dirty="0">
                <a:latin typeface="Segoe UI"/>
                <a:cs typeface="Segoe UI"/>
              </a:rPr>
              <a:t> </a:t>
            </a:r>
            <a:r>
              <a:rPr sz="2700" b="1" dirty="0">
                <a:latin typeface="Segoe UI"/>
                <a:cs typeface="Segoe UI"/>
              </a:rPr>
              <a:t>data </a:t>
            </a:r>
            <a:r>
              <a:rPr sz="2700" dirty="0">
                <a:latin typeface="Segoe UI"/>
                <a:cs typeface="Segoe UI"/>
              </a:rPr>
              <a:t>–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develop</a:t>
            </a:r>
            <a:r>
              <a:rPr sz="2700" spc="-5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hypothesis</a:t>
            </a:r>
            <a:r>
              <a:rPr sz="2700" spc="10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about </a:t>
            </a:r>
            <a:r>
              <a:rPr sz="2700" dirty="0">
                <a:latin typeface="Segoe UI"/>
                <a:cs typeface="Segoe UI"/>
              </a:rPr>
              <a:t>what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might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be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going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on,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what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might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be</a:t>
            </a:r>
            <a:r>
              <a:rPr sz="2700" spc="-10" dirty="0">
                <a:latin typeface="Segoe UI"/>
                <a:cs typeface="Segoe UI"/>
              </a:rPr>
              <a:t> needed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meet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goals and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good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outcomes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for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service user.</a:t>
            </a:r>
            <a:endParaRPr sz="2700">
              <a:latin typeface="Segoe UI"/>
              <a:cs typeface="Segoe UI"/>
            </a:endParaRPr>
          </a:p>
          <a:p>
            <a:pPr marL="355600" marR="5080" indent="-343535">
              <a:lnSpc>
                <a:spcPct val="90000"/>
              </a:lnSpc>
              <a:spcBef>
                <a:spcPts val="65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700" b="1" dirty="0">
                <a:latin typeface="Segoe UI"/>
                <a:cs typeface="Segoe UI"/>
              </a:rPr>
              <a:t>Utilising</a:t>
            </a:r>
            <a:r>
              <a:rPr sz="2700" b="1" spc="-50" dirty="0">
                <a:latin typeface="Segoe UI"/>
                <a:cs typeface="Segoe UI"/>
              </a:rPr>
              <a:t> </a:t>
            </a:r>
            <a:r>
              <a:rPr sz="2700" b="1" dirty="0">
                <a:latin typeface="Segoe UI"/>
                <a:cs typeface="Segoe UI"/>
              </a:rPr>
              <a:t>the</a:t>
            </a:r>
            <a:r>
              <a:rPr sz="2700" b="1" spc="-10" dirty="0">
                <a:latin typeface="Segoe UI"/>
                <a:cs typeface="Segoe UI"/>
              </a:rPr>
              <a:t> </a:t>
            </a:r>
            <a:r>
              <a:rPr sz="2700" b="1" dirty="0">
                <a:latin typeface="Segoe UI"/>
                <a:cs typeface="Segoe UI"/>
              </a:rPr>
              <a:t>analysis</a:t>
            </a:r>
            <a:r>
              <a:rPr sz="2700" b="1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–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what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help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needed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by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the </a:t>
            </a:r>
            <a:r>
              <a:rPr sz="2700" dirty="0">
                <a:latin typeface="Segoe UI"/>
                <a:cs typeface="Segoe UI"/>
              </a:rPr>
              <a:t>service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spc="-20" dirty="0">
                <a:latin typeface="Segoe UI"/>
                <a:cs typeface="Segoe UI"/>
              </a:rPr>
              <a:t>user,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who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by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list the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outcomes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which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is </a:t>
            </a:r>
            <a:r>
              <a:rPr sz="2700" dirty="0">
                <a:latin typeface="Segoe UI"/>
                <a:cs typeface="Segoe UI"/>
              </a:rPr>
              <a:t>needed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be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achieved.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Clearly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explain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how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the </a:t>
            </a:r>
            <a:r>
              <a:rPr sz="2700" dirty="0">
                <a:latin typeface="Segoe UI"/>
                <a:cs typeface="Segoe UI"/>
              </a:rPr>
              <a:t>assessment</a:t>
            </a:r>
            <a:r>
              <a:rPr sz="2700" spc="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has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been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carried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out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decisions</a:t>
            </a:r>
            <a:r>
              <a:rPr sz="2700" spc="-10" dirty="0">
                <a:latin typeface="Segoe UI"/>
                <a:cs typeface="Segoe UI"/>
              </a:rPr>
              <a:t> made, </a:t>
            </a:r>
            <a:r>
              <a:rPr sz="2700" dirty="0">
                <a:latin typeface="Segoe UI"/>
                <a:cs typeface="Segoe UI"/>
              </a:rPr>
              <a:t>create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intervention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plan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of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action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support</a:t>
            </a:r>
            <a:r>
              <a:rPr sz="2700" spc="5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the </a:t>
            </a:r>
            <a:r>
              <a:rPr sz="2700" dirty="0">
                <a:latin typeface="Segoe UI"/>
                <a:cs typeface="Segoe UI"/>
              </a:rPr>
              <a:t>service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spc="-20" dirty="0">
                <a:latin typeface="Segoe UI"/>
                <a:cs typeface="Segoe UI"/>
              </a:rPr>
              <a:t>user,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prepare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final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report.</a:t>
            </a:r>
            <a:endParaRPr sz="2700">
              <a:latin typeface="Segoe UI"/>
              <a:cs typeface="Segoe UI"/>
            </a:endParaRPr>
          </a:p>
          <a:p>
            <a:pPr marL="355600" marR="483870" indent="-343535">
              <a:lnSpc>
                <a:spcPct val="90000"/>
              </a:lnSpc>
              <a:spcBef>
                <a:spcPts val="64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700" b="1" dirty="0">
                <a:latin typeface="Segoe UI"/>
                <a:cs typeface="Segoe UI"/>
              </a:rPr>
              <a:t>Review</a:t>
            </a:r>
            <a:r>
              <a:rPr sz="2700" b="1" spc="-50" dirty="0">
                <a:latin typeface="Segoe UI"/>
                <a:cs typeface="Segoe UI"/>
              </a:rPr>
              <a:t> </a:t>
            </a:r>
            <a:r>
              <a:rPr sz="2700" b="1" dirty="0">
                <a:latin typeface="Segoe UI"/>
                <a:cs typeface="Segoe UI"/>
              </a:rPr>
              <a:t>and</a:t>
            </a:r>
            <a:r>
              <a:rPr sz="2700" b="1" spc="-35" dirty="0">
                <a:latin typeface="Segoe UI"/>
                <a:cs typeface="Segoe UI"/>
              </a:rPr>
              <a:t> </a:t>
            </a:r>
            <a:r>
              <a:rPr sz="2700" b="1" dirty="0">
                <a:latin typeface="Segoe UI"/>
                <a:cs typeface="Segoe UI"/>
              </a:rPr>
              <a:t>evaluation</a:t>
            </a:r>
            <a:r>
              <a:rPr sz="2700" b="1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–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obtain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feedback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on</a:t>
            </a:r>
            <a:r>
              <a:rPr sz="2700" spc="-25" dirty="0">
                <a:latin typeface="Segoe UI"/>
                <a:cs typeface="Segoe UI"/>
              </a:rPr>
              <a:t> the </a:t>
            </a:r>
            <a:r>
              <a:rPr sz="2700" dirty="0">
                <a:latin typeface="Segoe UI"/>
                <a:cs typeface="Segoe UI"/>
              </a:rPr>
              <a:t>final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report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revise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it,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note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any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discrepancies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or </a:t>
            </a:r>
            <a:r>
              <a:rPr sz="2700" dirty="0">
                <a:latin typeface="Segoe UI"/>
                <a:cs typeface="Segoe UI"/>
              </a:rPr>
              <a:t>disagreements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seek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independent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oversight </a:t>
            </a:r>
            <a:r>
              <a:rPr sz="2700" dirty="0">
                <a:latin typeface="Segoe UI"/>
                <a:cs typeface="Segoe UI"/>
              </a:rPr>
              <a:t>(normally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line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manager).</a:t>
            </a:r>
            <a:endParaRPr sz="27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A235DC-FBC3-C7F7-CD85-932FCD4D0C50}"/>
              </a:ext>
            </a:extLst>
          </p:cNvPr>
          <p:cNvSpPr txBox="1"/>
          <p:nvPr/>
        </p:nvSpPr>
        <p:spPr>
          <a:xfrm>
            <a:off x="990600" y="990600"/>
            <a:ext cx="754380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200" dirty="0"/>
              <a:t>Discuss the importance of assessing carers’ needs.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2272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47241" y="483234"/>
            <a:ext cx="605028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Assessments</a:t>
            </a:r>
            <a:r>
              <a:rPr sz="4400" spc="-50" dirty="0"/>
              <a:t> </a:t>
            </a:r>
            <a:r>
              <a:rPr sz="4400" dirty="0"/>
              <a:t>for</a:t>
            </a:r>
            <a:r>
              <a:rPr sz="4400" spc="-55" dirty="0"/>
              <a:t> </a:t>
            </a:r>
            <a:r>
              <a:rPr sz="4400" spc="-10" dirty="0"/>
              <a:t>Carers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330200" y="1405508"/>
            <a:ext cx="5001260" cy="386778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55600" marR="316865" indent="-343535">
              <a:lnSpc>
                <a:spcPts val="2160"/>
              </a:lnSpc>
              <a:spcBef>
                <a:spcPts val="37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contribution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growing </a:t>
            </a:r>
            <a:r>
              <a:rPr sz="2000" dirty="0">
                <a:latin typeface="Segoe UI"/>
                <a:cs typeface="Segoe UI"/>
              </a:rPr>
              <a:t>recognition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needs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(Glasby, 2017).</a:t>
            </a:r>
            <a:endParaRPr sz="2000">
              <a:latin typeface="Segoe UI"/>
              <a:cs typeface="Segoe UI"/>
            </a:endParaRPr>
          </a:p>
          <a:p>
            <a:pPr marL="355600" marR="26034" indent="-343535">
              <a:lnSpc>
                <a:spcPts val="2160"/>
              </a:lnSpc>
              <a:spcBef>
                <a:spcPts val="484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Segoe UI"/>
                <a:cs typeface="Segoe UI"/>
              </a:rPr>
              <a:t>There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are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different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groups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people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who </a:t>
            </a:r>
            <a:r>
              <a:rPr sz="2000" dirty="0">
                <a:latin typeface="Segoe UI"/>
                <a:cs typeface="Segoe UI"/>
              </a:rPr>
              <a:t>can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viewed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as</a:t>
            </a:r>
            <a:r>
              <a:rPr sz="2000" spc="-10" dirty="0">
                <a:latin typeface="Segoe UI"/>
                <a:cs typeface="Segoe UI"/>
              </a:rPr>
              <a:t> carers.</a:t>
            </a:r>
            <a:endParaRPr sz="2000">
              <a:latin typeface="Segoe UI"/>
              <a:cs typeface="Segoe UI"/>
            </a:endParaRPr>
          </a:p>
          <a:p>
            <a:pPr marL="355600" indent="-343535">
              <a:lnSpc>
                <a:spcPts val="2280"/>
              </a:lnSpc>
              <a:spcBef>
                <a:spcPts val="204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Segoe UI"/>
                <a:cs typeface="Segoe UI"/>
              </a:rPr>
              <a:t>E.g.,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Adult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Carers,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Young</a:t>
            </a:r>
            <a:r>
              <a:rPr sz="2000" spc="-4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or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Child</a:t>
            </a:r>
            <a:endParaRPr sz="2000">
              <a:latin typeface="Segoe UI"/>
              <a:cs typeface="Segoe UI"/>
            </a:endParaRPr>
          </a:p>
          <a:p>
            <a:pPr marL="355600">
              <a:lnSpc>
                <a:spcPts val="2280"/>
              </a:lnSpc>
            </a:pPr>
            <a:r>
              <a:rPr sz="2000" dirty="0">
                <a:latin typeface="Segoe UI"/>
                <a:cs typeface="Segoe UI"/>
              </a:rPr>
              <a:t>Carers.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(young</a:t>
            </a:r>
            <a:r>
              <a:rPr sz="2000" spc="-5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 and</a:t>
            </a:r>
            <a:r>
              <a:rPr sz="2000" spc="-4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older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carers).</a:t>
            </a:r>
            <a:endParaRPr sz="2000">
              <a:latin typeface="Segoe UI"/>
              <a:cs typeface="Segoe UI"/>
            </a:endParaRPr>
          </a:p>
          <a:p>
            <a:pPr marL="355600" marR="5080" indent="-343535">
              <a:lnSpc>
                <a:spcPts val="2160"/>
              </a:lnSpc>
              <a:spcBef>
                <a:spcPts val="51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Segoe UI"/>
                <a:cs typeface="Segoe UI"/>
              </a:rPr>
              <a:t>A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can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friends, neighbours,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family </a:t>
            </a:r>
            <a:r>
              <a:rPr sz="2000" dirty="0">
                <a:latin typeface="Segoe UI"/>
                <a:cs typeface="Segoe UI"/>
              </a:rPr>
              <a:t>members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who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provide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support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often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on </a:t>
            </a:r>
            <a:r>
              <a:rPr sz="2000" dirty="0">
                <a:latin typeface="Segoe UI"/>
                <a:cs typeface="Segoe UI"/>
              </a:rPr>
              <a:t>an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“unpaid</a:t>
            </a:r>
            <a:r>
              <a:rPr sz="2000" spc="-5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basis”</a:t>
            </a:r>
            <a:r>
              <a:rPr sz="2000" spc="-5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(Glasby,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2017,</a:t>
            </a:r>
            <a:r>
              <a:rPr sz="2000" spc="-5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p.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161).</a:t>
            </a:r>
            <a:endParaRPr sz="2000">
              <a:latin typeface="Segoe UI"/>
              <a:cs typeface="Segoe UI"/>
            </a:endParaRPr>
          </a:p>
          <a:p>
            <a:pPr marL="355600" marR="162560" indent="-343535">
              <a:lnSpc>
                <a:spcPct val="90000"/>
              </a:lnSpc>
              <a:spcBef>
                <a:spcPts val="45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Segoe UI"/>
                <a:cs typeface="Segoe UI"/>
              </a:rPr>
              <a:t>Glasby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(2017)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suggests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that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often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carers </a:t>
            </a:r>
            <a:r>
              <a:rPr sz="2000" dirty="0">
                <a:latin typeface="Segoe UI"/>
                <a:cs typeface="Segoe UI"/>
              </a:rPr>
              <a:t>are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neglected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can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negative </a:t>
            </a:r>
            <a:r>
              <a:rPr sz="2000" dirty="0">
                <a:latin typeface="Segoe UI"/>
                <a:cs typeface="Segoe UI"/>
              </a:rPr>
              <a:t>experience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without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adequate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support.</a:t>
            </a:r>
            <a:endParaRPr sz="20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51932" y="1607819"/>
            <a:ext cx="3134867" cy="3096767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1123" y="233172"/>
            <a:ext cx="3236976" cy="269138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219447" y="165303"/>
            <a:ext cx="4561840" cy="51485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latin typeface="Segoe UI"/>
                <a:cs typeface="Segoe UI"/>
              </a:rPr>
              <a:t>A</a:t>
            </a:r>
            <a:r>
              <a:rPr sz="2000" b="1" spc="-30" dirty="0">
                <a:latin typeface="Segoe UI"/>
                <a:cs typeface="Segoe UI"/>
              </a:rPr>
              <a:t> </a:t>
            </a:r>
            <a:r>
              <a:rPr sz="2000" b="1" dirty="0">
                <a:latin typeface="Segoe UI"/>
                <a:cs typeface="Segoe UI"/>
              </a:rPr>
              <a:t>carers</a:t>
            </a:r>
            <a:r>
              <a:rPr sz="2000" b="1" spc="-30" dirty="0">
                <a:latin typeface="Segoe UI"/>
                <a:cs typeface="Segoe UI"/>
              </a:rPr>
              <a:t> </a:t>
            </a:r>
            <a:r>
              <a:rPr sz="2000" b="1" dirty="0">
                <a:latin typeface="Segoe UI"/>
                <a:cs typeface="Segoe UI"/>
              </a:rPr>
              <a:t>assessment</a:t>
            </a:r>
            <a:r>
              <a:rPr sz="2000" b="1" spc="-25" dirty="0">
                <a:latin typeface="Segoe UI"/>
                <a:cs typeface="Segoe UI"/>
              </a:rPr>
              <a:t> </a:t>
            </a:r>
            <a:r>
              <a:rPr sz="2000" b="1" dirty="0">
                <a:latin typeface="Segoe UI"/>
                <a:cs typeface="Segoe UI"/>
              </a:rPr>
              <a:t>should</a:t>
            </a:r>
            <a:r>
              <a:rPr sz="2000" b="1" spc="-50" dirty="0">
                <a:latin typeface="Segoe UI"/>
                <a:cs typeface="Segoe UI"/>
              </a:rPr>
              <a:t> </a:t>
            </a:r>
            <a:r>
              <a:rPr sz="2000" b="1" spc="-10" dirty="0">
                <a:latin typeface="Segoe UI"/>
                <a:cs typeface="Segoe UI"/>
              </a:rPr>
              <a:t>cover</a:t>
            </a:r>
            <a:r>
              <a:rPr sz="2000" spc="-10" dirty="0">
                <a:latin typeface="Segoe UI"/>
                <a:cs typeface="Segoe UI"/>
              </a:rPr>
              <a:t>:</a:t>
            </a:r>
            <a:endParaRPr sz="2000">
              <a:latin typeface="Segoe UI"/>
              <a:cs typeface="Segoe UI"/>
            </a:endParaRPr>
          </a:p>
          <a:p>
            <a:pPr marL="527685" marR="294005" indent="-515620">
              <a:lnSpc>
                <a:spcPct val="80000"/>
              </a:lnSpc>
              <a:spcBef>
                <a:spcPts val="48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caring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role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how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it </a:t>
            </a:r>
            <a:r>
              <a:rPr sz="2000" spc="-10" dirty="0">
                <a:latin typeface="Segoe UI"/>
                <a:cs typeface="Segoe UI"/>
              </a:rPr>
              <a:t>affects </a:t>
            </a:r>
            <a:r>
              <a:rPr sz="2000" dirty="0">
                <a:latin typeface="Segoe UI"/>
                <a:cs typeface="Segoe UI"/>
              </a:rPr>
              <a:t>their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life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wellbeing.</a:t>
            </a:r>
            <a:endParaRPr sz="2000">
              <a:latin typeface="Segoe UI"/>
              <a:cs typeface="Segoe UI"/>
            </a:endParaRPr>
          </a:p>
          <a:p>
            <a:pPr marL="527685" marR="52069" indent="-515620">
              <a:lnSpc>
                <a:spcPts val="1920"/>
              </a:lnSpc>
              <a:spcBef>
                <a:spcPts val="46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health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–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physical,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mental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emotional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issues.</a:t>
            </a:r>
            <a:endParaRPr sz="2000">
              <a:latin typeface="Segoe UI"/>
              <a:cs typeface="Segoe UI"/>
            </a:endParaRPr>
          </a:p>
          <a:p>
            <a:pPr marL="527685" indent="-515620">
              <a:lnSpc>
                <a:spcPts val="2160"/>
              </a:lnSpc>
              <a:spcBef>
                <a:spcPts val="1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feelings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choices</a:t>
            </a:r>
            <a:endParaRPr sz="2000">
              <a:latin typeface="Segoe UI"/>
              <a:cs typeface="Segoe UI"/>
            </a:endParaRPr>
          </a:p>
          <a:p>
            <a:pPr marL="527685">
              <a:lnSpc>
                <a:spcPts val="2160"/>
              </a:lnSpc>
            </a:pPr>
            <a:r>
              <a:rPr sz="2000" dirty="0">
                <a:latin typeface="Segoe UI"/>
                <a:cs typeface="Segoe UI"/>
              </a:rPr>
              <a:t>about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caring.</a:t>
            </a:r>
            <a:endParaRPr sz="2000">
              <a:latin typeface="Segoe UI"/>
              <a:cs typeface="Segoe UI"/>
            </a:endParaRPr>
          </a:p>
          <a:p>
            <a:pPr marL="527685" indent="-515620">
              <a:lnSpc>
                <a:spcPts val="2160"/>
              </a:lnSpc>
              <a:buAutoNum type="arabicPeriod" startAt="4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work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commitments,</a:t>
            </a:r>
            <a:endParaRPr sz="2000">
              <a:latin typeface="Segoe UI"/>
              <a:cs typeface="Segoe UI"/>
            </a:endParaRPr>
          </a:p>
          <a:p>
            <a:pPr marL="527685" marR="787400">
              <a:lnSpc>
                <a:spcPts val="1920"/>
              </a:lnSpc>
              <a:spcBef>
                <a:spcPts val="225"/>
              </a:spcBef>
            </a:pPr>
            <a:r>
              <a:rPr sz="2000" dirty="0">
                <a:latin typeface="Segoe UI"/>
                <a:cs typeface="Segoe UI"/>
              </a:rPr>
              <a:t>study,</a:t>
            </a:r>
            <a:r>
              <a:rPr sz="2000" spc="-5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training,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or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leisure activities.</a:t>
            </a:r>
            <a:endParaRPr sz="2000">
              <a:latin typeface="Segoe UI"/>
              <a:cs typeface="Segoe UI"/>
            </a:endParaRPr>
          </a:p>
          <a:p>
            <a:pPr marL="527685" indent="-515620">
              <a:lnSpc>
                <a:spcPts val="2160"/>
              </a:lnSpc>
              <a:spcBef>
                <a:spcPts val="15"/>
              </a:spcBef>
              <a:buAutoNum type="arabicPeriod" startAt="5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relationships,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social</a:t>
            </a:r>
            <a:endParaRPr sz="2000">
              <a:latin typeface="Segoe UI"/>
              <a:cs typeface="Segoe UI"/>
            </a:endParaRPr>
          </a:p>
          <a:p>
            <a:pPr marL="527685">
              <a:lnSpc>
                <a:spcPts val="2160"/>
              </a:lnSpc>
            </a:pPr>
            <a:r>
              <a:rPr sz="2000" dirty="0">
                <a:latin typeface="Segoe UI"/>
                <a:cs typeface="Segoe UI"/>
              </a:rPr>
              <a:t>activities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their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goals.</a:t>
            </a:r>
            <a:endParaRPr sz="20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buAutoNum type="arabicPeriod" startAt="6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housing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situation.</a:t>
            </a:r>
            <a:endParaRPr sz="2000">
              <a:latin typeface="Segoe UI"/>
              <a:cs typeface="Segoe UI"/>
            </a:endParaRPr>
          </a:p>
          <a:p>
            <a:pPr marL="527685" indent="-515620">
              <a:lnSpc>
                <a:spcPts val="2160"/>
              </a:lnSpc>
              <a:buAutoNum type="arabicPeriod" startAt="6"/>
              <a:tabLst>
                <a:tab pos="527685" algn="l"/>
                <a:tab pos="528320" algn="l"/>
              </a:tabLst>
            </a:pPr>
            <a:r>
              <a:rPr sz="2000" dirty="0">
                <a:latin typeface="Segoe UI"/>
                <a:cs typeface="Segoe UI"/>
              </a:rPr>
              <a:t>Any</a:t>
            </a:r>
            <a:r>
              <a:rPr sz="2000" spc="-4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planning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for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emergencies</a:t>
            </a:r>
            <a:r>
              <a:rPr sz="2000" spc="1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(such</a:t>
            </a:r>
            <a:endParaRPr sz="2000">
              <a:latin typeface="Segoe UI"/>
              <a:cs typeface="Segoe UI"/>
            </a:endParaRPr>
          </a:p>
          <a:p>
            <a:pPr marL="527685">
              <a:lnSpc>
                <a:spcPts val="1920"/>
              </a:lnSpc>
            </a:pPr>
            <a:r>
              <a:rPr sz="2000" dirty="0">
                <a:latin typeface="Segoe UI"/>
                <a:cs typeface="Segoe UI"/>
              </a:rPr>
              <a:t>as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Emergency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Scheme)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0" dirty="0">
                <a:latin typeface="Segoe UI"/>
                <a:cs typeface="Segoe UI"/>
              </a:rPr>
              <a:t>–</a:t>
            </a:r>
            <a:endParaRPr sz="2000">
              <a:latin typeface="Segoe UI"/>
              <a:cs typeface="Segoe UI"/>
            </a:endParaRPr>
          </a:p>
          <a:p>
            <a:pPr marL="527685">
              <a:lnSpc>
                <a:spcPts val="1920"/>
              </a:lnSpc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local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council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should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able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to</a:t>
            </a:r>
            <a:endParaRPr sz="2000">
              <a:latin typeface="Segoe UI"/>
              <a:cs typeface="Segoe UI"/>
            </a:endParaRPr>
          </a:p>
          <a:p>
            <a:pPr marL="527685">
              <a:lnSpc>
                <a:spcPts val="1920"/>
              </a:lnSpc>
            </a:pPr>
            <a:r>
              <a:rPr sz="2000" dirty="0">
                <a:latin typeface="Segoe UI"/>
                <a:cs typeface="Segoe UI"/>
              </a:rPr>
              <a:t>tell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carer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about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what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they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can</a:t>
            </a:r>
            <a:endParaRPr sz="2000">
              <a:latin typeface="Segoe UI"/>
              <a:cs typeface="Segoe UI"/>
            </a:endParaRPr>
          </a:p>
          <a:p>
            <a:pPr marL="527685" marR="928369">
              <a:lnSpc>
                <a:spcPts val="1920"/>
              </a:lnSpc>
              <a:spcBef>
                <a:spcPts val="225"/>
              </a:spcBef>
            </a:pPr>
            <a:r>
              <a:rPr sz="2000" dirty="0">
                <a:latin typeface="Segoe UI"/>
                <a:cs typeface="Segoe UI"/>
              </a:rPr>
              <a:t>do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help them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plan for </a:t>
            </a:r>
            <a:r>
              <a:rPr sz="2000" spc="-25" dirty="0">
                <a:latin typeface="Segoe UI"/>
                <a:cs typeface="Segoe UI"/>
              </a:rPr>
              <a:t>an </a:t>
            </a:r>
            <a:r>
              <a:rPr sz="2000" spc="-10" dirty="0">
                <a:latin typeface="Segoe UI"/>
                <a:cs typeface="Segoe UI"/>
              </a:rPr>
              <a:t>emergencies.</a:t>
            </a:r>
            <a:endParaRPr sz="20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21791" y="3429000"/>
            <a:ext cx="3226308" cy="2159508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B63461-72D6-E372-0236-E65288E5E07F}"/>
              </a:ext>
            </a:extLst>
          </p:cNvPr>
          <p:cNvSpPr txBox="1"/>
          <p:nvPr/>
        </p:nvSpPr>
        <p:spPr>
          <a:xfrm>
            <a:off x="609600" y="685800"/>
            <a:ext cx="7848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groups discuss the case studies provided by your lecturer.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8858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5491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Questions?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24711"/>
            <a:ext cx="8229600" cy="4392167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3088" y="117347"/>
            <a:ext cx="8712708" cy="528828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45567" y="888618"/>
            <a:ext cx="8600440" cy="449135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68300" marR="17780" indent="-342900" algn="just">
              <a:lnSpc>
                <a:spcPts val="1540"/>
              </a:lnSpc>
              <a:spcBef>
                <a:spcPts val="459"/>
              </a:spcBef>
              <a:buChar char="•"/>
              <a:tabLst>
                <a:tab pos="368300" algn="l"/>
              </a:tabLst>
            </a:pPr>
            <a:r>
              <a:rPr sz="1600" spc="-10" dirty="0">
                <a:latin typeface="Arial"/>
                <a:cs typeface="Arial"/>
                <a:hlinkClick r:id="rId2"/>
              </a:rPr>
              <a:t>Burton-</a:t>
            </a:r>
            <a:r>
              <a:rPr sz="1600" dirty="0">
                <a:latin typeface="Arial"/>
                <a:cs typeface="Arial"/>
                <a:hlinkClick r:id="rId2"/>
              </a:rPr>
              <a:t>Hughes,</a:t>
            </a:r>
            <a:r>
              <a:rPr sz="1600" spc="-5" dirty="0">
                <a:latin typeface="Arial"/>
                <a:cs typeface="Arial"/>
                <a:hlinkClick r:id="rId2"/>
              </a:rPr>
              <a:t> </a:t>
            </a:r>
            <a:r>
              <a:rPr sz="1600" dirty="0">
                <a:latin typeface="Arial"/>
                <a:cs typeface="Arial"/>
                <a:hlinkClick r:id="rId2"/>
              </a:rPr>
              <a:t>L.</a:t>
            </a:r>
            <a:r>
              <a:rPr sz="1600" spc="-10" dirty="0">
                <a:latin typeface="Arial"/>
                <a:cs typeface="Arial"/>
                <a:hlinkClick r:id="rId2"/>
              </a:rPr>
              <a:t> </a:t>
            </a:r>
            <a:r>
              <a:rPr sz="1600" dirty="0">
                <a:latin typeface="Arial"/>
                <a:cs typeface="Arial"/>
                <a:hlinkClick r:id="rId2"/>
              </a:rPr>
              <a:t>(2017)</a:t>
            </a:r>
            <a:r>
              <a:rPr sz="1600" spc="425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What</a:t>
            </a:r>
            <a:r>
              <a:rPr sz="1600" i="1" spc="-30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are</a:t>
            </a:r>
            <a:r>
              <a:rPr sz="1600" i="1" spc="-15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the</a:t>
            </a:r>
            <a:r>
              <a:rPr sz="1600" i="1" spc="-10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6</a:t>
            </a:r>
            <a:r>
              <a:rPr sz="1600" i="1" spc="-10" dirty="0">
                <a:latin typeface="Arial"/>
                <a:cs typeface="Arial"/>
                <a:hlinkClick r:id="rId2"/>
              </a:rPr>
              <a:t> Principles</a:t>
            </a:r>
            <a:r>
              <a:rPr sz="1600" i="1" spc="-55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of</a:t>
            </a:r>
            <a:r>
              <a:rPr sz="1600" i="1" spc="-15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the</a:t>
            </a:r>
            <a:r>
              <a:rPr sz="1600" i="1" spc="-10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Care</a:t>
            </a:r>
            <a:r>
              <a:rPr sz="1600" i="1" spc="-70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Act</a:t>
            </a:r>
            <a:r>
              <a:rPr sz="1600" i="1" spc="-25" dirty="0">
                <a:latin typeface="Arial"/>
                <a:cs typeface="Arial"/>
                <a:hlinkClick r:id="rId2"/>
              </a:rPr>
              <a:t> </a:t>
            </a:r>
            <a:r>
              <a:rPr sz="1600" i="1" dirty="0">
                <a:latin typeface="Arial"/>
                <a:cs typeface="Arial"/>
                <a:hlinkClick r:id="rId2"/>
              </a:rPr>
              <a:t>2014?</a:t>
            </a:r>
            <a:r>
              <a:rPr sz="1600" i="1" spc="10" dirty="0">
                <a:latin typeface="Arial"/>
                <a:cs typeface="Arial"/>
                <a:hlinkClick r:id="rId2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Principles</a:t>
            </a:r>
            <a:r>
              <a:rPr sz="16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of</a:t>
            </a:r>
            <a:r>
              <a:rPr sz="16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the</a:t>
            </a:r>
            <a:r>
              <a:rPr sz="1600" spc="-25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Care</a:t>
            </a:r>
            <a:r>
              <a:rPr sz="1600" u="sng" spc="-10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Act</a:t>
            </a:r>
            <a:r>
              <a:rPr sz="16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2014</a:t>
            </a:r>
            <a:r>
              <a:rPr sz="16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|</a:t>
            </a:r>
            <a:r>
              <a:rPr sz="16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Safeguarding</a:t>
            </a:r>
            <a:r>
              <a:rPr sz="16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Information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for</a:t>
            </a:r>
            <a:r>
              <a:rPr sz="16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Caregivers</a:t>
            </a:r>
            <a:r>
              <a:rPr sz="16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(highspeedtraining.co.uk)</a:t>
            </a:r>
            <a:r>
              <a:rPr sz="1600" spc="15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1600" spc="-10" dirty="0">
                <a:latin typeface="Arial"/>
                <a:cs typeface="Arial"/>
                <a:hlinkClick r:id="rId2"/>
              </a:rPr>
              <a:t>[Access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2</a:t>
            </a:r>
            <a:r>
              <a:rPr sz="1575" baseline="26455" dirty="0">
                <a:latin typeface="Arial"/>
                <a:cs typeface="Arial"/>
              </a:rPr>
              <a:t>nd</a:t>
            </a:r>
            <a:r>
              <a:rPr sz="1575" spc="150" baseline="264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November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2022]</a:t>
            </a:r>
            <a:endParaRPr sz="1600" dirty="0">
              <a:latin typeface="Arial"/>
              <a:cs typeface="Arial"/>
            </a:endParaRPr>
          </a:p>
          <a:p>
            <a:pPr marL="368300" indent="-342900" algn="just">
              <a:lnSpc>
                <a:spcPts val="1730"/>
              </a:lnSpc>
              <a:spcBef>
                <a:spcPts val="10"/>
              </a:spcBef>
              <a:buChar char="•"/>
              <a:tabLst>
                <a:tab pos="368300" algn="l"/>
              </a:tabLst>
            </a:pPr>
            <a:r>
              <a:rPr sz="1600" dirty="0">
                <a:latin typeface="Arial"/>
                <a:cs typeface="Arial"/>
              </a:rPr>
              <a:t>CarersUK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(2022).</a:t>
            </a:r>
            <a:r>
              <a:rPr sz="1600" spc="28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Assessments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–</a:t>
            </a:r>
            <a:r>
              <a:rPr sz="1600" spc="-70" dirty="0">
                <a:latin typeface="Arial"/>
                <a:cs typeface="Arial"/>
              </a:rPr>
              <a:t> </a:t>
            </a:r>
            <a:r>
              <a:rPr sz="1600" spc="-30" dirty="0">
                <a:latin typeface="Arial"/>
                <a:cs typeface="Arial"/>
              </a:rPr>
              <a:t>Your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guide</a:t>
            </a:r>
            <a:r>
              <a:rPr sz="1600" spc="-5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getting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help</a:t>
            </a:r>
            <a:r>
              <a:rPr sz="1600" spc="-5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support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England.</a:t>
            </a:r>
            <a:endParaRPr sz="1600" dirty="0">
              <a:latin typeface="Arial"/>
              <a:cs typeface="Arial"/>
            </a:endParaRPr>
          </a:p>
          <a:p>
            <a:pPr marL="368300">
              <a:lnSpc>
                <a:spcPts val="1725"/>
              </a:lnSpc>
            </a:pPr>
            <a:r>
              <a:rPr sz="16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Assessments_-_England_April_2022-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23.pdf</a:t>
            </a:r>
            <a:r>
              <a:rPr sz="1600" u="sng" spc="5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(carersuk.org)</a:t>
            </a:r>
            <a:r>
              <a:rPr sz="1600" spc="70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[2</a:t>
            </a:r>
            <a:r>
              <a:rPr sz="1575" baseline="26455" dirty="0">
                <a:latin typeface="Segoe UI"/>
                <a:cs typeface="Segoe UI"/>
              </a:rPr>
              <a:t>nd</a:t>
            </a:r>
            <a:r>
              <a:rPr sz="1575" spc="217" baseline="264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November </a:t>
            </a:r>
            <a:r>
              <a:rPr sz="1600" spc="-10" dirty="0">
                <a:latin typeface="Segoe UI"/>
                <a:cs typeface="Segoe UI"/>
              </a:rPr>
              <a:t>2022]</a:t>
            </a:r>
            <a:endParaRPr sz="1600" dirty="0">
              <a:latin typeface="Segoe UI"/>
              <a:cs typeface="Segoe UI"/>
            </a:endParaRPr>
          </a:p>
          <a:p>
            <a:pPr marL="368300" indent="-342900">
              <a:lnSpc>
                <a:spcPts val="2155"/>
              </a:lnSpc>
              <a:buClr>
                <a:srgbClr val="000000"/>
              </a:buClr>
              <a:buFont typeface="Arial"/>
              <a:buChar char="•"/>
              <a:tabLst>
                <a:tab pos="367665" algn="l"/>
                <a:tab pos="368300" algn="l"/>
              </a:tabLst>
            </a:pP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Carer's</a:t>
            </a:r>
            <a:r>
              <a:rPr sz="18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Assessment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-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Carers</a:t>
            </a:r>
            <a:r>
              <a:rPr sz="18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UK</a:t>
            </a:r>
            <a:r>
              <a:rPr sz="1800" spc="-15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[2</a:t>
            </a:r>
            <a:r>
              <a:rPr sz="1800" baseline="25462" dirty="0">
                <a:latin typeface="Segoe UI"/>
                <a:cs typeface="Segoe UI"/>
              </a:rPr>
              <a:t>nd</a:t>
            </a:r>
            <a:r>
              <a:rPr sz="1800" spc="187" baseline="25462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November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2022]</a:t>
            </a:r>
            <a:endParaRPr sz="1800" dirty="0">
              <a:latin typeface="Segoe UI"/>
              <a:cs typeface="Segoe UI"/>
            </a:endParaRPr>
          </a:p>
          <a:p>
            <a:pPr marL="368300" marR="335915" indent="-342900">
              <a:lnSpc>
                <a:spcPts val="1540"/>
              </a:lnSpc>
              <a:spcBef>
                <a:spcPts val="375"/>
              </a:spcBef>
              <a:buChar char="•"/>
              <a:tabLst>
                <a:tab pos="367665" algn="l"/>
                <a:tab pos="368300" algn="l"/>
              </a:tabLst>
            </a:pPr>
            <a:r>
              <a:rPr sz="1600" dirty="0">
                <a:latin typeface="Arial"/>
                <a:cs typeface="Arial"/>
              </a:rPr>
              <a:t>Chambers,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D.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,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Cantrell,</a:t>
            </a:r>
            <a:r>
              <a:rPr sz="1600" spc="-10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A.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Booth,</a:t>
            </a:r>
            <a:r>
              <a:rPr sz="1600" spc="-9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A.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(2021)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Rapid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evidence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review</a:t>
            </a:r>
            <a:r>
              <a:rPr sz="1600" i="1" spc="-3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: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i="1" spc="-10" dirty="0">
                <a:latin typeface="Arial"/>
                <a:cs typeface="Arial"/>
              </a:rPr>
              <a:t>challenges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spc="-25" dirty="0">
                <a:latin typeface="Arial"/>
                <a:cs typeface="Arial"/>
              </a:rPr>
              <a:t>to </a:t>
            </a:r>
            <a:r>
              <a:rPr sz="1600" i="1" spc="-10" dirty="0">
                <a:latin typeface="Arial"/>
                <a:cs typeface="Arial"/>
              </a:rPr>
              <a:t>implementing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digital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and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spc="-10" dirty="0">
                <a:latin typeface="Arial"/>
                <a:cs typeface="Arial"/>
              </a:rPr>
              <a:t>data-</a:t>
            </a:r>
            <a:r>
              <a:rPr sz="1600" i="1" dirty="0">
                <a:latin typeface="Arial"/>
                <a:cs typeface="Arial"/>
              </a:rPr>
              <a:t>driven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spc="-10" dirty="0">
                <a:latin typeface="Arial"/>
                <a:cs typeface="Arial"/>
              </a:rPr>
              <a:t>technologies</a:t>
            </a:r>
            <a:r>
              <a:rPr sz="1600" i="1" spc="-5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in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health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and</a:t>
            </a:r>
            <a:r>
              <a:rPr sz="1600" i="1" spc="-3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social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care.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Report</a:t>
            </a:r>
            <a:r>
              <a:rPr sz="1600" dirty="0">
                <a:latin typeface="Arial"/>
                <a:cs typeface="Arial"/>
              </a:rPr>
              <a:t>.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The </a:t>
            </a:r>
            <a:r>
              <a:rPr sz="1600" dirty="0">
                <a:latin typeface="Arial"/>
                <a:cs typeface="Arial"/>
              </a:rPr>
              <a:t>University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Sheffield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,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Sheffield.</a:t>
            </a:r>
            <a:endParaRPr sz="1600" dirty="0">
              <a:latin typeface="Arial"/>
              <a:cs typeface="Arial"/>
            </a:endParaRPr>
          </a:p>
          <a:p>
            <a:pPr marL="368300" marR="521334" indent="-342900">
              <a:lnSpc>
                <a:spcPct val="80000"/>
              </a:lnSpc>
              <a:spcBef>
                <a:spcPts val="390"/>
              </a:spcBef>
              <a:buChar char="•"/>
              <a:tabLst>
                <a:tab pos="367665" algn="l"/>
                <a:tab pos="368300" algn="l"/>
              </a:tabLst>
            </a:pPr>
            <a:r>
              <a:rPr sz="1600" spc="-20" dirty="0">
                <a:latin typeface="Arial"/>
                <a:cs typeface="Arial"/>
              </a:rPr>
              <a:t>Glasby,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J.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(2017)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i="1" spc="-10" dirty="0">
                <a:latin typeface="Arial"/>
                <a:cs typeface="Arial"/>
              </a:rPr>
              <a:t>Understanding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health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and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social</a:t>
            </a:r>
            <a:r>
              <a:rPr sz="1600" i="1" spc="-6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care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(3</a:t>
            </a:r>
            <a:r>
              <a:rPr sz="1575" baseline="26455" dirty="0">
                <a:latin typeface="Arial"/>
                <a:cs typeface="Arial"/>
              </a:rPr>
              <a:t>rd</a:t>
            </a:r>
            <a:r>
              <a:rPr sz="1575" spc="165" baseline="264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edition)</a:t>
            </a:r>
            <a:r>
              <a:rPr sz="1600" spc="-4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Bristol:</a:t>
            </a:r>
            <a:r>
              <a:rPr sz="1600" spc="-7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Policy Press.</a:t>
            </a:r>
            <a:endParaRPr sz="1600" dirty="0">
              <a:latin typeface="Arial"/>
              <a:cs typeface="Arial"/>
            </a:endParaRPr>
          </a:p>
          <a:p>
            <a:pPr marL="368300" indent="-342900">
              <a:lnSpc>
                <a:spcPct val="100000"/>
              </a:lnSpc>
              <a:buChar char="•"/>
              <a:tabLst>
                <a:tab pos="367665" algn="l"/>
                <a:tab pos="368300" algn="l"/>
              </a:tabLst>
            </a:pPr>
            <a:r>
              <a:rPr sz="1600" spc="-20" dirty="0">
                <a:latin typeface="Arial"/>
                <a:cs typeface="Arial"/>
              </a:rPr>
              <a:t>Glasby,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J.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(2017)</a:t>
            </a:r>
            <a:r>
              <a:rPr sz="1600" spc="-10" dirty="0">
                <a:latin typeface="Arial"/>
                <a:cs typeface="Arial"/>
              </a:rPr>
              <a:t> </a:t>
            </a:r>
            <a:r>
              <a:rPr sz="1600" i="1" spc="-10" dirty="0">
                <a:latin typeface="Arial"/>
                <a:cs typeface="Arial"/>
              </a:rPr>
              <a:t>Understanding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Health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and</a:t>
            </a:r>
            <a:r>
              <a:rPr sz="1600" i="1" spc="-2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Social</a:t>
            </a:r>
            <a:r>
              <a:rPr sz="1600" i="1" spc="-6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Care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(3</a:t>
            </a:r>
            <a:r>
              <a:rPr sz="1575" baseline="26455" dirty="0">
                <a:latin typeface="Arial"/>
                <a:cs typeface="Arial"/>
              </a:rPr>
              <a:t>rd</a:t>
            </a:r>
            <a:r>
              <a:rPr sz="1575" spc="172" baseline="264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Ed.).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Bristol: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Policy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Press.</a:t>
            </a:r>
            <a:endParaRPr sz="1600" dirty="0">
              <a:latin typeface="Arial"/>
              <a:cs typeface="Arial"/>
            </a:endParaRPr>
          </a:p>
          <a:p>
            <a:pPr marL="368300" marR="403225" indent="-342900">
              <a:lnSpc>
                <a:spcPts val="1540"/>
              </a:lnSpc>
              <a:spcBef>
                <a:spcPts val="370"/>
              </a:spcBef>
              <a:buChar char="•"/>
              <a:tabLst>
                <a:tab pos="367665" algn="l"/>
                <a:tab pos="368300" algn="l"/>
              </a:tabLst>
            </a:pPr>
            <a:r>
              <a:rPr sz="1600" spc="-20" dirty="0">
                <a:latin typeface="Arial"/>
                <a:cs typeface="Arial"/>
              </a:rPr>
              <a:t>Glasby, </a:t>
            </a:r>
            <a:r>
              <a:rPr sz="1600" dirty="0">
                <a:latin typeface="Arial"/>
                <a:cs typeface="Arial"/>
              </a:rPr>
              <a:t>J.</a:t>
            </a:r>
            <a:r>
              <a:rPr sz="1600" spc="-5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&amp;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Dickinson,</a:t>
            </a:r>
            <a:r>
              <a:rPr sz="1600" spc="-6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H.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(2014)</a:t>
            </a:r>
            <a:r>
              <a:rPr sz="1600" spc="-1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Partnership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working</a:t>
            </a:r>
            <a:r>
              <a:rPr sz="1600" i="1" spc="-5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in</a:t>
            </a:r>
            <a:r>
              <a:rPr sz="1600" i="1" spc="-6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health</a:t>
            </a:r>
            <a:r>
              <a:rPr sz="1600" i="1" spc="-5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and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social</a:t>
            </a:r>
            <a:r>
              <a:rPr sz="1600" i="1" spc="-6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care: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what</a:t>
            </a:r>
            <a:r>
              <a:rPr sz="1600" i="1" spc="-40" dirty="0">
                <a:latin typeface="Arial"/>
                <a:cs typeface="Arial"/>
              </a:rPr>
              <a:t> </a:t>
            </a:r>
            <a:r>
              <a:rPr sz="1600" i="1" spc="-25" dirty="0">
                <a:latin typeface="Arial"/>
                <a:cs typeface="Arial"/>
              </a:rPr>
              <a:t>is </a:t>
            </a:r>
            <a:r>
              <a:rPr sz="1600" i="1" dirty="0">
                <a:latin typeface="Arial"/>
                <a:cs typeface="Arial"/>
              </a:rPr>
              <a:t>integrated</a:t>
            </a:r>
            <a:r>
              <a:rPr sz="1600" i="1" spc="-3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care</a:t>
            </a:r>
            <a:r>
              <a:rPr sz="1600" i="1" spc="-3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and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how</a:t>
            </a:r>
            <a:r>
              <a:rPr sz="1600" i="1" spc="-30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can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we</a:t>
            </a:r>
            <a:r>
              <a:rPr sz="1600" i="1" spc="-4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deliver</a:t>
            </a:r>
            <a:r>
              <a:rPr sz="1600" i="1" spc="-55" dirty="0">
                <a:latin typeface="Arial"/>
                <a:cs typeface="Arial"/>
              </a:rPr>
              <a:t> </a:t>
            </a:r>
            <a:r>
              <a:rPr sz="1600" i="1" dirty="0">
                <a:latin typeface="Arial"/>
                <a:cs typeface="Arial"/>
              </a:rPr>
              <a:t>it?</a:t>
            </a:r>
            <a:r>
              <a:rPr sz="1600" i="1" spc="-1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Bristol:</a:t>
            </a:r>
            <a:r>
              <a:rPr sz="1600" spc="3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The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Policy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Press.</a:t>
            </a:r>
            <a:endParaRPr sz="1600" dirty="0">
              <a:latin typeface="Arial"/>
              <a:cs typeface="Arial"/>
            </a:endParaRPr>
          </a:p>
          <a:p>
            <a:pPr marL="368300" indent="-342900">
              <a:lnSpc>
                <a:spcPct val="100000"/>
              </a:lnSpc>
              <a:spcBef>
                <a:spcPts val="5"/>
              </a:spcBef>
              <a:buClr>
                <a:srgbClr val="000000"/>
              </a:buClr>
              <a:buChar char="•"/>
              <a:tabLst>
                <a:tab pos="367665" algn="l"/>
                <a:tab pos="368300" algn="l"/>
              </a:tabLst>
            </a:pP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Healthcare</a:t>
            </a:r>
            <a:r>
              <a:rPr sz="1600" u="sng" spc="-6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UK</a:t>
            </a:r>
            <a:r>
              <a:rPr sz="16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-</a:t>
            </a:r>
            <a:r>
              <a:rPr sz="16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 </a:t>
            </a:r>
            <a:r>
              <a:rPr sz="16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GOV.UK</a:t>
            </a:r>
            <a:r>
              <a:rPr sz="16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 </a:t>
            </a:r>
            <a:r>
              <a:rPr sz="16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(www.gov.uk)</a:t>
            </a:r>
            <a:r>
              <a:rPr sz="1600" spc="1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[Access</a:t>
            </a:r>
            <a:r>
              <a:rPr sz="1600" spc="-10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August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2022]</a:t>
            </a:r>
            <a:endParaRPr sz="1600" dirty="0">
              <a:latin typeface="Arial"/>
              <a:cs typeface="Arial"/>
            </a:endParaRPr>
          </a:p>
          <a:p>
            <a:pPr marL="368300" indent="-342900">
              <a:lnSpc>
                <a:spcPct val="100000"/>
              </a:lnSpc>
              <a:spcBef>
                <a:spcPts val="5"/>
              </a:spcBef>
              <a:buClr>
                <a:srgbClr val="000000"/>
              </a:buClr>
              <a:buFont typeface="Arial"/>
              <a:buChar char="•"/>
              <a:tabLst>
                <a:tab pos="367665" algn="l"/>
                <a:tab pos="368300" algn="l"/>
              </a:tabLst>
            </a:pP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Legal</a:t>
            </a:r>
            <a:r>
              <a:rPr sz="1600" u="sng" spc="-5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Requirements</a:t>
            </a:r>
            <a:r>
              <a:rPr sz="16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of</a:t>
            </a:r>
            <a:r>
              <a:rPr sz="16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a</a:t>
            </a:r>
            <a:r>
              <a:rPr sz="16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Needs</a:t>
            </a:r>
            <a:r>
              <a:rPr sz="16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Assessment</a:t>
            </a:r>
            <a:r>
              <a:rPr sz="16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6"/>
              </a:rPr>
              <a:t>(proceduresonline.com)</a:t>
            </a:r>
            <a:r>
              <a:rPr sz="1600" spc="35" dirty="0">
                <a:solidFill>
                  <a:srgbClr val="0000FF"/>
                </a:solidFill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[2</a:t>
            </a:r>
            <a:r>
              <a:rPr sz="1575" baseline="26455" dirty="0">
                <a:latin typeface="Segoe UI"/>
                <a:cs typeface="Segoe UI"/>
              </a:rPr>
              <a:t>nd</a:t>
            </a:r>
            <a:r>
              <a:rPr sz="1575" spc="157" baseline="264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November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2022]</a:t>
            </a:r>
            <a:endParaRPr sz="1600" dirty="0">
              <a:latin typeface="Segoe UI"/>
              <a:cs typeface="Segoe UI"/>
            </a:endParaRPr>
          </a:p>
          <a:p>
            <a:pPr marL="368300" marR="467359" indent="-342900">
              <a:lnSpc>
                <a:spcPts val="1540"/>
              </a:lnSpc>
              <a:spcBef>
                <a:spcPts val="365"/>
              </a:spcBef>
              <a:buFont typeface="Arial"/>
              <a:buChar char="•"/>
              <a:tabLst>
                <a:tab pos="367665" algn="l"/>
                <a:tab pos="368300" algn="l"/>
              </a:tabLst>
            </a:pPr>
            <a:r>
              <a:rPr sz="1600" spc="-20" dirty="0">
                <a:latin typeface="Segoe UI"/>
                <a:cs typeface="Segoe UI"/>
              </a:rPr>
              <a:t>Milner,</a:t>
            </a:r>
            <a:r>
              <a:rPr sz="1600" spc="-7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J.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&amp;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O’Byrne,</a:t>
            </a:r>
            <a:r>
              <a:rPr sz="1600" spc="-15" dirty="0">
                <a:latin typeface="Segoe UI"/>
                <a:cs typeface="Segoe UI"/>
              </a:rPr>
              <a:t> </a:t>
            </a:r>
            <a:r>
              <a:rPr sz="1600" spc="-145" dirty="0">
                <a:latin typeface="Segoe UI"/>
                <a:cs typeface="Segoe UI"/>
              </a:rPr>
              <a:t>P.</a:t>
            </a:r>
            <a:r>
              <a:rPr sz="1600" spc="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(2002)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Assessment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in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Social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Work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</a:t>
            </a:r>
            <a:r>
              <a:rPr sz="1575" baseline="26455" dirty="0">
                <a:latin typeface="Segoe UI"/>
                <a:cs typeface="Segoe UI"/>
              </a:rPr>
              <a:t>nd</a:t>
            </a:r>
            <a:r>
              <a:rPr sz="1575" spc="157" baseline="264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Ed.)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Basingstoke: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Palgrave MacMillian.</a:t>
            </a:r>
            <a:endParaRPr sz="1600" dirty="0">
              <a:latin typeface="Segoe UI"/>
              <a:cs typeface="Segoe UI"/>
            </a:endParaRPr>
          </a:p>
          <a:p>
            <a:pPr marL="368300" marR="62230" indent="-342900">
              <a:lnSpc>
                <a:spcPts val="1540"/>
              </a:lnSpc>
              <a:spcBef>
                <a:spcPts val="355"/>
              </a:spcBef>
              <a:buFont typeface="Arial"/>
              <a:buChar char="•"/>
              <a:tabLst>
                <a:tab pos="367665" algn="l"/>
                <a:tab pos="368300" algn="l"/>
              </a:tabLst>
            </a:pP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What</a:t>
            </a:r>
            <a:r>
              <a:rPr sz="16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is</a:t>
            </a:r>
            <a:r>
              <a:rPr sz="1600" u="sng" spc="-5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Safeguarding</a:t>
            </a:r>
            <a:r>
              <a:rPr sz="1600" u="sng" spc="-5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Vulnerable</a:t>
            </a:r>
            <a:r>
              <a:rPr sz="16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Adults?</a:t>
            </a:r>
            <a:r>
              <a:rPr sz="1600" u="sng" spc="-7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|</a:t>
            </a:r>
            <a:r>
              <a:rPr sz="16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High</a:t>
            </a:r>
            <a:r>
              <a:rPr sz="1600" u="sng" spc="-6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Speed</a:t>
            </a:r>
            <a:r>
              <a:rPr sz="16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6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7"/>
              </a:rPr>
              <a:t>Training</a:t>
            </a:r>
            <a:r>
              <a:rPr sz="16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 </a:t>
            </a:r>
            <a:r>
              <a:rPr sz="1600" spc="-4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(pictures/images</a:t>
            </a:r>
            <a:r>
              <a:rPr sz="1600" spc="-4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from</a:t>
            </a:r>
            <a:r>
              <a:rPr sz="1600" spc="-2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this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website. </a:t>
            </a:r>
            <a:r>
              <a:rPr sz="1600" dirty="0">
                <a:latin typeface="Calibri"/>
                <a:cs typeface="Calibri"/>
              </a:rPr>
              <a:t>[2</a:t>
            </a:r>
            <a:r>
              <a:rPr sz="1575" baseline="26455" dirty="0">
                <a:latin typeface="Calibri"/>
                <a:cs typeface="Calibri"/>
              </a:rPr>
              <a:t>nd</a:t>
            </a:r>
            <a:r>
              <a:rPr sz="1575" spc="89" baseline="2645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November</a:t>
            </a:r>
            <a:r>
              <a:rPr sz="1600" spc="-20" dirty="0">
                <a:latin typeface="Calibri"/>
                <a:cs typeface="Calibri"/>
              </a:rPr>
              <a:t> 2022]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8267" y="6072936"/>
            <a:ext cx="10160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dirty="0">
                <a:latin typeface="Arial"/>
                <a:cs typeface="Arial"/>
              </a:rPr>
              <a:t>•</a:t>
            </a:r>
            <a:endParaRPr sz="1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2020</Words>
  <Application>Microsoft Office PowerPoint</Application>
  <PresentationFormat>On-screen Show (4:3)</PresentationFormat>
  <Paragraphs>178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Segoe UI</vt:lpstr>
      <vt:lpstr>Source Sans 3 Semibold</vt:lpstr>
      <vt:lpstr>Tahoma</vt:lpstr>
      <vt:lpstr>Office Theme</vt:lpstr>
      <vt:lpstr>Module LCHS4003 Introduction to Health and Social Care</vt:lpstr>
      <vt:lpstr>WELCOME</vt:lpstr>
      <vt:lpstr>Today we will…</vt:lpstr>
      <vt:lpstr>   Discuss </vt:lpstr>
      <vt:lpstr>Why is assessment important?</vt:lpstr>
      <vt:lpstr>PowerPoint Presentation</vt:lpstr>
      <vt:lpstr>The six principles of the Care Act:</vt:lpstr>
      <vt:lpstr>Needs Assessment Under the Care Act 2014</vt:lpstr>
      <vt:lpstr>PowerPoint Presentation</vt:lpstr>
      <vt:lpstr>PowerPoint Presentation</vt:lpstr>
      <vt:lpstr>Important to know…</vt:lpstr>
      <vt:lpstr>PowerPoint Presentation</vt:lpstr>
      <vt:lpstr>Types of Assessments</vt:lpstr>
      <vt:lpstr>Questioning Model </vt:lpstr>
      <vt:lpstr>Procedural Model </vt:lpstr>
      <vt:lpstr>Exchange Model </vt:lpstr>
      <vt:lpstr>PowerPoint Presentation</vt:lpstr>
      <vt:lpstr>PowerPoint Presentation</vt:lpstr>
      <vt:lpstr>Involving the person in the assessment process</vt:lpstr>
      <vt:lpstr>Who should be involved in the assessment process?</vt:lpstr>
      <vt:lpstr>What the assessment must include</vt:lpstr>
      <vt:lpstr>The Local Authority must consider:</vt:lpstr>
      <vt:lpstr>The assessment process</vt:lpstr>
      <vt:lpstr>Stages of Assessment</vt:lpstr>
      <vt:lpstr>PowerPoint Presentation</vt:lpstr>
      <vt:lpstr>PowerPoint Presentation</vt:lpstr>
      <vt:lpstr>Assessments for Carers</vt:lpstr>
      <vt:lpstr>PowerPoint Presentation</vt:lpstr>
      <vt:lpstr>PowerPoint Presentation</vt:lpstr>
      <vt:lpstr>Questions?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lizeta demetriou</cp:lastModifiedBy>
  <cp:revision>12</cp:revision>
  <dcterms:created xsi:type="dcterms:W3CDTF">2022-11-25T14:33:33Z</dcterms:created>
  <dcterms:modified xsi:type="dcterms:W3CDTF">2023-08-09T10:38:18Z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2022-11-04T00:00:00Z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2022-11-25T00:00:00Z</vt:filetime>
  </property>
  <property fmtid="{D5CDD505-2E9C-101B-9397-08002B2CF9AE}" pid="5" name="Producer">
    <vt:lpwstr>Microsoft® PowerPoint® for Microsoft 365</vt:lpwstr>
  </property>
</Properties>
</file>