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56" r:id="rId3"/>
    <p:sldId id="261" r:id="rId4"/>
    <p:sldId id="260" r:id="rId5"/>
    <p:sldId id="257" r:id="rId6"/>
    <p:sldId id="259"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19D8E0-96AF-92B0-7600-19196B1C7045}" v="2573" dt="2025-01-18T17:24:45.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rin James (2300279)" userId="S::2300279@student.uwtsd.ac.uk::400b3764-ed35-4758-a4b5-dd439b3bf088" providerId="AD" clId="Web-{EC69A82F-B268-F921-F83E-2D7F1A8808AA}"/>
    <pc:docChg chg="modSld">
      <pc:chgData name="Catrin James (2300279)" userId="S::2300279@student.uwtsd.ac.uk::400b3764-ed35-4758-a4b5-dd439b3bf088" providerId="AD" clId="Web-{EC69A82F-B268-F921-F83E-2D7F1A8808AA}" dt="2025-01-02T14:31:33.825" v="230" actId="20577"/>
      <pc:docMkLst>
        <pc:docMk/>
      </pc:docMkLst>
      <pc:sldChg chg="modSp">
        <pc:chgData name="Catrin James (2300279)" userId="S::2300279@student.uwtsd.ac.uk::400b3764-ed35-4758-a4b5-dd439b3bf088" providerId="AD" clId="Web-{EC69A82F-B268-F921-F83E-2D7F1A8808AA}" dt="2025-01-02T14:29:14.259" v="116" actId="20577"/>
        <pc:sldMkLst>
          <pc:docMk/>
          <pc:sldMk cId="109857222" sldId="256"/>
        </pc:sldMkLst>
        <pc:spChg chg="mod">
          <ac:chgData name="Catrin James (2300279)" userId="S::2300279@student.uwtsd.ac.uk::400b3764-ed35-4758-a4b5-dd439b3bf088" providerId="AD" clId="Web-{EC69A82F-B268-F921-F83E-2D7F1A8808AA}" dt="2025-01-02T14:29:14.259" v="116" actId="20577"/>
          <ac:spMkLst>
            <pc:docMk/>
            <pc:sldMk cId="109857222" sldId="256"/>
            <ac:spMk id="3" creationId="{690E381E-3A9B-85CB-D222-3D4E7C7CA457}"/>
          </ac:spMkLst>
        </pc:spChg>
      </pc:sldChg>
      <pc:sldChg chg="modSp">
        <pc:chgData name="Catrin James (2300279)" userId="S::2300279@student.uwtsd.ac.uk::400b3764-ed35-4758-a4b5-dd439b3bf088" providerId="AD" clId="Web-{EC69A82F-B268-F921-F83E-2D7F1A8808AA}" dt="2025-01-02T14:31:33.825" v="230" actId="20577"/>
        <pc:sldMkLst>
          <pc:docMk/>
          <pc:sldMk cId="1174324079" sldId="257"/>
        </pc:sldMkLst>
        <pc:spChg chg="mod">
          <ac:chgData name="Catrin James (2300279)" userId="S::2300279@student.uwtsd.ac.uk::400b3764-ed35-4758-a4b5-dd439b3bf088" providerId="AD" clId="Web-{EC69A82F-B268-F921-F83E-2D7F1A8808AA}" dt="2025-01-02T14:31:33.825" v="230" actId="20577"/>
          <ac:spMkLst>
            <pc:docMk/>
            <pc:sldMk cId="1174324079" sldId="257"/>
            <ac:spMk id="3" creationId="{F8BE8EFE-B846-555C-C900-4A7D5ED8DDD7}"/>
          </ac:spMkLst>
        </pc:spChg>
      </pc:sldChg>
      <pc:sldChg chg="modSp">
        <pc:chgData name="Catrin James (2300279)" userId="S::2300279@student.uwtsd.ac.uk::400b3764-ed35-4758-a4b5-dd439b3bf088" providerId="AD" clId="Web-{EC69A82F-B268-F921-F83E-2D7F1A8808AA}" dt="2025-01-02T14:29:49.744" v="120" actId="20577"/>
        <pc:sldMkLst>
          <pc:docMk/>
          <pc:sldMk cId="482482043" sldId="259"/>
        </pc:sldMkLst>
        <pc:spChg chg="mod">
          <ac:chgData name="Catrin James (2300279)" userId="S::2300279@student.uwtsd.ac.uk::400b3764-ed35-4758-a4b5-dd439b3bf088" providerId="AD" clId="Web-{EC69A82F-B268-F921-F83E-2D7F1A8808AA}" dt="2025-01-02T14:29:49.744" v="120" actId="20577"/>
          <ac:spMkLst>
            <pc:docMk/>
            <pc:sldMk cId="482482043" sldId="259"/>
            <ac:spMk id="5" creationId="{A89A541E-0C70-ACD2-F9DB-6DE8CD9FC72E}"/>
          </ac:spMkLst>
        </pc:spChg>
      </pc:sldChg>
      <pc:sldChg chg="addSp modSp">
        <pc:chgData name="Catrin James (2300279)" userId="S::2300279@student.uwtsd.ac.uk::400b3764-ed35-4758-a4b5-dd439b3bf088" providerId="AD" clId="Web-{EC69A82F-B268-F921-F83E-2D7F1A8808AA}" dt="2025-01-02T14:28:18.132" v="112" actId="20577"/>
        <pc:sldMkLst>
          <pc:docMk/>
          <pc:sldMk cId="41373200" sldId="260"/>
        </pc:sldMkLst>
        <pc:spChg chg="add mod">
          <ac:chgData name="Catrin James (2300279)" userId="S::2300279@student.uwtsd.ac.uk::400b3764-ed35-4758-a4b5-dd439b3bf088" providerId="AD" clId="Web-{EC69A82F-B268-F921-F83E-2D7F1A8808AA}" dt="2025-01-02T14:28:18.132" v="112" actId="20577"/>
          <ac:spMkLst>
            <pc:docMk/>
            <pc:sldMk cId="41373200" sldId="260"/>
            <ac:spMk id="8" creationId="{D36E3436-C3D9-07F9-9DFD-E12A3E9327B9}"/>
          </ac:spMkLst>
        </pc:spChg>
      </pc:sldChg>
    </pc:docChg>
  </pc:docChgLst>
  <pc:docChgLst>
    <pc:chgData name="Catrin James (2300279)" userId="S::2300279@student.uwtsd.ac.uk::400b3764-ed35-4758-a4b5-dd439b3bf088" providerId="AD" clId="Web-{0555A539-279F-C429-9C96-B29D45F9DE3C}"/>
    <pc:docChg chg="modSld">
      <pc:chgData name="Catrin James (2300279)" userId="S::2300279@student.uwtsd.ac.uk::400b3764-ed35-4758-a4b5-dd439b3bf088" providerId="AD" clId="Web-{0555A539-279F-C429-9C96-B29D45F9DE3C}" dt="2024-12-23T15:23:47.041" v="854" actId="1076"/>
      <pc:docMkLst>
        <pc:docMk/>
      </pc:docMkLst>
      <pc:sldChg chg="modSp">
        <pc:chgData name="Catrin James (2300279)" userId="S::2300279@student.uwtsd.ac.uk::400b3764-ed35-4758-a4b5-dd439b3bf088" providerId="AD" clId="Web-{0555A539-279F-C429-9C96-B29D45F9DE3C}" dt="2024-12-23T15:23:47.041" v="854" actId="1076"/>
        <pc:sldMkLst>
          <pc:docMk/>
          <pc:sldMk cId="109857222" sldId="256"/>
        </pc:sldMkLst>
        <pc:spChg chg="mod">
          <ac:chgData name="Catrin James (2300279)" userId="S::2300279@student.uwtsd.ac.uk::400b3764-ed35-4758-a4b5-dd439b3bf088" providerId="AD" clId="Web-{0555A539-279F-C429-9C96-B29D45F9DE3C}" dt="2024-12-23T15:22:09.773" v="801" actId="20577"/>
          <ac:spMkLst>
            <pc:docMk/>
            <pc:sldMk cId="109857222" sldId="256"/>
            <ac:spMk id="3" creationId="{690E381E-3A9B-85CB-D222-3D4E7C7CA457}"/>
          </ac:spMkLst>
        </pc:spChg>
        <pc:spChg chg="mod">
          <ac:chgData name="Catrin James (2300279)" userId="S::2300279@student.uwtsd.ac.uk::400b3764-ed35-4758-a4b5-dd439b3bf088" providerId="AD" clId="Web-{0555A539-279F-C429-9C96-B29D45F9DE3C}" dt="2024-12-23T15:23:47.041" v="854" actId="1076"/>
          <ac:spMkLst>
            <pc:docMk/>
            <pc:sldMk cId="109857222" sldId="256"/>
            <ac:spMk id="7" creationId="{9107CE53-AAF4-FD8A-F548-965370B54589}"/>
          </ac:spMkLst>
        </pc:spChg>
      </pc:sldChg>
      <pc:sldChg chg="modSp">
        <pc:chgData name="Catrin James (2300279)" userId="S::2300279@student.uwtsd.ac.uk::400b3764-ed35-4758-a4b5-dd439b3bf088" providerId="AD" clId="Web-{0555A539-279F-C429-9C96-B29D45F9DE3C}" dt="2024-12-23T15:23:35.635" v="853" actId="20577"/>
        <pc:sldMkLst>
          <pc:docMk/>
          <pc:sldMk cId="1174324079" sldId="257"/>
        </pc:sldMkLst>
        <pc:spChg chg="mod">
          <ac:chgData name="Catrin James (2300279)" userId="S::2300279@student.uwtsd.ac.uk::400b3764-ed35-4758-a4b5-dd439b3bf088" providerId="AD" clId="Web-{0555A539-279F-C429-9C96-B29D45F9DE3C}" dt="2024-12-23T15:23:35.635" v="853" actId="20577"/>
          <ac:spMkLst>
            <pc:docMk/>
            <pc:sldMk cId="1174324079" sldId="257"/>
            <ac:spMk id="3" creationId="{F8BE8EFE-B846-555C-C900-4A7D5ED8DDD7}"/>
          </ac:spMkLst>
        </pc:spChg>
      </pc:sldChg>
      <pc:sldChg chg="addSp delSp modSp">
        <pc:chgData name="Catrin James (2300279)" userId="S::2300279@student.uwtsd.ac.uk::400b3764-ed35-4758-a4b5-dd439b3bf088" providerId="AD" clId="Web-{0555A539-279F-C429-9C96-B29D45F9DE3C}" dt="2024-12-23T15:22:07.226" v="799" actId="20577"/>
        <pc:sldMkLst>
          <pc:docMk/>
          <pc:sldMk cId="3763789233" sldId="258"/>
        </pc:sldMkLst>
        <pc:spChg chg="mod">
          <ac:chgData name="Catrin James (2300279)" userId="S::2300279@student.uwtsd.ac.uk::400b3764-ed35-4758-a4b5-dd439b3bf088" providerId="AD" clId="Web-{0555A539-279F-C429-9C96-B29D45F9DE3C}" dt="2024-12-18T15:40:33.788" v="164" actId="20577"/>
          <ac:spMkLst>
            <pc:docMk/>
            <pc:sldMk cId="3763789233" sldId="258"/>
            <ac:spMk id="2" creationId="{E2C3E2E8-5620-B40C-C758-49633D2FEE00}"/>
          </ac:spMkLst>
        </pc:spChg>
        <pc:spChg chg="add mod">
          <ac:chgData name="Catrin James (2300279)" userId="S::2300279@student.uwtsd.ac.uk::400b3764-ed35-4758-a4b5-dd439b3bf088" providerId="AD" clId="Web-{0555A539-279F-C429-9C96-B29D45F9DE3C}" dt="2024-12-23T15:22:07.226" v="799" actId="20577"/>
          <ac:spMkLst>
            <pc:docMk/>
            <pc:sldMk cId="3763789233" sldId="258"/>
            <ac:spMk id="4" creationId="{2A317F36-70AD-7D79-D3D0-8E940E4FBA4E}"/>
          </ac:spMkLst>
        </pc:spChg>
        <pc:spChg chg="add mod">
          <ac:chgData name="Catrin James (2300279)" userId="S::2300279@student.uwtsd.ac.uk::400b3764-ed35-4758-a4b5-dd439b3bf088" providerId="AD" clId="Web-{0555A539-279F-C429-9C96-B29D45F9DE3C}" dt="2024-12-18T15:09:39.357" v="41" actId="14100"/>
          <ac:spMkLst>
            <pc:docMk/>
            <pc:sldMk cId="3763789233" sldId="258"/>
            <ac:spMk id="7" creationId="{81749FAA-20F7-1069-111C-D4BC72DA2ED9}"/>
          </ac:spMkLst>
        </pc:spChg>
        <pc:picChg chg="add mod">
          <ac:chgData name="Catrin James (2300279)" userId="S::2300279@student.uwtsd.ac.uk::400b3764-ed35-4758-a4b5-dd439b3bf088" providerId="AD" clId="Web-{0555A539-279F-C429-9C96-B29D45F9DE3C}" dt="2024-12-18T15:06:24.641" v="8" actId="14100"/>
          <ac:picMkLst>
            <pc:docMk/>
            <pc:sldMk cId="3763789233" sldId="258"/>
            <ac:picMk id="3" creationId="{75D9530B-4A1D-BC16-CDEC-10F41A9E0827}"/>
          </ac:picMkLst>
        </pc:picChg>
      </pc:sldChg>
    </pc:docChg>
  </pc:docChgLst>
  <pc:docChgLst>
    <pc:chgData name="Catrin James (2300279)" userId="S::2300279@student.uwtsd.ac.uk::400b3764-ed35-4758-a4b5-dd439b3bf088" providerId="AD" clId="Web-{C46839AC-BF15-A4FE-A552-A55FC511795E}"/>
    <pc:docChg chg="delSld modSld">
      <pc:chgData name="Catrin James (2300279)" userId="S::2300279@student.uwtsd.ac.uk::400b3764-ed35-4758-a4b5-dd439b3bf088" providerId="AD" clId="Web-{C46839AC-BF15-A4FE-A552-A55FC511795E}" dt="2025-01-06T14:37:44.405" v="548" actId="1076"/>
      <pc:docMkLst>
        <pc:docMk/>
      </pc:docMkLst>
      <pc:sldChg chg="modSp">
        <pc:chgData name="Catrin James (2300279)" userId="S::2300279@student.uwtsd.ac.uk::400b3764-ed35-4758-a4b5-dd439b3bf088" providerId="AD" clId="Web-{C46839AC-BF15-A4FE-A552-A55FC511795E}" dt="2025-01-06T14:30:24.112" v="503" actId="1076"/>
        <pc:sldMkLst>
          <pc:docMk/>
          <pc:sldMk cId="109857222" sldId="256"/>
        </pc:sldMkLst>
        <pc:spChg chg="mod">
          <ac:chgData name="Catrin James (2300279)" userId="S::2300279@student.uwtsd.ac.uk::400b3764-ed35-4758-a4b5-dd439b3bf088" providerId="AD" clId="Web-{C46839AC-BF15-A4FE-A552-A55FC511795E}" dt="2025-01-06T14:30:24.112" v="503" actId="1076"/>
          <ac:spMkLst>
            <pc:docMk/>
            <pc:sldMk cId="109857222" sldId="256"/>
            <ac:spMk id="2" creationId="{29F23716-55A7-3235-3F5F-F48CC01A866D}"/>
          </ac:spMkLst>
        </pc:spChg>
        <pc:spChg chg="mod">
          <ac:chgData name="Catrin James (2300279)" userId="S::2300279@student.uwtsd.ac.uk::400b3764-ed35-4758-a4b5-dd439b3bf088" providerId="AD" clId="Web-{C46839AC-BF15-A4FE-A552-A55FC511795E}" dt="2025-01-06T14:11:11.426" v="416" actId="20577"/>
          <ac:spMkLst>
            <pc:docMk/>
            <pc:sldMk cId="109857222" sldId="256"/>
            <ac:spMk id="3" creationId="{690E381E-3A9B-85CB-D222-3D4E7C7CA457}"/>
          </ac:spMkLst>
        </pc:spChg>
        <pc:spChg chg="mod">
          <ac:chgData name="Catrin James (2300279)" userId="S::2300279@student.uwtsd.ac.uk::400b3764-ed35-4758-a4b5-dd439b3bf088" providerId="AD" clId="Web-{C46839AC-BF15-A4FE-A552-A55FC511795E}" dt="2025-01-06T14:24:45.869" v="485" actId="20577"/>
          <ac:spMkLst>
            <pc:docMk/>
            <pc:sldMk cId="109857222" sldId="256"/>
            <ac:spMk id="4" creationId="{571FFDD5-113C-61CB-6E40-3854858E051C}"/>
          </ac:spMkLst>
        </pc:spChg>
        <pc:spChg chg="mod">
          <ac:chgData name="Catrin James (2300279)" userId="S::2300279@student.uwtsd.ac.uk::400b3764-ed35-4758-a4b5-dd439b3bf088" providerId="AD" clId="Web-{C46839AC-BF15-A4FE-A552-A55FC511795E}" dt="2025-01-06T14:24:37.307" v="482" actId="20577"/>
          <ac:spMkLst>
            <pc:docMk/>
            <pc:sldMk cId="109857222" sldId="256"/>
            <ac:spMk id="7" creationId="{9107CE53-AAF4-FD8A-F548-965370B54589}"/>
          </ac:spMkLst>
        </pc:spChg>
      </pc:sldChg>
      <pc:sldChg chg="delSp modSp del">
        <pc:chgData name="Catrin James (2300279)" userId="S::2300279@student.uwtsd.ac.uk::400b3764-ed35-4758-a4b5-dd439b3bf088" providerId="AD" clId="Web-{C46839AC-BF15-A4FE-A552-A55FC511795E}" dt="2025-01-06T14:37:40.624" v="547"/>
        <pc:sldMkLst>
          <pc:docMk/>
          <pc:sldMk cId="3763789233" sldId="258"/>
        </pc:sldMkLst>
        <pc:spChg chg="mod">
          <ac:chgData name="Catrin James (2300279)" userId="S::2300279@student.uwtsd.ac.uk::400b3764-ed35-4758-a4b5-dd439b3bf088" providerId="AD" clId="Web-{C46839AC-BF15-A4FE-A552-A55FC511795E}" dt="2025-01-06T14:25:53.402" v="496" actId="20577"/>
          <ac:spMkLst>
            <pc:docMk/>
            <pc:sldMk cId="3763789233" sldId="258"/>
            <ac:spMk id="2" creationId="{E2C3E2E8-5620-B40C-C758-49633D2FEE00}"/>
          </ac:spMkLst>
        </pc:spChg>
        <pc:spChg chg="mod">
          <ac:chgData name="Catrin James (2300279)" userId="S::2300279@student.uwtsd.ac.uk::400b3764-ed35-4758-a4b5-dd439b3bf088" providerId="AD" clId="Web-{C46839AC-BF15-A4FE-A552-A55FC511795E}" dt="2025-01-06T14:31:25.880" v="511" actId="20577"/>
          <ac:spMkLst>
            <pc:docMk/>
            <pc:sldMk cId="3763789233" sldId="258"/>
            <ac:spMk id="4" creationId="{2A317F36-70AD-7D79-D3D0-8E940E4FBA4E}"/>
          </ac:spMkLst>
        </pc:spChg>
        <pc:spChg chg="mod">
          <ac:chgData name="Catrin James (2300279)" userId="S::2300279@student.uwtsd.ac.uk::400b3764-ed35-4758-a4b5-dd439b3bf088" providerId="AD" clId="Web-{C46839AC-BF15-A4FE-A552-A55FC511795E}" dt="2025-01-06T14:32:05.959" v="521" actId="20577"/>
          <ac:spMkLst>
            <pc:docMk/>
            <pc:sldMk cId="3763789233" sldId="258"/>
            <ac:spMk id="5" creationId="{E816D9C5-0B71-E890-CD7F-9E5BC45C2A95}"/>
          </ac:spMkLst>
        </pc:spChg>
        <pc:spChg chg="mod">
          <ac:chgData name="Catrin James (2300279)" userId="S::2300279@student.uwtsd.ac.uk::400b3764-ed35-4758-a4b5-dd439b3bf088" providerId="AD" clId="Web-{C46839AC-BF15-A4FE-A552-A55FC511795E}" dt="2025-01-06T14:37:14.357" v="539" actId="20577"/>
          <ac:spMkLst>
            <pc:docMk/>
            <pc:sldMk cId="3763789233" sldId="258"/>
            <ac:spMk id="6" creationId="{D1637EE0-0619-513A-33BA-F0DA6B338798}"/>
          </ac:spMkLst>
        </pc:spChg>
        <pc:spChg chg="mod">
          <ac:chgData name="Catrin James (2300279)" userId="S::2300279@student.uwtsd.ac.uk::400b3764-ed35-4758-a4b5-dd439b3bf088" providerId="AD" clId="Web-{C46839AC-BF15-A4FE-A552-A55FC511795E}" dt="2025-01-06T14:30:42.410" v="506" actId="1076"/>
          <ac:spMkLst>
            <pc:docMk/>
            <pc:sldMk cId="3763789233" sldId="258"/>
            <ac:spMk id="7" creationId="{81749FAA-20F7-1069-111C-D4BC72DA2ED9}"/>
          </ac:spMkLst>
        </pc:spChg>
        <pc:spChg chg="del mod">
          <ac:chgData name="Catrin James (2300279)" userId="S::2300279@student.uwtsd.ac.uk::400b3764-ed35-4758-a4b5-dd439b3bf088" providerId="AD" clId="Web-{C46839AC-BF15-A4FE-A552-A55FC511795E}" dt="2025-01-06T14:37:40.250" v="546"/>
          <ac:spMkLst>
            <pc:docMk/>
            <pc:sldMk cId="3763789233" sldId="258"/>
            <ac:spMk id="9" creationId="{659DB58D-047B-7F95-B140-81AA4242880D}"/>
          </ac:spMkLst>
        </pc:spChg>
        <pc:picChg chg="mod">
          <ac:chgData name="Catrin James (2300279)" userId="S::2300279@student.uwtsd.ac.uk::400b3764-ed35-4758-a4b5-dd439b3bf088" providerId="AD" clId="Web-{C46839AC-BF15-A4FE-A552-A55FC511795E}" dt="2025-01-06T14:30:36.863" v="505" actId="1076"/>
          <ac:picMkLst>
            <pc:docMk/>
            <pc:sldMk cId="3763789233" sldId="258"/>
            <ac:picMk id="3" creationId="{75D9530B-4A1D-BC16-CDEC-10F41A9E0827}"/>
          </ac:picMkLst>
        </pc:picChg>
      </pc:sldChg>
      <pc:sldChg chg="modSp">
        <pc:chgData name="Catrin James (2300279)" userId="S::2300279@student.uwtsd.ac.uk::400b3764-ed35-4758-a4b5-dd439b3bf088" providerId="AD" clId="Web-{C46839AC-BF15-A4FE-A552-A55FC511795E}" dt="2025-01-06T14:37:44.405" v="548" actId="1076"/>
        <pc:sldMkLst>
          <pc:docMk/>
          <pc:sldMk cId="41373200" sldId="260"/>
        </pc:sldMkLst>
        <pc:spChg chg="mod">
          <ac:chgData name="Catrin James (2300279)" userId="S::2300279@student.uwtsd.ac.uk::400b3764-ed35-4758-a4b5-dd439b3bf088" providerId="AD" clId="Web-{C46839AC-BF15-A4FE-A552-A55FC511795E}" dt="2025-01-06T14:24:16.759" v="476" actId="20577"/>
          <ac:spMkLst>
            <pc:docMk/>
            <pc:sldMk cId="41373200" sldId="260"/>
            <ac:spMk id="2" creationId="{1E4D8E09-125D-D761-DA55-D188EFC3E38A}"/>
          </ac:spMkLst>
        </pc:spChg>
        <pc:spChg chg="mod">
          <ac:chgData name="Catrin James (2300279)" userId="S::2300279@student.uwtsd.ac.uk::400b3764-ed35-4758-a4b5-dd439b3bf088" providerId="AD" clId="Web-{C46839AC-BF15-A4FE-A552-A55FC511795E}" dt="2025-01-06T14:23:10.570" v="472" actId="20577"/>
          <ac:spMkLst>
            <pc:docMk/>
            <pc:sldMk cId="41373200" sldId="260"/>
            <ac:spMk id="6" creationId="{2ECA6897-3E17-8275-E74C-D4F89407ECBE}"/>
          </ac:spMkLst>
        </pc:spChg>
        <pc:spChg chg="mod">
          <ac:chgData name="Catrin James (2300279)" userId="S::2300279@student.uwtsd.ac.uk::400b3764-ed35-4758-a4b5-dd439b3bf088" providerId="AD" clId="Web-{C46839AC-BF15-A4FE-A552-A55FC511795E}" dt="2025-01-06T14:23:22.383" v="474" actId="14100"/>
          <ac:spMkLst>
            <pc:docMk/>
            <pc:sldMk cId="41373200" sldId="260"/>
            <ac:spMk id="8" creationId="{D36E3436-C3D9-07F9-9DFD-E12A3E9327B9}"/>
          </ac:spMkLst>
        </pc:spChg>
        <pc:spChg chg="mod">
          <ac:chgData name="Catrin James (2300279)" userId="S::2300279@student.uwtsd.ac.uk::400b3764-ed35-4758-a4b5-dd439b3bf088" providerId="AD" clId="Web-{C46839AC-BF15-A4FE-A552-A55FC511795E}" dt="2025-01-06T14:16:00.184" v="431" actId="20577"/>
          <ac:spMkLst>
            <pc:docMk/>
            <pc:sldMk cId="41373200" sldId="260"/>
            <ac:spMk id="9" creationId="{CBC1DE1F-E09B-0991-4E3A-5BE5AACAB7EA}"/>
          </ac:spMkLst>
        </pc:spChg>
        <pc:picChg chg="mod">
          <ac:chgData name="Catrin James (2300279)" userId="S::2300279@student.uwtsd.ac.uk::400b3764-ed35-4758-a4b5-dd439b3bf088" providerId="AD" clId="Web-{C46839AC-BF15-A4FE-A552-A55FC511795E}" dt="2025-01-06T14:37:44.405" v="548" actId="1076"/>
          <ac:picMkLst>
            <pc:docMk/>
            <pc:sldMk cId="41373200" sldId="260"/>
            <ac:picMk id="5" creationId="{C9147539-CF8F-E09C-76F4-0A64E69B2CF9}"/>
          </ac:picMkLst>
        </pc:picChg>
      </pc:sldChg>
    </pc:docChg>
  </pc:docChgLst>
  <pc:docChgLst>
    <pc:chgData name="Catrin James (2300279)" userId="S::2300279@student.uwtsd.ac.uk::400b3764-ed35-4758-a4b5-dd439b3bf088" providerId="AD" clId="Web-{1ED165AB-7EB0-79A3-BFCA-5ABF8EF384C5}"/>
    <pc:docChg chg="modSld">
      <pc:chgData name="Catrin James (2300279)" userId="S::2300279@student.uwtsd.ac.uk::400b3764-ed35-4758-a4b5-dd439b3bf088" providerId="AD" clId="Web-{1ED165AB-7EB0-79A3-BFCA-5ABF8EF384C5}" dt="2025-01-02T14:24:14.899" v="2016" actId="20577"/>
      <pc:docMkLst>
        <pc:docMk/>
      </pc:docMkLst>
      <pc:sldChg chg="modSp">
        <pc:chgData name="Catrin James (2300279)" userId="S::2300279@student.uwtsd.ac.uk::400b3764-ed35-4758-a4b5-dd439b3bf088" providerId="AD" clId="Web-{1ED165AB-7EB0-79A3-BFCA-5ABF8EF384C5}" dt="2025-01-02T14:00:36.787" v="1594" actId="20577"/>
        <pc:sldMkLst>
          <pc:docMk/>
          <pc:sldMk cId="109857222" sldId="256"/>
        </pc:sldMkLst>
        <pc:spChg chg="mod">
          <ac:chgData name="Catrin James (2300279)" userId="S::2300279@student.uwtsd.ac.uk::400b3764-ed35-4758-a4b5-dd439b3bf088" providerId="AD" clId="Web-{1ED165AB-7EB0-79A3-BFCA-5ABF8EF384C5}" dt="2025-01-02T14:00:36.787" v="1594" actId="20577"/>
          <ac:spMkLst>
            <pc:docMk/>
            <pc:sldMk cId="109857222" sldId="256"/>
            <ac:spMk id="3" creationId="{690E381E-3A9B-85CB-D222-3D4E7C7CA457}"/>
          </ac:spMkLst>
        </pc:spChg>
      </pc:sldChg>
      <pc:sldChg chg="modSp">
        <pc:chgData name="Catrin James (2300279)" userId="S::2300279@student.uwtsd.ac.uk::400b3764-ed35-4758-a4b5-dd439b3bf088" providerId="AD" clId="Web-{1ED165AB-7EB0-79A3-BFCA-5ABF8EF384C5}" dt="2025-01-02T14:03:20.855" v="1676" actId="20577"/>
        <pc:sldMkLst>
          <pc:docMk/>
          <pc:sldMk cId="1174324079" sldId="257"/>
        </pc:sldMkLst>
        <pc:spChg chg="mod">
          <ac:chgData name="Catrin James (2300279)" userId="S::2300279@student.uwtsd.ac.uk::400b3764-ed35-4758-a4b5-dd439b3bf088" providerId="AD" clId="Web-{1ED165AB-7EB0-79A3-BFCA-5ABF8EF384C5}" dt="2025-01-02T14:03:20.855" v="1676" actId="20577"/>
          <ac:spMkLst>
            <pc:docMk/>
            <pc:sldMk cId="1174324079" sldId="257"/>
            <ac:spMk id="3" creationId="{F8BE8EFE-B846-555C-C900-4A7D5ED8DDD7}"/>
          </ac:spMkLst>
        </pc:spChg>
      </pc:sldChg>
      <pc:sldChg chg="modSp">
        <pc:chgData name="Catrin James (2300279)" userId="S::2300279@student.uwtsd.ac.uk::400b3764-ed35-4758-a4b5-dd439b3bf088" providerId="AD" clId="Web-{1ED165AB-7EB0-79A3-BFCA-5ABF8EF384C5}" dt="2025-01-02T14:01:43.039" v="1603" actId="20577"/>
        <pc:sldMkLst>
          <pc:docMk/>
          <pc:sldMk cId="482482043" sldId="259"/>
        </pc:sldMkLst>
        <pc:spChg chg="mod">
          <ac:chgData name="Catrin James (2300279)" userId="S::2300279@student.uwtsd.ac.uk::400b3764-ed35-4758-a4b5-dd439b3bf088" providerId="AD" clId="Web-{1ED165AB-7EB0-79A3-BFCA-5ABF8EF384C5}" dt="2025-01-02T14:01:43.039" v="1603" actId="20577"/>
          <ac:spMkLst>
            <pc:docMk/>
            <pc:sldMk cId="482482043" sldId="259"/>
            <ac:spMk id="5" creationId="{A89A541E-0C70-ACD2-F9DB-6DE8CD9FC72E}"/>
          </ac:spMkLst>
        </pc:spChg>
      </pc:sldChg>
      <pc:sldChg chg="addSp delSp modSp">
        <pc:chgData name="Catrin James (2300279)" userId="S::2300279@student.uwtsd.ac.uk::400b3764-ed35-4758-a4b5-dd439b3bf088" providerId="AD" clId="Web-{1ED165AB-7EB0-79A3-BFCA-5ABF8EF384C5}" dt="2025-01-02T14:24:14.899" v="2016" actId="20577"/>
        <pc:sldMkLst>
          <pc:docMk/>
          <pc:sldMk cId="41373200" sldId="260"/>
        </pc:sldMkLst>
        <pc:spChg chg="mod">
          <ac:chgData name="Catrin James (2300279)" userId="S::2300279@student.uwtsd.ac.uk::400b3764-ed35-4758-a4b5-dd439b3bf088" providerId="AD" clId="Web-{1ED165AB-7EB0-79A3-BFCA-5ABF8EF384C5}" dt="2025-01-01T17:34:23.684" v="204" actId="20577"/>
          <ac:spMkLst>
            <pc:docMk/>
            <pc:sldMk cId="41373200" sldId="260"/>
            <ac:spMk id="2" creationId="{1E4D8E09-125D-D761-DA55-D188EFC3E38A}"/>
          </ac:spMkLst>
        </pc:spChg>
        <pc:spChg chg="add mod">
          <ac:chgData name="Catrin James (2300279)" userId="S::2300279@student.uwtsd.ac.uk::400b3764-ed35-4758-a4b5-dd439b3bf088" providerId="AD" clId="Web-{1ED165AB-7EB0-79A3-BFCA-5ABF8EF384C5}" dt="2025-01-01T17:18:58.035" v="43" actId="20577"/>
          <ac:spMkLst>
            <pc:docMk/>
            <pc:sldMk cId="41373200" sldId="260"/>
            <ac:spMk id="4" creationId="{6C3FEED2-4F99-28EF-A233-8818FAC08EA2}"/>
          </ac:spMkLst>
        </pc:spChg>
        <pc:spChg chg="add del">
          <ac:chgData name="Catrin James (2300279)" userId="S::2300279@student.uwtsd.ac.uk::400b3764-ed35-4758-a4b5-dd439b3bf088" providerId="AD" clId="Web-{1ED165AB-7EB0-79A3-BFCA-5ABF8EF384C5}" dt="2025-01-01T17:34:29.075" v="206"/>
          <ac:spMkLst>
            <pc:docMk/>
            <pc:sldMk cId="41373200" sldId="260"/>
            <ac:spMk id="5" creationId="{0E5DAE8E-C906-B81A-E2CE-FEAE398A717C}"/>
          </ac:spMkLst>
        </pc:spChg>
        <pc:spChg chg="add mod">
          <ac:chgData name="Catrin James (2300279)" userId="S::2300279@student.uwtsd.ac.uk::400b3764-ed35-4758-a4b5-dd439b3bf088" providerId="AD" clId="Web-{1ED165AB-7EB0-79A3-BFCA-5ABF8EF384C5}" dt="2025-01-01T17:39:09.866" v="531" actId="20577"/>
          <ac:spMkLst>
            <pc:docMk/>
            <pc:sldMk cId="41373200" sldId="260"/>
            <ac:spMk id="6" creationId="{2ECA6897-3E17-8275-E74C-D4F89407ECBE}"/>
          </ac:spMkLst>
        </pc:spChg>
        <pc:spChg chg="add del mod">
          <ac:chgData name="Catrin James (2300279)" userId="S::2300279@student.uwtsd.ac.uk::400b3764-ed35-4758-a4b5-dd439b3bf088" providerId="AD" clId="Web-{1ED165AB-7EB0-79A3-BFCA-5ABF8EF384C5}" dt="2025-01-01T17:49:35.018" v="809"/>
          <ac:spMkLst>
            <pc:docMk/>
            <pc:sldMk cId="41373200" sldId="260"/>
            <ac:spMk id="7" creationId="{04BF1A8A-F6BA-52F1-F911-27BCDFF110D7}"/>
          </ac:spMkLst>
        </pc:spChg>
        <pc:spChg chg="add mod">
          <ac:chgData name="Catrin James (2300279)" userId="S::2300279@student.uwtsd.ac.uk::400b3764-ed35-4758-a4b5-dd439b3bf088" providerId="AD" clId="Web-{1ED165AB-7EB0-79A3-BFCA-5ABF8EF384C5}" dt="2025-01-02T12:02:32.231" v="893" actId="1076"/>
          <ac:spMkLst>
            <pc:docMk/>
            <pc:sldMk cId="41373200" sldId="260"/>
            <ac:spMk id="7" creationId="{CA2EA577-7777-5AB0-3D39-02D165C77782}"/>
          </ac:spMkLst>
        </pc:spChg>
        <pc:spChg chg="add del">
          <ac:chgData name="Catrin James (2300279)" userId="S::2300279@student.uwtsd.ac.uk::400b3764-ed35-4758-a4b5-dd439b3bf088" providerId="AD" clId="Web-{1ED165AB-7EB0-79A3-BFCA-5ABF8EF384C5}" dt="2025-01-01T17:49:43.894" v="811"/>
          <ac:spMkLst>
            <pc:docMk/>
            <pc:sldMk cId="41373200" sldId="260"/>
            <ac:spMk id="8" creationId="{FB24C8AA-4CDC-A866-59EE-D025EA22E9BC}"/>
          </ac:spMkLst>
        </pc:spChg>
        <pc:spChg chg="add mod">
          <ac:chgData name="Catrin James (2300279)" userId="S::2300279@student.uwtsd.ac.uk::400b3764-ed35-4758-a4b5-dd439b3bf088" providerId="AD" clId="Web-{1ED165AB-7EB0-79A3-BFCA-5ABF8EF384C5}" dt="2025-01-02T14:24:14.899" v="2016" actId="20577"/>
          <ac:spMkLst>
            <pc:docMk/>
            <pc:sldMk cId="41373200" sldId="260"/>
            <ac:spMk id="9" creationId="{CBC1DE1F-E09B-0991-4E3A-5BE5AACAB7EA}"/>
          </ac:spMkLst>
        </pc:spChg>
        <pc:picChg chg="mod modCrop">
          <ac:chgData name="Catrin James (2300279)" userId="S::2300279@student.uwtsd.ac.uk::400b3764-ed35-4758-a4b5-dd439b3bf088" providerId="AD" clId="Web-{1ED165AB-7EB0-79A3-BFCA-5ABF8EF384C5}" dt="2025-01-01T17:17:02.374" v="4" actId="14100"/>
          <ac:picMkLst>
            <pc:docMk/>
            <pc:sldMk cId="41373200" sldId="260"/>
            <ac:picMk id="3" creationId="{657E4A17-53A4-DB5E-C869-D791AD2C34B9}"/>
          </ac:picMkLst>
        </pc:picChg>
        <pc:picChg chg="add mod">
          <ac:chgData name="Catrin James (2300279)" userId="S::2300279@student.uwtsd.ac.uk::400b3764-ed35-4758-a4b5-dd439b3bf088" providerId="AD" clId="Web-{1ED165AB-7EB0-79A3-BFCA-5ABF8EF384C5}" dt="2025-01-02T12:00:10.648" v="859" actId="14100"/>
          <ac:picMkLst>
            <pc:docMk/>
            <pc:sldMk cId="41373200" sldId="260"/>
            <ac:picMk id="5" creationId="{C9147539-CF8F-E09C-76F4-0A64E69B2CF9}"/>
          </ac:picMkLst>
        </pc:picChg>
      </pc:sldChg>
    </pc:docChg>
  </pc:docChgLst>
  <pc:docChgLst>
    <pc:chgData name="Catrin James (2300279)" userId="S::2300279@student.uwtsd.ac.uk::400b3764-ed35-4758-a4b5-dd439b3bf088" providerId="AD" clId="Web-{4CD06ED1-087B-9643-9F25-71CB006DC50B}"/>
    <pc:docChg chg="addSld modSld">
      <pc:chgData name="Catrin James (2300279)" userId="S::2300279@student.uwtsd.ac.uk::400b3764-ed35-4758-a4b5-dd439b3bf088" providerId="AD" clId="Web-{4CD06ED1-087B-9643-9F25-71CB006DC50B}" dt="2024-12-18T14:32:23.835" v="1619" actId="20577"/>
      <pc:docMkLst>
        <pc:docMk/>
      </pc:docMkLst>
      <pc:sldChg chg="modSp">
        <pc:chgData name="Catrin James (2300279)" userId="S::2300279@student.uwtsd.ac.uk::400b3764-ed35-4758-a4b5-dd439b3bf088" providerId="AD" clId="Web-{4CD06ED1-087B-9643-9F25-71CB006DC50B}" dt="2024-12-18T14:32:23.835" v="1619" actId="20577"/>
        <pc:sldMkLst>
          <pc:docMk/>
          <pc:sldMk cId="109857222" sldId="256"/>
        </pc:sldMkLst>
        <pc:spChg chg="mod">
          <ac:chgData name="Catrin James (2300279)" userId="S::2300279@student.uwtsd.ac.uk::400b3764-ed35-4758-a4b5-dd439b3bf088" providerId="AD" clId="Web-{4CD06ED1-087B-9643-9F25-71CB006DC50B}" dt="2024-12-14T14:28:54.152" v="910" actId="1076"/>
          <ac:spMkLst>
            <pc:docMk/>
            <pc:sldMk cId="109857222" sldId="256"/>
            <ac:spMk id="2" creationId="{29F23716-55A7-3235-3F5F-F48CC01A866D}"/>
          </ac:spMkLst>
        </pc:spChg>
        <pc:spChg chg="mod">
          <ac:chgData name="Catrin James (2300279)" userId="S::2300279@student.uwtsd.ac.uk::400b3764-ed35-4758-a4b5-dd439b3bf088" providerId="AD" clId="Web-{4CD06ED1-087B-9643-9F25-71CB006DC50B}" dt="2024-12-18T14:32:23.835" v="1619" actId="20577"/>
          <ac:spMkLst>
            <pc:docMk/>
            <pc:sldMk cId="109857222" sldId="256"/>
            <ac:spMk id="3" creationId="{690E381E-3A9B-85CB-D222-3D4E7C7CA457}"/>
          </ac:spMkLst>
        </pc:spChg>
      </pc:sldChg>
      <pc:sldChg chg="modSp">
        <pc:chgData name="Catrin James (2300279)" userId="S::2300279@student.uwtsd.ac.uk::400b3764-ed35-4758-a4b5-dd439b3bf088" providerId="AD" clId="Web-{4CD06ED1-087B-9643-9F25-71CB006DC50B}" dt="2024-12-18T14:14:21.248" v="1506" actId="20577"/>
        <pc:sldMkLst>
          <pc:docMk/>
          <pc:sldMk cId="1174324079" sldId="257"/>
        </pc:sldMkLst>
        <pc:spChg chg="mod">
          <ac:chgData name="Catrin James (2300279)" userId="S::2300279@student.uwtsd.ac.uk::400b3764-ed35-4758-a4b5-dd439b3bf088" providerId="AD" clId="Web-{4CD06ED1-087B-9643-9F25-71CB006DC50B}" dt="2024-12-18T14:14:21.248" v="1506" actId="20577"/>
          <ac:spMkLst>
            <pc:docMk/>
            <pc:sldMk cId="1174324079" sldId="257"/>
            <ac:spMk id="3" creationId="{F8BE8EFE-B846-555C-C900-4A7D5ED8DDD7}"/>
          </ac:spMkLst>
        </pc:spChg>
      </pc:sldChg>
      <pc:sldChg chg="addSp modSp new mod setBg">
        <pc:chgData name="Catrin James (2300279)" userId="S::2300279@student.uwtsd.ac.uk::400b3764-ed35-4758-a4b5-dd439b3bf088" providerId="AD" clId="Web-{4CD06ED1-087B-9643-9F25-71CB006DC50B}" dt="2024-12-18T14:29:58.988" v="1615" actId="20577"/>
        <pc:sldMkLst>
          <pc:docMk/>
          <pc:sldMk cId="3763789233" sldId="258"/>
        </pc:sldMkLst>
        <pc:spChg chg="add mod">
          <ac:chgData name="Catrin James (2300279)" userId="S::2300279@student.uwtsd.ac.uk::400b3764-ed35-4758-a4b5-dd439b3bf088" providerId="AD" clId="Web-{4CD06ED1-087B-9643-9F25-71CB006DC50B}" dt="2024-12-18T14:29:58.988" v="1615" actId="20577"/>
          <ac:spMkLst>
            <pc:docMk/>
            <pc:sldMk cId="3763789233" sldId="258"/>
            <ac:spMk id="2" creationId="{E2C3E2E8-5620-B40C-C758-49633D2FEE00}"/>
          </ac:spMkLst>
        </pc:spChg>
      </pc:sldChg>
    </pc:docChg>
  </pc:docChgLst>
  <pc:docChgLst>
    <pc:chgData name="Catrin James (2300279)" userId="S::2300279@student.uwtsd.ac.uk::400b3764-ed35-4758-a4b5-dd439b3bf088" providerId="AD" clId="Web-{5FC0443B-5485-04B3-8526-0FCBC41B2D00}"/>
    <pc:docChg chg="addSld modSld">
      <pc:chgData name="Catrin James (2300279)" userId="S::2300279@student.uwtsd.ac.uk::400b3764-ed35-4758-a4b5-dd439b3bf088" providerId="AD" clId="Web-{5FC0443B-5485-04B3-8526-0FCBC41B2D00}" dt="2025-01-01T17:16:03.823" v="4172" actId="1076"/>
      <pc:docMkLst>
        <pc:docMk/>
      </pc:docMkLst>
      <pc:sldChg chg="modSp">
        <pc:chgData name="Catrin James (2300279)" userId="S::2300279@student.uwtsd.ac.uk::400b3764-ed35-4758-a4b5-dd439b3bf088" providerId="AD" clId="Web-{5FC0443B-5485-04B3-8526-0FCBC41B2D00}" dt="2024-12-30T15:44:44.538" v="4049" actId="20577"/>
        <pc:sldMkLst>
          <pc:docMk/>
          <pc:sldMk cId="109857222" sldId="256"/>
        </pc:sldMkLst>
        <pc:spChg chg="mod">
          <ac:chgData name="Catrin James (2300279)" userId="S::2300279@student.uwtsd.ac.uk::400b3764-ed35-4758-a4b5-dd439b3bf088" providerId="AD" clId="Web-{5FC0443B-5485-04B3-8526-0FCBC41B2D00}" dt="2024-12-30T15:44:44.538" v="4049" actId="20577"/>
          <ac:spMkLst>
            <pc:docMk/>
            <pc:sldMk cId="109857222" sldId="256"/>
            <ac:spMk id="3" creationId="{690E381E-3A9B-85CB-D222-3D4E7C7CA457}"/>
          </ac:spMkLst>
        </pc:spChg>
      </pc:sldChg>
      <pc:sldChg chg="modSp">
        <pc:chgData name="Catrin James (2300279)" userId="S::2300279@student.uwtsd.ac.uk::400b3764-ed35-4758-a4b5-dd439b3bf088" providerId="AD" clId="Web-{5FC0443B-5485-04B3-8526-0FCBC41B2D00}" dt="2024-12-30T15:46:40.181" v="4167" actId="20577"/>
        <pc:sldMkLst>
          <pc:docMk/>
          <pc:sldMk cId="1174324079" sldId="257"/>
        </pc:sldMkLst>
        <pc:spChg chg="mod">
          <ac:chgData name="Catrin James (2300279)" userId="S::2300279@student.uwtsd.ac.uk::400b3764-ed35-4758-a4b5-dd439b3bf088" providerId="AD" clId="Web-{5FC0443B-5485-04B3-8526-0FCBC41B2D00}" dt="2024-12-30T15:46:40.181" v="4167" actId="20577"/>
          <ac:spMkLst>
            <pc:docMk/>
            <pc:sldMk cId="1174324079" sldId="257"/>
            <ac:spMk id="3" creationId="{F8BE8EFE-B846-555C-C900-4A7D5ED8DDD7}"/>
          </ac:spMkLst>
        </pc:spChg>
      </pc:sldChg>
      <pc:sldChg chg="addSp delSp modSp">
        <pc:chgData name="Catrin James (2300279)" userId="S::2300279@student.uwtsd.ac.uk::400b3764-ed35-4758-a4b5-dd439b3bf088" providerId="AD" clId="Web-{5FC0443B-5485-04B3-8526-0FCBC41B2D00}" dt="2024-12-30T13:45:58.392" v="2774" actId="20577"/>
        <pc:sldMkLst>
          <pc:docMk/>
          <pc:sldMk cId="3763789233" sldId="258"/>
        </pc:sldMkLst>
        <pc:spChg chg="mod">
          <ac:chgData name="Catrin James (2300279)" userId="S::2300279@student.uwtsd.ac.uk::400b3764-ed35-4758-a4b5-dd439b3bf088" providerId="AD" clId="Web-{5FC0443B-5485-04B3-8526-0FCBC41B2D00}" dt="2024-12-29T11:55:26.633" v="899" actId="1076"/>
          <ac:spMkLst>
            <pc:docMk/>
            <pc:sldMk cId="3763789233" sldId="258"/>
            <ac:spMk id="4" creationId="{2A317F36-70AD-7D79-D3D0-8E940E4FBA4E}"/>
          </ac:spMkLst>
        </pc:spChg>
        <pc:spChg chg="add mod">
          <ac:chgData name="Catrin James (2300279)" userId="S::2300279@student.uwtsd.ac.uk::400b3764-ed35-4758-a4b5-dd439b3bf088" providerId="AD" clId="Web-{5FC0443B-5485-04B3-8526-0FCBC41B2D00}" dt="2024-12-29T17:01:21.372" v="1986" actId="20577"/>
          <ac:spMkLst>
            <pc:docMk/>
            <pc:sldMk cId="3763789233" sldId="258"/>
            <ac:spMk id="5" creationId="{E816D9C5-0B71-E890-CD7F-9E5BC45C2A95}"/>
          </ac:spMkLst>
        </pc:spChg>
        <pc:spChg chg="add mod">
          <ac:chgData name="Catrin James (2300279)" userId="S::2300279@student.uwtsd.ac.uk::400b3764-ed35-4758-a4b5-dd439b3bf088" providerId="AD" clId="Web-{5FC0443B-5485-04B3-8526-0FCBC41B2D00}" dt="2024-12-30T13:27:41.729" v="2363" actId="20577"/>
          <ac:spMkLst>
            <pc:docMk/>
            <pc:sldMk cId="3763789233" sldId="258"/>
            <ac:spMk id="6" creationId="{D1637EE0-0619-513A-33BA-F0DA6B338798}"/>
          </ac:spMkLst>
        </pc:spChg>
        <pc:spChg chg="mod">
          <ac:chgData name="Catrin James (2300279)" userId="S::2300279@student.uwtsd.ac.uk::400b3764-ed35-4758-a4b5-dd439b3bf088" providerId="AD" clId="Web-{5FC0443B-5485-04B3-8526-0FCBC41B2D00}" dt="2024-12-29T16:52:27.138" v="1870" actId="1076"/>
          <ac:spMkLst>
            <pc:docMk/>
            <pc:sldMk cId="3763789233" sldId="258"/>
            <ac:spMk id="7" creationId="{81749FAA-20F7-1069-111C-D4BC72DA2ED9}"/>
          </ac:spMkLst>
        </pc:spChg>
        <pc:spChg chg="add mod">
          <ac:chgData name="Catrin James (2300279)" userId="S::2300279@student.uwtsd.ac.uk::400b3764-ed35-4758-a4b5-dd439b3bf088" providerId="AD" clId="Web-{5FC0443B-5485-04B3-8526-0FCBC41B2D00}" dt="2024-12-30T13:45:58.392" v="2774" actId="20577"/>
          <ac:spMkLst>
            <pc:docMk/>
            <pc:sldMk cId="3763789233" sldId="258"/>
            <ac:spMk id="9" creationId="{659DB58D-047B-7F95-B140-81AA4242880D}"/>
          </ac:spMkLst>
        </pc:spChg>
        <pc:picChg chg="mod">
          <ac:chgData name="Catrin James (2300279)" userId="S::2300279@student.uwtsd.ac.uk::400b3764-ed35-4758-a4b5-dd439b3bf088" providerId="AD" clId="Web-{5FC0443B-5485-04B3-8526-0FCBC41B2D00}" dt="2024-12-29T16:52:22.075" v="1869" actId="1076"/>
          <ac:picMkLst>
            <pc:docMk/>
            <pc:sldMk cId="3763789233" sldId="258"/>
            <ac:picMk id="3" creationId="{75D9530B-4A1D-BC16-CDEC-10F41A9E0827}"/>
          </ac:picMkLst>
        </pc:picChg>
      </pc:sldChg>
      <pc:sldChg chg="addSp delSp modSp new mod modClrScheme chgLayout">
        <pc:chgData name="Catrin James (2300279)" userId="S::2300279@student.uwtsd.ac.uk::400b3764-ed35-4758-a4b5-dd439b3bf088" providerId="AD" clId="Web-{5FC0443B-5485-04B3-8526-0FCBC41B2D00}" dt="2024-12-30T15:45:23.257" v="4052" actId="20577"/>
        <pc:sldMkLst>
          <pc:docMk/>
          <pc:sldMk cId="482482043" sldId="259"/>
        </pc:sldMkLst>
        <pc:spChg chg="add mod">
          <ac:chgData name="Catrin James (2300279)" userId="S::2300279@student.uwtsd.ac.uk::400b3764-ed35-4758-a4b5-dd439b3bf088" providerId="AD" clId="Web-{5FC0443B-5485-04B3-8526-0FCBC41B2D00}" dt="2024-12-30T15:45:23.257" v="4052" actId="20577"/>
          <ac:spMkLst>
            <pc:docMk/>
            <pc:sldMk cId="482482043" sldId="259"/>
            <ac:spMk id="5" creationId="{A89A541E-0C70-ACD2-F9DB-6DE8CD9FC72E}"/>
          </ac:spMkLst>
        </pc:spChg>
      </pc:sldChg>
      <pc:sldChg chg="addSp modSp new mod setBg">
        <pc:chgData name="Catrin James (2300279)" userId="S::2300279@student.uwtsd.ac.uk::400b3764-ed35-4758-a4b5-dd439b3bf088" providerId="AD" clId="Web-{5FC0443B-5485-04B3-8526-0FCBC41B2D00}" dt="2025-01-01T17:16:03.823" v="4172" actId="1076"/>
        <pc:sldMkLst>
          <pc:docMk/>
          <pc:sldMk cId="41373200" sldId="260"/>
        </pc:sldMkLst>
        <pc:spChg chg="add mod">
          <ac:chgData name="Catrin James (2300279)" userId="S::2300279@student.uwtsd.ac.uk::400b3764-ed35-4758-a4b5-dd439b3bf088" providerId="AD" clId="Web-{5FC0443B-5485-04B3-8526-0FCBC41B2D00}" dt="2024-12-30T15:44:39.881" v="4043" actId="20577"/>
          <ac:spMkLst>
            <pc:docMk/>
            <pc:sldMk cId="41373200" sldId="260"/>
            <ac:spMk id="2" creationId="{1E4D8E09-125D-D761-DA55-D188EFC3E38A}"/>
          </ac:spMkLst>
        </pc:spChg>
        <pc:picChg chg="add mod">
          <ac:chgData name="Catrin James (2300279)" userId="S::2300279@student.uwtsd.ac.uk::400b3764-ed35-4758-a4b5-dd439b3bf088" providerId="AD" clId="Web-{5FC0443B-5485-04B3-8526-0FCBC41B2D00}" dt="2025-01-01T17:16:03.823" v="4172" actId="1076"/>
          <ac:picMkLst>
            <pc:docMk/>
            <pc:sldMk cId="41373200" sldId="260"/>
            <ac:picMk id="3" creationId="{657E4A17-53A4-DB5E-C869-D791AD2C34B9}"/>
          </ac:picMkLst>
        </pc:picChg>
      </pc:sldChg>
    </pc:docChg>
  </pc:docChgLst>
  <pc:docChgLst>
    <pc:chgData name="Catrin James (2300279)" userId="S::2300279@student.uwtsd.ac.uk::400b3764-ed35-4758-a4b5-dd439b3bf088" providerId="AD" clId="Web-{5E549744-60FC-36F7-C679-EEC29084C418}"/>
    <pc:docChg chg="addSld modSld">
      <pc:chgData name="Catrin James (2300279)" userId="S::2300279@student.uwtsd.ac.uk::400b3764-ed35-4758-a4b5-dd439b3bf088" providerId="AD" clId="Web-{5E549744-60FC-36F7-C679-EEC29084C418}" dt="2024-12-12T18:59:28.133" v="1567" actId="20577"/>
      <pc:docMkLst>
        <pc:docMk/>
      </pc:docMkLst>
      <pc:sldChg chg="addSp delSp modSp mod setBg modClrScheme chgLayout">
        <pc:chgData name="Catrin James (2300279)" userId="S::2300279@student.uwtsd.ac.uk::400b3764-ed35-4758-a4b5-dd439b3bf088" providerId="AD" clId="Web-{5E549744-60FC-36F7-C679-EEC29084C418}" dt="2024-12-12T18:59:28.133" v="1567" actId="20577"/>
        <pc:sldMkLst>
          <pc:docMk/>
          <pc:sldMk cId="109857222" sldId="256"/>
        </pc:sldMkLst>
        <pc:spChg chg="add mod">
          <ac:chgData name="Catrin James (2300279)" userId="S::2300279@student.uwtsd.ac.uk::400b3764-ed35-4758-a4b5-dd439b3bf088" providerId="AD" clId="Web-{5E549744-60FC-36F7-C679-EEC29084C418}" dt="2024-12-12T18:18:36.341" v="1244" actId="20577"/>
          <ac:spMkLst>
            <pc:docMk/>
            <pc:sldMk cId="109857222" sldId="256"/>
            <ac:spMk id="2" creationId="{29F23716-55A7-3235-3F5F-F48CC01A866D}"/>
          </ac:spMkLst>
        </pc:spChg>
        <pc:spChg chg="add mod">
          <ac:chgData name="Catrin James (2300279)" userId="S::2300279@student.uwtsd.ac.uk::400b3764-ed35-4758-a4b5-dd439b3bf088" providerId="AD" clId="Web-{5E549744-60FC-36F7-C679-EEC29084C418}" dt="2024-12-12T18:59:28.133" v="1567" actId="20577"/>
          <ac:spMkLst>
            <pc:docMk/>
            <pc:sldMk cId="109857222" sldId="256"/>
            <ac:spMk id="3" creationId="{690E381E-3A9B-85CB-D222-3D4E7C7CA457}"/>
          </ac:spMkLst>
        </pc:spChg>
        <pc:spChg chg="add mod">
          <ac:chgData name="Catrin James (2300279)" userId="S::2300279@student.uwtsd.ac.uk::400b3764-ed35-4758-a4b5-dd439b3bf088" providerId="AD" clId="Web-{5E549744-60FC-36F7-C679-EEC29084C418}" dt="2024-12-12T18:57:36.563" v="1510"/>
          <ac:spMkLst>
            <pc:docMk/>
            <pc:sldMk cId="109857222" sldId="256"/>
            <ac:spMk id="4" creationId="{571FFDD5-113C-61CB-6E40-3854858E051C}"/>
          </ac:spMkLst>
        </pc:spChg>
        <pc:spChg chg="add mod">
          <ac:chgData name="Catrin James (2300279)" userId="S::2300279@student.uwtsd.ac.uk::400b3764-ed35-4758-a4b5-dd439b3bf088" providerId="AD" clId="Web-{5E549744-60FC-36F7-C679-EEC29084C418}" dt="2024-12-11T15:58:01.184" v="53" actId="1076"/>
          <ac:spMkLst>
            <pc:docMk/>
            <pc:sldMk cId="109857222" sldId="256"/>
            <ac:spMk id="6" creationId="{95E979AE-21D7-2EB8-8BEC-ADBE5F4C5B2D}"/>
          </ac:spMkLst>
        </pc:spChg>
        <pc:spChg chg="add mod">
          <ac:chgData name="Catrin James (2300279)" userId="S::2300279@student.uwtsd.ac.uk::400b3764-ed35-4758-a4b5-dd439b3bf088" providerId="AD" clId="Web-{5E549744-60FC-36F7-C679-EEC29084C418}" dt="2024-12-12T18:18:39.717" v="1245" actId="20577"/>
          <ac:spMkLst>
            <pc:docMk/>
            <pc:sldMk cId="109857222" sldId="256"/>
            <ac:spMk id="7" creationId="{9107CE53-AAF4-FD8A-F548-965370B54589}"/>
          </ac:spMkLst>
        </pc:spChg>
      </pc:sldChg>
      <pc:sldChg chg="modSp new">
        <pc:chgData name="Catrin James (2300279)" userId="S::2300279@student.uwtsd.ac.uk::400b3764-ed35-4758-a4b5-dd439b3bf088" providerId="AD" clId="Web-{5E549744-60FC-36F7-C679-EEC29084C418}" dt="2024-12-12T18:59:06.303" v="1564" actId="20577"/>
        <pc:sldMkLst>
          <pc:docMk/>
          <pc:sldMk cId="1174324079" sldId="257"/>
        </pc:sldMkLst>
        <pc:spChg chg="mod">
          <ac:chgData name="Catrin James (2300279)" userId="S::2300279@student.uwtsd.ac.uk::400b3764-ed35-4758-a4b5-dd439b3bf088" providerId="AD" clId="Web-{5E549744-60FC-36F7-C679-EEC29084C418}" dt="2024-12-11T19:16:20.492" v="1197" actId="20577"/>
          <ac:spMkLst>
            <pc:docMk/>
            <pc:sldMk cId="1174324079" sldId="257"/>
            <ac:spMk id="2" creationId="{458AE62F-DF2A-B70D-0081-850DFE98F3E0}"/>
          </ac:spMkLst>
        </pc:spChg>
        <pc:spChg chg="mod">
          <ac:chgData name="Catrin James (2300279)" userId="S::2300279@student.uwtsd.ac.uk::400b3764-ed35-4758-a4b5-dd439b3bf088" providerId="AD" clId="Web-{5E549744-60FC-36F7-C679-EEC29084C418}" dt="2024-12-12T18:59:06.303" v="1564" actId="20577"/>
          <ac:spMkLst>
            <pc:docMk/>
            <pc:sldMk cId="1174324079" sldId="257"/>
            <ac:spMk id="3" creationId="{F8BE8EFE-B846-555C-C900-4A7D5ED8DDD7}"/>
          </ac:spMkLst>
        </pc:spChg>
      </pc:sldChg>
    </pc:docChg>
  </pc:docChgLst>
  <pc:docChgLst>
    <pc:chgData name="Catrin James (2300279)" userId="S::2300279@student.uwtsd.ac.uk::400b3764-ed35-4758-a4b5-dd439b3bf088" providerId="AD" clId="Web-{CA19D8E0-96AF-92B0-7600-19196B1C7045}"/>
    <pc:docChg chg="addSld modSld sldOrd">
      <pc:chgData name="Catrin James (2300279)" userId="S::2300279@student.uwtsd.ac.uk::400b3764-ed35-4758-a4b5-dd439b3bf088" providerId="AD" clId="Web-{CA19D8E0-96AF-92B0-7600-19196B1C7045}" dt="2025-01-18T17:24:45.117" v="1330" actId="20577"/>
      <pc:docMkLst>
        <pc:docMk/>
      </pc:docMkLst>
      <pc:sldChg chg="addSp modSp ord">
        <pc:chgData name="Catrin James (2300279)" userId="S::2300279@student.uwtsd.ac.uk::400b3764-ed35-4758-a4b5-dd439b3bf088" providerId="AD" clId="Web-{CA19D8E0-96AF-92B0-7600-19196B1C7045}" dt="2025-01-18T17:24:45.117" v="1330" actId="20577"/>
        <pc:sldMkLst>
          <pc:docMk/>
          <pc:sldMk cId="109857222" sldId="256"/>
        </pc:sldMkLst>
        <pc:spChg chg="add mod">
          <ac:chgData name="Catrin James (2300279)" userId="S::2300279@student.uwtsd.ac.uk::400b3764-ed35-4758-a4b5-dd439b3bf088" providerId="AD" clId="Web-{CA19D8E0-96AF-92B0-7600-19196B1C7045}" dt="2025-01-18T17:24:45.117" v="1330" actId="20577"/>
          <ac:spMkLst>
            <pc:docMk/>
            <pc:sldMk cId="109857222" sldId="256"/>
            <ac:spMk id="9" creationId="{FB29BA6C-D134-F714-5376-62CCB1681E4B}"/>
          </ac:spMkLst>
        </pc:spChg>
      </pc:sldChg>
      <pc:sldChg chg="modSp">
        <pc:chgData name="Catrin James (2300279)" userId="S::2300279@student.uwtsd.ac.uk::400b3764-ed35-4758-a4b5-dd439b3bf088" providerId="AD" clId="Web-{CA19D8E0-96AF-92B0-7600-19196B1C7045}" dt="2025-01-18T15:17:48.746" v="1172" actId="20577"/>
        <pc:sldMkLst>
          <pc:docMk/>
          <pc:sldMk cId="901474208" sldId="262"/>
        </pc:sldMkLst>
        <pc:spChg chg="mod">
          <ac:chgData name="Catrin James (2300279)" userId="S::2300279@student.uwtsd.ac.uk::400b3764-ed35-4758-a4b5-dd439b3bf088" providerId="AD" clId="Web-{CA19D8E0-96AF-92B0-7600-19196B1C7045}" dt="2025-01-18T15:17:48.746" v="1172" actId="20577"/>
          <ac:spMkLst>
            <pc:docMk/>
            <pc:sldMk cId="901474208" sldId="262"/>
            <ac:spMk id="4" creationId="{EFF2EF25-3E70-8034-850B-F40C25312C35}"/>
          </ac:spMkLst>
        </pc:spChg>
      </pc:sldChg>
      <pc:sldChg chg="addSp modSp new">
        <pc:chgData name="Catrin James (2300279)" userId="S::2300279@student.uwtsd.ac.uk::400b3764-ed35-4758-a4b5-dd439b3bf088" providerId="AD" clId="Web-{CA19D8E0-96AF-92B0-7600-19196B1C7045}" dt="2025-01-18T16:22:02.876" v="1300" actId="20577"/>
        <pc:sldMkLst>
          <pc:docMk/>
          <pc:sldMk cId="2870234290" sldId="263"/>
        </pc:sldMkLst>
        <pc:spChg chg="add mod">
          <ac:chgData name="Catrin James (2300279)" userId="S::2300279@student.uwtsd.ac.uk::400b3764-ed35-4758-a4b5-dd439b3bf088" providerId="AD" clId="Web-{CA19D8E0-96AF-92B0-7600-19196B1C7045}" dt="2025-01-18T16:22:02.876" v="1300" actId="20577"/>
          <ac:spMkLst>
            <pc:docMk/>
            <pc:sldMk cId="2870234290" sldId="263"/>
            <ac:spMk id="2" creationId="{113E3674-0031-74B4-5CF7-03DBD3E7D156}"/>
          </ac:spMkLst>
        </pc:spChg>
      </pc:sldChg>
      <pc:sldChg chg="modSp new">
        <pc:chgData name="Catrin James (2300279)" userId="S::2300279@student.uwtsd.ac.uk::400b3764-ed35-4758-a4b5-dd439b3bf088" providerId="AD" clId="Web-{CA19D8E0-96AF-92B0-7600-19196B1C7045}" dt="2025-01-18T17:24:31.492" v="1325" actId="20577"/>
        <pc:sldMkLst>
          <pc:docMk/>
          <pc:sldMk cId="2537145484" sldId="264"/>
        </pc:sldMkLst>
        <pc:spChg chg="mod">
          <ac:chgData name="Catrin James (2300279)" userId="S::2300279@student.uwtsd.ac.uk::400b3764-ed35-4758-a4b5-dd439b3bf088" providerId="AD" clId="Web-{CA19D8E0-96AF-92B0-7600-19196B1C7045}" dt="2025-01-18T17:24:31.492" v="1325" actId="20577"/>
          <ac:spMkLst>
            <pc:docMk/>
            <pc:sldMk cId="2537145484" sldId="264"/>
            <ac:spMk id="2" creationId="{7C3478BE-1393-B324-928B-BA528F0A8F85}"/>
          </ac:spMkLst>
        </pc:spChg>
      </pc:sldChg>
    </pc:docChg>
  </pc:docChgLst>
  <pc:docChgLst>
    <pc:chgData name="Catrin James (2300279)" userId="S::2300279@student.uwtsd.ac.uk::400b3764-ed35-4758-a4b5-dd439b3bf088" providerId="AD" clId="Web-{A1276D44-646C-C690-8620-BCC43EF3474A}"/>
    <pc:docChg chg="addSld delSld modSld">
      <pc:chgData name="Catrin James (2300279)" userId="S::2300279@student.uwtsd.ac.uk::400b3764-ed35-4758-a4b5-dd439b3bf088" providerId="AD" clId="Web-{A1276D44-646C-C690-8620-BCC43EF3474A}" dt="2025-01-15T18:37:40.051" v="3461" actId="20577"/>
      <pc:docMkLst>
        <pc:docMk/>
      </pc:docMkLst>
      <pc:sldChg chg="modSp">
        <pc:chgData name="Catrin James (2300279)" userId="S::2300279@student.uwtsd.ac.uk::400b3764-ed35-4758-a4b5-dd439b3bf088" providerId="AD" clId="Web-{A1276D44-646C-C690-8620-BCC43EF3474A}" dt="2025-01-08T18:36:19.731" v="1824" actId="20577"/>
        <pc:sldMkLst>
          <pc:docMk/>
          <pc:sldMk cId="109857222" sldId="256"/>
        </pc:sldMkLst>
        <pc:spChg chg="mod">
          <ac:chgData name="Catrin James (2300279)" userId="S::2300279@student.uwtsd.ac.uk::400b3764-ed35-4758-a4b5-dd439b3bf088" providerId="AD" clId="Web-{A1276D44-646C-C690-8620-BCC43EF3474A}" dt="2025-01-08T18:29:26.841" v="1801" actId="20577"/>
          <ac:spMkLst>
            <pc:docMk/>
            <pc:sldMk cId="109857222" sldId="256"/>
            <ac:spMk id="2" creationId="{29F23716-55A7-3235-3F5F-F48CC01A866D}"/>
          </ac:spMkLst>
        </pc:spChg>
        <pc:spChg chg="mod">
          <ac:chgData name="Catrin James (2300279)" userId="S::2300279@student.uwtsd.ac.uk::400b3764-ed35-4758-a4b5-dd439b3bf088" providerId="AD" clId="Web-{A1276D44-646C-C690-8620-BCC43EF3474A}" dt="2025-01-08T18:36:19.731" v="1824" actId="20577"/>
          <ac:spMkLst>
            <pc:docMk/>
            <pc:sldMk cId="109857222" sldId="256"/>
            <ac:spMk id="3" creationId="{690E381E-3A9B-85CB-D222-3D4E7C7CA457}"/>
          </ac:spMkLst>
        </pc:spChg>
        <pc:spChg chg="mod">
          <ac:chgData name="Catrin James (2300279)" userId="S::2300279@student.uwtsd.ac.uk::400b3764-ed35-4758-a4b5-dd439b3bf088" providerId="AD" clId="Web-{A1276D44-646C-C690-8620-BCC43EF3474A}" dt="2025-01-08T18:16:54.953" v="1423" actId="1076"/>
          <ac:spMkLst>
            <pc:docMk/>
            <pc:sldMk cId="109857222" sldId="256"/>
            <ac:spMk id="4" creationId="{571FFDD5-113C-61CB-6E40-3854858E051C}"/>
          </ac:spMkLst>
        </pc:spChg>
        <pc:spChg chg="mod">
          <ac:chgData name="Catrin James (2300279)" userId="S::2300279@student.uwtsd.ac.uk::400b3764-ed35-4758-a4b5-dd439b3bf088" providerId="AD" clId="Web-{A1276D44-646C-C690-8620-BCC43EF3474A}" dt="2025-01-08T18:04:45.363" v="1395" actId="20577"/>
          <ac:spMkLst>
            <pc:docMk/>
            <pc:sldMk cId="109857222" sldId="256"/>
            <ac:spMk id="7" creationId="{9107CE53-AAF4-FD8A-F548-965370B54589}"/>
          </ac:spMkLst>
        </pc:spChg>
        <pc:spChg chg="mod">
          <ac:chgData name="Catrin James (2300279)" userId="S::2300279@student.uwtsd.ac.uk::400b3764-ed35-4758-a4b5-dd439b3bf088" providerId="AD" clId="Web-{A1276D44-646C-C690-8620-BCC43EF3474A}" dt="2025-01-08T18:17:02.406" v="1425" actId="1076"/>
          <ac:spMkLst>
            <pc:docMk/>
            <pc:sldMk cId="109857222" sldId="256"/>
            <ac:spMk id="8" creationId="{BB544B9E-41D5-3841-02D2-01A085889A79}"/>
          </ac:spMkLst>
        </pc:spChg>
        <pc:picChg chg="mod">
          <ac:chgData name="Catrin James (2300279)" userId="S::2300279@student.uwtsd.ac.uk::400b3764-ed35-4758-a4b5-dd439b3bf088" providerId="AD" clId="Web-{A1276D44-646C-C690-8620-BCC43EF3474A}" dt="2025-01-08T18:16:58.875" v="1424" actId="1076"/>
          <ac:picMkLst>
            <pc:docMk/>
            <pc:sldMk cId="109857222" sldId="256"/>
            <ac:picMk id="5" creationId="{D6EA692A-78CB-B54A-C220-A6BC785567E4}"/>
          </ac:picMkLst>
        </pc:picChg>
      </pc:sldChg>
      <pc:sldChg chg="modSp">
        <pc:chgData name="Catrin James (2300279)" userId="S::2300279@student.uwtsd.ac.uk::400b3764-ed35-4758-a4b5-dd439b3bf088" providerId="AD" clId="Web-{A1276D44-646C-C690-8620-BCC43EF3474A}" dt="2025-01-11T16:07:20.545" v="2487" actId="20577"/>
        <pc:sldMkLst>
          <pc:docMk/>
          <pc:sldMk cId="1174324079" sldId="257"/>
        </pc:sldMkLst>
        <pc:spChg chg="mod">
          <ac:chgData name="Catrin James (2300279)" userId="S::2300279@student.uwtsd.ac.uk::400b3764-ed35-4758-a4b5-dd439b3bf088" providerId="AD" clId="Web-{A1276D44-646C-C690-8620-BCC43EF3474A}" dt="2025-01-10T13:53:37.847" v="1854" actId="20577"/>
          <ac:spMkLst>
            <pc:docMk/>
            <pc:sldMk cId="1174324079" sldId="257"/>
            <ac:spMk id="2" creationId="{458AE62F-DF2A-B70D-0081-850DFE98F3E0}"/>
          </ac:spMkLst>
        </pc:spChg>
        <pc:spChg chg="mod">
          <ac:chgData name="Catrin James (2300279)" userId="S::2300279@student.uwtsd.ac.uk::400b3764-ed35-4758-a4b5-dd439b3bf088" providerId="AD" clId="Web-{A1276D44-646C-C690-8620-BCC43EF3474A}" dt="2025-01-11T16:07:20.545" v="2487" actId="20577"/>
          <ac:spMkLst>
            <pc:docMk/>
            <pc:sldMk cId="1174324079" sldId="257"/>
            <ac:spMk id="3" creationId="{F8BE8EFE-B846-555C-C900-4A7D5ED8DDD7}"/>
          </ac:spMkLst>
        </pc:spChg>
      </pc:sldChg>
      <pc:sldChg chg="modSp">
        <pc:chgData name="Catrin James (2300279)" userId="S::2300279@student.uwtsd.ac.uk::400b3764-ed35-4758-a4b5-dd439b3bf088" providerId="AD" clId="Web-{A1276D44-646C-C690-8620-BCC43EF3474A}" dt="2025-01-11T17:34:52.403" v="2559" actId="20577"/>
        <pc:sldMkLst>
          <pc:docMk/>
          <pc:sldMk cId="482482043" sldId="259"/>
        </pc:sldMkLst>
        <pc:spChg chg="mod">
          <ac:chgData name="Catrin James (2300279)" userId="S::2300279@student.uwtsd.ac.uk::400b3764-ed35-4758-a4b5-dd439b3bf088" providerId="AD" clId="Web-{A1276D44-646C-C690-8620-BCC43EF3474A}" dt="2025-01-11T17:34:52.403" v="2559" actId="20577"/>
          <ac:spMkLst>
            <pc:docMk/>
            <pc:sldMk cId="482482043" sldId="259"/>
            <ac:spMk id="5" creationId="{A89A541E-0C70-ACD2-F9DB-6DE8CD9FC72E}"/>
          </ac:spMkLst>
        </pc:spChg>
      </pc:sldChg>
      <pc:sldChg chg="addSp delSp modSp">
        <pc:chgData name="Catrin James (2300279)" userId="S::2300279@student.uwtsd.ac.uk::400b3764-ed35-4758-a4b5-dd439b3bf088" providerId="AD" clId="Web-{A1276D44-646C-C690-8620-BCC43EF3474A}" dt="2025-01-08T18:31:52.674" v="1818" actId="1076"/>
        <pc:sldMkLst>
          <pc:docMk/>
          <pc:sldMk cId="41373200" sldId="260"/>
        </pc:sldMkLst>
        <pc:spChg chg="del mod">
          <ac:chgData name="Catrin James (2300279)" userId="S::2300279@student.uwtsd.ac.uk::400b3764-ed35-4758-a4b5-dd439b3bf088" providerId="AD" clId="Web-{A1276D44-646C-C690-8620-BCC43EF3474A}" dt="2025-01-08T18:31:00.953" v="1813"/>
          <ac:spMkLst>
            <pc:docMk/>
            <pc:sldMk cId="41373200" sldId="260"/>
            <ac:spMk id="2" creationId="{1E4D8E09-125D-D761-DA55-D188EFC3E38A}"/>
          </ac:spMkLst>
        </pc:spChg>
        <pc:spChg chg="mod">
          <ac:chgData name="Catrin James (2300279)" userId="S::2300279@student.uwtsd.ac.uk::400b3764-ed35-4758-a4b5-dd439b3bf088" providerId="AD" clId="Web-{A1276D44-646C-C690-8620-BCC43EF3474A}" dt="2025-01-08T18:26:14.599" v="1682" actId="1076"/>
          <ac:spMkLst>
            <pc:docMk/>
            <pc:sldMk cId="41373200" sldId="260"/>
            <ac:spMk id="4" creationId="{6C3FEED2-4F99-28EF-A233-8818FAC08EA2}"/>
          </ac:spMkLst>
        </pc:spChg>
        <pc:spChg chg="del mod">
          <ac:chgData name="Catrin James (2300279)" userId="S::2300279@student.uwtsd.ac.uk::400b3764-ed35-4758-a4b5-dd439b3bf088" providerId="AD" clId="Web-{A1276D44-646C-C690-8620-BCC43EF3474A}" dt="2025-01-06T15:18:01.003" v="418"/>
          <ac:spMkLst>
            <pc:docMk/>
            <pc:sldMk cId="41373200" sldId="260"/>
            <ac:spMk id="6" creationId="{2ECA6897-3E17-8275-E74C-D4F89407ECBE}"/>
          </ac:spMkLst>
        </pc:spChg>
        <pc:spChg chg="add mod">
          <ac:chgData name="Catrin James (2300279)" userId="S::2300279@student.uwtsd.ac.uk::400b3764-ed35-4758-a4b5-dd439b3bf088" providerId="AD" clId="Web-{A1276D44-646C-C690-8620-BCC43EF3474A}" dt="2025-01-07T16:47:03.657" v="1364" actId="1076"/>
          <ac:spMkLst>
            <pc:docMk/>
            <pc:sldMk cId="41373200" sldId="260"/>
            <ac:spMk id="6" creationId="{F713EB3A-65BB-BA98-88D1-DDF23B64013F}"/>
          </ac:spMkLst>
        </pc:spChg>
        <pc:spChg chg="mod">
          <ac:chgData name="Catrin James (2300279)" userId="S::2300279@student.uwtsd.ac.uk::400b3764-ed35-4758-a4b5-dd439b3bf088" providerId="AD" clId="Web-{A1276D44-646C-C690-8620-BCC43EF3474A}" dt="2025-01-08T18:31:52.674" v="1818" actId="1076"/>
          <ac:spMkLst>
            <pc:docMk/>
            <pc:sldMk cId="41373200" sldId="260"/>
            <ac:spMk id="7" creationId="{CA2EA577-7777-5AB0-3D39-02D165C77782}"/>
          </ac:spMkLst>
        </pc:spChg>
        <pc:spChg chg="del mod">
          <ac:chgData name="Catrin James (2300279)" userId="S::2300279@student.uwtsd.ac.uk::400b3764-ed35-4758-a4b5-dd439b3bf088" providerId="AD" clId="Web-{A1276D44-646C-C690-8620-BCC43EF3474A}" dt="2025-01-06T15:18:07.097" v="419"/>
          <ac:spMkLst>
            <pc:docMk/>
            <pc:sldMk cId="41373200" sldId="260"/>
            <ac:spMk id="8" creationId="{D36E3436-C3D9-07F9-9DFD-E12A3E9327B9}"/>
          </ac:spMkLst>
        </pc:spChg>
        <pc:spChg chg="mod">
          <ac:chgData name="Catrin James (2300279)" userId="S::2300279@student.uwtsd.ac.uk::400b3764-ed35-4758-a4b5-dd439b3bf088" providerId="AD" clId="Web-{A1276D44-646C-C690-8620-BCC43EF3474A}" dt="2025-01-08T18:31:24.439" v="1816" actId="14100"/>
          <ac:spMkLst>
            <pc:docMk/>
            <pc:sldMk cId="41373200" sldId="260"/>
            <ac:spMk id="9" creationId="{CBC1DE1F-E09B-0991-4E3A-5BE5AACAB7EA}"/>
          </ac:spMkLst>
        </pc:spChg>
        <pc:picChg chg="mod">
          <ac:chgData name="Catrin James (2300279)" userId="S::2300279@student.uwtsd.ac.uk::400b3764-ed35-4758-a4b5-dd439b3bf088" providerId="AD" clId="Web-{A1276D44-646C-C690-8620-BCC43EF3474A}" dt="2025-01-08T18:31:06.126" v="1814" actId="1076"/>
          <ac:picMkLst>
            <pc:docMk/>
            <pc:sldMk cId="41373200" sldId="260"/>
            <ac:picMk id="3" creationId="{657E4A17-53A4-DB5E-C869-D791AD2C34B9}"/>
          </ac:picMkLst>
        </pc:picChg>
        <pc:picChg chg="mod">
          <ac:chgData name="Catrin James (2300279)" userId="S::2300279@student.uwtsd.ac.uk::400b3764-ed35-4758-a4b5-dd439b3bf088" providerId="AD" clId="Web-{A1276D44-646C-C690-8620-BCC43EF3474A}" dt="2025-01-08T18:31:36.361" v="1817" actId="1076"/>
          <ac:picMkLst>
            <pc:docMk/>
            <pc:sldMk cId="41373200" sldId="260"/>
            <ac:picMk id="5" creationId="{C9147539-CF8F-E09C-76F4-0A64E69B2CF9}"/>
          </ac:picMkLst>
        </pc:picChg>
      </pc:sldChg>
      <pc:sldChg chg="addSp delSp modSp new mod setBg">
        <pc:chgData name="Catrin James (2300279)" userId="S::2300279@student.uwtsd.ac.uk::400b3764-ed35-4758-a4b5-dd439b3bf088" providerId="AD" clId="Web-{A1276D44-646C-C690-8620-BCC43EF3474A}" dt="2025-01-08T18:34:48.540" v="1820" actId="1076"/>
        <pc:sldMkLst>
          <pc:docMk/>
          <pc:sldMk cId="2827129459" sldId="261"/>
        </pc:sldMkLst>
        <pc:spChg chg="add del mod">
          <ac:chgData name="Catrin James (2300279)" userId="S::2300279@student.uwtsd.ac.uk::400b3764-ed35-4758-a4b5-dd439b3bf088" providerId="AD" clId="Web-{A1276D44-646C-C690-8620-BCC43EF3474A}" dt="2025-01-08T18:29:32.763" v="1802"/>
          <ac:spMkLst>
            <pc:docMk/>
            <pc:sldMk cId="2827129459" sldId="261"/>
            <ac:spMk id="2" creationId="{92438E91-8E06-B97A-F10D-330DA24AE0B6}"/>
          </ac:spMkLst>
        </pc:spChg>
        <pc:spChg chg="add del mod">
          <ac:chgData name="Catrin James (2300279)" userId="S::2300279@student.uwtsd.ac.uk::400b3764-ed35-4758-a4b5-dd439b3bf088" providerId="AD" clId="Web-{A1276D44-646C-C690-8620-BCC43EF3474A}" dt="2025-01-07T15:57:19.292" v="1146"/>
          <ac:spMkLst>
            <pc:docMk/>
            <pc:sldMk cId="2827129459" sldId="261"/>
            <ac:spMk id="3" creationId="{305C68FA-F900-BE82-6998-053828053600}"/>
          </ac:spMkLst>
        </pc:spChg>
        <pc:spChg chg="add mod">
          <ac:chgData name="Catrin James (2300279)" userId="S::2300279@student.uwtsd.ac.uk::400b3764-ed35-4758-a4b5-dd439b3bf088" providerId="AD" clId="Web-{A1276D44-646C-C690-8620-BCC43EF3474A}" dt="2025-01-08T18:34:48.540" v="1820" actId="1076"/>
          <ac:spMkLst>
            <pc:docMk/>
            <pc:sldMk cId="2827129459" sldId="261"/>
            <ac:spMk id="5" creationId="{86365DF2-B499-E78A-28F6-066F144E4A88}"/>
          </ac:spMkLst>
        </pc:spChg>
        <pc:spChg chg="add mod">
          <ac:chgData name="Catrin James (2300279)" userId="S::2300279@student.uwtsd.ac.uk::400b3764-ed35-4758-a4b5-dd439b3bf088" providerId="AD" clId="Web-{A1276D44-646C-C690-8620-BCC43EF3474A}" dt="2025-01-08T18:30:29.546" v="1810" actId="20577"/>
          <ac:spMkLst>
            <pc:docMk/>
            <pc:sldMk cId="2827129459" sldId="261"/>
            <ac:spMk id="6" creationId="{D1860C0D-075C-F0D3-EC51-34EB0AA3FB97}"/>
          </ac:spMkLst>
        </pc:spChg>
        <pc:spChg chg="add mod">
          <ac:chgData name="Catrin James (2300279)" userId="S::2300279@student.uwtsd.ac.uk::400b3764-ed35-4758-a4b5-dd439b3bf088" providerId="AD" clId="Web-{A1276D44-646C-C690-8620-BCC43EF3474A}" dt="2025-01-08T18:30:42.875" v="1812" actId="1076"/>
          <ac:spMkLst>
            <pc:docMk/>
            <pc:sldMk cId="2827129459" sldId="261"/>
            <ac:spMk id="7" creationId="{2ADA9729-7129-F4B9-1171-5824FB79ACD7}"/>
          </ac:spMkLst>
        </pc:spChg>
        <pc:spChg chg="add del mod">
          <ac:chgData name="Catrin James (2300279)" userId="S::2300279@student.uwtsd.ac.uk::400b3764-ed35-4758-a4b5-dd439b3bf088" providerId="AD" clId="Web-{A1276D44-646C-C690-8620-BCC43EF3474A}" dt="2025-01-06T15:12:32.448" v="190"/>
          <ac:spMkLst>
            <pc:docMk/>
            <pc:sldMk cId="2827129459" sldId="261"/>
            <ac:spMk id="8" creationId="{F13250CE-536C-9EA3-10B9-5434130EB7B4}"/>
          </ac:spMkLst>
        </pc:spChg>
        <pc:spChg chg="add del mod">
          <ac:chgData name="Catrin James (2300279)" userId="S::2300279@student.uwtsd.ac.uk::400b3764-ed35-4758-a4b5-dd439b3bf088" providerId="AD" clId="Web-{A1276D44-646C-C690-8620-BCC43EF3474A}" dt="2025-01-07T15:58:19.952" v="1203"/>
          <ac:spMkLst>
            <pc:docMk/>
            <pc:sldMk cId="2827129459" sldId="261"/>
            <ac:spMk id="9" creationId="{183667CB-5B2A-34ED-AA20-F6237EAF9376}"/>
          </ac:spMkLst>
        </pc:spChg>
        <pc:picChg chg="add mod">
          <ac:chgData name="Catrin James (2300279)" userId="S::2300279@student.uwtsd.ac.uk::400b3764-ed35-4758-a4b5-dd439b3bf088" providerId="AD" clId="Web-{A1276D44-646C-C690-8620-BCC43EF3474A}" dt="2025-01-08T18:30:36.484" v="1811" actId="1076"/>
          <ac:picMkLst>
            <pc:docMk/>
            <pc:sldMk cId="2827129459" sldId="261"/>
            <ac:picMk id="4" creationId="{B0F819F3-B7E0-8C99-577D-0A9469E4D060}"/>
          </ac:picMkLst>
        </pc:picChg>
      </pc:sldChg>
      <pc:sldChg chg="addSp delSp modSp new">
        <pc:chgData name="Catrin James (2300279)" userId="S::2300279@student.uwtsd.ac.uk::400b3764-ed35-4758-a4b5-dd439b3bf088" providerId="AD" clId="Web-{A1276D44-646C-C690-8620-BCC43EF3474A}" dt="2025-01-15T18:37:40.051" v="3461" actId="20577"/>
        <pc:sldMkLst>
          <pc:docMk/>
          <pc:sldMk cId="901474208" sldId="262"/>
        </pc:sldMkLst>
        <pc:spChg chg="add del mod">
          <ac:chgData name="Catrin James (2300279)" userId="S::2300279@student.uwtsd.ac.uk::400b3764-ed35-4758-a4b5-dd439b3bf088" providerId="AD" clId="Web-{A1276D44-646C-C690-8620-BCC43EF3474A}" dt="2025-01-12T16:39:03.028" v="2563"/>
          <ac:spMkLst>
            <pc:docMk/>
            <pc:sldMk cId="901474208" sldId="262"/>
            <ac:spMk id="2" creationId="{EAE0EDA6-971A-49EF-E18A-332373D13CFC}"/>
          </ac:spMkLst>
        </pc:spChg>
        <pc:spChg chg="add mod">
          <ac:chgData name="Catrin James (2300279)" userId="S::2300279@student.uwtsd.ac.uk::400b3764-ed35-4758-a4b5-dd439b3bf088" providerId="AD" clId="Web-{A1276D44-646C-C690-8620-BCC43EF3474A}" dt="2025-01-12T16:39:17.966" v="2581" actId="1076"/>
          <ac:spMkLst>
            <pc:docMk/>
            <pc:sldMk cId="901474208" sldId="262"/>
            <ac:spMk id="3" creationId="{3897F2D7-1FD3-FDBA-442D-39E5435EB0BD}"/>
          </ac:spMkLst>
        </pc:spChg>
        <pc:spChg chg="add mod">
          <ac:chgData name="Catrin James (2300279)" userId="S::2300279@student.uwtsd.ac.uk::400b3764-ed35-4758-a4b5-dd439b3bf088" providerId="AD" clId="Web-{A1276D44-646C-C690-8620-BCC43EF3474A}" dt="2025-01-15T18:37:40.051" v="3461" actId="20577"/>
          <ac:spMkLst>
            <pc:docMk/>
            <pc:sldMk cId="901474208" sldId="262"/>
            <ac:spMk id="4" creationId="{EFF2EF25-3E70-8034-850B-F40C25312C35}"/>
          </ac:spMkLst>
        </pc:spChg>
      </pc:sldChg>
      <pc:sldChg chg="addSp modSp new del">
        <pc:chgData name="Catrin James (2300279)" userId="S::2300279@student.uwtsd.ac.uk::400b3764-ed35-4758-a4b5-dd439b3bf088" providerId="AD" clId="Web-{A1276D44-646C-C690-8620-BCC43EF3474A}" dt="2025-01-06T15:18:11.613" v="420"/>
        <pc:sldMkLst>
          <pc:docMk/>
          <pc:sldMk cId="3319017708" sldId="262"/>
        </pc:sldMkLst>
        <pc:spChg chg="add mod">
          <ac:chgData name="Catrin James (2300279)" userId="S::2300279@student.uwtsd.ac.uk::400b3764-ed35-4758-a4b5-dd439b3bf088" providerId="AD" clId="Web-{A1276D44-646C-C690-8620-BCC43EF3474A}" dt="2025-01-06T15:17:45.597" v="416"/>
          <ac:spMkLst>
            <pc:docMk/>
            <pc:sldMk cId="3319017708" sldId="262"/>
            <ac:spMk id="2" creationId="{53497A38-971D-39CA-E21A-68F349B4527C}"/>
          </ac:spMkLst>
        </pc:spChg>
      </pc:sldChg>
    </pc:docChg>
  </pc:docChgLst>
  <pc:docChgLst>
    <pc:chgData name="Catrin James (2300279)" userId="S::2300279@student.uwtsd.ac.uk::400b3764-ed35-4758-a4b5-dd439b3bf088" providerId="AD" clId="Web-{71A8DCD1-4960-B982-29AA-A5C0E5337EF5}"/>
    <pc:docChg chg="modSld">
      <pc:chgData name="Catrin James (2300279)" userId="S::2300279@student.uwtsd.ac.uk::400b3764-ed35-4758-a4b5-dd439b3bf088" providerId="AD" clId="Web-{71A8DCD1-4960-B982-29AA-A5C0E5337EF5}" dt="2024-12-13T16:11:51.405" v="585" actId="20577"/>
      <pc:docMkLst>
        <pc:docMk/>
      </pc:docMkLst>
      <pc:sldChg chg="addSp modSp">
        <pc:chgData name="Catrin James (2300279)" userId="S::2300279@student.uwtsd.ac.uk::400b3764-ed35-4758-a4b5-dd439b3bf088" providerId="AD" clId="Web-{71A8DCD1-4960-B982-29AA-A5C0E5337EF5}" dt="2024-12-13T16:11:51.405" v="585" actId="20577"/>
        <pc:sldMkLst>
          <pc:docMk/>
          <pc:sldMk cId="109857222" sldId="256"/>
        </pc:sldMkLst>
        <pc:spChg chg="mod">
          <ac:chgData name="Catrin James (2300279)" userId="S::2300279@student.uwtsd.ac.uk::400b3764-ed35-4758-a4b5-dd439b3bf088" providerId="AD" clId="Web-{71A8DCD1-4960-B982-29AA-A5C0E5337EF5}" dt="2024-12-13T16:11:51.405" v="585" actId="20577"/>
          <ac:spMkLst>
            <pc:docMk/>
            <pc:sldMk cId="109857222" sldId="256"/>
            <ac:spMk id="2" creationId="{29F23716-55A7-3235-3F5F-F48CC01A866D}"/>
          </ac:spMkLst>
        </pc:spChg>
        <pc:spChg chg="mod">
          <ac:chgData name="Catrin James (2300279)" userId="S::2300279@student.uwtsd.ac.uk::400b3764-ed35-4758-a4b5-dd439b3bf088" providerId="AD" clId="Web-{71A8DCD1-4960-B982-29AA-A5C0E5337EF5}" dt="2024-12-13T15:01:57.687" v="316" actId="20577"/>
          <ac:spMkLst>
            <pc:docMk/>
            <pc:sldMk cId="109857222" sldId="256"/>
            <ac:spMk id="3" creationId="{690E381E-3A9B-85CB-D222-3D4E7C7CA457}"/>
          </ac:spMkLst>
        </pc:spChg>
        <pc:spChg chg="mod">
          <ac:chgData name="Catrin James (2300279)" userId="S::2300279@student.uwtsd.ac.uk::400b3764-ed35-4758-a4b5-dd439b3bf088" providerId="AD" clId="Web-{71A8DCD1-4960-B982-29AA-A5C0E5337EF5}" dt="2024-12-13T15:01:00.935" v="311" actId="20577"/>
          <ac:spMkLst>
            <pc:docMk/>
            <pc:sldMk cId="109857222" sldId="256"/>
            <ac:spMk id="4" creationId="{571FFDD5-113C-61CB-6E40-3854858E051C}"/>
          </ac:spMkLst>
        </pc:spChg>
        <pc:spChg chg="add mod">
          <ac:chgData name="Catrin James (2300279)" userId="S::2300279@student.uwtsd.ac.uk::400b3764-ed35-4758-a4b5-dd439b3bf088" providerId="AD" clId="Web-{71A8DCD1-4960-B982-29AA-A5C0E5337EF5}" dt="2024-12-13T15:31:23.571" v="468" actId="20577"/>
          <ac:spMkLst>
            <pc:docMk/>
            <pc:sldMk cId="109857222" sldId="256"/>
            <ac:spMk id="8" creationId="{BB544B9E-41D5-3841-02D2-01A085889A79}"/>
          </ac:spMkLst>
        </pc:spChg>
        <pc:picChg chg="add mod modCrop">
          <ac:chgData name="Catrin James (2300279)" userId="S::2300279@student.uwtsd.ac.uk::400b3764-ed35-4758-a4b5-dd439b3bf088" providerId="AD" clId="Web-{71A8DCD1-4960-B982-29AA-A5C0E5337EF5}" dt="2024-12-13T15:20:37.170" v="411" actId="1076"/>
          <ac:picMkLst>
            <pc:docMk/>
            <pc:sldMk cId="109857222" sldId="256"/>
            <ac:picMk id="5" creationId="{D6EA692A-78CB-B54A-C220-A6BC785567E4}"/>
          </ac:picMkLst>
        </pc:picChg>
      </pc:sldChg>
      <pc:sldChg chg="modSp">
        <pc:chgData name="Catrin James (2300279)" userId="S::2300279@student.uwtsd.ac.uk::400b3764-ed35-4758-a4b5-dd439b3bf088" providerId="AD" clId="Web-{71A8DCD1-4960-B982-29AA-A5C0E5337EF5}" dt="2024-12-13T15:30:54.616" v="456" actId="20577"/>
        <pc:sldMkLst>
          <pc:docMk/>
          <pc:sldMk cId="1174324079" sldId="257"/>
        </pc:sldMkLst>
        <pc:spChg chg="mod">
          <ac:chgData name="Catrin James (2300279)" userId="S::2300279@student.uwtsd.ac.uk::400b3764-ed35-4758-a4b5-dd439b3bf088" providerId="AD" clId="Web-{71A8DCD1-4960-B982-29AA-A5C0E5337EF5}" dt="2024-12-13T15:30:54.616" v="456" actId="20577"/>
          <ac:spMkLst>
            <pc:docMk/>
            <pc:sldMk cId="1174324079" sldId="257"/>
            <ac:spMk id="3" creationId="{F8BE8EFE-B846-555C-C900-4A7D5ED8DDD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s://assets.publishing.service.gov.uk/media/5a7b9db0e5274a7318b8fd0b/change-for-children.pdf" TargetMode="External"/><Relationship Id="rId13" Type="http://schemas.openxmlformats.org/officeDocument/2006/relationships/hyperlink" Target="https://www.mdpi.com/1660-4601/20/6/5006" TargetMode="External"/><Relationship Id="rId3" Type="http://schemas.openxmlformats.org/officeDocument/2006/relationships/hyperlink" Target="https://www.cambridge.org/core/journals/social-policy-and-society/article/potential-of-early-intervention-for-preventing-and-reducing-acerelated-trauma/150FCBFF125CE64377A1F79727A14954" TargetMode="External"/><Relationship Id="rId7" Type="http://schemas.openxmlformats.org/officeDocument/2006/relationships/hyperlink" Target="https://www.estyn.gov.wales/system/files/2020-07/NIA%2520Supplementary%2520guidance%2520-%2520healthy%2520living_0.pdf" TargetMode="External"/><Relationship Id="rId12" Type="http://schemas.openxmlformats.org/officeDocument/2006/relationships/hyperlink" Target="https://www.cmaj.ca/content/191/1/E16.short" TargetMode="External"/><Relationship Id="rId17" Type="http://schemas.openxmlformats.org/officeDocument/2006/relationships/hyperlink" Target="https://research-ebsco-com.ezproxy.uwtsd.ac.uk/c/onvpsy/viewer/pdf/jkjv46zct5?route=details" TargetMode="External"/><Relationship Id="rId2" Type="http://schemas.openxmlformats.org/officeDocument/2006/relationships/hyperlink" Target="https://www.sciencedirect.com/science/article/pii/S2352250X17301124" TargetMode="External"/><Relationship Id="rId16" Type="http://schemas.openxmlformats.org/officeDocument/2006/relationships/hyperlink" Target="https://journals.sagepub.com/doi/full/10.1177/0020731418782653"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0885412215595441" TargetMode="External"/><Relationship Id="rId11" Type="http://schemas.openxmlformats.org/officeDocument/2006/relationships/hyperlink" Target="https://journals.lww.com/jnmr/fulltext/2019/24020/transtheoretical_model_of_health_behavioral.1.aspx" TargetMode="External"/><Relationship Id="rId5" Type="http://schemas.openxmlformats.org/officeDocument/2006/relationships/hyperlink" Target="https://www.cdc.gov/aces/risk-factors/index.html" TargetMode="External"/><Relationship Id="rId15" Type="http://schemas.openxmlformats.org/officeDocument/2006/relationships/hyperlink" Target="https://journals.sagepub.com/doi/full/10.1177/1476718X19860553" TargetMode="External"/><Relationship Id="rId10" Type="http://schemas.openxmlformats.org/officeDocument/2006/relationships/hyperlink" Target="https://www.ted.com/talks/nadine_burke_harris_how_childhood_trauma_affects_health_across_a_lifetime?subtitle=en" TargetMode="External"/><Relationship Id="rId4" Type="http://schemas.openxmlformats.org/officeDocument/2006/relationships/hyperlink" Target="https://jamanetwork.com/journals/jamapediatrics/fullarticle/2749336" TargetMode="External"/><Relationship Id="rId9" Type="http://schemas.openxmlformats.org/officeDocument/2006/relationships/hyperlink" Target="https://www.gov.uk/definition-of-disability-under-equality-act-2010" TargetMode="External"/><Relationship Id="rId14" Type="http://schemas.openxmlformats.org/officeDocument/2006/relationships/hyperlink" Target="https://www.mdpi.com/2072-6643/11/8/1953"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slideserve.com/christalh/universal-design-for-education-powerpoint-ppt-presentation" TargetMode="External"/><Relationship Id="rId3" Type="http://schemas.openxmlformats.org/officeDocument/2006/relationships/hyperlink" Target="https://www.researchgate.net/figure/Conceptual-model-of-the-effects-of-ACEs-on-health-and-well-being-Source-Figure-1-is_fig1_326352239" TargetMode="External"/><Relationship Id="rId7" Type="http://schemas.openxmlformats.org/officeDocument/2006/relationships/hyperlink" Target="https://www.researchgate.net/figure/Bronfenbrenners-ecological-model-Diagram-by-Joel-Gibbs-based-on-Bronfenbrenners-1979_fig1_311843438" TargetMode="External"/><Relationship Id="rId12" Type="http://schemas.openxmlformats.org/officeDocument/2006/relationships/hyperlink" Target="https://www.who.int/about/governance/constitution" TargetMode="External"/><Relationship Id="rId2" Type="http://schemas.openxmlformats.org/officeDocument/2006/relationships/hyperlink" Target="https://journals.sagepub.com/doi/full/10.1177/0022146514555981?casa_token=Le_dUqpg-uIAAAAA%3AWYhO0PLluKJwgdIpQoG1jUecqcrRnQxnEQqSPt_81jVdSdROTZADcvboE9CApTGswrejqo7TBEdA" TargetMode="External"/><Relationship Id="rId1" Type="http://schemas.openxmlformats.org/officeDocument/2006/relationships/slideLayout" Target="../slideLayouts/slideLayout7.xml"/><Relationship Id="rId6" Type="http://schemas.openxmlformats.org/officeDocument/2006/relationships/hyperlink" Target="https://link.springer.com/article/10.1007/s10643-017-0869-3" TargetMode="External"/><Relationship Id="rId11" Type="http://schemas.openxmlformats.org/officeDocument/2006/relationships/hyperlink" Target="file:///C:\Users\catri\Downloads\nutrients-06-02165.pdf" TargetMode="External"/><Relationship Id="rId5" Type="http://schemas.openxmlformats.org/officeDocument/2006/relationships/hyperlink" Target="file:///C:\Users\catri\Downloads\RosemaryRoberts_2010_3TheABCofWellbeing_WellbeingFromBirth.pdf" TargetMode="External"/><Relationship Id="rId10" Type="http://schemas.openxmlformats.org/officeDocument/2006/relationships/hyperlink" Target="https://commonslibrary.parliament.uk/research-briefings/cbp-9209/#:~:text=In%202022%2F23%20there%20were,three%2Dday%20emergency%20food%20parcels." TargetMode="External"/><Relationship Id="rId4" Type="http://schemas.openxmlformats.org/officeDocument/2006/relationships/hyperlink" Target="https://www.researchgate.net/figure/The-transtheoretical-model-of-health-behavior-change-by-Prochaska-and-DiClemente-36_fig5_373017403" TargetMode="External"/><Relationship Id="rId9" Type="http://schemas.openxmlformats.org/officeDocument/2006/relationships/hyperlink" Target="https://onlinelibrary.wiley.com/doi/full/10.1111/jpr.12103"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moodle.uwtsd.ac.uk/course/format/tiles/mod_view.php?cmid=442004" TargetMode="External"/><Relationship Id="rId3" Type="http://schemas.openxmlformats.org/officeDocument/2006/relationships/hyperlink" Target="https://onlinelibrary.wiley.com/doi/full/10.1111/dmcn.12624" TargetMode="External"/><Relationship Id="rId7" Type="http://schemas.openxmlformats.org/officeDocument/2006/relationships/hyperlink" Target="https://ifs.org.uk/sites/default/files/output_url_files/R215-Living-standards-poverty-and-inequality-in-the-UK-2022.pdf" TargetMode="External"/><Relationship Id="rId2" Type="http://schemas.openxmlformats.org/officeDocument/2006/relationships/hyperlink" Target="https://www.mdpi.com/1660-4601/15/4/800" TargetMode="External"/><Relationship Id="rId1" Type="http://schemas.openxmlformats.org/officeDocument/2006/relationships/slideLayout" Target="../slideLayouts/slideLayout7.xml"/><Relationship Id="rId6" Type="http://schemas.openxmlformats.org/officeDocument/2006/relationships/hyperlink" Target="https://www.sciencedirect.com/science/article/pii/S1440244015001462" TargetMode="External"/><Relationship Id="rId5" Type="http://schemas.openxmlformats.org/officeDocument/2006/relationships/hyperlink" Target="https://onlinelibrary.wiley.com/doi/full/10.1111/obr.12362" TargetMode="External"/><Relationship Id="rId10" Type="http://schemas.openxmlformats.org/officeDocument/2006/relationships/hyperlink" Target="https://www.annualreviews.org/content/journals/10.1146/annurev-psych-122216-011902" TargetMode="External"/><Relationship Id="rId4" Type="http://schemas.openxmlformats.org/officeDocument/2006/relationships/hyperlink" Target="https://www.thelancet.com/journals/lancet/article/PIIS0140-6736(16)31390-3/fulltext" TargetMode="External"/><Relationship Id="rId9" Type="http://schemas.openxmlformats.org/officeDocument/2006/relationships/hyperlink" Target="https://www.proquest.com/docview/2452325167/fulltext/E645EB2ADC1A4786PQ/1?accountid=130472&amp;sourcetype=Scholarly%20Journals"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who.int/news-room/fact-sheets/detail/obesity-and-overweight" TargetMode="External"/><Relationship Id="rId3" Type="http://schemas.openxmlformats.org/officeDocument/2006/relationships/hyperlink" Target="https://www.jstor.org/stable/43755231?seq=5" TargetMode="External"/><Relationship Id="rId7" Type="http://schemas.openxmlformats.org/officeDocument/2006/relationships/hyperlink" Target="https://cdnsciencepub.com/doi/full/10.1139/h2012-070" TargetMode="External"/><Relationship Id="rId2" Type="http://schemas.openxmlformats.org/officeDocument/2006/relationships/hyperlink" Target="https://www.europeanproceedings.com/article/10.15405/epsbs.2018.12.73" TargetMode="External"/><Relationship Id="rId1" Type="http://schemas.openxmlformats.org/officeDocument/2006/relationships/slideLayout" Target="../slideLayouts/slideLayout7.xml"/><Relationship Id="rId6" Type="http://schemas.openxmlformats.org/officeDocument/2006/relationships/hyperlink" Target="https://thedailymile.co.uk/?gad_source=1&amp;gclid=EAIaIQobChMIw4S9gsn1igMV945QBh3DXzeUEAAYASAAEgJTzPD_BwE" TargetMode="External"/><Relationship Id="rId5" Type="http://schemas.openxmlformats.org/officeDocument/2006/relationships/hyperlink" Target="https://www.thelancet.com/journals/lancet/article/PIIS0140-6736(16)30728-0/fulltext?rss%3Dyes=" TargetMode="External"/><Relationship Id="rId4" Type="http://schemas.openxmlformats.org/officeDocument/2006/relationships/hyperlink" Target="https://moodle.uwtsd.ac.uk/course/format/tiles/mod_view.php?cmid=442018" TargetMode="External"/><Relationship Id="rId9" Type="http://schemas.openxmlformats.org/officeDocument/2006/relationships/hyperlink" Target="https://moodle.uwtsd.ac.uk/course/format/tiles/mod_view.php?cmid=4420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478BE-1393-B324-928B-BA528F0A8F85}"/>
              </a:ext>
            </a:extLst>
          </p:cNvPr>
          <p:cNvSpPr>
            <a:spLocks noGrp="1"/>
          </p:cNvSpPr>
          <p:nvPr>
            <p:ph type="title"/>
          </p:nvPr>
        </p:nvSpPr>
        <p:spPr/>
        <p:txBody>
          <a:bodyPr/>
          <a:lstStyle/>
          <a:p>
            <a:r>
              <a:rPr lang="en-US" dirty="0" err="1"/>
              <a:t>Rwyf</a:t>
            </a:r>
            <a:r>
              <a:rPr lang="en-US" dirty="0"/>
              <a:t> </a:t>
            </a:r>
            <a:r>
              <a:rPr lang="en-US" dirty="0" err="1"/>
              <a:t>yn</a:t>
            </a:r>
            <a:r>
              <a:rPr lang="en-US" dirty="0"/>
              <a:t> </a:t>
            </a:r>
            <a:r>
              <a:rPr lang="en-US" dirty="0" err="1"/>
              <a:t>chadarnhau</a:t>
            </a:r>
            <a:r>
              <a:rPr lang="en-US" dirty="0"/>
              <a:t> </a:t>
            </a:r>
            <a:r>
              <a:rPr lang="en-US" dirty="0" err="1"/>
              <a:t>nad</a:t>
            </a:r>
            <a:r>
              <a:rPr lang="en-US" dirty="0"/>
              <a:t> </a:t>
            </a:r>
            <a:r>
              <a:rPr lang="en-US" dirty="0" err="1"/>
              <a:t>ydwyf</a:t>
            </a:r>
            <a:r>
              <a:rPr lang="en-US" dirty="0"/>
              <a:t> </a:t>
            </a:r>
            <a:r>
              <a:rPr lang="en-US" dirty="0" err="1"/>
              <a:t>wedi</a:t>
            </a:r>
            <a:r>
              <a:rPr lang="en-US" dirty="0"/>
              <a:t> </a:t>
            </a:r>
            <a:r>
              <a:rPr lang="en-US" dirty="0" err="1"/>
              <a:t>defnyddio</a:t>
            </a:r>
            <a:r>
              <a:rPr lang="en-US" dirty="0"/>
              <a:t> DA </a:t>
            </a:r>
            <a:r>
              <a:rPr lang="en-US" dirty="0" err="1"/>
              <a:t>ar</a:t>
            </a:r>
            <a:r>
              <a:rPr lang="en-US" dirty="0"/>
              <a:t> </a:t>
            </a:r>
            <a:r>
              <a:rPr lang="en-US" dirty="0" err="1"/>
              <a:t>gyfer</a:t>
            </a:r>
            <a:r>
              <a:rPr lang="en-US" dirty="0"/>
              <a:t> yr </a:t>
            </a:r>
            <a:r>
              <a:rPr lang="en-US" dirty="0" err="1"/>
              <a:t>aseiniad</a:t>
            </a:r>
            <a:r>
              <a:rPr lang="en-US" dirty="0"/>
              <a:t> </a:t>
            </a:r>
            <a:r>
              <a:rPr lang="en-US" dirty="0" err="1"/>
              <a:t>yma</a:t>
            </a:r>
            <a:r>
              <a:rPr lang="en-US" dirty="0"/>
              <a:t> </a:t>
            </a:r>
          </a:p>
        </p:txBody>
      </p:sp>
    </p:spTree>
    <p:extLst>
      <p:ext uri="{BB962C8B-B14F-4D97-AF65-F5344CB8AC3E}">
        <p14:creationId xmlns:p14="http://schemas.microsoft.com/office/powerpoint/2010/main" val="2537145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5E979AE-21D7-2EB8-8BEC-ADBE5F4C5B2D}"/>
              </a:ext>
            </a:extLst>
          </p:cNvPr>
          <p:cNvSpPr txBox="1"/>
          <p:nvPr/>
        </p:nvSpPr>
        <p:spPr>
          <a:xfrm>
            <a:off x="3052138" y="195074"/>
            <a:ext cx="5497255" cy="41040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             Lles, </a:t>
            </a:r>
            <a:r>
              <a:rPr lang="en-US" sz="2000" b="1" err="1"/>
              <a:t>gofal</a:t>
            </a:r>
            <a:r>
              <a:rPr lang="en-US" sz="2000" b="1"/>
              <a:t> a </a:t>
            </a:r>
            <a:r>
              <a:rPr lang="en-US" sz="2000" b="1" err="1"/>
              <a:t>byw'n</a:t>
            </a:r>
            <a:r>
              <a:rPr lang="en-US" sz="2000" b="1"/>
              <a:t> </a:t>
            </a:r>
            <a:r>
              <a:rPr lang="en-US" sz="2000" b="1" err="1"/>
              <a:t>iach</a:t>
            </a:r>
            <a:r>
              <a:rPr lang="en-US" sz="2000" b="1">
                <a:highlight>
                  <a:srgbClr val="800080"/>
                </a:highlight>
              </a:rPr>
              <a:t> </a:t>
            </a:r>
            <a:endParaRPr lang="en-US" sz="2000" b="1"/>
          </a:p>
        </p:txBody>
      </p:sp>
      <p:sp>
        <p:nvSpPr>
          <p:cNvPr id="7" name="TextBox 6">
            <a:extLst>
              <a:ext uri="{FF2B5EF4-FFF2-40B4-BE49-F238E27FC236}">
                <a16:creationId xmlns:a16="http://schemas.microsoft.com/office/drawing/2014/main" id="{9107CE53-AAF4-FD8A-F548-965370B54589}"/>
              </a:ext>
            </a:extLst>
          </p:cNvPr>
          <p:cNvSpPr txBox="1"/>
          <p:nvPr/>
        </p:nvSpPr>
        <p:spPr>
          <a:xfrm>
            <a:off x="-5482" y="606901"/>
            <a:ext cx="4570069" cy="1831271"/>
          </a:xfrm>
          <a:prstGeom prst="rect">
            <a:avLst/>
          </a:prstGeom>
          <a:solidFill>
            <a:schemeClr val="accent6">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b="1" dirty="0">
                <a:ea typeface="+mn-lt"/>
                <a:cs typeface="+mn-lt"/>
              </a:rPr>
              <a:t>Cyflwyniad </a:t>
            </a:r>
            <a:endParaRPr lang="en-US" b="1" dirty="0"/>
          </a:p>
          <a:p>
            <a:r>
              <a:rPr lang="cy-GB" sz="1100" dirty="0">
                <a:ea typeface="+mn-lt"/>
                <a:cs typeface="+mn-lt"/>
              </a:rPr>
              <a:t>Bydd y poster yma yn trafod lles, gofal a byw yn iach a'r cysylltiad i'r blynyddoedd cynnar. Sonia </a:t>
            </a:r>
            <a:r>
              <a:rPr lang="cy-GB" sz="1100" dirty="0" err="1">
                <a:ea typeface="+mn-lt"/>
                <a:cs typeface="+mn-lt"/>
              </a:rPr>
              <a:t>Marmont</a:t>
            </a:r>
            <a:r>
              <a:rPr lang="cy-GB" sz="1100" dirty="0">
                <a:ea typeface="+mn-lt"/>
                <a:cs typeface="+mn-lt"/>
              </a:rPr>
              <a:t> (2010) taw beth sydd yn digwydd i bobl yn ystod y blynyddoedd cynnar yn ganlyniad ac yn cael effaith hirdymor ar iechyd a lles yn y dyfodol. Bydd y poster hefyd yn trafod sut mae ein ffordd o fyw yn cael effaith ar les, gofal ac iechyd yn y blynyddoedd cynnar a thu hwnt. Yn ogystal ag beth mae'r cysylltiad i ymarfer blynyddoedd cynnar  a  pham mae'n bwysig i ymarferwyr blynyddoedd cynnar meddwl am bwysigrwydd lles y blynyddoedd cynnar yn ystod ymarfer a phryd yn cynllunio gweithgareddau. </a:t>
            </a:r>
            <a:endParaRPr lang="cy-GB" sz="1100" dirty="0"/>
          </a:p>
        </p:txBody>
      </p:sp>
      <p:sp>
        <p:nvSpPr>
          <p:cNvPr id="2" name="TextBox 1">
            <a:extLst>
              <a:ext uri="{FF2B5EF4-FFF2-40B4-BE49-F238E27FC236}">
                <a16:creationId xmlns:a16="http://schemas.microsoft.com/office/drawing/2014/main" id="{29F23716-55A7-3235-3F5F-F48CC01A866D}"/>
              </a:ext>
            </a:extLst>
          </p:cNvPr>
          <p:cNvSpPr txBox="1"/>
          <p:nvPr/>
        </p:nvSpPr>
        <p:spPr>
          <a:xfrm>
            <a:off x="2499337" y="2449235"/>
            <a:ext cx="9543583" cy="3524042"/>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dirty="0"/>
              <a:t>Iechyd</a:t>
            </a:r>
            <a:endParaRPr lang="en-US" b="1" dirty="0"/>
          </a:p>
          <a:p>
            <a:r>
              <a:rPr lang="cy-GB" sz="1100" dirty="0">
                <a:ea typeface="+mn-lt"/>
                <a:cs typeface="+mn-lt"/>
              </a:rPr>
              <a:t>Mae iechyd yn gymhleth diffinio gan fod gymaint o ffactorau yn bwydo i fyny. Dywed </a:t>
            </a:r>
            <a:r>
              <a:rPr lang="cy-GB" sz="1100" dirty="0" err="1">
                <a:ea typeface="+mn-lt"/>
                <a:cs typeface="+mn-lt"/>
              </a:rPr>
              <a:t>World</a:t>
            </a:r>
            <a:r>
              <a:rPr lang="cy-GB" sz="1100" dirty="0">
                <a:ea typeface="+mn-lt"/>
                <a:cs typeface="+mn-lt"/>
              </a:rPr>
              <a:t> </a:t>
            </a:r>
            <a:r>
              <a:rPr lang="cy-GB" sz="1100" dirty="0" err="1">
                <a:ea typeface="+mn-lt"/>
                <a:cs typeface="+mn-lt"/>
              </a:rPr>
              <a:t>Health</a:t>
            </a:r>
            <a:r>
              <a:rPr lang="cy-GB" sz="1100" dirty="0">
                <a:ea typeface="+mn-lt"/>
                <a:cs typeface="+mn-lt"/>
              </a:rPr>
              <a:t> </a:t>
            </a:r>
            <a:r>
              <a:rPr lang="cy-GB" sz="1100" dirty="0" err="1">
                <a:ea typeface="+mn-lt"/>
                <a:cs typeface="+mn-lt"/>
              </a:rPr>
              <a:t>Organisation</a:t>
            </a:r>
            <a:r>
              <a:rPr lang="cy-GB" sz="1100" dirty="0">
                <a:ea typeface="+mn-lt"/>
                <a:cs typeface="+mn-lt"/>
              </a:rPr>
              <a:t> ( 2024) bod iechyd yn gyflwr o les corfforol, meddyliol a chymdeithasol ddim ond yn ffocws diffiniad iechyd o glefydau neu salwch. Mae’r iechyd o bawb  yw un o hawliau sylfaenol ac mae datblygiad iachus o blant yn sylfaenol o bwysig, yr achos o allu byw wrth i newid yn amgylchedd yn hanfodol i sicrhau datblygiad cadarnhaol i blant. Noda </a:t>
            </a:r>
            <a:r>
              <a:rPr lang="cy-GB" sz="1100" dirty="0" err="1">
                <a:ea typeface="+mn-lt"/>
                <a:cs typeface="+mn-lt"/>
              </a:rPr>
              <a:t>Musgrave</a:t>
            </a:r>
            <a:r>
              <a:rPr lang="cy-GB" sz="1100" dirty="0">
                <a:ea typeface="+mn-lt"/>
                <a:cs typeface="+mn-lt"/>
              </a:rPr>
              <a:t> (2017) bod cyfrifoldeb ar bob proffesiynol i gymhorthi a sicrhau iechyd da i blant. Dengys hyn yn system ecolegol </a:t>
            </a:r>
            <a:r>
              <a:rPr lang="cy-GB" sz="1100" dirty="0" err="1">
                <a:ea typeface="+mn-lt"/>
                <a:cs typeface="+mn-lt"/>
              </a:rPr>
              <a:t>Bronfenbrenner</a:t>
            </a:r>
            <a:r>
              <a:rPr lang="cy-GB" sz="1100" dirty="0">
                <a:ea typeface="+mn-lt"/>
                <a:cs typeface="+mn-lt"/>
              </a:rPr>
              <a:t> (1979, 1994), mae pob system angen rhywun cymryd cyfrifoldeb i gymhorthi iechyd </a:t>
            </a:r>
            <a:r>
              <a:rPr lang="cy-GB" sz="1100" dirty="0" err="1">
                <a:ea typeface="+mn-lt"/>
                <a:cs typeface="+mn-lt"/>
              </a:rPr>
              <a:t>plant.Dengys</a:t>
            </a:r>
            <a:r>
              <a:rPr lang="cy-GB" sz="1100" dirty="0">
                <a:ea typeface="+mn-lt"/>
                <a:cs typeface="+mn-lt"/>
              </a:rPr>
              <a:t> ffynhonnell A  model o system ecolegol </a:t>
            </a:r>
            <a:r>
              <a:rPr lang="cy-GB" sz="1100" dirty="0" err="1">
                <a:ea typeface="+mn-lt"/>
                <a:cs typeface="+mn-lt"/>
              </a:rPr>
              <a:t>Bronfenbrenner</a:t>
            </a:r>
            <a:r>
              <a:rPr lang="cy-GB" sz="1100" dirty="0">
                <a:ea typeface="+mn-lt"/>
                <a:cs typeface="+mn-lt"/>
              </a:rPr>
              <a:t> a dengys fod y plentyn yw ganolog, ac mae’r cylchoedd tu allan yn cyfrannu at fywyd y plentyn ac mewn gwirionedd mae popeth yn cael ei effaith ar iechyd y plentyn, gan yn dibynnu ar y cyflwr o fyw ar amgylchedd maent yn byw mewn.  Mae popeth yn ganolog i'r plentyn yn ôl </a:t>
            </a:r>
            <a:r>
              <a:rPr lang="cy-GB" sz="1100" dirty="0" err="1">
                <a:ea typeface="+mn-lt"/>
                <a:cs typeface="+mn-lt"/>
              </a:rPr>
              <a:t>Bronfenbrenner</a:t>
            </a:r>
            <a:r>
              <a:rPr lang="cy-GB" sz="1100" dirty="0">
                <a:ea typeface="+mn-lt"/>
                <a:cs typeface="+mn-lt"/>
              </a:rPr>
              <a:t> (1979, 1994)  ond cyfrifoldebau ar bawb arall, hynny yw teulu, ysgol, llywodraeth leol ac allanol, amgylcheddau i sicrhau iechyd gorau i'r plentyn. Dywed </a:t>
            </a:r>
            <a:r>
              <a:rPr lang="cy-GB" sz="1100" dirty="0" err="1">
                <a:ea typeface="+mn-lt"/>
                <a:cs typeface="+mn-lt"/>
              </a:rPr>
              <a:t>Leonardi</a:t>
            </a:r>
            <a:r>
              <a:rPr lang="cy-GB" sz="1100" dirty="0">
                <a:ea typeface="+mn-lt"/>
                <a:cs typeface="+mn-lt"/>
              </a:rPr>
              <a:t> (2018)nag all iechyd cael ei diffinio  bod  effaith ar gyflwr a statws y wlad, felly tlodi uchel, anffafriaeth trais, problem byw, gan nid phroblemau meddygol yw'r </a:t>
            </a:r>
            <a:r>
              <a:rPr lang="cy-GB" sz="1100" dirty="0" err="1">
                <a:ea typeface="+mn-lt"/>
                <a:cs typeface="+mn-lt"/>
              </a:rPr>
              <a:t>rhain.Dyma</a:t>
            </a:r>
            <a:r>
              <a:rPr lang="cy-GB" sz="1100" dirty="0">
                <a:ea typeface="+mn-lt"/>
                <a:cs typeface="+mn-lt"/>
              </a:rPr>
              <a:t> ddiffiniad negyddol o iechyd, gan mae iechyd cryf yn golygu fwy nag yn iachus yn feddygol/corfforol.  Sonia </a:t>
            </a:r>
            <a:r>
              <a:rPr lang="cy-GB" sz="1100" dirty="0" err="1">
                <a:ea typeface="+mn-lt"/>
                <a:cs typeface="+mn-lt"/>
              </a:rPr>
              <a:t>Bethell</a:t>
            </a:r>
            <a:r>
              <a:rPr lang="cy-GB" sz="1100" i="1" dirty="0">
                <a:ea typeface="+mn-lt"/>
                <a:cs typeface="+mn-lt"/>
              </a:rPr>
              <a:t>, </a:t>
            </a:r>
            <a:r>
              <a:rPr lang="cy-GB" sz="1100" i="1" dirty="0" err="1">
                <a:ea typeface="+mn-lt"/>
                <a:cs typeface="+mn-lt"/>
              </a:rPr>
              <a:t>et</a:t>
            </a:r>
            <a:r>
              <a:rPr lang="cy-GB" sz="1100" i="1" dirty="0">
                <a:ea typeface="+mn-lt"/>
                <a:cs typeface="+mn-lt"/>
              </a:rPr>
              <a:t> </a:t>
            </a:r>
            <a:r>
              <a:rPr lang="cy-GB" sz="1100" i="1" dirty="0" err="1">
                <a:ea typeface="+mn-lt"/>
                <a:cs typeface="+mn-lt"/>
              </a:rPr>
              <a:t>al</a:t>
            </a:r>
            <a:r>
              <a:rPr lang="cy-GB" sz="1100" i="1" dirty="0">
                <a:ea typeface="+mn-lt"/>
                <a:cs typeface="+mn-lt"/>
              </a:rPr>
              <a:t>. (</a:t>
            </a:r>
            <a:r>
              <a:rPr lang="cy-GB" sz="1100" dirty="0">
                <a:ea typeface="+mn-lt"/>
                <a:cs typeface="+mn-lt"/>
              </a:rPr>
              <a:t>2019) bod iechyd cadarnhaol yn hollbwysig yn y blynyddoedd cynnar gan fod profiadau cadarnhaol yn ffurfio datblygiad yr ymennydd. Yn ogystal, mae plant gyda phrofiadau negyddol Gydag oediadau mewn datblygiad cymdeithasol, emosiynol, corfforol sydd yn dilyn pryd maent yn oedolion. Yn iechyd, gydag ymddygiad y cyhoedd a phobl broffesiynol i anabledd y model gyntaf oedd y model meddygol. Dywed Hogan (2019) roedd y model meddygol yn feirniadol i iechyd meddwl, ac anabledd ymddygiadol. Yn ychwanegol roedd phobl ag anabledd corfforol cael ei weld arwahanu i bobl eraill. Ond er hyn mae wedi bod newidiadau fod anabledd wedi cael ei normaleiddio i fyfyrwyr ac ymarferwyr. </a:t>
            </a:r>
            <a:r>
              <a:rPr lang="en-US" sz="1100" dirty="0" err="1">
                <a:ea typeface="+mn-lt"/>
                <a:cs typeface="+mn-lt"/>
              </a:rPr>
              <a:t>Mae'r</a:t>
            </a:r>
            <a:r>
              <a:rPr lang="en-US" sz="1100" dirty="0">
                <a:ea typeface="+mn-lt"/>
                <a:cs typeface="+mn-lt"/>
              </a:rPr>
              <a:t> model </a:t>
            </a:r>
            <a:r>
              <a:rPr lang="en-US" sz="1100" dirty="0" err="1">
                <a:ea typeface="+mn-lt"/>
                <a:cs typeface="+mn-lt"/>
              </a:rPr>
              <a:t>cymdeithasol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fwy</a:t>
            </a:r>
            <a:r>
              <a:rPr lang="en-US" sz="1100" dirty="0">
                <a:ea typeface="+mn-lt"/>
                <a:cs typeface="+mn-lt"/>
              </a:rPr>
              <a:t> </a:t>
            </a:r>
            <a:r>
              <a:rPr lang="en-US" sz="1100" dirty="0" err="1">
                <a:ea typeface="+mn-lt"/>
                <a:cs typeface="+mn-lt"/>
              </a:rPr>
              <a:t>diweddar</a:t>
            </a:r>
            <a:r>
              <a:rPr lang="en-US" sz="1100" dirty="0">
                <a:ea typeface="+mn-lt"/>
                <a:cs typeface="+mn-lt"/>
              </a:rPr>
              <a:t> a </a:t>
            </a:r>
            <a:r>
              <a:rPr lang="en-US" sz="1100" dirty="0" err="1">
                <a:ea typeface="+mn-lt"/>
                <a:cs typeface="+mn-lt"/>
              </a:rPr>
              <a:t>sonia</a:t>
            </a:r>
            <a:r>
              <a:rPr lang="en-US" sz="1100" dirty="0">
                <a:ea typeface="+mn-lt"/>
                <a:cs typeface="+mn-lt"/>
              </a:rPr>
              <a:t> Barnes (2020) bod model </a:t>
            </a:r>
            <a:r>
              <a:rPr lang="en-US" sz="1100" dirty="0" err="1">
                <a:ea typeface="+mn-lt"/>
                <a:cs typeface="+mn-lt"/>
              </a:rPr>
              <a:t>cymdeithasol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deall</a:t>
            </a:r>
            <a:r>
              <a:rPr lang="en-US" sz="1100" dirty="0">
                <a:ea typeface="+mn-lt"/>
                <a:cs typeface="+mn-lt"/>
              </a:rPr>
              <a:t> bod </a:t>
            </a:r>
            <a:r>
              <a:rPr lang="en-US" sz="1100" dirty="0" err="1">
                <a:ea typeface="+mn-lt"/>
                <a:cs typeface="+mn-lt"/>
              </a:rPr>
              <a:t>pobl</a:t>
            </a:r>
            <a:r>
              <a:rPr lang="en-US" sz="1100" dirty="0">
                <a:ea typeface="+mn-lt"/>
                <a:cs typeface="+mn-lt"/>
              </a:rPr>
              <a:t> </a:t>
            </a:r>
            <a:r>
              <a:rPr lang="en-US" sz="1100" dirty="0" err="1">
                <a:ea typeface="+mn-lt"/>
                <a:cs typeface="+mn-lt"/>
              </a:rPr>
              <a:t>anabl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cael</a:t>
            </a:r>
            <a:r>
              <a:rPr lang="en-US" sz="1100" dirty="0">
                <a:ea typeface="+mn-lt"/>
                <a:cs typeface="+mn-lt"/>
              </a:rPr>
              <a:t> </a:t>
            </a:r>
            <a:r>
              <a:rPr lang="en-US" sz="1100" dirty="0" err="1">
                <a:ea typeface="+mn-lt"/>
                <a:cs typeface="+mn-lt"/>
              </a:rPr>
              <a:t>ei</a:t>
            </a:r>
            <a:r>
              <a:rPr lang="en-US" sz="1100" dirty="0">
                <a:ea typeface="+mn-lt"/>
                <a:cs typeface="+mn-lt"/>
              </a:rPr>
              <a:t> weld </a:t>
            </a:r>
            <a:r>
              <a:rPr lang="en-US" sz="1100" dirty="0" err="1">
                <a:ea typeface="+mn-lt"/>
                <a:cs typeface="+mn-lt"/>
              </a:rPr>
              <a:t>ar</a:t>
            </a:r>
            <a:r>
              <a:rPr lang="en-US" sz="1100" dirty="0">
                <a:ea typeface="+mn-lt"/>
                <a:cs typeface="+mn-lt"/>
              </a:rPr>
              <a:t> </a:t>
            </a:r>
            <a:r>
              <a:rPr lang="en-US" sz="1100" dirty="0" err="1">
                <a:ea typeface="+mn-lt"/>
                <a:cs typeface="+mn-lt"/>
              </a:rPr>
              <a:t>wahân</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eraill</a:t>
            </a:r>
            <a:r>
              <a:rPr lang="en-US" sz="1100" dirty="0">
                <a:ea typeface="+mn-lt"/>
                <a:cs typeface="+mn-lt"/>
              </a:rPr>
              <a:t> </a:t>
            </a:r>
            <a:r>
              <a:rPr lang="en-US" sz="1100" dirty="0" err="1">
                <a:ea typeface="+mn-lt"/>
                <a:cs typeface="+mn-lt"/>
              </a:rPr>
              <a:t>ond</a:t>
            </a:r>
            <a:r>
              <a:rPr lang="en-US" sz="1100" dirty="0">
                <a:ea typeface="+mn-lt"/>
                <a:cs typeface="+mn-lt"/>
              </a:rPr>
              <a:t> </a:t>
            </a:r>
            <a:r>
              <a:rPr lang="en-US" sz="1100" dirty="0" err="1">
                <a:ea typeface="+mn-lt"/>
                <a:cs typeface="+mn-lt"/>
              </a:rPr>
              <a:t>erbyn</a:t>
            </a:r>
            <a:r>
              <a:rPr lang="en-US" sz="1100" dirty="0">
                <a:ea typeface="+mn-lt"/>
                <a:cs typeface="+mn-lt"/>
              </a:rPr>
              <a:t> </a:t>
            </a:r>
            <a:r>
              <a:rPr lang="en-US" sz="1100" dirty="0" err="1">
                <a:ea typeface="+mn-lt"/>
                <a:cs typeface="+mn-lt"/>
              </a:rPr>
              <a:t>hyn</a:t>
            </a:r>
            <a:r>
              <a:rPr lang="en-US" sz="1100" dirty="0">
                <a:ea typeface="+mn-lt"/>
                <a:cs typeface="+mn-lt"/>
              </a:rPr>
              <a:t> </a:t>
            </a:r>
            <a:r>
              <a:rPr lang="en-US" sz="1100" dirty="0" err="1">
                <a:ea typeface="+mn-lt"/>
                <a:cs typeface="+mn-lt"/>
              </a:rPr>
              <a:t>ddylid</a:t>
            </a:r>
            <a:r>
              <a:rPr lang="en-US" sz="1100" dirty="0">
                <a:ea typeface="+mn-lt"/>
                <a:cs typeface="+mn-lt"/>
              </a:rPr>
              <a:t> y </a:t>
            </a:r>
            <a:r>
              <a:rPr lang="en-US" sz="1100" dirty="0" err="1">
                <a:ea typeface="+mn-lt"/>
                <a:cs typeface="+mn-lt"/>
              </a:rPr>
              <a:t>diffiniad</a:t>
            </a:r>
            <a:r>
              <a:rPr lang="en-US" sz="1100" dirty="0">
                <a:ea typeface="+mn-lt"/>
                <a:cs typeface="+mn-lt"/>
              </a:rPr>
              <a:t> o </a:t>
            </a:r>
            <a:r>
              <a:rPr lang="en-US" sz="1100" dirty="0" err="1">
                <a:ea typeface="+mn-lt"/>
                <a:cs typeface="+mn-lt"/>
              </a:rPr>
              <a:t>anabledd</a:t>
            </a:r>
            <a:r>
              <a:rPr lang="en-US" sz="1100" dirty="0">
                <a:ea typeface="+mn-lt"/>
                <a:cs typeface="+mn-lt"/>
              </a:rPr>
              <a:t> </a:t>
            </a:r>
            <a:r>
              <a:rPr lang="en-US" sz="1100" dirty="0" err="1">
                <a:ea typeface="+mn-lt"/>
                <a:cs typeface="+mn-lt"/>
              </a:rPr>
              <a:t>fod</a:t>
            </a:r>
            <a:r>
              <a:rPr lang="en-US" sz="1100" dirty="0">
                <a:ea typeface="+mn-lt"/>
                <a:cs typeface="+mn-lt"/>
              </a:rPr>
              <a:t>, </a:t>
            </a:r>
            <a:r>
              <a:rPr lang="en-US" sz="1100" dirty="0" err="1">
                <a:ea typeface="+mn-lt"/>
                <a:cs typeface="+mn-lt"/>
              </a:rPr>
              <a:t>unrhyw</a:t>
            </a:r>
            <a:r>
              <a:rPr lang="en-US" sz="1100" dirty="0">
                <a:ea typeface="+mn-lt"/>
                <a:cs typeface="+mn-lt"/>
              </a:rPr>
              <a:t> </a:t>
            </a:r>
            <a:r>
              <a:rPr lang="en-US" sz="1100" dirty="0" err="1">
                <a:ea typeface="+mn-lt"/>
                <a:cs typeface="+mn-lt"/>
              </a:rPr>
              <a:t>rwystr</a:t>
            </a:r>
            <a:r>
              <a:rPr lang="en-US" sz="1100" dirty="0">
                <a:ea typeface="+mn-lt"/>
                <a:cs typeface="+mn-lt"/>
              </a:rPr>
              <a:t> </a:t>
            </a:r>
            <a:r>
              <a:rPr lang="en-US" sz="1100" dirty="0" err="1">
                <a:ea typeface="+mn-lt"/>
                <a:cs typeface="+mn-lt"/>
              </a:rPr>
              <a:t>sydd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ddiffyg</a:t>
            </a:r>
            <a:r>
              <a:rPr lang="en-US" sz="1100" dirty="0">
                <a:ea typeface="+mn-lt"/>
                <a:cs typeface="+mn-lt"/>
              </a:rPr>
              <a:t> </a:t>
            </a:r>
            <a:r>
              <a:rPr lang="en-US" sz="1100" dirty="0" err="1">
                <a:ea typeface="+mn-lt"/>
                <a:cs typeface="+mn-lt"/>
              </a:rPr>
              <a:t>unigolyn</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gwblhau</a:t>
            </a:r>
            <a:r>
              <a:rPr lang="en-US" sz="1100" dirty="0">
                <a:ea typeface="+mn-lt"/>
                <a:cs typeface="+mn-lt"/>
              </a:rPr>
              <a:t> </a:t>
            </a:r>
            <a:r>
              <a:rPr lang="en-US" sz="1100" dirty="0" err="1">
                <a:ea typeface="+mn-lt"/>
                <a:cs typeface="+mn-lt"/>
              </a:rPr>
              <a:t>gweithgaredd</a:t>
            </a:r>
            <a:r>
              <a:rPr lang="en-US" sz="1100" dirty="0">
                <a:ea typeface="+mn-lt"/>
                <a:cs typeface="+mn-lt"/>
              </a:rPr>
              <a:t> </a:t>
            </a:r>
            <a:r>
              <a:rPr lang="en-US" sz="1100" dirty="0" err="1">
                <a:ea typeface="+mn-lt"/>
                <a:cs typeface="+mn-lt"/>
              </a:rPr>
              <a:t>sydd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cael</a:t>
            </a:r>
            <a:r>
              <a:rPr lang="en-US" sz="1100" dirty="0">
                <a:ea typeface="+mn-lt"/>
                <a:cs typeface="+mn-lt"/>
              </a:rPr>
              <a:t> </a:t>
            </a:r>
            <a:r>
              <a:rPr lang="en-US" sz="1100" dirty="0" err="1">
                <a:ea typeface="+mn-lt"/>
                <a:cs typeface="+mn-lt"/>
              </a:rPr>
              <a:t>ei</a:t>
            </a:r>
            <a:r>
              <a:rPr lang="en-US" sz="1100" dirty="0">
                <a:ea typeface="+mn-lt"/>
                <a:cs typeface="+mn-lt"/>
              </a:rPr>
              <a:t> </a:t>
            </a:r>
            <a:r>
              <a:rPr lang="en-US" sz="1100" dirty="0" err="1">
                <a:ea typeface="+mn-lt"/>
                <a:cs typeface="+mn-lt"/>
              </a:rPr>
              <a:t>adnabod</a:t>
            </a:r>
            <a:r>
              <a:rPr lang="en-US" sz="1100" dirty="0">
                <a:ea typeface="+mn-lt"/>
                <a:cs typeface="+mn-lt"/>
              </a:rPr>
              <a:t> </a:t>
            </a:r>
            <a:r>
              <a:rPr lang="en-US" sz="1100" dirty="0" err="1">
                <a:ea typeface="+mn-lt"/>
                <a:cs typeface="+mn-lt"/>
              </a:rPr>
              <a:t>yn</a:t>
            </a:r>
            <a:r>
              <a:rPr lang="en-US" sz="1100" dirty="0">
                <a:ea typeface="+mn-lt"/>
                <a:cs typeface="+mn-lt"/>
              </a:rPr>
              <a:t> 'normal' </a:t>
            </a:r>
            <a:r>
              <a:rPr lang="en-US" sz="1100" dirty="0" err="1">
                <a:ea typeface="+mn-lt"/>
                <a:cs typeface="+mn-lt"/>
              </a:rPr>
              <a:t>ond</a:t>
            </a:r>
            <a:r>
              <a:rPr lang="en-US" sz="1100" dirty="0">
                <a:ea typeface="+mn-lt"/>
                <a:cs typeface="+mn-lt"/>
              </a:rPr>
              <a:t> dal </a:t>
            </a:r>
            <a:r>
              <a:rPr lang="en-US" sz="1100" dirty="0" err="1">
                <a:ea typeface="+mn-lt"/>
                <a:cs typeface="+mn-lt"/>
              </a:rPr>
              <a:t>ei</a:t>
            </a:r>
            <a:r>
              <a:rPr lang="en-US" sz="1100" dirty="0">
                <a:ea typeface="+mn-lt"/>
                <a:cs typeface="+mn-lt"/>
              </a:rPr>
              <a:t> </a:t>
            </a:r>
            <a:r>
              <a:rPr lang="en-US" sz="1100" dirty="0" err="1">
                <a:ea typeface="+mn-lt"/>
                <a:cs typeface="+mn-lt"/>
              </a:rPr>
              <a:t>chael</a:t>
            </a:r>
            <a:r>
              <a:rPr lang="en-US" sz="1100" dirty="0">
                <a:ea typeface="+mn-lt"/>
                <a:cs typeface="+mn-lt"/>
              </a:rPr>
              <a:t> </a:t>
            </a:r>
            <a:r>
              <a:rPr lang="en-US" sz="1100" dirty="0" err="1">
                <a:ea typeface="+mn-lt"/>
                <a:cs typeface="+mn-lt"/>
              </a:rPr>
              <a:t>ei</a:t>
            </a:r>
            <a:r>
              <a:rPr lang="en-US" sz="1100" dirty="0">
                <a:ea typeface="+mn-lt"/>
                <a:cs typeface="+mn-lt"/>
              </a:rPr>
              <a:t> </a:t>
            </a:r>
            <a:r>
              <a:rPr lang="en-US" sz="1100" dirty="0" err="1">
                <a:ea typeface="+mn-lt"/>
                <a:cs typeface="+mn-lt"/>
              </a:rPr>
              <a:t>pharchu</a:t>
            </a:r>
            <a:r>
              <a:rPr lang="en-US" sz="1100" dirty="0">
                <a:ea typeface="+mn-lt"/>
                <a:cs typeface="+mn-lt"/>
              </a:rPr>
              <a:t> </a:t>
            </a:r>
            <a:r>
              <a:rPr lang="en-US" sz="1100" dirty="0" err="1">
                <a:ea typeface="+mn-lt"/>
                <a:cs typeface="+mn-lt"/>
              </a:rPr>
              <a:t>fel</a:t>
            </a:r>
            <a:r>
              <a:rPr lang="en-US" sz="1100" dirty="0">
                <a:ea typeface="+mn-lt"/>
                <a:cs typeface="+mn-lt"/>
              </a:rPr>
              <a:t> </a:t>
            </a:r>
            <a:r>
              <a:rPr lang="en-US" sz="1100" dirty="0" err="1">
                <a:ea typeface="+mn-lt"/>
                <a:cs typeface="+mn-lt"/>
              </a:rPr>
              <a:t>unigolion</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enwedig</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unol</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ddeddf</a:t>
            </a:r>
            <a:r>
              <a:rPr lang="en-US" sz="1100" dirty="0">
                <a:ea typeface="+mn-lt"/>
                <a:cs typeface="+mn-lt"/>
              </a:rPr>
              <a:t> </a:t>
            </a:r>
            <a:r>
              <a:rPr lang="en-US" sz="1100" dirty="0" err="1">
                <a:ea typeface="+mn-lt"/>
                <a:cs typeface="+mn-lt"/>
              </a:rPr>
              <a:t>anabledd</a:t>
            </a:r>
            <a:r>
              <a:rPr lang="en-US" sz="1100" dirty="0">
                <a:ea typeface="+mn-lt"/>
                <a:cs typeface="+mn-lt"/>
              </a:rPr>
              <a:t> (2010). </a:t>
            </a:r>
            <a:r>
              <a:rPr lang="en-US" sz="1100" dirty="0" err="1">
                <a:ea typeface="+mn-lt"/>
                <a:cs typeface="+mn-lt"/>
              </a:rPr>
              <a:t>Felly'r</a:t>
            </a:r>
            <a:r>
              <a:rPr lang="en-US" sz="1100" dirty="0">
                <a:ea typeface="+mn-lt"/>
                <a:cs typeface="+mn-lt"/>
              </a:rPr>
              <a:t> </a:t>
            </a:r>
            <a:r>
              <a:rPr lang="en-US" sz="1100" dirty="0" err="1">
                <a:ea typeface="+mn-lt"/>
                <a:cs typeface="+mn-lt"/>
              </a:rPr>
              <a:t>gwahaniaeth</a:t>
            </a:r>
            <a:r>
              <a:rPr lang="en-US" sz="1100" dirty="0">
                <a:ea typeface="+mn-lt"/>
                <a:cs typeface="+mn-lt"/>
              </a:rPr>
              <a:t> </a:t>
            </a:r>
            <a:r>
              <a:rPr lang="en-US" sz="1100" dirty="0" err="1">
                <a:ea typeface="+mn-lt"/>
                <a:cs typeface="+mn-lt"/>
              </a:rPr>
              <a:t>rhwng</a:t>
            </a:r>
            <a:r>
              <a:rPr lang="en-US" sz="1100" dirty="0">
                <a:ea typeface="+mn-lt"/>
                <a:cs typeface="+mn-lt"/>
              </a:rPr>
              <a:t> model </a:t>
            </a:r>
            <a:r>
              <a:rPr lang="en-US" sz="1100" dirty="0" err="1">
                <a:ea typeface="+mn-lt"/>
                <a:cs typeface="+mn-lt"/>
              </a:rPr>
              <a:t>meddygol</a:t>
            </a:r>
            <a:r>
              <a:rPr lang="en-US" sz="1100" dirty="0">
                <a:ea typeface="+mn-lt"/>
                <a:cs typeface="+mn-lt"/>
              </a:rPr>
              <a:t> a </a:t>
            </a:r>
            <a:r>
              <a:rPr lang="en-US" sz="1100" dirty="0" err="1">
                <a:ea typeface="+mn-lt"/>
                <a:cs typeface="+mn-lt"/>
              </a:rPr>
              <a:t>chymdeithasol</a:t>
            </a:r>
            <a:r>
              <a:rPr lang="en-US" sz="1100" dirty="0">
                <a:ea typeface="+mn-lt"/>
                <a:cs typeface="+mn-lt"/>
              </a:rPr>
              <a:t> </a:t>
            </a:r>
            <a:r>
              <a:rPr lang="en-US" sz="1100" dirty="0" err="1">
                <a:ea typeface="+mn-lt"/>
                <a:cs typeface="+mn-lt"/>
              </a:rPr>
              <a:t>yw</a:t>
            </a:r>
            <a:r>
              <a:rPr lang="en-US" sz="1100" dirty="0">
                <a:ea typeface="+mn-lt"/>
                <a:cs typeface="+mn-lt"/>
              </a:rPr>
              <a:t> </a:t>
            </a:r>
            <a:r>
              <a:rPr lang="en-US" sz="1100" dirty="0" err="1">
                <a:ea typeface="+mn-lt"/>
                <a:cs typeface="+mn-lt"/>
              </a:rPr>
              <a:t>roedd</a:t>
            </a:r>
            <a:r>
              <a:rPr lang="en-US" sz="1100" dirty="0">
                <a:ea typeface="+mn-lt"/>
                <a:cs typeface="+mn-lt"/>
              </a:rPr>
              <a:t> diagnosis </a:t>
            </a:r>
            <a:r>
              <a:rPr lang="en-US" sz="1100" dirty="0" err="1">
                <a:ea typeface="+mn-lt"/>
                <a:cs typeface="+mn-lt"/>
              </a:rPr>
              <a:t>yn</a:t>
            </a:r>
            <a:r>
              <a:rPr lang="en-US" sz="1100" dirty="0">
                <a:ea typeface="+mn-lt"/>
                <a:cs typeface="+mn-lt"/>
              </a:rPr>
              <a:t> </a:t>
            </a:r>
            <a:r>
              <a:rPr lang="en-US" sz="1100" dirty="0" err="1">
                <a:ea typeface="+mn-lt"/>
                <a:cs typeface="+mn-lt"/>
              </a:rPr>
              <a:t>cael</a:t>
            </a:r>
            <a:r>
              <a:rPr lang="en-US" sz="1100" dirty="0">
                <a:ea typeface="+mn-lt"/>
                <a:cs typeface="+mn-lt"/>
              </a:rPr>
              <a:t> </a:t>
            </a:r>
            <a:r>
              <a:rPr lang="en-US" sz="1100" dirty="0" err="1">
                <a:ea typeface="+mn-lt"/>
                <a:cs typeface="+mn-lt"/>
              </a:rPr>
              <a:t>ei</a:t>
            </a:r>
            <a:r>
              <a:rPr lang="en-US" sz="1100" dirty="0">
                <a:ea typeface="+mn-lt"/>
                <a:cs typeface="+mn-lt"/>
              </a:rPr>
              <a:t> weld bod y </a:t>
            </a:r>
            <a:r>
              <a:rPr lang="en-US" sz="1100" dirty="0" err="1">
                <a:ea typeface="+mn-lt"/>
                <a:cs typeface="+mn-lt"/>
              </a:rPr>
              <a:t>plentyn</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wallus</a:t>
            </a:r>
            <a:r>
              <a:rPr lang="en-US" sz="1100" dirty="0">
                <a:ea typeface="+mn-lt"/>
                <a:cs typeface="+mn-lt"/>
              </a:rPr>
              <a:t> </a:t>
            </a:r>
            <a:r>
              <a:rPr lang="en-US" sz="1100" dirty="0" err="1">
                <a:ea typeface="+mn-lt"/>
                <a:cs typeface="+mn-lt"/>
              </a:rPr>
              <a:t>ond</a:t>
            </a:r>
            <a:r>
              <a:rPr lang="en-US" sz="1100" dirty="0">
                <a:ea typeface="+mn-lt"/>
                <a:cs typeface="+mn-lt"/>
              </a:rPr>
              <a:t> </a:t>
            </a:r>
            <a:r>
              <a:rPr lang="en-US" sz="1100" dirty="0" err="1">
                <a:ea typeface="+mn-lt"/>
                <a:cs typeface="+mn-lt"/>
              </a:rPr>
              <a:t>mae'r</a:t>
            </a:r>
            <a:r>
              <a:rPr lang="en-US" sz="1100" dirty="0">
                <a:ea typeface="+mn-lt"/>
                <a:cs typeface="+mn-lt"/>
              </a:rPr>
              <a:t> model </a:t>
            </a:r>
            <a:r>
              <a:rPr lang="en-US" sz="1100" dirty="0" err="1">
                <a:ea typeface="+mn-lt"/>
                <a:cs typeface="+mn-lt"/>
              </a:rPr>
              <a:t>cymdeithasol</a:t>
            </a:r>
            <a:r>
              <a:rPr lang="en-US" sz="1100" dirty="0">
                <a:ea typeface="+mn-lt"/>
                <a:cs typeface="+mn-lt"/>
              </a:rPr>
              <a:t> dal </a:t>
            </a:r>
            <a:r>
              <a:rPr lang="en-US" sz="1100" dirty="0" err="1">
                <a:ea typeface="+mn-lt"/>
                <a:cs typeface="+mn-lt"/>
              </a:rPr>
              <a:t>yn</a:t>
            </a:r>
            <a:r>
              <a:rPr lang="en-US" sz="1100" dirty="0">
                <a:ea typeface="+mn-lt"/>
                <a:cs typeface="+mn-lt"/>
              </a:rPr>
              <a:t> </a:t>
            </a:r>
            <a:r>
              <a:rPr lang="en-US" sz="1100" dirty="0" err="1">
                <a:ea typeface="+mn-lt"/>
                <a:cs typeface="+mn-lt"/>
              </a:rPr>
              <a:t>gwerthfawrogi'r</a:t>
            </a:r>
            <a:r>
              <a:rPr lang="en-US" sz="1100" dirty="0">
                <a:ea typeface="+mn-lt"/>
                <a:cs typeface="+mn-lt"/>
              </a:rPr>
              <a:t> </a:t>
            </a:r>
            <a:r>
              <a:rPr lang="en-US" sz="1100" dirty="0" err="1">
                <a:ea typeface="+mn-lt"/>
                <a:cs typeface="+mn-lt"/>
              </a:rPr>
              <a:t>plentyn</a:t>
            </a:r>
            <a:r>
              <a:rPr lang="en-US" sz="1100" dirty="0">
                <a:ea typeface="+mn-lt"/>
                <a:cs typeface="+mn-lt"/>
              </a:rPr>
              <a:t>, </a:t>
            </a:r>
            <a:r>
              <a:rPr lang="en-US" sz="1100" dirty="0" err="1">
                <a:ea typeface="+mn-lt"/>
                <a:cs typeface="+mn-lt"/>
              </a:rPr>
              <a:t>fel</a:t>
            </a:r>
            <a:r>
              <a:rPr lang="en-US" sz="1100" dirty="0">
                <a:ea typeface="+mn-lt"/>
                <a:cs typeface="+mn-lt"/>
              </a:rPr>
              <a:t> </a:t>
            </a:r>
            <a:r>
              <a:rPr lang="en-US" sz="1100" dirty="0" err="1">
                <a:ea typeface="+mn-lt"/>
                <a:cs typeface="+mn-lt"/>
              </a:rPr>
              <a:t>dengys</a:t>
            </a:r>
            <a:r>
              <a:rPr lang="en-US" sz="1100" dirty="0">
                <a:ea typeface="+mn-lt"/>
                <a:cs typeface="+mn-lt"/>
              </a:rPr>
              <a:t> </a:t>
            </a:r>
            <a:r>
              <a:rPr lang="en-US" sz="1100" dirty="0" err="1">
                <a:ea typeface="+mn-lt"/>
                <a:cs typeface="+mn-lt"/>
              </a:rPr>
              <a:t>ffynhonnell</a:t>
            </a:r>
            <a:r>
              <a:rPr lang="en-US" sz="1100" dirty="0">
                <a:ea typeface="+mn-lt"/>
                <a:cs typeface="+mn-lt"/>
              </a:rPr>
              <a:t> B. (Mason a Riesen, 1994) </a:t>
            </a:r>
            <a:endParaRPr lang="cy-GB" sz="1100" dirty="0"/>
          </a:p>
        </p:txBody>
      </p:sp>
      <p:sp>
        <p:nvSpPr>
          <p:cNvPr id="3" name="TextBox 2">
            <a:extLst>
              <a:ext uri="{FF2B5EF4-FFF2-40B4-BE49-F238E27FC236}">
                <a16:creationId xmlns:a16="http://schemas.microsoft.com/office/drawing/2014/main" id="{690E381E-3A9B-85CB-D222-3D4E7C7CA457}"/>
              </a:ext>
            </a:extLst>
          </p:cNvPr>
          <p:cNvSpPr txBox="1"/>
          <p:nvPr/>
        </p:nvSpPr>
        <p:spPr>
          <a:xfrm>
            <a:off x="8961050" y="240087"/>
            <a:ext cx="26864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2092gair</a:t>
            </a:r>
            <a:r>
              <a:rPr lang="en-US" dirty="0"/>
              <a:t> </a:t>
            </a:r>
          </a:p>
        </p:txBody>
      </p:sp>
      <p:sp>
        <p:nvSpPr>
          <p:cNvPr id="4" name="TextBox 3">
            <a:extLst>
              <a:ext uri="{FF2B5EF4-FFF2-40B4-BE49-F238E27FC236}">
                <a16:creationId xmlns:a16="http://schemas.microsoft.com/office/drawing/2014/main" id="{571FFDD5-113C-61CB-6E40-3854858E051C}"/>
              </a:ext>
            </a:extLst>
          </p:cNvPr>
          <p:cNvSpPr txBox="1"/>
          <p:nvPr/>
        </p:nvSpPr>
        <p:spPr>
          <a:xfrm>
            <a:off x="4577714" y="616972"/>
            <a:ext cx="7460578" cy="1831271"/>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GB" sz="1400" b="1" dirty="0">
                <a:latin typeface="Calibri"/>
                <a:ea typeface="Calibri"/>
                <a:cs typeface="Calibri"/>
              </a:rPr>
              <a:t>Cysyniadau</a:t>
            </a:r>
          </a:p>
          <a:p>
            <a:r>
              <a:rPr lang="cy-GB" sz="1100" dirty="0">
                <a:ea typeface="+mn-lt"/>
                <a:cs typeface="+mn-lt"/>
              </a:rPr>
              <a:t>Mae amrywiaeth o gysyniadau gwahanol i ymwneud ag iechyd a lles. Sonia </a:t>
            </a:r>
            <a:r>
              <a:rPr lang="cy-GB" sz="1100" dirty="0" err="1">
                <a:ea typeface="+mn-lt"/>
                <a:cs typeface="+mn-lt"/>
              </a:rPr>
              <a:t>Chawla</a:t>
            </a:r>
            <a:r>
              <a:rPr lang="cy-GB" sz="1100" dirty="0">
                <a:ea typeface="+mn-lt"/>
                <a:cs typeface="+mn-lt"/>
              </a:rPr>
              <a:t> (2015) bod cyswllt gyda </a:t>
            </a:r>
            <a:r>
              <a:rPr lang="cy-GB" sz="1100" dirty="0" err="1">
                <a:ea typeface="+mn-lt"/>
                <a:cs typeface="+mn-lt"/>
              </a:rPr>
              <a:t>natr</a:t>
            </a:r>
            <a:r>
              <a:rPr lang="cy-GB" sz="1100" dirty="0">
                <a:ea typeface="+mn-lt"/>
                <a:cs typeface="+mn-lt"/>
              </a:rPr>
              <a:t> yn cyfrannu i iechyd a lles plant. Yn ogystal mae cysyniad o iechyd a lles positif, noda </a:t>
            </a:r>
            <a:r>
              <a:rPr lang="cy-GB" sz="1100" dirty="0" err="1">
                <a:ea typeface="+mn-lt"/>
                <a:cs typeface="+mn-lt"/>
              </a:rPr>
              <a:t>Chawla</a:t>
            </a:r>
            <a:r>
              <a:rPr lang="cy-GB" sz="1100" dirty="0">
                <a:ea typeface="+mn-lt"/>
                <a:cs typeface="+mn-lt"/>
              </a:rPr>
              <a:t> (2015) ei fod yn dibynnu ar yr amgylchedd adre, yn yr ysgol/meithrinfa. Noda Lewis (2019) am gydsyniadau gwahanol ar iechyd a lles plant, a bod lles fel arfer yn gydsyniad sydd yn cael ei gamddeall a gallai fel arfer cael ei gymharu i fod yr un peth ag hapusrwydd a chyflwr da o fywyd, pryd mewn gwirionedd nad ydy lles ond yn hapusrwydd gan fod lefelau gwahanol o les ac mae'n cyd-fynd gydag amrywiaeth o ffactorau. Hefyd cydsyniad nad ydy lles bob tro yn cael y ffocws sydd angen mewn ymarfer, yn ogystal dywed Bailey (2009), dyfynnwyd gan Lewis (2019) ddylid pwysigrwydd lles cael ei adnabod yn gwricwlwm gan ei fod yn cael ei gam-ddeall a lles plant yw cydsyniad holistaidd sydd yn cael effaith ar lawer o wahanol agweddau o fywyd plentyn. </a:t>
            </a:r>
            <a:endParaRPr lang="cy-GB" sz="1100" dirty="0">
              <a:latin typeface="Calibri"/>
              <a:ea typeface="Calibri"/>
              <a:cs typeface="Calibri"/>
            </a:endParaRPr>
          </a:p>
        </p:txBody>
      </p:sp>
      <p:pic>
        <p:nvPicPr>
          <p:cNvPr id="5" name="Picture 4" descr="A screenshot of a computer&#10;&#10;Description automatically generated">
            <a:extLst>
              <a:ext uri="{FF2B5EF4-FFF2-40B4-BE49-F238E27FC236}">
                <a16:creationId xmlns:a16="http://schemas.microsoft.com/office/drawing/2014/main" id="{D6EA692A-78CB-B54A-C220-A6BC785567E4}"/>
              </a:ext>
            </a:extLst>
          </p:cNvPr>
          <p:cNvPicPr>
            <a:picLocks noChangeAspect="1"/>
          </p:cNvPicPr>
          <p:nvPr/>
        </p:nvPicPr>
        <p:blipFill>
          <a:blip r:embed="rId2"/>
          <a:srcRect l="26605" t="11019" r="26524" b="7658"/>
          <a:stretch/>
        </p:blipFill>
        <p:spPr>
          <a:xfrm>
            <a:off x="0" y="2442102"/>
            <a:ext cx="2501745" cy="2384963"/>
          </a:xfrm>
          <a:prstGeom prst="rect">
            <a:avLst/>
          </a:prstGeom>
        </p:spPr>
      </p:pic>
      <p:sp>
        <p:nvSpPr>
          <p:cNvPr id="8" name="TextBox 7">
            <a:extLst>
              <a:ext uri="{FF2B5EF4-FFF2-40B4-BE49-F238E27FC236}">
                <a16:creationId xmlns:a16="http://schemas.microsoft.com/office/drawing/2014/main" id="{BB544B9E-41D5-3841-02D2-01A085889A79}"/>
              </a:ext>
            </a:extLst>
          </p:cNvPr>
          <p:cNvSpPr txBox="1"/>
          <p:nvPr/>
        </p:nvSpPr>
        <p:spPr>
          <a:xfrm>
            <a:off x="-353270" y="4829914"/>
            <a:ext cx="339668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err="1"/>
              <a:t>Ffynhonnell</a:t>
            </a:r>
            <a:r>
              <a:rPr lang="en-US" sz="1200" b="1"/>
              <a:t> A : Research gate (2016)</a:t>
            </a:r>
          </a:p>
        </p:txBody>
      </p:sp>
      <p:sp>
        <p:nvSpPr>
          <p:cNvPr id="9" name="TextBox 8">
            <a:extLst>
              <a:ext uri="{FF2B5EF4-FFF2-40B4-BE49-F238E27FC236}">
                <a16:creationId xmlns:a16="http://schemas.microsoft.com/office/drawing/2014/main" id="{FB29BA6C-D134-F714-5376-62CCB1681E4B}"/>
              </a:ext>
            </a:extLst>
          </p:cNvPr>
          <p:cNvSpPr txBox="1"/>
          <p:nvPr/>
        </p:nvSpPr>
        <p:spPr>
          <a:xfrm>
            <a:off x="524887" y="231526"/>
            <a:ext cx="1976246" cy="3705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2300279</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pic>
        <p:nvPicPr>
          <p:cNvPr id="4" name="Picture 3" descr="A table with text on it&#10;&#10;Description automatically generated">
            <a:extLst>
              <a:ext uri="{FF2B5EF4-FFF2-40B4-BE49-F238E27FC236}">
                <a16:creationId xmlns:a16="http://schemas.microsoft.com/office/drawing/2014/main" id="{B0F819F3-B7E0-8C99-577D-0A9469E4D060}"/>
              </a:ext>
            </a:extLst>
          </p:cNvPr>
          <p:cNvPicPr>
            <a:picLocks noChangeAspect="1"/>
          </p:cNvPicPr>
          <p:nvPr/>
        </p:nvPicPr>
        <p:blipFill>
          <a:blip r:embed="rId2"/>
          <a:stretch>
            <a:fillRect/>
          </a:stretch>
        </p:blipFill>
        <p:spPr>
          <a:xfrm>
            <a:off x="15753" y="4588849"/>
            <a:ext cx="2348279" cy="1701313"/>
          </a:xfrm>
          <a:prstGeom prst="rect">
            <a:avLst/>
          </a:prstGeom>
        </p:spPr>
      </p:pic>
      <p:sp>
        <p:nvSpPr>
          <p:cNvPr id="5" name="TextBox 4">
            <a:extLst>
              <a:ext uri="{FF2B5EF4-FFF2-40B4-BE49-F238E27FC236}">
                <a16:creationId xmlns:a16="http://schemas.microsoft.com/office/drawing/2014/main" id="{86365DF2-B499-E78A-28F6-066F144E4A88}"/>
              </a:ext>
            </a:extLst>
          </p:cNvPr>
          <p:cNvSpPr txBox="1"/>
          <p:nvPr/>
        </p:nvSpPr>
        <p:spPr>
          <a:xfrm>
            <a:off x="8030308" y="1"/>
            <a:ext cx="4161693" cy="6294031"/>
          </a:xfrm>
          <a:prstGeom prst="rect">
            <a:avLst/>
          </a:prstGeom>
          <a:solidFill>
            <a:schemeClr val="tx2">
              <a:lumMod val="90000"/>
              <a:lumOff val="1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Segoe UI"/>
              </a:rPr>
              <a:t>Lles</a:t>
            </a:r>
            <a:r>
              <a:rPr lang="en-US" dirty="0"/>
              <a:t> </a:t>
            </a:r>
          </a:p>
          <a:p>
            <a:r>
              <a:rPr lang="cy-GB" sz="1100" dirty="0">
                <a:ea typeface="+mn-lt"/>
                <a:cs typeface="+mn-lt"/>
              </a:rPr>
              <a:t>Yn ôl </a:t>
            </a:r>
            <a:r>
              <a:rPr lang="cy-GB" sz="1100" dirty="0" err="1">
                <a:ea typeface="+mn-lt"/>
                <a:cs typeface="+mn-lt"/>
              </a:rPr>
              <a:t>Jarden</a:t>
            </a:r>
            <a:r>
              <a:rPr lang="cy-GB" sz="1100" dirty="0">
                <a:ea typeface="+mn-lt"/>
                <a:cs typeface="+mn-lt"/>
              </a:rPr>
              <a:t> ac </a:t>
            </a:r>
            <a:r>
              <a:rPr lang="cy-GB" sz="1100" dirty="0" err="1">
                <a:ea typeface="+mn-lt"/>
                <a:cs typeface="+mn-lt"/>
              </a:rPr>
              <a:t>Roache</a:t>
            </a:r>
            <a:r>
              <a:rPr lang="cy-GB" sz="1100" dirty="0">
                <a:ea typeface="+mn-lt"/>
                <a:cs typeface="+mn-lt"/>
              </a:rPr>
              <a:t> (2023) mae lles yn bwysig i bawb ag yn y blynyddoedd cynnar, pryd mae'r rheini yn cael ei chwestiynau ar beth yr ydynt eisiau i'w phlant, mae'r mwyafrif yn sôn am les. Yn ychwanegol, mae adroddiadau wedi sôn bod hapusrwydd, caredigrwydd a diogelwch yn ganolog i les dda. Mae lles yn ymwneud ag cymhellion bobl i fywyd a'i emosiynau, mae'n gosod egwyddorion sylfaenol. Yn ogystal, sonia </a:t>
            </a:r>
            <a:r>
              <a:rPr lang="cy-GB" sz="1100" dirty="0" err="1">
                <a:ea typeface="+mn-lt"/>
                <a:cs typeface="+mn-lt"/>
              </a:rPr>
              <a:t>Akin</a:t>
            </a:r>
            <a:r>
              <a:rPr lang="cy-GB" sz="1100" dirty="0">
                <a:ea typeface="+mn-lt"/>
                <a:cs typeface="+mn-lt"/>
              </a:rPr>
              <a:t>, </a:t>
            </a:r>
            <a:r>
              <a:rPr lang="cy-GB" sz="1100" dirty="0" err="1">
                <a:ea typeface="+mn-lt"/>
                <a:cs typeface="+mn-lt"/>
              </a:rPr>
              <a:t>Vondervoort</a:t>
            </a:r>
            <a:r>
              <a:rPr lang="cy-GB" sz="1100" dirty="0">
                <a:ea typeface="+mn-lt"/>
                <a:cs typeface="+mn-lt"/>
              </a:rPr>
              <a:t> a Hamlin (2018) bod adroddiad wedi cael ei wneud ar les plant a dengys bod plant ifanc yn hapusach wrth roi ei bwyd i rywun arall nag oedden i dderbyn. </a:t>
            </a:r>
            <a:r>
              <a:rPr lang="cy-GB" sz="1100" dirty="0">
                <a:cs typeface="Segoe UI"/>
              </a:rPr>
              <a:t> </a:t>
            </a:r>
            <a:r>
              <a:rPr lang="cy-GB" sz="1100" dirty="0">
                <a:ea typeface="+mn-lt"/>
                <a:cs typeface="+mn-lt"/>
              </a:rPr>
              <a:t>Dywed </a:t>
            </a:r>
            <a:r>
              <a:rPr lang="cy-GB" sz="1100" dirty="0" err="1">
                <a:ea typeface="+mn-lt"/>
                <a:cs typeface="+mn-lt"/>
              </a:rPr>
              <a:t>Uchida</a:t>
            </a:r>
            <a:r>
              <a:rPr lang="cy-GB" sz="1100" dirty="0">
                <a:ea typeface="+mn-lt"/>
                <a:cs typeface="+mn-lt"/>
              </a:rPr>
              <a:t> a </a:t>
            </a:r>
            <a:r>
              <a:rPr lang="cy-GB" sz="1100" dirty="0" err="1">
                <a:ea typeface="+mn-lt"/>
                <a:cs typeface="+mn-lt"/>
              </a:rPr>
              <a:t>Oishi</a:t>
            </a:r>
            <a:r>
              <a:rPr lang="cy-GB" sz="1100" dirty="0">
                <a:ea typeface="+mn-lt"/>
                <a:cs typeface="+mn-lt"/>
              </a:rPr>
              <a:t> (2016) mae pobl sydd yn derbyn cefnogaeth emosiynol fel arfer gyda lefelau uchel o hapusrwydd a lles, felly mae'n bwysig bod ymarferwyr blynyddoedd cynnar yn sicrhau ei fod yn cefnogi'r blynyddoedd cynnar gydag unrhyw anghenion </a:t>
            </a:r>
            <a:r>
              <a:rPr lang="cy-GB" sz="1100" dirty="0" err="1">
                <a:ea typeface="+mn-lt"/>
                <a:cs typeface="+mn-lt"/>
              </a:rPr>
              <a:t>emosiynol.Cyflwyna</a:t>
            </a:r>
            <a:r>
              <a:rPr lang="cy-GB" sz="1100" dirty="0">
                <a:ea typeface="+mn-lt"/>
                <a:cs typeface="+mn-lt"/>
              </a:rPr>
              <a:t> Roberts (2010) o fodel ABC o les. Mae'r model newydd yn diffinio lles, beth sydd yn cael ei chanlyniad yn ei ddatblygiad. Mae'r fodel newydd wedi cael ei adeiladu o amgylch model gyfarwydd ABC, yn trosglwyddo i </a:t>
            </a:r>
            <a:r>
              <a:rPr lang="cy-GB" sz="1100" dirty="0" err="1">
                <a:ea typeface="+mn-lt"/>
                <a:cs typeface="+mn-lt"/>
              </a:rPr>
              <a:t>Agency</a:t>
            </a:r>
            <a:r>
              <a:rPr lang="cy-GB" sz="1100" dirty="0">
                <a:ea typeface="+mn-lt"/>
                <a:cs typeface="+mn-lt"/>
              </a:rPr>
              <a:t>, </a:t>
            </a:r>
            <a:r>
              <a:rPr lang="cy-GB" sz="1100" dirty="0" err="1">
                <a:ea typeface="+mn-lt"/>
                <a:cs typeface="+mn-lt"/>
              </a:rPr>
              <a:t>belogning</a:t>
            </a:r>
            <a:r>
              <a:rPr lang="cy-GB" sz="1100" dirty="0">
                <a:ea typeface="+mn-lt"/>
                <a:cs typeface="+mn-lt"/>
              </a:rPr>
              <a:t> &amp; </a:t>
            </a:r>
            <a:r>
              <a:rPr lang="cy-GB" sz="1100" dirty="0" err="1">
                <a:ea typeface="+mn-lt"/>
                <a:cs typeface="+mn-lt"/>
              </a:rPr>
              <a:t>boundaries</a:t>
            </a:r>
            <a:r>
              <a:rPr lang="cy-GB" sz="1100" dirty="0">
                <a:ea typeface="+mn-lt"/>
                <a:cs typeface="+mn-lt"/>
              </a:rPr>
              <a:t>, </a:t>
            </a:r>
            <a:r>
              <a:rPr lang="cy-GB" sz="1100" dirty="0" err="1">
                <a:ea typeface="+mn-lt"/>
                <a:cs typeface="+mn-lt"/>
              </a:rPr>
              <a:t>communication</a:t>
            </a:r>
            <a:r>
              <a:rPr lang="cy-GB" sz="1100" dirty="0">
                <a:ea typeface="+mn-lt"/>
                <a:cs typeface="+mn-lt"/>
              </a:rPr>
              <a:t>. I ategu, mae'n fodel cyfannol o les felly yn canolbwyntio ar les y plentyn cyfan gyda phwyslais ar ddatblygiad emosiynol, cymdeithasol, gwybyddol. Corfforol. Felly mae model ABC Roberts (2010) yn gofalu am les gyfannol y plentyn ac yn gydfyd ag gofalu am ei iechyd yn ogystal.  Yn ychwanegol, dywed </a:t>
            </a:r>
            <a:r>
              <a:rPr lang="cy-GB" sz="1100" dirty="0" err="1">
                <a:ea typeface="+mn-lt"/>
                <a:cs typeface="+mn-lt"/>
              </a:rPr>
              <a:t>Merton</a:t>
            </a:r>
            <a:r>
              <a:rPr lang="cy-GB" sz="1100" dirty="0">
                <a:ea typeface="+mn-lt"/>
                <a:cs typeface="+mn-lt"/>
              </a:rPr>
              <a:t> (2018) bod gan ymarferwyr blynyddoedd cynnar rôl hollbwysig i rymuso plant gan gryfhau ei gwydnwch cymdeithasol a lles </a:t>
            </a:r>
            <a:r>
              <a:rPr lang="cy-GB" sz="1100" dirty="0" err="1">
                <a:ea typeface="+mn-lt"/>
                <a:cs typeface="+mn-lt"/>
              </a:rPr>
              <a:t>emosiynol.Yn</a:t>
            </a:r>
            <a:r>
              <a:rPr lang="cy-GB" sz="1100" dirty="0">
                <a:ea typeface="+mn-lt"/>
                <a:cs typeface="+mn-lt"/>
              </a:rPr>
              <a:t> ychwanegol, mae gwydnwch yn hollbwysig i iechyd meddwl plant, mae iechyd meddwl gyda chysylltiad agos i ddatblygiad cymdeithasol ac emosiynol. Er mwyn sicrhau bod lles emosiynol a chymdeithasol yn cael ei ofalu, mae'n bwysig fod ymarferwyr blynyddoedd cynnar yn trafod gyda'r </a:t>
            </a:r>
            <a:r>
              <a:rPr lang="cy-GB" sz="1100" dirty="0" err="1">
                <a:ea typeface="+mn-lt"/>
                <a:cs typeface="+mn-lt"/>
              </a:rPr>
              <a:t>gyda'r</a:t>
            </a:r>
            <a:r>
              <a:rPr lang="cy-GB" sz="1100" dirty="0">
                <a:ea typeface="+mn-lt"/>
                <a:cs typeface="+mn-lt"/>
              </a:rPr>
              <a:t> plant sut i gydbwyso ei emosiynau ac i annog empathi a pharch gan arddangos cyfathrebu cryf gyda'r blynyddoedd cynnar gyda'i emosiynau, dyna sut i sicrhau ei fod lles emosiynol a chymdeithasol y blynyddoedd cynnar yn cael ei ofalu </a:t>
            </a:r>
            <a:endParaRPr lang="en-US" sz="1100" dirty="0"/>
          </a:p>
        </p:txBody>
      </p:sp>
      <p:sp>
        <p:nvSpPr>
          <p:cNvPr id="6" name="TextBox 5">
            <a:extLst>
              <a:ext uri="{FF2B5EF4-FFF2-40B4-BE49-F238E27FC236}">
                <a16:creationId xmlns:a16="http://schemas.microsoft.com/office/drawing/2014/main" id="{D1860C0D-075C-F0D3-EC51-34EB0AA3FB97}"/>
              </a:ext>
            </a:extLst>
          </p:cNvPr>
          <p:cNvSpPr txBox="1"/>
          <p:nvPr/>
        </p:nvSpPr>
        <p:spPr>
          <a:xfrm>
            <a:off x="11724" y="0"/>
            <a:ext cx="8018585" cy="4539704"/>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t>Ffordd</a:t>
            </a:r>
            <a:r>
              <a:rPr lang="en-US" sz="1400" b="1" dirty="0"/>
              <a:t> o </a:t>
            </a:r>
            <a:r>
              <a:rPr lang="en-US" sz="1400" b="1" err="1"/>
              <a:t>fyw</a:t>
            </a:r>
            <a:endParaRPr lang="en-US" sz="1400" b="1"/>
          </a:p>
          <a:p>
            <a:r>
              <a:rPr lang="en-US" sz="1100" dirty="0" err="1">
                <a:ea typeface="+mn-lt"/>
                <a:cs typeface="+mn-lt"/>
              </a:rPr>
              <a:t>Mae'r</a:t>
            </a:r>
            <a:r>
              <a:rPr lang="en-US" sz="1100" dirty="0">
                <a:ea typeface="+mn-lt"/>
                <a:cs typeface="+mn-lt"/>
              </a:rPr>
              <a:t>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gynnar</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flynyddoedd</a:t>
            </a:r>
            <a:r>
              <a:rPr lang="en-US" sz="1100" dirty="0">
                <a:ea typeface="+mn-lt"/>
                <a:cs typeface="+mn-lt"/>
              </a:rPr>
              <a:t> </a:t>
            </a:r>
            <a:r>
              <a:rPr lang="en-US" sz="1100" dirty="0" err="1">
                <a:ea typeface="+mn-lt"/>
                <a:cs typeface="+mn-lt"/>
              </a:rPr>
              <a:t>cynnar</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hollbwysig</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sicrhau</a:t>
            </a:r>
            <a:r>
              <a:rPr lang="en-US" sz="1100" dirty="0">
                <a:ea typeface="+mn-lt"/>
                <a:cs typeface="+mn-lt"/>
              </a:rPr>
              <a:t> iechyd a </a:t>
            </a:r>
            <a:r>
              <a:rPr lang="en-US" sz="1100" dirty="0" err="1">
                <a:ea typeface="+mn-lt"/>
                <a:cs typeface="+mn-lt"/>
              </a:rPr>
              <a:t>lles</a:t>
            </a:r>
            <a:r>
              <a:rPr lang="en-US" sz="1100" dirty="0">
                <a:ea typeface="+mn-lt"/>
                <a:cs typeface="+mn-lt"/>
              </a:rPr>
              <a:t> </a:t>
            </a:r>
            <a:r>
              <a:rPr lang="en-US" sz="1100" dirty="0" err="1">
                <a:ea typeface="+mn-lt"/>
                <a:cs typeface="+mn-lt"/>
              </a:rPr>
              <a:t>cryf</a:t>
            </a:r>
            <a:r>
              <a:rPr lang="en-US" sz="1100" dirty="0">
                <a:ea typeface="+mn-lt"/>
                <a:cs typeface="+mn-lt"/>
              </a:rPr>
              <a:t> a </a:t>
            </a:r>
            <a:r>
              <a:rPr lang="en-US" sz="1100" dirty="0" err="1">
                <a:ea typeface="+mn-lt"/>
                <a:cs typeface="+mn-lt"/>
              </a:rPr>
              <a:t>cadarnhaol</a:t>
            </a:r>
            <a:r>
              <a:rPr lang="en-US" sz="1100" dirty="0">
                <a:ea typeface="+mn-lt"/>
                <a:cs typeface="+mn-lt"/>
              </a:rPr>
              <a:t> </a:t>
            </a:r>
            <a:r>
              <a:rPr lang="en-US" sz="1100" dirty="0" err="1">
                <a:ea typeface="+mn-lt"/>
                <a:cs typeface="+mn-lt"/>
              </a:rPr>
              <a:t>yn</a:t>
            </a:r>
            <a:r>
              <a:rPr lang="en-US" sz="1100" dirty="0">
                <a:ea typeface="+mn-lt"/>
                <a:cs typeface="+mn-lt"/>
              </a:rPr>
              <a:t> y </a:t>
            </a:r>
            <a:r>
              <a:rPr lang="en-US" sz="1100" dirty="0" err="1">
                <a:ea typeface="+mn-lt"/>
                <a:cs typeface="+mn-lt"/>
              </a:rPr>
              <a:t>dyfodol</a:t>
            </a:r>
            <a:r>
              <a:rPr lang="en-US" sz="1100" dirty="0">
                <a:ea typeface="+mn-lt"/>
                <a:cs typeface="+mn-lt"/>
              </a:rPr>
              <a:t>. </a:t>
            </a:r>
            <a:r>
              <a:rPr lang="en-US" sz="1100" dirty="0" err="1">
                <a:ea typeface="+mn-lt"/>
                <a:cs typeface="+mn-lt"/>
              </a:rPr>
              <a:t>Dywed</a:t>
            </a:r>
            <a:r>
              <a:rPr lang="en-US" sz="1100" dirty="0">
                <a:ea typeface="+mn-lt"/>
                <a:cs typeface="+mn-lt"/>
              </a:rPr>
              <a:t> Vickers (2014) </a:t>
            </a:r>
            <a:r>
              <a:rPr lang="en-US" sz="1100" dirty="0" err="1">
                <a:ea typeface="+mn-lt"/>
                <a:cs typeface="+mn-lt"/>
              </a:rPr>
              <a:t>fod</a:t>
            </a:r>
            <a:r>
              <a:rPr lang="en-US" sz="1100" dirty="0">
                <a:ea typeface="+mn-lt"/>
                <a:cs typeface="+mn-lt"/>
              </a:rPr>
              <a:t> pandemic </a:t>
            </a:r>
            <a:r>
              <a:rPr lang="en-US" sz="1100" dirty="0" err="1">
                <a:ea typeface="+mn-lt"/>
                <a:cs typeface="+mn-lt"/>
              </a:rPr>
              <a:t>rhyngwladol</a:t>
            </a:r>
            <a:r>
              <a:rPr lang="en-US" sz="1100" dirty="0">
                <a:ea typeface="+mn-lt"/>
                <a:cs typeface="+mn-lt"/>
              </a:rPr>
              <a:t> o </a:t>
            </a:r>
            <a:r>
              <a:rPr lang="en-US" sz="1100" dirty="0" err="1">
                <a:ea typeface="+mn-lt"/>
                <a:cs typeface="+mn-lt"/>
              </a:rPr>
              <a:t>fath</a:t>
            </a:r>
            <a:r>
              <a:rPr lang="en-US" sz="1100" dirty="0">
                <a:ea typeface="+mn-lt"/>
                <a:cs typeface="+mn-lt"/>
              </a:rPr>
              <a:t> 2 </a:t>
            </a:r>
            <a:r>
              <a:rPr lang="en-US" sz="1100" dirty="0" err="1">
                <a:ea typeface="+mn-lt"/>
                <a:cs typeface="+mn-lt"/>
              </a:rPr>
              <a:t>clefyd</a:t>
            </a:r>
            <a:r>
              <a:rPr lang="en-US" sz="1100" dirty="0">
                <a:ea typeface="+mn-lt"/>
                <a:cs typeface="+mn-lt"/>
              </a:rPr>
              <a:t> y </a:t>
            </a:r>
            <a:r>
              <a:rPr lang="en-US" sz="1100" dirty="0" err="1">
                <a:ea typeface="+mn-lt"/>
                <a:cs typeface="+mn-lt"/>
              </a:rPr>
              <a:t>siwgr</a:t>
            </a:r>
            <a:r>
              <a:rPr lang="en-US" sz="1100" dirty="0">
                <a:ea typeface="+mn-lt"/>
                <a:cs typeface="+mn-lt"/>
              </a:rPr>
              <a:t> </a:t>
            </a:r>
            <a:r>
              <a:rPr lang="en-US" sz="1100" dirty="0" err="1">
                <a:ea typeface="+mn-lt"/>
                <a:cs typeface="+mn-lt"/>
              </a:rPr>
              <a:t>gyda</a:t>
            </a:r>
            <a:r>
              <a:rPr lang="en-US" sz="1100" dirty="0">
                <a:ea typeface="+mn-lt"/>
                <a:cs typeface="+mn-lt"/>
              </a:rPr>
              <a:t> </a:t>
            </a:r>
            <a:r>
              <a:rPr lang="en-US" sz="1100" dirty="0" err="1">
                <a:ea typeface="+mn-lt"/>
                <a:cs typeface="+mn-lt"/>
              </a:rPr>
              <a:t>chysylltiad</a:t>
            </a:r>
            <a:r>
              <a:rPr lang="en-US" sz="1100" dirty="0">
                <a:ea typeface="+mn-lt"/>
                <a:cs typeface="+mn-lt"/>
              </a:rPr>
              <a:t> </a:t>
            </a:r>
            <a:r>
              <a:rPr lang="en-US" sz="1100" dirty="0" err="1">
                <a:ea typeface="+mn-lt"/>
                <a:cs typeface="+mn-lt"/>
              </a:rPr>
              <a:t>gyda'r</a:t>
            </a:r>
            <a:r>
              <a:rPr lang="en-US" sz="1100" dirty="0">
                <a:ea typeface="+mn-lt"/>
                <a:cs typeface="+mn-lt"/>
              </a:rPr>
              <a:t> diet a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Yn </a:t>
            </a:r>
            <a:r>
              <a:rPr lang="en-US" sz="1100" dirty="0" err="1">
                <a:ea typeface="+mn-lt"/>
                <a:cs typeface="+mn-lt"/>
              </a:rPr>
              <a:t>ogystal</a:t>
            </a:r>
            <a:r>
              <a:rPr lang="en-US" sz="1100" dirty="0">
                <a:ea typeface="+mn-lt"/>
                <a:cs typeface="+mn-lt"/>
              </a:rPr>
              <a:t>, </a:t>
            </a:r>
            <a:r>
              <a:rPr lang="en-US" sz="1100" dirty="0" err="1">
                <a:ea typeface="+mn-lt"/>
                <a:cs typeface="+mn-lt"/>
              </a:rPr>
              <a:t>mae</a:t>
            </a:r>
            <a:r>
              <a:rPr lang="en-US" sz="1100" dirty="0">
                <a:ea typeface="+mn-lt"/>
                <a:cs typeface="+mn-lt"/>
              </a:rPr>
              <a:t> </a:t>
            </a:r>
            <a:r>
              <a:rPr lang="en-US" sz="1100" dirty="0" err="1">
                <a:ea typeface="+mn-lt"/>
                <a:cs typeface="+mn-lt"/>
              </a:rPr>
              <a:t>gordewdra</a:t>
            </a:r>
            <a:r>
              <a:rPr lang="en-US" sz="1100" dirty="0">
                <a:ea typeface="+mn-lt"/>
                <a:cs typeface="+mn-lt"/>
              </a:rPr>
              <a:t> </a:t>
            </a:r>
            <a:r>
              <a:rPr lang="en-US" sz="1100" dirty="0" err="1">
                <a:ea typeface="+mn-lt"/>
                <a:cs typeface="+mn-lt"/>
              </a:rPr>
              <a:t>wedi</a:t>
            </a:r>
            <a:r>
              <a:rPr lang="en-US" sz="1100" dirty="0">
                <a:ea typeface="+mn-lt"/>
                <a:cs typeface="+mn-lt"/>
              </a:rPr>
              <a:t> </a:t>
            </a:r>
            <a:r>
              <a:rPr lang="en-US" sz="1100" dirty="0" err="1">
                <a:ea typeface="+mn-lt"/>
                <a:cs typeface="+mn-lt"/>
              </a:rPr>
              <a:t>dangos</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fod</a:t>
            </a:r>
            <a:r>
              <a:rPr lang="en-US" sz="1100" dirty="0">
                <a:ea typeface="+mn-lt"/>
                <a:cs typeface="+mn-lt"/>
              </a:rPr>
              <a:t> y </a:t>
            </a:r>
            <a:r>
              <a:rPr lang="en-US" sz="1100" dirty="0" err="1">
                <a:ea typeface="+mn-lt"/>
                <a:cs typeface="+mn-lt"/>
              </a:rPr>
              <a:t>bygythiad</a:t>
            </a:r>
            <a:r>
              <a:rPr lang="en-US" sz="1100" dirty="0">
                <a:ea typeface="+mn-lt"/>
                <a:cs typeface="+mn-lt"/>
              </a:rPr>
              <a:t> </a:t>
            </a:r>
            <a:r>
              <a:rPr lang="en-US" sz="1100" dirty="0" err="1">
                <a:ea typeface="+mn-lt"/>
                <a:cs typeface="+mn-lt"/>
              </a:rPr>
              <a:t>mwyaf</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fywyd</a:t>
            </a:r>
            <a:r>
              <a:rPr lang="en-US" sz="1100" dirty="0">
                <a:ea typeface="+mn-lt"/>
                <a:cs typeface="+mn-lt"/>
              </a:rPr>
              <a:t> o ran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a </a:t>
            </a:r>
            <a:r>
              <a:rPr lang="en-US" sz="1100" dirty="0" err="1">
                <a:ea typeface="+mn-lt"/>
                <a:cs typeface="+mn-lt"/>
              </a:rPr>
              <a:t>gyda'r</a:t>
            </a:r>
            <a:r>
              <a:rPr lang="en-US" sz="1100" dirty="0">
                <a:ea typeface="+mn-lt"/>
                <a:cs typeface="+mn-lt"/>
              </a:rPr>
              <a:t> </a:t>
            </a:r>
            <a:r>
              <a:rPr lang="en-US" sz="1100" dirty="0" err="1">
                <a:ea typeface="+mn-lt"/>
                <a:cs typeface="+mn-lt"/>
              </a:rPr>
              <a:t>gost</a:t>
            </a:r>
            <a:r>
              <a:rPr lang="en-US" sz="1100" dirty="0">
                <a:ea typeface="+mn-lt"/>
                <a:cs typeface="+mn-lt"/>
              </a:rPr>
              <a:t> o </a:t>
            </a:r>
            <a:r>
              <a:rPr lang="en-US" sz="1100" dirty="0" err="1">
                <a:ea typeface="+mn-lt"/>
                <a:cs typeface="+mn-lt"/>
              </a:rPr>
              <a:t>fyw</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ddiweddar</a:t>
            </a:r>
            <a:r>
              <a:rPr lang="en-US" sz="1100" dirty="0">
                <a:ea typeface="+mn-lt"/>
                <a:cs typeface="+mn-lt"/>
              </a:rPr>
              <a:t>, </a:t>
            </a:r>
            <a:r>
              <a:rPr lang="en-US" sz="1100" dirty="0" err="1">
                <a:ea typeface="+mn-lt"/>
                <a:cs typeface="+mn-lt"/>
              </a:rPr>
              <a:t>mae</a:t>
            </a:r>
            <a:r>
              <a:rPr lang="en-US" sz="1100" dirty="0">
                <a:ea typeface="+mn-lt"/>
                <a:cs typeface="+mn-lt"/>
              </a:rPr>
              <a:t> </a:t>
            </a:r>
            <a:r>
              <a:rPr lang="en-US" sz="1100" dirty="0" err="1">
                <a:ea typeface="+mn-lt"/>
                <a:cs typeface="+mn-lt"/>
              </a:rPr>
              <a:t>bwydydd</a:t>
            </a:r>
            <a:r>
              <a:rPr lang="en-US" sz="1100" dirty="0">
                <a:ea typeface="+mn-lt"/>
                <a:cs typeface="+mn-lt"/>
              </a:rPr>
              <a:t> </a:t>
            </a:r>
            <a:r>
              <a:rPr lang="en-US" sz="1100" dirty="0" err="1">
                <a:ea typeface="+mn-lt"/>
                <a:cs typeface="+mn-lt"/>
              </a:rPr>
              <a:t>iachus</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fwy</a:t>
            </a:r>
            <a:r>
              <a:rPr lang="en-US" sz="1100" dirty="0">
                <a:ea typeface="+mn-lt"/>
                <a:cs typeface="+mn-lt"/>
              </a:rPr>
              <a:t> </a:t>
            </a:r>
            <a:r>
              <a:rPr lang="en-US" sz="1100" dirty="0" err="1">
                <a:ea typeface="+mn-lt"/>
                <a:cs typeface="+mn-lt"/>
              </a:rPr>
              <a:t>drud</a:t>
            </a:r>
            <a:r>
              <a:rPr lang="en-US" sz="1100" dirty="0">
                <a:ea typeface="+mn-lt"/>
                <a:cs typeface="+mn-lt"/>
              </a:rPr>
              <a:t>, felly </a:t>
            </a:r>
            <a:r>
              <a:rPr lang="en-US" sz="1100" dirty="0" err="1">
                <a:ea typeface="+mn-lt"/>
                <a:cs typeface="+mn-lt"/>
              </a:rPr>
              <a:t>yn</a:t>
            </a:r>
            <a:r>
              <a:rPr lang="en-US" sz="1100" dirty="0">
                <a:ea typeface="+mn-lt"/>
                <a:cs typeface="+mn-lt"/>
              </a:rPr>
              <a:t> </a:t>
            </a:r>
            <a:r>
              <a:rPr lang="en-US" sz="1100" dirty="0" err="1">
                <a:ea typeface="+mn-lt"/>
                <a:cs typeface="+mn-lt"/>
              </a:rPr>
              <a:t>gallu</a:t>
            </a:r>
            <a:r>
              <a:rPr lang="en-US" sz="1100" dirty="0">
                <a:ea typeface="+mn-lt"/>
                <a:cs typeface="+mn-lt"/>
              </a:rPr>
              <a:t> </a:t>
            </a:r>
            <a:r>
              <a:rPr lang="en-US" sz="1100" dirty="0" err="1">
                <a:ea typeface="+mn-lt"/>
                <a:cs typeface="+mn-lt"/>
              </a:rPr>
              <a:t>fod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anoddach</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rieni</a:t>
            </a:r>
            <a:r>
              <a:rPr lang="en-US" sz="1100" dirty="0">
                <a:ea typeface="+mn-lt"/>
                <a:cs typeface="+mn-lt"/>
              </a:rPr>
              <a:t> </a:t>
            </a:r>
            <a:r>
              <a:rPr lang="en-US" sz="1100" dirty="0" err="1">
                <a:ea typeface="+mn-lt"/>
                <a:cs typeface="+mn-lt"/>
              </a:rPr>
              <a:t>darparu</a:t>
            </a:r>
            <a:r>
              <a:rPr lang="en-US" sz="1100" dirty="0">
                <a:ea typeface="+mn-lt"/>
                <a:cs typeface="+mn-lt"/>
              </a:rPr>
              <a:t> diet </a:t>
            </a:r>
            <a:r>
              <a:rPr lang="en-US" sz="1100" dirty="0" err="1">
                <a:ea typeface="+mn-lt"/>
                <a:cs typeface="+mn-lt"/>
              </a:rPr>
              <a:t>iachus</a:t>
            </a:r>
            <a:r>
              <a:rPr lang="en-US" sz="1100" dirty="0">
                <a:ea typeface="+mn-lt"/>
                <a:cs typeface="+mn-lt"/>
              </a:rPr>
              <a:t> </a:t>
            </a:r>
            <a:r>
              <a:rPr lang="en-US" sz="1100" dirty="0" err="1">
                <a:ea typeface="+mn-lt"/>
                <a:cs typeface="+mn-lt"/>
              </a:rPr>
              <a:t>adref</a:t>
            </a:r>
            <a:r>
              <a:rPr lang="en-US" sz="1100" dirty="0">
                <a:ea typeface="+mn-lt"/>
                <a:cs typeface="+mn-lt"/>
              </a:rPr>
              <a:t>. Yn </a:t>
            </a:r>
            <a:r>
              <a:rPr lang="en-US" sz="1100" dirty="0" err="1">
                <a:ea typeface="+mn-lt"/>
                <a:cs typeface="+mn-lt"/>
              </a:rPr>
              <a:t>ychwanegol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ôl</a:t>
            </a:r>
            <a:r>
              <a:rPr lang="en-US" sz="1100" dirty="0">
                <a:ea typeface="+mn-lt"/>
                <a:cs typeface="+mn-lt"/>
              </a:rPr>
              <a:t> UK Parliament (2024) </a:t>
            </a:r>
            <a:r>
              <a:rPr lang="en-US" sz="1100" dirty="0" err="1">
                <a:ea typeface="+mn-lt"/>
                <a:cs typeface="+mn-lt"/>
              </a:rPr>
              <a:t>yn</a:t>
            </a:r>
            <a:r>
              <a:rPr lang="en-US" sz="1100" dirty="0">
                <a:ea typeface="+mn-lt"/>
                <a:cs typeface="+mn-lt"/>
              </a:rPr>
              <a:t> 2022 a 2023 </a:t>
            </a:r>
            <a:r>
              <a:rPr lang="en-US" sz="1100" dirty="0" err="1">
                <a:ea typeface="+mn-lt"/>
                <a:cs typeface="+mn-lt"/>
              </a:rPr>
              <a:t>roedd</a:t>
            </a:r>
            <a:r>
              <a:rPr lang="en-US" sz="1100" dirty="0">
                <a:ea typeface="+mn-lt"/>
                <a:cs typeface="+mn-lt"/>
              </a:rPr>
              <a:t> 7.2 </a:t>
            </a:r>
            <a:r>
              <a:rPr lang="en-US" sz="1100" dirty="0" err="1">
                <a:ea typeface="+mn-lt"/>
                <a:cs typeface="+mn-lt"/>
              </a:rPr>
              <a:t>miliwn</a:t>
            </a:r>
            <a:r>
              <a:rPr lang="en-US" sz="1100" dirty="0">
                <a:ea typeface="+mn-lt"/>
                <a:cs typeface="+mn-lt"/>
              </a:rPr>
              <a:t> o </a:t>
            </a:r>
            <a:r>
              <a:rPr lang="en-US" sz="1100" dirty="0" err="1">
                <a:ea typeface="+mn-lt"/>
                <a:cs typeface="+mn-lt"/>
              </a:rPr>
              <a:t>bobl</a:t>
            </a:r>
            <a:r>
              <a:rPr lang="en-US" sz="1100" dirty="0">
                <a:ea typeface="+mn-lt"/>
                <a:cs typeface="+mn-lt"/>
              </a:rPr>
              <a:t> </a:t>
            </a:r>
            <a:r>
              <a:rPr lang="en-US" sz="1100" dirty="0" err="1">
                <a:ea typeface="+mn-lt"/>
                <a:cs typeface="+mn-lt"/>
              </a:rPr>
              <a:t>gan</a:t>
            </a:r>
            <a:r>
              <a:rPr lang="en-US" sz="1100" dirty="0">
                <a:ea typeface="+mn-lt"/>
                <a:cs typeface="+mn-lt"/>
              </a:rPr>
              <a:t> </a:t>
            </a:r>
            <a:r>
              <a:rPr lang="en-US" sz="1100" dirty="0" err="1">
                <a:ea typeface="+mn-lt"/>
                <a:cs typeface="+mn-lt"/>
              </a:rPr>
              <a:t>gynnwys</a:t>
            </a:r>
            <a:r>
              <a:rPr lang="en-US" sz="1100" dirty="0">
                <a:ea typeface="+mn-lt"/>
                <a:cs typeface="+mn-lt"/>
              </a:rPr>
              <a:t> 17% o </a:t>
            </a:r>
            <a:r>
              <a:rPr lang="en-US" sz="1100" dirty="0" err="1">
                <a:ea typeface="+mn-lt"/>
                <a:cs typeface="+mn-lt"/>
              </a:rPr>
              <a:t>blant</a:t>
            </a:r>
            <a:r>
              <a:rPr lang="en-US" sz="1100" dirty="0">
                <a:ea typeface="+mn-lt"/>
                <a:cs typeface="+mn-lt"/>
              </a:rPr>
              <a:t> </a:t>
            </a:r>
            <a:r>
              <a:rPr lang="en-US" sz="1100" dirty="0" err="1">
                <a:ea typeface="+mn-lt"/>
                <a:cs typeface="+mn-lt"/>
              </a:rPr>
              <a:t>mewn</a:t>
            </a:r>
            <a:r>
              <a:rPr lang="en-US" sz="1100" dirty="0">
                <a:ea typeface="+mn-lt"/>
                <a:cs typeface="+mn-lt"/>
              </a:rPr>
              <a:t> </a:t>
            </a:r>
            <a:r>
              <a:rPr lang="en-US" sz="1100" dirty="0" err="1">
                <a:ea typeface="+mn-lt"/>
                <a:cs typeface="+mn-lt"/>
              </a:rPr>
              <a:t>tlodi</a:t>
            </a:r>
            <a:r>
              <a:rPr lang="en-US" sz="1100" dirty="0">
                <a:ea typeface="+mn-lt"/>
                <a:cs typeface="+mn-lt"/>
              </a:rPr>
              <a:t> </a:t>
            </a:r>
            <a:r>
              <a:rPr lang="en-US" sz="1100" dirty="0" err="1">
                <a:ea typeface="+mn-lt"/>
                <a:cs typeface="+mn-lt"/>
              </a:rPr>
              <a:t>bwyd</a:t>
            </a:r>
            <a:r>
              <a:rPr lang="en-US" sz="1100" dirty="0">
                <a:ea typeface="+mn-lt"/>
                <a:cs typeface="+mn-lt"/>
              </a:rPr>
              <a:t>, ac </a:t>
            </a:r>
            <a:r>
              <a:rPr lang="en-US" sz="1100" dirty="0" err="1">
                <a:ea typeface="+mn-lt"/>
                <a:cs typeface="+mn-lt"/>
              </a:rPr>
              <a:t>yn</a:t>
            </a:r>
            <a:r>
              <a:rPr lang="en-US" sz="1100" dirty="0">
                <a:ea typeface="+mn-lt"/>
                <a:cs typeface="+mn-lt"/>
              </a:rPr>
              <a:t> </a:t>
            </a:r>
            <a:r>
              <a:rPr lang="en-US" sz="1100" dirty="0" err="1">
                <a:ea typeface="+mn-lt"/>
                <a:cs typeface="+mn-lt"/>
              </a:rPr>
              <a:t>Ionawr</a:t>
            </a:r>
            <a:r>
              <a:rPr lang="en-US" sz="1100" dirty="0">
                <a:ea typeface="+mn-lt"/>
                <a:cs typeface="+mn-lt"/>
              </a:rPr>
              <a:t> 2024 </a:t>
            </a:r>
            <a:r>
              <a:rPr lang="en-US" sz="1100" dirty="0" err="1">
                <a:ea typeface="+mn-lt"/>
                <a:cs typeface="+mn-lt"/>
              </a:rPr>
              <a:t>roedd</a:t>
            </a:r>
            <a:r>
              <a:rPr lang="en-US" sz="1100" dirty="0">
                <a:ea typeface="+mn-lt"/>
                <a:cs typeface="+mn-lt"/>
              </a:rPr>
              <a:t> </a:t>
            </a:r>
            <a:r>
              <a:rPr lang="en-US" sz="1100" dirty="0" err="1">
                <a:ea typeface="+mn-lt"/>
                <a:cs typeface="+mn-lt"/>
              </a:rPr>
              <a:t>tua</a:t>
            </a:r>
            <a:r>
              <a:rPr lang="en-US" sz="1100" dirty="0">
                <a:ea typeface="+mn-lt"/>
                <a:cs typeface="+mn-lt"/>
              </a:rPr>
              <a:t> 2.1 </a:t>
            </a:r>
            <a:r>
              <a:rPr lang="en-US" sz="1100" dirty="0" err="1">
                <a:ea typeface="+mn-lt"/>
                <a:cs typeface="+mn-lt"/>
              </a:rPr>
              <a:t>miliwn</a:t>
            </a:r>
            <a:r>
              <a:rPr lang="en-US" sz="1100" dirty="0">
                <a:ea typeface="+mn-lt"/>
                <a:cs typeface="+mn-lt"/>
              </a:rPr>
              <a:t> </a:t>
            </a:r>
            <a:r>
              <a:rPr lang="en-US" sz="1100" dirty="0" err="1">
                <a:ea typeface="+mn-lt"/>
                <a:cs typeface="+mn-lt"/>
              </a:rPr>
              <a:t>myfyrwyr</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gymwys</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ginio</a:t>
            </a:r>
            <a:r>
              <a:rPr lang="en-US" sz="1100" dirty="0">
                <a:ea typeface="+mn-lt"/>
                <a:cs typeface="+mn-lt"/>
              </a:rPr>
              <a:t> </a:t>
            </a:r>
            <a:r>
              <a:rPr lang="en-US" sz="1100" dirty="0" err="1">
                <a:ea typeface="+mn-lt"/>
                <a:cs typeface="+mn-lt"/>
              </a:rPr>
              <a:t>ysgol</a:t>
            </a:r>
            <a:r>
              <a:rPr lang="en-US" sz="1100" dirty="0">
                <a:ea typeface="+mn-lt"/>
                <a:cs typeface="+mn-lt"/>
              </a:rPr>
              <a:t> am </a:t>
            </a:r>
            <a:r>
              <a:rPr lang="en-US" sz="1100" dirty="0" err="1">
                <a:ea typeface="+mn-lt"/>
                <a:cs typeface="+mn-lt"/>
              </a:rPr>
              <a:t>ddim</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Lloegr</a:t>
            </a:r>
            <a:r>
              <a:rPr lang="en-US" sz="1100" dirty="0">
                <a:ea typeface="+mn-lt"/>
                <a:cs typeface="+mn-lt"/>
              </a:rPr>
              <a:t>, yr </a:t>
            </a:r>
            <a:r>
              <a:rPr lang="en-US" sz="1100" dirty="0" err="1">
                <a:ea typeface="+mn-lt"/>
                <a:cs typeface="+mn-lt"/>
              </a:rPr>
              <a:t>uchaf</a:t>
            </a:r>
            <a:r>
              <a:rPr lang="en-US" sz="1100" dirty="0">
                <a:ea typeface="+mn-lt"/>
                <a:cs typeface="+mn-lt"/>
              </a:rPr>
              <a:t> </a:t>
            </a:r>
            <a:r>
              <a:rPr lang="en-US" sz="1100" dirty="0" err="1">
                <a:ea typeface="+mn-lt"/>
                <a:cs typeface="+mn-lt"/>
              </a:rPr>
              <a:t>ers</a:t>
            </a:r>
            <a:r>
              <a:rPr lang="en-US" sz="1100" dirty="0">
                <a:ea typeface="+mn-lt"/>
                <a:cs typeface="+mn-lt"/>
              </a:rPr>
              <a:t> 2006. Yn </a:t>
            </a:r>
            <a:r>
              <a:rPr lang="en-US" sz="1100" dirty="0" err="1">
                <a:ea typeface="+mn-lt"/>
                <a:cs typeface="+mn-lt"/>
              </a:rPr>
              <a:t>anffodus</a:t>
            </a:r>
            <a:r>
              <a:rPr lang="en-US" sz="1100" dirty="0">
                <a:ea typeface="+mn-lt"/>
                <a:cs typeface="+mn-lt"/>
              </a:rPr>
              <a:t> </a:t>
            </a:r>
            <a:r>
              <a:rPr lang="en-US" sz="1100" dirty="0" err="1">
                <a:ea typeface="+mn-lt"/>
                <a:cs typeface="+mn-lt"/>
              </a:rPr>
              <a:t>mae</a:t>
            </a:r>
            <a:r>
              <a:rPr lang="en-US" sz="1100" dirty="0">
                <a:ea typeface="+mn-lt"/>
                <a:cs typeface="+mn-lt"/>
              </a:rPr>
              <a:t>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a:t>
            </a:r>
            <a:r>
              <a:rPr lang="en-US" sz="1100" dirty="0" err="1">
                <a:ea typeface="+mn-lt"/>
                <a:cs typeface="+mn-lt"/>
              </a:rPr>
              <a:t>iachus</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gallu</a:t>
            </a:r>
            <a:r>
              <a:rPr lang="en-US" sz="1100" dirty="0">
                <a:ea typeface="+mn-lt"/>
                <a:cs typeface="+mn-lt"/>
              </a:rPr>
              <a:t> </a:t>
            </a:r>
            <a:r>
              <a:rPr lang="en-US" sz="1100" dirty="0" err="1">
                <a:ea typeface="+mn-lt"/>
                <a:cs typeface="+mn-lt"/>
              </a:rPr>
              <a:t>dibynnu</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incwm</a:t>
            </a:r>
            <a:r>
              <a:rPr lang="en-US" sz="1100" dirty="0">
                <a:ea typeface="+mn-lt"/>
                <a:cs typeface="+mn-lt"/>
              </a:rPr>
              <a:t> </a:t>
            </a:r>
            <a:r>
              <a:rPr lang="en-US" sz="1100" dirty="0" err="1">
                <a:ea typeface="+mn-lt"/>
                <a:cs typeface="+mn-lt"/>
              </a:rPr>
              <a:t>teulu</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enwedig</a:t>
            </a:r>
            <a:r>
              <a:rPr lang="en-US" sz="1100" dirty="0">
                <a:ea typeface="+mn-lt"/>
                <a:cs typeface="+mn-lt"/>
              </a:rPr>
              <a:t> </a:t>
            </a:r>
            <a:r>
              <a:rPr lang="en-US" sz="1100" dirty="0" err="1">
                <a:ea typeface="+mn-lt"/>
                <a:cs typeface="+mn-lt"/>
              </a:rPr>
              <a:t>ers</a:t>
            </a:r>
            <a:r>
              <a:rPr lang="en-US" sz="1100" dirty="0">
                <a:ea typeface="+mn-lt"/>
                <a:cs typeface="+mn-lt"/>
              </a:rPr>
              <a:t> cost o </a:t>
            </a:r>
            <a:r>
              <a:rPr lang="en-US" sz="1100" dirty="0" err="1">
                <a:ea typeface="+mn-lt"/>
                <a:cs typeface="+mn-lt"/>
              </a:rPr>
              <a:t>fyw</a:t>
            </a:r>
            <a:r>
              <a:rPr lang="en-US" sz="1100" dirty="0">
                <a:ea typeface="+mn-lt"/>
                <a:cs typeface="+mn-lt"/>
              </a:rPr>
              <a:t>. Sonia ESTYN (2017) bod </a:t>
            </a:r>
            <a:r>
              <a:rPr lang="en-US" sz="1100" dirty="0" err="1">
                <a:ea typeface="+mn-lt"/>
                <a:cs typeface="+mn-lt"/>
              </a:rPr>
              <a:t>edrych</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ôl</a:t>
            </a:r>
            <a:r>
              <a:rPr lang="en-US" sz="1100" dirty="0">
                <a:ea typeface="+mn-lt"/>
                <a:cs typeface="+mn-lt"/>
              </a:rPr>
              <a:t> iechyd a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golygu</a:t>
            </a:r>
            <a:r>
              <a:rPr lang="en-US" sz="1100" dirty="0">
                <a:ea typeface="+mn-lt"/>
                <a:cs typeface="+mn-lt"/>
              </a:rPr>
              <a:t> </a:t>
            </a:r>
            <a:r>
              <a:rPr lang="en-US" sz="1100" dirty="0" err="1">
                <a:ea typeface="+mn-lt"/>
                <a:cs typeface="+mn-lt"/>
              </a:rPr>
              <a:t>hefyd</a:t>
            </a:r>
            <a:r>
              <a:rPr lang="en-US" sz="1100" dirty="0">
                <a:ea typeface="+mn-lt"/>
                <a:cs typeface="+mn-lt"/>
              </a:rPr>
              <a:t> </a:t>
            </a:r>
            <a:r>
              <a:rPr lang="en-US" sz="1100" dirty="0" err="1">
                <a:ea typeface="+mn-lt"/>
                <a:cs typeface="+mn-lt"/>
              </a:rPr>
              <a:t>edrych</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ôl</a:t>
            </a:r>
            <a:r>
              <a:rPr lang="en-US" sz="1100" dirty="0">
                <a:ea typeface="+mn-lt"/>
                <a:cs typeface="+mn-lt"/>
              </a:rPr>
              <a:t> </a:t>
            </a:r>
            <a:r>
              <a:rPr lang="en-US" sz="1100" dirty="0" err="1"/>
              <a:t>lles</a:t>
            </a:r>
            <a:r>
              <a:rPr lang="en-US" sz="1100" dirty="0"/>
              <a:t>. </a:t>
            </a:r>
            <a:r>
              <a:rPr lang="en-US" sz="1100" dirty="0">
                <a:ea typeface="+mn-lt"/>
                <a:cs typeface="+mn-lt"/>
              </a:rPr>
              <a:t>Mae diet </a:t>
            </a:r>
            <a:r>
              <a:rPr lang="en-US" sz="1100" dirty="0" err="1">
                <a:ea typeface="+mn-lt"/>
                <a:cs typeface="+mn-lt"/>
              </a:rPr>
              <a:t>cytbwys</a:t>
            </a:r>
            <a:r>
              <a:rPr lang="en-US" sz="1100" dirty="0">
                <a:ea typeface="+mn-lt"/>
                <a:cs typeface="+mn-lt"/>
              </a:rPr>
              <a:t> ac </a:t>
            </a:r>
            <a:r>
              <a:rPr lang="en-US" sz="1100" dirty="0" err="1">
                <a:ea typeface="+mn-lt"/>
                <a:cs typeface="+mn-lt"/>
              </a:rPr>
              <a:t>iachus</a:t>
            </a:r>
            <a:r>
              <a:rPr lang="en-US" sz="1100" dirty="0">
                <a:ea typeface="+mn-lt"/>
                <a:cs typeface="+mn-lt"/>
              </a:rPr>
              <a:t>, </a:t>
            </a:r>
            <a:r>
              <a:rPr lang="en-US" sz="1100" dirty="0" err="1">
                <a:ea typeface="+mn-lt"/>
                <a:cs typeface="+mn-lt"/>
              </a:rPr>
              <a:t>cynnal</a:t>
            </a:r>
            <a:r>
              <a:rPr lang="en-US" sz="1100" dirty="0">
                <a:ea typeface="+mn-lt"/>
                <a:cs typeface="+mn-lt"/>
              </a:rPr>
              <a:t> </a:t>
            </a:r>
            <a:r>
              <a:rPr lang="en-US" sz="1100" dirty="0" err="1">
                <a:ea typeface="+mn-lt"/>
                <a:cs typeface="+mn-lt"/>
              </a:rPr>
              <a:t>ymarfer</a:t>
            </a:r>
            <a:r>
              <a:rPr lang="en-US" sz="1100" dirty="0">
                <a:ea typeface="+mn-lt"/>
                <a:cs typeface="+mn-lt"/>
              </a:rPr>
              <a:t> </a:t>
            </a:r>
            <a:r>
              <a:rPr lang="en-US" sz="1100" dirty="0" err="1">
                <a:ea typeface="+mn-lt"/>
                <a:cs typeface="+mn-lt"/>
              </a:rPr>
              <a:t>corff</a:t>
            </a:r>
            <a:r>
              <a:rPr lang="en-US" sz="1100" dirty="0">
                <a:ea typeface="+mn-lt"/>
                <a:cs typeface="+mn-lt"/>
              </a:rPr>
              <a:t>, </a:t>
            </a:r>
            <a:r>
              <a:rPr lang="en-US" sz="1100" dirty="0" err="1">
                <a:ea typeface="+mn-lt"/>
                <a:cs typeface="+mn-lt"/>
              </a:rPr>
              <a:t>edrych</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ôl</a:t>
            </a:r>
            <a:r>
              <a:rPr lang="en-US" sz="1100" dirty="0">
                <a:ea typeface="+mn-lt"/>
                <a:cs typeface="+mn-lt"/>
              </a:rPr>
              <a:t> iechyd </a:t>
            </a:r>
            <a:r>
              <a:rPr lang="en-US" sz="1100" dirty="0" err="1">
                <a:ea typeface="+mn-lt"/>
                <a:cs typeface="+mn-lt"/>
              </a:rPr>
              <a:t>meddwl</a:t>
            </a:r>
            <a:r>
              <a:rPr lang="en-US" sz="1100" dirty="0">
                <a:ea typeface="+mn-lt"/>
                <a:cs typeface="+mn-lt"/>
              </a:rPr>
              <a:t> ac </a:t>
            </a:r>
            <a:r>
              <a:rPr lang="en-US" sz="1100" dirty="0" err="1">
                <a:ea typeface="+mn-lt"/>
                <a:cs typeface="+mn-lt"/>
              </a:rPr>
              <a:t>emosiynol</a:t>
            </a:r>
            <a:r>
              <a:rPr lang="en-US" sz="1100" dirty="0">
                <a:ea typeface="+mn-lt"/>
                <a:cs typeface="+mn-lt"/>
              </a:rPr>
              <a:t> </a:t>
            </a:r>
            <a:r>
              <a:rPr lang="en-US" sz="1100" dirty="0" err="1">
                <a:ea typeface="+mn-lt"/>
                <a:cs typeface="+mn-lt"/>
              </a:rPr>
              <a:t>Diogelwch</a:t>
            </a:r>
            <a:r>
              <a:rPr lang="en-US" sz="1100" dirty="0">
                <a:ea typeface="+mn-lt"/>
                <a:cs typeface="+mn-lt"/>
              </a:rPr>
              <a:t>, </a:t>
            </a:r>
            <a:r>
              <a:rPr lang="en-US" sz="1100" dirty="0" err="1">
                <a:ea typeface="+mn-lt"/>
                <a:cs typeface="+mn-lt"/>
              </a:rPr>
              <a:t>hylendid</a:t>
            </a:r>
            <a:r>
              <a:rPr lang="en-US" sz="1100" dirty="0">
                <a:ea typeface="+mn-lt"/>
                <a:cs typeface="+mn-lt"/>
              </a:rPr>
              <a:t> </a:t>
            </a:r>
            <a:r>
              <a:rPr lang="en-US" sz="1100" dirty="0" err="1">
                <a:ea typeface="+mn-lt"/>
                <a:cs typeface="+mn-lt"/>
              </a:rPr>
              <a:t>gan</a:t>
            </a:r>
            <a:r>
              <a:rPr lang="en-US" sz="1100" dirty="0">
                <a:ea typeface="+mn-lt"/>
                <a:cs typeface="+mn-lt"/>
              </a:rPr>
              <a:t> </a:t>
            </a:r>
            <a:r>
              <a:rPr lang="en-US" sz="1100" dirty="0" err="1">
                <a:ea typeface="+mn-lt"/>
                <a:cs typeface="+mn-lt"/>
              </a:rPr>
              <a:t>soniwyd</a:t>
            </a:r>
            <a:r>
              <a:rPr lang="en-US" sz="1100" dirty="0">
                <a:ea typeface="+mn-lt"/>
                <a:cs typeface="+mn-lt"/>
              </a:rPr>
              <a:t> am </a:t>
            </a:r>
            <a:r>
              <a:rPr lang="en-US" sz="1100" dirty="0" err="1">
                <a:ea typeface="+mn-lt"/>
                <a:cs typeface="+mn-lt"/>
              </a:rPr>
              <a:t>anghenion</a:t>
            </a:r>
            <a:r>
              <a:rPr lang="en-US" sz="1100" dirty="0">
                <a:ea typeface="+mn-lt"/>
                <a:cs typeface="+mn-lt"/>
              </a:rPr>
              <a:t> </a:t>
            </a:r>
            <a:r>
              <a:rPr lang="en-US" sz="1100" dirty="0" err="1">
                <a:ea typeface="+mn-lt"/>
                <a:cs typeface="+mn-lt"/>
              </a:rPr>
              <a:t>sylfaenol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hierarchaeth</a:t>
            </a:r>
            <a:r>
              <a:rPr lang="en-US" sz="1100" dirty="0">
                <a:ea typeface="+mn-lt"/>
                <a:cs typeface="+mn-lt"/>
              </a:rPr>
              <a:t> </a:t>
            </a:r>
            <a:r>
              <a:rPr lang="en-US" sz="1100" dirty="0" err="1">
                <a:ea typeface="+mn-lt"/>
                <a:cs typeface="+mn-lt"/>
              </a:rPr>
              <a:t>Masslow</a:t>
            </a:r>
            <a:r>
              <a:rPr lang="en-US" sz="1100" dirty="0">
                <a:ea typeface="+mn-lt"/>
                <a:cs typeface="+mn-lt"/>
              </a:rPr>
              <a:t>.  </a:t>
            </a:r>
            <a:r>
              <a:rPr lang="en-US" sz="1100" dirty="0" err="1">
                <a:ea typeface="+mn-lt"/>
                <a:cs typeface="+mn-lt"/>
              </a:rPr>
              <a:t>Pwysleisia</a:t>
            </a:r>
            <a:r>
              <a:rPr lang="en-US" sz="1100" dirty="0">
                <a:ea typeface="+mn-lt"/>
                <a:cs typeface="+mn-lt"/>
              </a:rPr>
              <a:t> Thomas a Lewis (2016) </a:t>
            </a:r>
            <a:r>
              <a:rPr lang="en-US" sz="1100" dirty="0" err="1">
                <a:ea typeface="+mn-lt"/>
                <a:cs typeface="+mn-lt"/>
              </a:rPr>
              <a:t>ar</a:t>
            </a:r>
            <a:r>
              <a:rPr lang="en-US" sz="1100" dirty="0">
                <a:ea typeface="+mn-lt"/>
                <a:cs typeface="+mn-lt"/>
              </a:rPr>
              <a:t> </a:t>
            </a:r>
            <a:r>
              <a:rPr lang="en-US" sz="1100" dirty="0" err="1">
                <a:ea typeface="+mn-lt"/>
                <a:cs typeface="+mn-lt"/>
              </a:rPr>
              <a:t>safbwyntiau</a:t>
            </a:r>
            <a:r>
              <a:rPr lang="en-US" sz="1100" dirty="0">
                <a:ea typeface="+mn-lt"/>
                <a:cs typeface="+mn-lt"/>
              </a:rPr>
              <a:t> theorist </a:t>
            </a:r>
            <a:r>
              <a:rPr lang="en-US" sz="1100" dirty="0" err="1">
                <a:ea typeface="+mn-lt"/>
                <a:cs typeface="+mn-lt"/>
              </a:rPr>
              <a:t>wahanol</a:t>
            </a:r>
            <a:r>
              <a:rPr lang="en-US" sz="1100" dirty="0">
                <a:ea typeface="+mn-lt"/>
                <a:cs typeface="+mn-lt"/>
              </a:rPr>
              <a:t>. </a:t>
            </a:r>
            <a:r>
              <a:rPr lang="en-US" sz="1100" dirty="0" err="1">
                <a:ea typeface="+mn-lt"/>
                <a:cs typeface="+mn-lt"/>
              </a:rPr>
              <a:t>Roedd</a:t>
            </a:r>
            <a:r>
              <a:rPr lang="en-US" sz="1100" dirty="0">
                <a:ea typeface="+mn-lt"/>
                <a:cs typeface="+mn-lt"/>
              </a:rPr>
              <a:t> Froebel </a:t>
            </a:r>
            <a:r>
              <a:rPr lang="en-US" sz="1100" dirty="0" err="1">
                <a:ea typeface="+mn-lt"/>
                <a:cs typeface="+mn-lt"/>
              </a:rPr>
              <a:t>yn</a:t>
            </a:r>
            <a:r>
              <a:rPr lang="en-US" sz="1100" dirty="0">
                <a:ea typeface="+mn-lt"/>
                <a:cs typeface="+mn-lt"/>
              </a:rPr>
              <a:t> </a:t>
            </a:r>
            <a:r>
              <a:rPr lang="en-US" sz="1100" dirty="0" err="1">
                <a:ea typeface="+mn-lt"/>
                <a:cs typeface="+mn-lt"/>
              </a:rPr>
              <a:t>credu</a:t>
            </a:r>
            <a:r>
              <a:rPr lang="en-US" sz="1100" dirty="0">
                <a:ea typeface="+mn-lt"/>
                <a:cs typeface="+mn-lt"/>
              </a:rPr>
              <a:t> </a:t>
            </a:r>
            <a:r>
              <a:rPr lang="en-US" sz="1100" dirty="0" err="1">
                <a:ea typeface="+mn-lt"/>
                <a:cs typeface="+mn-lt"/>
              </a:rPr>
              <a:t>fod</a:t>
            </a:r>
            <a:r>
              <a:rPr lang="en-US" sz="1100" dirty="0">
                <a:ea typeface="+mn-lt"/>
                <a:cs typeface="+mn-lt"/>
              </a:rPr>
              <a:t> </a:t>
            </a:r>
            <a:r>
              <a:rPr lang="en-US" sz="1100" dirty="0" err="1">
                <a:ea typeface="+mn-lt"/>
                <a:cs typeface="+mn-lt"/>
              </a:rPr>
              <a:t>chwarae</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fuddiol</a:t>
            </a:r>
            <a:r>
              <a:rPr lang="en-US" sz="1100" dirty="0">
                <a:ea typeface="+mn-lt"/>
                <a:cs typeface="+mn-lt"/>
              </a:rPr>
              <a:t> </a:t>
            </a:r>
            <a:r>
              <a:rPr lang="en-US" sz="1100" dirty="0" err="1">
                <a:ea typeface="+mn-lt"/>
                <a:cs typeface="+mn-lt"/>
              </a:rPr>
              <a:t>i</a:t>
            </a:r>
            <a:r>
              <a:rPr lang="en-US" sz="1100" dirty="0">
                <a:ea typeface="+mn-lt"/>
                <a:cs typeface="+mn-lt"/>
              </a:rPr>
              <a:t> les a </a:t>
            </a:r>
            <a:r>
              <a:rPr lang="en-US" sz="1100" dirty="0" err="1">
                <a:ea typeface="+mn-lt"/>
                <a:cs typeface="+mn-lt"/>
              </a:rPr>
              <a:t>datblygiad</a:t>
            </a:r>
            <a:r>
              <a:rPr lang="en-US" sz="1100" dirty="0">
                <a:ea typeface="+mn-lt"/>
                <a:cs typeface="+mn-lt"/>
              </a:rPr>
              <a:t> </a:t>
            </a:r>
            <a:r>
              <a:rPr lang="en-US" sz="1100" dirty="0" err="1">
                <a:ea typeface="+mn-lt"/>
                <a:cs typeface="+mn-lt"/>
              </a:rPr>
              <a:t>emosiynol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ogystal</a:t>
            </a:r>
            <a:r>
              <a:rPr lang="en-US" sz="1100" dirty="0">
                <a:ea typeface="+mn-lt"/>
                <a:cs typeface="+mn-lt"/>
              </a:rPr>
              <a:t> </a:t>
            </a:r>
            <a:r>
              <a:rPr lang="en-US" sz="1100" dirty="0" err="1">
                <a:ea typeface="+mn-lt"/>
                <a:cs typeface="+mn-lt"/>
              </a:rPr>
              <a:t>mae</a:t>
            </a:r>
            <a:r>
              <a:rPr lang="en-US" sz="1100" dirty="0">
                <a:ea typeface="+mn-lt"/>
                <a:cs typeface="+mn-lt"/>
              </a:rPr>
              <a:t> </a:t>
            </a:r>
            <a:r>
              <a:rPr lang="en-US" sz="1100" dirty="0" err="1">
                <a:ea typeface="+mn-lt"/>
                <a:cs typeface="+mn-lt"/>
              </a:rPr>
              <a:t>rôl</a:t>
            </a:r>
            <a:r>
              <a:rPr lang="en-US" sz="1100" dirty="0">
                <a:ea typeface="+mn-lt"/>
                <a:cs typeface="+mn-lt"/>
              </a:rPr>
              <a:t> </a:t>
            </a:r>
            <a:r>
              <a:rPr lang="en-US" sz="1100" dirty="0" err="1">
                <a:ea typeface="+mn-lt"/>
                <a:cs typeface="+mn-lt"/>
              </a:rPr>
              <a:t>rhieni</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hollbwysig</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ddatblygiad</a:t>
            </a:r>
            <a:r>
              <a:rPr lang="en-US" sz="1100" dirty="0">
                <a:ea typeface="+mn-lt"/>
                <a:cs typeface="+mn-lt"/>
              </a:rPr>
              <a:t>. </a:t>
            </a:r>
            <a:r>
              <a:rPr lang="en-US" sz="1100" dirty="0" err="1">
                <a:ea typeface="+mn-lt"/>
                <a:cs typeface="+mn-lt"/>
              </a:rPr>
              <a:t>Ond</a:t>
            </a:r>
            <a:r>
              <a:rPr lang="en-US" sz="1100" dirty="0">
                <a:ea typeface="+mn-lt"/>
                <a:cs typeface="+mn-lt"/>
              </a:rPr>
              <a:t> </a:t>
            </a:r>
            <a:r>
              <a:rPr lang="en-US" sz="1100" dirty="0" err="1">
                <a:ea typeface="+mn-lt"/>
                <a:cs typeface="+mn-lt"/>
              </a:rPr>
              <a:t>nad</a:t>
            </a:r>
            <a:r>
              <a:rPr lang="en-US" sz="1100" dirty="0">
                <a:ea typeface="+mn-lt"/>
                <a:cs typeface="+mn-lt"/>
              </a:rPr>
              <a:t> </a:t>
            </a:r>
            <a:r>
              <a:rPr lang="en-US" sz="1100" dirty="0" err="1">
                <a:ea typeface="+mn-lt"/>
                <a:cs typeface="+mn-lt"/>
              </a:rPr>
              <a:t>oedd</a:t>
            </a:r>
            <a:r>
              <a:rPr lang="en-US" sz="1100" dirty="0">
                <a:ea typeface="+mn-lt"/>
                <a:cs typeface="+mn-lt"/>
              </a:rPr>
              <a:t> Piaget </a:t>
            </a:r>
            <a:r>
              <a:rPr lang="en-US" sz="1100" dirty="0" err="1">
                <a:ea typeface="+mn-lt"/>
                <a:cs typeface="+mn-lt"/>
              </a:rPr>
              <a:t>wedi</a:t>
            </a:r>
            <a:r>
              <a:rPr lang="en-US" sz="1100" dirty="0">
                <a:ea typeface="+mn-lt"/>
                <a:cs typeface="+mn-lt"/>
              </a:rPr>
              <a:t> </a:t>
            </a:r>
            <a:r>
              <a:rPr lang="en-US" sz="1100" dirty="0" err="1">
                <a:ea typeface="+mn-lt"/>
                <a:cs typeface="+mn-lt"/>
              </a:rPr>
              <a:t>rhoi</a:t>
            </a:r>
            <a:r>
              <a:rPr lang="en-US" sz="1100" dirty="0">
                <a:ea typeface="+mn-lt"/>
                <a:cs typeface="+mn-lt"/>
              </a:rPr>
              <a:t> </a:t>
            </a:r>
            <a:r>
              <a:rPr lang="en-US" sz="1100" dirty="0" err="1">
                <a:ea typeface="+mn-lt"/>
                <a:cs typeface="+mn-lt"/>
              </a:rPr>
              <a:t>digon</a:t>
            </a:r>
            <a:r>
              <a:rPr lang="en-US" sz="1100" dirty="0">
                <a:ea typeface="+mn-lt"/>
                <a:cs typeface="+mn-lt"/>
              </a:rPr>
              <a:t> o </a:t>
            </a:r>
            <a:r>
              <a:rPr lang="en-US" sz="1100" dirty="0" err="1">
                <a:ea typeface="+mn-lt"/>
                <a:cs typeface="+mn-lt"/>
              </a:rPr>
              <a:t>bwyslais</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bwysigrwydd</a:t>
            </a:r>
            <a:r>
              <a:rPr lang="en-US" sz="1100" dirty="0">
                <a:ea typeface="+mn-lt"/>
                <a:cs typeface="+mn-lt"/>
              </a:rPr>
              <a:t> </a:t>
            </a:r>
            <a:r>
              <a:rPr lang="en-US" sz="1100" dirty="0" err="1">
                <a:ea typeface="+mn-lt"/>
                <a:cs typeface="+mn-lt"/>
              </a:rPr>
              <a:t>lles</a:t>
            </a:r>
            <a:r>
              <a:rPr lang="en-US" sz="1100" dirty="0">
                <a:ea typeface="+mn-lt"/>
                <a:cs typeface="+mn-lt"/>
              </a:rPr>
              <a:t> </a:t>
            </a:r>
            <a:r>
              <a:rPr lang="en-US" sz="1100" dirty="0" err="1">
                <a:ea typeface="+mn-lt"/>
                <a:cs typeface="+mn-lt"/>
              </a:rPr>
              <a:t>emosiynol</a:t>
            </a:r>
            <a:r>
              <a:rPr lang="en-US" sz="1100" dirty="0">
                <a:ea typeface="+mn-lt"/>
                <a:cs typeface="+mn-lt"/>
              </a:rPr>
              <a:t> a </a:t>
            </a:r>
            <a:r>
              <a:rPr lang="en-US" sz="1100" dirty="0" err="1">
                <a:ea typeface="+mn-lt"/>
                <a:cs typeface="+mn-lt"/>
              </a:rPr>
              <a:t>chymdeithasol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ganolog</a:t>
            </a:r>
            <a:r>
              <a:rPr lang="en-US" sz="1100" dirty="0">
                <a:ea typeface="+mn-lt"/>
                <a:cs typeface="+mn-lt"/>
              </a:rPr>
              <a:t>, felly </a:t>
            </a:r>
            <a:r>
              <a:rPr lang="en-US" sz="1100" dirty="0" err="1">
                <a:ea typeface="+mn-lt"/>
                <a:cs typeface="+mn-lt"/>
              </a:rPr>
              <a:t>yn</a:t>
            </a:r>
            <a:r>
              <a:rPr lang="en-US" sz="1100" dirty="0">
                <a:ea typeface="+mn-lt"/>
                <a:cs typeface="+mn-lt"/>
              </a:rPr>
              <a:t> </a:t>
            </a:r>
            <a:r>
              <a:rPr lang="en-US" sz="1100" dirty="0" err="1">
                <a:ea typeface="+mn-lt"/>
                <a:cs typeface="+mn-lt"/>
              </a:rPr>
              <a:t>gwrthgyferbynnu</a:t>
            </a:r>
            <a:r>
              <a:rPr lang="en-US" sz="1100" dirty="0">
                <a:ea typeface="+mn-lt"/>
                <a:cs typeface="+mn-lt"/>
              </a:rPr>
              <a:t> </a:t>
            </a:r>
            <a:r>
              <a:rPr lang="en-US" sz="1100" dirty="0" err="1">
                <a:ea typeface="+mn-lt"/>
                <a:cs typeface="+mn-lt"/>
              </a:rPr>
              <a:t>beth</a:t>
            </a:r>
            <a:r>
              <a:rPr lang="en-US" sz="1100" dirty="0">
                <a:ea typeface="+mn-lt"/>
                <a:cs typeface="+mn-lt"/>
              </a:rPr>
              <a:t> </a:t>
            </a:r>
            <a:r>
              <a:rPr lang="en-US" sz="1100" dirty="0" err="1">
                <a:ea typeface="+mn-lt"/>
                <a:cs typeface="+mn-lt"/>
              </a:rPr>
              <a:t>ddywed</a:t>
            </a:r>
            <a:r>
              <a:rPr lang="en-US" sz="1100" dirty="0">
                <a:ea typeface="+mn-lt"/>
                <a:cs typeface="+mn-lt"/>
              </a:rPr>
              <a:t> y </a:t>
            </a:r>
            <a:r>
              <a:rPr lang="en-US" sz="1100" dirty="0" err="1">
                <a:ea typeface="+mn-lt"/>
                <a:cs typeface="+mn-lt"/>
              </a:rPr>
              <a:t>cyfnod</a:t>
            </a:r>
            <a:r>
              <a:rPr lang="en-US" sz="1100" dirty="0">
                <a:ea typeface="+mn-lt"/>
                <a:cs typeface="+mn-lt"/>
              </a:rPr>
              <a:t> </a:t>
            </a:r>
            <a:r>
              <a:rPr lang="en-US" sz="1100" dirty="0" err="1">
                <a:ea typeface="+mn-lt"/>
                <a:cs typeface="+mn-lt"/>
              </a:rPr>
              <a:t>sylfaen</a:t>
            </a:r>
            <a:r>
              <a:rPr lang="en-US" sz="1100" dirty="0">
                <a:ea typeface="+mn-lt"/>
                <a:cs typeface="+mn-lt"/>
              </a:rPr>
              <a:t>. </a:t>
            </a:r>
            <a:r>
              <a:rPr lang="en-US" sz="1100" dirty="0" err="1">
                <a:ea typeface="+mn-lt"/>
                <a:cs typeface="+mn-lt"/>
              </a:rPr>
              <a:t>Dywed</a:t>
            </a:r>
            <a:r>
              <a:rPr lang="en-US" sz="1100" dirty="0">
                <a:ea typeface="+mn-lt"/>
                <a:cs typeface="+mn-lt"/>
              </a:rPr>
              <a:t> Mcmillan bod </a:t>
            </a:r>
            <a:r>
              <a:rPr lang="en-US" sz="1100" dirty="0" err="1">
                <a:ea typeface="+mn-lt"/>
                <a:cs typeface="+mn-lt"/>
              </a:rPr>
              <a:t>angen</a:t>
            </a:r>
            <a:r>
              <a:rPr lang="en-US" sz="1100" dirty="0">
                <a:ea typeface="+mn-lt"/>
                <a:cs typeface="+mn-lt"/>
              </a:rPr>
              <a:t> y </a:t>
            </a:r>
            <a:r>
              <a:rPr lang="en-US" sz="1100" dirty="0" err="1">
                <a:ea typeface="+mn-lt"/>
                <a:cs typeface="+mn-lt"/>
              </a:rPr>
              <a:t>blynyddoedd</a:t>
            </a:r>
            <a:r>
              <a:rPr lang="en-US" sz="1100" dirty="0">
                <a:ea typeface="+mn-lt"/>
                <a:cs typeface="+mn-lt"/>
              </a:rPr>
              <a:t> </a:t>
            </a:r>
            <a:r>
              <a:rPr lang="en-US" sz="1100" dirty="0" err="1">
                <a:ea typeface="+mn-lt"/>
                <a:cs typeface="+mn-lt"/>
              </a:rPr>
              <a:t>cynnar</a:t>
            </a:r>
            <a:r>
              <a:rPr lang="en-US" sz="1100" dirty="0">
                <a:ea typeface="+mn-lt"/>
                <a:cs typeface="+mn-lt"/>
              </a:rPr>
              <a:t> </a:t>
            </a:r>
            <a:r>
              <a:rPr lang="en-US" sz="1100" dirty="0" err="1">
                <a:ea typeface="+mn-lt"/>
                <a:cs typeface="+mn-lt"/>
              </a:rPr>
              <a:t>lle</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ddatblygu</a:t>
            </a:r>
            <a:r>
              <a:rPr lang="en-US" sz="1100" dirty="0">
                <a:ea typeface="+mn-lt"/>
                <a:cs typeface="+mn-lt"/>
              </a:rPr>
              <a:t> </a:t>
            </a:r>
            <a:r>
              <a:rPr lang="en-US" sz="1100" dirty="0" err="1">
                <a:ea typeface="+mn-lt"/>
                <a:cs typeface="+mn-lt"/>
              </a:rPr>
              <a:t>hefyd</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gyfer</a:t>
            </a:r>
            <a:r>
              <a:rPr lang="en-US" sz="1100" dirty="0">
                <a:ea typeface="+mn-lt"/>
                <a:cs typeface="+mn-lt"/>
              </a:rPr>
              <a:t> iechyd a </a:t>
            </a:r>
            <a:r>
              <a:rPr lang="en-US" sz="1100" dirty="0" err="1">
                <a:ea typeface="+mn-lt"/>
                <a:cs typeface="+mn-lt"/>
              </a:rPr>
              <a:t>lles</a:t>
            </a:r>
            <a:r>
              <a:rPr lang="en-US" sz="1100" dirty="0">
                <a:ea typeface="+mn-lt"/>
                <a:cs typeface="+mn-lt"/>
              </a:rPr>
              <a:t>. Felly, er </a:t>
            </a:r>
            <a:r>
              <a:rPr lang="en-US" sz="1100" dirty="0" err="1">
                <a:ea typeface="+mn-lt"/>
                <a:cs typeface="+mn-lt"/>
              </a:rPr>
              <a:t>mwyn</a:t>
            </a:r>
            <a:r>
              <a:rPr lang="en-US" sz="1100" dirty="0">
                <a:ea typeface="+mn-lt"/>
                <a:cs typeface="+mn-lt"/>
              </a:rPr>
              <a:t> </a:t>
            </a:r>
            <a:r>
              <a:rPr lang="en-US" sz="1100" dirty="0" err="1">
                <a:ea typeface="+mn-lt"/>
                <a:cs typeface="+mn-lt"/>
              </a:rPr>
              <a:t>allu</a:t>
            </a:r>
            <a:r>
              <a:rPr lang="en-US" sz="1100" dirty="0">
                <a:ea typeface="+mn-lt"/>
                <a:cs typeface="+mn-lt"/>
              </a:rPr>
              <a:t> </a:t>
            </a:r>
            <a:r>
              <a:rPr lang="en-US" sz="1100" dirty="0" err="1">
                <a:ea typeface="+mn-lt"/>
                <a:cs typeface="+mn-lt"/>
              </a:rPr>
              <a:t>adael</a:t>
            </a:r>
            <a:r>
              <a:rPr lang="en-US" sz="1100" dirty="0">
                <a:ea typeface="+mn-lt"/>
                <a:cs typeface="+mn-lt"/>
              </a:rPr>
              <a:t> y </a:t>
            </a:r>
            <a:r>
              <a:rPr lang="en-US" sz="1100" dirty="0" err="1">
                <a:ea typeface="+mn-lt"/>
                <a:cs typeface="+mn-lt"/>
              </a:rPr>
              <a:t>blynyddoedd</a:t>
            </a:r>
            <a:r>
              <a:rPr lang="en-US" sz="1100" dirty="0">
                <a:ea typeface="+mn-lt"/>
                <a:cs typeface="+mn-lt"/>
              </a:rPr>
              <a:t> </a:t>
            </a:r>
            <a:r>
              <a:rPr lang="en-US" sz="1100" dirty="0" err="1">
                <a:ea typeface="+mn-lt"/>
                <a:cs typeface="+mn-lt"/>
              </a:rPr>
              <a:t>cynnar</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ddatblygu</a:t>
            </a:r>
            <a:r>
              <a:rPr lang="en-US" sz="1100" dirty="0">
                <a:ea typeface="+mn-lt"/>
                <a:cs typeface="+mn-lt"/>
              </a:rPr>
              <a:t> </a:t>
            </a:r>
            <a:r>
              <a:rPr lang="en-US" sz="1100" dirty="0" err="1">
                <a:ea typeface="+mn-lt"/>
                <a:cs typeface="+mn-lt"/>
              </a:rPr>
              <a:t>fel</a:t>
            </a:r>
            <a:r>
              <a:rPr lang="en-US" sz="1100" dirty="0">
                <a:ea typeface="+mn-lt"/>
                <a:cs typeface="+mn-lt"/>
              </a:rPr>
              <a:t> bod </a:t>
            </a:r>
            <a:r>
              <a:rPr lang="en-US" sz="1100" dirty="0" err="1">
                <a:ea typeface="+mn-lt"/>
                <a:cs typeface="+mn-lt"/>
              </a:rPr>
              <a:t>angen</a:t>
            </a:r>
            <a:r>
              <a:rPr lang="en-US" sz="1100" dirty="0">
                <a:ea typeface="+mn-lt"/>
                <a:cs typeface="+mn-lt"/>
              </a:rPr>
              <a:t>, </a:t>
            </a:r>
            <a:r>
              <a:rPr lang="en-US" sz="1100" dirty="0" err="1">
                <a:ea typeface="+mn-lt"/>
                <a:cs typeface="+mn-lt"/>
              </a:rPr>
              <a:t>mae</a:t>
            </a:r>
            <a:r>
              <a:rPr lang="en-US" sz="1100" dirty="0">
                <a:ea typeface="+mn-lt"/>
                <a:cs typeface="+mn-lt"/>
              </a:rPr>
              <a:t> </a:t>
            </a:r>
            <a:r>
              <a:rPr lang="en-US" sz="1100" dirty="0" err="1">
                <a:ea typeface="+mn-lt"/>
                <a:cs typeface="+mn-lt"/>
              </a:rPr>
              <a:t>angen</a:t>
            </a:r>
            <a:r>
              <a:rPr lang="en-US" sz="1100" dirty="0">
                <a:ea typeface="+mn-lt"/>
                <a:cs typeface="+mn-lt"/>
              </a:rPr>
              <a:t> </a:t>
            </a:r>
            <a:r>
              <a:rPr lang="en-US" sz="1100" dirty="0" err="1">
                <a:ea typeface="+mn-lt"/>
                <a:cs typeface="+mn-lt"/>
              </a:rPr>
              <a:t>i'w</a:t>
            </a:r>
            <a:r>
              <a:rPr lang="en-US" sz="1100" dirty="0">
                <a:ea typeface="+mn-lt"/>
                <a:cs typeface="+mn-lt"/>
              </a:rPr>
              <a:t>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a:t>
            </a:r>
            <a:r>
              <a:rPr lang="en-US" sz="1100" dirty="0" err="1">
                <a:ea typeface="+mn-lt"/>
                <a:cs typeface="+mn-lt"/>
              </a:rPr>
              <a:t>fod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iachus</a:t>
            </a:r>
            <a:r>
              <a:rPr lang="en-US" sz="1100" dirty="0">
                <a:ea typeface="+mn-lt"/>
                <a:cs typeface="+mn-lt"/>
              </a:rPr>
              <a:t>. Sonia </a:t>
            </a:r>
            <a:r>
              <a:rPr lang="en-US" sz="1100" dirty="0" err="1">
                <a:ea typeface="+mn-lt"/>
                <a:cs typeface="+mn-lt"/>
              </a:rPr>
              <a:t>Mollbron</a:t>
            </a:r>
            <a:r>
              <a:rPr lang="en-US" sz="1100" dirty="0">
                <a:ea typeface="+mn-lt"/>
                <a:cs typeface="+mn-lt"/>
              </a:rPr>
              <a:t> </a:t>
            </a:r>
            <a:r>
              <a:rPr lang="en-US" sz="1100" i="1" dirty="0">
                <a:ea typeface="+mn-lt"/>
                <a:cs typeface="+mn-lt"/>
              </a:rPr>
              <a:t>et al.</a:t>
            </a:r>
            <a:r>
              <a:rPr lang="en-US" sz="1100" dirty="0">
                <a:ea typeface="+mn-lt"/>
                <a:cs typeface="+mn-lt"/>
              </a:rPr>
              <a:t> (2014) </a:t>
            </a:r>
            <a:r>
              <a:rPr lang="en-US" sz="1100" dirty="0" err="1">
                <a:ea typeface="+mn-lt"/>
                <a:cs typeface="+mn-lt"/>
              </a:rPr>
              <a:t>fod</a:t>
            </a:r>
            <a:r>
              <a:rPr lang="en-US" sz="1100" dirty="0">
                <a:ea typeface="+mn-lt"/>
                <a:cs typeface="+mn-lt"/>
              </a:rPr>
              <a:t> </a:t>
            </a:r>
            <a:r>
              <a:rPr lang="en-US" sz="1100" dirty="0" err="1">
                <a:ea typeface="+mn-lt"/>
                <a:cs typeface="+mn-lt"/>
              </a:rPr>
              <a:t>dylanwadu</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hollbwysig</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sicrhau</a:t>
            </a:r>
            <a:r>
              <a:rPr lang="en-US" sz="1100" dirty="0">
                <a:ea typeface="+mn-lt"/>
                <a:cs typeface="+mn-lt"/>
              </a:rPr>
              <a:t> </a:t>
            </a:r>
            <a:r>
              <a:rPr lang="en-US" sz="1100" dirty="0" err="1">
                <a:ea typeface="+mn-lt"/>
                <a:cs typeface="+mn-lt"/>
              </a:rPr>
              <a:t>bywyd</a:t>
            </a:r>
            <a:r>
              <a:rPr lang="en-US" sz="1100" dirty="0">
                <a:ea typeface="+mn-lt"/>
                <a:cs typeface="+mn-lt"/>
              </a:rPr>
              <a:t> </a:t>
            </a:r>
            <a:r>
              <a:rPr lang="en-US" sz="1100" dirty="0" err="1">
                <a:ea typeface="+mn-lt"/>
                <a:cs typeface="+mn-lt"/>
              </a:rPr>
              <a:t>iachus</a:t>
            </a:r>
            <a:r>
              <a:rPr lang="en-US" sz="1100" dirty="0">
                <a:ea typeface="+mn-lt"/>
                <a:cs typeface="+mn-lt"/>
              </a:rPr>
              <a:t> </a:t>
            </a:r>
            <a:r>
              <a:rPr lang="en-US" sz="1100" dirty="0" err="1">
                <a:ea typeface="+mn-lt"/>
                <a:cs typeface="+mn-lt"/>
              </a:rPr>
              <a:t>i'r</a:t>
            </a:r>
            <a:r>
              <a:rPr lang="en-US" sz="1100" dirty="0">
                <a:ea typeface="+mn-lt"/>
                <a:cs typeface="+mn-lt"/>
              </a:rPr>
              <a:t> </a:t>
            </a:r>
            <a:r>
              <a:rPr lang="en-US" sz="1100" dirty="0" err="1">
                <a:ea typeface="+mn-lt"/>
                <a:cs typeface="+mn-lt"/>
              </a:rPr>
              <a:t>flynyddoedd</a:t>
            </a:r>
            <a:r>
              <a:rPr lang="en-US" sz="1100" dirty="0">
                <a:ea typeface="+mn-lt"/>
                <a:cs typeface="+mn-lt"/>
              </a:rPr>
              <a:t> </a:t>
            </a:r>
            <a:r>
              <a:rPr lang="en-US" sz="1100" dirty="0" err="1">
                <a:ea typeface="+mn-lt"/>
                <a:cs typeface="+mn-lt"/>
              </a:rPr>
              <a:t>cynnar.Mae'r</a:t>
            </a:r>
            <a:r>
              <a:rPr lang="en-US" sz="1100" dirty="0">
                <a:ea typeface="+mn-lt"/>
                <a:cs typeface="+mn-lt"/>
              </a:rPr>
              <a:t>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a:t>
            </a:r>
            <a:r>
              <a:rPr lang="en-US" sz="1100" dirty="0" err="1">
                <a:ea typeface="+mn-lt"/>
                <a:cs typeface="+mn-lt"/>
              </a:rPr>
              <a:t>iachus</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gallu</a:t>
            </a:r>
            <a:r>
              <a:rPr lang="en-US" sz="1100" dirty="0">
                <a:ea typeface="+mn-lt"/>
                <a:cs typeface="+mn-lt"/>
              </a:rPr>
              <a:t> </a:t>
            </a:r>
            <a:r>
              <a:rPr lang="en-US" sz="1100" dirty="0" err="1">
                <a:ea typeface="+mn-lt"/>
                <a:cs typeface="+mn-lt"/>
              </a:rPr>
              <a:t>fod</a:t>
            </a:r>
            <a:r>
              <a:rPr lang="en-US" sz="1100" dirty="0">
                <a:ea typeface="+mn-lt"/>
                <a:cs typeface="+mn-lt"/>
              </a:rPr>
              <a:t> o </a:t>
            </a:r>
            <a:r>
              <a:rPr lang="en-US" sz="1100" dirty="0" err="1">
                <a:ea typeface="+mn-lt"/>
                <a:cs typeface="+mn-lt"/>
              </a:rPr>
              <a:t>ganlyniad</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gael</a:t>
            </a:r>
            <a:r>
              <a:rPr lang="en-US" sz="1100" dirty="0">
                <a:ea typeface="+mn-lt"/>
                <a:cs typeface="+mn-lt"/>
              </a:rPr>
              <a:t> </a:t>
            </a:r>
            <a:r>
              <a:rPr lang="en-US" sz="1100" dirty="0" err="1">
                <a:ea typeface="+mn-lt"/>
                <a:cs typeface="+mn-lt"/>
              </a:rPr>
              <a:t>ei</a:t>
            </a:r>
            <a:r>
              <a:rPr lang="en-US" sz="1100" dirty="0">
                <a:ea typeface="+mn-lt"/>
                <a:cs typeface="+mn-lt"/>
              </a:rPr>
              <a:t> </a:t>
            </a:r>
            <a:r>
              <a:rPr lang="en-US" sz="1100" dirty="0" err="1">
                <a:ea typeface="+mn-lt"/>
                <a:cs typeface="+mn-lt"/>
              </a:rPr>
              <a:t>ddylanwadu</a:t>
            </a:r>
            <a:r>
              <a:rPr lang="en-US" sz="1100" dirty="0">
                <a:ea typeface="+mn-lt"/>
                <a:cs typeface="+mn-lt"/>
              </a:rPr>
              <a:t> ac </a:t>
            </a:r>
            <a:r>
              <a:rPr lang="en-US" sz="1100" dirty="0" err="1">
                <a:ea typeface="+mn-lt"/>
                <a:cs typeface="+mn-lt"/>
              </a:rPr>
              <a:t>mae'r</a:t>
            </a:r>
            <a:r>
              <a:rPr lang="en-US" sz="1100" dirty="0">
                <a:ea typeface="+mn-lt"/>
                <a:cs typeface="+mn-lt"/>
              </a:rPr>
              <a:t> </a:t>
            </a:r>
            <a:r>
              <a:rPr lang="en-US" sz="1100" dirty="0" err="1">
                <a:ea typeface="+mn-lt"/>
                <a:cs typeface="+mn-lt"/>
              </a:rPr>
              <a:t>dylanwad</a:t>
            </a:r>
            <a:r>
              <a:rPr lang="en-US" sz="1100" dirty="0">
                <a:ea typeface="+mn-lt"/>
                <a:cs typeface="+mn-lt"/>
              </a:rPr>
              <a:t> </a:t>
            </a:r>
            <a:r>
              <a:rPr lang="en-US" sz="1100" dirty="0" err="1">
                <a:ea typeface="+mn-lt"/>
                <a:cs typeface="+mn-lt"/>
              </a:rPr>
              <a:t>yn</a:t>
            </a:r>
            <a:r>
              <a:rPr lang="en-US" sz="1100" dirty="0">
                <a:ea typeface="+mn-lt"/>
                <a:cs typeface="+mn-lt"/>
              </a:rPr>
              <a:t> y </a:t>
            </a:r>
            <a:r>
              <a:rPr lang="en-US" sz="1100" dirty="0" err="1">
                <a:ea typeface="+mn-lt"/>
                <a:cs typeface="+mn-lt"/>
              </a:rPr>
              <a:t>blynyddoedd</a:t>
            </a:r>
            <a:r>
              <a:rPr lang="en-US" sz="1100" dirty="0">
                <a:ea typeface="+mn-lt"/>
                <a:cs typeface="+mn-lt"/>
              </a:rPr>
              <a:t> </a:t>
            </a:r>
            <a:r>
              <a:rPr lang="en-US" sz="1100" dirty="0" err="1">
                <a:ea typeface="+mn-lt"/>
                <a:cs typeface="+mn-lt"/>
              </a:rPr>
              <a:t>cynnar</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gallu</a:t>
            </a:r>
            <a:r>
              <a:rPr lang="en-US" sz="1100" dirty="0">
                <a:ea typeface="+mn-lt"/>
                <a:cs typeface="+mn-lt"/>
              </a:rPr>
              <a:t> </a:t>
            </a:r>
            <a:r>
              <a:rPr lang="en-US" sz="1100" dirty="0" err="1">
                <a:ea typeface="+mn-lt"/>
                <a:cs typeface="+mn-lt"/>
              </a:rPr>
              <a:t>cael</a:t>
            </a:r>
            <a:r>
              <a:rPr lang="en-US" sz="1100" dirty="0">
                <a:ea typeface="+mn-lt"/>
                <a:cs typeface="+mn-lt"/>
              </a:rPr>
              <a:t> </a:t>
            </a:r>
            <a:r>
              <a:rPr lang="en-US" sz="1100" dirty="0" err="1">
                <a:ea typeface="+mn-lt"/>
                <a:cs typeface="+mn-lt"/>
              </a:rPr>
              <a:t>effaith</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ganlyniad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hwyrach</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fywyd</a:t>
            </a:r>
            <a:r>
              <a:rPr lang="en-US" sz="1100" dirty="0">
                <a:ea typeface="+mn-lt"/>
                <a:cs typeface="+mn-lt"/>
              </a:rPr>
              <a:t>.  Noda </a:t>
            </a:r>
            <a:r>
              <a:rPr lang="en-US" sz="1100" dirty="0" err="1">
                <a:ea typeface="+mn-lt"/>
                <a:cs typeface="+mn-lt"/>
              </a:rPr>
              <a:t>Jirout</a:t>
            </a:r>
            <a:r>
              <a:rPr lang="en-US" sz="1100" i="1" dirty="0">
                <a:ea typeface="+mn-lt"/>
                <a:cs typeface="+mn-lt"/>
              </a:rPr>
              <a:t> et al. (20</a:t>
            </a:r>
            <a:r>
              <a:rPr lang="en-US" sz="1100" dirty="0">
                <a:ea typeface="+mn-lt"/>
                <a:cs typeface="+mn-lt"/>
              </a:rPr>
              <a:t>19)bod </a:t>
            </a:r>
            <a:r>
              <a:rPr lang="en-US" sz="1100" dirty="0" err="1">
                <a:ea typeface="+mn-lt"/>
                <a:cs typeface="+mn-lt"/>
              </a:rPr>
              <a:t>ffactorau</a:t>
            </a:r>
            <a:r>
              <a:rPr lang="en-US" sz="1100" dirty="0">
                <a:ea typeface="+mn-lt"/>
                <a:cs typeface="+mn-lt"/>
              </a:rPr>
              <a:t>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a:t>
            </a:r>
            <a:r>
              <a:rPr lang="en-US" sz="1100" dirty="0" err="1">
                <a:ea typeface="+mn-lt"/>
                <a:cs typeface="+mn-lt"/>
              </a:rPr>
              <a:t>gyda</a:t>
            </a:r>
            <a:r>
              <a:rPr lang="en-US" sz="1100" dirty="0">
                <a:ea typeface="+mn-lt"/>
                <a:cs typeface="+mn-lt"/>
              </a:rPr>
              <a:t> </a:t>
            </a:r>
            <a:r>
              <a:rPr lang="en-US" sz="1100" dirty="0" err="1">
                <a:ea typeface="+mn-lt"/>
                <a:cs typeface="+mn-lt"/>
              </a:rPr>
              <a:t>chysylltiad</a:t>
            </a:r>
            <a:r>
              <a:rPr lang="en-US" sz="1100" dirty="0">
                <a:ea typeface="+mn-lt"/>
                <a:cs typeface="+mn-lt"/>
              </a:rPr>
              <a:t> o </a:t>
            </a:r>
            <a:r>
              <a:rPr lang="en-US" sz="1100" dirty="0" err="1">
                <a:ea typeface="+mn-lt"/>
                <a:cs typeface="+mn-lt"/>
              </a:rPr>
              <a:t>wybyddiaeth</a:t>
            </a:r>
            <a:r>
              <a:rPr lang="en-US" sz="1100" dirty="0">
                <a:ea typeface="+mn-lt"/>
                <a:cs typeface="+mn-lt"/>
              </a:rPr>
              <a:t> a </a:t>
            </a:r>
            <a:r>
              <a:rPr lang="en-US" sz="1100" dirty="0" err="1">
                <a:ea typeface="+mn-lt"/>
                <a:cs typeface="+mn-lt"/>
              </a:rPr>
              <a:t>broes</a:t>
            </a:r>
            <a:r>
              <a:rPr lang="en-US" sz="1100" dirty="0">
                <a:ea typeface="+mn-lt"/>
                <a:cs typeface="+mn-lt"/>
              </a:rPr>
              <a:t> bob </a:t>
            </a:r>
            <a:r>
              <a:rPr lang="en-US" sz="1100" dirty="0" err="1">
                <a:ea typeface="+mn-lt"/>
                <a:cs typeface="+mn-lt"/>
              </a:rPr>
              <a:t>plentyn</a:t>
            </a:r>
            <a:r>
              <a:rPr lang="en-US" sz="1100" dirty="0">
                <a:ea typeface="+mn-lt"/>
                <a:cs typeface="+mn-lt"/>
              </a:rPr>
              <a:t> o </a:t>
            </a:r>
            <a:r>
              <a:rPr lang="en-US" sz="1100" dirty="0" err="1">
                <a:ea typeface="+mn-lt"/>
                <a:cs typeface="+mn-lt"/>
              </a:rPr>
              <a:t>ddysgu</a:t>
            </a:r>
            <a:r>
              <a:rPr lang="en-US" sz="1100" dirty="0">
                <a:ea typeface="+mn-lt"/>
                <a:cs typeface="+mn-lt"/>
              </a:rPr>
              <a:t>. Mae </a:t>
            </a:r>
            <a:r>
              <a:rPr lang="en-US" sz="1100" dirty="0" err="1">
                <a:ea typeface="+mn-lt"/>
                <a:cs typeface="+mn-lt"/>
              </a:rPr>
              <a:t>ffactorau</a:t>
            </a:r>
            <a:r>
              <a:rPr lang="en-US" sz="1100" dirty="0">
                <a:ea typeface="+mn-lt"/>
                <a:cs typeface="+mn-lt"/>
              </a:rPr>
              <a:t>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gynnwys</a:t>
            </a:r>
            <a:r>
              <a:rPr lang="en-US" sz="1100" dirty="0">
                <a:ea typeface="+mn-lt"/>
                <a:cs typeface="+mn-lt"/>
              </a:rPr>
              <a:t> diet, </a:t>
            </a:r>
            <a:r>
              <a:rPr lang="en-US" sz="1100" dirty="0" err="1">
                <a:ea typeface="+mn-lt"/>
                <a:cs typeface="+mn-lt"/>
              </a:rPr>
              <a:t>ymarfer</a:t>
            </a:r>
            <a:r>
              <a:rPr lang="en-US" sz="1100" dirty="0">
                <a:ea typeface="+mn-lt"/>
                <a:cs typeface="+mn-lt"/>
              </a:rPr>
              <a:t> </a:t>
            </a:r>
            <a:r>
              <a:rPr lang="en-US" sz="1100" dirty="0" err="1">
                <a:ea typeface="+mn-lt"/>
                <a:cs typeface="+mn-lt"/>
              </a:rPr>
              <a:t>corff</a:t>
            </a:r>
            <a:r>
              <a:rPr lang="en-US" sz="1100" dirty="0">
                <a:ea typeface="+mn-lt"/>
                <a:cs typeface="+mn-lt"/>
              </a:rPr>
              <a:t> a </a:t>
            </a:r>
            <a:r>
              <a:rPr lang="en-US" sz="1100" dirty="0" err="1">
                <a:ea typeface="+mn-lt"/>
                <a:cs typeface="+mn-lt"/>
              </a:rPr>
              <a:t>hylendid</a:t>
            </a:r>
            <a:r>
              <a:rPr lang="en-US" sz="1100" dirty="0">
                <a:ea typeface="+mn-lt"/>
                <a:cs typeface="+mn-lt"/>
              </a:rPr>
              <a:t>  </a:t>
            </a:r>
            <a:r>
              <a:rPr lang="en-US" sz="1100" dirty="0" err="1">
                <a:ea typeface="+mn-lt"/>
                <a:cs typeface="+mn-lt"/>
              </a:rPr>
              <a:t>cwsg</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wybodaeth</a:t>
            </a:r>
            <a:r>
              <a:rPr lang="en-US" sz="1100" dirty="0">
                <a:ea typeface="+mn-lt"/>
                <a:cs typeface="+mn-lt"/>
              </a:rPr>
              <a:t> plant </a:t>
            </a:r>
            <a:r>
              <a:rPr lang="en-US" sz="1100" dirty="0" err="1">
                <a:ea typeface="+mn-lt"/>
                <a:cs typeface="+mn-lt"/>
              </a:rPr>
              <a:t>a'i</a:t>
            </a:r>
            <a:r>
              <a:rPr lang="en-US" sz="1100" dirty="0">
                <a:ea typeface="+mn-lt"/>
                <a:cs typeface="+mn-lt"/>
              </a:rPr>
              <a:t> </a:t>
            </a:r>
            <a:r>
              <a:rPr lang="en-US" sz="1100" dirty="0" err="1">
                <a:ea typeface="+mn-lt"/>
                <a:cs typeface="+mn-lt"/>
              </a:rPr>
              <a:t>ddysgu</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ogystal</a:t>
            </a:r>
            <a:r>
              <a:rPr lang="en-US" sz="1100" dirty="0">
                <a:ea typeface="+mn-lt"/>
                <a:cs typeface="+mn-lt"/>
              </a:rPr>
              <a:t> ag </a:t>
            </a:r>
            <a:r>
              <a:rPr lang="en-US" sz="1100" dirty="0" err="1">
                <a:ea typeface="+mn-lt"/>
                <a:cs typeface="+mn-lt"/>
              </a:rPr>
              <a:t>ffisioleg</a:t>
            </a:r>
            <a:r>
              <a:rPr lang="en-US" sz="1100" dirty="0">
                <a:ea typeface="+mn-lt"/>
                <a:cs typeface="+mn-lt"/>
              </a:rPr>
              <a:t> y </a:t>
            </a:r>
            <a:r>
              <a:rPr lang="en-US" sz="1100" dirty="0" err="1">
                <a:ea typeface="+mn-lt"/>
                <a:cs typeface="+mn-lt"/>
              </a:rPr>
              <a:t>plant.Yn</a:t>
            </a:r>
            <a:r>
              <a:rPr lang="en-US" sz="1100" dirty="0">
                <a:ea typeface="+mn-lt"/>
                <a:cs typeface="+mn-lt"/>
              </a:rPr>
              <a:t> </a:t>
            </a:r>
            <a:r>
              <a:rPr lang="en-US" sz="1100" dirty="0" err="1">
                <a:ea typeface="+mn-lt"/>
                <a:cs typeface="+mn-lt"/>
              </a:rPr>
              <a:t>ol</a:t>
            </a:r>
            <a:r>
              <a:rPr lang="en-US" sz="1100" dirty="0">
                <a:ea typeface="+mn-lt"/>
                <a:cs typeface="+mn-lt"/>
              </a:rPr>
              <a:t> </a:t>
            </a:r>
            <a:r>
              <a:rPr lang="en-US" sz="1100" dirty="0" err="1">
                <a:ea typeface="+mn-lt"/>
                <a:cs typeface="+mn-lt"/>
              </a:rPr>
              <a:t>papur</a:t>
            </a:r>
            <a:r>
              <a:rPr lang="en-US" sz="1100" dirty="0">
                <a:ea typeface="+mn-lt"/>
                <a:cs typeface="+mn-lt"/>
              </a:rPr>
              <a:t> Every Child Matters (2009) bod </a:t>
            </a:r>
            <a:r>
              <a:rPr lang="en-US" sz="1100" dirty="0" err="1">
                <a:ea typeface="+mn-lt"/>
                <a:cs typeface="+mn-lt"/>
              </a:rPr>
              <a:t>gweithio</a:t>
            </a:r>
            <a:r>
              <a:rPr lang="en-US" sz="1100" dirty="0">
                <a:ea typeface="+mn-lt"/>
                <a:cs typeface="+mn-lt"/>
              </a:rPr>
              <a:t> </a:t>
            </a:r>
            <a:r>
              <a:rPr lang="en-US" sz="1100" dirty="0" err="1">
                <a:ea typeface="+mn-lt"/>
                <a:cs typeface="+mn-lt"/>
              </a:rPr>
              <a:t>gydag</a:t>
            </a:r>
            <a:r>
              <a:rPr lang="en-US" sz="1100" dirty="0">
                <a:ea typeface="+mn-lt"/>
                <a:cs typeface="+mn-lt"/>
              </a:rPr>
              <a:t> </a:t>
            </a:r>
            <a:r>
              <a:rPr lang="en-US" sz="1100" dirty="0" err="1">
                <a:ea typeface="+mn-lt"/>
                <a:cs typeface="+mn-lt"/>
              </a:rPr>
              <a:t>amlasiantaethau</a:t>
            </a:r>
            <a:r>
              <a:rPr lang="en-US" sz="1100" dirty="0">
                <a:ea typeface="+mn-lt"/>
                <a:cs typeface="+mn-lt"/>
              </a:rPr>
              <a:t> ag </a:t>
            </a:r>
            <a:r>
              <a:rPr lang="en-US" sz="1100" dirty="0" err="1">
                <a:ea typeface="+mn-lt"/>
                <a:cs typeface="+mn-lt"/>
              </a:rPr>
              <a:t>sefydliadau</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gallu</a:t>
            </a:r>
            <a:r>
              <a:rPr lang="en-US" sz="1100" dirty="0">
                <a:ea typeface="+mn-lt"/>
                <a:cs typeface="+mn-lt"/>
              </a:rPr>
              <a:t> bod </a:t>
            </a:r>
            <a:r>
              <a:rPr lang="en-US" sz="1100" dirty="0" err="1">
                <a:ea typeface="+mn-lt"/>
                <a:cs typeface="+mn-lt"/>
              </a:rPr>
              <a:t>yn</a:t>
            </a:r>
            <a:r>
              <a:rPr lang="en-US" sz="1100" dirty="0">
                <a:ea typeface="+mn-lt"/>
                <a:cs typeface="+mn-lt"/>
              </a:rPr>
              <a:t> </a:t>
            </a:r>
            <a:r>
              <a:rPr lang="en-US" sz="1100" dirty="0" err="1">
                <a:ea typeface="+mn-lt"/>
                <a:cs typeface="+mn-lt"/>
              </a:rPr>
              <a:t>angenrheidiol</a:t>
            </a:r>
            <a:r>
              <a:rPr lang="en-US" sz="1100" dirty="0">
                <a:ea typeface="+mn-lt"/>
                <a:cs typeface="+mn-lt"/>
              </a:rPr>
              <a:t> er </a:t>
            </a:r>
            <a:r>
              <a:rPr lang="en-US" sz="1100" dirty="0" err="1">
                <a:ea typeface="+mn-lt"/>
                <a:cs typeface="+mn-lt"/>
              </a:rPr>
              <a:t>mwyn</a:t>
            </a:r>
            <a:r>
              <a:rPr lang="en-US" sz="1100" dirty="0">
                <a:ea typeface="+mn-lt"/>
                <a:cs typeface="+mn-lt"/>
              </a:rPr>
              <a:t> </a:t>
            </a:r>
            <a:r>
              <a:rPr lang="en-US" sz="1100" dirty="0" err="1">
                <a:ea typeface="+mn-lt"/>
                <a:cs typeface="+mn-lt"/>
              </a:rPr>
              <a:t>sicrhau</a:t>
            </a:r>
            <a:r>
              <a:rPr lang="en-US" sz="1100" dirty="0">
                <a:ea typeface="+mn-lt"/>
                <a:cs typeface="+mn-lt"/>
              </a:rPr>
              <a:t> bod </a:t>
            </a:r>
            <a:r>
              <a:rPr lang="en-US" sz="1100" dirty="0" err="1">
                <a:ea typeface="+mn-lt"/>
                <a:cs typeface="+mn-lt"/>
              </a:rPr>
              <a:t>ffordd</a:t>
            </a:r>
            <a:r>
              <a:rPr lang="en-US" sz="1100" dirty="0">
                <a:ea typeface="+mn-lt"/>
                <a:cs typeface="+mn-lt"/>
              </a:rPr>
              <a:t> o </a:t>
            </a:r>
            <a:r>
              <a:rPr lang="en-US" sz="1100" dirty="0" err="1">
                <a:ea typeface="+mn-lt"/>
                <a:cs typeface="+mn-lt"/>
              </a:rPr>
              <a:t>fyw</a:t>
            </a:r>
            <a:r>
              <a:rPr lang="en-US" sz="1100" dirty="0">
                <a:ea typeface="+mn-lt"/>
                <a:cs typeface="+mn-lt"/>
              </a:rPr>
              <a:t> plant </a:t>
            </a:r>
            <a:r>
              <a:rPr lang="en-US" sz="1100" dirty="0" err="1">
                <a:ea typeface="+mn-lt"/>
                <a:cs typeface="+mn-lt"/>
              </a:rPr>
              <a:t>yn</a:t>
            </a:r>
            <a:r>
              <a:rPr lang="en-US" sz="1100" dirty="0">
                <a:ea typeface="+mn-lt"/>
                <a:cs typeface="+mn-lt"/>
              </a:rPr>
              <a:t> </a:t>
            </a:r>
            <a:r>
              <a:rPr lang="en-US" sz="1100" dirty="0" err="1">
                <a:ea typeface="+mn-lt"/>
                <a:cs typeface="+mn-lt"/>
              </a:rPr>
              <a:t>iachus</a:t>
            </a:r>
            <a:r>
              <a:rPr lang="en-US" sz="1100" dirty="0">
                <a:ea typeface="+mn-lt"/>
                <a:cs typeface="+mn-lt"/>
              </a:rPr>
              <a:t> a </a:t>
            </a:r>
            <a:r>
              <a:rPr lang="en-US" sz="1100" dirty="0" err="1">
                <a:ea typeface="+mn-lt"/>
                <a:cs typeface="+mn-lt"/>
              </a:rPr>
              <a:t>gryf</a:t>
            </a:r>
            <a:r>
              <a:rPr lang="en-US" sz="1100" dirty="0">
                <a:ea typeface="+mn-lt"/>
                <a:cs typeface="+mn-lt"/>
              </a:rPr>
              <a:t>. Rhai </a:t>
            </a:r>
            <a:r>
              <a:rPr lang="en-US" sz="1100" dirty="0" err="1">
                <a:ea typeface="+mn-lt"/>
                <a:cs typeface="+mn-lt"/>
              </a:rPr>
              <a:t>o'r</a:t>
            </a:r>
            <a:r>
              <a:rPr lang="en-US" sz="1100" dirty="0">
                <a:ea typeface="+mn-lt"/>
                <a:cs typeface="+mn-lt"/>
              </a:rPr>
              <a:t> </a:t>
            </a:r>
            <a:r>
              <a:rPr lang="en-US" sz="1100" dirty="0" err="1">
                <a:ea typeface="+mn-lt"/>
                <a:cs typeface="+mn-lt"/>
              </a:rPr>
              <a:t>amlasiantaethau</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gallu</a:t>
            </a:r>
            <a:r>
              <a:rPr lang="en-US" sz="1100" dirty="0">
                <a:ea typeface="+mn-lt"/>
                <a:cs typeface="+mn-lt"/>
              </a:rPr>
              <a:t> </a:t>
            </a:r>
            <a:r>
              <a:rPr lang="en-US" sz="1100" dirty="0" err="1">
                <a:ea typeface="+mn-lt"/>
                <a:cs typeface="+mn-lt"/>
              </a:rPr>
              <a:t>cynnwys</a:t>
            </a:r>
            <a:r>
              <a:rPr lang="en-US" sz="1100" dirty="0">
                <a:ea typeface="+mn-lt"/>
                <a:cs typeface="+mn-lt"/>
              </a:rPr>
              <a:t> yr </a:t>
            </a:r>
            <a:r>
              <a:rPr lang="en-US" sz="1100" dirty="0" err="1">
                <a:ea typeface="+mn-lt"/>
                <a:cs typeface="+mn-lt"/>
              </a:rPr>
              <a:t>heddlu</a:t>
            </a:r>
            <a:r>
              <a:rPr lang="en-US" sz="1100" dirty="0">
                <a:ea typeface="+mn-lt"/>
                <a:cs typeface="+mn-lt"/>
              </a:rPr>
              <a:t>, GIG neu </a:t>
            </a:r>
            <a:r>
              <a:rPr lang="en-US" sz="1100" dirty="0" err="1">
                <a:ea typeface="+mn-lt"/>
                <a:cs typeface="+mn-lt"/>
              </a:rPr>
              <a:t>sefydliadau</a:t>
            </a:r>
            <a:r>
              <a:rPr lang="en-US" sz="1100" dirty="0">
                <a:ea typeface="+mn-lt"/>
                <a:cs typeface="+mn-lt"/>
              </a:rPr>
              <a:t> </a:t>
            </a:r>
            <a:r>
              <a:rPr lang="en-US" sz="1100" dirty="0" err="1">
                <a:ea typeface="+mn-lt"/>
                <a:cs typeface="+mn-lt"/>
              </a:rPr>
              <a:t>sydd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benodol</a:t>
            </a:r>
            <a:r>
              <a:rPr lang="en-US" sz="1100" dirty="0">
                <a:ea typeface="+mn-lt"/>
                <a:cs typeface="+mn-lt"/>
              </a:rPr>
              <a:t> </a:t>
            </a:r>
            <a:r>
              <a:rPr lang="en-US" sz="1100" dirty="0" err="1">
                <a:ea typeface="+mn-lt"/>
                <a:cs typeface="+mn-lt"/>
              </a:rPr>
              <a:t>i'r</a:t>
            </a:r>
            <a:r>
              <a:rPr lang="en-US" sz="1100" dirty="0">
                <a:ea typeface="+mn-lt"/>
                <a:cs typeface="+mn-lt"/>
              </a:rPr>
              <a:t> her/</a:t>
            </a:r>
            <a:r>
              <a:rPr lang="en-US" sz="1100" dirty="0" err="1">
                <a:ea typeface="+mn-lt"/>
                <a:cs typeface="+mn-lt"/>
              </a:rPr>
              <a:t>broblem</a:t>
            </a:r>
            <a:r>
              <a:rPr lang="en-US" sz="1100" dirty="0">
                <a:ea typeface="+mn-lt"/>
                <a:cs typeface="+mn-lt"/>
              </a:rPr>
              <a:t> </a:t>
            </a:r>
            <a:r>
              <a:rPr lang="en-US" sz="1100" dirty="0" err="1">
                <a:ea typeface="+mn-lt"/>
                <a:cs typeface="+mn-lt"/>
              </a:rPr>
              <a:t>mae'r</a:t>
            </a:r>
            <a:r>
              <a:rPr lang="en-US" sz="1100" dirty="0">
                <a:ea typeface="+mn-lt"/>
                <a:cs typeface="+mn-lt"/>
              </a:rPr>
              <a:t> </a:t>
            </a:r>
            <a:r>
              <a:rPr lang="en-US" sz="1100" dirty="0" err="1">
                <a:ea typeface="+mn-lt"/>
                <a:cs typeface="+mn-lt"/>
              </a:rPr>
              <a:t>teulu</a:t>
            </a:r>
            <a:r>
              <a:rPr lang="en-US" sz="1100" dirty="0">
                <a:ea typeface="+mn-lt"/>
                <a:cs typeface="+mn-lt"/>
              </a:rPr>
              <a:t> </a:t>
            </a:r>
            <a:r>
              <a:rPr lang="en-US" sz="1100" dirty="0" err="1">
                <a:ea typeface="+mn-lt"/>
                <a:cs typeface="+mn-lt"/>
              </a:rPr>
              <a:t>penodol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delio</a:t>
            </a:r>
            <a:r>
              <a:rPr lang="en-US" sz="1100" dirty="0">
                <a:ea typeface="+mn-lt"/>
                <a:cs typeface="+mn-lt"/>
              </a:rPr>
              <a:t> </a:t>
            </a:r>
            <a:r>
              <a:rPr lang="en-US" sz="1100" dirty="0" err="1">
                <a:ea typeface="+mn-lt"/>
                <a:cs typeface="+mn-lt"/>
              </a:rPr>
              <a:t>gydag</a:t>
            </a:r>
            <a:r>
              <a:rPr lang="en-US" sz="1100" dirty="0">
                <a:ea typeface="+mn-lt"/>
                <a:cs typeface="+mn-lt"/>
              </a:rPr>
              <a:t>, </a:t>
            </a:r>
            <a:r>
              <a:rPr lang="en-US" sz="1100" dirty="0" err="1">
                <a:ea typeface="+mn-lt"/>
                <a:cs typeface="+mn-lt"/>
              </a:rPr>
              <a:t>amgylcheddau'r</a:t>
            </a:r>
            <a:r>
              <a:rPr lang="en-US" sz="1100" dirty="0">
                <a:ea typeface="+mn-lt"/>
                <a:cs typeface="+mn-lt"/>
              </a:rPr>
              <a:t> </a:t>
            </a:r>
            <a:r>
              <a:rPr lang="en-US" sz="1100" dirty="0" err="1">
                <a:ea typeface="+mn-lt"/>
                <a:cs typeface="+mn-lt"/>
              </a:rPr>
              <a:t>tŷ</a:t>
            </a:r>
            <a:r>
              <a:rPr lang="en-US" sz="1100" dirty="0">
                <a:ea typeface="+mn-lt"/>
                <a:cs typeface="+mn-lt"/>
              </a:rPr>
              <a:t>, </a:t>
            </a:r>
            <a:r>
              <a:rPr lang="en-US" sz="1100" dirty="0" err="1">
                <a:ea typeface="+mn-lt"/>
                <a:cs typeface="+mn-lt"/>
              </a:rPr>
              <a:t>tlodi</a:t>
            </a:r>
            <a:r>
              <a:rPr lang="en-US" sz="1100" dirty="0">
                <a:ea typeface="+mn-lt"/>
                <a:cs typeface="+mn-lt"/>
              </a:rPr>
              <a:t>, </a:t>
            </a:r>
            <a:r>
              <a:rPr lang="en-US" sz="1100" dirty="0" err="1">
                <a:ea typeface="+mn-lt"/>
                <a:cs typeface="+mn-lt"/>
              </a:rPr>
              <a:t>diffyg</a:t>
            </a:r>
            <a:r>
              <a:rPr lang="en-US" sz="1100" dirty="0">
                <a:ea typeface="+mn-lt"/>
                <a:cs typeface="+mn-lt"/>
              </a:rPr>
              <a:t> </a:t>
            </a:r>
            <a:r>
              <a:rPr lang="en-US" sz="1100" dirty="0" err="1">
                <a:ea typeface="+mn-lt"/>
                <a:cs typeface="+mn-lt"/>
              </a:rPr>
              <a:t>incwm</a:t>
            </a:r>
            <a:r>
              <a:rPr lang="en-US" sz="1100" dirty="0">
                <a:ea typeface="+mn-lt"/>
                <a:cs typeface="+mn-lt"/>
              </a:rPr>
              <a:t>. Mae </a:t>
            </a:r>
            <a:r>
              <a:rPr lang="en-US" sz="1100" dirty="0" err="1">
                <a:ea typeface="+mn-lt"/>
                <a:cs typeface="+mn-lt"/>
              </a:rPr>
              <a:t>buddsoddi</a:t>
            </a:r>
            <a:r>
              <a:rPr lang="en-US" sz="1100" dirty="0">
                <a:ea typeface="+mn-lt"/>
                <a:cs typeface="+mn-lt"/>
              </a:rPr>
              <a:t> </a:t>
            </a:r>
            <a:r>
              <a:rPr lang="en-US" sz="1100" dirty="0" err="1">
                <a:ea typeface="+mn-lt"/>
                <a:cs typeface="+mn-lt"/>
              </a:rPr>
              <a:t>mewn</a:t>
            </a:r>
            <a:r>
              <a:rPr lang="en-US" sz="1100" dirty="0">
                <a:ea typeface="+mn-lt"/>
                <a:cs typeface="+mn-lt"/>
              </a:rPr>
              <a:t> plant </a:t>
            </a:r>
            <a:r>
              <a:rPr lang="en-US" sz="1100" dirty="0" err="1">
                <a:ea typeface="+mn-lt"/>
                <a:cs typeface="+mn-lt"/>
              </a:rPr>
              <a:t>wedi</a:t>
            </a:r>
            <a:r>
              <a:rPr lang="en-US" sz="1100" dirty="0">
                <a:ea typeface="+mn-lt"/>
                <a:cs typeface="+mn-lt"/>
              </a:rPr>
              <a:t> </a:t>
            </a:r>
            <a:r>
              <a:rPr lang="en-US" sz="1100" dirty="0" err="1">
                <a:ea typeface="+mn-lt"/>
                <a:cs typeface="+mn-lt"/>
              </a:rPr>
              <a:t>dengys</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wella</a:t>
            </a:r>
            <a:r>
              <a:rPr lang="en-US" sz="1100" dirty="0">
                <a:ea typeface="+mn-lt"/>
                <a:cs typeface="+mn-lt"/>
              </a:rPr>
              <a:t> </a:t>
            </a:r>
            <a:r>
              <a:rPr lang="en-US" sz="1100" dirty="0" err="1">
                <a:ea typeface="+mn-lt"/>
                <a:cs typeface="+mn-lt"/>
              </a:rPr>
              <a:t>ei</a:t>
            </a:r>
            <a:r>
              <a:rPr lang="en-US" sz="1100" dirty="0">
                <a:ea typeface="+mn-lt"/>
                <a:cs typeface="+mn-lt"/>
              </a:rPr>
              <a:t> </a:t>
            </a:r>
            <a:r>
              <a:rPr lang="en-US" sz="1100" dirty="0" err="1">
                <a:ea typeface="+mn-lt"/>
                <a:cs typeface="+mn-lt"/>
              </a:rPr>
              <a:t>bywydau</a:t>
            </a:r>
            <a:r>
              <a:rPr lang="en-US" sz="1100" dirty="0">
                <a:ea typeface="+mn-lt"/>
                <a:cs typeface="+mn-lt"/>
              </a:rPr>
              <a:t> </a:t>
            </a:r>
            <a:r>
              <a:rPr lang="en-US" sz="1100" dirty="0" err="1">
                <a:ea typeface="+mn-lt"/>
                <a:cs typeface="+mn-lt"/>
              </a:rPr>
              <a:t>trwy</a:t>
            </a:r>
            <a:r>
              <a:rPr lang="en-US" sz="1100" dirty="0">
                <a:ea typeface="+mn-lt"/>
                <a:cs typeface="+mn-lt"/>
              </a:rPr>
              <a:t> </a:t>
            </a:r>
            <a:r>
              <a:rPr lang="en-US" sz="1100" dirty="0" err="1">
                <a:ea typeface="+mn-lt"/>
                <a:cs typeface="+mn-lt"/>
              </a:rPr>
              <a:t>blentyndod</a:t>
            </a:r>
            <a:r>
              <a:rPr lang="en-US" sz="1100" dirty="0">
                <a:ea typeface="+mn-lt"/>
                <a:cs typeface="+mn-lt"/>
              </a:rPr>
              <a:t> ac </a:t>
            </a:r>
            <a:r>
              <a:rPr lang="en-US" sz="1100" dirty="0" err="1">
                <a:ea typeface="+mn-lt"/>
                <a:cs typeface="+mn-lt"/>
              </a:rPr>
              <a:t>i</a:t>
            </a:r>
            <a:r>
              <a:rPr lang="en-US" sz="1100" dirty="0">
                <a:ea typeface="+mn-lt"/>
                <a:cs typeface="+mn-lt"/>
              </a:rPr>
              <a:t> </a:t>
            </a:r>
            <a:r>
              <a:rPr lang="en-US" sz="1100" dirty="0" err="1">
                <a:ea typeface="+mn-lt"/>
                <a:cs typeface="+mn-lt"/>
              </a:rPr>
              <a:t>fod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oedolion</a:t>
            </a:r>
            <a:r>
              <a:rPr lang="en-US" sz="1100" dirty="0">
                <a:ea typeface="+mn-lt"/>
                <a:cs typeface="+mn-lt"/>
              </a:rPr>
              <a:t> </a:t>
            </a:r>
            <a:r>
              <a:rPr lang="en-US" sz="1100" dirty="0" err="1">
                <a:ea typeface="+mn-lt"/>
                <a:cs typeface="+mn-lt"/>
              </a:rPr>
              <a:t>gyda</a:t>
            </a:r>
            <a:r>
              <a:rPr lang="en-US" sz="1100" dirty="0">
                <a:ea typeface="+mn-lt"/>
                <a:cs typeface="+mn-lt"/>
              </a:rPr>
              <a:t> </a:t>
            </a:r>
            <a:r>
              <a:rPr lang="en-US" sz="1100" dirty="0" err="1">
                <a:ea typeface="+mn-lt"/>
                <a:cs typeface="+mn-lt"/>
              </a:rPr>
              <a:t>chyflogaeth</a:t>
            </a:r>
            <a:r>
              <a:rPr lang="en-US" sz="1100" dirty="0">
                <a:ea typeface="+mn-lt"/>
                <a:cs typeface="+mn-lt"/>
              </a:rPr>
              <a:t> ac </a:t>
            </a:r>
            <a:r>
              <a:rPr lang="en-US" sz="1100" dirty="0" err="1">
                <a:ea typeface="+mn-lt"/>
                <a:cs typeface="+mn-lt"/>
              </a:rPr>
              <a:t>incwm.Dengys</a:t>
            </a:r>
            <a:r>
              <a:rPr lang="en-US" sz="1100" dirty="0">
                <a:ea typeface="+mn-lt"/>
                <a:cs typeface="+mn-lt"/>
              </a:rPr>
              <a:t> model </a:t>
            </a:r>
            <a:r>
              <a:rPr lang="en-US" sz="1100" dirty="0" err="1">
                <a:ea typeface="+mn-lt"/>
                <a:cs typeface="+mn-lt"/>
              </a:rPr>
              <a:t>isod</a:t>
            </a:r>
            <a:r>
              <a:rPr lang="en-US" sz="1100" dirty="0">
                <a:ea typeface="+mn-lt"/>
                <a:cs typeface="+mn-lt"/>
              </a:rPr>
              <a:t> yr Transtheoretical model </a:t>
            </a:r>
            <a:r>
              <a:rPr lang="en-US" sz="1100" dirty="0" err="1">
                <a:ea typeface="+mn-lt"/>
                <a:cs typeface="+mn-lt"/>
              </a:rPr>
              <a:t>newid</a:t>
            </a:r>
            <a:r>
              <a:rPr lang="en-US" sz="1100" dirty="0">
                <a:ea typeface="+mn-lt"/>
                <a:cs typeface="+mn-lt"/>
              </a:rPr>
              <a:t>. Sonia Hashemzadeh et al. (2019) bod </a:t>
            </a:r>
            <a:r>
              <a:rPr lang="en-US" sz="1100" dirty="0" err="1">
                <a:ea typeface="+mn-lt"/>
                <a:cs typeface="+mn-lt"/>
              </a:rPr>
              <a:t>newid</a:t>
            </a:r>
            <a:r>
              <a:rPr lang="en-US" sz="1100" dirty="0">
                <a:ea typeface="+mn-lt"/>
                <a:cs typeface="+mn-lt"/>
              </a:rPr>
              <a:t> </a:t>
            </a:r>
            <a:r>
              <a:rPr lang="en-US" sz="1100" dirty="0" err="1">
                <a:ea typeface="+mn-lt"/>
                <a:cs typeface="+mn-lt"/>
              </a:rPr>
              <a:t>mewn</a:t>
            </a:r>
            <a:r>
              <a:rPr lang="en-US" sz="1100" dirty="0">
                <a:ea typeface="+mn-lt"/>
                <a:cs typeface="+mn-lt"/>
              </a:rPr>
              <a:t> </a:t>
            </a:r>
            <a:r>
              <a:rPr lang="en-US" sz="1100" dirty="0" err="1">
                <a:ea typeface="+mn-lt"/>
                <a:cs typeface="+mn-lt"/>
              </a:rPr>
              <a:t>ymddygiad</a:t>
            </a:r>
            <a:r>
              <a:rPr lang="en-US" sz="1100" dirty="0">
                <a:ea typeface="+mn-lt"/>
                <a:cs typeface="+mn-lt"/>
              </a:rPr>
              <a:t> </a:t>
            </a:r>
            <a:r>
              <a:rPr lang="en-US" sz="1100" dirty="0" err="1">
                <a:ea typeface="+mn-lt"/>
                <a:cs typeface="+mn-lt"/>
              </a:rPr>
              <a:t>ddim</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gyd-ddigwyddiad</a:t>
            </a:r>
            <a:r>
              <a:rPr lang="en-US" sz="1100" dirty="0">
                <a:ea typeface="+mn-lt"/>
                <a:cs typeface="+mn-lt"/>
              </a:rPr>
              <a:t>, </a:t>
            </a:r>
            <a:r>
              <a:rPr lang="en-US" sz="1100" dirty="0" err="1">
                <a:ea typeface="+mn-lt"/>
                <a:cs typeface="+mn-lt"/>
              </a:rPr>
              <a:t>mae'r</a:t>
            </a:r>
            <a:r>
              <a:rPr lang="en-US" sz="1100" dirty="0">
                <a:ea typeface="+mn-lt"/>
                <a:cs typeface="+mn-lt"/>
              </a:rPr>
              <a:t> broses </a:t>
            </a:r>
            <a:r>
              <a:rPr lang="en-US" sz="1100" dirty="0" err="1">
                <a:ea typeface="+mn-lt"/>
                <a:cs typeface="+mn-lt"/>
              </a:rPr>
              <a:t>yn</a:t>
            </a:r>
            <a:r>
              <a:rPr lang="en-US" sz="1100" dirty="0">
                <a:ea typeface="+mn-lt"/>
                <a:cs typeface="+mn-lt"/>
              </a:rPr>
              <a:t> </a:t>
            </a:r>
            <a:r>
              <a:rPr lang="en-US" sz="1100" dirty="0" err="1">
                <a:ea typeface="+mn-lt"/>
                <a:cs typeface="+mn-lt"/>
              </a:rPr>
              <a:t>digwydd</a:t>
            </a:r>
            <a:r>
              <a:rPr lang="en-US" sz="1100" dirty="0">
                <a:ea typeface="+mn-lt"/>
                <a:cs typeface="+mn-lt"/>
              </a:rPr>
              <a:t> </a:t>
            </a:r>
            <a:r>
              <a:rPr lang="en-US" sz="1100" dirty="0" err="1">
                <a:ea typeface="+mn-lt"/>
                <a:cs typeface="+mn-lt"/>
              </a:rPr>
              <a:t>mewn</a:t>
            </a:r>
            <a:r>
              <a:rPr lang="en-US" sz="1100" dirty="0">
                <a:ea typeface="+mn-lt"/>
                <a:cs typeface="+mn-lt"/>
              </a:rPr>
              <a:t> 5 </a:t>
            </a:r>
            <a:r>
              <a:rPr lang="en-US" sz="1100" dirty="0" err="1">
                <a:ea typeface="+mn-lt"/>
                <a:cs typeface="+mn-lt"/>
              </a:rPr>
              <a:t>adran</a:t>
            </a:r>
            <a:r>
              <a:rPr lang="en-US" sz="1100" dirty="0">
                <a:ea typeface="+mn-lt"/>
                <a:cs typeface="+mn-lt"/>
              </a:rPr>
              <a:t>; </a:t>
            </a:r>
            <a:r>
              <a:rPr lang="en-US" sz="1100" dirty="0" err="1">
                <a:ea typeface="+mn-lt"/>
                <a:cs typeface="+mn-lt"/>
              </a:rPr>
              <a:t>cyd-fyfyrio</a:t>
            </a:r>
            <a:r>
              <a:rPr lang="en-US" sz="1100" dirty="0">
                <a:ea typeface="+mn-lt"/>
                <a:cs typeface="+mn-lt"/>
              </a:rPr>
              <a:t>, </a:t>
            </a:r>
            <a:r>
              <a:rPr lang="en-US" sz="1100" dirty="0" err="1">
                <a:ea typeface="+mn-lt"/>
                <a:cs typeface="+mn-lt"/>
              </a:rPr>
              <a:t>myfyrdod</a:t>
            </a:r>
            <a:r>
              <a:rPr lang="en-US" sz="1100" dirty="0">
                <a:ea typeface="+mn-lt"/>
                <a:cs typeface="+mn-lt"/>
              </a:rPr>
              <a:t>, </a:t>
            </a:r>
            <a:r>
              <a:rPr lang="en-US" sz="1100" dirty="0" err="1">
                <a:ea typeface="+mn-lt"/>
                <a:cs typeface="+mn-lt"/>
              </a:rPr>
              <a:t>paratoad</a:t>
            </a:r>
            <a:r>
              <a:rPr lang="en-US" sz="1100" dirty="0">
                <a:ea typeface="+mn-lt"/>
                <a:cs typeface="+mn-lt"/>
              </a:rPr>
              <a:t>, </a:t>
            </a:r>
            <a:r>
              <a:rPr lang="en-US" sz="1100" dirty="0" err="1">
                <a:ea typeface="+mn-lt"/>
                <a:cs typeface="+mn-lt"/>
              </a:rPr>
              <a:t>gweithred</a:t>
            </a:r>
            <a:r>
              <a:rPr lang="en-US" sz="1100" dirty="0">
                <a:ea typeface="+mn-lt"/>
                <a:cs typeface="+mn-lt"/>
              </a:rPr>
              <a:t> a </a:t>
            </a:r>
            <a:r>
              <a:rPr lang="en-US" sz="1100" dirty="0" err="1">
                <a:ea typeface="+mn-lt"/>
                <a:cs typeface="+mn-lt"/>
              </a:rPr>
              <a:t>chynhaliaeth</a:t>
            </a:r>
            <a:r>
              <a:rPr lang="en-US" sz="1100" dirty="0">
                <a:ea typeface="+mn-lt"/>
                <a:cs typeface="+mn-lt"/>
              </a:rPr>
              <a:t> </a:t>
            </a:r>
            <a:r>
              <a:rPr lang="en-US" sz="1100" dirty="0" err="1">
                <a:ea typeface="+mn-lt"/>
                <a:cs typeface="+mn-lt"/>
              </a:rPr>
              <a:t>fel</a:t>
            </a:r>
            <a:r>
              <a:rPr lang="en-US" sz="1100" dirty="0">
                <a:ea typeface="+mn-lt"/>
                <a:cs typeface="+mn-lt"/>
              </a:rPr>
              <a:t> </a:t>
            </a:r>
            <a:r>
              <a:rPr lang="en-US" sz="1100" dirty="0" err="1">
                <a:ea typeface="+mn-lt"/>
                <a:cs typeface="+mn-lt"/>
              </a:rPr>
              <a:t>dengys</a:t>
            </a:r>
            <a:r>
              <a:rPr lang="en-US" sz="1100" dirty="0">
                <a:ea typeface="+mn-lt"/>
                <a:cs typeface="+mn-lt"/>
              </a:rPr>
              <a:t> </a:t>
            </a:r>
            <a:r>
              <a:rPr lang="en-US" sz="1100" dirty="0" err="1">
                <a:ea typeface="+mn-lt"/>
                <a:cs typeface="+mn-lt"/>
              </a:rPr>
              <a:t>ffynhonnell</a:t>
            </a:r>
            <a:r>
              <a:rPr lang="en-US" sz="1100" dirty="0">
                <a:ea typeface="+mn-lt"/>
                <a:cs typeface="+mn-lt"/>
              </a:rPr>
              <a:t> C Yn </a:t>
            </a:r>
            <a:r>
              <a:rPr lang="en-US" sz="1100" dirty="0" err="1">
                <a:ea typeface="+mn-lt"/>
                <a:cs typeface="+mn-lt"/>
              </a:rPr>
              <a:t>ogystal</a:t>
            </a:r>
            <a:r>
              <a:rPr lang="en-US" sz="1100" dirty="0">
                <a:ea typeface="+mn-lt"/>
                <a:cs typeface="+mn-lt"/>
              </a:rPr>
              <a:t> </a:t>
            </a:r>
            <a:r>
              <a:rPr lang="en-US" sz="1100" dirty="0" err="1">
                <a:ea typeface="+mn-lt"/>
                <a:cs typeface="+mn-lt"/>
              </a:rPr>
              <a:t>nad</a:t>
            </a:r>
            <a:r>
              <a:rPr lang="en-US" sz="1100" dirty="0">
                <a:ea typeface="+mn-lt"/>
                <a:cs typeface="+mn-lt"/>
              </a:rPr>
              <a:t> </a:t>
            </a:r>
            <a:r>
              <a:rPr lang="en-US" sz="1100" dirty="0" err="1">
                <a:ea typeface="+mn-lt"/>
                <a:cs typeface="+mn-lt"/>
              </a:rPr>
              <a:t>ydy</a:t>
            </a:r>
            <a:r>
              <a:rPr lang="en-US" sz="1100" dirty="0">
                <a:ea typeface="+mn-lt"/>
                <a:cs typeface="+mn-lt"/>
              </a:rPr>
              <a:t> </a:t>
            </a:r>
            <a:r>
              <a:rPr lang="en-US" sz="1100" dirty="0" err="1">
                <a:ea typeface="+mn-lt"/>
                <a:cs typeface="+mn-lt"/>
              </a:rPr>
              <a:t>newid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hawdd</a:t>
            </a:r>
            <a:r>
              <a:rPr lang="en-US" sz="1100" dirty="0">
                <a:ea typeface="+mn-lt"/>
                <a:cs typeface="+mn-lt"/>
              </a:rPr>
              <a:t> ac </a:t>
            </a:r>
            <a:r>
              <a:rPr lang="en-US" sz="1100" dirty="0" err="1">
                <a:ea typeface="+mn-lt"/>
                <a:cs typeface="+mn-lt"/>
              </a:rPr>
              <a:t>mae'n</a:t>
            </a:r>
            <a:r>
              <a:rPr lang="en-US" sz="1100" dirty="0">
                <a:ea typeface="+mn-lt"/>
                <a:cs typeface="+mn-lt"/>
              </a:rPr>
              <a:t> </a:t>
            </a:r>
            <a:r>
              <a:rPr lang="en-US" sz="1100" dirty="0" err="1">
                <a:ea typeface="+mn-lt"/>
                <a:cs typeface="+mn-lt"/>
              </a:rPr>
              <a:t>bwysig</a:t>
            </a:r>
            <a:r>
              <a:rPr lang="en-US" sz="1100" dirty="0">
                <a:ea typeface="+mn-lt"/>
                <a:cs typeface="+mn-lt"/>
              </a:rPr>
              <a:t> </a:t>
            </a:r>
            <a:r>
              <a:rPr lang="en-US" sz="1100" dirty="0" err="1">
                <a:ea typeface="+mn-lt"/>
                <a:cs typeface="+mn-lt"/>
              </a:rPr>
              <a:t>fod</a:t>
            </a:r>
            <a:r>
              <a:rPr lang="en-US" sz="1100" dirty="0">
                <a:ea typeface="+mn-lt"/>
                <a:cs typeface="+mn-lt"/>
              </a:rPr>
              <a:t> </a:t>
            </a:r>
            <a:r>
              <a:rPr lang="en-US" sz="1100" dirty="0" err="1">
                <a:ea typeface="+mn-lt"/>
                <a:cs typeface="+mn-lt"/>
              </a:rPr>
              <a:t>ymarferwyr</a:t>
            </a:r>
            <a:r>
              <a:rPr lang="en-US" sz="1100" dirty="0">
                <a:ea typeface="+mn-lt"/>
                <a:cs typeface="+mn-lt"/>
              </a:rPr>
              <a:t> </a:t>
            </a:r>
            <a:r>
              <a:rPr lang="en-US" sz="1100" dirty="0" err="1">
                <a:ea typeface="+mn-lt"/>
                <a:cs typeface="+mn-lt"/>
              </a:rPr>
              <a:t>blynyddoedd</a:t>
            </a:r>
            <a:r>
              <a:rPr lang="en-US" sz="1100" dirty="0">
                <a:ea typeface="+mn-lt"/>
                <a:cs typeface="+mn-lt"/>
              </a:rPr>
              <a:t> </a:t>
            </a:r>
            <a:r>
              <a:rPr lang="en-US" sz="1100" dirty="0" err="1">
                <a:ea typeface="+mn-lt"/>
                <a:cs typeface="+mn-lt"/>
              </a:rPr>
              <a:t>cynnar</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barod</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gynnig</a:t>
            </a:r>
            <a:r>
              <a:rPr lang="en-US" sz="1100" dirty="0">
                <a:ea typeface="+mn-lt"/>
                <a:cs typeface="+mn-lt"/>
              </a:rPr>
              <a:t> </a:t>
            </a:r>
            <a:r>
              <a:rPr lang="en-US" sz="1100" dirty="0" err="1">
                <a:ea typeface="+mn-lt"/>
                <a:cs typeface="+mn-lt"/>
              </a:rPr>
              <a:t>cefnogaeth</a:t>
            </a:r>
            <a:r>
              <a:rPr lang="en-US" sz="1100" dirty="0">
                <a:ea typeface="+mn-lt"/>
                <a:cs typeface="+mn-lt"/>
              </a:rPr>
              <a:t> </a:t>
            </a:r>
            <a:r>
              <a:rPr lang="en-US" sz="1100" dirty="0" err="1">
                <a:ea typeface="+mn-lt"/>
                <a:cs typeface="+mn-lt"/>
              </a:rPr>
              <a:t>ar</a:t>
            </a:r>
            <a:r>
              <a:rPr lang="en-US" sz="1100" dirty="0">
                <a:ea typeface="+mn-lt"/>
                <a:cs typeface="+mn-lt"/>
              </a:rPr>
              <a:t> </a:t>
            </a:r>
            <a:r>
              <a:rPr lang="en-US" sz="1100" dirty="0" err="1">
                <a:ea typeface="+mn-lt"/>
                <a:cs typeface="+mn-lt"/>
              </a:rPr>
              <a:t>unrhyw</a:t>
            </a:r>
            <a:r>
              <a:rPr lang="en-US" sz="1100" dirty="0">
                <a:ea typeface="+mn-lt"/>
                <a:cs typeface="+mn-lt"/>
              </a:rPr>
              <a:t> </a:t>
            </a:r>
            <a:r>
              <a:rPr lang="en-US" sz="1100" dirty="0" err="1">
                <a:ea typeface="+mn-lt"/>
                <a:cs typeface="+mn-lt"/>
              </a:rPr>
              <a:t>newid</a:t>
            </a:r>
            <a:r>
              <a:rPr lang="en-US" sz="1100" dirty="0">
                <a:ea typeface="+mn-lt"/>
                <a:cs typeface="+mn-lt"/>
              </a:rPr>
              <a:t> </a:t>
            </a:r>
            <a:r>
              <a:rPr lang="en-US" sz="1100" dirty="0" err="1">
                <a:ea typeface="+mn-lt"/>
                <a:cs typeface="+mn-lt"/>
              </a:rPr>
              <a:t>ymddygiadol</a:t>
            </a:r>
            <a:r>
              <a:rPr lang="en-US" sz="1100" dirty="0">
                <a:ea typeface="+mn-lt"/>
                <a:cs typeface="+mn-lt"/>
              </a:rPr>
              <a:t> </a:t>
            </a:r>
            <a:r>
              <a:rPr lang="en-US" sz="1100" dirty="0" err="1">
                <a:ea typeface="+mn-lt"/>
                <a:cs typeface="+mn-lt"/>
              </a:rPr>
              <a:t>sydd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codi</a:t>
            </a:r>
            <a:r>
              <a:rPr lang="en-US" sz="1100" dirty="0">
                <a:ea typeface="+mn-lt"/>
                <a:cs typeface="+mn-lt"/>
              </a:rPr>
              <a:t>, a </a:t>
            </a:r>
            <a:r>
              <a:rPr lang="en-US" sz="1100" dirty="0" err="1">
                <a:ea typeface="+mn-lt"/>
                <a:cs typeface="+mn-lt"/>
              </a:rPr>
              <a:t>sicrhau</a:t>
            </a:r>
            <a:r>
              <a:rPr lang="en-US" sz="1100" dirty="0">
                <a:ea typeface="+mn-lt"/>
                <a:cs typeface="+mn-lt"/>
              </a:rPr>
              <a:t> </a:t>
            </a:r>
            <a:r>
              <a:rPr lang="en-US" sz="1100" dirty="0" err="1">
                <a:ea typeface="+mn-lt"/>
                <a:cs typeface="+mn-lt"/>
              </a:rPr>
              <a:t>fod</a:t>
            </a:r>
            <a:r>
              <a:rPr lang="en-US" sz="1100" dirty="0">
                <a:ea typeface="+mn-lt"/>
                <a:cs typeface="+mn-lt"/>
              </a:rPr>
              <a:t> iechyd a </a:t>
            </a:r>
            <a:r>
              <a:rPr lang="en-US" sz="1100" dirty="0" err="1">
                <a:ea typeface="+mn-lt"/>
                <a:cs typeface="+mn-lt"/>
              </a:rPr>
              <a:t>lles</a:t>
            </a:r>
            <a:r>
              <a:rPr lang="en-US" sz="1100" dirty="0">
                <a:ea typeface="+mn-lt"/>
                <a:cs typeface="+mn-lt"/>
              </a:rPr>
              <a:t> y plant </a:t>
            </a:r>
            <a:r>
              <a:rPr lang="en-US" sz="1100" dirty="0" err="1">
                <a:ea typeface="+mn-lt"/>
                <a:cs typeface="+mn-lt"/>
              </a:rPr>
              <a:t>yn</a:t>
            </a:r>
            <a:r>
              <a:rPr lang="en-US" sz="1100" dirty="0">
                <a:ea typeface="+mn-lt"/>
                <a:cs typeface="+mn-lt"/>
              </a:rPr>
              <a:t> </a:t>
            </a:r>
            <a:r>
              <a:rPr lang="en-US" sz="1100" dirty="0" err="1">
                <a:ea typeface="+mn-lt"/>
                <a:cs typeface="+mn-lt"/>
              </a:rPr>
              <a:t>cael</a:t>
            </a:r>
            <a:r>
              <a:rPr lang="en-US" sz="1100" dirty="0">
                <a:ea typeface="+mn-lt"/>
                <a:cs typeface="+mn-lt"/>
              </a:rPr>
              <a:t> </a:t>
            </a:r>
            <a:r>
              <a:rPr lang="en-US" sz="1100" dirty="0" err="1">
                <a:ea typeface="+mn-lt"/>
                <a:cs typeface="+mn-lt"/>
              </a:rPr>
              <a:t>ei</a:t>
            </a:r>
            <a:r>
              <a:rPr lang="en-US" sz="1100" dirty="0">
                <a:ea typeface="+mn-lt"/>
                <a:cs typeface="+mn-lt"/>
              </a:rPr>
              <a:t> </a:t>
            </a:r>
            <a:r>
              <a:rPr lang="en-US" sz="1100" dirty="0" err="1">
                <a:ea typeface="+mn-lt"/>
                <a:cs typeface="+mn-lt"/>
              </a:rPr>
              <a:t>ofalu</a:t>
            </a:r>
            <a:r>
              <a:rPr lang="en-US" sz="1100" dirty="0">
                <a:ea typeface="+mn-lt"/>
                <a:cs typeface="+mn-lt"/>
              </a:rPr>
              <a:t>. </a:t>
            </a:r>
            <a:endParaRPr lang="en-US" sz="1100" dirty="0"/>
          </a:p>
        </p:txBody>
      </p:sp>
      <p:sp>
        <p:nvSpPr>
          <p:cNvPr id="7" name="TextBox 6">
            <a:extLst>
              <a:ext uri="{FF2B5EF4-FFF2-40B4-BE49-F238E27FC236}">
                <a16:creationId xmlns:a16="http://schemas.microsoft.com/office/drawing/2014/main" id="{2ADA9729-7129-F4B9-1171-5824FB79ACD7}"/>
              </a:ext>
            </a:extLst>
          </p:cNvPr>
          <p:cNvSpPr txBox="1"/>
          <p:nvPr/>
        </p:nvSpPr>
        <p:spPr>
          <a:xfrm>
            <a:off x="13717" y="6296503"/>
            <a:ext cx="23622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err="1"/>
              <a:t>Ffynhonnell</a:t>
            </a:r>
            <a:r>
              <a:rPr lang="en-US" sz="1400" dirty="0"/>
              <a:t>: research gate, 2016.</a:t>
            </a:r>
          </a:p>
        </p:txBody>
      </p:sp>
    </p:spTree>
    <p:extLst>
      <p:ext uri="{BB962C8B-B14F-4D97-AF65-F5344CB8AC3E}">
        <p14:creationId xmlns:p14="http://schemas.microsoft.com/office/powerpoint/2010/main" val="282712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7E4A17-53A4-DB5E-C869-D791AD2C34B9}"/>
              </a:ext>
            </a:extLst>
          </p:cNvPr>
          <p:cNvPicPr>
            <a:picLocks noChangeAspect="1"/>
          </p:cNvPicPr>
          <p:nvPr/>
        </p:nvPicPr>
        <p:blipFill>
          <a:blip r:embed="rId2"/>
          <a:srcRect l="18331" t="25397" r="49038" b="11565"/>
          <a:stretch/>
        </p:blipFill>
        <p:spPr>
          <a:xfrm>
            <a:off x="-55288" y="3167"/>
            <a:ext cx="3462520" cy="2836989"/>
          </a:xfrm>
          <a:prstGeom prst="rect">
            <a:avLst/>
          </a:prstGeom>
        </p:spPr>
      </p:pic>
      <p:sp>
        <p:nvSpPr>
          <p:cNvPr id="4" name="TextBox 3">
            <a:extLst>
              <a:ext uri="{FF2B5EF4-FFF2-40B4-BE49-F238E27FC236}">
                <a16:creationId xmlns:a16="http://schemas.microsoft.com/office/drawing/2014/main" id="{6C3FEED2-4F99-28EF-A233-8818FAC08EA2}"/>
              </a:ext>
            </a:extLst>
          </p:cNvPr>
          <p:cNvSpPr txBox="1"/>
          <p:nvPr/>
        </p:nvSpPr>
        <p:spPr>
          <a:xfrm>
            <a:off x="5025" y="5058688"/>
            <a:ext cx="20683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err="1"/>
              <a:t>Ffynhonnell</a:t>
            </a:r>
            <a:r>
              <a:rPr lang="en-US" sz="1200" b="1"/>
              <a:t>: (Research gate, 2023)</a:t>
            </a:r>
          </a:p>
        </p:txBody>
      </p:sp>
      <p:sp>
        <p:nvSpPr>
          <p:cNvPr id="9" name="TextBox 8">
            <a:extLst>
              <a:ext uri="{FF2B5EF4-FFF2-40B4-BE49-F238E27FC236}">
                <a16:creationId xmlns:a16="http://schemas.microsoft.com/office/drawing/2014/main" id="{CBC1DE1F-E09B-0991-4E3A-5BE5AACAB7EA}"/>
              </a:ext>
            </a:extLst>
          </p:cNvPr>
          <p:cNvSpPr txBox="1"/>
          <p:nvPr/>
        </p:nvSpPr>
        <p:spPr>
          <a:xfrm>
            <a:off x="3476868" y="4737"/>
            <a:ext cx="8716924" cy="3054682"/>
          </a:xfrm>
          <a:prstGeom prst="rect">
            <a:avLst/>
          </a:prstGeom>
          <a:solidFill>
            <a:schemeClr val="accent6">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b="1" dirty="0"/>
              <a:t>Cysylltu I ymarfer blynyddoedd cynnar</a:t>
            </a:r>
          </a:p>
          <a:p>
            <a:r>
              <a:rPr lang="cy-GB" sz="1050" dirty="0">
                <a:ea typeface="+mn-lt"/>
                <a:cs typeface="+mn-lt"/>
              </a:rPr>
              <a:t>Dengys ffynhonnell D pyramid o ganlyniad profiadau plentyndod anffafriol. Mae profiadau plentyndod anffafriol gyda phyramid o gyfyngiadau i'r plentyn o ganlyniad i brofiadau plentyndod anffafriol, gan ddechrau ar aflonyddwch ar ddatblygiad. Ac nam gwybyddol cymdeithasol ac emosiynol a heb gefnogaeth all canlyniad o farwolaeth gynnar digwydd i rai plant. (Research Gate, 2018).Dywed Harris (2014)  Mae plant sydd gyda phrofiad erchyll o esgeulustod, cam-drin neu riant sydd yn byw gyda salwch meddylio bod ugain mlynedd lai o ddisgwyliad </a:t>
            </a:r>
            <a:r>
              <a:rPr lang="cy-GB" sz="1050" dirty="0" err="1">
                <a:ea typeface="+mn-lt"/>
                <a:cs typeface="+mn-lt"/>
              </a:rPr>
              <a:t>oes.Mae</a:t>
            </a:r>
            <a:r>
              <a:rPr lang="cy-GB" sz="1050" dirty="0">
                <a:ea typeface="+mn-lt"/>
                <a:cs typeface="+mn-lt"/>
              </a:rPr>
              <a:t> 67% o'r boblogaidd gydag o leiaf 1 profiad plentyndod anffafriol, ar uchaf bod nifer o'r profiadau, </a:t>
            </a:r>
            <a:r>
              <a:rPr lang="cy-GB" sz="1050" dirty="0" err="1">
                <a:ea typeface="+mn-lt"/>
                <a:cs typeface="+mn-lt"/>
              </a:rPr>
              <a:t>gwaethygach</a:t>
            </a:r>
            <a:r>
              <a:rPr lang="cy-GB" sz="1050" dirty="0">
                <a:ea typeface="+mn-lt"/>
                <a:cs typeface="+mn-lt"/>
              </a:rPr>
              <a:t> fydd iechyd corfforol a meddyliol gyda chanlyniadau difrifol hirdymor. Mae'n bwysig bod ymarferwyr blynyddoedd cynnar yn deall ei  rôl yn hollbwysig ar gymorth  a cheisio atal profiadau plentyndod anffafriol. Noda </a:t>
            </a:r>
            <a:r>
              <a:rPr lang="cy-GB" sz="1050" dirty="0" err="1">
                <a:ea typeface="+mn-lt"/>
                <a:cs typeface="+mn-lt"/>
              </a:rPr>
              <a:t>Asmussen</a:t>
            </a:r>
            <a:r>
              <a:rPr lang="cy-GB" sz="1050" dirty="0">
                <a:ea typeface="+mn-lt"/>
                <a:cs typeface="+mn-lt"/>
              </a:rPr>
              <a:t>, </a:t>
            </a:r>
            <a:r>
              <a:rPr lang="cy-GB" sz="1050" dirty="0" err="1">
                <a:ea typeface="+mn-lt"/>
                <a:cs typeface="+mn-lt"/>
              </a:rPr>
              <a:t>McBride</a:t>
            </a:r>
            <a:r>
              <a:rPr lang="cy-GB" sz="1050" dirty="0">
                <a:ea typeface="+mn-lt"/>
                <a:cs typeface="+mn-lt"/>
              </a:rPr>
              <a:t> ac </a:t>
            </a:r>
            <a:r>
              <a:rPr lang="cy-GB" sz="1050" dirty="0" err="1">
                <a:ea typeface="+mn-lt"/>
                <a:cs typeface="+mn-lt"/>
              </a:rPr>
              <a:t>Waddell</a:t>
            </a:r>
            <a:r>
              <a:rPr lang="cy-GB" sz="1050" dirty="0">
                <a:ea typeface="+mn-lt"/>
                <a:cs typeface="+mn-lt"/>
              </a:rPr>
              <a:t> (2019) gall ymarferwyr blynyddoedd cynnar deall ac wedi darllen arweinlyfr atal yn gynnar o 2013, er mwyn gwybod yr arwyddion  a sut i gefnogi ac atal profiadau plentyndod </a:t>
            </a:r>
            <a:r>
              <a:rPr lang="cy-GB" sz="1050" dirty="0" err="1">
                <a:ea typeface="+mn-lt"/>
                <a:cs typeface="+mn-lt"/>
              </a:rPr>
              <a:t>anffafriol.Gweithio</a:t>
            </a:r>
            <a:r>
              <a:rPr lang="cy-GB" sz="1050" dirty="0">
                <a:ea typeface="+mn-lt"/>
                <a:cs typeface="+mn-lt"/>
              </a:rPr>
              <a:t> yn agos gyda'r teulu yn hollbwysig a dangos bod cymorth ar gael iddynt. Mae adeiladu ar ymddiried gyda'r plentyn, yn enwedig os mae hynny wedi cael ei golli adref, a sicrhau fod y plentyn yn deall bod y feithrinfa/lleoliad yn lle diogel iddynt. Mae'n bwysig sicrhau bod plant yn cael ei ddiogelu, gan sicrhau bod ganddynt ffactorau i ddiogelu nhw tu fewn a thu allan i'r lleoliad blynyddoedd cynnar  Yn ôl CDC (2024) mae cynnal perthnasau agos a chadarnhaol yn helpu diogelu plant a phobl ifanc oddi wrth ddylanwadau ac ymddygiadau negyddol, teuluoedd sydd gyda pherthnasoedd diogel a charedig yn golygu bod gan blant bywyd teulu cyson sydd yn ei feithrin nhw. Felly, mewn ymarfer mae’n bwysig fod ymarferwyr blynyddoedd cynnar gyda hyfforddiant o sut i edrych allan am unrhyw arwyddion esgeulustod/cam-drin a sut i weithredu i sicrhau diogelwch i'r plant. Yn ogystal, er ei fod yn sylweddol bod perthnasoedd agos gyda phlant a’i theulu, mae hefyd yn hollbwysig fod plant yn teimlo’n ddiogel yn ofal yr ymarferwyr blynyddoedd cynnar yn gallu cymhorthi gan gynyddu’r iechyd corfforol a lles meddyliol i blant sydd wedi cael profiad o brofiadau plentyndod anffafriol. Mae amgylchiadau diogel sydd yn rhoi rhyddid i blant chwarae ac archwilio yn ffactorau ddiogelu. Hefyd, mae gweithio yn agos gyda theuluoedd yn rhoi mwy o ddiogelwch i blant. </a:t>
            </a:r>
          </a:p>
        </p:txBody>
      </p:sp>
      <p:pic>
        <p:nvPicPr>
          <p:cNvPr id="5" name="Picture 4">
            <a:extLst>
              <a:ext uri="{FF2B5EF4-FFF2-40B4-BE49-F238E27FC236}">
                <a16:creationId xmlns:a16="http://schemas.microsoft.com/office/drawing/2014/main" id="{C9147539-CF8F-E09C-76F4-0A64E69B2CF9}"/>
              </a:ext>
            </a:extLst>
          </p:cNvPr>
          <p:cNvPicPr>
            <a:picLocks noChangeAspect="1"/>
          </p:cNvPicPr>
          <p:nvPr/>
        </p:nvPicPr>
        <p:blipFill>
          <a:blip r:embed="rId3"/>
          <a:stretch>
            <a:fillRect/>
          </a:stretch>
        </p:blipFill>
        <p:spPr>
          <a:xfrm>
            <a:off x="8717722" y="3067466"/>
            <a:ext cx="3476626" cy="2574682"/>
          </a:xfrm>
          <a:prstGeom prst="rect">
            <a:avLst/>
          </a:prstGeom>
        </p:spPr>
      </p:pic>
      <p:sp>
        <p:nvSpPr>
          <p:cNvPr id="7" name="TextBox 6">
            <a:extLst>
              <a:ext uri="{FF2B5EF4-FFF2-40B4-BE49-F238E27FC236}">
                <a16:creationId xmlns:a16="http://schemas.microsoft.com/office/drawing/2014/main" id="{CA2EA577-7777-5AB0-3D39-02D165C77782}"/>
              </a:ext>
            </a:extLst>
          </p:cNvPr>
          <p:cNvSpPr txBox="1"/>
          <p:nvPr/>
        </p:nvSpPr>
        <p:spPr>
          <a:xfrm>
            <a:off x="4877233" y="4536801"/>
            <a:ext cx="242398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err="1"/>
              <a:t>Ffynhonnell</a:t>
            </a:r>
            <a:r>
              <a:rPr lang="en-US" sz="1400" b="1"/>
              <a:t>: (Research Gate, 2018)</a:t>
            </a:r>
          </a:p>
        </p:txBody>
      </p:sp>
      <p:sp>
        <p:nvSpPr>
          <p:cNvPr id="6" name="TextBox 5">
            <a:extLst>
              <a:ext uri="{FF2B5EF4-FFF2-40B4-BE49-F238E27FC236}">
                <a16:creationId xmlns:a16="http://schemas.microsoft.com/office/drawing/2014/main" id="{F713EB3A-65BB-BA98-88D1-DDF23B64013F}"/>
              </a:ext>
            </a:extLst>
          </p:cNvPr>
          <p:cNvSpPr txBox="1"/>
          <p:nvPr/>
        </p:nvSpPr>
        <p:spPr>
          <a:xfrm>
            <a:off x="-57014" y="5593090"/>
            <a:ext cx="7078807" cy="1154162"/>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err="1"/>
              <a:t>Casgliad</a:t>
            </a:r>
            <a:endParaRPr lang="en-US" sz="1400" b="1"/>
          </a:p>
          <a:p>
            <a:r>
              <a:rPr lang="en-US" sz="1100" dirty="0">
                <a:ea typeface="+mn-lt"/>
                <a:cs typeface="+mn-lt"/>
              </a:rPr>
              <a:t>Mae </a:t>
            </a:r>
            <a:r>
              <a:rPr lang="en-US" sz="1100" dirty="0" err="1">
                <a:ea typeface="+mn-lt"/>
                <a:cs typeface="+mn-lt"/>
              </a:rPr>
              <a:t>gan</a:t>
            </a:r>
            <a:r>
              <a:rPr lang="en-US" sz="1100" dirty="0">
                <a:ea typeface="+mn-lt"/>
                <a:cs typeface="+mn-lt"/>
              </a:rPr>
              <a:t> </a:t>
            </a:r>
            <a:r>
              <a:rPr lang="en-US" sz="1100" dirty="0" err="1">
                <a:ea typeface="+mn-lt"/>
                <a:cs typeface="+mn-lt"/>
              </a:rPr>
              <a:t>ymarferwyr</a:t>
            </a:r>
            <a:r>
              <a:rPr lang="en-US" sz="1100" dirty="0">
                <a:ea typeface="+mn-lt"/>
                <a:cs typeface="+mn-lt"/>
              </a:rPr>
              <a:t> </a:t>
            </a:r>
            <a:r>
              <a:rPr lang="en-US" sz="1100" dirty="0" err="1">
                <a:ea typeface="+mn-lt"/>
                <a:cs typeface="+mn-lt"/>
              </a:rPr>
              <a:t>blynyddoedd</a:t>
            </a:r>
            <a:r>
              <a:rPr lang="en-US" sz="1100" dirty="0">
                <a:ea typeface="+mn-lt"/>
                <a:cs typeface="+mn-lt"/>
              </a:rPr>
              <a:t> </a:t>
            </a:r>
            <a:r>
              <a:rPr lang="en-US" sz="1100" dirty="0" err="1">
                <a:ea typeface="+mn-lt"/>
                <a:cs typeface="+mn-lt"/>
              </a:rPr>
              <a:t>cynnar</a:t>
            </a:r>
            <a:r>
              <a:rPr lang="en-US" sz="1100" dirty="0">
                <a:ea typeface="+mn-lt"/>
                <a:cs typeface="+mn-lt"/>
              </a:rPr>
              <a:t> </a:t>
            </a:r>
            <a:r>
              <a:rPr lang="en-US" sz="1100" dirty="0" err="1">
                <a:ea typeface="+mn-lt"/>
                <a:cs typeface="+mn-lt"/>
              </a:rPr>
              <a:t>rôl</a:t>
            </a:r>
            <a:r>
              <a:rPr lang="en-US" sz="1100" dirty="0">
                <a:ea typeface="+mn-lt"/>
                <a:cs typeface="+mn-lt"/>
              </a:rPr>
              <a:t> </a:t>
            </a:r>
            <a:r>
              <a:rPr lang="en-US" sz="1100" dirty="0" err="1">
                <a:ea typeface="+mn-lt"/>
                <a:cs typeface="+mn-lt"/>
              </a:rPr>
              <a:t>hollbwysig</a:t>
            </a:r>
            <a:r>
              <a:rPr lang="en-US" sz="1100" dirty="0">
                <a:ea typeface="+mn-lt"/>
                <a:cs typeface="+mn-lt"/>
              </a:rPr>
              <a:t> </a:t>
            </a:r>
            <a:r>
              <a:rPr lang="en-US" sz="1100" dirty="0" err="1">
                <a:ea typeface="+mn-lt"/>
                <a:cs typeface="+mn-lt"/>
              </a:rPr>
              <a:t>i</a:t>
            </a:r>
            <a:r>
              <a:rPr lang="en-US" sz="1100" dirty="0">
                <a:ea typeface="+mn-lt"/>
                <a:cs typeface="+mn-lt"/>
              </a:rPr>
              <a:t> </a:t>
            </a:r>
            <a:r>
              <a:rPr lang="en-US" sz="1100" dirty="0" err="1">
                <a:ea typeface="+mn-lt"/>
                <a:cs typeface="+mn-lt"/>
              </a:rPr>
              <a:t>sicrhau</a:t>
            </a:r>
            <a:r>
              <a:rPr lang="en-US" sz="1100" dirty="0">
                <a:ea typeface="+mn-lt"/>
                <a:cs typeface="+mn-lt"/>
              </a:rPr>
              <a:t> </a:t>
            </a:r>
            <a:r>
              <a:rPr lang="en-US" sz="1100" dirty="0" err="1">
                <a:ea typeface="+mn-lt"/>
                <a:cs typeface="+mn-lt"/>
              </a:rPr>
              <a:t>fod</a:t>
            </a:r>
            <a:r>
              <a:rPr lang="en-US" sz="1100" dirty="0">
                <a:ea typeface="+mn-lt"/>
                <a:cs typeface="+mn-lt"/>
              </a:rPr>
              <a:t> iechyd a </a:t>
            </a:r>
            <a:r>
              <a:rPr lang="en-US" sz="1100" dirty="0" err="1">
                <a:ea typeface="+mn-lt"/>
                <a:cs typeface="+mn-lt"/>
              </a:rPr>
              <a:t>lles</a:t>
            </a:r>
            <a:r>
              <a:rPr lang="en-US" sz="1100" dirty="0">
                <a:ea typeface="+mn-lt"/>
                <a:cs typeface="+mn-lt"/>
              </a:rPr>
              <a:t> y </a:t>
            </a:r>
            <a:r>
              <a:rPr lang="en-US" sz="1100" dirty="0" err="1">
                <a:ea typeface="+mn-lt"/>
                <a:cs typeface="+mn-lt"/>
              </a:rPr>
              <a:t>blynyddoedd</a:t>
            </a:r>
            <a:r>
              <a:rPr lang="en-US" sz="1100" dirty="0">
                <a:ea typeface="+mn-lt"/>
                <a:cs typeface="+mn-lt"/>
              </a:rPr>
              <a:t> </a:t>
            </a:r>
            <a:r>
              <a:rPr lang="en-US" sz="1100" dirty="0" err="1">
                <a:ea typeface="+mn-lt"/>
                <a:cs typeface="+mn-lt"/>
              </a:rPr>
              <a:t>cynnar</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cael</a:t>
            </a:r>
            <a:r>
              <a:rPr lang="en-US" sz="1100" dirty="0">
                <a:ea typeface="+mn-lt"/>
                <a:cs typeface="+mn-lt"/>
              </a:rPr>
              <a:t> </a:t>
            </a:r>
            <a:r>
              <a:rPr lang="en-US" sz="1100" dirty="0" err="1">
                <a:ea typeface="+mn-lt"/>
                <a:cs typeface="+mn-lt"/>
              </a:rPr>
              <a:t>ei</a:t>
            </a:r>
            <a:r>
              <a:rPr lang="en-US" sz="1100" dirty="0">
                <a:ea typeface="+mn-lt"/>
                <a:cs typeface="+mn-lt"/>
              </a:rPr>
              <a:t> </a:t>
            </a:r>
            <a:r>
              <a:rPr lang="en-US" sz="1100" dirty="0" err="1">
                <a:ea typeface="+mn-lt"/>
                <a:cs typeface="+mn-lt"/>
              </a:rPr>
              <a:t>ofalu</a:t>
            </a:r>
            <a:r>
              <a:rPr lang="en-US" sz="1100" dirty="0">
                <a:ea typeface="+mn-lt"/>
                <a:cs typeface="+mn-lt"/>
              </a:rPr>
              <a:t>. Mae plant o </a:t>
            </a:r>
            <a:r>
              <a:rPr lang="en-US" sz="1100" dirty="0" err="1">
                <a:ea typeface="+mn-lt"/>
                <a:cs typeface="+mn-lt"/>
              </a:rPr>
              <a:t>gefndiroedd</a:t>
            </a:r>
            <a:r>
              <a:rPr lang="en-US" sz="1100" dirty="0">
                <a:ea typeface="+mn-lt"/>
                <a:cs typeface="+mn-lt"/>
              </a:rPr>
              <a:t> a </a:t>
            </a:r>
            <a:r>
              <a:rPr lang="en-US" sz="1100" dirty="0" err="1">
                <a:ea typeface="+mn-lt"/>
                <a:cs typeface="+mn-lt"/>
              </a:rPr>
              <a:t>ffyrdd</a:t>
            </a:r>
            <a:r>
              <a:rPr lang="en-US" sz="1100" dirty="0">
                <a:ea typeface="+mn-lt"/>
                <a:cs typeface="+mn-lt"/>
              </a:rPr>
              <a:t> o </a:t>
            </a:r>
            <a:r>
              <a:rPr lang="en-US" sz="1100" dirty="0" err="1">
                <a:ea typeface="+mn-lt"/>
                <a:cs typeface="+mn-lt"/>
              </a:rPr>
              <a:t>fyw</a:t>
            </a:r>
            <a:r>
              <a:rPr lang="en-US" sz="1100" dirty="0">
                <a:ea typeface="+mn-lt"/>
                <a:cs typeface="+mn-lt"/>
              </a:rPr>
              <a:t> </a:t>
            </a:r>
            <a:r>
              <a:rPr lang="en-US" sz="1100" dirty="0" err="1">
                <a:ea typeface="+mn-lt"/>
                <a:cs typeface="+mn-lt"/>
              </a:rPr>
              <a:t>gwahanol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dod</a:t>
            </a:r>
            <a:r>
              <a:rPr lang="en-US" sz="1100" dirty="0">
                <a:ea typeface="+mn-lt"/>
                <a:cs typeface="+mn-lt"/>
              </a:rPr>
              <a:t> </a:t>
            </a:r>
            <a:r>
              <a:rPr lang="en-US" sz="1100" dirty="0" err="1">
                <a:ea typeface="+mn-lt"/>
                <a:cs typeface="+mn-lt"/>
              </a:rPr>
              <a:t>i'r</a:t>
            </a:r>
            <a:r>
              <a:rPr lang="en-US" sz="1100" dirty="0">
                <a:ea typeface="+mn-lt"/>
                <a:cs typeface="+mn-lt"/>
              </a:rPr>
              <a:t> </a:t>
            </a:r>
            <a:r>
              <a:rPr lang="en-US" sz="1100" dirty="0" err="1">
                <a:ea typeface="+mn-lt"/>
                <a:cs typeface="+mn-lt"/>
              </a:rPr>
              <a:t>lleoliadau</a:t>
            </a:r>
            <a:r>
              <a:rPr lang="en-US" sz="1100" dirty="0">
                <a:ea typeface="+mn-lt"/>
                <a:cs typeface="+mn-lt"/>
              </a:rPr>
              <a:t> </a:t>
            </a:r>
            <a:r>
              <a:rPr lang="en-US" sz="1100" dirty="0" err="1">
                <a:ea typeface="+mn-lt"/>
                <a:cs typeface="+mn-lt"/>
              </a:rPr>
              <a:t>blynyddoedd</a:t>
            </a:r>
            <a:r>
              <a:rPr lang="en-US" sz="1100" dirty="0">
                <a:ea typeface="+mn-lt"/>
                <a:cs typeface="+mn-lt"/>
              </a:rPr>
              <a:t> </a:t>
            </a:r>
            <a:r>
              <a:rPr lang="en-US" sz="1100" dirty="0" err="1">
                <a:ea typeface="+mn-lt"/>
                <a:cs typeface="+mn-lt"/>
              </a:rPr>
              <a:t>cynnar</a:t>
            </a:r>
            <a:r>
              <a:rPr lang="en-US" sz="1100" dirty="0">
                <a:ea typeface="+mn-lt"/>
                <a:cs typeface="+mn-lt"/>
              </a:rPr>
              <a:t> ac </a:t>
            </a:r>
            <a:r>
              <a:rPr lang="en-US" sz="1100" dirty="0" err="1">
                <a:ea typeface="+mn-lt"/>
                <a:cs typeface="+mn-lt"/>
              </a:rPr>
              <a:t>yn</a:t>
            </a:r>
            <a:r>
              <a:rPr lang="en-US" sz="1100" dirty="0">
                <a:ea typeface="+mn-lt"/>
                <a:cs typeface="+mn-lt"/>
              </a:rPr>
              <a:t> </a:t>
            </a:r>
            <a:r>
              <a:rPr lang="en-US" sz="1100" dirty="0" err="1">
                <a:ea typeface="+mn-lt"/>
                <a:cs typeface="+mn-lt"/>
              </a:rPr>
              <a:t>hollbwysig</a:t>
            </a:r>
            <a:r>
              <a:rPr lang="en-US" sz="1100" dirty="0">
                <a:ea typeface="+mn-lt"/>
                <a:cs typeface="+mn-lt"/>
              </a:rPr>
              <a:t> bod </a:t>
            </a:r>
            <a:r>
              <a:rPr lang="en-US" sz="1100" dirty="0" err="1">
                <a:ea typeface="+mn-lt"/>
                <a:cs typeface="+mn-lt"/>
              </a:rPr>
              <a:t>pob</a:t>
            </a:r>
            <a:r>
              <a:rPr lang="en-US" sz="1100" dirty="0">
                <a:ea typeface="+mn-lt"/>
                <a:cs typeface="+mn-lt"/>
              </a:rPr>
              <a:t> </a:t>
            </a:r>
            <a:r>
              <a:rPr lang="en-US" sz="1100" dirty="0" err="1">
                <a:ea typeface="+mn-lt"/>
                <a:cs typeface="+mn-lt"/>
              </a:rPr>
              <a:t>plentyn</a:t>
            </a:r>
            <a:r>
              <a:rPr lang="en-US" sz="1100" dirty="0">
                <a:ea typeface="+mn-lt"/>
                <a:cs typeface="+mn-lt"/>
              </a:rPr>
              <a:t> </a:t>
            </a:r>
            <a:r>
              <a:rPr lang="en-US" sz="1100" dirty="0" err="1">
                <a:ea typeface="+mn-lt"/>
                <a:cs typeface="+mn-lt"/>
              </a:rPr>
              <a:t>a'i</a:t>
            </a:r>
            <a:r>
              <a:rPr lang="en-US" sz="1100" dirty="0">
                <a:ea typeface="+mn-lt"/>
                <a:cs typeface="+mn-lt"/>
              </a:rPr>
              <a:t> </a:t>
            </a:r>
            <a:r>
              <a:rPr lang="en-US" sz="1100" dirty="0" err="1">
                <a:ea typeface="+mn-lt"/>
                <a:cs typeface="+mn-lt"/>
              </a:rPr>
              <a:t>theulu</a:t>
            </a:r>
            <a:r>
              <a:rPr lang="en-US" sz="1100" dirty="0">
                <a:ea typeface="+mn-lt"/>
                <a:cs typeface="+mn-lt"/>
              </a:rPr>
              <a:t> </a:t>
            </a:r>
            <a:r>
              <a:rPr lang="en-US" sz="1100" dirty="0" err="1">
                <a:ea typeface="+mn-lt"/>
                <a:cs typeface="+mn-lt"/>
              </a:rPr>
              <a:t>gyda'r</a:t>
            </a:r>
            <a:r>
              <a:rPr lang="en-US" sz="1100" dirty="0">
                <a:ea typeface="+mn-lt"/>
                <a:cs typeface="+mn-lt"/>
              </a:rPr>
              <a:t> </a:t>
            </a:r>
            <a:r>
              <a:rPr lang="en-US" sz="1100" dirty="0" err="1">
                <a:ea typeface="+mn-lt"/>
                <a:cs typeface="+mn-lt"/>
              </a:rPr>
              <a:t>gefnogaeth</a:t>
            </a:r>
            <a:r>
              <a:rPr lang="en-US" sz="1100" dirty="0">
                <a:ea typeface="+mn-lt"/>
                <a:cs typeface="+mn-lt"/>
              </a:rPr>
              <a:t> </a:t>
            </a:r>
            <a:r>
              <a:rPr lang="en-US" sz="1100" dirty="0" err="1">
                <a:ea typeface="+mn-lt"/>
                <a:cs typeface="+mn-lt"/>
              </a:rPr>
              <a:t>gywir</a:t>
            </a:r>
            <a:r>
              <a:rPr lang="en-US" sz="1100" dirty="0">
                <a:ea typeface="+mn-lt"/>
                <a:cs typeface="+mn-lt"/>
              </a:rPr>
              <a:t>. Mae </a:t>
            </a:r>
            <a:r>
              <a:rPr lang="en-US" sz="1100" dirty="0" err="1">
                <a:ea typeface="+mn-lt"/>
                <a:cs typeface="+mn-lt"/>
              </a:rPr>
              <a:t>sicrhau</a:t>
            </a:r>
            <a:r>
              <a:rPr lang="en-US" sz="1100" dirty="0">
                <a:ea typeface="+mn-lt"/>
                <a:cs typeface="+mn-lt"/>
              </a:rPr>
              <a:t> </a:t>
            </a:r>
            <a:r>
              <a:rPr lang="en-US" sz="1100" dirty="0" err="1">
                <a:ea typeface="+mn-lt"/>
                <a:cs typeface="+mn-lt"/>
              </a:rPr>
              <a:t>fod</a:t>
            </a:r>
            <a:r>
              <a:rPr lang="en-US" sz="1100" dirty="0">
                <a:ea typeface="+mn-lt"/>
                <a:cs typeface="+mn-lt"/>
              </a:rPr>
              <a:t> </a:t>
            </a:r>
            <a:r>
              <a:rPr lang="en-US" sz="1100" dirty="0" err="1">
                <a:ea typeface="+mn-lt"/>
                <a:cs typeface="+mn-lt"/>
              </a:rPr>
              <a:t>gan</a:t>
            </a:r>
            <a:r>
              <a:rPr lang="en-US" sz="1100" dirty="0">
                <a:ea typeface="+mn-lt"/>
                <a:cs typeface="+mn-lt"/>
              </a:rPr>
              <a:t> </a:t>
            </a:r>
            <a:r>
              <a:rPr lang="en-US" sz="1100" dirty="0" err="1">
                <a:ea typeface="+mn-lt"/>
                <a:cs typeface="+mn-lt"/>
              </a:rPr>
              <a:t>ymarferwyr</a:t>
            </a:r>
            <a:r>
              <a:rPr lang="en-US" sz="1100" dirty="0">
                <a:ea typeface="+mn-lt"/>
                <a:cs typeface="+mn-lt"/>
              </a:rPr>
              <a:t> </a:t>
            </a:r>
            <a:r>
              <a:rPr lang="en-US" sz="1100" dirty="0" err="1">
                <a:ea typeface="+mn-lt"/>
                <a:cs typeface="+mn-lt"/>
              </a:rPr>
              <a:t>blynyddoedd</a:t>
            </a:r>
            <a:r>
              <a:rPr lang="en-US" sz="1100" dirty="0">
                <a:ea typeface="+mn-lt"/>
                <a:cs typeface="+mn-lt"/>
              </a:rPr>
              <a:t> </a:t>
            </a:r>
            <a:r>
              <a:rPr lang="en-US" sz="1100" dirty="0" err="1">
                <a:ea typeface="+mn-lt"/>
                <a:cs typeface="+mn-lt"/>
              </a:rPr>
              <a:t>cynnar</a:t>
            </a:r>
            <a:r>
              <a:rPr lang="en-US" sz="1100" dirty="0">
                <a:ea typeface="+mn-lt"/>
                <a:cs typeface="+mn-lt"/>
              </a:rPr>
              <a:t> yr </a:t>
            </a:r>
            <a:r>
              <a:rPr lang="en-US" sz="1100" dirty="0" err="1">
                <a:ea typeface="+mn-lt"/>
                <a:cs typeface="+mn-lt"/>
              </a:rPr>
              <a:t>hyfforddiant</a:t>
            </a:r>
            <a:r>
              <a:rPr lang="en-US" sz="1100" dirty="0">
                <a:ea typeface="+mn-lt"/>
                <a:cs typeface="+mn-lt"/>
              </a:rPr>
              <a:t> </a:t>
            </a:r>
            <a:r>
              <a:rPr lang="en-US" sz="1100" dirty="0" err="1">
                <a:ea typeface="+mn-lt"/>
                <a:cs typeface="+mn-lt"/>
              </a:rPr>
              <a:t>cywir</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ogystal</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hollbwysig</a:t>
            </a:r>
            <a:r>
              <a:rPr lang="en-US" sz="1100" dirty="0">
                <a:ea typeface="+mn-lt"/>
                <a:cs typeface="+mn-lt"/>
              </a:rPr>
              <a:t> er </a:t>
            </a:r>
            <a:r>
              <a:rPr lang="en-US" sz="1100" dirty="0" err="1">
                <a:ea typeface="+mn-lt"/>
                <a:cs typeface="+mn-lt"/>
              </a:rPr>
              <a:t>mwyn</a:t>
            </a:r>
            <a:r>
              <a:rPr lang="en-US" sz="1100" dirty="0">
                <a:ea typeface="+mn-lt"/>
                <a:cs typeface="+mn-lt"/>
              </a:rPr>
              <a:t> </a:t>
            </a:r>
            <a:r>
              <a:rPr lang="en-US" sz="1100" dirty="0" err="1">
                <a:ea typeface="+mn-lt"/>
                <a:cs typeface="+mn-lt"/>
              </a:rPr>
              <a:t>sicrhau</a:t>
            </a:r>
            <a:r>
              <a:rPr lang="en-US" sz="1100" dirty="0">
                <a:ea typeface="+mn-lt"/>
                <a:cs typeface="+mn-lt"/>
              </a:rPr>
              <a:t> </a:t>
            </a:r>
            <a:r>
              <a:rPr lang="en-US" sz="1100" dirty="0" err="1">
                <a:ea typeface="+mn-lt"/>
                <a:cs typeface="+mn-lt"/>
              </a:rPr>
              <a:t>diogelwch</a:t>
            </a:r>
            <a:r>
              <a:rPr lang="en-US" sz="1100" dirty="0">
                <a:ea typeface="+mn-lt"/>
                <a:cs typeface="+mn-lt"/>
              </a:rPr>
              <a:t> </a:t>
            </a:r>
            <a:r>
              <a:rPr lang="en-US" sz="1100" dirty="0" err="1">
                <a:ea typeface="+mn-lt"/>
                <a:cs typeface="+mn-lt"/>
              </a:rPr>
              <a:t>i'r</a:t>
            </a:r>
            <a:r>
              <a:rPr lang="en-US" sz="1100" dirty="0">
                <a:ea typeface="+mn-lt"/>
                <a:cs typeface="+mn-lt"/>
              </a:rPr>
              <a:t> plant </a:t>
            </a:r>
            <a:r>
              <a:rPr lang="en-US" sz="1100" dirty="0" err="1">
                <a:ea typeface="+mn-lt"/>
                <a:cs typeface="+mn-lt"/>
              </a:rPr>
              <a:t>a'i</a:t>
            </a:r>
            <a:r>
              <a:rPr lang="en-US" sz="1100" dirty="0">
                <a:ea typeface="+mn-lt"/>
                <a:cs typeface="+mn-lt"/>
              </a:rPr>
              <a:t> iechyd a </a:t>
            </a:r>
            <a:r>
              <a:rPr lang="en-US" sz="1100" dirty="0" err="1">
                <a:ea typeface="+mn-lt"/>
                <a:cs typeface="+mn-lt"/>
              </a:rPr>
              <a:t>lles</a:t>
            </a:r>
            <a:r>
              <a:rPr lang="en-US" sz="1100" dirty="0">
                <a:ea typeface="+mn-lt"/>
                <a:cs typeface="+mn-lt"/>
              </a:rPr>
              <a:t>, </a:t>
            </a:r>
            <a:r>
              <a:rPr lang="en-US" sz="1100" dirty="0" err="1">
                <a:ea typeface="+mn-lt"/>
                <a:cs typeface="+mn-lt"/>
              </a:rPr>
              <a:t>gan</a:t>
            </a:r>
            <a:r>
              <a:rPr lang="en-US" sz="1100" dirty="0">
                <a:ea typeface="+mn-lt"/>
                <a:cs typeface="+mn-lt"/>
              </a:rPr>
              <a:t> </a:t>
            </a:r>
            <a:r>
              <a:rPr lang="en-US" sz="1100" dirty="0" err="1">
                <a:ea typeface="+mn-lt"/>
                <a:cs typeface="+mn-lt"/>
              </a:rPr>
              <a:t>ei</a:t>
            </a:r>
            <a:r>
              <a:rPr lang="en-US" sz="1100" dirty="0">
                <a:ea typeface="+mn-lt"/>
                <a:cs typeface="+mn-lt"/>
              </a:rPr>
              <a:t> </a:t>
            </a:r>
            <a:r>
              <a:rPr lang="en-US" sz="1100" dirty="0" err="1">
                <a:ea typeface="+mn-lt"/>
                <a:cs typeface="+mn-lt"/>
              </a:rPr>
              <a:t>fod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bwysig</a:t>
            </a:r>
            <a:r>
              <a:rPr lang="en-US" sz="1100" dirty="0">
                <a:ea typeface="+mn-lt"/>
                <a:cs typeface="+mn-lt"/>
              </a:rPr>
              <a:t> </a:t>
            </a:r>
            <a:r>
              <a:rPr lang="en-US" sz="1100" dirty="0" err="1">
                <a:ea typeface="+mn-lt"/>
                <a:cs typeface="+mn-lt"/>
              </a:rPr>
              <a:t>i'r</a:t>
            </a:r>
            <a:r>
              <a:rPr lang="en-US" sz="1100" dirty="0">
                <a:ea typeface="+mn-lt"/>
                <a:cs typeface="+mn-lt"/>
              </a:rPr>
              <a:t> staff </a:t>
            </a:r>
            <a:r>
              <a:rPr lang="en-US" sz="1100" dirty="0" err="1">
                <a:ea typeface="+mn-lt"/>
                <a:cs typeface="+mn-lt"/>
              </a:rPr>
              <a:t>allu</a:t>
            </a:r>
            <a:r>
              <a:rPr lang="en-US" sz="1100" dirty="0">
                <a:ea typeface="+mn-lt"/>
                <a:cs typeface="+mn-lt"/>
              </a:rPr>
              <a:t> </a:t>
            </a:r>
            <a:r>
              <a:rPr lang="en-US" sz="1100" dirty="0" err="1">
                <a:ea typeface="+mn-lt"/>
                <a:cs typeface="+mn-lt"/>
              </a:rPr>
              <a:t>gwybod</a:t>
            </a:r>
            <a:r>
              <a:rPr lang="en-US" sz="1100" dirty="0">
                <a:ea typeface="+mn-lt"/>
                <a:cs typeface="+mn-lt"/>
              </a:rPr>
              <a:t> yr </a:t>
            </a:r>
            <a:r>
              <a:rPr lang="en-US" sz="1100" dirty="0" err="1">
                <a:ea typeface="+mn-lt"/>
                <a:cs typeface="+mn-lt"/>
              </a:rPr>
              <a:t>arwyddion</a:t>
            </a:r>
            <a:r>
              <a:rPr lang="en-US" sz="1100" dirty="0">
                <a:ea typeface="+mn-lt"/>
                <a:cs typeface="+mn-lt"/>
              </a:rPr>
              <a:t> </a:t>
            </a:r>
            <a:r>
              <a:rPr lang="en-US" sz="1100" dirty="0" err="1">
                <a:ea typeface="+mn-lt"/>
                <a:cs typeface="+mn-lt"/>
              </a:rPr>
              <a:t>cywir</a:t>
            </a:r>
            <a:r>
              <a:rPr lang="en-US" sz="1100" dirty="0">
                <a:ea typeface="+mn-lt"/>
                <a:cs typeface="+mn-lt"/>
              </a:rPr>
              <a:t> ac </a:t>
            </a:r>
            <a:r>
              <a:rPr lang="en-US" sz="1100" dirty="0" err="1">
                <a:ea typeface="+mn-lt"/>
                <a:cs typeface="+mn-lt"/>
              </a:rPr>
              <a:t>i</a:t>
            </a:r>
            <a:r>
              <a:rPr lang="en-US" sz="1100" dirty="0">
                <a:ea typeface="+mn-lt"/>
                <a:cs typeface="+mn-lt"/>
              </a:rPr>
              <a:t> </a:t>
            </a:r>
            <a:r>
              <a:rPr lang="en-US" sz="1100" dirty="0" err="1">
                <a:ea typeface="+mn-lt"/>
                <a:cs typeface="+mn-lt"/>
              </a:rPr>
              <a:t>gael</a:t>
            </a:r>
            <a:r>
              <a:rPr lang="en-US" sz="1100" dirty="0">
                <a:ea typeface="+mn-lt"/>
                <a:cs typeface="+mn-lt"/>
              </a:rPr>
              <a:t> </a:t>
            </a:r>
            <a:r>
              <a:rPr lang="en-US" sz="1100" dirty="0" err="1">
                <a:ea typeface="+mn-lt"/>
                <a:cs typeface="+mn-lt"/>
              </a:rPr>
              <a:t>perthnasoedd</a:t>
            </a:r>
            <a:r>
              <a:rPr lang="en-US" sz="1100" dirty="0">
                <a:ea typeface="+mn-lt"/>
                <a:cs typeface="+mn-lt"/>
              </a:rPr>
              <a:t> </a:t>
            </a:r>
            <a:r>
              <a:rPr lang="en-US" sz="1100" dirty="0" err="1">
                <a:ea typeface="+mn-lt"/>
                <a:cs typeface="+mn-lt"/>
              </a:rPr>
              <a:t>agos</a:t>
            </a:r>
            <a:r>
              <a:rPr lang="en-US" sz="1100" dirty="0">
                <a:ea typeface="+mn-lt"/>
                <a:cs typeface="+mn-lt"/>
              </a:rPr>
              <a:t> </a:t>
            </a:r>
            <a:r>
              <a:rPr lang="en-US" sz="1100" dirty="0" err="1">
                <a:ea typeface="+mn-lt"/>
                <a:cs typeface="+mn-lt"/>
              </a:rPr>
              <a:t>i'r</a:t>
            </a:r>
            <a:r>
              <a:rPr lang="en-US" sz="1100" dirty="0">
                <a:ea typeface="+mn-lt"/>
                <a:cs typeface="+mn-lt"/>
              </a:rPr>
              <a:t> plant </a:t>
            </a:r>
            <a:r>
              <a:rPr lang="en-US" sz="1100" dirty="0" err="1">
                <a:ea typeface="+mn-lt"/>
                <a:cs typeface="+mn-lt"/>
              </a:rPr>
              <a:t>a'i</a:t>
            </a:r>
            <a:r>
              <a:rPr lang="en-US" sz="1100" dirty="0">
                <a:ea typeface="+mn-lt"/>
                <a:cs typeface="+mn-lt"/>
              </a:rPr>
              <a:t> </a:t>
            </a:r>
            <a:r>
              <a:rPr lang="en-US" sz="1100" dirty="0" err="1">
                <a:ea typeface="+mn-lt"/>
                <a:cs typeface="+mn-lt"/>
              </a:rPr>
              <a:t>theuluoedd</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ogystal</a:t>
            </a:r>
            <a:r>
              <a:rPr lang="en-US" sz="1100" dirty="0"/>
              <a:t>. </a:t>
            </a:r>
            <a:endParaRPr lang="en-US" dirty="0"/>
          </a:p>
        </p:txBody>
      </p:sp>
    </p:spTree>
    <p:extLst>
      <p:ext uri="{BB962C8B-B14F-4D97-AF65-F5344CB8AC3E}">
        <p14:creationId xmlns:p14="http://schemas.microsoft.com/office/powerpoint/2010/main" val="41373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AE62F-DF2A-B70D-0081-850DFE98F3E0}"/>
              </a:ext>
            </a:extLst>
          </p:cNvPr>
          <p:cNvSpPr>
            <a:spLocks noGrp="1"/>
          </p:cNvSpPr>
          <p:nvPr>
            <p:ph type="title"/>
          </p:nvPr>
        </p:nvSpPr>
        <p:spPr>
          <a:xfrm>
            <a:off x="838200" y="365125"/>
            <a:ext cx="2452817" cy="975455"/>
          </a:xfrm>
        </p:spPr>
        <p:txBody>
          <a:bodyPr/>
          <a:lstStyle/>
          <a:p>
            <a:r>
              <a:rPr lang="en-US" sz="1600" dirty="0" err="1"/>
              <a:t>Rhestr</a:t>
            </a:r>
            <a:r>
              <a:rPr lang="en-US" sz="1600" dirty="0"/>
              <a:t> </a:t>
            </a:r>
            <a:r>
              <a:rPr lang="en-US" sz="1600" dirty="0" err="1"/>
              <a:t>cyfeirnodi</a:t>
            </a:r>
            <a:r>
              <a:rPr lang="en-US" sz="1600" dirty="0"/>
              <a:t> poster </a:t>
            </a:r>
            <a:br>
              <a:rPr lang="en-US" sz="1600" dirty="0"/>
            </a:br>
            <a:endParaRPr lang="en-US" sz="1600"/>
          </a:p>
        </p:txBody>
      </p:sp>
      <p:sp>
        <p:nvSpPr>
          <p:cNvPr id="3" name="Content Placeholder 2">
            <a:extLst>
              <a:ext uri="{FF2B5EF4-FFF2-40B4-BE49-F238E27FC236}">
                <a16:creationId xmlns:a16="http://schemas.microsoft.com/office/drawing/2014/main" id="{F8BE8EFE-B846-555C-C900-4A7D5ED8DDD7}"/>
              </a:ext>
            </a:extLst>
          </p:cNvPr>
          <p:cNvSpPr>
            <a:spLocks noGrp="1"/>
          </p:cNvSpPr>
          <p:nvPr>
            <p:ph idx="1"/>
          </p:nvPr>
        </p:nvSpPr>
        <p:spPr>
          <a:xfrm>
            <a:off x="4119" y="991544"/>
            <a:ext cx="12178374" cy="5875337"/>
          </a:xfrm>
        </p:spPr>
        <p:txBody>
          <a:bodyPr vert="horz" lIns="91440" tIns="45720" rIns="91440" bIns="45720" rtlCol="0" anchor="t">
            <a:normAutofit fontScale="92500" lnSpcReduction="20000"/>
          </a:bodyPr>
          <a:lstStyle/>
          <a:p>
            <a:pPr marL="0" indent="0">
              <a:buNone/>
            </a:pPr>
            <a:r>
              <a:rPr lang="en-US" sz="1200" dirty="0"/>
              <a:t>Aknin, L., </a:t>
            </a:r>
            <a:r>
              <a:rPr lang="en-US" sz="1200" err="1"/>
              <a:t>Vondervoort</a:t>
            </a:r>
            <a:r>
              <a:rPr lang="en-US" sz="1200" dirty="0"/>
              <a:t>, J ac Hamlin, J. (2018) 'Positive feelings reward and promote prosocial behaviour'</a:t>
            </a:r>
            <a:r>
              <a:rPr lang="en-US" sz="1200" i="1" dirty="0"/>
              <a:t> Current opinion in psychology.</a:t>
            </a:r>
            <a:r>
              <a:rPr lang="en-US" sz="1200"/>
              <a:t> 20 tt. 55-59. DOI: </a:t>
            </a:r>
            <a:r>
              <a:rPr lang="en-US" sz="1200" dirty="0">
                <a:ea typeface="+mn-lt"/>
                <a:cs typeface="+mn-lt"/>
                <a:hlinkClick r:id="rId2"/>
              </a:rPr>
              <a:t>Positive feelings reward and promote prosocial behavior - ScienceDirect</a:t>
            </a:r>
            <a:endParaRPr lang="en-US" sz="1200">
              <a:ea typeface="+mn-lt"/>
              <a:cs typeface="+mn-lt"/>
            </a:endParaRPr>
          </a:p>
          <a:p>
            <a:pPr marL="0" indent="0">
              <a:buNone/>
            </a:pPr>
            <a:r>
              <a:rPr lang="en-US" sz="1200"/>
              <a:t>Asmussen, K., McBride, T. a Waddell, S. (2019) 'The potential of early intervention for preventing and reducing ACE- relared trauma', </a:t>
            </a:r>
            <a:r>
              <a:rPr lang="en-US" sz="1200" i="1"/>
              <a:t>social policy and society</a:t>
            </a:r>
            <a:r>
              <a:rPr lang="en-US" sz="1200"/>
              <a:t> 18 (3) tt. 425-434. DOI: </a:t>
            </a:r>
            <a:r>
              <a:rPr lang="en-US" sz="1200" dirty="0">
                <a:ea typeface="+mn-lt"/>
                <a:cs typeface="+mn-lt"/>
                <a:hlinkClick r:id="rId3"/>
              </a:rPr>
              <a:t>The Potential of Early Intervention for Preventing and Reducing ACE-Related Trauma | Social Policy and Society | Cambridge Core</a:t>
            </a:r>
            <a:r>
              <a:rPr lang="en-US" sz="1200">
                <a:ea typeface="+mn-lt"/>
                <a:cs typeface="+mn-lt"/>
              </a:rPr>
              <a:t>. </a:t>
            </a:r>
          </a:p>
          <a:p>
            <a:pPr marL="0" indent="0">
              <a:buNone/>
            </a:pPr>
            <a:r>
              <a:rPr lang="en-US" sz="1200" dirty="0"/>
              <a:t>Barnes, C. (2020) </a:t>
            </a:r>
            <a:r>
              <a:rPr lang="en-US" sz="1200" i="1" dirty="0"/>
              <a:t>Handbook of disability studios. </a:t>
            </a:r>
            <a:r>
              <a:rPr lang="en-US" sz="1200" dirty="0"/>
              <a:t>Routledge </a:t>
            </a:r>
            <a:endParaRPr lang="en-US" dirty="0"/>
          </a:p>
          <a:p>
            <a:pPr marL="0" indent="0">
              <a:buNone/>
            </a:pPr>
            <a:r>
              <a:rPr lang="en-US" sz="1200" dirty="0"/>
              <a:t>Bethell, C., Jones, J., </a:t>
            </a:r>
            <a:r>
              <a:rPr lang="en-US" sz="1200" err="1"/>
              <a:t>Gombojar</a:t>
            </a:r>
            <a:r>
              <a:rPr lang="en-US" sz="1200" dirty="0"/>
              <a:t>, N., </a:t>
            </a:r>
            <a:r>
              <a:rPr lang="en-US" sz="1200" err="1"/>
              <a:t>Linkentach</a:t>
            </a:r>
            <a:r>
              <a:rPr lang="en-US" sz="1200" dirty="0"/>
              <a:t>, J., et al. (2019)</a:t>
            </a:r>
            <a:r>
              <a:rPr lang="en-US" sz="1200" i="1" dirty="0"/>
              <a:t> '</a:t>
            </a:r>
            <a:r>
              <a:rPr lang="en-US" sz="1200" dirty="0"/>
              <a:t>Positive childhood experiences and adult mental and relational health in a statewide sample: associations across adverse childhood </a:t>
            </a:r>
            <a:r>
              <a:rPr lang="en-US" sz="1200"/>
              <a:t>experiences levels'.</a:t>
            </a:r>
            <a:r>
              <a:rPr lang="en-US" sz="1200" i="1"/>
              <a:t> JAMA Pediatr.</a:t>
            </a:r>
            <a:r>
              <a:rPr lang="en-US" sz="1200"/>
              <a:t> 103 (11).  DOI: </a:t>
            </a:r>
            <a:r>
              <a:rPr lang="en-US" sz="1200" dirty="0">
                <a:ea typeface="+mn-lt"/>
                <a:cs typeface="+mn-lt"/>
                <a:hlinkClick r:id="rId4"/>
              </a:rPr>
              <a:t>Positive Childhood Experiences and Adult Mental and Relational Health in a Statewide Sample: Associations Across Adverse Childhood Experiences Levels | Pediatrics | JAMA Pediatrics | JAMA Network</a:t>
            </a:r>
            <a:endParaRPr lang="en-US" sz="1200" dirty="0"/>
          </a:p>
          <a:p>
            <a:pPr marL="0" indent="0">
              <a:buNone/>
            </a:pPr>
            <a:r>
              <a:rPr lang="en-US" sz="1200"/>
              <a:t>CDC. (2024) Adverse childhood experiences'  </a:t>
            </a:r>
            <a:r>
              <a:rPr lang="en-US" sz="1200" i="1" dirty="0"/>
              <a:t>risk and protective factors</a:t>
            </a:r>
            <a:r>
              <a:rPr lang="en-US" sz="1200" dirty="0"/>
              <a:t>. </a:t>
            </a:r>
            <a:r>
              <a:rPr lang="en-US" sz="1200" err="1"/>
              <a:t>Ar</a:t>
            </a:r>
            <a:r>
              <a:rPr lang="en-US" sz="1200" dirty="0"/>
              <a:t> </a:t>
            </a:r>
            <a:r>
              <a:rPr lang="en-US" sz="1200" err="1"/>
              <a:t>gael</a:t>
            </a:r>
            <a:r>
              <a:rPr lang="en-US" sz="1200" dirty="0"/>
              <a:t>: </a:t>
            </a:r>
            <a:r>
              <a:rPr lang="en-US" sz="1200" dirty="0">
                <a:ea typeface="+mn-lt"/>
                <a:cs typeface="+mn-lt"/>
                <a:hlinkClick r:id="rId5"/>
              </a:rPr>
              <a:t>Risk and Protective Factors | Adverse Childhood Experiences (ACEs) | CDC. </a:t>
            </a:r>
            <a:r>
              <a:rPr lang="en-US" sz="1200" dirty="0">
                <a:ea typeface="+mn-lt"/>
                <a:cs typeface="+mn-lt"/>
              </a:rPr>
              <a:t>(</a:t>
            </a:r>
            <a:r>
              <a:rPr lang="en-US" sz="1200" err="1">
                <a:ea typeface="+mn-lt"/>
                <a:cs typeface="+mn-lt"/>
              </a:rPr>
              <a:t>Cyrchwyd</a:t>
            </a:r>
            <a:r>
              <a:rPr lang="en-US" sz="1200" dirty="0">
                <a:ea typeface="+mn-lt"/>
                <a:cs typeface="+mn-lt"/>
              </a:rPr>
              <a:t>: 6 </a:t>
            </a:r>
            <a:r>
              <a:rPr lang="en-US" sz="1200" err="1">
                <a:ea typeface="+mn-lt"/>
                <a:cs typeface="+mn-lt"/>
              </a:rPr>
              <a:t>Ionawr</a:t>
            </a:r>
            <a:r>
              <a:rPr lang="en-US" sz="1200" dirty="0">
                <a:ea typeface="+mn-lt"/>
                <a:cs typeface="+mn-lt"/>
              </a:rPr>
              <a:t> 2025),</a:t>
            </a:r>
            <a:endParaRPr lang="en-US" sz="1200" dirty="0"/>
          </a:p>
          <a:p>
            <a:pPr marL="0" indent="0">
              <a:buNone/>
            </a:pPr>
            <a:r>
              <a:rPr lang="en-US" sz="1200" dirty="0"/>
              <a:t>Chawla, L. (2015) Benefits of nature contact for children. </a:t>
            </a:r>
            <a:r>
              <a:rPr lang="en-US" sz="1200" i="1"/>
              <a:t>Journal of planning literature.</a:t>
            </a:r>
            <a:r>
              <a:rPr lang="en-US" sz="1200"/>
              <a:t> 30 (4) tt. 433-452. DOI: </a:t>
            </a:r>
            <a:r>
              <a:rPr lang="en-US" sz="1200" dirty="0">
                <a:ea typeface="+mn-lt"/>
                <a:cs typeface="+mn-lt"/>
                <a:hlinkClick r:id="rId6"/>
              </a:rPr>
              <a:t>Benefits of Nature Contact for Children - Louise Chawla, 2015</a:t>
            </a:r>
            <a:endParaRPr lang="en-US" sz="1200">
              <a:latin typeface="Aptos" panose="020B0004020202020204"/>
              <a:ea typeface="Calibri"/>
              <a:cs typeface="Calibri"/>
            </a:endParaRPr>
          </a:p>
          <a:p>
            <a:pPr marL="0" indent="0">
              <a:buNone/>
            </a:pPr>
            <a:r>
              <a:rPr lang="en-US" sz="1200" dirty="0">
                <a:ea typeface="Calibri"/>
                <a:cs typeface="Calibri"/>
              </a:rPr>
              <a:t>Estyn. (2017)</a:t>
            </a:r>
            <a:r>
              <a:rPr lang="en-US" sz="1200" i="1" dirty="0">
                <a:ea typeface="Calibri"/>
                <a:cs typeface="Calibri"/>
              </a:rPr>
              <a:t> Supplementary guidance: healthy living.</a:t>
            </a:r>
            <a:r>
              <a:rPr lang="en-US" sz="1200" dirty="0">
                <a:ea typeface="Calibri"/>
                <a:cs typeface="Calibri"/>
              </a:rPr>
              <a:t> </a:t>
            </a:r>
            <a:r>
              <a:rPr lang="en-US" sz="1200" dirty="0" err="1">
                <a:ea typeface="Calibri"/>
                <a:cs typeface="Calibri"/>
              </a:rPr>
              <a:t>Ar</a:t>
            </a:r>
            <a:r>
              <a:rPr lang="en-US" sz="1200" dirty="0">
                <a:ea typeface="Calibri"/>
                <a:cs typeface="Calibri"/>
              </a:rPr>
              <a:t> </a:t>
            </a:r>
            <a:r>
              <a:rPr lang="en-US" sz="1200" dirty="0" err="1">
                <a:ea typeface="Calibri"/>
                <a:cs typeface="Calibri"/>
              </a:rPr>
              <a:t>gael</a:t>
            </a:r>
            <a:r>
              <a:rPr lang="en-US" sz="1200" dirty="0">
                <a:ea typeface="Calibri"/>
                <a:cs typeface="Calibri"/>
              </a:rPr>
              <a:t>: </a:t>
            </a:r>
            <a:r>
              <a:rPr lang="en-US" sz="1200" dirty="0">
                <a:ea typeface="+mn-lt"/>
                <a:cs typeface="+mn-lt"/>
                <a:hlinkClick r:id="rId7"/>
              </a:rPr>
              <a:t>NIA Supplementary guidance - healthy living in schools</a:t>
            </a:r>
            <a:r>
              <a:rPr lang="en-US" sz="1200" dirty="0">
                <a:ea typeface="+mn-lt"/>
                <a:cs typeface="+mn-lt"/>
              </a:rPr>
              <a:t>. (</a:t>
            </a:r>
            <a:r>
              <a:rPr lang="en-US" sz="1200" dirty="0" err="1">
                <a:ea typeface="+mn-lt"/>
                <a:cs typeface="+mn-lt"/>
              </a:rPr>
              <a:t>Cyrchwyd</a:t>
            </a:r>
            <a:r>
              <a:rPr lang="en-US" sz="1200" dirty="0">
                <a:ea typeface="+mn-lt"/>
                <a:cs typeface="+mn-lt"/>
              </a:rPr>
              <a:t>: 30 </a:t>
            </a:r>
            <a:r>
              <a:rPr lang="en-US" sz="1200" dirty="0" err="1">
                <a:ea typeface="+mn-lt"/>
                <a:cs typeface="+mn-lt"/>
              </a:rPr>
              <a:t>Rhagfyr</a:t>
            </a:r>
            <a:r>
              <a:rPr lang="en-US" sz="1200" dirty="0">
                <a:ea typeface="+mn-lt"/>
                <a:cs typeface="+mn-lt"/>
              </a:rPr>
              <a:t> 2024). </a:t>
            </a:r>
          </a:p>
          <a:p>
            <a:pPr marL="0" indent="0">
              <a:buNone/>
            </a:pPr>
            <a:r>
              <a:rPr lang="en-US" sz="1200" dirty="0">
                <a:ea typeface="Calibri"/>
                <a:cs typeface="Calibri"/>
              </a:rPr>
              <a:t>Every Child Matters (2009) change for children: statuory guidance to the uk border agency on making arrangements</a:t>
            </a:r>
            <a:r>
              <a:rPr lang="en-US" sz="1200">
                <a:ea typeface="Calibri"/>
                <a:cs typeface="Calibri"/>
              </a:rPr>
              <a:t> to safeguard and promote the welfare of children. </a:t>
            </a:r>
            <a:r>
              <a:rPr lang="en-US" sz="1200" i="1">
                <a:ea typeface="Calibri"/>
                <a:cs typeface="Calibri"/>
              </a:rPr>
              <a:t>Issued under section 55 of the Borders, citizenship and immigration act 2009.</a:t>
            </a:r>
            <a:r>
              <a:rPr lang="en-US" sz="1200">
                <a:ea typeface="Calibri"/>
                <a:cs typeface="Calibri"/>
              </a:rPr>
              <a:t>Ar </a:t>
            </a:r>
            <a:r>
              <a:rPr lang="en-US" sz="1200" err="1">
                <a:ea typeface="Calibri"/>
                <a:cs typeface="Calibri"/>
              </a:rPr>
              <a:t>gael</a:t>
            </a:r>
            <a:r>
              <a:rPr lang="en-US" sz="1200" dirty="0">
                <a:ea typeface="Calibri"/>
                <a:cs typeface="Calibri"/>
              </a:rPr>
              <a:t>: </a:t>
            </a:r>
            <a:r>
              <a:rPr lang="en-US" sz="1200" dirty="0">
                <a:ea typeface="+mn-lt"/>
                <a:cs typeface="+mn-lt"/>
                <a:hlinkClick r:id="rId8"/>
              </a:rPr>
              <a:t>change-for-children.pdf</a:t>
            </a:r>
            <a:r>
              <a:rPr lang="en-US" sz="1200" dirty="0">
                <a:ea typeface="+mn-lt"/>
                <a:cs typeface="+mn-lt"/>
              </a:rPr>
              <a:t>.</a:t>
            </a:r>
            <a:r>
              <a:rPr lang="en-US" sz="1200">
                <a:ea typeface="Calibri"/>
                <a:cs typeface="Calibri"/>
              </a:rPr>
              <a:t> (</a:t>
            </a:r>
            <a:r>
              <a:rPr lang="en-US" sz="1200" err="1">
                <a:ea typeface="Calibri"/>
                <a:cs typeface="Calibri"/>
              </a:rPr>
              <a:t>Cyrchwyd</a:t>
            </a:r>
            <a:r>
              <a:rPr lang="en-US" sz="1200">
                <a:ea typeface="Calibri"/>
                <a:cs typeface="Calibri"/>
              </a:rPr>
              <a:t>: 30 </a:t>
            </a:r>
            <a:r>
              <a:rPr lang="en-US" sz="1200" err="1">
                <a:ea typeface="Calibri"/>
                <a:cs typeface="Calibri"/>
              </a:rPr>
              <a:t>Rhagfyr</a:t>
            </a:r>
            <a:r>
              <a:rPr lang="en-US" sz="1200" dirty="0">
                <a:ea typeface="Calibri"/>
                <a:cs typeface="Calibri"/>
              </a:rPr>
              <a:t> 2024).</a:t>
            </a:r>
          </a:p>
          <a:p>
            <a:pPr marL="0" indent="0">
              <a:buNone/>
            </a:pPr>
            <a:r>
              <a:rPr lang="en-US" sz="1200" dirty="0">
                <a:ea typeface="Calibri"/>
                <a:cs typeface="Calibri"/>
              </a:rPr>
              <a:t>GOV.UK. (2010) Equality Act 2010. </a:t>
            </a:r>
            <a:r>
              <a:rPr lang="en-US" sz="1200" dirty="0" err="1">
                <a:ea typeface="Calibri"/>
                <a:cs typeface="Calibri"/>
              </a:rPr>
              <a:t>Ar</a:t>
            </a:r>
            <a:r>
              <a:rPr lang="en-US" sz="1200" dirty="0">
                <a:ea typeface="Calibri"/>
                <a:cs typeface="Calibri"/>
              </a:rPr>
              <a:t> </a:t>
            </a:r>
            <a:r>
              <a:rPr lang="en-US" sz="1200" dirty="0" err="1">
                <a:ea typeface="Calibri"/>
                <a:cs typeface="Calibri"/>
              </a:rPr>
              <a:t>gael</a:t>
            </a:r>
            <a:r>
              <a:rPr lang="en-US" sz="1200" dirty="0">
                <a:ea typeface="Calibri"/>
                <a:cs typeface="Calibri"/>
              </a:rPr>
              <a:t>: </a:t>
            </a:r>
            <a:r>
              <a:rPr lang="en-US" sz="1200" dirty="0">
                <a:ea typeface="+mn-lt"/>
                <a:cs typeface="+mn-lt"/>
                <a:hlinkClick r:id="rId9"/>
              </a:rPr>
              <a:t>Definition of disability under the Equality Act 2010 - GOV.UK</a:t>
            </a:r>
            <a:r>
              <a:rPr lang="en-US" sz="1200" dirty="0">
                <a:ea typeface="+mn-lt"/>
                <a:cs typeface="+mn-lt"/>
              </a:rPr>
              <a:t>. (</a:t>
            </a:r>
            <a:r>
              <a:rPr lang="en-US" sz="1200" dirty="0" err="1">
                <a:ea typeface="+mn-lt"/>
                <a:cs typeface="+mn-lt"/>
              </a:rPr>
              <a:t>Cyrchwyd</a:t>
            </a:r>
            <a:r>
              <a:rPr lang="en-US" sz="1200" dirty="0">
                <a:ea typeface="+mn-lt"/>
                <a:cs typeface="+mn-lt"/>
              </a:rPr>
              <a:t>: 20 </a:t>
            </a:r>
            <a:r>
              <a:rPr lang="en-US" sz="1200" dirty="0" err="1">
                <a:ea typeface="+mn-lt"/>
                <a:cs typeface="+mn-lt"/>
              </a:rPr>
              <a:t>Rhagfyr</a:t>
            </a:r>
            <a:r>
              <a:rPr lang="en-US" sz="1200" dirty="0">
                <a:ea typeface="+mn-lt"/>
                <a:cs typeface="+mn-lt"/>
              </a:rPr>
              <a:t> 2024). </a:t>
            </a:r>
          </a:p>
          <a:p>
            <a:pPr marL="0" indent="0">
              <a:buNone/>
            </a:pPr>
            <a:r>
              <a:rPr lang="en-US" sz="1200" dirty="0">
                <a:ea typeface="Calibri"/>
                <a:cs typeface="Calibri"/>
              </a:rPr>
              <a:t>Harris, N. (2014)</a:t>
            </a:r>
            <a:r>
              <a:rPr lang="en-US" sz="1200" i="1" dirty="0">
                <a:ea typeface="Calibri"/>
                <a:cs typeface="Calibri"/>
              </a:rPr>
              <a:t> How childhood trauma affects a lifetime</a:t>
            </a:r>
            <a:r>
              <a:rPr lang="en-US" sz="1200" dirty="0">
                <a:ea typeface="Calibri"/>
                <a:cs typeface="Calibri"/>
              </a:rPr>
              <a:t>. </a:t>
            </a:r>
            <a:r>
              <a:rPr lang="en-US" sz="1200" err="1">
                <a:ea typeface="Calibri"/>
                <a:cs typeface="Calibri"/>
              </a:rPr>
              <a:t>Ar</a:t>
            </a:r>
            <a:r>
              <a:rPr lang="en-US" sz="1200" dirty="0">
                <a:ea typeface="Calibri"/>
                <a:cs typeface="Calibri"/>
              </a:rPr>
              <a:t> </a:t>
            </a:r>
            <a:r>
              <a:rPr lang="en-US" sz="1200" err="1">
                <a:ea typeface="Calibri"/>
                <a:cs typeface="Calibri"/>
              </a:rPr>
              <a:t>gael</a:t>
            </a:r>
            <a:r>
              <a:rPr lang="en-US" sz="1200" dirty="0">
                <a:ea typeface="Calibri"/>
                <a:cs typeface="Calibri"/>
              </a:rPr>
              <a:t>: </a:t>
            </a:r>
            <a:r>
              <a:rPr lang="en-US" sz="1200" dirty="0">
                <a:ea typeface="+mn-lt"/>
                <a:cs typeface="+mn-lt"/>
                <a:hlinkClick r:id="rId10"/>
              </a:rPr>
              <a:t>Nadine Burke Harris: How childhood trauma affects health across a lifetime | TED Talk</a:t>
            </a:r>
            <a:r>
              <a:rPr lang="en-US" sz="1200" dirty="0">
                <a:ea typeface="+mn-lt"/>
                <a:cs typeface="+mn-lt"/>
              </a:rPr>
              <a:t>.</a:t>
            </a:r>
            <a:r>
              <a:rPr lang="en-US" sz="1200" dirty="0">
                <a:ea typeface="Calibri"/>
                <a:cs typeface="Calibri"/>
              </a:rPr>
              <a:t> (</a:t>
            </a:r>
            <a:r>
              <a:rPr lang="en-US" sz="1200" err="1">
                <a:ea typeface="Calibri"/>
                <a:cs typeface="Calibri"/>
              </a:rPr>
              <a:t>Cyrchwyd</a:t>
            </a:r>
            <a:r>
              <a:rPr lang="en-US" sz="1200" dirty="0">
                <a:ea typeface="Calibri"/>
                <a:cs typeface="Calibri"/>
              </a:rPr>
              <a:t>: 2 </a:t>
            </a:r>
            <a:r>
              <a:rPr lang="en-US" sz="1200" err="1">
                <a:ea typeface="Calibri"/>
                <a:cs typeface="Calibri"/>
              </a:rPr>
              <a:t>Ionawr</a:t>
            </a:r>
            <a:r>
              <a:rPr lang="en-US" sz="1200" dirty="0">
                <a:ea typeface="Calibri"/>
                <a:cs typeface="Calibri"/>
              </a:rPr>
              <a:t> 2025).</a:t>
            </a:r>
          </a:p>
          <a:p>
            <a:pPr marL="0" indent="0">
              <a:buNone/>
            </a:pPr>
            <a:r>
              <a:rPr lang="en-US" sz="1200" dirty="0">
                <a:ea typeface="Calibri"/>
                <a:cs typeface="Calibri"/>
              </a:rPr>
              <a:t>Hashemzadeh, M., Rahimi, A., Zare-</a:t>
            </a:r>
            <a:r>
              <a:rPr lang="en-US" sz="1200" err="1">
                <a:ea typeface="Calibri"/>
                <a:cs typeface="Calibri"/>
              </a:rPr>
              <a:t>Farashbandi</a:t>
            </a:r>
            <a:r>
              <a:rPr lang="en-US" sz="1200" dirty="0">
                <a:ea typeface="Calibri"/>
                <a:cs typeface="Calibri"/>
              </a:rPr>
              <a:t>, F., Alari-Nalini, A. et al. (2019) "</a:t>
            </a:r>
            <a:r>
              <a:rPr lang="en-US" sz="1200" err="1">
                <a:ea typeface="Calibri"/>
                <a:cs typeface="Calibri"/>
              </a:rPr>
              <a:t>Transyjeoretical</a:t>
            </a:r>
            <a:r>
              <a:rPr lang="en-US" sz="1200" dirty="0">
                <a:ea typeface="Calibri"/>
                <a:cs typeface="Calibri"/>
              </a:rPr>
              <a:t> model of health </a:t>
            </a:r>
            <a:r>
              <a:rPr lang="en-US" sz="1200" err="1">
                <a:ea typeface="Calibri"/>
                <a:cs typeface="Calibri"/>
              </a:rPr>
              <a:t>behaviour</a:t>
            </a:r>
            <a:r>
              <a:rPr lang="en-US" sz="1200" dirty="0">
                <a:ea typeface="Calibri"/>
                <a:cs typeface="Calibri"/>
              </a:rPr>
              <a:t> change A systematic review". </a:t>
            </a:r>
            <a:r>
              <a:rPr lang="en-US" sz="1200" i="1" err="1">
                <a:ea typeface="Calibri"/>
                <a:cs typeface="Calibri"/>
              </a:rPr>
              <a:t>Iranion</a:t>
            </a:r>
            <a:r>
              <a:rPr lang="en-US" sz="1200" i="1" dirty="0">
                <a:ea typeface="Calibri"/>
                <a:cs typeface="Calibri"/>
              </a:rPr>
              <a:t> journal of nursing and midwifery research</a:t>
            </a:r>
            <a:r>
              <a:rPr lang="en-US" sz="1200" dirty="0">
                <a:ea typeface="Calibri"/>
                <a:cs typeface="Calibri"/>
              </a:rPr>
              <a:t> 24 (2) </a:t>
            </a:r>
            <a:r>
              <a:rPr lang="en-US" sz="1200" i="1">
                <a:ea typeface="Calibri"/>
                <a:cs typeface="Calibri"/>
              </a:rPr>
              <a:t>pp. 83-90.</a:t>
            </a:r>
            <a:r>
              <a:rPr lang="en-US" sz="1200">
                <a:ea typeface="Calibri"/>
                <a:cs typeface="Calibri"/>
              </a:rPr>
              <a:t> DOI: </a:t>
            </a:r>
            <a:r>
              <a:rPr lang="en-US" sz="1200" dirty="0">
                <a:ea typeface="+mn-lt"/>
                <a:cs typeface="+mn-lt"/>
                <a:hlinkClick r:id="rId11"/>
              </a:rPr>
              <a:t>Iranian Journal of Nursing and Midwifery Research</a:t>
            </a:r>
          </a:p>
          <a:p>
            <a:pPr marL="0" indent="0">
              <a:buNone/>
            </a:pPr>
            <a:r>
              <a:rPr lang="en-US" sz="1200" dirty="0">
                <a:ea typeface="Calibri"/>
                <a:cs typeface="Calibri"/>
              </a:rPr>
              <a:t>Hogan, A. (2019) </a:t>
            </a:r>
            <a:r>
              <a:rPr lang="en-US" sz="1200" i="1" dirty="0">
                <a:ea typeface="Calibri"/>
                <a:cs typeface="Calibri"/>
              </a:rPr>
              <a:t>Social and medical models of disability and mental health; evolution and renewal</a:t>
            </a:r>
            <a:r>
              <a:rPr lang="en-US" sz="1200" dirty="0">
                <a:ea typeface="Calibri"/>
                <a:cs typeface="Calibri"/>
              </a:rPr>
              <a:t>. 191 (3) tt. 16-18. DOI: </a:t>
            </a:r>
            <a:r>
              <a:rPr lang="en-US" sz="1200" dirty="0">
                <a:ea typeface="+mn-lt"/>
                <a:cs typeface="+mn-lt"/>
                <a:hlinkClick r:id="rId12"/>
              </a:rPr>
              <a:t>Social and medical models of disability and mental health: evolution and renewal | CMAJ</a:t>
            </a:r>
            <a:r>
              <a:rPr lang="en-US" sz="1200">
                <a:ea typeface="+mn-lt"/>
                <a:cs typeface="+mn-lt"/>
              </a:rPr>
              <a:t>. </a:t>
            </a:r>
            <a:endParaRPr lang="en-US" sz="1200">
              <a:ea typeface="Calibri"/>
              <a:cs typeface="Calibri"/>
            </a:endParaRPr>
          </a:p>
          <a:p>
            <a:pPr marL="0" indent="0">
              <a:buNone/>
            </a:pPr>
            <a:r>
              <a:rPr lang="en-US" sz="1200" dirty="0">
                <a:ea typeface="Calibri"/>
                <a:cs typeface="Calibri"/>
              </a:rPr>
              <a:t>Jarden, A. a Rosche, A. (2023). </a:t>
            </a:r>
            <a:r>
              <a:rPr lang="en-US" sz="1200" i="1" dirty="0">
                <a:ea typeface="Calibri"/>
                <a:cs typeface="Calibri"/>
              </a:rPr>
              <a:t>What is wellbeing</a:t>
            </a:r>
            <a:r>
              <a:rPr lang="en-US" sz="1200" dirty="0">
                <a:ea typeface="Calibri"/>
                <a:cs typeface="Calibri"/>
              </a:rPr>
              <a:t>. 20 (6). DOI:</a:t>
            </a:r>
            <a:r>
              <a:rPr lang="en-US" sz="1200" dirty="0">
                <a:ea typeface="Calibri"/>
                <a:cs typeface="Calibri"/>
                <a:hlinkClick r:id="rId13"/>
              </a:rPr>
              <a:t>What</a:t>
            </a:r>
            <a:r>
              <a:rPr lang="en-US" sz="1200" dirty="0">
                <a:ea typeface="+mn-lt"/>
                <a:cs typeface="+mn-lt"/>
                <a:hlinkClick r:id="rId13"/>
              </a:rPr>
              <a:t> Is Wellbeing?</a:t>
            </a:r>
            <a:r>
              <a:rPr lang="en-US" sz="1200">
                <a:ea typeface="+mn-lt"/>
                <a:cs typeface="+mn-lt"/>
              </a:rPr>
              <a:t>.</a:t>
            </a:r>
            <a:r>
              <a:rPr lang="en-US" sz="1200" dirty="0">
                <a:ea typeface="Calibri"/>
                <a:cs typeface="Calibri"/>
              </a:rPr>
              <a:t> </a:t>
            </a:r>
          </a:p>
          <a:p>
            <a:pPr marL="0" indent="0">
              <a:buNone/>
            </a:pPr>
            <a:r>
              <a:rPr lang="en-US" sz="1200" err="1">
                <a:ea typeface="Calibri"/>
                <a:cs typeface="Calibri"/>
              </a:rPr>
              <a:t>Jirout</a:t>
            </a:r>
            <a:r>
              <a:rPr lang="en-US" sz="1200" dirty="0">
                <a:ea typeface="Calibri"/>
                <a:cs typeface="Calibri"/>
              </a:rPr>
              <a:t>, J., </a:t>
            </a:r>
            <a:r>
              <a:rPr lang="en-US" sz="1200" err="1">
                <a:ea typeface="Calibri"/>
                <a:cs typeface="Calibri"/>
              </a:rPr>
              <a:t>Locasale</a:t>
            </a:r>
            <a:r>
              <a:rPr lang="en-US" sz="1200" dirty="0">
                <a:ea typeface="Calibri"/>
                <a:cs typeface="Calibri"/>
              </a:rPr>
              <a:t>- Crouch, J., Turnbull, K., Gu, Y et al. (2019) </a:t>
            </a:r>
            <a:r>
              <a:rPr lang="en-US" sz="1200" i="1" dirty="0">
                <a:ea typeface="Calibri"/>
                <a:cs typeface="Calibri"/>
              </a:rPr>
              <a:t>How lifestyle factors affect cognitive and executive function and the ability to learn in change. </a:t>
            </a:r>
            <a:r>
              <a:rPr lang="en-US" sz="1200">
                <a:ea typeface="Calibri"/>
                <a:cs typeface="Calibri"/>
              </a:rPr>
              <a:t>11 (8) DO</a:t>
            </a:r>
            <a:r>
              <a:rPr lang="en-US" sz="1200" i="1">
                <a:ea typeface="Calibri"/>
                <a:cs typeface="Calibri"/>
              </a:rPr>
              <a:t>I</a:t>
            </a:r>
            <a:r>
              <a:rPr lang="en-US" sz="1200" dirty="0">
                <a:ea typeface="Calibri"/>
                <a:cs typeface="Calibri"/>
              </a:rPr>
              <a:t>: </a:t>
            </a:r>
            <a:r>
              <a:rPr lang="en-US" sz="1200" dirty="0">
                <a:ea typeface="+mn-lt"/>
                <a:cs typeface="+mn-lt"/>
                <a:hlinkClick r:id="rId14"/>
              </a:rPr>
              <a:t>How Lifestyle Factors Affect Cognitive and Executive Function and the Ability to Learn in Children</a:t>
            </a:r>
            <a:r>
              <a:rPr lang="en-US" sz="1200">
                <a:ea typeface="+mn-lt"/>
                <a:cs typeface="+mn-lt"/>
              </a:rPr>
              <a:t>.</a:t>
            </a:r>
            <a:r>
              <a:rPr lang="en-US" sz="1200">
                <a:ea typeface="Calibri"/>
                <a:cs typeface="Calibri"/>
              </a:rPr>
              <a:t> (</a:t>
            </a:r>
            <a:r>
              <a:rPr lang="en-US" sz="1200" err="1">
                <a:ea typeface="Calibri"/>
                <a:cs typeface="Calibri"/>
              </a:rPr>
              <a:t>Cyrchwyd</a:t>
            </a:r>
            <a:r>
              <a:rPr lang="en-US" sz="1200">
                <a:ea typeface="Calibri"/>
                <a:cs typeface="Calibri"/>
              </a:rPr>
              <a:t>: 30 </a:t>
            </a:r>
            <a:r>
              <a:rPr lang="en-US" sz="1200" err="1">
                <a:ea typeface="Calibri"/>
                <a:cs typeface="Calibri"/>
              </a:rPr>
              <a:t>Rhagfyr</a:t>
            </a:r>
            <a:r>
              <a:rPr lang="en-US" sz="1200" dirty="0">
                <a:ea typeface="Calibri"/>
                <a:cs typeface="Calibri"/>
              </a:rPr>
              <a:t> 2024).</a:t>
            </a:r>
          </a:p>
          <a:p>
            <a:pPr marL="0" indent="0">
              <a:buNone/>
            </a:pPr>
            <a:r>
              <a:rPr lang="en-US" sz="1200" dirty="0">
                <a:ea typeface="Calibri"/>
                <a:cs typeface="Calibri"/>
              </a:rPr>
              <a:t>Lewis, A. (2019)</a:t>
            </a:r>
            <a:r>
              <a:rPr lang="en-US" sz="1200" i="1" dirty="0">
                <a:ea typeface="Calibri"/>
                <a:cs typeface="Calibri"/>
              </a:rPr>
              <a:t> Examining the concept of well-being and early childhood: adopting the multi-disciplinary perspectives. </a:t>
            </a:r>
            <a:r>
              <a:rPr lang="en-US" sz="1200">
                <a:ea typeface="Calibri"/>
                <a:cs typeface="Calibri"/>
              </a:rPr>
              <a:t>17 (4) tt.. 294-308 DOI:</a:t>
            </a:r>
            <a:r>
              <a:rPr lang="en-US" sz="1200" dirty="0">
                <a:ea typeface="Calibri"/>
                <a:cs typeface="Calibri"/>
              </a:rPr>
              <a:t>  </a:t>
            </a:r>
            <a:r>
              <a:rPr lang="en-US" sz="1200" dirty="0">
                <a:ea typeface="+mn-lt"/>
                <a:cs typeface="+mn-lt"/>
                <a:hlinkClick r:id="rId15"/>
              </a:rPr>
              <a:t>Examining the concept of well-being and early childhood: </a:t>
            </a:r>
            <a:r>
              <a:rPr lang="en-US" sz="1200">
                <a:ea typeface="+mn-lt"/>
                <a:cs typeface="+mn-lt"/>
                <a:hlinkClick r:id="rId15"/>
              </a:rPr>
              <a:t>Adopting multi-disciplinary perspectives - Alyson Lewis, 2019</a:t>
            </a:r>
            <a:r>
              <a:rPr lang="en-US" sz="1200">
                <a:ea typeface="+mn-lt"/>
                <a:cs typeface="+mn-lt"/>
              </a:rPr>
              <a:t>. (</a:t>
            </a:r>
            <a:r>
              <a:rPr lang="en-US" sz="1200" err="1">
                <a:ea typeface="+mn-lt"/>
                <a:cs typeface="+mn-lt"/>
              </a:rPr>
              <a:t>Cyrchwyd</a:t>
            </a:r>
            <a:r>
              <a:rPr lang="en-US" sz="1200">
                <a:ea typeface="+mn-lt"/>
                <a:cs typeface="+mn-lt"/>
              </a:rPr>
              <a:t>: 13 </a:t>
            </a:r>
            <a:r>
              <a:rPr lang="en-US" sz="1200" err="1">
                <a:ea typeface="+mn-lt"/>
                <a:cs typeface="+mn-lt"/>
              </a:rPr>
              <a:t>Rhagfyr</a:t>
            </a:r>
            <a:r>
              <a:rPr lang="en-US" sz="1200" dirty="0">
                <a:ea typeface="+mn-lt"/>
                <a:cs typeface="+mn-lt"/>
              </a:rPr>
              <a:t> 2024). </a:t>
            </a:r>
            <a:endParaRPr lang="en-US" sz="1200" dirty="0">
              <a:ea typeface="Calibri"/>
              <a:cs typeface="Calibri"/>
            </a:endParaRPr>
          </a:p>
          <a:p>
            <a:pPr marL="0" indent="0">
              <a:buNone/>
            </a:pPr>
            <a:r>
              <a:rPr lang="en-US" sz="1200" dirty="0"/>
              <a:t>Leonardi, F. (2018)</a:t>
            </a:r>
            <a:r>
              <a:rPr lang="en-US" sz="1200" i="1"/>
              <a:t> The definition of health: towards new perspectives, 48 (4) tt. 735-748</a:t>
            </a:r>
            <a:r>
              <a:rPr lang="en-US" sz="1200"/>
              <a:t>. </a:t>
            </a:r>
            <a:r>
              <a:rPr lang="en-US" sz="1200" err="1"/>
              <a:t>Ar</a:t>
            </a:r>
            <a:r>
              <a:rPr lang="en-US" sz="1200"/>
              <a:t> </a:t>
            </a:r>
            <a:r>
              <a:rPr lang="en-US" sz="1200" err="1"/>
              <a:t>gael</a:t>
            </a:r>
            <a:r>
              <a:rPr lang="en-US" sz="1200" dirty="0"/>
              <a:t>: </a:t>
            </a:r>
            <a:r>
              <a:rPr lang="en-US" sz="1200">
                <a:hlinkClick r:id="rId16"/>
              </a:rPr>
              <a:t>The Definition of Health: Towards New Perspectives - Fabio Leonardi, 2018</a:t>
            </a:r>
            <a:r>
              <a:rPr lang="en-US" sz="1200"/>
              <a:t>. (</a:t>
            </a:r>
            <a:r>
              <a:rPr lang="en-US" sz="1200" err="1"/>
              <a:t>Cyrchwyd</a:t>
            </a:r>
            <a:r>
              <a:rPr lang="en-US" sz="1200"/>
              <a:t>: 14 </a:t>
            </a:r>
            <a:r>
              <a:rPr lang="en-US" sz="1200" err="1"/>
              <a:t>Rhagfyr</a:t>
            </a:r>
            <a:r>
              <a:rPr lang="en-US" sz="1200" dirty="0"/>
              <a:t> 2024)</a:t>
            </a:r>
            <a:endParaRPr lang="en-US" dirty="0"/>
          </a:p>
          <a:p>
            <a:pPr marL="0" indent="0">
              <a:buNone/>
            </a:pPr>
            <a:r>
              <a:rPr lang="en-US" sz="1200" dirty="0"/>
              <a:t>Mason, M. a Rieser, R. (1994)</a:t>
            </a:r>
            <a:r>
              <a:rPr lang="en-US" sz="1200" i="1" dirty="0"/>
              <a:t> Altogether better. </a:t>
            </a:r>
            <a:r>
              <a:rPr lang="en-US" sz="1200" dirty="0"/>
              <a:t>Charity projects: comic relief.</a:t>
            </a:r>
          </a:p>
          <a:p>
            <a:pPr marL="0" indent="0">
              <a:buNone/>
            </a:pPr>
            <a:r>
              <a:rPr lang="en-US" sz="1200" dirty="0"/>
              <a:t>Merton, J. (2018</a:t>
            </a:r>
            <a:r>
              <a:rPr lang="en-US" sz="1200" i="1" dirty="0"/>
              <a:t>) Empowering children: building social resilience and emotional wellbeing in the early years.</a:t>
            </a:r>
            <a:r>
              <a:rPr lang="en-US" sz="1200" dirty="0"/>
              <a:t> </a:t>
            </a:r>
            <a:r>
              <a:rPr lang="en-US" sz="1200" err="1"/>
              <a:t>Ar</a:t>
            </a:r>
            <a:r>
              <a:rPr lang="en-US" sz="1200" dirty="0"/>
              <a:t> </a:t>
            </a:r>
            <a:r>
              <a:rPr lang="en-US" sz="1200" err="1"/>
              <a:t>gael</a:t>
            </a:r>
            <a:r>
              <a:rPr lang="en-US" sz="1200" dirty="0"/>
              <a:t>:  </a:t>
            </a:r>
            <a:r>
              <a:rPr lang="en-US" sz="1200" dirty="0">
                <a:ea typeface="+mn-lt"/>
                <a:cs typeface="+mn-lt"/>
                <a:hlinkClick r:id="rId17"/>
              </a:rPr>
              <a:t>Empowering children: building social resilience and emotional wellbeing in the early years. - EBSCO</a:t>
            </a:r>
            <a:r>
              <a:rPr lang="en-US" sz="1200" dirty="0">
                <a:ea typeface="+mn-lt"/>
                <a:cs typeface="+mn-lt"/>
              </a:rPr>
              <a:t>. (</a:t>
            </a:r>
            <a:r>
              <a:rPr lang="en-US" sz="1200" err="1">
                <a:ea typeface="+mn-lt"/>
                <a:cs typeface="+mn-lt"/>
              </a:rPr>
              <a:t>Cyrchwyd</a:t>
            </a:r>
            <a:r>
              <a:rPr lang="en-US" sz="1200" dirty="0">
                <a:ea typeface="+mn-lt"/>
                <a:cs typeface="+mn-lt"/>
              </a:rPr>
              <a:t>: 29 </a:t>
            </a:r>
            <a:r>
              <a:rPr lang="en-US" sz="1200" err="1">
                <a:ea typeface="+mn-lt"/>
                <a:cs typeface="+mn-lt"/>
              </a:rPr>
              <a:t>Rhagfyr</a:t>
            </a:r>
            <a:r>
              <a:rPr lang="en-US" sz="1200" dirty="0">
                <a:ea typeface="+mn-lt"/>
                <a:cs typeface="+mn-lt"/>
              </a:rPr>
              <a:t> 2024).</a:t>
            </a:r>
            <a:endParaRPr lang="en-US" sz="1200" dirty="0"/>
          </a:p>
          <a:p>
            <a:pPr marL="0" indent="0">
              <a:buNone/>
            </a:pPr>
            <a:endParaRPr lang="en-US" sz="1200" dirty="0"/>
          </a:p>
          <a:p>
            <a:pPr marL="0" indent="0">
              <a:buNone/>
            </a:pPr>
            <a:endParaRPr lang="en-US" sz="1200"/>
          </a:p>
          <a:p>
            <a:pPr marL="0" indent="0">
              <a:buNone/>
            </a:pPr>
            <a:endParaRPr lang="en-US" sz="1200"/>
          </a:p>
          <a:p>
            <a:pPr marL="0" indent="0">
              <a:buNone/>
            </a:pPr>
            <a:endParaRPr lang="en-US" sz="1200"/>
          </a:p>
          <a:p>
            <a:pPr marL="0" indent="0">
              <a:buNone/>
            </a:pPr>
            <a:endParaRPr lang="en-US" sz="1200"/>
          </a:p>
          <a:p>
            <a:pPr marL="0" indent="0">
              <a:buNone/>
            </a:pPr>
            <a:endParaRPr lang="en-US" sz="1200"/>
          </a:p>
          <a:p>
            <a:pPr marL="0" indent="0">
              <a:buNone/>
            </a:pPr>
            <a:endParaRPr lang="en-US" sz="1200">
              <a:ea typeface="+mn-lt"/>
              <a:cs typeface="+mn-lt"/>
            </a:endParaRPr>
          </a:p>
          <a:p>
            <a:pPr marL="0" indent="0">
              <a:buNone/>
            </a:pPr>
            <a:endParaRPr lang="en-US" sz="1200"/>
          </a:p>
        </p:txBody>
      </p:sp>
    </p:spTree>
    <p:extLst>
      <p:ext uri="{BB962C8B-B14F-4D97-AF65-F5344CB8AC3E}">
        <p14:creationId xmlns:p14="http://schemas.microsoft.com/office/powerpoint/2010/main" val="1174324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89A541E-0C70-ACD2-F9DB-6DE8CD9FC72E}"/>
              </a:ext>
            </a:extLst>
          </p:cNvPr>
          <p:cNvSpPr txBox="1"/>
          <p:nvPr/>
        </p:nvSpPr>
        <p:spPr>
          <a:xfrm>
            <a:off x="1345" y="416773"/>
            <a:ext cx="12188823" cy="48567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US" sz="1100" err="1"/>
              <a:t>Mollborn</a:t>
            </a:r>
            <a:r>
              <a:rPr lang="en-US" sz="1100" dirty="0"/>
              <a:t>, S., James-Hawkins, L., Lawrence, E a Fomby, P. (2014) </a:t>
            </a:r>
            <a:r>
              <a:rPr lang="en-US" sz="1100" i="1" dirty="0"/>
              <a:t>Health lifestyles in early childhood</a:t>
            </a:r>
            <a:r>
              <a:rPr lang="en-US" sz="1100" dirty="0"/>
              <a:t>. 55 (4) tt. 386-402.  DOI: </a:t>
            </a:r>
            <a:r>
              <a:rPr lang="en-US" sz="1100" dirty="0">
                <a:hlinkClick r:id="rId2"/>
              </a:rPr>
              <a:t>Health Lifestyles in Early Childhood - Stefanie Mollborn, Laurie James-Hawkins, Elizabeth Lawrence, Paula Fomby, 2014</a:t>
            </a:r>
            <a:r>
              <a:rPr lang="en-US" sz="1100"/>
              <a:t>. </a:t>
            </a:r>
            <a:endParaRPr lang="en-US" sz="1100" dirty="0"/>
          </a:p>
          <a:p>
            <a:pPr>
              <a:lnSpc>
                <a:spcPct val="150000"/>
              </a:lnSpc>
              <a:spcBef>
                <a:spcPts val="1000"/>
              </a:spcBef>
            </a:pPr>
            <a:r>
              <a:rPr lang="en-US" sz="1100" dirty="0"/>
              <a:t>Musgrave, J. (2017</a:t>
            </a:r>
            <a:r>
              <a:rPr lang="en-US" sz="1100" i="1" dirty="0"/>
              <a:t>) Supporting </a:t>
            </a:r>
            <a:r>
              <a:rPr lang="en-US" sz="1100" i="1" err="1"/>
              <a:t>childrens</a:t>
            </a:r>
            <a:r>
              <a:rPr lang="en-US" sz="1100" i="1" dirty="0"/>
              <a:t> health and wellbeing</a:t>
            </a:r>
            <a:r>
              <a:rPr lang="en-US" sz="1100" dirty="0"/>
              <a:t>. SAGE: </a:t>
            </a:r>
            <a:r>
              <a:rPr lang="en-US" sz="1100" err="1"/>
              <a:t>Llundain.Research</a:t>
            </a:r>
            <a:r>
              <a:rPr lang="en-US" sz="1100" dirty="0"/>
              <a:t> Gate (2023) Adverse childhood experiences, health-</a:t>
            </a:r>
            <a:r>
              <a:rPr lang="en-US" sz="1100" err="1"/>
              <a:t>relared</a:t>
            </a:r>
            <a:r>
              <a:rPr lang="en-US" sz="1100" dirty="0"/>
              <a:t> quality of life, and chronic disease risks in rural areas of the united states. </a:t>
            </a:r>
            <a:r>
              <a:rPr lang="en-US" sz="1100" err="1"/>
              <a:t>Ar</a:t>
            </a:r>
            <a:r>
              <a:rPr lang="en-US" sz="1100" dirty="0"/>
              <a:t> </a:t>
            </a:r>
            <a:r>
              <a:rPr lang="en-US" sz="1100" err="1"/>
              <a:t>gael</a:t>
            </a:r>
            <a:r>
              <a:rPr lang="en-US" sz="1100" dirty="0"/>
              <a:t>: </a:t>
            </a:r>
            <a:r>
              <a:rPr lang="en-US" sz="1100" dirty="0">
                <a:hlinkClick r:id="rId3"/>
              </a:rPr>
              <a:t>Conceptual model of the effects of ACEs on health and well-being.... | Download Scientific Diagram</a:t>
            </a:r>
            <a:r>
              <a:rPr lang="en-US" sz="1100" dirty="0"/>
              <a:t>. (</a:t>
            </a:r>
            <a:r>
              <a:rPr lang="en-US" sz="1100" err="1"/>
              <a:t>Cyrchwyd</a:t>
            </a:r>
            <a:r>
              <a:rPr lang="en-US" sz="1100" dirty="0"/>
              <a:t>: 2 </a:t>
            </a:r>
            <a:r>
              <a:rPr lang="en-US" sz="1100" err="1"/>
              <a:t>Ionawr</a:t>
            </a:r>
            <a:r>
              <a:rPr lang="en-US" sz="1100" dirty="0"/>
              <a:t> 2025). </a:t>
            </a:r>
            <a:endParaRPr lang="en-US"/>
          </a:p>
          <a:p>
            <a:pPr>
              <a:lnSpc>
                <a:spcPct val="150000"/>
              </a:lnSpc>
            </a:pPr>
            <a:r>
              <a:rPr lang="en-US" sz="1100" dirty="0"/>
              <a:t>Research Gate (2023) The transtheoretical model of health </a:t>
            </a:r>
            <a:r>
              <a:rPr lang="en-US" sz="1100" err="1"/>
              <a:t>behaviour</a:t>
            </a:r>
            <a:r>
              <a:rPr lang="en-US" sz="1100" dirty="0"/>
              <a:t> change. </a:t>
            </a:r>
            <a:r>
              <a:rPr lang="en-US" sz="1100" err="1"/>
              <a:t>Ar</a:t>
            </a:r>
            <a:r>
              <a:rPr lang="en-US" sz="1100" dirty="0"/>
              <a:t> </a:t>
            </a:r>
            <a:r>
              <a:rPr lang="en-US" sz="1100" err="1"/>
              <a:t>gael</a:t>
            </a:r>
            <a:r>
              <a:rPr lang="en-US" sz="1100" dirty="0"/>
              <a:t>: </a:t>
            </a:r>
            <a:r>
              <a:rPr lang="en-US" sz="1100" dirty="0">
                <a:hlinkClick r:id="rId4"/>
              </a:rPr>
              <a:t>The transtheoretical model of health behavior change by Prochaska and... | Download Scientific Diagram</a:t>
            </a:r>
            <a:r>
              <a:rPr lang="en-US" sz="1100" dirty="0"/>
              <a:t>. (</a:t>
            </a:r>
            <a:r>
              <a:rPr lang="en-US" sz="1100" err="1"/>
              <a:t>Cyrchwyd</a:t>
            </a:r>
            <a:r>
              <a:rPr lang="en-US" sz="1100" dirty="0"/>
              <a:t>: 1 </a:t>
            </a:r>
            <a:r>
              <a:rPr lang="en-US" sz="1100" err="1"/>
              <a:t>Ionawr</a:t>
            </a:r>
            <a:r>
              <a:rPr lang="en-US" sz="1100" dirty="0"/>
              <a:t> 2025). </a:t>
            </a:r>
            <a:endParaRPr lang="en-US" dirty="0"/>
          </a:p>
          <a:p>
            <a:pPr>
              <a:lnSpc>
                <a:spcPct val="150000"/>
              </a:lnSpc>
            </a:pPr>
            <a:r>
              <a:rPr lang="en-US" sz="1100" dirty="0"/>
              <a:t>Roberts, R. (2010)</a:t>
            </a:r>
            <a:r>
              <a:rPr lang="en-US" sz="1100" i="1" dirty="0"/>
              <a:t> Wellbeing from birth.</a:t>
            </a:r>
            <a:r>
              <a:rPr lang="en-US" sz="1100" dirty="0"/>
              <a:t> </a:t>
            </a:r>
            <a:r>
              <a:rPr lang="en-US" sz="1100" err="1"/>
              <a:t>Ar</a:t>
            </a:r>
            <a:r>
              <a:rPr lang="en-US" sz="1100" dirty="0"/>
              <a:t> </a:t>
            </a:r>
            <a:r>
              <a:rPr lang="en-US" sz="1100" err="1"/>
              <a:t>gael</a:t>
            </a:r>
            <a:r>
              <a:rPr lang="en-US" sz="1100" dirty="0"/>
              <a:t>: </a:t>
            </a:r>
            <a:r>
              <a:rPr lang="en-US" sz="1100" dirty="0">
                <a:hlinkClick r:id="rId5"/>
              </a:rPr>
              <a:t>RosemaryRoberts_2010_3TheABCofWellbeing_WellbeingFromBirth.pdf</a:t>
            </a:r>
            <a:r>
              <a:rPr lang="en-US" sz="1100" dirty="0"/>
              <a:t>. (</a:t>
            </a:r>
            <a:r>
              <a:rPr lang="en-US" sz="1100" err="1"/>
              <a:t>Cyrchwyd</a:t>
            </a:r>
            <a:r>
              <a:rPr lang="en-US" sz="1100" dirty="0"/>
              <a:t>: 29 </a:t>
            </a:r>
            <a:r>
              <a:rPr lang="en-US" sz="1100" err="1"/>
              <a:t>Rhagfyr</a:t>
            </a:r>
            <a:r>
              <a:rPr lang="en-US" sz="1100" dirty="0"/>
              <a:t> 2024). </a:t>
            </a:r>
            <a:endParaRPr lang="en-US" dirty="0"/>
          </a:p>
          <a:p>
            <a:pPr>
              <a:lnSpc>
                <a:spcPct val="150000"/>
              </a:lnSpc>
            </a:pPr>
            <a:r>
              <a:rPr lang="en-US" sz="1100" dirty="0"/>
              <a:t>Sciaraffa, M., Zeanah, R a Zeanah, C. (2017) Understanding and promoting resilience in the context of adverse childhood experiences. 46. Tt. 343-353. DOI: </a:t>
            </a:r>
            <a:r>
              <a:rPr lang="en-US" sz="1100" dirty="0">
                <a:hlinkClick r:id="rId6"/>
              </a:rPr>
              <a:t>Understanding</a:t>
            </a:r>
            <a:r>
              <a:rPr lang="en-US" sz="1100" dirty="0">
                <a:ea typeface="+mn-lt"/>
                <a:cs typeface="+mn-lt"/>
                <a:hlinkClick r:id="rId6"/>
              </a:rPr>
              <a:t> and Promoting Resilience in the Context of Adverse Childhood Experiences | Early Childhood Education Journal</a:t>
            </a:r>
            <a:r>
              <a:rPr lang="en-US" sz="1100">
                <a:ea typeface="+mn-lt"/>
                <a:cs typeface="+mn-lt"/>
              </a:rPr>
              <a:t>. </a:t>
            </a:r>
            <a:endParaRPr lang="en-US" sz="1100"/>
          </a:p>
          <a:p>
            <a:pPr>
              <a:lnSpc>
                <a:spcPct val="150000"/>
              </a:lnSpc>
            </a:pPr>
            <a:r>
              <a:rPr lang="en-US" sz="1100" dirty="0"/>
              <a:t>Scott, K. (2016)</a:t>
            </a:r>
            <a:r>
              <a:rPr lang="en-US" sz="1100" i="1" dirty="0"/>
              <a:t> Research gate</a:t>
            </a:r>
            <a:r>
              <a:rPr lang="en-US" sz="1100" dirty="0"/>
              <a:t>. </a:t>
            </a:r>
            <a:r>
              <a:rPr lang="en-US" sz="1100" err="1"/>
              <a:t>Ar</a:t>
            </a:r>
            <a:r>
              <a:rPr lang="en-US" sz="1100" dirty="0"/>
              <a:t> </a:t>
            </a:r>
            <a:r>
              <a:rPr lang="en-US" sz="1100" err="1"/>
              <a:t>gael</a:t>
            </a:r>
            <a:r>
              <a:rPr lang="en-US" sz="1100" dirty="0"/>
              <a:t>: </a:t>
            </a:r>
            <a:r>
              <a:rPr lang="en-US" sz="1100" dirty="0">
                <a:hlinkClick r:id="rId7"/>
              </a:rPr>
              <a:t>Bronfenbrenner's ecological model. Diagram by Joel Gibbs based on... | Download Scientific Diagram</a:t>
            </a:r>
            <a:r>
              <a:rPr lang="en-US" sz="1100" dirty="0"/>
              <a:t>. (</a:t>
            </a:r>
            <a:r>
              <a:rPr lang="en-US" sz="1100" err="1"/>
              <a:t>Cyrchwyd</a:t>
            </a:r>
            <a:r>
              <a:rPr lang="en-US" sz="1100" dirty="0"/>
              <a:t>: 13 </a:t>
            </a:r>
            <a:r>
              <a:rPr lang="en-US" sz="1100" err="1"/>
              <a:t>Rhagfyr</a:t>
            </a:r>
            <a:r>
              <a:rPr lang="en-US" sz="1100" dirty="0"/>
              <a:t> 2024).</a:t>
            </a:r>
            <a:endParaRPr lang="en-US" dirty="0"/>
          </a:p>
          <a:p>
            <a:pPr>
              <a:lnSpc>
                <a:spcPct val="150000"/>
              </a:lnSpc>
            </a:pPr>
            <a:r>
              <a:rPr lang="en-US" sz="1100" err="1"/>
              <a:t>Sotnik</a:t>
            </a:r>
            <a:r>
              <a:rPr lang="en-US" sz="1100" dirty="0"/>
              <a:t>, P. (2020)</a:t>
            </a:r>
            <a:r>
              <a:rPr lang="en-US" sz="1100" i="1" dirty="0"/>
              <a:t> Universal design for education</a:t>
            </a:r>
            <a:r>
              <a:rPr lang="en-US" sz="1100" dirty="0"/>
              <a:t>. </a:t>
            </a:r>
            <a:r>
              <a:rPr lang="en-US" sz="1100" err="1"/>
              <a:t>Ar</a:t>
            </a:r>
            <a:r>
              <a:rPr lang="en-US" sz="1100" dirty="0"/>
              <a:t> </a:t>
            </a:r>
            <a:r>
              <a:rPr lang="en-US" sz="1100" err="1"/>
              <a:t>gael</a:t>
            </a:r>
            <a:r>
              <a:rPr lang="en-US" sz="1100" dirty="0"/>
              <a:t>: </a:t>
            </a:r>
            <a:r>
              <a:rPr lang="en-US" sz="1100" dirty="0">
                <a:hlinkClick r:id="rId8"/>
              </a:rPr>
              <a:t>PPT - Universal Design for Education PowerPoint Presentation, free download - ID:9332245</a:t>
            </a:r>
            <a:r>
              <a:rPr lang="en-US" sz="1100" dirty="0"/>
              <a:t>. (</a:t>
            </a:r>
            <a:r>
              <a:rPr lang="en-US" sz="1100" err="1"/>
              <a:t>Cyrchwyd</a:t>
            </a:r>
            <a:r>
              <a:rPr lang="en-US" sz="1100" dirty="0"/>
              <a:t>: 18 </a:t>
            </a:r>
            <a:r>
              <a:rPr lang="en-US" sz="1100" err="1"/>
              <a:t>Rhagfyr</a:t>
            </a:r>
            <a:r>
              <a:rPr lang="en-US" sz="1100" dirty="0"/>
              <a:t> 2024). </a:t>
            </a:r>
            <a:endParaRPr lang="en-US" dirty="0"/>
          </a:p>
          <a:p>
            <a:pPr>
              <a:lnSpc>
                <a:spcPct val="150000"/>
              </a:lnSpc>
            </a:pPr>
            <a:r>
              <a:rPr lang="en-US" sz="1200" dirty="0"/>
              <a:t>Thomas, A., Lewis, A. (2016 An introduction to the foundation phase. </a:t>
            </a:r>
            <a:r>
              <a:rPr lang="en-US" sz="1200" err="1"/>
              <a:t>Llundain</a:t>
            </a:r>
            <a:r>
              <a:rPr lang="en-US" sz="1200" dirty="0"/>
              <a:t>: </a:t>
            </a:r>
            <a:r>
              <a:rPr lang="en-US" sz="1200" err="1"/>
              <a:t>bloomsbury</a:t>
            </a:r>
            <a:r>
              <a:rPr lang="en-US" sz="1200" dirty="0"/>
              <a:t> publications. </a:t>
            </a:r>
            <a:endParaRPr lang="en-US" dirty="0"/>
          </a:p>
          <a:p>
            <a:pPr>
              <a:lnSpc>
                <a:spcPct val="150000"/>
              </a:lnSpc>
            </a:pPr>
            <a:r>
              <a:rPr lang="en-US" sz="1200" dirty="0"/>
              <a:t>Uchida, Y ac Oishi, S. (2016) "The happiness of individuals and the collective" 58 (1) tt. 125-141. DOI: </a:t>
            </a:r>
            <a:r>
              <a:rPr lang="en-US" sz="1200" dirty="0">
                <a:hlinkClick r:id="rId9"/>
              </a:rPr>
              <a:t>The Happiness of Individuals and the Collective - Uchida - 2016 - Japanese Psychological Research - Wiley Online Library</a:t>
            </a:r>
            <a:r>
              <a:rPr lang="en-US" sz="1200"/>
              <a:t>. </a:t>
            </a:r>
          </a:p>
          <a:p>
            <a:pPr>
              <a:lnSpc>
                <a:spcPct val="150000"/>
              </a:lnSpc>
            </a:pPr>
            <a:r>
              <a:rPr lang="en-US" sz="1100" dirty="0"/>
              <a:t>UK Parliament (2024) </a:t>
            </a:r>
            <a:r>
              <a:rPr lang="en-US" sz="1100" i="1" dirty="0"/>
              <a:t>Food poverty: households, food banks and free school meals.</a:t>
            </a:r>
            <a:r>
              <a:rPr lang="en-US" sz="1100" dirty="0"/>
              <a:t> </a:t>
            </a:r>
            <a:r>
              <a:rPr lang="en-US" sz="1100" err="1"/>
              <a:t>Ar</a:t>
            </a:r>
            <a:r>
              <a:rPr lang="en-US" sz="1100" dirty="0"/>
              <a:t> </a:t>
            </a:r>
            <a:r>
              <a:rPr lang="en-US" sz="1100" err="1"/>
              <a:t>gael</a:t>
            </a:r>
            <a:r>
              <a:rPr lang="en-US" sz="1100" dirty="0"/>
              <a:t>: </a:t>
            </a:r>
            <a:r>
              <a:rPr lang="en-US" sz="1100" dirty="0">
                <a:hlinkClick r:id="rId10"/>
              </a:rPr>
              <a:t>Food poverty: Households, food banks and free school meals - House of Commons Library</a:t>
            </a:r>
            <a:r>
              <a:rPr lang="en-US" sz="1100" dirty="0"/>
              <a:t>. (</a:t>
            </a:r>
            <a:r>
              <a:rPr lang="en-US" sz="1100" err="1"/>
              <a:t>Cyrchwyd</a:t>
            </a:r>
            <a:r>
              <a:rPr lang="en-US" sz="1100" dirty="0"/>
              <a:t>: 29 </a:t>
            </a:r>
            <a:r>
              <a:rPr lang="en-US" sz="1100" err="1"/>
              <a:t>Rhagfyr</a:t>
            </a:r>
            <a:r>
              <a:rPr lang="en-US" sz="1100" dirty="0"/>
              <a:t>).</a:t>
            </a:r>
            <a:endParaRPr lang="en-US" dirty="0"/>
          </a:p>
          <a:p>
            <a:pPr>
              <a:lnSpc>
                <a:spcPct val="150000"/>
              </a:lnSpc>
            </a:pPr>
            <a:r>
              <a:rPr lang="en-US" sz="1100" dirty="0"/>
              <a:t>Vickers, M. (2014)</a:t>
            </a:r>
            <a:r>
              <a:rPr lang="en-US" sz="1100" i="1" dirty="0"/>
              <a:t> Early life nutrition, epigenetics and programming of later life disease.</a:t>
            </a:r>
            <a:r>
              <a:rPr lang="en-US" sz="1100" dirty="0"/>
              <a:t> </a:t>
            </a:r>
            <a:r>
              <a:rPr lang="en-US" sz="1100" err="1"/>
              <a:t>Ar</a:t>
            </a:r>
            <a:r>
              <a:rPr lang="en-US" sz="1100" dirty="0"/>
              <a:t> </a:t>
            </a:r>
            <a:r>
              <a:rPr lang="en-US" sz="1100" err="1"/>
              <a:t>gael</a:t>
            </a:r>
            <a:r>
              <a:rPr lang="en-US" sz="1100" dirty="0"/>
              <a:t>: </a:t>
            </a:r>
            <a:r>
              <a:rPr lang="en-US" sz="1100" dirty="0">
                <a:hlinkClick r:id="rId11"/>
              </a:rPr>
              <a:t>nutrients-06-02165.pdf</a:t>
            </a:r>
            <a:r>
              <a:rPr lang="en-US" sz="1100" dirty="0"/>
              <a:t>. (</a:t>
            </a:r>
            <a:r>
              <a:rPr lang="en-US" sz="1100" err="1"/>
              <a:t>Cyrchwyd</a:t>
            </a:r>
            <a:r>
              <a:rPr lang="en-US" sz="1100" dirty="0"/>
              <a:t>: 29 </a:t>
            </a:r>
            <a:r>
              <a:rPr lang="en-US" sz="1100" err="1"/>
              <a:t>Rhagfyr</a:t>
            </a:r>
            <a:r>
              <a:rPr lang="en-US" sz="1100" dirty="0"/>
              <a:t> 2024).</a:t>
            </a:r>
            <a:endParaRPr lang="en-US" dirty="0"/>
          </a:p>
          <a:p>
            <a:pPr>
              <a:lnSpc>
                <a:spcPct val="150000"/>
              </a:lnSpc>
            </a:pPr>
            <a:r>
              <a:rPr lang="en-US" sz="1200" dirty="0"/>
              <a:t>World Health </a:t>
            </a:r>
            <a:r>
              <a:rPr lang="en-US" sz="1200" err="1"/>
              <a:t>Organisation</a:t>
            </a:r>
            <a:r>
              <a:rPr lang="en-US" sz="1200" dirty="0"/>
              <a:t> (2024)</a:t>
            </a:r>
            <a:r>
              <a:rPr lang="en-US" sz="1200" i="1" dirty="0"/>
              <a:t> constitution</a:t>
            </a:r>
            <a:r>
              <a:rPr lang="en-US" sz="1200" dirty="0"/>
              <a:t>. </a:t>
            </a:r>
            <a:r>
              <a:rPr lang="en-US" sz="1200" err="1"/>
              <a:t>Ar</a:t>
            </a:r>
            <a:r>
              <a:rPr lang="en-US" sz="1200" dirty="0"/>
              <a:t> </a:t>
            </a:r>
            <a:r>
              <a:rPr lang="en-US" sz="1200" err="1"/>
              <a:t>gael</a:t>
            </a:r>
            <a:r>
              <a:rPr lang="en-US" sz="1200" dirty="0"/>
              <a:t>:</a:t>
            </a:r>
            <a:r>
              <a:rPr lang="en-US" sz="1200" dirty="0">
                <a:hlinkClick r:id="rId12"/>
              </a:rPr>
              <a:t>Constitution of the World Health Organization</a:t>
            </a:r>
            <a:r>
              <a:rPr lang="en-US" sz="1200" dirty="0"/>
              <a:t>. (</a:t>
            </a:r>
            <a:r>
              <a:rPr lang="en-US" sz="1200" err="1"/>
              <a:t>Cyrchwyd</a:t>
            </a:r>
            <a:r>
              <a:rPr lang="en-US" sz="1200" dirty="0"/>
              <a:t>: 11 </a:t>
            </a:r>
            <a:r>
              <a:rPr lang="en-US" sz="1200" err="1"/>
              <a:t>Rhagfyr</a:t>
            </a:r>
            <a:r>
              <a:rPr lang="en-US" sz="1200" dirty="0"/>
              <a:t> 2024).</a:t>
            </a:r>
            <a:endParaRPr lang="en-US" dirty="0"/>
          </a:p>
        </p:txBody>
      </p:sp>
    </p:spTree>
    <p:extLst>
      <p:ext uri="{BB962C8B-B14F-4D97-AF65-F5344CB8AC3E}">
        <p14:creationId xmlns:p14="http://schemas.microsoft.com/office/powerpoint/2010/main" val="482482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97F2D7-1FD3-FDBA-442D-39E5435EB0BD}"/>
              </a:ext>
            </a:extLst>
          </p:cNvPr>
          <p:cNvSpPr txBox="1"/>
          <p:nvPr/>
        </p:nvSpPr>
        <p:spPr>
          <a:xfrm>
            <a:off x="2157802" y="120918"/>
            <a:ext cx="61912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Rhestr cyfeirnodi cylfwyniad </a:t>
            </a:r>
          </a:p>
        </p:txBody>
      </p:sp>
      <p:sp>
        <p:nvSpPr>
          <p:cNvPr id="4" name="TextBox 3">
            <a:extLst>
              <a:ext uri="{FF2B5EF4-FFF2-40B4-BE49-F238E27FC236}">
                <a16:creationId xmlns:a16="http://schemas.microsoft.com/office/drawing/2014/main" id="{EFF2EF25-3E70-8034-850B-F40C25312C35}"/>
              </a:ext>
            </a:extLst>
          </p:cNvPr>
          <p:cNvSpPr txBox="1"/>
          <p:nvPr/>
        </p:nvSpPr>
        <p:spPr>
          <a:xfrm>
            <a:off x="283017" y="501191"/>
            <a:ext cx="11741691" cy="80986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dirty="0" err="1"/>
              <a:t>Bidzan</a:t>
            </a:r>
            <a:r>
              <a:rPr lang="en-US" sz="1200" dirty="0"/>
              <a:t>-Bluma, I. a Lipowska, M. (2018) "Physical activity and cognitive functioning of children: A systematic review". </a:t>
            </a:r>
            <a:r>
              <a:rPr lang="en-US" sz="1200" i="1" dirty="0"/>
              <a:t>International journal of environmental research and public health. </a:t>
            </a:r>
            <a:r>
              <a:rPr lang="en-US" sz="1200" dirty="0"/>
              <a:t>15 (4). DOI: </a:t>
            </a:r>
            <a:r>
              <a:rPr lang="en-US" sz="1200" dirty="0">
                <a:ea typeface="+mn-lt"/>
                <a:cs typeface="+mn-lt"/>
                <a:hlinkClick r:id="rId2"/>
              </a:rPr>
              <a:t>Physical Activity and Cognitive Functioning of Children: A Systematic Review</a:t>
            </a:r>
            <a:r>
              <a:rPr lang="en-US" sz="1200" dirty="0">
                <a:ea typeface="+mn-lt"/>
                <a:cs typeface="+mn-lt"/>
              </a:rPr>
              <a:t>. </a:t>
            </a:r>
            <a:endParaRPr lang="en-US" sz="1200" dirty="0"/>
          </a:p>
          <a:p>
            <a:pPr>
              <a:lnSpc>
                <a:spcPct val="150000"/>
              </a:lnSpc>
            </a:pPr>
            <a:r>
              <a:rPr lang="en-US" sz="1200" dirty="0"/>
              <a:t>Bloemen, A., </a:t>
            </a:r>
            <a:r>
              <a:rPr lang="en-US" sz="1200" dirty="0" err="1"/>
              <a:t>Backx</a:t>
            </a:r>
            <a:r>
              <a:rPr lang="en-US" sz="1200" dirty="0"/>
              <a:t>, F., </a:t>
            </a:r>
            <a:r>
              <a:rPr lang="en-US" sz="1200" dirty="0" err="1"/>
              <a:t>Takken</a:t>
            </a:r>
            <a:r>
              <a:rPr lang="en-US" sz="1200" dirty="0"/>
              <a:t>, T., </a:t>
            </a:r>
            <a:r>
              <a:rPr lang="en-US" sz="1200" dirty="0" err="1"/>
              <a:t>Wittink</a:t>
            </a:r>
            <a:r>
              <a:rPr lang="en-US" sz="1200" dirty="0"/>
              <a:t>, H., Benner, J.</a:t>
            </a:r>
            <a:r>
              <a:rPr lang="en-US" sz="1200" i="1" dirty="0"/>
              <a:t> et al. </a:t>
            </a:r>
            <a:r>
              <a:rPr lang="en-US" sz="1200" dirty="0"/>
              <a:t>(2014) "Factors associated with physical activity in children and adolescents with a physical disability: a systematic review" </a:t>
            </a:r>
            <a:r>
              <a:rPr lang="en-US" sz="1200" i="1" dirty="0"/>
              <a:t>Developmental medicine and child neurology. 5</a:t>
            </a:r>
            <a:r>
              <a:rPr lang="en-US" sz="1200" dirty="0"/>
              <a:t>7 (20) </a:t>
            </a:r>
            <a:r>
              <a:rPr lang="en-US" sz="1200" dirty="0" err="1"/>
              <a:t>tt</a:t>
            </a:r>
            <a:r>
              <a:rPr lang="en-US" sz="1200" dirty="0"/>
              <a:t>. 137- 148. DOI: </a:t>
            </a:r>
            <a:r>
              <a:rPr lang="en-US" sz="1200" dirty="0">
                <a:ea typeface="+mn-lt"/>
                <a:cs typeface="+mn-lt"/>
                <a:hlinkClick r:id="rId3"/>
              </a:rPr>
              <a:t>Factors associated with physical activity in children and adolescents with a physical disability: a systematic review - Bloemen - 2015 - Developmental Medicine &amp; Child Neurology - Wiley Online Library</a:t>
            </a:r>
            <a:r>
              <a:rPr lang="en-US" sz="1200" dirty="0">
                <a:ea typeface="+mn-lt"/>
                <a:cs typeface="+mn-lt"/>
              </a:rPr>
              <a:t>.</a:t>
            </a:r>
            <a:endParaRPr lang="en-US" sz="1200" dirty="0"/>
          </a:p>
          <a:p>
            <a:pPr>
              <a:lnSpc>
                <a:spcPct val="150000"/>
              </a:lnSpc>
            </a:pPr>
            <a:r>
              <a:rPr lang="en-US" sz="1200" dirty="0"/>
              <a:t>Britto, P., Lye, S., Proulx, K., Yousafzai, A.,</a:t>
            </a:r>
            <a:r>
              <a:rPr lang="en-US" sz="1200" i="1" dirty="0"/>
              <a:t> et al.</a:t>
            </a:r>
            <a:r>
              <a:rPr lang="en-US" sz="1200" dirty="0"/>
              <a:t> (2017) "Nurturing care: promoting early childhood development"</a:t>
            </a:r>
            <a:r>
              <a:rPr lang="en-US" sz="1200" i="1" dirty="0"/>
              <a:t>. Advancing Early Childhood development: from science to scale.</a:t>
            </a:r>
            <a:r>
              <a:rPr lang="en-US" sz="1200" dirty="0"/>
              <a:t> 389 (10064) </a:t>
            </a:r>
            <a:r>
              <a:rPr lang="en-US" sz="1200" dirty="0" err="1"/>
              <a:t>tt</a:t>
            </a:r>
            <a:r>
              <a:rPr lang="en-US" sz="1200" dirty="0"/>
              <a:t>. 91-102. DOI: </a:t>
            </a:r>
            <a:r>
              <a:rPr lang="en-US" sz="1200" dirty="0">
                <a:ea typeface="+mn-lt"/>
                <a:cs typeface="+mn-lt"/>
                <a:hlinkClick r:id="rId4"/>
              </a:rPr>
              <a:t>Nurturing care: promoting early childhood development - The Lancet</a:t>
            </a:r>
            <a:r>
              <a:rPr lang="en-US" sz="1200" dirty="0">
                <a:ea typeface="+mn-lt"/>
                <a:cs typeface="+mn-lt"/>
              </a:rPr>
              <a:t>. </a:t>
            </a:r>
            <a:endParaRPr lang="en-US" sz="1200" dirty="0"/>
          </a:p>
          <a:p>
            <a:pPr>
              <a:lnSpc>
                <a:spcPct val="150000"/>
              </a:lnSpc>
            </a:pPr>
            <a:r>
              <a:rPr lang="en-US" sz="1200" dirty="0"/>
              <a:t>Brown, H., Atkin, A., Panter, J., Wong, G. et al. (2016) "Family-based interventions to increase physical activity in children: a systematic review, meta-analysis and realist synthesis" obesity reviews. 17 (4) </a:t>
            </a:r>
            <a:r>
              <a:rPr lang="en-US" sz="1200" dirty="0" err="1"/>
              <a:t>tt</a:t>
            </a:r>
            <a:r>
              <a:rPr lang="en-US" sz="1200" dirty="0"/>
              <a:t>. 345-360. DOI: </a:t>
            </a:r>
            <a:r>
              <a:rPr lang="en-US" sz="1200" dirty="0">
                <a:ea typeface="+mn-lt"/>
                <a:cs typeface="+mn-lt"/>
                <a:hlinkClick r:id="rId5"/>
              </a:rPr>
              <a:t>Family‐based interventions to increase physical activity in children: a systematic review, meta‐analysis and realist synthesis - Brown - 2016 - Obesity Reviews - Wiley Online Library</a:t>
            </a:r>
            <a:r>
              <a:rPr lang="en-US" sz="1200" dirty="0">
                <a:ea typeface="+mn-lt"/>
                <a:cs typeface="+mn-lt"/>
              </a:rPr>
              <a:t>.</a:t>
            </a:r>
            <a:endParaRPr lang="en-US" sz="1200" dirty="0"/>
          </a:p>
          <a:p>
            <a:pPr>
              <a:lnSpc>
                <a:spcPct val="150000"/>
              </a:lnSpc>
            </a:pPr>
            <a:r>
              <a:rPr lang="en-US" sz="1200" dirty="0"/>
              <a:t>Carson, V., Hunter, S., Kuzik, N., Wiebe, S. </a:t>
            </a:r>
            <a:r>
              <a:rPr lang="en-US" sz="1200" i="1" dirty="0"/>
              <a:t>et al</a:t>
            </a:r>
            <a:r>
              <a:rPr lang="en-US" sz="1200" dirty="0"/>
              <a:t>. (2016) "Systematic review of physical activity and cognitive development in early childhood". </a:t>
            </a:r>
            <a:r>
              <a:rPr lang="en-US" sz="1200" i="1" dirty="0"/>
              <a:t>Journal of science and medicine in sport.</a:t>
            </a:r>
            <a:r>
              <a:rPr lang="en-US" sz="1200" dirty="0"/>
              <a:t> 19 (7) </a:t>
            </a:r>
            <a:r>
              <a:rPr lang="en-US" sz="1200" dirty="0" err="1"/>
              <a:t>tt</a:t>
            </a:r>
            <a:r>
              <a:rPr lang="en-US" sz="1200" dirty="0"/>
              <a:t>. 573-578. DOI: </a:t>
            </a:r>
            <a:r>
              <a:rPr lang="en-US" sz="1200" dirty="0">
                <a:ea typeface="+mn-lt"/>
                <a:cs typeface="+mn-lt"/>
                <a:hlinkClick r:id="rId6"/>
              </a:rPr>
              <a:t>Systematic review of physical activity and cognitive development in early childhood - ScienceDirect</a:t>
            </a:r>
            <a:endParaRPr lang="en-US" sz="1200" dirty="0"/>
          </a:p>
          <a:p>
            <a:pPr>
              <a:lnSpc>
                <a:spcPct val="150000"/>
              </a:lnSpc>
            </a:pPr>
            <a:r>
              <a:rPr lang="en-US" sz="1200" dirty="0"/>
              <a:t>Cribb, J., Waters, T., Wernham, T., a Xu, X. (2022) Living standards poverty and inequality in the uk: 2022. Ar gael: </a:t>
            </a:r>
            <a:r>
              <a:rPr lang="en-US" sz="1200" dirty="0">
                <a:ea typeface="+mn-lt"/>
                <a:cs typeface="+mn-lt"/>
                <a:hlinkClick r:id="rId7"/>
              </a:rPr>
              <a:t>R215-Living-standards-poverty-and-inequality-in-the-UK-2022.pdf</a:t>
            </a:r>
            <a:r>
              <a:rPr lang="en-US" sz="1200" dirty="0">
                <a:ea typeface="+mn-lt"/>
                <a:cs typeface="+mn-lt"/>
              </a:rPr>
              <a:t>. (</a:t>
            </a:r>
            <a:r>
              <a:rPr lang="en-US" sz="1200" dirty="0" err="1">
                <a:ea typeface="+mn-lt"/>
                <a:cs typeface="+mn-lt"/>
              </a:rPr>
              <a:t>Cyrchwyd</a:t>
            </a:r>
            <a:r>
              <a:rPr lang="en-US" sz="1200" dirty="0">
                <a:ea typeface="+mn-lt"/>
                <a:cs typeface="+mn-lt"/>
              </a:rPr>
              <a:t>: 15 </a:t>
            </a:r>
            <a:r>
              <a:rPr lang="en-US" sz="1200" dirty="0" err="1">
                <a:ea typeface="+mn-lt"/>
                <a:cs typeface="+mn-lt"/>
              </a:rPr>
              <a:t>Ionawr</a:t>
            </a:r>
            <a:r>
              <a:rPr lang="en-US" sz="1200" dirty="0">
                <a:ea typeface="+mn-lt"/>
                <a:cs typeface="+mn-lt"/>
              </a:rPr>
              <a:t> 2025). </a:t>
            </a:r>
            <a:endParaRPr lang="en-US" sz="1200" dirty="0"/>
          </a:p>
          <a:p>
            <a:pPr>
              <a:lnSpc>
                <a:spcPct val="150000"/>
              </a:lnSpc>
            </a:pPr>
            <a:r>
              <a:rPr lang="en-US" sz="1200" dirty="0"/>
              <a:t>Dahlgren, G. a Whitehead, M. (2021) "The Dahlgren-Whitehead model of health determinants: 30 years on and still chasing rainbows" public health. 199 (2) </a:t>
            </a:r>
            <a:r>
              <a:rPr lang="en-US" sz="1200" dirty="0" err="1"/>
              <a:t>tt</a:t>
            </a:r>
            <a:r>
              <a:rPr lang="en-US" sz="1200" dirty="0"/>
              <a:t>. 20-24. DOI: </a:t>
            </a:r>
            <a:r>
              <a:rPr lang="en-US" sz="1200" dirty="0">
                <a:ea typeface="+mn-lt"/>
                <a:cs typeface="+mn-lt"/>
                <a:hlinkClick r:id="rId8"/>
              </a:rPr>
              <a:t>The Dahlgren-Whitehead model of health determinants: 30 years on and still chasing rainbows</a:t>
            </a:r>
            <a:r>
              <a:rPr lang="en-US" sz="1200" dirty="0">
                <a:ea typeface="+mn-lt"/>
                <a:cs typeface="+mn-lt"/>
              </a:rPr>
              <a:t>. </a:t>
            </a:r>
            <a:endParaRPr lang="en-US" sz="1200" dirty="0"/>
          </a:p>
          <a:p>
            <a:pPr>
              <a:lnSpc>
                <a:spcPct val="150000"/>
              </a:lnSpc>
            </a:pPr>
            <a:r>
              <a:rPr lang="en-US" sz="1200" dirty="0"/>
              <a:t>Dimitri, P., Kush, J. a Jones, N. (2020) "Moving more: physical activity and its positive effects on long term </a:t>
            </a:r>
            <a:r>
              <a:rPr lang="en-US" sz="1200" err="1"/>
              <a:t>conditons</a:t>
            </a:r>
            <a:r>
              <a:rPr lang="en-US" sz="1200" dirty="0"/>
              <a:t> in children and young people".</a:t>
            </a:r>
            <a:r>
              <a:rPr lang="en-US" sz="1200" i="1" dirty="0"/>
              <a:t> Archives of disease in childhood.</a:t>
            </a:r>
            <a:r>
              <a:rPr lang="en-US" sz="1200" dirty="0"/>
              <a:t> 105 (11). Tt. 1035-1040. DOI: </a:t>
            </a:r>
            <a:r>
              <a:rPr lang="en-US" sz="1200" dirty="0">
                <a:ea typeface="+mn-lt"/>
                <a:cs typeface="+mn-lt"/>
                <a:hlinkClick r:id="rId9"/>
              </a:rPr>
              <a:t>Moving more: physical activity and its positive effects on long term conditions in children and young people - ProQuest</a:t>
            </a:r>
            <a:endParaRPr lang="en-US" sz="1200" dirty="0"/>
          </a:p>
          <a:p>
            <a:pPr>
              <a:lnSpc>
                <a:spcPct val="150000"/>
              </a:lnSpc>
            </a:pPr>
            <a:r>
              <a:rPr lang="en-US" sz="1200" dirty="0"/>
              <a:t>Government office for science (2014)</a:t>
            </a:r>
            <a:r>
              <a:rPr lang="en-US" sz="1200" i="1" dirty="0"/>
              <a:t> Mental capital and wellbeing: making the most of ourselves in the 21st century</a:t>
            </a:r>
            <a:r>
              <a:rPr lang="en-US" sz="1200" dirty="0"/>
              <a:t>. </a:t>
            </a:r>
            <a:r>
              <a:rPr lang="en-US" sz="1200" err="1"/>
              <a:t>Llundain</a:t>
            </a:r>
            <a:endParaRPr lang="en-US" sz="1200"/>
          </a:p>
          <a:p>
            <a:pPr>
              <a:lnSpc>
                <a:spcPct val="150000"/>
              </a:lnSpc>
            </a:pPr>
            <a:r>
              <a:rPr lang="en-US" sz="1200" dirty="0"/>
              <a:t>Holt-Lunstad, J. (2018) "Why social relationships are important for physical health: A systematic approach to understanding  and modifying risk and protection" Annual review of psychology. 69. Tt. 437-458. DOI: </a:t>
            </a:r>
            <a:r>
              <a:rPr lang="en-US" sz="1200" dirty="0">
                <a:ea typeface="+mn-lt"/>
                <a:cs typeface="+mn-lt"/>
                <a:hlinkClick r:id="rId10"/>
              </a:rPr>
              <a:t>Why Social Relationships Are Important for Physical Health: A Systems Approach to Understanding and Modifying Risk and Protection | Annual Reviews</a:t>
            </a:r>
            <a:endParaRPr lang="en-US" sz="1200" dirty="0"/>
          </a:p>
          <a:p>
            <a:pPr>
              <a:lnSpc>
                <a:spcPct val="150000"/>
              </a:lnSpc>
            </a:pPr>
            <a:endParaRPr lang="en-US" sz="1200" dirty="0"/>
          </a:p>
          <a:p>
            <a:pPr>
              <a:lnSpc>
                <a:spcPct val="150000"/>
              </a:lnSpc>
            </a:pPr>
            <a:endParaRPr lang="en-US" sz="1200" dirty="0">
              <a:ea typeface="+mn-lt"/>
              <a:cs typeface="+mn-lt"/>
            </a:endParaRPr>
          </a:p>
          <a:p>
            <a:pPr>
              <a:lnSpc>
                <a:spcPct val="150000"/>
              </a:lnSpc>
            </a:pPr>
            <a:endParaRPr lang="en-US" sz="1200" dirty="0"/>
          </a:p>
          <a:p>
            <a:pPr>
              <a:lnSpc>
                <a:spcPct val="150000"/>
              </a:lnSpc>
            </a:pPr>
            <a:endParaRPr lang="en-US" sz="1200" dirty="0"/>
          </a:p>
          <a:p>
            <a:pPr>
              <a:lnSpc>
                <a:spcPct val="150000"/>
              </a:lnSpc>
            </a:pPr>
            <a:endParaRPr lang="en-US" sz="1200" dirty="0"/>
          </a:p>
          <a:p>
            <a:pPr>
              <a:lnSpc>
                <a:spcPct val="150000"/>
              </a:lnSpc>
            </a:pPr>
            <a:endParaRPr lang="en-US" sz="1200" dirty="0">
              <a:ea typeface="+mn-lt"/>
              <a:cs typeface="+mn-lt"/>
            </a:endParaRPr>
          </a:p>
          <a:p>
            <a:pPr>
              <a:lnSpc>
                <a:spcPct val="150000"/>
              </a:lnSpc>
            </a:pPr>
            <a:endParaRPr lang="en-US" sz="1200" dirty="0"/>
          </a:p>
        </p:txBody>
      </p:sp>
    </p:spTree>
    <p:extLst>
      <p:ext uri="{BB962C8B-B14F-4D97-AF65-F5344CB8AC3E}">
        <p14:creationId xmlns:p14="http://schemas.microsoft.com/office/powerpoint/2010/main" val="901474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3E3674-0031-74B4-5CF7-03DBD3E7D156}"/>
              </a:ext>
            </a:extLst>
          </p:cNvPr>
          <p:cNvSpPr txBox="1"/>
          <p:nvPr/>
        </p:nvSpPr>
        <p:spPr>
          <a:xfrm>
            <a:off x="303620" y="4958"/>
            <a:ext cx="11585660" cy="4774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dirty="0" err="1"/>
              <a:t>Koipysheva</a:t>
            </a:r>
            <a:r>
              <a:rPr lang="en-US" sz="1200" dirty="0"/>
              <a:t>, E., Lebedinsky, V. a </a:t>
            </a:r>
            <a:r>
              <a:rPr lang="en-US" sz="1200" dirty="0" err="1"/>
              <a:t>Koipysheva</a:t>
            </a:r>
            <a:r>
              <a:rPr lang="en-US" sz="1200" dirty="0"/>
              <a:t>, M. (2018) "Research paradigms transformation in social sciences"</a:t>
            </a:r>
            <a:r>
              <a:rPr lang="en-US" sz="1200" i="1" dirty="0"/>
              <a:t> proceedings of the international </a:t>
            </a:r>
            <a:r>
              <a:rPr lang="en-US" sz="1200" i="1" dirty="0" err="1"/>
              <a:t>confrence</a:t>
            </a:r>
            <a:r>
              <a:rPr lang="en-US" sz="1200" i="1" dirty="0"/>
              <a:t> on research </a:t>
            </a:r>
            <a:r>
              <a:rPr lang="en-US" sz="1200" i="1" dirty="0" err="1"/>
              <a:t>paradings</a:t>
            </a:r>
            <a:r>
              <a:rPr lang="en-US" sz="1200" i="1" dirty="0"/>
              <a:t> transformation in social sciences</a:t>
            </a:r>
            <a:r>
              <a:rPr lang="en-US" sz="1200" dirty="0"/>
              <a:t>. 50 (1) </a:t>
            </a:r>
            <a:r>
              <a:rPr lang="en-US" sz="1200" dirty="0" err="1"/>
              <a:t>tt</a:t>
            </a:r>
            <a:r>
              <a:rPr lang="en-US" sz="1200" dirty="0"/>
              <a:t>. 1-1464. DOI: </a:t>
            </a:r>
            <a:r>
              <a:rPr lang="en-US" sz="1200" dirty="0">
                <a:hlinkClick r:id="rId2"/>
              </a:rPr>
              <a:t>Physical Health (Definition, Semantic Content, Study Prospects | European Proceedings</a:t>
            </a:r>
            <a:endParaRPr lang="en-US"/>
          </a:p>
          <a:p>
            <a:pPr>
              <a:lnSpc>
                <a:spcPct val="150000"/>
              </a:lnSpc>
            </a:pPr>
            <a:r>
              <a:rPr lang="en-US" sz="1200" dirty="0" err="1"/>
              <a:t>Kousky</a:t>
            </a:r>
            <a:r>
              <a:rPr lang="en-US" sz="1200" dirty="0"/>
              <a:t>, C (2016) "Impacts of natural disasters on children" The future of Children. 26 (1) </a:t>
            </a:r>
            <a:r>
              <a:rPr lang="en-US" sz="1200" dirty="0" err="1"/>
              <a:t>tt</a:t>
            </a:r>
            <a:r>
              <a:rPr lang="en-US" sz="1200" dirty="0"/>
              <a:t>. 73-92. DOI: </a:t>
            </a:r>
            <a:r>
              <a:rPr lang="en-US" sz="1200" dirty="0">
                <a:hlinkClick r:id="rId3"/>
              </a:rPr>
              <a:t>Impacts of Natural Disasters on Children on JSTOR</a:t>
            </a:r>
            <a:r>
              <a:rPr lang="en-US" sz="1200" dirty="0"/>
              <a:t>. </a:t>
            </a:r>
            <a:endParaRPr lang="en-US"/>
          </a:p>
          <a:p>
            <a:pPr>
              <a:lnSpc>
                <a:spcPct val="150000"/>
              </a:lnSpc>
            </a:pPr>
            <a:r>
              <a:rPr lang="en-US" sz="1200" dirty="0"/>
              <a:t>Lawrence, J. (2017) </a:t>
            </a:r>
            <a:r>
              <a:rPr lang="en-US" sz="1200" i="1" dirty="0"/>
              <a:t>Teaching </a:t>
            </a:r>
            <a:r>
              <a:rPr lang="en-US" sz="1200" i="1" dirty="0" err="1"/>
              <a:t>primry</a:t>
            </a:r>
            <a:r>
              <a:rPr lang="en-US" sz="1200" i="1" dirty="0"/>
              <a:t> physical education</a:t>
            </a:r>
            <a:r>
              <a:rPr lang="en-US" sz="1200" dirty="0"/>
              <a:t>. 2nd </a:t>
            </a:r>
            <a:r>
              <a:rPr lang="en-US" sz="1200" dirty="0" err="1"/>
              <a:t>edn</a:t>
            </a:r>
            <a:r>
              <a:rPr lang="en-US" sz="1200" dirty="0"/>
              <a:t>. SAGE</a:t>
            </a:r>
            <a:endParaRPr lang="en-US"/>
          </a:p>
          <a:p>
            <a:pPr>
              <a:lnSpc>
                <a:spcPct val="150000"/>
              </a:lnSpc>
            </a:pPr>
            <a:r>
              <a:rPr lang="en-US" sz="1200" dirty="0"/>
              <a:t>Manners, L. (2019) </a:t>
            </a:r>
            <a:r>
              <a:rPr lang="en-US" sz="1200" i="1" dirty="0"/>
              <a:t>The early years handbook: a principles-based approach to supporting young children's physical development, health and wellbeing.</a:t>
            </a:r>
            <a:r>
              <a:rPr lang="en-US" sz="1200" dirty="0"/>
              <a:t> </a:t>
            </a:r>
            <a:r>
              <a:rPr lang="en-US" sz="1200" dirty="0" err="1"/>
              <a:t>Llundain</a:t>
            </a:r>
            <a:r>
              <a:rPr lang="en-US" sz="1200" dirty="0"/>
              <a:t>: Jessica Kingsley publications.</a:t>
            </a:r>
            <a:endParaRPr lang="en-US"/>
          </a:p>
          <a:p>
            <a:pPr>
              <a:lnSpc>
                <a:spcPct val="150000"/>
              </a:lnSpc>
            </a:pPr>
            <a:r>
              <a:rPr lang="en-US" sz="1200" dirty="0" err="1"/>
              <a:t>Prifysgol</a:t>
            </a:r>
            <a:r>
              <a:rPr lang="en-US" sz="1200" dirty="0"/>
              <a:t> Harvard (2010) The foundations of lifelong health are built in early childhood. </a:t>
            </a:r>
            <a:r>
              <a:rPr lang="en-US" sz="1200" dirty="0" err="1"/>
              <a:t>Ar</a:t>
            </a:r>
            <a:r>
              <a:rPr lang="en-US" sz="1200" dirty="0"/>
              <a:t> </a:t>
            </a:r>
            <a:r>
              <a:rPr lang="en-US" sz="1200" dirty="0" err="1"/>
              <a:t>gael</a:t>
            </a:r>
            <a:r>
              <a:rPr lang="en-US" sz="1200" dirty="0"/>
              <a:t>: </a:t>
            </a:r>
            <a:r>
              <a:rPr lang="en-US" sz="1200" dirty="0">
                <a:ea typeface="+mn-lt"/>
                <a:cs typeface="+mn-lt"/>
                <a:hlinkClick r:id="rId4"/>
              </a:rPr>
              <a:t>The Foundations of Lifelong Health Are Built in Early Childhood</a:t>
            </a:r>
            <a:r>
              <a:rPr lang="en-US" sz="1200" dirty="0">
                <a:ea typeface="+mn-lt"/>
                <a:cs typeface="+mn-lt"/>
              </a:rPr>
              <a:t>. (</a:t>
            </a:r>
            <a:r>
              <a:rPr lang="en-US" sz="1200" dirty="0" err="1">
                <a:ea typeface="+mn-lt"/>
                <a:cs typeface="+mn-lt"/>
              </a:rPr>
              <a:t>Cyrchwyd</a:t>
            </a:r>
            <a:r>
              <a:rPr lang="en-US" sz="1200" dirty="0">
                <a:ea typeface="+mn-lt"/>
                <a:cs typeface="+mn-lt"/>
              </a:rPr>
              <a:t>: 17 </a:t>
            </a:r>
            <a:r>
              <a:rPr lang="en-US" sz="1200" dirty="0" err="1">
                <a:ea typeface="+mn-lt"/>
                <a:cs typeface="+mn-lt"/>
              </a:rPr>
              <a:t>Ionawr</a:t>
            </a:r>
            <a:r>
              <a:rPr lang="en-US" sz="1200" dirty="0">
                <a:ea typeface="+mn-lt"/>
                <a:cs typeface="+mn-lt"/>
              </a:rPr>
              <a:t> 2025).</a:t>
            </a:r>
            <a:endParaRPr lang="en-US" sz="1200" dirty="0"/>
          </a:p>
          <a:p>
            <a:pPr>
              <a:lnSpc>
                <a:spcPct val="150000"/>
              </a:lnSpc>
            </a:pPr>
            <a:r>
              <a:rPr lang="en-US" sz="1200" dirty="0"/>
              <a:t>Reis, R., Salvo, D., </a:t>
            </a:r>
            <a:r>
              <a:rPr lang="en-US" sz="1200" dirty="0" err="1"/>
              <a:t>Ogivile</a:t>
            </a:r>
            <a:r>
              <a:rPr lang="en-US" sz="1200" dirty="0"/>
              <a:t>, D., Lambert, E. et al. (2016) "</a:t>
            </a:r>
            <a:r>
              <a:rPr lang="en-US" sz="1200" dirty="0" err="1"/>
              <a:t>Scalling</a:t>
            </a:r>
            <a:r>
              <a:rPr lang="en-US" sz="1200" dirty="0"/>
              <a:t> up physical activity interventions worldwide: stepping up to larger and smarter approaches to get people moving". Physical activity 2016: progress and challenges. 388 (10051) </a:t>
            </a:r>
            <a:r>
              <a:rPr lang="en-US" sz="1200" dirty="0" err="1"/>
              <a:t>tt</a:t>
            </a:r>
            <a:r>
              <a:rPr lang="en-US" sz="1200" dirty="0"/>
              <a:t>. 1337-1348. DOI: </a:t>
            </a:r>
            <a:r>
              <a:rPr lang="en-US" sz="1200" dirty="0">
                <a:ea typeface="+mn-lt"/>
                <a:cs typeface="+mn-lt"/>
                <a:hlinkClick r:id="rId5"/>
              </a:rPr>
              <a:t>Scaling up physical activity interventions worldwide: stepping up to larger and smarter approaches to get people moving - The Lancet</a:t>
            </a:r>
            <a:endParaRPr lang="en-US" sz="1200" dirty="0"/>
          </a:p>
          <a:p>
            <a:pPr>
              <a:lnSpc>
                <a:spcPct val="150000"/>
              </a:lnSpc>
            </a:pPr>
            <a:r>
              <a:rPr lang="en-US" sz="1200" dirty="0"/>
              <a:t>The daily mile foundation (2017) The daily mile. </a:t>
            </a:r>
            <a:r>
              <a:rPr lang="en-US" sz="1200" dirty="0" err="1"/>
              <a:t>Ar</a:t>
            </a:r>
            <a:r>
              <a:rPr lang="en-US" sz="1200" dirty="0"/>
              <a:t> </a:t>
            </a:r>
            <a:r>
              <a:rPr lang="en-US" sz="1200" dirty="0" err="1"/>
              <a:t>gael</a:t>
            </a:r>
            <a:r>
              <a:rPr lang="en-US" sz="1200" dirty="0"/>
              <a:t>: </a:t>
            </a:r>
            <a:r>
              <a:rPr lang="en-US" sz="1200" dirty="0">
                <a:hlinkClick r:id="rId6"/>
              </a:rPr>
              <a:t>The Daily Mile | UK</a:t>
            </a:r>
            <a:r>
              <a:rPr lang="en-US" sz="1200" dirty="0"/>
              <a:t>. (</a:t>
            </a:r>
            <a:r>
              <a:rPr lang="en-US" sz="1200" dirty="0" err="1"/>
              <a:t>Cyrchwyd</a:t>
            </a:r>
            <a:r>
              <a:rPr lang="en-US" sz="1200" dirty="0"/>
              <a:t>: 14 </a:t>
            </a:r>
            <a:r>
              <a:rPr lang="en-US" sz="1200" dirty="0" err="1"/>
              <a:t>Ionawr</a:t>
            </a:r>
            <a:r>
              <a:rPr lang="en-US" sz="1200" dirty="0"/>
              <a:t> 2025).</a:t>
            </a:r>
            <a:endParaRPr lang="en-US"/>
          </a:p>
          <a:p>
            <a:pPr>
              <a:lnSpc>
                <a:spcPct val="150000"/>
              </a:lnSpc>
            </a:pPr>
            <a:r>
              <a:rPr lang="en-US" sz="1200" dirty="0"/>
              <a:t>Timmons, B., LeBlanc, A., Carson, V., </a:t>
            </a:r>
            <a:r>
              <a:rPr lang="en-US" sz="1200" dirty="0" err="1"/>
              <a:t>Gorber</a:t>
            </a:r>
            <a:r>
              <a:rPr lang="en-US" sz="1200" dirty="0"/>
              <a:t>, S., </a:t>
            </a:r>
            <a:r>
              <a:rPr lang="en-US" sz="1200" i="1" dirty="0"/>
              <a:t>et al. </a:t>
            </a:r>
            <a:r>
              <a:rPr lang="en-US" sz="1200" dirty="0"/>
              <a:t>(2012) "Systematic review of physical activity and health in the early years (aged 0-4)"</a:t>
            </a:r>
            <a:r>
              <a:rPr lang="en-US" sz="1200" i="1" dirty="0"/>
              <a:t> Applied physiology, nutrition, and metabolism</a:t>
            </a:r>
            <a:r>
              <a:rPr lang="en-US" sz="1200" dirty="0"/>
              <a:t>. 37 (4) </a:t>
            </a:r>
            <a:r>
              <a:rPr lang="en-US" sz="1200" dirty="0" err="1"/>
              <a:t>tt</a:t>
            </a:r>
            <a:r>
              <a:rPr lang="en-US" sz="1200" dirty="0"/>
              <a:t>. 773-792. DOI: </a:t>
            </a:r>
            <a:r>
              <a:rPr lang="en-US" sz="1200" dirty="0">
                <a:hlinkClick r:id="rId7"/>
              </a:rPr>
              <a:t>Systematic review of physical activity and health in the early years (aged 0–4 years)</a:t>
            </a:r>
            <a:endParaRPr lang="en-US"/>
          </a:p>
          <a:p>
            <a:pPr>
              <a:lnSpc>
                <a:spcPct val="150000"/>
              </a:lnSpc>
            </a:pPr>
            <a:r>
              <a:rPr lang="en-US" sz="1200" dirty="0"/>
              <a:t>World Health Organization (2024) </a:t>
            </a:r>
            <a:r>
              <a:rPr lang="en-US" sz="1200" i="1" dirty="0"/>
              <a:t>Obesity and overweight. </a:t>
            </a:r>
            <a:r>
              <a:rPr lang="en-US" sz="1200" dirty="0" err="1"/>
              <a:t>Ar</a:t>
            </a:r>
            <a:r>
              <a:rPr lang="en-US" sz="1200" dirty="0"/>
              <a:t> </a:t>
            </a:r>
            <a:r>
              <a:rPr lang="en-US" sz="1200" dirty="0" err="1"/>
              <a:t>gael</a:t>
            </a:r>
            <a:r>
              <a:rPr lang="en-US" sz="1200" dirty="0"/>
              <a:t>: </a:t>
            </a:r>
            <a:r>
              <a:rPr lang="en-US" sz="1200" dirty="0">
                <a:hlinkClick r:id="rId8"/>
              </a:rPr>
              <a:t>Obesity and overweight</a:t>
            </a:r>
            <a:r>
              <a:rPr lang="en-US" sz="1200" dirty="0"/>
              <a:t>. (</a:t>
            </a:r>
            <a:r>
              <a:rPr lang="en-US" sz="1200" dirty="0" err="1"/>
              <a:t>Cyrchwyd</a:t>
            </a:r>
            <a:r>
              <a:rPr lang="en-US" sz="1200" dirty="0"/>
              <a:t>: 13 </a:t>
            </a:r>
            <a:r>
              <a:rPr lang="en-US" sz="1200" dirty="0" err="1"/>
              <a:t>Ionawr</a:t>
            </a:r>
            <a:r>
              <a:rPr lang="en-US" sz="1200" dirty="0"/>
              <a:t> 2025).</a:t>
            </a:r>
            <a:endParaRPr lang="en-US" dirty="0"/>
          </a:p>
          <a:p>
            <a:pPr>
              <a:lnSpc>
                <a:spcPct val="150000"/>
              </a:lnSpc>
            </a:pPr>
            <a:r>
              <a:rPr lang="en-US" sz="1200" dirty="0" err="1"/>
              <a:t>Yonghee</a:t>
            </a:r>
            <a:r>
              <a:rPr lang="en-US" sz="1200" dirty="0"/>
              <a:t>, H., Younge, R. a </a:t>
            </a:r>
            <a:r>
              <a:rPr lang="en-US" sz="1200" dirty="0" err="1"/>
              <a:t>Hyunjim</a:t>
            </a:r>
            <a:r>
              <a:rPr lang="en-US" sz="1200" dirty="0"/>
              <a:t>, J. (2015) "A study on young children's perceptions and experiences of </a:t>
            </a:r>
            <a:r>
              <a:rPr lang="en-US" sz="1200" dirty="0" err="1"/>
              <a:t>hapiness</a:t>
            </a:r>
            <a:r>
              <a:rPr lang="en-US" sz="1200" dirty="0"/>
              <a:t>" </a:t>
            </a:r>
            <a:r>
              <a:rPr lang="en-US" sz="1200" i="1" dirty="0"/>
              <a:t>Early childhood education research association.</a:t>
            </a:r>
            <a:r>
              <a:rPr lang="en-US" sz="1200" dirty="0"/>
              <a:t> 9 (1) </a:t>
            </a:r>
            <a:r>
              <a:rPr lang="en-US" sz="1200" dirty="0" err="1"/>
              <a:t>tt</a:t>
            </a:r>
            <a:r>
              <a:rPr lang="en-US" sz="1200" dirty="0"/>
              <a:t>. 39-64. DOI: </a:t>
            </a:r>
            <a:r>
              <a:rPr lang="en-US" sz="1200" dirty="0">
                <a:ea typeface="+mn-lt"/>
                <a:cs typeface="+mn-lt"/>
                <a:hlinkClick r:id="rId9"/>
              </a:rPr>
              <a:t>Microsoft Word - 03.Yonghee Hong,Younge Ra,Hyunjin Jang.docx</a:t>
            </a:r>
            <a:r>
              <a:rPr lang="en-US" sz="1200" dirty="0">
                <a:ea typeface="+mn-lt"/>
                <a:cs typeface="+mn-lt"/>
              </a:rPr>
              <a:t>. </a:t>
            </a:r>
          </a:p>
        </p:txBody>
      </p:sp>
    </p:spTree>
    <p:extLst>
      <p:ext uri="{BB962C8B-B14F-4D97-AF65-F5344CB8AC3E}">
        <p14:creationId xmlns:p14="http://schemas.microsoft.com/office/powerpoint/2010/main" val="28702342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Rwyf yn chadarnhau nad ydwyf wedi defnyddio DA ar gyfer yr aseiniad yma </vt:lpstr>
      <vt:lpstr>PowerPoint Presentation</vt:lpstr>
      <vt:lpstr>PowerPoint Presentation</vt:lpstr>
      <vt:lpstr>PowerPoint Presentation</vt:lpstr>
      <vt:lpstr>Rhestr cyfeirnodi poster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967</cp:revision>
  <dcterms:created xsi:type="dcterms:W3CDTF">2024-12-11T15:53:40Z</dcterms:created>
  <dcterms:modified xsi:type="dcterms:W3CDTF">2025-01-18T17:24:46Z</dcterms:modified>
</cp:coreProperties>
</file>