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2" r:id="rId4"/>
    <p:sldId id="258" r:id="rId5"/>
    <p:sldId id="263" r:id="rId6"/>
    <p:sldId id="266" r:id="rId7"/>
    <p:sldId id="267" r:id="rId8"/>
    <p:sldId id="265" r:id="rId9"/>
    <p:sldId id="260" r:id="rId10"/>
    <p:sldId id="26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>
        <p:scale>
          <a:sx n="65" d="100"/>
          <a:sy n="65" d="100"/>
        </p:scale>
        <p:origin x="710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5941A1F-2A29-4830-BD40-20BF6CDDCA8D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10D1C70E-EF9C-4DE9-B35B-90636B5DF3D0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4856026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1A1F-2A29-4830-BD40-20BF6CDDCA8D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C70E-EF9C-4DE9-B35B-90636B5DF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956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5941A1F-2A29-4830-BD40-20BF6CDDCA8D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0D1C70E-EF9C-4DE9-B35B-90636B5DF3D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2590893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1A1F-2A29-4830-BD40-20BF6CDDCA8D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C70E-EF9C-4DE9-B35B-90636B5DF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086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1A1F-2A29-4830-BD40-20BF6CDDCA8D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C70E-EF9C-4DE9-B35B-90636B5DF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115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1A1F-2A29-4830-BD40-20BF6CDDCA8D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C70E-EF9C-4DE9-B35B-90636B5DF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241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1A1F-2A29-4830-BD40-20BF6CDDCA8D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C70E-EF9C-4DE9-B35B-90636B5DF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046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5941A1F-2A29-4830-BD40-20BF6CDDCA8D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0D1C70E-EF9C-4DE9-B35B-90636B5DF3D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07711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5941A1F-2A29-4830-BD40-20BF6CDDCA8D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0D1C70E-EF9C-4DE9-B35B-90636B5DF3D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15802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1A1F-2A29-4830-BD40-20BF6CDDCA8D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C70E-EF9C-4DE9-B35B-90636B5DF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735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1A1F-2A29-4830-BD40-20BF6CDDCA8D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C70E-EF9C-4DE9-B35B-90636B5DF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378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F5941A1F-2A29-4830-BD40-20BF6CDDCA8D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10D1C70E-EF9C-4DE9-B35B-90636B5DF3D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92768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ritannica.com/topic/Parthenon/images-videos/media/444840/96021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7B9D3-EB38-4504-940F-A4ECA3F5C82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200" i="1" dirty="0"/>
              <a:t>‘examine how effective literary and artistic representations of deities are in the Graeco-Roman world to a modern audience’</a:t>
            </a: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0AD0A2-5651-496A-BE6A-3AB486382F6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Hazel Dawn Carter (1800573)</a:t>
            </a:r>
          </a:p>
        </p:txBody>
      </p:sp>
    </p:spTree>
    <p:extLst>
      <p:ext uri="{BB962C8B-B14F-4D97-AF65-F5344CB8AC3E}">
        <p14:creationId xmlns:p14="http://schemas.microsoft.com/office/powerpoint/2010/main" val="510378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71F20-9687-4B14-9340-13636FAC2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375" y="0"/>
            <a:ext cx="2667000" cy="762000"/>
          </a:xfrm>
        </p:spPr>
        <p:txBody>
          <a:bodyPr/>
          <a:lstStyle/>
          <a:p>
            <a:r>
              <a:rPr lang="en-GB" dirty="0"/>
              <a:t>Zeus – Art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A0D40-C2F0-4DE5-AB8D-8877A855CE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375" y="809624"/>
            <a:ext cx="5381625" cy="6048375"/>
          </a:xfrm>
        </p:spPr>
        <p:txBody>
          <a:bodyPr/>
          <a:lstStyle/>
          <a:p>
            <a:r>
              <a:rPr lang="en-GB" dirty="0"/>
              <a:t>450 BCE –</a:t>
            </a:r>
          </a:p>
          <a:p>
            <a:pPr lvl="1"/>
            <a:r>
              <a:rPr lang="en-GB" dirty="0"/>
              <a:t>Defined by the use of bronze, </a:t>
            </a:r>
          </a:p>
          <a:p>
            <a:pPr lvl="1"/>
            <a:r>
              <a:rPr lang="en-GB" dirty="0"/>
              <a:t>Idealistic figure, </a:t>
            </a:r>
          </a:p>
          <a:p>
            <a:pPr lvl="1"/>
            <a:r>
              <a:rPr lang="en-GB" dirty="0"/>
              <a:t>Athletic build.</a:t>
            </a:r>
          </a:p>
          <a:p>
            <a:r>
              <a:rPr lang="en-GB" dirty="0"/>
              <a:t>2m height and wide stance</a:t>
            </a:r>
          </a:p>
          <a:p>
            <a:pPr lvl="1"/>
            <a:r>
              <a:rPr lang="en-GB" dirty="0"/>
              <a:t>Larger than mortals</a:t>
            </a:r>
          </a:p>
          <a:p>
            <a:pPr lvl="1"/>
            <a:r>
              <a:rPr lang="en-GB" dirty="0"/>
              <a:t>Commands space</a:t>
            </a:r>
          </a:p>
          <a:p>
            <a:pPr lvl="1"/>
            <a:r>
              <a:rPr lang="en-GB" dirty="0"/>
              <a:t>Authority</a:t>
            </a:r>
          </a:p>
          <a:p>
            <a:r>
              <a:rPr lang="en-GB" dirty="0"/>
              <a:t>Ambiguous due to lost elements</a:t>
            </a:r>
          </a:p>
          <a:p>
            <a:pPr lvl="1"/>
            <a:r>
              <a:rPr lang="en-GB" dirty="0"/>
              <a:t>Thunderbolt or Trident</a:t>
            </a:r>
          </a:p>
          <a:p>
            <a:r>
              <a:rPr lang="en-GB" dirty="0"/>
              <a:t>Usual consensus is that it is Zeus</a:t>
            </a:r>
          </a:p>
          <a:p>
            <a:r>
              <a:rPr lang="en-GB" dirty="0"/>
              <a:t>5</a:t>
            </a:r>
            <a:r>
              <a:rPr lang="en-GB" baseline="30000" dirty="0"/>
              <a:t>th</a:t>
            </a:r>
            <a:r>
              <a:rPr lang="en-GB" dirty="0"/>
              <a:t> Century revelation of Bronze casting</a:t>
            </a:r>
          </a:p>
          <a:p>
            <a:pPr lvl="1"/>
            <a:r>
              <a:rPr lang="en-GB" dirty="0"/>
              <a:t>Useful</a:t>
            </a:r>
          </a:p>
          <a:p>
            <a:pPr lvl="1"/>
            <a:r>
              <a:rPr lang="en-GB" dirty="0"/>
              <a:t>Issues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2583AF-F3B9-480D-B496-09456E529D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7000" contrast="8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042150" y="718767"/>
            <a:ext cx="5133827" cy="510174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78122FF-3237-49D3-8F9D-A51BB8E4BF85}"/>
              </a:ext>
            </a:extLst>
          </p:cNvPr>
          <p:cNvSpPr txBox="1"/>
          <p:nvPr/>
        </p:nvSpPr>
        <p:spPr>
          <a:xfrm>
            <a:off x="7239012" y="6308724"/>
            <a:ext cx="4741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Anon, Zeus or Poseidon, c. 450 BCE. Bronze.</a:t>
            </a:r>
          </a:p>
        </p:txBody>
      </p:sp>
    </p:spTree>
    <p:extLst>
      <p:ext uri="{BB962C8B-B14F-4D97-AF65-F5344CB8AC3E}">
        <p14:creationId xmlns:p14="http://schemas.microsoft.com/office/powerpoint/2010/main" val="418273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65304-B746-4BC3-86A7-AF8A994BB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00" y="0"/>
            <a:ext cx="9601200" cy="1485900"/>
          </a:xfrm>
        </p:spPr>
        <p:txBody>
          <a:bodyPr/>
          <a:lstStyle/>
          <a:p>
            <a:r>
              <a:rPr lang="en-GB" dirty="0"/>
              <a:t>Zeus -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27E78-2D6F-42B7-AC7A-31E561FF8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550" y="1066800"/>
            <a:ext cx="6029325" cy="4914900"/>
          </a:xfrm>
        </p:spPr>
        <p:txBody>
          <a:bodyPr/>
          <a:lstStyle/>
          <a:p>
            <a:r>
              <a:rPr lang="en-GB" dirty="0"/>
              <a:t>Epithets </a:t>
            </a:r>
          </a:p>
          <a:p>
            <a:pPr lvl="1"/>
            <a:r>
              <a:rPr lang="en-GB" dirty="0"/>
              <a:t>“Mighty father” [The Odyssey. 1.101]</a:t>
            </a:r>
          </a:p>
          <a:p>
            <a:r>
              <a:rPr lang="en-GB" dirty="0"/>
              <a:t>Symbols</a:t>
            </a:r>
          </a:p>
          <a:p>
            <a:pPr lvl="1"/>
            <a:r>
              <a:rPr lang="en-GB" dirty="0"/>
              <a:t>The Odyssey</a:t>
            </a:r>
          </a:p>
          <a:p>
            <a:pPr lvl="2"/>
            <a:r>
              <a:rPr lang="en-GB" dirty="0"/>
              <a:t>Book 15 – Eagles </a:t>
            </a:r>
          </a:p>
          <a:p>
            <a:pPr lvl="2"/>
            <a:r>
              <a:rPr lang="en-GB" dirty="0"/>
              <a:t>Book 20 – Thunderbolt </a:t>
            </a:r>
          </a:p>
          <a:p>
            <a:r>
              <a:rPr lang="en-GB" dirty="0"/>
              <a:t>Deus ex </a:t>
            </a:r>
            <a:r>
              <a:rPr lang="en-GB" dirty="0" err="1"/>
              <a:t>machina</a:t>
            </a:r>
            <a:endParaRPr lang="en-GB" dirty="0"/>
          </a:p>
          <a:p>
            <a:pPr lvl="1"/>
            <a:r>
              <a:rPr lang="en-GB" dirty="0"/>
              <a:t>The Odyssey</a:t>
            </a:r>
          </a:p>
          <a:p>
            <a:pPr lvl="2"/>
            <a:r>
              <a:rPr lang="en-GB" dirty="0"/>
              <a:t>Having other gods intervene on his behalf</a:t>
            </a:r>
          </a:p>
          <a:p>
            <a:pPr lvl="2"/>
            <a:r>
              <a:rPr lang="en-GB" dirty="0"/>
              <a:t>Mediator</a:t>
            </a:r>
          </a:p>
          <a:p>
            <a:pPr lvl="1"/>
            <a:r>
              <a:rPr lang="en-GB" dirty="0"/>
              <a:t>The Aeneid</a:t>
            </a:r>
          </a:p>
          <a:p>
            <a:pPr lvl="2"/>
            <a:r>
              <a:rPr lang="en-GB" dirty="0"/>
              <a:t>Sending other gods down to aid</a:t>
            </a:r>
          </a:p>
          <a:p>
            <a:pPr marL="987552" lvl="2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BCE499-BCEB-4494-8435-68019D7310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23" r="17213"/>
          <a:stretch/>
        </p:blipFill>
        <p:spPr>
          <a:xfrm>
            <a:off x="6522984" y="152400"/>
            <a:ext cx="2544815" cy="39052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45B6D5E-7B1A-4A72-A0BF-8C9C81F341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0999" y="2962275"/>
            <a:ext cx="2414016" cy="37719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0C90F3-CAF6-402C-8EC8-A074B95BD69A}"/>
              </a:ext>
            </a:extLst>
          </p:cNvPr>
          <p:cNvSpPr txBox="1"/>
          <p:nvPr/>
        </p:nvSpPr>
        <p:spPr>
          <a:xfrm>
            <a:off x="9179169" y="287215"/>
            <a:ext cx="286043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Left:</a:t>
            </a:r>
          </a:p>
          <a:p>
            <a:r>
              <a:rPr lang="en-GB" dirty="0"/>
              <a:t>Homer, The </a:t>
            </a:r>
            <a:r>
              <a:rPr lang="en-GB" dirty="0" err="1"/>
              <a:t>Illiad</a:t>
            </a:r>
            <a:r>
              <a:rPr lang="en-GB" dirty="0"/>
              <a:t>. E.V. </a:t>
            </a:r>
            <a:r>
              <a:rPr lang="en-GB" dirty="0" err="1"/>
              <a:t>Rieu</a:t>
            </a:r>
            <a:r>
              <a:rPr lang="en-GB" dirty="0"/>
              <a:t> (trans). 1950. London: Penguin Group.</a:t>
            </a:r>
          </a:p>
          <a:p>
            <a:endParaRPr lang="en-GB" dirty="0"/>
          </a:p>
          <a:p>
            <a:r>
              <a:rPr lang="en-GB" dirty="0"/>
              <a:t>Below:</a:t>
            </a:r>
          </a:p>
          <a:p>
            <a:r>
              <a:rPr lang="en-GB" dirty="0"/>
              <a:t>Homer, The Odyssey. E.V. </a:t>
            </a:r>
            <a:r>
              <a:rPr lang="en-GB" dirty="0" err="1"/>
              <a:t>Rieu</a:t>
            </a:r>
            <a:r>
              <a:rPr lang="en-GB" dirty="0"/>
              <a:t> (trans). 1946. London: Penguin Group.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3159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FC55A-31E5-44AB-AE69-A211372D2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0"/>
            <a:ext cx="2752725" cy="800100"/>
          </a:xfrm>
        </p:spPr>
        <p:txBody>
          <a:bodyPr>
            <a:normAutofit fontScale="90000"/>
          </a:bodyPr>
          <a:lstStyle/>
          <a:p>
            <a:r>
              <a:rPr lang="en-GB" dirty="0"/>
              <a:t>Athena - 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93A40-EF98-4278-B229-208ED52E4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800100"/>
            <a:ext cx="5400675" cy="60579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447-438 BCE (Athena Parthenos)</a:t>
            </a:r>
          </a:p>
          <a:p>
            <a:pPr lvl="1"/>
            <a:r>
              <a:rPr lang="en-GB" dirty="0"/>
              <a:t>Accompanied the Parthenon</a:t>
            </a:r>
          </a:p>
          <a:p>
            <a:pPr lvl="1"/>
            <a:r>
              <a:rPr lang="en-GB" dirty="0"/>
              <a:t>Situated in the temple</a:t>
            </a:r>
          </a:p>
          <a:p>
            <a:pPr lvl="1"/>
            <a:r>
              <a:rPr lang="en-GB" dirty="0"/>
              <a:t>Ivory and Gold</a:t>
            </a:r>
          </a:p>
          <a:p>
            <a:pPr lvl="1"/>
            <a:r>
              <a:rPr lang="en-GB" dirty="0"/>
              <a:t>Symbols</a:t>
            </a:r>
          </a:p>
          <a:p>
            <a:r>
              <a:rPr lang="en-GB" dirty="0"/>
              <a:t>Parthenon used to honour Athena, the patron deity of Athens</a:t>
            </a:r>
          </a:p>
          <a:p>
            <a:pPr lvl="1"/>
            <a:r>
              <a:rPr lang="en-GB" dirty="0"/>
              <a:t>Athena and Poseidon</a:t>
            </a:r>
          </a:p>
          <a:p>
            <a:r>
              <a:rPr lang="en-GB" dirty="0"/>
              <a:t>Frieze</a:t>
            </a:r>
          </a:p>
          <a:p>
            <a:pPr lvl="1"/>
            <a:r>
              <a:rPr lang="en-GB" dirty="0"/>
              <a:t>Panathenaic Procession</a:t>
            </a:r>
          </a:p>
          <a:p>
            <a:pPr lvl="1"/>
            <a:r>
              <a:rPr lang="en-GB" dirty="0"/>
              <a:t>Athena’s importance to the Greeks</a:t>
            </a:r>
          </a:p>
          <a:p>
            <a:r>
              <a:rPr lang="en-GB" dirty="0"/>
              <a:t>Architecture of Parthenon has either been destroyed or resituated to museums.</a:t>
            </a:r>
          </a:p>
          <a:p>
            <a:r>
              <a:rPr lang="en-GB" dirty="0"/>
              <a:t>Athena Parthenos destroyed, survives only in literary descriptions and Roman copies.</a:t>
            </a:r>
          </a:p>
          <a:p>
            <a:r>
              <a:rPr lang="en-GB" dirty="0"/>
              <a:t>Legacy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55B0A5-6CA8-4689-8901-2AFA147CE0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8750" y="0"/>
            <a:ext cx="3142391" cy="39289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D67B305-0085-4C17-8CD3-D1A6643546A2}"/>
              </a:ext>
            </a:extLst>
          </p:cNvPr>
          <p:cNvSpPr txBox="1"/>
          <p:nvPr/>
        </p:nvSpPr>
        <p:spPr>
          <a:xfrm>
            <a:off x="4953000" y="90967"/>
            <a:ext cx="40957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RIGHT:</a:t>
            </a:r>
          </a:p>
          <a:p>
            <a:r>
              <a:rPr lang="en-GB" dirty="0" err="1"/>
              <a:t>Pheidias</a:t>
            </a:r>
            <a:r>
              <a:rPr lang="en-GB" dirty="0"/>
              <a:t> c. 447-438 BCE, Athena Parthenos, Recreation by Alan </a:t>
            </a:r>
            <a:r>
              <a:rPr lang="en-GB" dirty="0" err="1"/>
              <a:t>LeQuire</a:t>
            </a:r>
            <a:r>
              <a:rPr lang="en-GB" dirty="0"/>
              <a:t> [1990].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228A0B-C6E3-4A5C-9FF6-08F6C48A56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3811118"/>
            <a:ext cx="4632885" cy="30468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F51D2BA-0BFB-4E87-965D-016865E410F8}"/>
              </a:ext>
            </a:extLst>
          </p:cNvPr>
          <p:cNvSpPr txBox="1"/>
          <p:nvPr/>
        </p:nvSpPr>
        <p:spPr>
          <a:xfrm>
            <a:off x="5648325" y="1781175"/>
            <a:ext cx="340042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BELOW:</a:t>
            </a:r>
          </a:p>
          <a:p>
            <a:r>
              <a:rPr lang="en-GB" dirty="0"/>
              <a:t>432 BCE, Parthenon,  </a:t>
            </a:r>
            <a:r>
              <a:rPr lang="en-GB" dirty="0" err="1"/>
              <a:t>Encyclopædia</a:t>
            </a:r>
            <a:r>
              <a:rPr lang="en-GB" dirty="0"/>
              <a:t> Britannica, accessed May 31, 2019.</a:t>
            </a:r>
            <a:br>
              <a:rPr lang="en-GB" dirty="0"/>
            </a:br>
            <a:r>
              <a:rPr lang="en-GB" dirty="0"/>
              <a:t>&lt;</a:t>
            </a:r>
            <a:r>
              <a:rPr lang="en-GB" dirty="0">
                <a:hlinkClick r:id="rId4"/>
              </a:rPr>
              <a:t>https://www.britannica.com/topic/Parthenon/images-videos/media/444840/96021</a:t>
            </a:r>
            <a:r>
              <a:rPr lang="en-GB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23501585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7EFFB-F01A-46C2-86A5-F98C37349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0"/>
            <a:ext cx="9601200" cy="1485900"/>
          </a:xfrm>
        </p:spPr>
        <p:txBody>
          <a:bodyPr/>
          <a:lstStyle/>
          <a:p>
            <a:r>
              <a:rPr lang="en-GB" dirty="0"/>
              <a:t>Athena -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A2D42-4326-4889-B6C3-C635C60AEC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850" y="1195090"/>
            <a:ext cx="5953125" cy="553849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Epithets</a:t>
            </a:r>
          </a:p>
          <a:p>
            <a:pPr lvl="1"/>
            <a:r>
              <a:rPr lang="en-GB" dirty="0"/>
              <a:t>The Odyssey</a:t>
            </a:r>
          </a:p>
          <a:p>
            <a:pPr lvl="2"/>
            <a:r>
              <a:rPr lang="en-GB" dirty="0"/>
              <a:t>“Flashing/Bright Eyed Athene” [</a:t>
            </a:r>
            <a:r>
              <a:rPr lang="en-GB" i="1" dirty="0"/>
              <a:t>The Odyssey. 1. 45]</a:t>
            </a:r>
            <a:endParaRPr lang="en-GB" dirty="0"/>
          </a:p>
          <a:p>
            <a:pPr lvl="3"/>
            <a:r>
              <a:rPr lang="en-GB" dirty="0"/>
              <a:t>Ready for battle, quick strategist, wise.</a:t>
            </a:r>
          </a:p>
          <a:p>
            <a:pPr lvl="2"/>
            <a:r>
              <a:rPr lang="en-GB" dirty="0"/>
              <a:t>“Whose shield is thunder” [</a:t>
            </a:r>
            <a:r>
              <a:rPr lang="en-GB" i="1" dirty="0"/>
              <a:t>The Odyssey.</a:t>
            </a:r>
            <a:r>
              <a:rPr lang="en-GB" dirty="0"/>
              <a:t> 6.324]</a:t>
            </a:r>
          </a:p>
          <a:p>
            <a:pPr lvl="3"/>
            <a:r>
              <a:rPr lang="en-GB" dirty="0"/>
              <a:t>Reflects use of her symbols</a:t>
            </a:r>
          </a:p>
          <a:p>
            <a:pPr lvl="3"/>
            <a:r>
              <a:rPr lang="en-GB" dirty="0"/>
              <a:t>Not only that, but we again have that link to Zeus</a:t>
            </a:r>
          </a:p>
          <a:p>
            <a:pPr lvl="2"/>
            <a:r>
              <a:rPr lang="en-GB" dirty="0"/>
              <a:t>“Daughter of the mighty father” [</a:t>
            </a:r>
            <a:r>
              <a:rPr lang="en-GB" i="1" dirty="0"/>
              <a:t>The Odyssey</a:t>
            </a:r>
            <a:r>
              <a:rPr lang="en-GB" dirty="0"/>
              <a:t>. 1.101]</a:t>
            </a:r>
          </a:p>
          <a:p>
            <a:pPr lvl="3"/>
            <a:r>
              <a:rPr lang="en-GB" dirty="0"/>
              <a:t>Emphasises her position</a:t>
            </a:r>
          </a:p>
          <a:p>
            <a:pPr lvl="1"/>
            <a:r>
              <a:rPr lang="en-GB" dirty="0"/>
              <a:t>Emphasis on her as a warrior</a:t>
            </a:r>
          </a:p>
          <a:p>
            <a:pPr lvl="2"/>
            <a:r>
              <a:rPr lang="en-GB" dirty="0"/>
              <a:t>“Athene bound on her feet her lovely sandals of </a:t>
            </a:r>
            <a:r>
              <a:rPr lang="en-GB" dirty="0" err="1"/>
              <a:t>untarnishable</a:t>
            </a:r>
            <a:r>
              <a:rPr lang="en-GB" dirty="0"/>
              <a:t> gold, […], and seized her heavy spear […] with which she breaks the ranks of noble warrior.” [</a:t>
            </a:r>
            <a:r>
              <a:rPr lang="en-GB" i="1" dirty="0"/>
              <a:t>The Odyssey</a:t>
            </a:r>
            <a:r>
              <a:rPr lang="en-GB" dirty="0"/>
              <a:t>. 1.96-101]</a:t>
            </a:r>
          </a:p>
        </p:txBody>
      </p:sp>
      <p:pic>
        <p:nvPicPr>
          <p:cNvPr id="3074" name="Picture 2" descr="File:Giuseppe Bottani - Ulysses transformed by Athena into beggar, 1775.jpg">
            <a:extLst>
              <a:ext uri="{FF2B5EF4-FFF2-40B4-BE49-F238E27FC236}">
                <a16:creationId xmlns:a16="http://schemas.microsoft.com/office/drawing/2014/main" id="{952ABFB7-7B97-47D5-A774-6AA13E0BAD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125" y="1657350"/>
            <a:ext cx="5095875" cy="404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B6F094-4A4D-4F74-9185-FC88514274AD}"/>
              </a:ext>
            </a:extLst>
          </p:cNvPr>
          <p:cNvSpPr txBox="1"/>
          <p:nvPr/>
        </p:nvSpPr>
        <p:spPr>
          <a:xfrm>
            <a:off x="7096124" y="5810250"/>
            <a:ext cx="50958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Giuseppe </a:t>
            </a:r>
            <a:r>
              <a:rPr lang="en-GB" dirty="0" err="1"/>
              <a:t>Bottani</a:t>
            </a:r>
            <a:r>
              <a:rPr lang="en-GB" dirty="0"/>
              <a:t>, 1775.</a:t>
            </a:r>
            <a:r>
              <a:rPr lang="en-GB" i="1" dirty="0"/>
              <a:t> Ulysses transformed by Athena into beggar.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287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C9A6F-7E23-4EA8-B6D9-CD3003455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108" y="0"/>
            <a:ext cx="2737338" cy="920262"/>
          </a:xfrm>
        </p:spPr>
        <p:txBody>
          <a:bodyPr/>
          <a:lstStyle/>
          <a:p>
            <a:r>
              <a:rPr lang="en-GB" dirty="0"/>
              <a:t>Aphrodite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5E9DC-F0FD-4F7D-9084-EF16350B3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107" y="931984"/>
            <a:ext cx="6381017" cy="5926015"/>
          </a:xfrm>
        </p:spPr>
        <p:txBody>
          <a:bodyPr/>
          <a:lstStyle/>
          <a:p>
            <a:r>
              <a:rPr lang="en-GB" dirty="0"/>
              <a:t>Knidian Aphrodite</a:t>
            </a:r>
          </a:p>
          <a:p>
            <a:pPr lvl="1"/>
            <a:r>
              <a:rPr lang="en-GB" dirty="0"/>
              <a:t>c. 350 BCE</a:t>
            </a:r>
          </a:p>
          <a:p>
            <a:pPr lvl="1"/>
            <a:r>
              <a:rPr lang="en-GB" dirty="0"/>
              <a:t>Roman copies, poet’s depictions and writings of those such as Pliny.</a:t>
            </a:r>
          </a:p>
          <a:p>
            <a:pPr lvl="1"/>
            <a:r>
              <a:rPr lang="en-GB" dirty="0"/>
              <a:t>Different versions made when copying</a:t>
            </a:r>
          </a:p>
          <a:p>
            <a:r>
              <a:rPr lang="en-GB" dirty="0"/>
              <a:t>Controversial </a:t>
            </a:r>
          </a:p>
          <a:p>
            <a:pPr lvl="1"/>
            <a:r>
              <a:rPr lang="en-GB" dirty="0"/>
              <a:t>Kos v. Knidian version</a:t>
            </a:r>
          </a:p>
          <a:p>
            <a:r>
              <a:rPr lang="en-GB" dirty="0"/>
              <a:t>‘S’ Curve and nudity</a:t>
            </a:r>
          </a:p>
          <a:p>
            <a:pPr lvl="1"/>
            <a:r>
              <a:rPr lang="en-GB" dirty="0"/>
              <a:t>Erotic aesthetic</a:t>
            </a:r>
          </a:p>
          <a:p>
            <a:pPr lvl="1"/>
            <a:r>
              <a:rPr lang="en-GB" dirty="0"/>
              <a:t>Male gaze</a:t>
            </a:r>
          </a:p>
          <a:p>
            <a:pPr lvl="1"/>
            <a:r>
              <a:rPr lang="en-GB" dirty="0"/>
              <a:t>The intricacy and important development that this statue brought is sometimes lost due to the way people view the statue.</a:t>
            </a:r>
          </a:p>
          <a:p>
            <a:r>
              <a:rPr lang="en-GB" dirty="0"/>
              <a:t>Still a goddess, should be viewed as such</a:t>
            </a:r>
          </a:p>
          <a:p>
            <a:pPr lvl="1"/>
            <a:r>
              <a:rPr lang="en-GB" dirty="0"/>
              <a:t>Embodiment of love and sexuality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B9EC84-9792-49A1-B076-36CC9D20B8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9019" y="0"/>
            <a:ext cx="2932981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461D2C-65FC-411F-B7A3-7B89865F4682}"/>
              </a:ext>
            </a:extLst>
          </p:cNvPr>
          <p:cNvSpPr txBox="1"/>
          <p:nvPr/>
        </p:nvSpPr>
        <p:spPr>
          <a:xfrm>
            <a:off x="6096000" y="38833"/>
            <a:ext cx="3086100" cy="920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Praxiteles, Knidian Aphrodite, c. 350 BCE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807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D29E9-9C2D-4CE9-8B5F-257EEB73C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0"/>
            <a:ext cx="5343525" cy="952500"/>
          </a:xfrm>
        </p:spPr>
        <p:txBody>
          <a:bodyPr/>
          <a:lstStyle/>
          <a:p>
            <a:r>
              <a:rPr lang="en-GB" dirty="0"/>
              <a:t>Aphrodite -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D4E08C-C0A9-462F-9EA5-039831EDF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952500"/>
            <a:ext cx="7505700" cy="5905500"/>
          </a:xfrm>
        </p:spPr>
        <p:txBody>
          <a:bodyPr/>
          <a:lstStyle/>
          <a:p>
            <a:r>
              <a:rPr lang="en-GB" i="1" dirty="0"/>
              <a:t>The Aeneid</a:t>
            </a:r>
          </a:p>
          <a:p>
            <a:pPr lvl="1"/>
            <a:r>
              <a:rPr lang="en-GB" i="1" dirty="0"/>
              <a:t>Caring mother figure</a:t>
            </a:r>
          </a:p>
          <a:p>
            <a:pPr lvl="1"/>
            <a:r>
              <a:rPr lang="en-GB" dirty="0"/>
              <a:t>Helps Aeneas fulfil his destiny</a:t>
            </a:r>
            <a:endParaRPr lang="en-GB" i="1" dirty="0"/>
          </a:p>
          <a:p>
            <a:pPr lvl="1"/>
            <a:r>
              <a:rPr lang="en-GB" dirty="0"/>
              <a:t>Truer account – compared to Euripides</a:t>
            </a:r>
          </a:p>
          <a:p>
            <a:r>
              <a:rPr lang="en-GB" dirty="0"/>
              <a:t>Sappho</a:t>
            </a:r>
          </a:p>
          <a:p>
            <a:pPr lvl="1"/>
            <a:r>
              <a:rPr lang="en-GB" dirty="0"/>
              <a:t>Kind and caring</a:t>
            </a:r>
          </a:p>
          <a:p>
            <a:pPr lvl="1"/>
            <a:r>
              <a:rPr lang="en-GB" dirty="0"/>
              <a:t>Motherly force</a:t>
            </a:r>
          </a:p>
          <a:p>
            <a:pPr lvl="1"/>
            <a:r>
              <a:rPr lang="en-GB" dirty="0"/>
              <a:t>Guides people to their love</a:t>
            </a:r>
          </a:p>
          <a:p>
            <a:r>
              <a:rPr lang="en-GB" i="1" dirty="0"/>
              <a:t>Hippolytus</a:t>
            </a:r>
          </a:p>
          <a:p>
            <a:pPr lvl="1"/>
            <a:r>
              <a:rPr lang="en-GB" dirty="0"/>
              <a:t>Petulant</a:t>
            </a:r>
          </a:p>
          <a:p>
            <a:pPr lvl="1"/>
            <a:r>
              <a:rPr lang="en-GB" i="1" dirty="0"/>
              <a:t>Scorned</a:t>
            </a:r>
          </a:p>
          <a:p>
            <a:pPr lvl="1"/>
            <a:r>
              <a:rPr lang="en-GB" i="1" dirty="0"/>
              <a:t>Used as a message for conflict breeding more conflict</a:t>
            </a:r>
          </a:p>
          <a:p>
            <a:pPr lvl="1"/>
            <a:r>
              <a:rPr lang="en-GB" dirty="0"/>
              <a:t>Juxtaposition to Artemis</a:t>
            </a:r>
            <a:endParaRPr lang="en-GB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BE1C6C-9C28-4989-AB4C-5C4EB365B95D}"/>
              </a:ext>
            </a:extLst>
          </p:cNvPr>
          <p:cNvSpPr txBox="1"/>
          <p:nvPr/>
        </p:nvSpPr>
        <p:spPr>
          <a:xfrm>
            <a:off x="7835900" y="5638800"/>
            <a:ext cx="44005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Pompeo Girolamo </a:t>
            </a:r>
            <a:r>
              <a:rPr lang="en-US" dirty="0" err="1"/>
              <a:t>Batoni</a:t>
            </a:r>
            <a:r>
              <a:rPr lang="en-US" dirty="0"/>
              <a:t>, 1748. </a:t>
            </a:r>
            <a:r>
              <a:rPr lang="en-US" i="1" dirty="0"/>
              <a:t>Venus Presenting Aeneas with </a:t>
            </a:r>
            <a:r>
              <a:rPr lang="en-US" i="1" dirty="0" err="1"/>
              <a:t>Armour</a:t>
            </a:r>
            <a:r>
              <a:rPr lang="en-US" i="1" dirty="0"/>
              <a:t> Forged by Vulcan</a:t>
            </a:r>
            <a:r>
              <a:rPr lang="en-US" dirty="0"/>
              <a:t>. Detail Oil on canvas Located in the Liechtenstein Museum, Vienna, Austria.</a:t>
            </a:r>
            <a:endParaRPr lang="en-GB" dirty="0"/>
          </a:p>
        </p:txBody>
      </p:sp>
      <p:pic>
        <p:nvPicPr>
          <p:cNvPr id="4100" name="Picture 4" descr="http://www.liechtensteincollections.at/de/pages/showImage.asp?src=/assets/images/D18EA.jpg&amp;width=440">
            <a:extLst>
              <a:ext uri="{FF2B5EF4-FFF2-40B4-BE49-F238E27FC236}">
                <a16:creationId xmlns:a16="http://schemas.microsoft.com/office/drawing/2014/main" id="{55AFA633-004A-474A-A171-72DB6342FE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3043" y="-1"/>
            <a:ext cx="4205208" cy="5638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504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30E9A-1CB7-49F7-A6C1-18B1B7C70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00" y="0"/>
            <a:ext cx="9601200" cy="1485900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81DF5-9B7B-4257-9244-B01B124FF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500" y="1638300"/>
            <a:ext cx="9601200" cy="3581400"/>
          </a:xfrm>
        </p:spPr>
        <p:txBody>
          <a:bodyPr/>
          <a:lstStyle/>
          <a:p>
            <a:r>
              <a:rPr lang="en-GB" dirty="0"/>
              <a:t>Modern audience and the literary medium</a:t>
            </a:r>
          </a:p>
          <a:p>
            <a:r>
              <a:rPr lang="en-GB" dirty="0"/>
              <a:t>More likely to survive</a:t>
            </a:r>
          </a:p>
          <a:p>
            <a:r>
              <a:rPr lang="en-GB" dirty="0"/>
              <a:t>More room for descriptions</a:t>
            </a:r>
          </a:p>
          <a:p>
            <a:r>
              <a:rPr lang="en-GB" dirty="0"/>
              <a:t>Survival of defining elements</a:t>
            </a:r>
          </a:p>
          <a:p>
            <a:r>
              <a:rPr lang="en-GB" dirty="0"/>
              <a:t>Legacy</a:t>
            </a:r>
          </a:p>
          <a:p>
            <a:r>
              <a:rPr lang="en-GB" dirty="0"/>
              <a:t>Literature used to recreate art or inspire art</a:t>
            </a:r>
          </a:p>
        </p:txBody>
      </p:sp>
    </p:spTree>
    <p:extLst>
      <p:ext uri="{BB962C8B-B14F-4D97-AF65-F5344CB8AC3E}">
        <p14:creationId xmlns:p14="http://schemas.microsoft.com/office/powerpoint/2010/main" val="723326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DA1B9-0C23-40AA-A79D-8CD0A9249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375" y="0"/>
            <a:ext cx="9601200" cy="1485900"/>
          </a:xfrm>
        </p:spPr>
        <p:txBody>
          <a:bodyPr/>
          <a:lstStyle/>
          <a:p>
            <a:r>
              <a:rPr lang="en-GB" dirty="0"/>
              <a:t>Bibliography –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6E250-EF2D-4258-B510-F53C84D04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742950"/>
            <a:ext cx="9601200" cy="6115050"/>
          </a:xfrm>
        </p:spPr>
        <p:txBody>
          <a:bodyPr>
            <a:normAutofit fontScale="92500" lnSpcReduction="10000"/>
          </a:bodyPr>
          <a:lstStyle/>
          <a:p>
            <a:r>
              <a:rPr lang="en-GB" sz="1400" dirty="0"/>
              <a:t>Anon, 2013. 6. ATHENA PARTHENOS. </a:t>
            </a:r>
            <a:r>
              <a:rPr lang="en-GB" sz="1400" i="1" dirty="0"/>
              <a:t>Bulletin of the Institute of Classical Studies</a:t>
            </a:r>
            <a:r>
              <a:rPr lang="en-GB" sz="1400" dirty="0"/>
              <a:t>, 56, pp.69–273.</a:t>
            </a:r>
          </a:p>
          <a:p>
            <a:r>
              <a:rPr lang="en-GB" sz="1400" dirty="0"/>
              <a:t>Beard, M. &amp; Henderson, J., 2001. </a:t>
            </a:r>
            <a:r>
              <a:rPr lang="en-GB" sz="1400" i="1" dirty="0"/>
              <a:t>Classical art from Greece to Rome</a:t>
            </a:r>
            <a:r>
              <a:rPr lang="en-GB" sz="1400" dirty="0"/>
              <a:t>, Oxford: Oxford University Press.</a:t>
            </a:r>
          </a:p>
          <a:p>
            <a:r>
              <a:rPr lang="en-GB" sz="1400" dirty="0"/>
              <a:t>Boardman, J., 1955. </a:t>
            </a:r>
            <a:r>
              <a:rPr lang="en-GB" sz="1400" i="1" dirty="0"/>
              <a:t>Greek Sculpture: The Late Classical Period</a:t>
            </a:r>
            <a:r>
              <a:rPr lang="en-GB" sz="1400" dirty="0"/>
              <a:t>. Thames and Hudson: World of Art.</a:t>
            </a:r>
          </a:p>
          <a:p>
            <a:r>
              <a:rPr lang="en-GB" sz="1400" dirty="0"/>
              <a:t>Boardman, J., 1964. </a:t>
            </a:r>
            <a:r>
              <a:rPr lang="en-GB" sz="1400" i="1" dirty="0"/>
              <a:t>Greek Art. </a:t>
            </a:r>
            <a:r>
              <a:rPr lang="en-GB" sz="1400" dirty="0"/>
              <a:t>Thames and Hudson: World of Art.</a:t>
            </a:r>
          </a:p>
          <a:p>
            <a:r>
              <a:rPr lang="en-GB" sz="1400" dirty="0" err="1"/>
              <a:t>Castriota</a:t>
            </a:r>
            <a:r>
              <a:rPr lang="en-GB" sz="1400" dirty="0"/>
              <a:t>, D., 1992. </a:t>
            </a:r>
            <a:r>
              <a:rPr lang="en-GB" sz="1400" i="1" dirty="0"/>
              <a:t>Myth, Ethos and Actuality: Official Art in Fifth-Century B.C Athens</a:t>
            </a:r>
            <a:r>
              <a:rPr lang="en-GB" sz="1400" dirty="0"/>
              <a:t>. Madison, </a:t>
            </a:r>
            <a:r>
              <a:rPr lang="en-GB" sz="1400" dirty="0" err="1"/>
              <a:t>Wis</a:t>
            </a:r>
            <a:r>
              <a:rPr lang="en-GB" sz="1400" dirty="0"/>
              <a:t>: University of Wisconsin Press.</a:t>
            </a:r>
          </a:p>
          <a:p>
            <a:r>
              <a:rPr lang="en-GB" sz="1400" dirty="0"/>
              <a:t>Gregory, J., 2018. Odyssey. </a:t>
            </a:r>
            <a:r>
              <a:rPr lang="en-GB" sz="1400" i="1" dirty="0"/>
              <a:t>In </a:t>
            </a:r>
            <a:r>
              <a:rPr lang="en-GB" sz="1400" i="1" dirty="0" err="1"/>
              <a:t>Cheiron's</a:t>
            </a:r>
            <a:r>
              <a:rPr lang="en-GB" sz="1400" i="1" dirty="0"/>
              <a:t> Way</a:t>
            </a:r>
            <a:r>
              <a:rPr lang="en-GB" sz="1400" dirty="0"/>
              <a:t>. Oxford University Press, pp. </a:t>
            </a:r>
            <a:r>
              <a:rPr lang="en-GB" sz="1400" dirty="0" err="1"/>
              <a:t>Cheiron's</a:t>
            </a:r>
            <a:r>
              <a:rPr lang="en-GB" sz="1400" dirty="0"/>
              <a:t> Way, Chapter 5.</a:t>
            </a:r>
          </a:p>
          <a:p>
            <a:r>
              <a:rPr lang="en-GB" sz="1400" dirty="0"/>
              <a:t>Herington, C.J., 1963. Athena in Athenian Literature and Cult. </a:t>
            </a:r>
            <a:r>
              <a:rPr lang="en-GB" sz="1400" i="1" dirty="0"/>
              <a:t>Greece &amp; Rome</a:t>
            </a:r>
            <a:r>
              <a:rPr lang="en-GB" sz="1400" dirty="0"/>
              <a:t>, 10, pp.61–73.</a:t>
            </a:r>
          </a:p>
          <a:p>
            <a:r>
              <a:rPr lang="en-GB" sz="1400" dirty="0"/>
              <a:t>Lefkowitz, M., 2016. Athena</a:t>
            </a:r>
            <a:r>
              <a:rPr lang="en-GB" sz="1400" i="1" dirty="0"/>
              <a:t>. In Euripides and the Gods</a:t>
            </a:r>
            <a:r>
              <a:rPr lang="en-GB" sz="1400" dirty="0"/>
              <a:t>. Oxford University Press, pp. Euripides and the Gods, Chapter 4.</a:t>
            </a:r>
          </a:p>
          <a:p>
            <a:r>
              <a:rPr lang="en-GB" sz="1400" dirty="0"/>
              <a:t>Motte, A. &amp; </a:t>
            </a:r>
            <a:r>
              <a:rPr lang="en-GB" sz="1400" dirty="0" err="1"/>
              <a:t>Pirenne-Delforge</a:t>
            </a:r>
            <a:r>
              <a:rPr lang="en-GB" sz="1400" dirty="0"/>
              <a:t>, V., 2014. Hera. The Oxford Companion to Classical Civilization, </a:t>
            </a:r>
            <a:r>
              <a:rPr lang="en-GB" sz="1400" dirty="0" err="1"/>
              <a:t>pp.The</a:t>
            </a:r>
            <a:r>
              <a:rPr lang="en-GB" sz="1400" dirty="0"/>
              <a:t> Oxford Companion to Classical Civilization.</a:t>
            </a:r>
          </a:p>
          <a:p>
            <a:r>
              <a:rPr lang="en-GB" sz="1400" dirty="0"/>
              <a:t>Murrin, Michael, 2007. Athena and Telemachus. </a:t>
            </a:r>
            <a:r>
              <a:rPr lang="en-GB" sz="1400" i="1" dirty="0"/>
              <a:t>International Journal of the Classical Tradition</a:t>
            </a:r>
            <a:r>
              <a:rPr lang="en-GB" sz="1400" dirty="0"/>
              <a:t>, 13(4), pp.499–516.</a:t>
            </a:r>
          </a:p>
          <a:p>
            <a:r>
              <a:rPr lang="en-GB" sz="1400" dirty="0" err="1"/>
              <a:t>Mylonas</a:t>
            </a:r>
            <a:r>
              <a:rPr lang="en-GB" sz="1400" dirty="0"/>
              <a:t>, G.E., 1946. </a:t>
            </a:r>
            <a:r>
              <a:rPr lang="en-GB" sz="1400" i="1" dirty="0"/>
              <a:t>The Eagle of Zeus</a:t>
            </a:r>
            <a:r>
              <a:rPr lang="en-GB" sz="1400" dirty="0"/>
              <a:t>. The Classical Journal, 41(5), pp.203–207.</a:t>
            </a:r>
          </a:p>
          <a:p>
            <a:r>
              <a:rPr lang="en-GB" sz="1400" dirty="0"/>
              <a:t>Osborne, R., 1998. </a:t>
            </a:r>
            <a:r>
              <a:rPr lang="en-GB" sz="1400" i="1" dirty="0"/>
              <a:t>Archaic and Classical Greek Art</a:t>
            </a:r>
            <a:r>
              <a:rPr lang="en-GB" sz="1400" dirty="0"/>
              <a:t>. Oxford History of Art: Oxford University Press.</a:t>
            </a:r>
          </a:p>
          <a:p>
            <a:r>
              <a:rPr lang="en-GB" sz="1400" dirty="0"/>
              <a:t>Rodgers, N., 2012. </a:t>
            </a:r>
            <a:r>
              <a:rPr lang="en-GB" sz="1400" i="1" dirty="0"/>
              <a:t>The Art and Architecture of Ancient Greece</a:t>
            </a:r>
            <a:r>
              <a:rPr lang="en-GB" sz="1400" dirty="0"/>
              <a:t>. </a:t>
            </a:r>
            <a:r>
              <a:rPr lang="en-GB" sz="1400" dirty="0" err="1"/>
              <a:t>Anness</a:t>
            </a:r>
            <a:r>
              <a:rPr lang="en-GB" sz="1400" dirty="0"/>
              <a:t> Publishing Ltd: Leicestershire.</a:t>
            </a:r>
          </a:p>
          <a:p>
            <a:r>
              <a:rPr lang="en-GB" sz="1400" dirty="0"/>
              <a:t>Rutherford, R. (2005). </a:t>
            </a:r>
            <a:r>
              <a:rPr lang="en-GB" sz="1400" i="1" dirty="0"/>
              <a:t>Blackwell Introduction to the Classical World: Classical Literature A </a:t>
            </a:r>
            <a:r>
              <a:rPr lang="en-GB" sz="1400" i="1" dirty="0" err="1"/>
              <a:t>Consise</a:t>
            </a:r>
            <a:r>
              <a:rPr lang="en-GB" sz="1400" i="1" dirty="0"/>
              <a:t> History</a:t>
            </a:r>
            <a:r>
              <a:rPr lang="en-GB" sz="1400" dirty="0"/>
              <a:t>. Blackwell Publishing.</a:t>
            </a:r>
          </a:p>
          <a:p>
            <a:r>
              <a:rPr lang="en-GB" sz="1400" dirty="0"/>
              <a:t>Wilson, C. H., 1979. </a:t>
            </a:r>
            <a:r>
              <a:rPr lang="en-GB" sz="1400" i="1" dirty="0"/>
              <a:t>Jupiter and the fates in the Aeneid</a:t>
            </a:r>
            <a:r>
              <a:rPr lang="en-GB" sz="1400" dirty="0"/>
              <a:t>. Classical Quarterly, 29(2), pp.361–372.</a:t>
            </a:r>
          </a:p>
          <a:p>
            <a:r>
              <a:rPr lang="en-GB" sz="1400" dirty="0"/>
              <a:t>Woodford, S., 1982. </a:t>
            </a:r>
            <a:r>
              <a:rPr lang="en-GB" sz="1400" i="1" dirty="0"/>
              <a:t>The Art of Greece and Rome</a:t>
            </a:r>
            <a:r>
              <a:rPr lang="en-GB" sz="1400" dirty="0"/>
              <a:t>. Cambridge: Cambridge University Press</a:t>
            </a:r>
          </a:p>
          <a:p>
            <a:r>
              <a:rPr lang="en-GB" sz="1400" dirty="0"/>
              <a:t>Woodford, S., 1986. </a:t>
            </a:r>
            <a:r>
              <a:rPr lang="en-GB" sz="1400" i="1" dirty="0"/>
              <a:t>An introduction to Greek art</a:t>
            </a:r>
            <a:r>
              <a:rPr lang="en-GB" sz="1400" dirty="0"/>
              <a:t>, London: Cornell.</a:t>
            </a:r>
          </a:p>
          <a:p>
            <a:r>
              <a:rPr lang="en-GB" sz="1400" dirty="0"/>
              <a:t>Young, S., 2017</a:t>
            </a:r>
            <a:r>
              <a:rPr lang="en-GB" sz="1400" i="1" dirty="0"/>
              <a:t>. Women who fly : goddesses, witches, mystics, and other airborne females</a:t>
            </a:r>
            <a:r>
              <a:rPr lang="en-GB" sz="1400" dirty="0"/>
              <a:t>. </a:t>
            </a:r>
            <a:r>
              <a:rPr lang="en-GB" sz="1400" i="1" dirty="0"/>
              <a:t>Part 1.2,</a:t>
            </a:r>
            <a:r>
              <a:rPr lang="en-GB" sz="1400" dirty="0"/>
              <a:t> Oxford University Press.</a:t>
            </a: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643655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D91C8-85A1-4799-B93C-4AA396D47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0"/>
            <a:ext cx="9601200" cy="1485900"/>
          </a:xfrm>
        </p:spPr>
        <p:txBody>
          <a:bodyPr/>
          <a:lstStyle/>
          <a:p>
            <a:r>
              <a:rPr lang="en-GB" dirty="0"/>
              <a:t>Bibliography –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79BE2-B032-4E42-8AC5-051C58018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885825"/>
            <a:ext cx="9601200" cy="560070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Pompeo Girolamo </a:t>
            </a:r>
            <a:r>
              <a:rPr lang="en-US" dirty="0" err="1"/>
              <a:t>Batoni</a:t>
            </a:r>
            <a:r>
              <a:rPr lang="en-US" dirty="0"/>
              <a:t>, 1748. “Venus Presenting Aeneas with </a:t>
            </a:r>
            <a:r>
              <a:rPr lang="en-US" dirty="0" err="1"/>
              <a:t>Armour</a:t>
            </a:r>
            <a:r>
              <a:rPr lang="en-US" dirty="0"/>
              <a:t> Forged by Vulcan” and detail Oil on canvas Located in the Liechtenstein Museum, Vienna, Austria.</a:t>
            </a:r>
            <a:endParaRPr lang="en-GB" dirty="0"/>
          </a:p>
          <a:p>
            <a:r>
              <a:rPr lang="en-GB" dirty="0"/>
              <a:t>Giuseppe </a:t>
            </a:r>
            <a:r>
              <a:rPr lang="en-GB" dirty="0" err="1"/>
              <a:t>Bottani</a:t>
            </a:r>
            <a:r>
              <a:rPr lang="en-GB" dirty="0"/>
              <a:t>, 1775.</a:t>
            </a:r>
            <a:r>
              <a:rPr lang="en-GB" i="1" dirty="0"/>
              <a:t> Ulysses transformed by Athena into beggar.</a:t>
            </a:r>
          </a:p>
          <a:p>
            <a:endParaRPr lang="en-GB" dirty="0"/>
          </a:p>
          <a:p>
            <a:r>
              <a:rPr lang="en-GB" u="sng" dirty="0"/>
              <a:t>Ancient Sources</a:t>
            </a:r>
            <a:endParaRPr lang="en-GB" dirty="0"/>
          </a:p>
          <a:p>
            <a:r>
              <a:rPr lang="en-GB" dirty="0"/>
              <a:t>Anon, Zeus or Poseidon, c. 450 BCE</a:t>
            </a:r>
          </a:p>
          <a:p>
            <a:r>
              <a:rPr lang="en-GB" dirty="0"/>
              <a:t>English School, </a:t>
            </a:r>
            <a:r>
              <a:rPr lang="en-GB" i="1" dirty="0"/>
              <a:t>The Great Ivory and Gold Statue of Athena in the Parthenon (engraving)</a:t>
            </a:r>
            <a:r>
              <a:rPr lang="en-GB" dirty="0"/>
              <a:t>.</a:t>
            </a:r>
          </a:p>
          <a:p>
            <a:r>
              <a:rPr lang="en-GB" dirty="0"/>
              <a:t>Euripides, Heracles. E.P. Coleridge (trans). 1938. New York.</a:t>
            </a:r>
          </a:p>
          <a:p>
            <a:r>
              <a:rPr lang="en-GB" dirty="0"/>
              <a:t>Euripides, Hippolytus. James </a:t>
            </a:r>
            <a:r>
              <a:rPr lang="en-GB" dirty="0" err="1"/>
              <a:t>Morwood</a:t>
            </a:r>
            <a:r>
              <a:rPr lang="en-GB" dirty="0"/>
              <a:t> (trans). 1997. Oxford University Press.</a:t>
            </a:r>
          </a:p>
          <a:p>
            <a:r>
              <a:rPr lang="en-GB" dirty="0"/>
              <a:t>French School, </a:t>
            </a:r>
            <a:r>
              <a:rPr lang="en-GB" i="1" dirty="0"/>
              <a:t>Athena Parthenos, statue from the Parthenon, Athens (colour engraving)</a:t>
            </a:r>
            <a:r>
              <a:rPr lang="en-GB" dirty="0"/>
              <a:t>.</a:t>
            </a:r>
          </a:p>
          <a:p>
            <a:r>
              <a:rPr lang="en-GB" dirty="0"/>
              <a:t>Homer, The </a:t>
            </a:r>
            <a:r>
              <a:rPr lang="en-GB" dirty="0" err="1"/>
              <a:t>Illiad</a:t>
            </a:r>
            <a:r>
              <a:rPr lang="en-GB" dirty="0"/>
              <a:t>. E.V. </a:t>
            </a:r>
            <a:r>
              <a:rPr lang="en-GB" dirty="0" err="1"/>
              <a:t>Rieu</a:t>
            </a:r>
            <a:r>
              <a:rPr lang="en-GB" dirty="0"/>
              <a:t> (trans). 1950. London: Penguin Group.</a:t>
            </a:r>
          </a:p>
          <a:p>
            <a:r>
              <a:rPr lang="en-GB" dirty="0"/>
              <a:t>Homer, The Odyssey. E.V. </a:t>
            </a:r>
            <a:r>
              <a:rPr lang="en-GB" dirty="0" err="1"/>
              <a:t>Rieu</a:t>
            </a:r>
            <a:r>
              <a:rPr lang="en-GB" dirty="0"/>
              <a:t> (trans). 1946. London: Penguin Group.</a:t>
            </a:r>
          </a:p>
          <a:p>
            <a:r>
              <a:rPr lang="en-GB" dirty="0" err="1"/>
              <a:t>Pheidias</a:t>
            </a:r>
            <a:r>
              <a:rPr lang="en-GB" dirty="0"/>
              <a:t>, Athena Parthenos, c. 447-438 BCE</a:t>
            </a:r>
          </a:p>
          <a:p>
            <a:r>
              <a:rPr lang="en-GB" dirty="0"/>
              <a:t>Praxiteles, Knidian Aphrodite, c. 350 BCE</a:t>
            </a:r>
          </a:p>
          <a:p>
            <a:r>
              <a:rPr lang="en-GB" dirty="0" err="1"/>
              <a:t>Sougioultzoglou-Seraidari</a:t>
            </a:r>
            <a:r>
              <a:rPr lang="en-GB" dirty="0"/>
              <a:t>, E., </a:t>
            </a:r>
            <a:r>
              <a:rPr lang="en-GB" i="1" dirty="0"/>
              <a:t>Poseidon or Zeus of </a:t>
            </a:r>
            <a:r>
              <a:rPr lang="en-GB" i="1" dirty="0" err="1"/>
              <a:t>Artemision</a:t>
            </a:r>
            <a:r>
              <a:rPr lang="en-GB" i="1" dirty="0"/>
              <a:t>, National Museum, Athens, c.1932 (b/w photo)</a:t>
            </a:r>
            <a:r>
              <a:rPr lang="en-GB" dirty="0"/>
              <a:t>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382993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6866</TotalTime>
  <Words>675</Words>
  <Application>Microsoft Office PowerPoint</Application>
  <PresentationFormat>Widescreen</PresentationFormat>
  <Paragraphs>137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Franklin Gothic Book</vt:lpstr>
      <vt:lpstr>Crop</vt:lpstr>
      <vt:lpstr>‘examine how effective literary and artistic representations of deities are in the Graeco-Roman world to a modern audience’</vt:lpstr>
      <vt:lpstr>Zeus – Art </vt:lpstr>
      <vt:lpstr>Zeus - Literature</vt:lpstr>
      <vt:lpstr>Athena - Art</vt:lpstr>
      <vt:lpstr>Athena - Literature</vt:lpstr>
      <vt:lpstr>Aphrodite</vt:lpstr>
      <vt:lpstr>Aphrodite - Literature</vt:lpstr>
      <vt:lpstr>Conclusion</vt:lpstr>
      <vt:lpstr>Bibliography – Part 1</vt:lpstr>
      <vt:lpstr>Bibliography – Part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‘Critically examine how effective literary and artistic representations of deities are in the Graeco-Roman world to a modern audience’</dc:title>
  <dc:creator>Hazel Dawn Carter</dc:creator>
  <cp:lastModifiedBy>Hazel Dawn Carter</cp:lastModifiedBy>
  <cp:revision>29</cp:revision>
  <dcterms:created xsi:type="dcterms:W3CDTF">2019-05-28T18:46:14Z</dcterms:created>
  <dcterms:modified xsi:type="dcterms:W3CDTF">2019-06-05T10:37:17Z</dcterms:modified>
</cp:coreProperties>
</file>