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6CEAC-953D-4313-B190-0426698EBA1D}" v="187" dt="2022-11-16T10:36:11.2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landmark-children-and-families-act-2014-gains-royal-assent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hildreninwales.org.uk/policy-document/children-families-act-201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Legislation: </a:t>
            </a:r>
            <a:br>
              <a:rPr lang="en-GB" dirty="0"/>
            </a:br>
            <a:r>
              <a:rPr lang="en-GB" dirty="0"/>
              <a:t>Children and Families Act 2014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2000" y="4191000"/>
            <a:ext cx="7772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2000" dirty="0">
                <a:solidFill>
                  <a:prstClr val="black"/>
                </a:solidFill>
                <a:hlinkClick r:id="rId2"/>
              </a:rPr>
              <a:t>https://www.gov.uk/government/news/landmark-children-and-families-act-2014-gains-royal-assent</a:t>
            </a:r>
            <a:endParaRPr lang="en-GB" sz="2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4572032"/>
          </a:xfrm>
        </p:spPr>
        <p:txBody>
          <a:bodyPr>
            <a:normAutofit/>
          </a:bodyPr>
          <a:lstStyle/>
          <a:p>
            <a:r>
              <a:rPr lang="en-GB" sz="6000" dirty="0"/>
              <a:t>Legislation to support children and families</a:t>
            </a:r>
            <a:endParaRPr lang="en-GB" sz="6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2014 the UK Government incorporated new laws for vulnerable children:</a:t>
            </a:r>
          </a:p>
          <a:p>
            <a:endParaRPr lang="en-GB" dirty="0"/>
          </a:p>
          <a:p>
            <a:r>
              <a:rPr lang="en-GB" dirty="0"/>
              <a:t>The Bill set out plans to:</a:t>
            </a:r>
          </a:p>
          <a:p>
            <a:r>
              <a:rPr lang="en-GB" dirty="0"/>
              <a:t>Sweep away barriers to adoption</a:t>
            </a:r>
          </a:p>
          <a:p>
            <a:r>
              <a:rPr lang="en-GB" dirty="0"/>
              <a:t>Speed up care proceedings in the family courts</a:t>
            </a:r>
          </a:p>
          <a:p>
            <a:r>
              <a:rPr lang="en-GB" dirty="0"/>
              <a:t>Strengthen support for those with special educational needs.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GB" sz="3200" dirty="0"/>
              <a:t>UK Laws for Vulnerable Children</a:t>
            </a:r>
          </a:p>
        </p:txBody>
      </p:sp>
    </p:spTree>
    <p:extLst>
      <p:ext uri="{BB962C8B-B14F-4D97-AF65-F5344CB8AC3E}">
        <p14:creationId xmlns:p14="http://schemas.microsoft.com/office/powerpoint/2010/main" val="10504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r>
              <a:rPr lang="en-GB" dirty="0"/>
              <a:t>Families will also be provided with extra support through a new system of shared parental leave, the right to request flexible working and improved childcare for working parents.</a:t>
            </a:r>
          </a:p>
          <a:p>
            <a:r>
              <a:rPr lang="en-GB" dirty="0"/>
              <a:t>A theme running through the Bill is the enhancement of children’s rights.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GB" sz="3200" dirty="0"/>
              <a:t> UK Laws for Vulnerable Children</a:t>
            </a:r>
          </a:p>
        </p:txBody>
      </p:sp>
    </p:spTree>
    <p:extLst>
      <p:ext uri="{BB962C8B-B14F-4D97-AF65-F5344CB8AC3E}">
        <p14:creationId xmlns:p14="http://schemas.microsoft.com/office/powerpoint/2010/main" val="10504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6302" y="1071546"/>
            <a:ext cx="8907698" cy="401876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296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r>
              <a:rPr lang="en-GB" dirty="0"/>
              <a:t>Greater protection to vulnerable children</a:t>
            </a:r>
          </a:p>
          <a:p>
            <a:pPr>
              <a:buNone/>
            </a:pPr>
            <a:r>
              <a:rPr lang="en-GB" dirty="0"/>
              <a:t>   better support for children whose parents are  </a:t>
            </a:r>
          </a:p>
          <a:p>
            <a:pPr>
              <a:buNone/>
            </a:pPr>
            <a:r>
              <a:rPr lang="en-GB" dirty="0"/>
              <a:t>    separating.</a:t>
            </a:r>
          </a:p>
          <a:p>
            <a:r>
              <a:rPr lang="en-GB" dirty="0"/>
              <a:t>A system to help children with special educational needs and disabilities.</a:t>
            </a:r>
          </a:p>
          <a:p>
            <a:r>
              <a:rPr lang="en-GB" dirty="0"/>
              <a:t>Help for parents to balance work and family life.</a:t>
            </a:r>
          </a:p>
          <a:p>
            <a:pPr>
              <a:buNone/>
            </a:pPr>
            <a:r>
              <a:rPr lang="en-GB" dirty="0"/>
              <a:t>   Vital changes to the adoption system can be put into practice.</a:t>
            </a:r>
          </a:p>
          <a:p>
            <a:r>
              <a:rPr lang="en-GB" dirty="0"/>
              <a:t>Reforms for children in care can be implemented including giving them the choice to stay with their foster families until their 21st birthday.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423462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908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The act includes a number of measures to protect the welfare of children, including: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Changes to the law to give children in care the choice to stay with their foster families until they turn 21.</a:t>
            </a:r>
          </a:p>
          <a:p>
            <a:r>
              <a:rPr lang="en-GB" sz="2400" dirty="0"/>
              <a:t>A new legal duty on schools to support children at school with medical conditions better.</a:t>
            </a:r>
          </a:p>
          <a:p>
            <a:r>
              <a:rPr lang="en-GB" sz="2400" dirty="0"/>
              <a:t>Making young carers’ and parent carers’ rights to support from councils much clearer.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265243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Reforms to children’s residential care to make sure homes are safe and secure, and to improve the quality of care vulnerable children receive.</a:t>
            </a:r>
          </a:p>
          <a:p>
            <a:r>
              <a:rPr lang="en-GB" dirty="0"/>
              <a:t>A requirement on all state-funded schools - including academies - to provide free school lunches on request for all pupils in reception, year 1 and year 2.</a:t>
            </a:r>
          </a:p>
          <a:p>
            <a:r>
              <a:rPr lang="en-GB" dirty="0"/>
              <a:t>Amendments to the law to protect children in cars from the dangers of second-hand smoke.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248826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B0C0C"/>
                </a:solidFill>
                <a:latin typeface="Lucida Sans Unicode" pitchFamily="34" charset="0"/>
                <a:cs typeface="Lucida Sans Unicode" pitchFamily="34" charset="0"/>
              </a:rPr>
              <a:t>The act will also help people to better balance their work and home life with the following measures:</a:t>
            </a:r>
          </a:p>
          <a:p>
            <a:pPr marL="0" indent="0">
              <a:buNone/>
            </a:pPr>
            <a:endParaRPr lang="en-GB" dirty="0">
              <a:solidFill>
                <a:srgbClr val="0B0C0C"/>
              </a:solidFill>
              <a:latin typeface="nta"/>
            </a:endParaRPr>
          </a:p>
          <a:p>
            <a:r>
              <a:rPr lang="en-GB" dirty="0"/>
              <a:t>From April 2015, mothers, fathers and adopters were able to share parental leave around their child’s birth or placement. </a:t>
            </a:r>
          </a:p>
          <a:p>
            <a:r>
              <a:rPr lang="en-GB" dirty="0"/>
              <a:t>This gives families more choice over taking leave in the first year - dads and mothers’ partners can take up to a year, or parents can take several months at the same time.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225839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From 1 October 2014, prospective fathers or a mother’s partner were able to take time off to attend up to 2 antenatal appointments.</a:t>
            </a:r>
          </a:p>
          <a:p>
            <a:r>
              <a:rPr lang="en-GB" dirty="0"/>
              <a:t>Adoption leave and pay was also adapted to reflect entitlements available to birth parents from April 2015 - no qualifying period for leave; enhanced pay to 90% of salary for the first 6 weeks; and time off to attend introductory appointments. </a:t>
            </a:r>
          </a:p>
          <a:p>
            <a:r>
              <a:rPr lang="en-GB" dirty="0"/>
              <a:t>Intended parents in surrogacy and ‘foster to adopt’ arrangements were also incorporated to qualify for adoption leave and pay.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293064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Extending the right to request flexible working to all employees from 30 June 2014 was introduced.</a:t>
            </a:r>
          </a:p>
          <a:p>
            <a:r>
              <a:rPr lang="en-GB" dirty="0"/>
              <a:t>Replacing the current statutory procedure, through which employers consider flexible working requests, with a duty on employers to consider with requests in a ‘reasonable’ manner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172041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While much of the content of the bill relates to England only, some provisions also relate to Wales.</a:t>
            </a:r>
          </a:p>
          <a:p>
            <a:r>
              <a:rPr lang="en-GB" dirty="0"/>
              <a:t>These include:</a:t>
            </a:r>
          </a:p>
          <a:p>
            <a:r>
              <a:rPr lang="en-GB" dirty="0"/>
              <a:t>Family justice – There are a number of provisions to change the operation of the family justice system, as recommended by the Family Justice Review.</a:t>
            </a:r>
          </a:p>
          <a:p>
            <a:r>
              <a:rPr lang="en-GB" dirty="0"/>
              <a:t>Flexible working and rights to leave and pay – A number of provisions relate to flexible working for parents including the legislative commitments made in the Government Response to the Modern Workplaces consultation.</a:t>
            </a:r>
          </a:p>
          <a:p>
            <a:pPr algn="r">
              <a:buNone/>
            </a:pPr>
            <a:r>
              <a:rPr lang="en-GB" dirty="0"/>
              <a:t>(Children in Wales 2014)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and Family Act 2014</a:t>
            </a:r>
          </a:p>
        </p:txBody>
      </p:sp>
    </p:spTree>
    <p:extLst>
      <p:ext uri="{BB962C8B-B14F-4D97-AF65-F5344CB8AC3E}">
        <p14:creationId xmlns:p14="http://schemas.microsoft.com/office/powerpoint/2010/main" val="3895712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Children in Wales (2014) </a:t>
            </a:r>
            <a:r>
              <a:rPr lang="en-GB" u="sng" dirty="0"/>
              <a:t>Children and Families Act 2014</a:t>
            </a:r>
            <a:r>
              <a:rPr lang="en-GB" dirty="0"/>
              <a:t> [Online] Available at: </a:t>
            </a:r>
            <a:r>
              <a:rPr lang="en-GB" dirty="0">
                <a:hlinkClick r:id="rId2"/>
              </a:rPr>
              <a:t>http://www.childreninwales.org.uk/policy-document/children-families-act-2014/</a:t>
            </a:r>
            <a:r>
              <a:rPr lang="en-GB" dirty="0"/>
              <a:t> Accessed 16</a:t>
            </a:r>
            <a:r>
              <a:rPr lang="en-GB" baseline="30000" dirty="0"/>
              <a:t>th</a:t>
            </a:r>
            <a:r>
              <a:rPr lang="en-GB" dirty="0"/>
              <a:t> November 2022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724</Words>
  <Application>Microsoft Office PowerPoint</Application>
  <PresentationFormat>On-screen Show (4:3)</PresentationFormat>
  <Paragraphs>63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nta</vt:lpstr>
      <vt:lpstr>Lucida Sans Unicode</vt:lpstr>
      <vt:lpstr>Verdana</vt:lpstr>
      <vt:lpstr>Wingdings 2</vt:lpstr>
      <vt:lpstr>Wingdings 3</vt:lpstr>
      <vt:lpstr>Concourse</vt:lpstr>
      <vt:lpstr>Legislation:  Children and Families Act 2014</vt:lpstr>
      <vt:lpstr>Legislation to support children and families</vt:lpstr>
      <vt:lpstr>UK Laws for Vulnerable Children</vt:lpstr>
      <vt:lpstr> UK Laws for Vulnerable Children</vt:lpstr>
      <vt:lpstr>PowerPoint Presentation</vt:lpstr>
      <vt:lpstr>Children and Family Act 2014</vt:lpstr>
      <vt:lpstr>Children and Family Act 2014</vt:lpstr>
      <vt:lpstr>Children and Family Act 2014</vt:lpstr>
      <vt:lpstr>Children and Family Act 2014</vt:lpstr>
      <vt:lpstr>Children and Family Act 2014</vt:lpstr>
      <vt:lpstr>Children and Family Act 2014</vt:lpstr>
      <vt:lpstr>Children and Family Act 2014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Legislation: CFA 2014</dc:title>
  <dc:creator>Karen Hudson</dc:creator>
  <cp:lastModifiedBy>Joanna Fender</cp:lastModifiedBy>
  <cp:revision>9</cp:revision>
  <dcterms:created xsi:type="dcterms:W3CDTF">2006-08-16T00:00:00Z</dcterms:created>
  <dcterms:modified xsi:type="dcterms:W3CDTF">2022-11-20T17:06:02Z</dcterms:modified>
</cp:coreProperties>
</file>