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Lst>
  <p:notesMasterIdLst>
    <p:notesMasterId r:id="rId9"/>
  </p:notesMasterIdLst>
  <p:sldIdLst>
    <p:sldId id="295" r:id="rId2"/>
    <p:sldId id="296" r:id="rId3"/>
    <p:sldId id="262" r:id="rId4"/>
    <p:sldId id="297" r:id="rId5"/>
    <p:sldId id="300" r:id="rId6"/>
    <p:sldId id="299" r:id="rId7"/>
    <p:sldId id="301" r:id="rId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1" autoAdjust="0"/>
    <p:restoredTop sz="94632"/>
  </p:normalViewPr>
  <p:slideViewPr>
    <p:cSldViewPr snapToGrid="0">
      <p:cViewPr varScale="1">
        <p:scale>
          <a:sx n="84" d="100"/>
          <a:sy n="84" d="100"/>
        </p:scale>
        <p:origin x="45"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6D1234CC-4739-C448-A6F0-1B384F203C6D}" type="datetimeFigureOut">
              <a:rPr lang="en-US" smtClean="0"/>
              <a:t>12/4/2024</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F029DF7D-1A61-E04E-BD10-82557483EED4}" type="slidenum">
              <a:rPr lang="en-US" smtClean="0"/>
              <a:t>‹#›</a:t>
            </a:fld>
            <a:endParaRPr lang="en-US"/>
          </a:p>
        </p:txBody>
      </p:sp>
    </p:spTree>
    <p:extLst>
      <p:ext uri="{BB962C8B-B14F-4D97-AF65-F5344CB8AC3E}">
        <p14:creationId xmlns:p14="http://schemas.microsoft.com/office/powerpoint/2010/main" val="1002582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73C39A7-6AD9-524D-88A0-771A7DDB42F5}" type="datetime1">
              <a:rPr lang="en-GB" smtClean="0"/>
              <a:t>04/12/2024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14509329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4B8F71-C6AB-584B-A301-58627FF40226}" type="datetime1">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35273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DA620AE-4481-704B-95E4-1B218A55415E}" type="datetime1">
              <a:rPr lang="en-GB" smtClean="0"/>
              <a:t>04/12/2024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75090335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C744B4-3F8B-774E-88A5-CA7FBFA1D481}" type="datetime1">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4046901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AB4EE-977A-A448-95FC-C03F1D104558}" type="datetime1">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72146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BC736-2E69-764E-B980-7502F1983986}" type="datetime1">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2774432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CC69A-761A-EC40-A258-90E1775B861B}" type="datetime1">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61958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15FDB1C-1719-8643-AD26-8E02938C3ABA}" type="datetime1">
              <a:rPr lang="en-GB" smtClean="0"/>
              <a:t>04/12/2024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F0A09A3-96B8-4178-A0F9-EC62A2BD4C26}"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919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AA11F0A-2587-1742-A8B6-09EB1FC1D5C7}" type="datetime1">
              <a:rPr lang="en-GB" smtClean="0"/>
              <a:t>04/12/2024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5F0A09A3-96B8-4178-A0F9-EC62A2BD4C26}"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2745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7F1C1B-A88F-0846-BB21-638B62B5BA34}" type="datetime1">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13990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09351F-62E0-964B-AA51-3561F26BDCA9}" type="datetime1">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292383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8366734-053B-4840-9072-FAAB4882D82E}" type="datetime1">
              <a:rPr lang="en-GB" smtClean="0"/>
              <a:t>04/12/2024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16920601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2B9B3A6-E1DE-4B05-9E3B-69AA17964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40D7F7C1-416D-4004-A948-BF6722A1F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B807B59-5B77-4E44-B225-42A5E7FFC2ED}"/>
              </a:ext>
            </a:extLst>
          </p:cNvPr>
          <p:cNvSpPr>
            <a:spLocks noGrp="1"/>
          </p:cNvSpPr>
          <p:nvPr>
            <p:ph type="ctrTitle"/>
          </p:nvPr>
        </p:nvSpPr>
        <p:spPr>
          <a:xfrm>
            <a:off x="1241170" y="3659110"/>
            <a:ext cx="9732773" cy="1465112"/>
          </a:xfrm>
        </p:spPr>
        <p:txBody>
          <a:bodyPr>
            <a:normAutofit/>
          </a:bodyPr>
          <a:lstStyle/>
          <a:p>
            <a:r>
              <a:rPr lang="en-GB" sz="4200" dirty="0">
                <a:latin typeface="Times New Roman" panose="02020603050405020304" pitchFamily="18" charset="0"/>
                <a:cs typeface="Times New Roman" panose="02020603050405020304" pitchFamily="18" charset="0"/>
              </a:rPr>
              <a:t>Project Appraisal Pt 1</a:t>
            </a:r>
          </a:p>
        </p:txBody>
      </p:sp>
      <p:sp>
        <p:nvSpPr>
          <p:cNvPr id="3" name="Subtitle 2">
            <a:extLst>
              <a:ext uri="{FF2B5EF4-FFF2-40B4-BE49-F238E27FC236}">
                <a16:creationId xmlns:a16="http://schemas.microsoft.com/office/drawing/2014/main" id="{DE028C84-0F4E-4783-85E6-2043D96A38DF}"/>
              </a:ext>
            </a:extLst>
          </p:cNvPr>
          <p:cNvSpPr>
            <a:spLocks noGrp="1"/>
          </p:cNvSpPr>
          <p:nvPr>
            <p:ph type="subTitle" idx="1"/>
          </p:nvPr>
        </p:nvSpPr>
        <p:spPr>
          <a:xfrm>
            <a:off x="1371600" y="5124222"/>
            <a:ext cx="9517450" cy="638904"/>
          </a:xfrm>
        </p:spPr>
        <p:txBody>
          <a:bodyPr>
            <a:normAutofit/>
          </a:bodyPr>
          <a:lstStyle/>
          <a:p>
            <a:pPr>
              <a:spcAft>
                <a:spcPts val="600"/>
              </a:spcAft>
            </a:pPr>
            <a:endParaRPr lang="en-GB" dirty="0"/>
          </a:p>
        </p:txBody>
      </p:sp>
      <p:sp>
        <p:nvSpPr>
          <p:cNvPr id="15" name="Rectangle 14">
            <a:extLst>
              <a:ext uri="{FF2B5EF4-FFF2-40B4-BE49-F238E27FC236}">
                <a16:creationId xmlns:a16="http://schemas.microsoft.com/office/drawing/2014/main" id="{E43580A9-5004-40E4-A1DC-63E6B4AE4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C6F2D1F0-EC99-445C-83D1-A40DD1B0D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3847746-0DD2-4849-B8F1-0C078E28D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A21A06E-1802-4D35-B16B-A464B11AC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DEE4E0B9-2BBE-39EC-18D4-485EB728D4C2}"/>
              </a:ext>
            </a:extLst>
          </p:cNvPr>
          <p:cNvSpPr>
            <a:spLocks noGrp="1"/>
          </p:cNvSpPr>
          <p:nvPr>
            <p:ph type="sldNum" sz="quarter" idx="12"/>
          </p:nvPr>
        </p:nvSpPr>
        <p:spPr>
          <a:xfrm>
            <a:off x="746889" y="5858088"/>
            <a:ext cx="2111881" cy="228600"/>
          </a:xfrm>
        </p:spPr>
        <p:txBody>
          <a:bodyPr>
            <a:normAutofit/>
          </a:bodyPr>
          <a:lstStyle/>
          <a:p>
            <a:pPr algn="l">
              <a:lnSpc>
                <a:spcPct val="90000"/>
              </a:lnSpc>
              <a:spcAft>
                <a:spcPts val="600"/>
              </a:spcAft>
            </a:pPr>
            <a:fld id="{5F0A09A3-96B8-4178-A0F9-EC62A2BD4C26}" type="slidenum">
              <a:rPr lang="en-GB" smtClean="0"/>
              <a:pPr algn="l">
                <a:lnSpc>
                  <a:spcPct val="90000"/>
                </a:lnSpc>
                <a:spcAft>
                  <a:spcPts val="600"/>
                </a:spcAft>
              </a:pPr>
              <a:t>1</a:t>
            </a:fld>
            <a:endParaRPr lang="en-GB"/>
          </a:p>
        </p:txBody>
      </p:sp>
    </p:spTree>
    <p:extLst>
      <p:ext uri="{BB962C8B-B14F-4D97-AF65-F5344CB8AC3E}">
        <p14:creationId xmlns:p14="http://schemas.microsoft.com/office/powerpoint/2010/main" val="3114603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3B55559-4189-9C29-63CE-932B32A353EA}"/>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Previously we have……………….</a:t>
            </a:r>
          </a:p>
        </p:txBody>
      </p:sp>
      <p:sp>
        <p:nvSpPr>
          <p:cNvPr id="3" name="Content Placeholder 2">
            <a:extLst>
              <a:ext uri="{FF2B5EF4-FFF2-40B4-BE49-F238E27FC236}">
                <a16:creationId xmlns:a16="http://schemas.microsoft.com/office/drawing/2014/main" id="{A4606FC8-5D77-4433-4AEC-C7218BCB0544}"/>
              </a:ext>
            </a:extLst>
          </p:cNvPr>
          <p:cNvSpPr>
            <a:spLocks noGrp="1"/>
          </p:cNvSpPr>
          <p:nvPr>
            <p:ph idx="1"/>
          </p:nvPr>
        </p:nvSpPr>
        <p:spPr>
          <a:xfrm>
            <a:off x="3844616" y="2626840"/>
            <a:ext cx="7245103" cy="3131777"/>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Looked at the role of finance in organisations, focusing on </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The Financial Statements and their analysis using different analysis tools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Accounting for Limited companies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Working capital management</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Sources of Finance </a:t>
            </a:r>
          </a:p>
        </p:txBody>
      </p:sp>
      <p:sp>
        <p:nvSpPr>
          <p:cNvPr id="4" name="Slide Number Placeholder 3">
            <a:extLst>
              <a:ext uri="{FF2B5EF4-FFF2-40B4-BE49-F238E27FC236}">
                <a16:creationId xmlns:a16="http://schemas.microsoft.com/office/drawing/2014/main" id="{67550824-E880-E953-9FAA-16B7321F2FE0}"/>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2</a:t>
            </a:fld>
            <a:endParaRPr lang="en-GB">
              <a:solidFill>
                <a:schemeClr val="tx1"/>
              </a:solidFill>
            </a:endParaRPr>
          </a:p>
        </p:txBody>
      </p:sp>
    </p:spTree>
    <p:extLst>
      <p:ext uri="{BB962C8B-B14F-4D97-AF65-F5344CB8AC3E}">
        <p14:creationId xmlns:p14="http://schemas.microsoft.com/office/powerpoint/2010/main" val="3816093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77BB11-B096-4B50-9F04-3C7467C6721B}"/>
              </a:ext>
            </a:extLst>
          </p:cNvPr>
          <p:cNvSpPr>
            <a:spLocks noGrp="1"/>
          </p:cNvSpPr>
          <p:nvPr>
            <p:ph type="title"/>
          </p:nvPr>
        </p:nvSpPr>
        <p:spPr>
          <a:xfrm>
            <a:off x="3844616" y="881210"/>
            <a:ext cx="7417925" cy="1096565"/>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Financial Literacy</a:t>
            </a:r>
          </a:p>
        </p:txBody>
      </p:sp>
      <p:sp>
        <p:nvSpPr>
          <p:cNvPr id="3" name="Content Placeholder 2">
            <a:extLst>
              <a:ext uri="{FF2B5EF4-FFF2-40B4-BE49-F238E27FC236}">
                <a16:creationId xmlns:a16="http://schemas.microsoft.com/office/drawing/2014/main" id="{F1E348CB-F244-4BCA-A5BA-A737779DBBBB}"/>
              </a:ext>
            </a:extLst>
          </p:cNvPr>
          <p:cNvSpPr>
            <a:spLocks noGrp="1"/>
          </p:cNvSpPr>
          <p:nvPr>
            <p:ph idx="1"/>
          </p:nvPr>
        </p:nvSpPr>
        <p:spPr>
          <a:xfrm>
            <a:off x="3844616" y="2049694"/>
            <a:ext cx="7245103" cy="3708923"/>
          </a:xfrm>
        </p:spPr>
        <p:txBody>
          <a:bodyPr>
            <a:normAutofit/>
          </a:bodyPr>
          <a:lstStyle/>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As a manager, entrepreneur, or investor, every business decision you make impacts your company's financial performance. </a:t>
            </a: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 </a:t>
            </a: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Therefore, you must know how to maximize profits and minimize expenses while knowing when you should borrow funds from outside lenders, internal investors or partners.</a:t>
            </a:r>
          </a:p>
          <a:p>
            <a:pPr marL="0" indent="0">
              <a:lnSpc>
                <a:spcPct val="90000"/>
              </a:lnSpc>
              <a:buNone/>
            </a:pPr>
            <a:endParaRPr lang="en-GB" sz="1500"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500" dirty="0">
                <a:solidFill>
                  <a:schemeClr val="tx1">
                    <a:lumMod val="75000"/>
                    <a:lumOff val="25000"/>
                  </a:schemeClr>
                </a:solidFill>
                <a:latin typeface="Arial" panose="020B0604020202020204" pitchFamily="34" charset="0"/>
                <a:cs typeface="Arial" panose="020B0604020202020204" pitchFamily="34" charset="0"/>
              </a:rPr>
              <a:t>By expanding your knowledge in finance and accounting, you will have a greater impact on your organisation's financial health, know the rationale behind company goals, make informed decisions to purchase new equipment and technologies, and have meaningful conversations regarding your budget and long-term plans. </a:t>
            </a:r>
          </a:p>
        </p:txBody>
      </p:sp>
      <p:sp>
        <p:nvSpPr>
          <p:cNvPr id="4" name="Slide Number Placeholder 3">
            <a:extLst>
              <a:ext uri="{FF2B5EF4-FFF2-40B4-BE49-F238E27FC236}">
                <a16:creationId xmlns:a16="http://schemas.microsoft.com/office/drawing/2014/main" id="{71D6E863-43DC-C98F-287A-49FE4F0C0AC4}"/>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3</a:t>
            </a:fld>
            <a:endParaRPr lang="en-GB">
              <a:solidFill>
                <a:schemeClr val="tx1"/>
              </a:solidFill>
            </a:endParaRPr>
          </a:p>
        </p:txBody>
      </p:sp>
    </p:spTree>
    <p:extLst>
      <p:ext uri="{BB962C8B-B14F-4D97-AF65-F5344CB8AC3E}">
        <p14:creationId xmlns:p14="http://schemas.microsoft.com/office/powerpoint/2010/main" val="3058367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AA472F3-5B08-EE4D-5FF0-2DBDC5C15049}"/>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In the final lectures we will ………..</a:t>
            </a:r>
          </a:p>
        </p:txBody>
      </p:sp>
      <p:sp>
        <p:nvSpPr>
          <p:cNvPr id="8" name="Content Placeholder 2">
            <a:extLst>
              <a:ext uri="{FF2B5EF4-FFF2-40B4-BE49-F238E27FC236}">
                <a16:creationId xmlns:a16="http://schemas.microsoft.com/office/drawing/2014/main" id="{DD53A923-D311-6BD7-0552-D7AD93554FF0}"/>
              </a:ext>
            </a:extLst>
          </p:cNvPr>
          <p:cNvSpPr>
            <a:spLocks noGrp="1"/>
          </p:cNvSpPr>
          <p:nvPr>
            <p:ph idx="1"/>
          </p:nvPr>
        </p:nvSpPr>
        <p:spPr>
          <a:xfrm>
            <a:off x="3844616" y="2626840"/>
            <a:ext cx="7245103" cy="3131777"/>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Explain the nature and importance of investment decision making</a:t>
            </a:r>
          </a:p>
          <a:p>
            <a:r>
              <a:rPr lang="en-GB" sz="2000" dirty="0">
                <a:solidFill>
                  <a:schemeClr val="tx1">
                    <a:lumMod val="75000"/>
                    <a:lumOff val="25000"/>
                  </a:schemeClr>
                </a:solidFill>
                <a:latin typeface="Arial" panose="020B0604020202020204" pitchFamily="34" charset="0"/>
                <a:cs typeface="Arial" panose="020B0604020202020204" pitchFamily="34" charset="0"/>
              </a:rPr>
              <a:t>Identify three main investment appraisal methods used in practice</a:t>
            </a:r>
          </a:p>
          <a:p>
            <a:r>
              <a:rPr lang="en-GB" sz="2000" dirty="0">
                <a:solidFill>
                  <a:schemeClr val="tx1">
                    <a:lumMod val="75000"/>
                    <a:lumOff val="25000"/>
                  </a:schemeClr>
                </a:solidFill>
                <a:latin typeface="Arial" panose="020B0604020202020204" pitchFamily="34" charset="0"/>
                <a:cs typeface="Arial" panose="020B0604020202020204" pitchFamily="34" charset="0"/>
              </a:rPr>
              <a:t>Use each method to reach a decision on a particular practical investment opportunity</a:t>
            </a:r>
          </a:p>
          <a:p>
            <a:r>
              <a:rPr lang="en-GB" sz="2000" dirty="0">
                <a:solidFill>
                  <a:schemeClr val="tx1">
                    <a:lumMod val="75000"/>
                    <a:lumOff val="25000"/>
                  </a:schemeClr>
                </a:solidFill>
                <a:latin typeface="Arial" panose="020B0604020202020204" pitchFamily="34" charset="0"/>
                <a:cs typeface="Arial" panose="020B0604020202020204" pitchFamily="34" charset="0"/>
              </a:rPr>
              <a:t>Discuss the attributes of each of the methods</a:t>
            </a:r>
          </a:p>
        </p:txBody>
      </p:sp>
      <p:sp>
        <p:nvSpPr>
          <p:cNvPr id="4" name="Slide Number Placeholder 3">
            <a:extLst>
              <a:ext uri="{FF2B5EF4-FFF2-40B4-BE49-F238E27FC236}">
                <a16:creationId xmlns:a16="http://schemas.microsoft.com/office/drawing/2014/main" id="{441F62AD-1851-D48B-70F3-5DFBDF21E3A6}"/>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4</a:t>
            </a:fld>
            <a:endParaRPr lang="en-GB">
              <a:solidFill>
                <a:schemeClr val="tx1"/>
              </a:solidFill>
            </a:endParaRPr>
          </a:p>
        </p:txBody>
      </p:sp>
    </p:spTree>
    <p:extLst>
      <p:ext uri="{BB962C8B-B14F-4D97-AF65-F5344CB8AC3E}">
        <p14:creationId xmlns:p14="http://schemas.microsoft.com/office/powerpoint/2010/main" val="2549798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83866D3-8853-0F08-46E5-1351A2ACBB6A}"/>
              </a:ext>
            </a:extLst>
          </p:cNvPr>
          <p:cNvSpPr>
            <a:spLocks noGrp="1"/>
          </p:cNvSpPr>
          <p:nvPr>
            <p:ph type="title"/>
          </p:nvPr>
        </p:nvSpPr>
        <p:spPr>
          <a:xfrm>
            <a:off x="7532835" y="1420706"/>
            <a:ext cx="3466540" cy="4016587"/>
          </a:xfrm>
        </p:spPr>
        <p:txBody>
          <a:bodyPr>
            <a:normAutofit/>
          </a:bodyPr>
          <a:lstStyle/>
          <a:p>
            <a:r>
              <a:rPr lang="en-GB" sz="3600" dirty="0">
                <a:latin typeface="Arial" panose="020B0604020202020204" pitchFamily="34" charset="0"/>
                <a:cs typeface="Arial" panose="020B0604020202020204" pitchFamily="34" charset="0"/>
              </a:rPr>
              <a:t>What is a Project?</a:t>
            </a:r>
          </a:p>
        </p:txBody>
      </p:sp>
      <p:sp>
        <p:nvSpPr>
          <p:cNvPr id="3" name="Content Placeholder 2">
            <a:extLst>
              <a:ext uri="{FF2B5EF4-FFF2-40B4-BE49-F238E27FC236}">
                <a16:creationId xmlns:a16="http://schemas.microsoft.com/office/drawing/2014/main" id="{5AE497AC-5EA0-3547-E64B-0AD763F111CB}"/>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 Project is a temporary, unique and progressive attempt or endeavour made to produce some kind of tangible or intangible result</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A unique product, service, benefit, competitive advantage etc</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It usually includes a series of interrelated tasks that are planned for executive over a fixed period of time and within certain requirements and limitations such as cost, quality, performance, others</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10D52BA-00F2-3A90-85CC-4EA84D6A4735}"/>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5</a:t>
            </a:fld>
            <a:endParaRPr lang="en-GB">
              <a:solidFill>
                <a:schemeClr val="tx1"/>
              </a:solidFill>
            </a:endParaRPr>
          </a:p>
        </p:txBody>
      </p:sp>
    </p:spTree>
    <p:extLst>
      <p:ext uri="{BB962C8B-B14F-4D97-AF65-F5344CB8AC3E}">
        <p14:creationId xmlns:p14="http://schemas.microsoft.com/office/powerpoint/2010/main" val="2242856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AF989DFD-06AC-62C1-FEA5-C9D7969BFFF7}"/>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A project is a means to achieve a goal by apply a certain amount of resources.</a:t>
            </a:r>
          </a:p>
          <a:p>
            <a:endParaRPr lang="en-GB" dirty="0">
              <a:solidFill>
                <a:schemeClr val="tx1">
                  <a:lumMod val="75000"/>
                  <a:lumOff val="25000"/>
                </a:schemeClr>
              </a:solidFill>
            </a:endParaRPr>
          </a:p>
          <a:p>
            <a:endParaRPr lang="en-GB" dirty="0">
              <a:solidFill>
                <a:schemeClr val="tx1">
                  <a:lumMod val="75000"/>
                  <a:lumOff val="25000"/>
                </a:schemeClr>
              </a:solidFill>
            </a:endParaRPr>
          </a:p>
          <a:p>
            <a:endParaRPr lang="en-GB" dirty="0">
              <a:solidFill>
                <a:schemeClr val="tx1">
                  <a:lumMod val="75000"/>
                  <a:lumOff val="25000"/>
                </a:schemeClr>
              </a:solidFill>
            </a:endParaRPr>
          </a:p>
          <a:p>
            <a:pPr lvl="7"/>
            <a:endParaRPr lang="en-GB" dirty="0">
              <a:solidFill>
                <a:schemeClr val="tx1">
                  <a:lumMod val="75000"/>
                  <a:lumOff val="25000"/>
                </a:schemeClr>
              </a:solidFill>
            </a:endParaRPr>
          </a:p>
          <a:p>
            <a:r>
              <a:rPr lang="en-GB" dirty="0">
                <a:solidFill>
                  <a:schemeClr val="tx1">
                    <a:lumMod val="75000"/>
                    <a:lumOff val="25000"/>
                  </a:schemeClr>
                </a:solidFill>
              </a:rPr>
              <a:t>Resources 		Project 		Goal </a:t>
            </a:r>
          </a:p>
        </p:txBody>
      </p:sp>
      <p:sp>
        <p:nvSpPr>
          <p:cNvPr id="4" name="Slide Number Placeholder 3">
            <a:extLst>
              <a:ext uri="{FF2B5EF4-FFF2-40B4-BE49-F238E27FC236}">
                <a16:creationId xmlns:a16="http://schemas.microsoft.com/office/drawing/2014/main" id="{50E4437B-E63B-10A8-1B11-BF993FB0F9ED}"/>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6</a:t>
            </a:fld>
            <a:endParaRPr lang="en-GB">
              <a:solidFill>
                <a:schemeClr val="tx1"/>
              </a:solidFill>
            </a:endParaRPr>
          </a:p>
        </p:txBody>
      </p:sp>
      <p:cxnSp>
        <p:nvCxnSpPr>
          <p:cNvPr id="12" name="Straight Arrow Connector 11">
            <a:extLst>
              <a:ext uri="{FF2B5EF4-FFF2-40B4-BE49-F238E27FC236}">
                <a16:creationId xmlns:a16="http://schemas.microsoft.com/office/drawing/2014/main" id="{7CC544FD-4FE4-7D80-8AD8-E2879301697D}"/>
              </a:ext>
            </a:extLst>
          </p:cNvPr>
          <p:cNvCxnSpPr/>
          <p:nvPr/>
        </p:nvCxnSpPr>
        <p:spPr>
          <a:xfrm>
            <a:off x="5499279" y="4939048"/>
            <a:ext cx="97879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3D9182C-E2F8-617A-A2FE-06A7E040458E}"/>
              </a:ext>
            </a:extLst>
          </p:cNvPr>
          <p:cNvCxnSpPr/>
          <p:nvPr/>
        </p:nvCxnSpPr>
        <p:spPr>
          <a:xfrm>
            <a:off x="7705618" y="4939048"/>
            <a:ext cx="71405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298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24D322B-6C71-C495-0A93-B53608F04C7B}"/>
              </a:ext>
            </a:extLst>
          </p:cNvPr>
          <p:cNvSpPr>
            <a:spLocks noGrp="1"/>
          </p:cNvSpPr>
          <p:nvPr>
            <p:ph type="title"/>
          </p:nvPr>
        </p:nvSpPr>
        <p:spPr>
          <a:xfrm>
            <a:off x="7532835" y="1420706"/>
            <a:ext cx="3466540" cy="4016587"/>
          </a:xfrm>
        </p:spPr>
        <p:txBody>
          <a:bodyPr>
            <a:normAutofit/>
          </a:bodyPr>
          <a:lstStyle/>
          <a:p>
            <a:r>
              <a:rPr lang="en-GB" sz="3300" dirty="0"/>
              <a:t>A project is a means to achieve a goal by apply a certain amount of resources.</a:t>
            </a:r>
            <a:br>
              <a:rPr lang="en-GB" sz="3300" dirty="0"/>
            </a:br>
            <a:endParaRPr lang="en-GB" sz="3300" dirty="0"/>
          </a:p>
        </p:txBody>
      </p:sp>
      <p:sp>
        <p:nvSpPr>
          <p:cNvPr id="3" name="Content Placeholder 2">
            <a:extLst>
              <a:ext uri="{FF2B5EF4-FFF2-40B4-BE49-F238E27FC236}">
                <a16:creationId xmlns:a16="http://schemas.microsoft.com/office/drawing/2014/main" id="{8C526B20-16B6-FEC2-54C7-7F2C432B0F5A}"/>
              </a:ext>
            </a:extLst>
          </p:cNvPr>
          <p:cNvSpPr>
            <a:spLocks noGrp="1"/>
          </p:cNvSpPr>
          <p:nvPr>
            <p:ph idx="1"/>
          </p:nvPr>
        </p:nvSpPr>
        <p:spPr>
          <a:xfrm>
            <a:off x="1440519" y="1420706"/>
            <a:ext cx="5514758" cy="4016587"/>
          </a:xfrm>
        </p:spPr>
        <p:txBody>
          <a:bodyPr anchor="ctr">
            <a:normAutofit/>
          </a:bodyPr>
          <a:lstStyle/>
          <a:p>
            <a:r>
              <a:rPr lang="en-GB" dirty="0">
                <a:solidFill>
                  <a:schemeClr val="tx1">
                    <a:lumMod val="75000"/>
                    <a:lumOff val="25000"/>
                  </a:schemeClr>
                </a:solidFill>
              </a:rPr>
              <a:t>Scope</a:t>
            </a:r>
          </a:p>
          <a:p>
            <a:r>
              <a:rPr lang="en-GB" dirty="0">
                <a:solidFill>
                  <a:schemeClr val="tx1">
                    <a:lumMod val="75000"/>
                    <a:lumOff val="25000"/>
                  </a:schemeClr>
                </a:solidFill>
              </a:rPr>
              <a:t>Time</a:t>
            </a:r>
          </a:p>
          <a:p>
            <a:r>
              <a:rPr lang="en-GB" dirty="0">
                <a:solidFill>
                  <a:schemeClr val="tx1">
                    <a:lumMod val="75000"/>
                    <a:lumOff val="25000"/>
                  </a:schemeClr>
                </a:solidFill>
              </a:rPr>
              <a:t>Cost</a:t>
            </a:r>
          </a:p>
          <a:p>
            <a:r>
              <a:rPr lang="en-GB" dirty="0">
                <a:solidFill>
                  <a:schemeClr val="tx1">
                    <a:lumMod val="75000"/>
                    <a:lumOff val="25000"/>
                  </a:schemeClr>
                </a:solidFill>
              </a:rPr>
              <a:t>People/Skills</a:t>
            </a:r>
          </a:p>
          <a:p>
            <a:r>
              <a:rPr lang="en-GB" dirty="0">
                <a:solidFill>
                  <a:schemeClr val="tx1">
                    <a:lumMod val="75000"/>
                    <a:lumOff val="25000"/>
                  </a:schemeClr>
                </a:solidFill>
              </a:rPr>
              <a:t>Risk Assessments</a:t>
            </a:r>
          </a:p>
          <a:p>
            <a:r>
              <a:rPr lang="en-GB" dirty="0">
                <a:solidFill>
                  <a:schemeClr val="tx1">
                    <a:lumMod val="75000"/>
                    <a:lumOff val="25000"/>
                  </a:schemeClr>
                </a:solidFill>
              </a:rPr>
              <a:t>Communications</a:t>
            </a:r>
          </a:p>
          <a:p>
            <a:r>
              <a:rPr lang="en-GB" dirty="0">
                <a:solidFill>
                  <a:schemeClr val="tx1">
                    <a:lumMod val="75000"/>
                    <a:lumOff val="25000"/>
                  </a:schemeClr>
                </a:solidFill>
              </a:rPr>
              <a:t>Procurement</a:t>
            </a:r>
          </a:p>
          <a:p>
            <a:r>
              <a:rPr lang="en-GB" dirty="0">
                <a:solidFill>
                  <a:schemeClr val="tx1">
                    <a:lumMod val="75000"/>
                    <a:lumOff val="25000"/>
                  </a:schemeClr>
                </a:solidFill>
              </a:rPr>
              <a:t>Quality </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C14BE8F-E3BB-7209-8EDF-C9BF65CF6C0A}"/>
              </a:ext>
            </a:extLst>
          </p:cNvPr>
          <p:cNvSpPr>
            <a:spLocks noGrp="1"/>
          </p:cNvSpPr>
          <p:nvPr>
            <p:ph type="sldNum" sz="quarter" idx="12"/>
          </p:nvPr>
        </p:nvSpPr>
        <p:spPr>
          <a:xfrm>
            <a:off x="10422113" y="5714047"/>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7</a:t>
            </a:fld>
            <a:endParaRPr lang="en-GB">
              <a:solidFill>
                <a:schemeClr val="tx1"/>
              </a:solidFill>
            </a:endParaRPr>
          </a:p>
        </p:txBody>
      </p:sp>
    </p:spTree>
    <p:extLst>
      <p:ext uri="{BB962C8B-B14F-4D97-AF65-F5344CB8AC3E}">
        <p14:creationId xmlns:p14="http://schemas.microsoft.com/office/powerpoint/2010/main" val="33197709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317</Words>
  <Application>Microsoft Office PowerPoint</Application>
  <PresentationFormat>Widescreen</PresentationFormat>
  <Paragraphs>44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Garamond</vt:lpstr>
      <vt:lpstr>Times New Roman</vt:lpstr>
      <vt:lpstr>Savon</vt:lpstr>
      <vt:lpstr>Project Appraisal Pt 1</vt:lpstr>
      <vt:lpstr>Previously we have……………….</vt:lpstr>
      <vt:lpstr>Financial Literacy</vt:lpstr>
      <vt:lpstr>In the final lectures we will ………..</vt:lpstr>
      <vt:lpstr>What is a Project?</vt:lpstr>
      <vt:lpstr>PowerPoint Presentation</vt:lpstr>
      <vt:lpstr>A project is a means to achieve a goal by apply a certain amount of resources. </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BMMB7005D Finance for Business Management Term 3, 2022</dc:title>
  <dc:creator>MIFTAH B. (972100)</dc:creator>
  <cp:lastModifiedBy>Marie Pitson</cp:lastModifiedBy>
  <cp:revision>16</cp:revision>
  <cp:lastPrinted>2024-12-02T08:31:04Z</cp:lastPrinted>
  <dcterms:created xsi:type="dcterms:W3CDTF">2022-04-16T14:42:35Z</dcterms:created>
  <dcterms:modified xsi:type="dcterms:W3CDTF">2024-12-04T08:57:29Z</dcterms:modified>
</cp:coreProperties>
</file>