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20"/>
  </p:notes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9" r:id="rId13"/>
    <p:sldId id="270" r:id="rId14"/>
    <p:sldId id="271" r:id="rId15"/>
    <p:sldId id="272" r:id="rId16"/>
    <p:sldId id="273" r:id="rId17"/>
    <p:sldId id="267" r:id="rId18"/>
    <p:sldId id="268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1402" y="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4FAF89B-7D91-4A40-8F18-CF40E0D7918A}" type="datetimeFigureOut">
              <a:rPr lang="en-GB" smtClean="0"/>
              <a:t>20/06/2016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166C47-CCB4-4AB4-A3ED-0D1E5B4B2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1826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20/06/2016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20/06/2016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20/06/2016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20/06/2016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20/06/2016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20/06/2016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20/06/2016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20/06/2016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20/06/2016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20/06/2016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20/06/2016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4EF69B2D-F7A2-41AD-A338-85364D84CC6D}" type="datetimeFigureOut">
              <a:rPr lang="en-GB" smtClean="0"/>
              <a:t>20/06/2016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earson-books.com/trinitysaintdavidswansea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Cloud Computing Technologies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Lecture 1 – Introduction</a:t>
            </a:r>
          </a:p>
          <a:p>
            <a:r>
              <a:rPr lang="en-GB" dirty="0" smtClean="0"/>
              <a:t> E. Court</a:t>
            </a:r>
            <a:endParaRPr lang="en-GB" dirty="0"/>
          </a:p>
        </p:txBody>
      </p:sp>
      <p:pic>
        <p:nvPicPr>
          <p:cNvPr id="1026" name="Picture 2" descr="Logo new (bulletin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635" y="5661248"/>
            <a:ext cx="2857500" cy="94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8153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Provide student with a systematic understanding of major concepts and technologies upon which service-level cloud computing is built. </a:t>
            </a:r>
          </a:p>
          <a:p>
            <a:r>
              <a:rPr lang="en-GB" dirty="0" smtClean="0"/>
              <a:t>Understand the concepts that underpin more sophisticated cloud computing implementation. </a:t>
            </a:r>
          </a:p>
          <a:p>
            <a:endParaRPr lang="en-GB" dirty="0" smtClean="0"/>
          </a:p>
          <a:p>
            <a:pPr lvl="1"/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Aim(s)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57511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Demonstrate an understanding of cloud computing concepts, principles and practices in the analysis of a cloud based solution.</a:t>
            </a:r>
          </a:p>
          <a:p>
            <a:r>
              <a:rPr lang="en-GB" dirty="0" smtClean="0"/>
              <a:t>Exercise analysis, planning, deployment and evaluation of core cloud design principles with respect to best practice.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Outcomes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96426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3450696"/>
          </a:xfrm>
        </p:spPr>
        <p:txBody>
          <a:bodyPr/>
          <a:lstStyle/>
          <a:p>
            <a:r>
              <a:rPr lang="en-GB" dirty="0" smtClean="0"/>
              <a:t>Essential Characteristics of the Cloud</a:t>
            </a:r>
          </a:p>
          <a:p>
            <a:r>
              <a:rPr lang="en-GB" dirty="0" smtClean="0"/>
              <a:t>Service Models</a:t>
            </a:r>
          </a:p>
          <a:p>
            <a:pPr lvl="1"/>
            <a:r>
              <a:rPr lang="en-GB" dirty="0" smtClean="0"/>
              <a:t>Infrastructure as a Service</a:t>
            </a:r>
          </a:p>
          <a:p>
            <a:pPr lvl="1"/>
            <a:r>
              <a:rPr lang="en-GB" dirty="0" smtClean="0"/>
              <a:t>Platform </a:t>
            </a:r>
            <a:r>
              <a:rPr lang="en-GB" dirty="0"/>
              <a:t>as a </a:t>
            </a:r>
            <a:r>
              <a:rPr lang="en-GB" dirty="0" smtClean="0"/>
              <a:t>Service</a:t>
            </a:r>
            <a:endParaRPr lang="en-GB" dirty="0"/>
          </a:p>
          <a:p>
            <a:pPr lvl="1"/>
            <a:r>
              <a:rPr lang="en-GB" dirty="0" smtClean="0"/>
              <a:t>Software </a:t>
            </a:r>
            <a:r>
              <a:rPr lang="en-GB" dirty="0"/>
              <a:t>as a </a:t>
            </a:r>
            <a:r>
              <a:rPr lang="en-GB" dirty="0" smtClean="0"/>
              <a:t>Service</a:t>
            </a:r>
          </a:p>
          <a:p>
            <a:r>
              <a:rPr lang="en-GB" dirty="0" smtClean="0"/>
              <a:t>Virtualisation concepts </a:t>
            </a:r>
          </a:p>
          <a:p>
            <a:pPr lvl="1"/>
            <a:r>
              <a:rPr lang="en-GB" dirty="0" smtClean="0"/>
              <a:t>Hypervisors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21895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3450696"/>
          </a:xfrm>
        </p:spPr>
        <p:txBody>
          <a:bodyPr/>
          <a:lstStyle/>
          <a:p>
            <a:r>
              <a:rPr lang="en-GB" dirty="0" smtClean="0"/>
              <a:t>Deployment Models</a:t>
            </a:r>
          </a:p>
          <a:p>
            <a:r>
              <a:rPr lang="en-GB" dirty="0" smtClean="0"/>
              <a:t>TBA</a:t>
            </a:r>
          </a:p>
          <a:p>
            <a:r>
              <a:rPr lang="en-GB" dirty="0" smtClean="0"/>
              <a:t>TBA</a:t>
            </a:r>
          </a:p>
          <a:p>
            <a:r>
              <a:rPr lang="en-GB" dirty="0" smtClean="0"/>
              <a:t>TBA</a:t>
            </a:r>
          </a:p>
          <a:p>
            <a:r>
              <a:rPr lang="en-GB" dirty="0" smtClean="0"/>
              <a:t>TBA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97574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50% / 50% </a:t>
            </a:r>
          </a:p>
          <a:p>
            <a:r>
              <a:rPr lang="en-GB" dirty="0" smtClean="0"/>
              <a:t>Written exam</a:t>
            </a:r>
          </a:p>
          <a:p>
            <a:pPr lvl="1"/>
            <a:r>
              <a:rPr lang="en-GB" dirty="0" smtClean="0"/>
              <a:t>……….</a:t>
            </a:r>
          </a:p>
          <a:p>
            <a:r>
              <a:rPr lang="en-GB" dirty="0" smtClean="0"/>
              <a:t>Coursework</a:t>
            </a:r>
          </a:p>
          <a:p>
            <a:pPr lvl="1"/>
            <a:r>
              <a:rPr lang="en-GB" dirty="0" smtClean="0"/>
              <a:t>………. </a:t>
            </a:r>
          </a:p>
          <a:p>
            <a:endParaRPr lang="en-GB" dirty="0"/>
          </a:p>
          <a:p>
            <a:r>
              <a:rPr lang="en-GB" dirty="0" smtClean="0"/>
              <a:t>INFO to be added</a:t>
            </a:r>
          </a:p>
          <a:p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26102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Pair up – 10min, create a short deliverable on the “cloud”</a:t>
            </a:r>
          </a:p>
          <a:p>
            <a:pPr lvl="1"/>
            <a:r>
              <a:rPr lang="en-GB" dirty="0" smtClean="0"/>
              <a:t>What it is?</a:t>
            </a:r>
          </a:p>
          <a:p>
            <a:pPr lvl="1"/>
            <a:r>
              <a:rPr lang="en-GB" dirty="0" smtClean="0"/>
              <a:t>Why use it? – benefits?</a:t>
            </a:r>
          </a:p>
          <a:p>
            <a:pPr lvl="1"/>
            <a:r>
              <a:rPr lang="en-GB" dirty="0" smtClean="0"/>
              <a:t>Why not to use it? – negatives?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the Cloud?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76424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are many definitions</a:t>
            </a:r>
          </a:p>
          <a:p>
            <a:r>
              <a:rPr lang="en-GB" dirty="0" smtClean="0"/>
              <a:t>“Cloud Computing is a specialised form of distributed computing that introduces utilization models for remotely provisioning scalable and measured resources.”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41672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Business case:</a:t>
            </a:r>
          </a:p>
          <a:p>
            <a:pPr lvl="1"/>
            <a:r>
              <a:rPr lang="en-GB" dirty="0" smtClean="0"/>
              <a:t>Capacity planning – process of determining and fulfilling future demands of organisations resources, products and services are met. </a:t>
            </a:r>
          </a:p>
          <a:p>
            <a:pPr lvl="1"/>
            <a:r>
              <a:rPr lang="en-GB" dirty="0" smtClean="0"/>
              <a:t>Three types of capacity Planning</a:t>
            </a:r>
          </a:p>
          <a:p>
            <a:pPr lvl="2"/>
            <a:r>
              <a:rPr lang="en-GB" dirty="0" smtClean="0"/>
              <a:t>Lead – adding in anticipation</a:t>
            </a:r>
          </a:p>
          <a:p>
            <a:pPr lvl="2"/>
            <a:r>
              <a:rPr lang="en-GB" dirty="0" smtClean="0"/>
              <a:t>Lag – adding when it is at full capacity</a:t>
            </a:r>
          </a:p>
          <a:p>
            <a:pPr lvl="2"/>
            <a:r>
              <a:rPr lang="en-GB" dirty="0" smtClean="0"/>
              <a:t>Match – adding in small increments to coincide with demand</a:t>
            </a:r>
          </a:p>
          <a:p>
            <a:pPr lvl="1"/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use the Cloud?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14284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420888"/>
            <a:ext cx="7408333" cy="3705275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Business case:</a:t>
            </a:r>
          </a:p>
          <a:p>
            <a:pPr lvl="1"/>
            <a:r>
              <a:rPr lang="en-GB" dirty="0" smtClean="0"/>
              <a:t>Cost reduction</a:t>
            </a:r>
          </a:p>
          <a:p>
            <a:pPr lvl="2"/>
            <a:r>
              <a:rPr lang="en-GB" dirty="0" smtClean="0"/>
              <a:t>The cost of acquiring infrastructure</a:t>
            </a:r>
          </a:p>
          <a:p>
            <a:pPr lvl="2"/>
            <a:r>
              <a:rPr lang="en-GB" dirty="0" smtClean="0"/>
              <a:t>The cost of operation</a:t>
            </a:r>
          </a:p>
          <a:p>
            <a:pPr lvl="2"/>
            <a:r>
              <a:rPr lang="en-GB" dirty="0" smtClean="0"/>
              <a:t>Consider – Depreciation of IT resources</a:t>
            </a:r>
          </a:p>
          <a:p>
            <a:pPr lvl="1"/>
            <a:r>
              <a:rPr lang="en-GB" dirty="0" smtClean="0"/>
              <a:t>Some overheads include:</a:t>
            </a:r>
          </a:p>
          <a:p>
            <a:pPr lvl="3"/>
            <a:r>
              <a:rPr lang="en-GB" dirty="0" smtClean="0"/>
              <a:t>Staffing requirements on infrastructure </a:t>
            </a:r>
          </a:p>
          <a:p>
            <a:pPr lvl="3"/>
            <a:r>
              <a:rPr lang="en-GB" dirty="0" smtClean="0"/>
              <a:t>Upgrading, patching and testing deployment</a:t>
            </a:r>
          </a:p>
          <a:p>
            <a:pPr lvl="3"/>
            <a:r>
              <a:rPr lang="en-GB" dirty="0" smtClean="0"/>
              <a:t>Utility bills and capital expenses (power and cooling)</a:t>
            </a:r>
          </a:p>
          <a:p>
            <a:pPr lvl="3"/>
            <a:r>
              <a:rPr lang="en-GB" dirty="0" smtClean="0"/>
              <a:t>Security and access control</a:t>
            </a:r>
          </a:p>
          <a:p>
            <a:pPr lvl="3"/>
            <a:r>
              <a:rPr lang="en-GB" dirty="0" smtClean="0"/>
              <a:t>Administration of infrastructure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use the Cloud?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4434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27584" y="2348880"/>
            <a:ext cx="7408333" cy="3705275"/>
          </a:xfrm>
        </p:spPr>
        <p:txBody>
          <a:bodyPr>
            <a:normAutofit/>
          </a:bodyPr>
          <a:lstStyle/>
          <a:p>
            <a:r>
              <a:rPr lang="en-GB" dirty="0" smtClean="0"/>
              <a:t>Business case:</a:t>
            </a:r>
          </a:p>
          <a:p>
            <a:pPr lvl="1"/>
            <a:r>
              <a:rPr lang="en-GB" dirty="0" smtClean="0"/>
              <a:t>Organisational Agility </a:t>
            </a:r>
          </a:p>
          <a:p>
            <a:pPr lvl="2"/>
            <a:r>
              <a:rPr lang="en-GB" dirty="0" smtClean="0"/>
              <a:t>The measure of an organisation’s responsiveness to change.</a:t>
            </a:r>
          </a:p>
          <a:p>
            <a:pPr lvl="2"/>
            <a:r>
              <a:rPr lang="en-GB" dirty="0" err="1" smtClean="0"/>
              <a:t>Eg</a:t>
            </a:r>
            <a:r>
              <a:rPr lang="en-GB" dirty="0" smtClean="0"/>
              <a:t>.</a:t>
            </a:r>
          </a:p>
          <a:p>
            <a:pPr lvl="3"/>
            <a:r>
              <a:rPr lang="en-GB" dirty="0" smtClean="0"/>
              <a:t>Responding to infrastructure needs.</a:t>
            </a:r>
          </a:p>
          <a:p>
            <a:pPr lvl="4"/>
            <a:r>
              <a:rPr lang="en-GB" dirty="0" smtClean="0"/>
              <a:t>Reliability, availability, scalability.</a:t>
            </a:r>
          </a:p>
          <a:p>
            <a:pPr lvl="3"/>
            <a:endParaRPr lang="en-GB" dirty="0" smtClean="0"/>
          </a:p>
          <a:p>
            <a:pPr lvl="2"/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use the Cloud?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64308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Reduced Investment and Proportional costs</a:t>
            </a:r>
          </a:p>
          <a:p>
            <a:pPr lvl="1"/>
            <a:r>
              <a:rPr lang="en-GB" dirty="0" smtClean="0"/>
              <a:t>Providers are based on “mass-acquisition”</a:t>
            </a:r>
          </a:p>
          <a:p>
            <a:pPr lvl="2"/>
            <a:r>
              <a:rPr lang="en-GB" dirty="0" smtClean="0"/>
              <a:t>Cheaper for smaller companies</a:t>
            </a:r>
          </a:p>
          <a:p>
            <a:pPr lvl="2"/>
            <a:r>
              <a:rPr lang="en-GB" dirty="0" smtClean="0"/>
              <a:t>Creates access and opportunity</a:t>
            </a:r>
          </a:p>
          <a:p>
            <a:r>
              <a:rPr lang="en-GB" dirty="0" smtClean="0"/>
              <a:t>Elimination of up-front IT investments (hardware and software purchases that depreciate)</a:t>
            </a:r>
          </a:p>
          <a:p>
            <a:pPr lvl="1"/>
            <a:r>
              <a:rPr lang="en-GB" dirty="0" smtClean="0"/>
              <a:t>Providers use measured servicing</a:t>
            </a:r>
          </a:p>
          <a:p>
            <a:pPr lvl="1"/>
            <a:r>
              <a:rPr lang="en-GB" dirty="0" smtClean="0"/>
              <a:t>“Pay-as-go” and “on-demand” models</a:t>
            </a:r>
          </a:p>
          <a:p>
            <a:pPr lvl="2"/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Advantages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76838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Maximum utilisation of the resources owned by providers</a:t>
            </a:r>
          </a:p>
          <a:p>
            <a:pPr lvl="1"/>
            <a:r>
              <a:rPr lang="en-GB" dirty="0" smtClean="0"/>
              <a:t>Pool IT resources allow many people to connect to an organisations powerful infrastructure.</a:t>
            </a:r>
          </a:p>
          <a:p>
            <a:r>
              <a:rPr lang="en-GB" dirty="0" smtClean="0"/>
              <a:t>The perception by consumers of having “unlimited” resources. </a:t>
            </a:r>
          </a:p>
          <a:p>
            <a:r>
              <a:rPr lang="en-GB" dirty="0" smtClean="0"/>
              <a:t>Increased scalability – adaptable resources, pay what you use. 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Advantages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018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Availability and reliability</a:t>
            </a:r>
          </a:p>
          <a:p>
            <a:pPr lvl="1"/>
            <a:r>
              <a:rPr lang="en-GB" dirty="0" smtClean="0"/>
              <a:t>Outages can be moved and provisioned to other  hardware. </a:t>
            </a:r>
          </a:p>
          <a:p>
            <a:pPr lvl="1"/>
            <a:r>
              <a:rPr lang="en-GB" dirty="0" smtClean="0"/>
              <a:t>Fight against unplanned and unexpected outages, increase customer satisfaction. (resilience)</a:t>
            </a:r>
          </a:p>
          <a:p>
            <a:pPr lvl="1"/>
            <a:endParaRPr lang="en-GB" dirty="0"/>
          </a:p>
          <a:p>
            <a:r>
              <a:rPr lang="en-GB" b="1" dirty="0" smtClean="0"/>
              <a:t>Will discuss benefits in more detail in Essential Characteristics</a:t>
            </a:r>
            <a:endParaRPr lang="en-GB" b="1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Advantages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72605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Increased Security Risks</a:t>
            </a:r>
          </a:p>
          <a:p>
            <a:pPr lvl="1"/>
            <a:r>
              <a:rPr lang="en-GB" dirty="0" smtClean="0"/>
              <a:t>Responsibility becomes shared between provider and consumer. </a:t>
            </a:r>
          </a:p>
          <a:p>
            <a:r>
              <a:rPr lang="en-GB" dirty="0" smtClean="0"/>
              <a:t>Trust boundaries. </a:t>
            </a:r>
          </a:p>
          <a:p>
            <a:pPr lvl="1"/>
            <a:r>
              <a:rPr lang="en-GB" dirty="0" smtClean="0"/>
              <a:t>Between provider and consumer</a:t>
            </a:r>
          </a:p>
          <a:p>
            <a:r>
              <a:rPr lang="en-GB" dirty="0" smtClean="0"/>
              <a:t>Lack of portability between providers</a:t>
            </a:r>
          </a:p>
          <a:p>
            <a:pPr lvl="1"/>
            <a:r>
              <a:rPr lang="en-GB" dirty="0" smtClean="0"/>
              <a:t>Private providers are not linked. </a:t>
            </a:r>
          </a:p>
          <a:p>
            <a:pPr lvl="1"/>
            <a:r>
              <a:rPr lang="en-GB" dirty="0" smtClean="0"/>
              <a:t>Compatibility between two cloud services?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Disadvantages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54125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1785511"/>
              </p:ext>
            </p:extLst>
          </p:nvPr>
        </p:nvGraphicFramePr>
        <p:xfrm>
          <a:off x="871538" y="2420938"/>
          <a:ext cx="7408862" cy="2494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04431"/>
                <a:gridCol w="3704431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Advantages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Disadvantages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Reduced</a:t>
                      </a:r>
                      <a:r>
                        <a:rPr lang="en-GB" baseline="0" dirty="0" smtClean="0"/>
                        <a:t> costs and overhead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Add</a:t>
                      </a:r>
                      <a:r>
                        <a:rPr lang="en-GB" baseline="0" dirty="0" smtClean="0"/>
                        <a:t> security vulnerabilities 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Maximum utilisation of provider</a:t>
                      </a:r>
                      <a:r>
                        <a:rPr lang="en-GB" baseline="0" dirty="0" smtClean="0"/>
                        <a:t> hardware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Trust boundaries between provider and consumer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Increased scalability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Portability between providers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Increase availability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Lack of “full” control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Increase</a:t>
                      </a:r>
                      <a:r>
                        <a:rPr lang="en-GB" baseline="0" dirty="0" smtClean="0"/>
                        <a:t> resilience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Shared consumer hardware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637142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Cloud Computing – Concepts, Technology and Architecture (2013), Pearson </a:t>
            </a:r>
            <a:r>
              <a:rPr lang="en-GB" dirty="0" smtClean="0"/>
              <a:t>Education</a:t>
            </a:r>
          </a:p>
          <a:p>
            <a:endParaRPr lang="en-GB" dirty="0"/>
          </a:p>
          <a:p>
            <a:pPr lvl="1"/>
            <a:r>
              <a:rPr lang="en-GB" u="sng" dirty="0">
                <a:hlinkClick r:id="rId2"/>
              </a:rPr>
              <a:t>http://www.pearson-books.com/trinitysaintdavidswansea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Discount Code: 	</a:t>
            </a:r>
            <a:r>
              <a:rPr lang="en-GB" b="1" dirty="0" smtClean="0"/>
              <a:t>ZP033Y</a:t>
            </a:r>
            <a:r>
              <a:rPr lang="en-GB" b="1" dirty="0"/>
              <a:t> </a:t>
            </a:r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Materials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35227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500 </a:t>
            </a:r>
            <a:r>
              <a:rPr lang="en-GB" dirty="0"/>
              <a:t>words with references (</a:t>
            </a:r>
            <a:r>
              <a:rPr lang="en-GB" b="1" dirty="0"/>
              <a:t>Books and journals only</a:t>
            </a:r>
            <a:r>
              <a:rPr lang="en-GB" dirty="0" smtClean="0"/>
              <a:t>)</a:t>
            </a:r>
          </a:p>
          <a:p>
            <a:r>
              <a:rPr lang="en-GB" dirty="0" smtClean="0"/>
              <a:t>An introduction to cloud computing</a:t>
            </a:r>
          </a:p>
          <a:p>
            <a:pPr lvl="1"/>
            <a:r>
              <a:rPr lang="en-GB" dirty="0" smtClean="0"/>
              <a:t>What it is - defined</a:t>
            </a:r>
          </a:p>
          <a:p>
            <a:pPr lvl="1"/>
            <a:r>
              <a:rPr lang="en-GB" dirty="0" smtClean="0"/>
              <a:t>Benefits and Business cases</a:t>
            </a:r>
          </a:p>
          <a:p>
            <a:pPr lvl="1"/>
            <a:r>
              <a:rPr lang="en-GB" dirty="0" smtClean="0"/>
              <a:t>Negatives and Potential issues</a:t>
            </a:r>
          </a:p>
          <a:p>
            <a:pPr lvl="1"/>
            <a:r>
              <a:rPr lang="en-GB" dirty="0" smtClean="0"/>
              <a:t>Use examples!</a:t>
            </a:r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By Next Week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631890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325</TotalTime>
  <Words>597</Words>
  <Application>Microsoft Office PowerPoint</Application>
  <PresentationFormat>On-screen Show (4:3)</PresentationFormat>
  <Paragraphs>118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Calibri</vt:lpstr>
      <vt:lpstr>Candara</vt:lpstr>
      <vt:lpstr>Symbol</vt:lpstr>
      <vt:lpstr>Waveform</vt:lpstr>
      <vt:lpstr>Cloud Computing Technologies</vt:lpstr>
      <vt:lpstr>Aim(s)</vt:lpstr>
      <vt:lpstr>Learning Outcomes</vt:lpstr>
      <vt:lpstr>Content</vt:lpstr>
      <vt:lpstr>Content</vt:lpstr>
      <vt:lpstr>Assessment</vt:lpstr>
      <vt:lpstr>What is the Cloud?</vt:lpstr>
      <vt:lpstr>Definition</vt:lpstr>
      <vt:lpstr>Why use the Cloud?</vt:lpstr>
      <vt:lpstr>Why use the Cloud?</vt:lpstr>
      <vt:lpstr>Why use the Cloud?</vt:lpstr>
      <vt:lpstr>Advantages</vt:lpstr>
      <vt:lpstr>Advantages</vt:lpstr>
      <vt:lpstr>Advantages</vt:lpstr>
      <vt:lpstr>Disadvantages</vt:lpstr>
      <vt:lpstr>Summary</vt:lpstr>
      <vt:lpstr>Materials</vt:lpstr>
      <vt:lpstr>By Next Week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Cloud Computing Technologies</dc:title>
  <dc:creator>Ethan</dc:creator>
  <cp:lastModifiedBy>arya sedigh</cp:lastModifiedBy>
  <cp:revision>56</cp:revision>
  <dcterms:created xsi:type="dcterms:W3CDTF">2016-05-02T13:57:48Z</dcterms:created>
  <dcterms:modified xsi:type="dcterms:W3CDTF">2016-06-20T17:23:29Z</dcterms:modified>
</cp:coreProperties>
</file>