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8" r:id="rId3"/>
    <p:sldId id="262" r:id="rId4"/>
    <p:sldId id="259" r:id="rId5"/>
    <p:sldId id="264" r:id="rId6"/>
    <p:sldId id="261" r:id="rId7"/>
    <p:sldId id="266" r:id="rId8"/>
    <p:sldId id="263" r:id="rId9"/>
    <p:sldId id="265" r:id="rId10"/>
    <p:sldId id="268" r:id="rId11"/>
    <p:sldId id="269" r:id="rId12"/>
    <p:sldId id="267"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091" autoAdjust="0"/>
  </p:normalViewPr>
  <p:slideViewPr>
    <p:cSldViewPr snapToGrid="0">
      <p:cViewPr varScale="1">
        <p:scale>
          <a:sx n="53" d="100"/>
          <a:sy n="53" d="100"/>
        </p:scale>
        <p:origin x="18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BF865D-C9BF-4080-AE8B-2637250E00CC}" type="datetimeFigureOut">
              <a:rPr lang="en-GB" smtClean="0"/>
              <a:t>08/01/2020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7472C6-12BD-41DE-BA91-A7A3B8C757FD}" type="slidenum">
              <a:rPr lang="en-GB" smtClean="0"/>
              <a:t>‹#›</a:t>
            </a:fld>
            <a:endParaRPr lang="en-GB"/>
          </a:p>
        </p:txBody>
      </p:sp>
    </p:spTree>
    <p:extLst>
      <p:ext uri="{BB962C8B-B14F-4D97-AF65-F5344CB8AC3E}">
        <p14:creationId xmlns:p14="http://schemas.microsoft.com/office/powerpoint/2010/main" val="237445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Rhiannon Fenwick. This presentation is going to be based on a case study which was provided and look at the risks and ethnical considerations that can be viewed and how these can be overcome using theory policy and practice.  </a:t>
            </a:r>
          </a:p>
        </p:txBody>
      </p:sp>
      <p:sp>
        <p:nvSpPr>
          <p:cNvPr id="4" name="Slide Number Placeholder 3"/>
          <p:cNvSpPr>
            <a:spLocks noGrp="1"/>
          </p:cNvSpPr>
          <p:nvPr>
            <p:ph type="sldNum" sz="quarter" idx="5"/>
          </p:nvPr>
        </p:nvSpPr>
        <p:spPr/>
        <p:txBody>
          <a:bodyPr/>
          <a:lstStyle/>
          <a:p>
            <a:fld id="{107472C6-12BD-41DE-BA91-A7A3B8C757FD}" type="slidenum">
              <a:rPr lang="en-GB" smtClean="0"/>
              <a:t>1</a:t>
            </a:fld>
            <a:endParaRPr lang="en-GB"/>
          </a:p>
        </p:txBody>
      </p:sp>
    </p:spTree>
    <p:extLst>
      <p:ext uri="{BB962C8B-B14F-4D97-AF65-F5344CB8AC3E}">
        <p14:creationId xmlns:p14="http://schemas.microsoft.com/office/powerpoint/2010/main" val="1691330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risk? Campbell Institute (N.D.) released a piece of work relating to the theory of what a risk is. This states that understanding the meaning of risk is very important when creating different programmes in order to raise awareness of risk in both communities and in the workplace. </a:t>
            </a:r>
          </a:p>
          <a:p>
            <a:r>
              <a:rPr lang="en-GB" dirty="0"/>
              <a:t>There are different factors that affect risk perception and tolerance. These can be looked at from a macro, meso and micro level. </a:t>
            </a:r>
          </a:p>
          <a:p>
            <a:r>
              <a:rPr lang="en-GB" dirty="0"/>
              <a:t>Macro being the level viewing something from a global perspective. A factor of this relating to risk in the workplace is the level of safety that is supported by the organisation. </a:t>
            </a:r>
          </a:p>
          <a:p>
            <a:r>
              <a:rPr lang="en-GB" dirty="0"/>
              <a:t>Meso, from a community level. This could be the pressure from communities and peers, meaning that pressure or stress </a:t>
            </a:r>
          </a:p>
          <a:p>
            <a:r>
              <a:rPr lang="en-GB" dirty="0"/>
              <a:t>And micro being from within an individual. </a:t>
            </a:r>
          </a:p>
          <a:p>
            <a:endParaRPr lang="en-GB" dirty="0"/>
          </a:p>
        </p:txBody>
      </p:sp>
      <p:sp>
        <p:nvSpPr>
          <p:cNvPr id="4" name="Slide Number Placeholder 3"/>
          <p:cNvSpPr>
            <a:spLocks noGrp="1"/>
          </p:cNvSpPr>
          <p:nvPr>
            <p:ph type="sldNum" sz="quarter" idx="5"/>
          </p:nvPr>
        </p:nvSpPr>
        <p:spPr/>
        <p:txBody>
          <a:bodyPr/>
          <a:lstStyle/>
          <a:p>
            <a:fld id="{107472C6-12BD-41DE-BA91-A7A3B8C757FD}" type="slidenum">
              <a:rPr lang="en-GB" smtClean="0"/>
              <a:t>2</a:t>
            </a:fld>
            <a:endParaRPr lang="en-GB"/>
          </a:p>
        </p:txBody>
      </p:sp>
    </p:spTree>
    <p:extLst>
      <p:ext uri="{BB962C8B-B14F-4D97-AF65-F5344CB8AC3E}">
        <p14:creationId xmlns:p14="http://schemas.microsoft.com/office/powerpoint/2010/main" val="503360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study was based on a woman who is referred to as Ms A. Ms A was allocated a social worked in 2015 in order for her to have a Needs assessment to assess how eligible she was for services under the care act 2015. The care act is according to age UK 2019, in place in order to ensure the well being of individuals who need care and support services, it does this in a way to ensure that the care and support that is given is person centred to the individual.  </a:t>
            </a:r>
          </a:p>
          <a:p>
            <a:endParaRPr lang="en-GB" dirty="0"/>
          </a:p>
          <a:p>
            <a:r>
              <a:rPr lang="en-GB" dirty="0"/>
              <a:t>The case study provided gives information on a woman currently living at a residential placement who wanted to move from her family home and live independently. The 35 year old woman suffers from visual impairment, renal failure, diabetes and emotionally unstable personality disorder.  When the social worker met Ms A, she presented herself as stable and had mental capacity however since being encouraged to apply for housing from the government her mental health decreased due to her application not being fast tracked as she had physical health issues.  </a:t>
            </a:r>
          </a:p>
          <a:p>
            <a:endParaRPr lang="en-GB" dirty="0"/>
          </a:p>
          <a:p>
            <a:endParaRPr lang="en-GB" dirty="0"/>
          </a:p>
        </p:txBody>
      </p:sp>
      <p:sp>
        <p:nvSpPr>
          <p:cNvPr id="4" name="Slide Number Placeholder 3"/>
          <p:cNvSpPr>
            <a:spLocks noGrp="1"/>
          </p:cNvSpPr>
          <p:nvPr>
            <p:ph type="sldNum" sz="quarter" idx="5"/>
          </p:nvPr>
        </p:nvSpPr>
        <p:spPr/>
        <p:txBody>
          <a:bodyPr/>
          <a:lstStyle/>
          <a:p>
            <a:fld id="{107472C6-12BD-41DE-BA91-A7A3B8C757FD}" type="slidenum">
              <a:rPr lang="en-GB" smtClean="0"/>
              <a:t>3</a:t>
            </a:fld>
            <a:endParaRPr lang="en-GB"/>
          </a:p>
        </p:txBody>
      </p:sp>
    </p:spTree>
    <p:extLst>
      <p:ext uri="{BB962C8B-B14F-4D97-AF65-F5344CB8AC3E}">
        <p14:creationId xmlns:p14="http://schemas.microsoft.com/office/powerpoint/2010/main" val="1896225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the case study, the risks that have been identified are the encouragement that Ms A received regarding applying for government housing. This then led to Ms A’s mental health deteriorating and continuing so she was carrying out acts of self harm and having suicidal ideation which is a clear risk for her life. Ms A’s mental health was not in a place where she was willing to ask for help.</a:t>
            </a:r>
          </a:p>
        </p:txBody>
      </p:sp>
      <p:sp>
        <p:nvSpPr>
          <p:cNvPr id="4" name="Slide Number Placeholder 3"/>
          <p:cNvSpPr>
            <a:spLocks noGrp="1"/>
          </p:cNvSpPr>
          <p:nvPr>
            <p:ph type="sldNum" sz="quarter" idx="5"/>
          </p:nvPr>
        </p:nvSpPr>
        <p:spPr/>
        <p:txBody>
          <a:bodyPr/>
          <a:lstStyle/>
          <a:p>
            <a:fld id="{107472C6-12BD-41DE-BA91-A7A3B8C757FD}" type="slidenum">
              <a:rPr lang="en-GB" smtClean="0"/>
              <a:t>4</a:t>
            </a:fld>
            <a:endParaRPr lang="en-GB"/>
          </a:p>
        </p:txBody>
      </p:sp>
    </p:spTree>
    <p:extLst>
      <p:ext uri="{BB962C8B-B14F-4D97-AF65-F5344CB8AC3E}">
        <p14:creationId xmlns:p14="http://schemas.microsoft.com/office/powerpoint/2010/main" val="3562804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health policies in place include one in England, this framework says that one in four people suffer from mental health issues each year.  Within this policy it refers to the term parity of esteem. This term is used when regarding to strategies. This continues to say that the coalition government released a strategy in 2011 called No health without mental health: a cross government outcomes strategy for people of all ages. The object of this was to give equal priority for people with mental health issues as physical health issues.  </a:t>
            </a:r>
          </a:p>
        </p:txBody>
      </p:sp>
      <p:sp>
        <p:nvSpPr>
          <p:cNvPr id="4" name="Slide Number Placeholder 3"/>
          <p:cNvSpPr>
            <a:spLocks noGrp="1"/>
          </p:cNvSpPr>
          <p:nvPr>
            <p:ph type="sldNum" sz="quarter" idx="5"/>
          </p:nvPr>
        </p:nvSpPr>
        <p:spPr/>
        <p:txBody>
          <a:bodyPr/>
          <a:lstStyle/>
          <a:p>
            <a:fld id="{107472C6-12BD-41DE-BA91-A7A3B8C757FD}" type="slidenum">
              <a:rPr lang="en-GB" smtClean="0"/>
              <a:t>5</a:t>
            </a:fld>
            <a:endParaRPr lang="en-GB"/>
          </a:p>
        </p:txBody>
      </p:sp>
    </p:spTree>
    <p:extLst>
      <p:ext uri="{BB962C8B-B14F-4D97-AF65-F5344CB8AC3E}">
        <p14:creationId xmlns:p14="http://schemas.microsoft.com/office/powerpoint/2010/main" val="2297395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 A was encouraged by the social worker to apply for council housing. After she had applied she found out that her application would not be fast tracked even though she had physical health care needs. This resulted in her mental heath quickly going down hill. Before this process, as mention Ms A lived at her family home however was living in a residential home with support around her. </a:t>
            </a:r>
          </a:p>
          <a:p>
            <a:r>
              <a:rPr lang="en-GB" dirty="0"/>
              <a:t>According to gov.uk (N.D.) council housing needs to be applied for through the individuals local council. Gov.uk make it aware to the public on their website that you will be added to a waiting list and there is no guarantee that you will get council housing even after this. It says that the council decides on who get housing by looking at what they call a banding and a points system, it continues to say that an individual is more likely to be offered housing if that person is homeless, living in cramped conditions or have medical issues that are worsening due to their current living conditions. </a:t>
            </a:r>
          </a:p>
          <a:p>
            <a:r>
              <a:rPr lang="en-GB" dirty="0"/>
              <a:t>This information should have been said to Ms A before she applied for the housing and it should of be assured that she understood this while her mental health was in a good place. This may of prevented her from becoming anxious about waiting and upset when her application was not fast tracked as she would have been made aware of the individuals who were prioritised during the process. </a:t>
            </a:r>
          </a:p>
        </p:txBody>
      </p:sp>
      <p:sp>
        <p:nvSpPr>
          <p:cNvPr id="4" name="Slide Number Placeholder 3"/>
          <p:cNvSpPr>
            <a:spLocks noGrp="1"/>
          </p:cNvSpPr>
          <p:nvPr>
            <p:ph type="sldNum" sz="quarter" idx="5"/>
          </p:nvPr>
        </p:nvSpPr>
        <p:spPr/>
        <p:txBody>
          <a:bodyPr/>
          <a:lstStyle/>
          <a:p>
            <a:fld id="{107472C6-12BD-41DE-BA91-A7A3B8C757FD}" type="slidenum">
              <a:rPr lang="en-GB" smtClean="0"/>
              <a:t>6</a:t>
            </a:fld>
            <a:endParaRPr lang="en-GB"/>
          </a:p>
        </p:txBody>
      </p:sp>
    </p:spTree>
    <p:extLst>
      <p:ext uri="{BB962C8B-B14F-4D97-AF65-F5344CB8AC3E}">
        <p14:creationId xmlns:p14="http://schemas.microsoft.com/office/powerpoint/2010/main" val="2142312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study says that due to Ms A not receiving housing straight away it caused her mental health to go down and she then began to have challenging behaviour. This connected to her emotionally unstable personality disorder. This can also be referred to as borderline personality disorder. According to the National Health service 2019 this is a disorder of a persons mood which effects the way In which that person interacts with others. This source continues to say that a person with this disorder will communicate differently to a person who does not have this. A person with this will think differently and their feeling will respond differently due to the way they perceive things differently. National Health service 2019 continue to say that this disorder can be cause by goth genetic and environment factors such a traumatic experience. The case study explains the Ms A experiences present and past trauma to do with the death of her bother, this trauma in her past could be a contributing factor for her mental health issues she has now. </a:t>
            </a:r>
          </a:p>
          <a:p>
            <a:endParaRPr lang="en-GB" dirty="0"/>
          </a:p>
        </p:txBody>
      </p:sp>
      <p:sp>
        <p:nvSpPr>
          <p:cNvPr id="4" name="Slide Number Placeholder 3"/>
          <p:cNvSpPr>
            <a:spLocks noGrp="1"/>
          </p:cNvSpPr>
          <p:nvPr>
            <p:ph type="sldNum" sz="quarter" idx="5"/>
          </p:nvPr>
        </p:nvSpPr>
        <p:spPr/>
        <p:txBody>
          <a:bodyPr/>
          <a:lstStyle/>
          <a:p>
            <a:fld id="{107472C6-12BD-41DE-BA91-A7A3B8C757FD}" type="slidenum">
              <a:rPr lang="en-GB" smtClean="0"/>
              <a:t>7</a:t>
            </a:fld>
            <a:endParaRPr lang="en-GB"/>
          </a:p>
        </p:txBody>
      </p:sp>
    </p:spTree>
    <p:extLst>
      <p:ext uri="{BB962C8B-B14F-4D97-AF65-F5344CB8AC3E}">
        <p14:creationId xmlns:p14="http://schemas.microsoft.com/office/powerpoint/2010/main" val="2270222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Deterioration of physical health and suicidal ideation. According to the case study Ms A as a consequence of the deterioration of her mental health stopped taking her medication correctly which then resulted in her physical health deteriorating and he being in and out of hospital. Ms A requires insulin, without this medication. According to you and your hormones (N.D.) if a person with diabetes has not got enough insulin to provide the blood with the correct sugar levels it can lead to that individual being in a coma or dying. This then being a risk to her physical health. The case study mentions her experiencing suicidal ideation, another risk to herself physically. Suicidal ideation according to Purse 2019 is experiencing thoughts of taking your own life or wanting to, she says that the statistics are higher for individuals who have mental health issues. </a:t>
            </a:r>
          </a:p>
          <a:p>
            <a:r>
              <a:rPr lang="en-GB" dirty="0"/>
              <a:t>Due to Ms A not having a good level of mental health at this time and not wanting her regular medication it could be an option for her to be encouraged by others to take part in activities that are natural anti depressants, according to Mind 2016, these could be activities such as exercise, talking and arts therapy and also encouraging the individual to ask for help for example phoning a helpline. </a:t>
            </a:r>
          </a:p>
        </p:txBody>
      </p:sp>
      <p:sp>
        <p:nvSpPr>
          <p:cNvPr id="4" name="Slide Number Placeholder 3"/>
          <p:cNvSpPr>
            <a:spLocks noGrp="1"/>
          </p:cNvSpPr>
          <p:nvPr>
            <p:ph type="sldNum" sz="quarter" idx="5"/>
          </p:nvPr>
        </p:nvSpPr>
        <p:spPr/>
        <p:txBody>
          <a:bodyPr/>
          <a:lstStyle/>
          <a:p>
            <a:fld id="{107472C6-12BD-41DE-BA91-A7A3B8C757FD}" type="slidenum">
              <a:rPr lang="en-GB" smtClean="0"/>
              <a:t>8</a:t>
            </a:fld>
            <a:endParaRPr lang="en-GB"/>
          </a:p>
        </p:txBody>
      </p:sp>
    </p:spTree>
    <p:extLst>
      <p:ext uri="{BB962C8B-B14F-4D97-AF65-F5344CB8AC3E}">
        <p14:creationId xmlns:p14="http://schemas.microsoft.com/office/powerpoint/2010/main" val="2162707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first in the case study the social worker assessed Ms A as having mental capacity, however further down the text as Ms A behaviours had changed the social worker said that Ms A did not have the mental capacity when in her episodes of the consequences that she would have from her actions.  The social worker then wanted specialist input from the community mental health team who had a difference in opinion saying that she did have the mental capacity to understand what the consequences would be during numerous assessments from the mental health team. They continued to say that if Ms A needed help by their team then she would need to personally seek help from them, however after encouragement Ms A did not want to seek help as she was afraid that if she did then she would be sectioned under the Mental Health Act 1983 and she did not feel as though she needed this support. Mind says that if a person does not want help regarding their mental health state then it is important that you are patient with the individual and ensure that they are aware of how to go about getting help when they are ready to do so. This reinforcement throughout Ms A’s difficult time could of helped her to realise the support available to her. </a:t>
            </a:r>
          </a:p>
        </p:txBody>
      </p:sp>
      <p:sp>
        <p:nvSpPr>
          <p:cNvPr id="4" name="Slide Number Placeholder 3"/>
          <p:cNvSpPr>
            <a:spLocks noGrp="1"/>
          </p:cNvSpPr>
          <p:nvPr>
            <p:ph type="sldNum" sz="quarter" idx="5"/>
          </p:nvPr>
        </p:nvSpPr>
        <p:spPr/>
        <p:txBody>
          <a:bodyPr/>
          <a:lstStyle/>
          <a:p>
            <a:fld id="{107472C6-12BD-41DE-BA91-A7A3B8C757FD}" type="slidenum">
              <a:rPr lang="en-GB" smtClean="0"/>
              <a:t>9</a:t>
            </a:fld>
            <a:endParaRPr lang="en-GB"/>
          </a:p>
        </p:txBody>
      </p:sp>
    </p:spTree>
    <p:extLst>
      <p:ext uri="{BB962C8B-B14F-4D97-AF65-F5344CB8AC3E}">
        <p14:creationId xmlns:p14="http://schemas.microsoft.com/office/powerpoint/2010/main" val="7966516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case study it says that there was a conflict of interest between professionals. They said that Ms A does have the mental capacity to make her own best interest decisions, it continues, against a duty of care to monitor Ms A safety without crossing any lines that may effect her human rights and any ethical codes. </a:t>
            </a:r>
          </a:p>
          <a:p>
            <a:r>
              <a:rPr lang="en-GB" dirty="0"/>
              <a:t>In an article written by </a:t>
            </a:r>
            <a:r>
              <a:rPr lang="en-GB" dirty="0" err="1"/>
              <a:t>Limentani</a:t>
            </a:r>
            <a:r>
              <a:rPr lang="en-GB" dirty="0"/>
              <a:t>, it states that ethics are not an option to follow, they are essential in the healthcare field of work. It is cited in this that Berwick et al states that it is something that is valued and welcomed however it does have its limits. It continues to say that an ethical code can give health care professionals a structure to environmental morals   </a:t>
            </a:r>
          </a:p>
        </p:txBody>
      </p:sp>
      <p:sp>
        <p:nvSpPr>
          <p:cNvPr id="4" name="Slide Number Placeholder 3"/>
          <p:cNvSpPr>
            <a:spLocks noGrp="1"/>
          </p:cNvSpPr>
          <p:nvPr>
            <p:ph type="sldNum" sz="quarter" idx="5"/>
          </p:nvPr>
        </p:nvSpPr>
        <p:spPr/>
        <p:txBody>
          <a:bodyPr/>
          <a:lstStyle/>
          <a:p>
            <a:fld id="{107472C6-12BD-41DE-BA91-A7A3B8C757FD}" type="slidenum">
              <a:rPr lang="en-GB" smtClean="0"/>
              <a:t>10</a:t>
            </a:fld>
            <a:endParaRPr lang="en-GB"/>
          </a:p>
        </p:txBody>
      </p:sp>
    </p:spTree>
    <p:extLst>
      <p:ext uri="{BB962C8B-B14F-4D97-AF65-F5344CB8AC3E}">
        <p14:creationId xmlns:p14="http://schemas.microsoft.com/office/powerpoint/2010/main" val="2695735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2010 in Wales there was a law passed by the National Assembly called the Mental Health measure. This has the same compulsory powers as other mental health acts, however this measure is more about the support that should be made available for individuals with mental health issues all over Wales. The measure is intended to be more person centred. It has four main parts:</a:t>
            </a:r>
          </a:p>
          <a:p>
            <a:r>
              <a:rPr lang="en-GB" dirty="0"/>
              <a:t>1: looks to make sure that there are more mental health services available.</a:t>
            </a:r>
          </a:p>
          <a:p>
            <a:r>
              <a:rPr lang="en-GB" dirty="0"/>
              <a:t>2: gives all people who have support from secondary mental health services the right to receive a care and treatment plan.</a:t>
            </a:r>
          </a:p>
          <a:p>
            <a:r>
              <a:rPr lang="en-GB" dirty="0"/>
              <a:t>3: It gives any adult that has been discharged from secondary mental health services the right to go back to having this support if they want to. </a:t>
            </a:r>
          </a:p>
          <a:p>
            <a:r>
              <a:rPr lang="en-GB" dirty="0"/>
              <a:t>4: ensures that it is available for every individual to have a advocate if they wish. </a:t>
            </a:r>
          </a:p>
          <a:p>
            <a:r>
              <a:rPr lang="en-GB" dirty="0"/>
              <a:t>This measure could be a good thing for Ms A to be aware that she has access to. </a:t>
            </a:r>
          </a:p>
        </p:txBody>
      </p:sp>
      <p:sp>
        <p:nvSpPr>
          <p:cNvPr id="4" name="Slide Number Placeholder 3"/>
          <p:cNvSpPr>
            <a:spLocks noGrp="1"/>
          </p:cNvSpPr>
          <p:nvPr>
            <p:ph type="sldNum" sz="quarter" idx="5"/>
          </p:nvPr>
        </p:nvSpPr>
        <p:spPr/>
        <p:txBody>
          <a:bodyPr/>
          <a:lstStyle/>
          <a:p>
            <a:fld id="{107472C6-12BD-41DE-BA91-A7A3B8C757FD}" type="slidenum">
              <a:rPr lang="en-GB" smtClean="0"/>
              <a:t>11</a:t>
            </a:fld>
            <a:endParaRPr lang="en-GB"/>
          </a:p>
        </p:txBody>
      </p:sp>
    </p:spTree>
    <p:extLst>
      <p:ext uri="{BB962C8B-B14F-4D97-AF65-F5344CB8AC3E}">
        <p14:creationId xmlns:p14="http://schemas.microsoft.com/office/powerpoint/2010/main" val="925026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within this case study there were many risks to consider.  Her deteriorating mental health caused by her applying for government housing made it so that Ms A stopped taking her medication causing a serious risk to her physical health. This was said in the case study when it said that she had been in and out of the hospital because of this. Ms A applying for the housing caused a domino effect on her life which caused serious damage to her progress. The help available should have been put across to her better and she should have been aware of the risk of a long wait or even not being housed before applying for the housing. The conflict of interest shown by health care professionals made it difficult for them to progress in helping Ms A in the most effective way also.    </a:t>
            </a:r>
          </a:p>
        </p:txBody>
      </p:sp>
      <p:sp>
        <p:nvSpPr>
          <p:cNvPr id="4" name="Slide Number Placeholder 3"/>
          <p:cNvSpPr>
            <a:spLocks noGrp="1"/>
          </p:cNvSpPr>
          <p:nvPr>
            <p:ph type="sldNum" sz="quarter" idx="5"/>
          </p:nvPr>
        </p:nvSpPr>
        <p:spPr/>
        <p:txBody>
          <a:bodyPr/>
          <a:lstStyle/>
          <a:p>
            <a:fld id="{107472C6-12BD-41DE-BA91-A7A3B8C757FD}" type="slidenum">
              <a:rPr lang="en-GB" smtClean="0"/>
              <a:t>12</a:t>
            </a:fld>
            <a:endParaRPr lang="en-GB"/>
          </a:p>
        </p:txBody>
      </p:sp>
    </p:spTree>
    <p:extLst>
      <p:ext uri="{BB962C8B-B14F-4D97-AF65-F5344CB8AC3E}">
        <p14:creationId xmlns:p14="http://schemas.microsoft.com/office/powerpoint/2010/main" val="256429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1/8/2020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verywellmind.com/suicidal-ideation-380609" TargetMode="External"/><Relationship Id="rId3" Type="http://schemas.openxmlformats.org/officeDocument/2006/relationships/hyperlink" Target="file:///C:\Users\rhife\Downloads\CBP-7547.pdf" TargetMode="External"/><Relationship Id="rId7" Type="http://schemas.openxmlformats.org/officeDocument/2006/relationships/hyperlink" Target="https://www.yourhormones.info/hormones/insulin/" TargetMode="External"/><Relationship Id="rId12" Type="http://schemas.openxmlformats.org/officeDocument/2006/relationships/hyperlink" Target="http://www.mentalhealthwales.net/mental-health-measure/" TargetMode="External"/><Relationship Id="rId2" Type="http://schemas.openxmlformats.org/officeDocument/2006/relationships/hyperlink" Target="https://www.nsc.org/Portals/0/Documents/CambpellInstituteandAwardDocuments/WP-Risk%20Perception.pdf" TargetMode="External"/><Relationship Id="rId1" Type="http://schemas.openxmlformats.org/officeDocument/2006/relationships/slideLayout" Target="../slideLayouts/slideLayout2.xml"/><Relationship Id="rId6" Type="http://schemas.openxmlformats.org/officeDocument/2006/relationships/hyperlink" Target="https://www.nhs.uk/conditions/borderline-personality-disorder/" TargetMode="External"/><Relationship Id="rId11" Type="http://schemas.openxmlformats.org/officeDocument/2006/relationships/hyperlink" Target="https://www.mind.org.uk/information-support/guides-to-support-and-services/seeking-help-for-a-mental-health-problem/helping-someone-else-seek-help/#dontwanthelp" TargetMode="External"/><Relationship Id="rId5" Type="http://schemas.openxmlformats.org/officeDocument/2006/relationships/hyperlink" Target="https://www.ageuk.org.uk/information-advice/care/the-care-act/" TargetMode="External"/><Relationship Id="rId10" Type="http://schemas.openxmlformats.org/officeDocument/2006/relationships/hyperlink" Target="https://www.ncbi.nlm.nih.gov/pmc/articles/PMC1113129/" TargetMode="External"/><Relationship Id="rId4" Type="http://schemas.openxmlformats.org/officeDocument/2006/relationships/hyperlink" Target="https://www.gov.uk/council-housing" TargetMode="External"/><Relationship Id="rId9" Type="http://schemas.openxmlformats.org/officeDocument/2006/relationships/hyperlink" Target="https://www.mind.org.uk/information-support/drugs-and-treatments/antidepressants/alternatives-to-antidepressants/#.Xhe00Ef7RP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5C7C-A898-48DB-B181-92C79CBE130D}"/>
              </a:ext>
            </a:extLst>
          </p:cNvPr>
          <p:cNvSpPr>
            <a:spLocks noGrp="1"/>
          </p:cNvSpPr>
          <p:nvPr>
            <p:ph type="ctrTitle"/>
          </p:nvPr>
        </p:nvSpPr>
        <p:spPr/>
        <p:txBody>
          <a:bodyPr/>
          <a:lstStyle/>
          <a:p>
            <a:r>
              <a:rPr lang="en-GB" dirty="0"/>
              <a:t>Risks and ethnical considerations </a:t>
            </a:r>
          </a:p>
        </p:txBody>
      </p:sp>
      <p:sp>
        <p:nvSpPr>
          <p:cNvPr id="3" name="Subtitle 2">
            <a:extLst>
              <a:ext uri="{FF2B5EF4-FFF2-40B4-BE49-F238E27FC236}">
                <a16:creationId xmlns:a16="http://schemas.microsoft.com/office/drawing/2014/main" id="{CDA3EB2C-7FD0-4F66-9BF8-FC4EA6EABB29}"/>
              </a:ext>
            </a:extLst>
          </p:cNvPr>
          <p:cNvSpPr>
            <a:spLocks noGrp="1"/>
          </p:cNvSpPr>
          <p:nvPr>
            <p:ph type="subTitle" idx="1"/>
          </p:nvPr>
        </p:nvSpPr>
        <p:spPr/>
        <p:txBody>
          <a:bodyPr/>
          <a:lstStyle/>
          <a:p>
            <a:r>
              <a:rPr lang="en-GB" dirty="0"/>
              <a:t>By Rhiannon Fenwick</a:t>
            </a:r>
          </a:p>
        </p:txBody>
      </p:sp>
    </p:spTree>
    <p:extLst>
      <p:ext uri="{BB962C8B-B14F-4D97-AF65-F5344CB8AC3E}">
        <p14:creationId xmlns:p14="http://schemas.microsoft.com/office/powerpoint/2010/main" val="3176591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DB10E-BA30-43BF-A44E-593D51693982}"/>
              </a:ext>
            </a:extLst>
          </p:cNvPr>
          <p:cNvSpPr>
            <a:spLocks noGrp="1"/>
          </p:cNvSpPr>
          <p:nvPr>
            <p:ph type="title"/>
          </p:nvPr>
        </p:nvSpPr>
        <p:spPr>
          <a:xfrm>
            <a:off x="2079379" y="433806"/>
            <a:ext cx="8534400" cy="1507067"/>
          </a:xfrm>
        </p:spPr>
        <p:txBody>
          <a:bodyPr/>
          <a:lstStyle/>
          <a:p>
            <a:r>
              <a:rPr lang="en-GB" dirty="0"/>
              <a:t>What is a risk?</a:t>
            </a:r>
          </a:p>
        </p:txBody>
      </p:sp>
      <p:sp>
        <p:nvSpPr>
          <p:cNvPr id="3" name="Content Placeholder 2">
            <a:extLst>
              <a:ext uri="{FF2B5EF4-FFF2-40B4-BE49-F238E27FC236}">
                <a16:creationId xmlns:a16="http://schemas.microsoft.com/office/drawing/2014/main" id="{F31577C7-5DB4-4811-8B2A-74F41C0E4B16}"/>
              </a:ext>
            </a:extLst>
          </p:cNvPr>
          <p:cNvSpPr>
            <a:spLocks noGrp="1"/>
          </p:cNvSpPr>
          <p:nvPr>
            <p:ph idx="1"/>
          </p:nvPr>
        </p:nvSpPr>
        <p:spPr>
          <a:xfrm>
            <a:off x="1278101" y="2054579"/>
            <a:ext cx="5698432" cy="4178984"/>
          </a:xfrm>
        </p:spPr>
        <p:txBody>
          <a:bodyPr/>
          <a:lstStyle/>
          <a:p>
            <a:r>
              <a:rPr lang="en-GB" dirty="0"/>
              <a:t>Importance of understanding risk to create programmes to raise awareness in communities and workplaces. </a:t>
            </a:r>
          </a:p>
          <a:p>
            <a:endParaRPr lang="en-GB" dirty="0"/>
          </a:p>
        </p:txBody>
      </p:sp>
    </p:spTree>
    <p:extLst>
      <p:ext uri="{BB962C8B-B14F-4D97-AF65-F5344CB8AC3E}">
        <p14:creationId xmlns:p14="http://schemas.microsoft.com/office/powerpoint/2010/main" val="2830689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5A0DA-87DB-482D-8C8D-3588770D40ED}"/>
              </a:ext>
            </a:extLst>
          </p:cNvPr>
          <p:cNvSpPr>
            <a:spLocks noGrp="1"/>
          </p:cNvSpPr>
          <p:nvPr>
            <p:ph type="title"/>
          </p:nvPr>
        </p:nvSpPr>
        <p:spPr>
          <a:xfrm>
            <a:off x="887412" y="2400300"/>
            <a:ext cx="8534400" cy="2106386"/>
          </a:xfrm>
        </p:spPr>
        <p:txBody>
          <a:bodyPr>
            <a:normAutofit fontScale="90000"/>
          </a:bodyPr>
          <a:lstStyle/>
          <a:p>
            <a:r>
              <a:rPr lang="en-GB" dirty="0"/>
              <a:t>Case study</a:t>
            </a:r>
            <a:br>
              <a:rPr lang="en-GB" dirty="0"/>
            </a:br>
            <a:br>
              <a:rPr lang="en-GB" dirty="0"/>
            </a:br>
            <a:br>
              <a:rPr lang="en-GB" dirty="0"/>
            </a:br>
            <a:endParaRPr lang="en-GB" dirty="0"/>
          </a:p>
        </p:txBody>
      </p:sp>
      <p:sp>
        <p:nvSpPr>
          <p:cNvPr id="3" name="TextBox 2">
            <a:extLst>
              <a:ext uri="{FF2B5EF4-FFF2-40B4-BE49-F238E27FC236}">
                <a16:creationId xmlns:a16="http://schemas.microsoft.com/office/drawing/2014/main" id="{EE5F578D-27F1-45CF-93D6-73A1EFBAB30B}"/>
              </a:ext>
            </a:extLst>
          </p:cNvPr>
          <p:cNvSpPr txBox="1"/>
          <p:nvPr/>
        </p:nvSpPr>
        <p:spPr>
          <a:xfrm>
            <a:off x="7658100" y="4931229"/>
            <a:ext cx="3053443" cy="646331"/>
          </a:xfrm>
          <a:prstGeom prst="rect">
            <a:avLst/>
          </a:prstGeom>
          <a:noFill/>
        </p:spPr>
        <p:txBody>
          <a:bodyPr wrap="square" rtlCol="0">
            <a:spAutoFit/>
          </a:bodyPr>
          <a:lstStyle/>
          <a:p>
            <a:r>
              <a:rPr lang="en-GB" dirty="0"/>
              <a:t>Age UK (2019)</a:t>
            </a:r>
          </a:p>
          <a:p>
            <a:r>
              <a:rPr lang="en-GB" dirty="0"/>
              <a:t>Dicks, K. (2019)</a:t>
            </a:r>
          </a:p>
        </p:txBody>
      </p:sp>
    </p:spTree>
    <p:extLst>
      <p:ext uri="{BB962C8B-B14F-4D97-AF65-F5344CB8AC3E}">
        <p14:creationId xmlns:p14="http://schemas.microsoft.com/office/powerpoint/2010/main" val="1177524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7D868-196E-497C-A222-EE9381801E62}"/>
              </a:ext>
            </a:extLst>
          </p:cNvPr>
          <p:cNvSpPr>
            <a:spLocks noGrp="1"/>
          </p:cNvSpPr>
          <p:nvPr>
            <p:ph type="title"/>
          </p:nvPr>
        </p:nvSpPr>
        <p:spPr/>
        <p:txBody>
          <a:bodyPr/>
          <a:lstStyle/>
          <a:p>
            <a:r>
              <a:rPr lang="en-GB" dirty="0"/>
              <a:t>Risks identified</a:t>
            </a:r>
          </a:p>
        </p:txBody>
      </p:sp>
      <p:sp>
        <p:nvSpPr>
          <p:cNvPr id="3" name="Content Placeholder 2">
            <a:extLst>
              <a:ext uri="{FF2B5EF4-FFF2-40B4-BE49-F238E27FC236}">
                <a16:creationId xmlns:a16="http://schemas.microsoft.com/office/drawing/2014/main" id="{2097860B-FE92-48B6-B8F2-E6CF1F25ADE2}"/>
              </a:ext>
            </a:extLst>
          </p:cNvPr>
          <p:cNvSpPr>
            <a:spLocks noGrp="1"/>
          </p:cNvSpPr>
          <p:nvPr>
            <p:ph idx="1"/>
          </p:nvPr>
        </p:nvSpPr>
        <p:spPr/>
        <p:txBody>
          <a:bodyPr/>
          <a:lstStyle/>
          <a:p>
            <a:r>
              <a:rPr lang="en-GB" dirty="0"/>
              <a:t>Encouragement for housing</a:t>
            </a:r>
          </a:p>
          <a:p>
            <a:r>
              <a:rPr lang="en-GB" dirty="0"/>
              <a:t>Deteriorating mental health </a:t>
            </a:r>
          </a:p>
          <a:p>
            <a:r>
              <a:rPr lang="en-GB" dirty="0"/>
              <a:t>Suicidal ideation </a:t>
            </a:r>
          </a:p>
          <a:p>
            <a:r>
              <a:rPr lang="en-GB" dirty="0"/>
              <a:t>Unwilling to ask for help</a:t>
            </a:r>
          </a:p>
        </p:txBody>
      </p:sp>
    </p:spTree>
    <p:extLst>
      <p:ext uri="{BB962C8B-B14F-4D97-AF65-F5344CB8AC3E}">
        <p14:creationId xmlns:p14="http://schemas.microsoft.com/office/powerpoint/2010/main" val="84080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911C-2D0A-4F40-B3C2-7A166209D779}"/>
              </a:ext>
            </a:extLst>
          </p:cNvPr>
          <p:cNvSpPr>
            <a:spLocks noGrp="1"/>
          </p:cNvSpPr>
          <p:nvPr>
            <p:ph type="title"/>
          </p:nvPr>
        </p:nvSpPr>
        <p:spPr/>
        <p:txBody>
          <a:bodyPr/>
          <a:lstStyle/>
          <a:p>
            <a:r>
              <a:rPr lang="en-GB" dirty="0"/>
              <a:t>Mental health policy </a:t>
            </a:r>
          </a:p>
        </p:txBody>
      </p:sp>
      <p:sp>
        <p:nvSpPr>
          <p:cNvPr id="3" name="Content Placeholder 2">
            <a:extLst>
              <a:ext uri="{FF2B5EF4-FFF2-40B4-BE49-F238E27FC236}">
                <a16:creationId xmlns:a16="http://schemas.microsoft.com/office/drawing/2014/main" id="{5991F7F0-CA32-4B9C-B09A-6DF30DA730DE}"/>
              </a:ext>
            </a:extLst>
          </p:cNvPr>
          <p:cNvSpPr>
            <a:spLocks noGrp="1"/>
          </p:cNvSpPr>
          <p:nvPr>
            <p:ph idx="1"/>
          </p:nvPr>
        </p:nvSpPr>
        <p:spPr/>
        <p:txBody>
          <a:bodyPr/>
          <a:lstStyle/>
          <a:p>
            <a:r>
              <a:rPr lang="en-GB" dirty="0"/>
              <a:t>One in four people suffer from mental health issues each year. </a:t>
            </a:r>
          </a:p>
          <a:p>
            <a:pPr marL="0" indent="0" algn="r">
              <a:buNone/>
            </a:pPr>
            <a:r>
              <a:rPr lang="en-GB" dirty="0"/>
              <a:t>House of commons (2019)</a:t>
            </a:r>
          </a:p>
        </p:txBody>
      </p:sp>
    </p:spTree>
    <p:extLst>
      <p:ext uri="{BB962C8B-B14F-4D97-AF65-F5344CB8AC3E}">
        <p14:creationId xmlns:p14="http://schemas.microsoft.com/office/powerpoint/2010/main" val="4073123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AE61B-9C33-4C03-850C-C7B46001D1D7}"/>
              </a:ext>
            </a:extLst>
          </p:cNvPr>
          <p:cNvSpPr>
            <a:spLocks noGrp="1"/>
          </p:cNvSpPr>
          <p:nvPr>
            <p:ph type="title"/>
          </p:nvPr>
        </p:nvSpPr>
        <p:spPr/>
        <p:txBody>
          <a:bodyPr/>
          <a:lstStyle/>
          <a:p>
            <a:r>
              <a:rPr lang="en-GB" dirty="0"/>
              <a:t>Encouraged to apply for housing </a:t>
            </a:r>
          </a:p>
        </p:txBody>
      </p:sp>
      <p:sp>
        <p:nvSpPr>
          <p:cNvPr id="3" name="Content Placeholder 2">
            <a:extLst>
              <a:ext uri="{FF2B5EF4-FFF2-40B4-BE49-F238E27FC236}">
                <a16:creationId xmlns:a16="http://schemas.microsoft.com/office/drawing/2014/main" id="{F3288622-DB3C-49BD-9876-C2FD5FE98565}"/>
              </a:ext>
            </a:extLst>
          </p:cNvPr>
          <p:cNvSpPr>
            <a:spLocks noGrp="1"/>
          </p:cNvSpPr>
          <p:nvPr>
            <p:ph idx="1"/>
          </p:nvPr>
        </p:nvSpPr>
        <p:spPr/>
        <p:txBody>
          <a:bodyPr/>
          <a:lstStyle/>
          <a:p>
            <a:r>
              <a:rPr lang="en-GB" dirty="0"/>
              <a:t>Make people aware that there is a waiting list. </a:t>
            </a:r>
          </a:p>
          <a:p>
            <a:endParaRPr lang="en-GB" dirty="0"/>
          </a:p>
          <a:p>
            <a:r>
              <a:rPr lang="en-GB" dirty="0"/>
              <a:t>No guarantee that you will be housed. </a:t>
            </a:r>
          </a:p>
          <a:p>
            <a:endParaRPr lang="en-GB" dirty="0"/>
          </a:p>
          <a:p>
            <a:endParaRPr lang="en-GB" dirty="0"/>
          </a:p>
        </p:txBody>
      </p:sp>
    </p:spTree>
    <p:extLst>
      <p:ext uri="{BB962C8B-B14F-4D97-AF65-F5344CB8AC3E}">
        <p14:creationId xmlns:p14="http://schemas.microsoft.com/office/powerpoint/2010/main" val="71108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CA29-8417-48AD-9446-7BF380AC39E8}"/>
              </a:ext>
            </a:extLst>
          </p:cNvPr>
          <p:cNvSpPr>
            <a:spLocks noGrp="1"/>
          </p:cNvSpPr>
          <p:nvPr>
            <p:ph type="title"/>
          </p:nvPr>
        </p:nvSpPr>
        <p:spPr/>
        <p:txBody>
          <a:bodyPr/>
          <a:lstStyle/>
          <a:p>
            <a:r>
              <a:rPr lang="en-GB" dirty="0"/>
              <a:t>Deteriorating mental health </a:t>
            </a:r>
          </a:p>
        </p:txBody>
      </p:sp>
      <p:sp>
        <p:nvSpPr>
          <p:cNvPr id="3" name="Content Placeholder 2">
            <a:extLst>
              <a:ext uri="{FF2B5EF4-FFF2-40B4-BE49-F238E27FC236}">
                <a16:creationId xmlns:a16="http://schemas.microsoft.com/office/drawing/2014/main" id="{CC7B6C20-F6E8-4DB7-BF0A-95F53640BB5A}"/>
              </a:ext>
            </a:extLst>
          </p:cNvPr>
          <p:cNvSpPr>
            <a:spLocks noGrp="1"/>
          </p:cNvSpPr>
          <p:nvPr>
            <p:ph idx="1"/>
          </p:nvPr>
        </p:nvSpPr>
        <p:spPr/>
        <p:txBody>
          <a:bodyPr/>
          <a:lstStyle/>
          <a:p>
            <a:r>
              <a:rPr lang="en-GB" dirty="0"/>
              <a:t>Emotionally unstable personality order.</a:t>
            </a:r>
          </a:p>
          <a:p>
            <a:r>
              <a:rPr lang="en-GB" dirty="0"/>
              <a:t>Different communication skills.</a:t>
            </a:r>
          </a:p>
          <a:p>
            <a:r>
              <a:rPr lang="en-GB" dirty="0"/>
              <a:t>Different responses and perception </a:t>
            </a:r>
          </a:p>
          <a:p>
            <a:endParaRPr lang="en-GB" dirty="0"/>
          </a:p>
          <a:p>
            <a:pPr marL="0" indent="0" algn="r">
              <a:buNone/>
            </a:pPr>
            <a:r>
              <a:rPr lang="en-GB" dirty="0"/>
              <a:t>NHS (N.D.)</a:t>
            </a:r>
          </a:p>
        </p:txBody>
      </p:sp>
    </p:spTree>
    <p:extLst>
      <p:ext uri="{BB962C8B-B14F-4D97-AF65-F5344CB8AC3E}">
        <p14:creationId xmlns:p14="http://schemas.microsoft.com/office/powerpoint/2010/main" val="843546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63E7-D72F-4976-83D7-4DE7601A26B2}"/>
              </a:ext>
            </a:extLst>
          </p:cNvPr>
          <p:cNvSpPr>
            <a:spLocks noGrp="1"/>
          </p:cNvSpPr>
          <p:nvPr>
            <p:ph type="title"/>
          </p:nvPr>
        </p:nvSpPr>
        <p:spPr/>
        <p:txBody>
          <a:bodyPr/>
          <a:lstStyle/>
          <a:p>
            <a:r>
              <a:rPr lang="en-GB" dirty="0"/>
              <a:t>Deterioration of physical health and Suicidal ideation </a:t>
            </a:r>
          </a:p>
        </p:txBody>
      </p:sp>
      <p:sp>
        <p:nvSpPr>
          <p:cNvPr id="3" name="Content Placeholder 2">
            <a:extLst>
              <a:ext uri="{FF2B5EF4-FFF2-40B4-BE49-F238E27FC236}">
                <a16:creationId xmlns:a16="http://schemas.microsoft.com/office/drawing/2014/main" id="{020E0568-E383-4FB3-9F90-B9A0282D5323}"/>
              </a:ext>
            </a:extLst>
          </p:cNvPr>
          <p:cNvSpPr>
            <a:spLocks noGrp="1"/>
          </p:cNvSpPr>
          <p:nvPr>
            <p:ph idx="1"/>
          </p:nvPr>
        </p:nvSpPr>
        <p:spPr>
          <a:xfrm>
            <a:off x="684212" y="685800"/>
            <a:ext cx="8534400" cy="4082143"/>
          </a:xfrm>
        </p:spPr>
        <p:txBody>
          <a:bodyPr/>
          <a:lstStyle/>
          <a:p>
            <a:r>
              <a:rPr lang="en-GB" dirty="0"/>
              <a:t>Not taking medication can result in death</a:t>
            </a:r>
          </a:p>
          <a:p>
            <a:endParaRPr lang="en-GB" dirty="0"/>
          </a:p>
          <a:p>
            <a:r>
              <a:rPr lang="en-GB" dirty="0"/>
              <a:t>Statistics higher in suicidal ideation for people with mental health issues.  </a:t>
            </a:r>
          </a:p>
          <a:p>
            <a:endParaRPr lang="en-GB" dirty="0"/>
          </a:p>
          <a:p>
            <a:pPr marL="0" indent="0" algn="r">
              <a:buNone/>
            </a:pPr>
            <a:r>
              <a:rPr lang="en-GB" dirty="0"/>
              <a:t>Purse (2019)</a:t>
            </a:r>
          </a:p>
        </p:txBody>
      </p:sp>
    </p:spTree>
    <p:extLst>
      <p:ext uri="{BB962C8B-B14F-4D97-AF65-F5344CB8AC3E}">
        <p14:creationId xmlns:p14="http://schemas.microsoft.com/office/powerpoint/2010/main" val="845252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3EF2A-44FF-4E66-ABE8-369172053861}"/>
              </a:ext>
            </a:extLst>
          </p:cNvPr>
          <p:cNvSpPr>
            <a:spLocks noGrp="1"/>
          </p:cNvSpPr>
          <p:nvPr>
            <p:ph type="title"/>
          </p:nvPr>
        </p:nvSpPr>
        <p:spPr/>
        <p:txBody>
          <a:bodyPr/>
          <a:lstStyle/>
          <a:p>
            <a:r>
              <a:rPr lang="en-GB" dirty="0"/>
              <a:t>Lack of mental state to refer herself for help </a:t>
            </a:r>
          </a:p>
        </p:txBody>
      </p:sp>
      <p:sp>
        <p:nvSpPr>
          <p:cNvPr id="3" name="Content Placeholder 2">
            <a:extLst>
              <a:ext uri="{FF2B5EF4-FFF2-40B4-BE49-F238E27FC236}">
                <a16:creationId xmlns:a16="http://schemas.microsoft.com/office/drawing/2014/main" id="{83CFF79C-E578-436E-915C-8135978B85CB}"/>
              </a:ext>
            </a:extLst>
          </p:cNvPr>
          <p:cNvSpPr>
            <a:spLocks noGrp="1"/>
          </p:cNvSpPr>
          <p:nvPr>
            <p:ph idx="1"/>
          </p:nvPr>
        </p:nvSpPr>
        <p:spPr>
          <a:xfrm>
            <a:off x="684212" y="685800"/>
            <a:ext cx="8534400" cy="4098471"/>
          </a:xfrm>
        </p:spPr>
        <p:txBody>
          <a:bodyPr/>
          <a:lstStyle/>
          <a:p>
            <a:r>
              <a:rPr lang="en-GB" dirty="0"/>
              <a:t>Assessment on Ms A’s mental capacity</a:t>
            </a:r>
          </a:p>
          <a:p>
            <a:endParaRPr lang="en-GB" dirty="0"/>
          </a:p>
          <a:p>
            <a:r>
              <a:rPr lang="en-GB" dirty="0"/>
              <a:t> Mental health team available, however Ms A did not want the support due to fear and feeling as though she did not need it</a:t>
            </a:r>
          </a:p>
          <a:p>
            <a:endParaRPr lang="en-GB" dirty="0"/>
          </a:p>
          <a:p>
            <a:pPr marL="0" indent="0" algn="r">
              <a:buNone/>
            </a:pPr>
            <a:r>
              <a:rPr lang="en-GB" dirty="0"/>
              <a:t> Mind (N.D.)</a:t>
            </a:r>
          </a:p>
          <a:p>
            <a:endParaRPr lang="en-GB" dirty="0"/>
          </a:p>
        </p:txBody>
      </p:sp>
    </p:spTree>
    <p:extLst>
      <p:ext uri="{BB962C8B-B14F-4D97-AF65-F5344CB8AC3E}">
        <p14:creationId xmlns:p14="http://schemas.microsoft.com/office/powerpoint/2010/main" val="1531305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4D0A7-33B2-43C3-A27B-FB114A32C90C}"/>
              </a:ext>
            </a:extLst>
          </p:cNvPr>
          <p:cNvSpPr>
            <a:spLocks noGrp="1"/>
          </p:cNvSpPr>
          <p:nvPr>
            <p:ph type="title"/>
          </p:nvPr>
        </p:nvSpPr>
        <p:spPr/>
        <p:txBody>
          <a:bodyPr/>
          <a:lstStyle/>
          <a:p>
            <a:r>
              <a:rPr lang="en-GB" dirty="0"/>
              <a:t>Conflict of interest </a:t>
            </a:r>
          </a:p>
        </p:txBody>
      </p:sp>
      <p:sp>
        <p:nvSpPr>
          <p:cNvPr id="3" name="Content Placeholder 2">
            <a:extLst>
              <a:ext uri="{FF2B5EF4-FFF2-40B4-BE49-F238E27FC236}">
                <a16:creationId xmlns:a16="http://schemas.microsoft.com/office/drawing/2014/main" id="{82B374F9-4658-4B78-B31A-633366E30760}"/>
              </a:ext>
            </a:extLst>
          </p:cNvPr>
          <p:cNvSpPr>
            <a:spLocks noGrp="1"/>
          </p:cNvSpPr>
          <p:nvPr>
            <p:ph idx="1"/>
          </p:nvPr>
        </p:nvSpPr>
        <p:spPr>
          <a:xfrm>
            <a:off x="684212" y="685800"/>
            <a:ext cx="8534400" cy="4229100"/>
          </a:xfrm>
        </p:spPr>
        <p:txBody>
          <a:bodyPr/>
          <a:lstStyle/>
          <a:p>
            <a:pPr algn="r"/>
            <a:r>
              <a:rPr lang="en-GB" dirty="0"/>
              <a:t>Ethical codes are essential </a:t>
            </a:r>
          </a:p>
          <a:p>
            <a:pPr algn="r"/>
            <a:endParaRPr lang="en-GB" dirty="0"/>
          </a:p>
          <a:p>
            <a:pPr algn="r"/>
            <a:r>
              <a:rPr lang="en-GB" dirty="0"/>
              <a:t>Valued however has it’s limits </a:t>
            </a:r>
          </a:p>
          <a:p>
            <a:pPr algn="r"/>
            <a:endParaRPr lang="en-GB" dirty="0"/>
          </a:p>
          <a:p>
            <a:pPr algn="r"/>
            <a:r>
              <a:rPr lang="en-GB" dirty="0"/>
              <a:t>Structure and environmental morals.</a:t>
            </a:r>
          </a:p>
          <a:p>
            <a:pPr algn="r"/>
            <a:endParaRPr lang="en-GB" dirty="0"/>
          </a:p>
          <a:p>
            <a:pPr marL="0" indent="0" algn="r">
              <a:buNone/>
            </a:pPr>
            <a:r>
              <a:rPr lang="en-GB" dirty="0" err="1"/>
              <a:t>Limentani</a:t>
            </a:r>
            <a:r>
              <a:rPr lang="en-GB" dirty="0"/>
              <a:t> (1998)</a:t>
            </a:r>
          </a:p>
        </p:txBody>
      </p:sp>
    </p:spTree>
    <p:extLst>
      <p:ext uri="{BB962C8B-B14F-4D97-AF65-F5344CB8AC3E}">
        <p14:creationId xmlns:p14="http://schemas.microsoft.com/office/powerpoint/2010/main" val="261156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A8ADF-F987-4FF0-803C-F65A8FBC082A}"/>
              </a:ext>
            </a:extLst>
          </p:cNvPr>
          <p:cNvSpPr>
            <a:spLocks noGrp="1"/>
          </p:cNvSpPr>
          <p:nvPr>
            <p:ph type="title"/>
          </p:nvPr>
        </p:nvSpPr>
        <p:spPr/>
        <p:txBody>
          <a:bodyPr/>
          <a:lstStyle/>
          <a:p>
            <a:r>
              <a:rPr lang="en-GB" dirty="0"/>
              <a:t>Mental health measure</a:t>
            </a:r>
          </a:p>
        </p:txBody>
      </p:sp>
      <p:sp>
        <p:nvSpPr>
          <p:cNvPr id="3" name="Content Placeholder 2">
            <a:extLst>
              <a:ext uri="{FF2B5EF4-FFF2-40B4-BE49-F238E27FC236}">
                <a16:creationId xmlns:a16="http://schemas.microsoft.com/office/drawing/2014/main" id="{37DFD7C3-1AE9-41D8-858C-38DE6C0CC091}"/>
              </a:ext>
            </a:extLst>
          </p:cNvPr>
          <p:cNvSpPr>
            <a:spLocks noGrp="1"/>
          </p:cNvSpPr>
          <p:nvPr>
            <p:ph idx="1"/>
          </p:nvPr>
        </p:nvSpPr>
        <p:spPr/>
        <p:txBody>
          <a:bodyPr/>
          <a:lstStyle/>
          <a:p>
            <a:pPr marL="0" indent="0">
              <a:buNone/>
            </a:pPr>
            <a:r>
              <a:rPr lang="en-GB" dirty="0"/>
              <a:t>Four part </a:t>
            </a:r>
          </a:p>
          <a:p>
            <a:r>
              <a:rPr lang="en-GB" dirty="0"/>
              <a:t>More mental health services available</a:t>
            </a:r>
          </a:p>
          <a:p>
            <a:r>
              <a:rPr lang="en-GB" dirty="0"/>
              <a:t>Right to receive a care and treatment plan</a:t>
            </a:r>
          </a:p>
          <a:p>
            <a:r>
              <a:rPr lang="en-GB" dirty="0"/>
              <a:t>Right to return for support  </a:t>
            </a:r>
          </a:p>
          <a:p>
            <a:r>
              <a:rPr lang="en-GB" dirty="0"/>
              <a:t>Advocate available </a:t>
            </a:r>
          </a:p>
          <a:p>
            <a:endParaRPr lang="en-GB" dirty="0"/>
          </a:p>
          <a:p>
            <a:pPr marL="0" indent="0" algn="r">
              <a:buNone/>
            </a:pPr>
            <a:r>
              <a:rPr lang="en-GB" dirty="0"/>
              <a:t>Mental Health Wales (N.D.)</a:t>
            </a:r>
          </a:p>
        </p:txBody>
      </p:sp>
    </p:spTree>
    <p:extLst>
      <p:ext uri="{BB962C8B-B14F-4D97-AF65-F5344CB8AC3E}">
        <p14:creationId xmlns:p14="http://schemas.microsoft.com/office/powerpoint/2010/main" val="63602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12474-B862-46E8-8EEB-CA894E1693AF}"/>
              </a:ext>
            </a:extLst>
          </p:cNvPr>
          <p:cNvSpPr>
            <a:spLocks noGrp="1"/>
          </p:cNvSpPr>
          <p:nvPr>
            <p:ph type="title"/>
          </p:nvPr>
        </p:nvSpPr>
        <p:spPr/>
        <p:txBody>
          <a:bodyPr/>
          <a:lstStyle/>
          <a:p>
            <a:r>
              <a:rPr lang="en-GB" dirty="0"/>
              <a:t>Conclusion </a:t>
            </a:r>
          </a:p>
        </p:txBody>
      </p:sp>
    </p:spTree>
    <p:extLst>
      <p:ext uri="{BB962C8B-B14F-4D97-AF65-F5344CB8AC3E}">
        <p14:creationId xmlns:p14="http://schemas.microsoft.com/office/powerpoint/2010/main" val="1663069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C70F-CB23-4F61-A315-C5383314E5F3}"/>
              </a:ext>
            </a:extLst>
          </p:cNvPr>
          <p:cNvSpPr>
            <a:spLocks noGrp="1"/>
          </p:cNvSpPr>
          <p:nvPr>
            <p:ph type="title"/>
          </p:nvPr>
        </p:nvSpPr>
        <p:spPr>
          <a:xfrm>
            <a:off x="684212" y="6025243"/>
            <a:ext cx="8534400" cy="832757"/>
          </a:xfrm>
        </p:spPr>
        <p:txBody>
          <a:bodyPr/>
          <a:lstStyle/>
          <a:p>
            <a:r>
              <a:rPr lang="en-GB" dirty="0"/>
              <a:t>References </a:t>
            </a:r>
          </a:p>
        </p:txBody>
      </p:sp>
      <p:sp>
        <p:nvSpPr>
          <p:cNvPr id="3" name="Content Placeholder 2">
            <a:extLst>
              <a:ext uri="{FF2B5EF4-FFF2-40B4-BE49-F238E27FC236}">
                <a16:creationId xmlns:a16="http://schemas.microsoft.com/office/drawing/2014/main" id="{1B9DA057-A872-4955-BB2D-2D42E1CE6ECE}"/>
              </a:ext>
            </a:extLst>
          </p:cNvPr>
          <p:cNvSpPr>
            <a:spLocks noGrp="1"/>
          </p:cNvSpPr>
          <p:nvPr>
            <p:ph idx="1"/>
          </p:nvPr>
        </p:nvSpPr>
        <p:spPr>
          <a:xfrm>
            <a:off x="0" y="0"/>
            <a:ext cx="12192000" cy="6155871"/>
          </a:xfrm>
        </p:spPr>
        <p:txBody>
          <a:bodyPr>
            <a:normAutofit fontScale="85000" lnSpcReduction="20000"/>
          </a:bodyPr>
          <a:lstStyle/>
          <a:p>
            <a:r>
              <a:rPr lang="en-GB" dirty="0">
                <a:hlinkClick r:id="rId2"/>
              </a:rPr>
              <a:t>https://www.nsc.org/Portals/0/Documents/CambpellInstituteandAwardDocuments/WP-Risk%20Perception.pdf</a:t>
            </a:r>
            <a:r>
              <a:rPr lang="en-GB" dirty="0"/>
              <a:t> </a:t>
            </a:r>
          </a:p>
          <a:p>
            <a:r>
              <a:rPr lang="en-GB" dirty="0"/>
              <a:t>House of commons (2019) Mental Health Policy in England. Available at: </a:t>
            </a:r>
            <a:r>
              <a:rPr lang="en-GB" dirty="0">
                <a:hlinkClick r:id="rId3" action="ppaction://hlinkfile"/>
              </a:rPr>
              <a:t>file:///C:/Users/rhife/Downloads/CBP-7547.pdf</a:t>
            </a:r>
            <a:r>
              <a:rPr lang="en-GB" dirty="0"/>
              <a:t> (Accessed: 8</a:t>
            </a:r>
            <a:r>
              <a:rPr lang="en-GB" baseline="30000" dirty="0"/>
              <a:t>th</a:t>
            </a:r>
            <a:r>
              <a:rPr lang="en-GB" dirty="0"/>
              <a:t> January 2020). </a:t>
            </a:r>
          </a:p>
          <a:p>
            <a:r>
              <a:rPr lang="en-GB" dirty="0"/>
              <a:t>Gov.UK (N.D.) Council housing.  Available at: </a:t>
            </a:r>
            <a:r>
              <a:rPr lang="en-GB" dirty="0">
                <a:hlinkClick r:id="rId4"/>
              </a:rPr>
              <a:t>https://www.gov.uk/council-housing</a:t>
            </a:r>
            <a:r>
              <a:rPr lang="en-GB" dirty="0"/>
              <a:t> (Accessed: 8</a:t>
            </a:r>
            <a:r>
              <a:rPr lang="en-GB" baseline="30000" dirty="0"/>
              <a:t>th</a:t>
            </a:r>
            <a:r>
              <a:rPr lang="en-GB" dirty="0"/>
              <a:t> January 2020). </a:t>
            </a:r>
          </a:p>
          <a:p>
            <a:r>
              <a:rPr lang="en-GB" dirty="0"/>
              <a:t>Age UK (2019) The Care Act 2014. Available at:  </a:t>
            </a:r>
            <a:r>
              <a:rPr lang="en-GB" dirty="0">
                <a:hlinkClick r:id="rId5"/>
              </a:rPr>
              <a:t>https://www.ageuk.org.uk/information-advice/care/the-care-act/</a:t>
            </a:r>
            <a:r>
              <a:rPr lang="en-GB" dirty="0"/>
              <a:t> (Accessed: 9</a:t>
            </a:r>
            <a:r>
              <a:rPr lang="en-GB" baseline="30000" dirty="0"/>
              <a:t>th</a:t>
            </a:r>
            <a:r>
              <a:rPr lang="en-GB" dirty="0"/>
              <a:t> January 2020).</a:t>
            </a:r>
          </a:p>
          <a:p>
            <a:r>
              <a:rPr lang="en-GB" dirty="0"/>
              <a:t>National Health Service (N.D.) Borderline Personality Disorder. Available at: </a:t>
            </a:r>
            <a:r>
              <a:rPr lang="en-GB" dirty="0">
                <a:hlinkClick r:id="rId6"/>
              </a:rPr>
              <a:t>https://www.nhs.uk/conditions/borderline-personality-disorder/</a:t>
            </a:r>
            <a:r>
              <a:rPr lang="en-GB" dirty="0"/>
              <a:t> (Accessed:9</a:t>
            </a:r>
            <a:r>
              <a:rPr lang="en-GB" baseline="30000" dirty="0"/>
              <a:t>th</a:t>
            </a:r>
            <a:r>
              <a:rPr lang="en-GB" dirty="0"/>
              <a:t> January 2020).</a:t>
            </a:r>
          </a:p>
          <a:p>
            <a:r>
              <a:rPr lang="en-GB" dirty="0"/>
              <a:t>You and your hormones (N.D.) Insulin. Available at: </a:t>
            </a:r>
            <a:r>
              <a:rPr lang="en-GB" dirty="0">
                <a:hlinkClick r:id="rId7"/>
              </a:rPr>
              <a:t>https://www.yourhormones.info/hormones/insulin/</a:t>
            </a:r>
            <a:r>
              <a:rPr lang="en-GB" dirty="0"/>
              <a:t>  (Accessed:9</a:t>
            </a:r>
            <a:r>
              <a:rPr lang="en-GB" baseline="30000" dirty="0"/>
              <a:t>th</a:t>
            </a:r>
            <a:r>
              <a:rPr lang="en-GB" dirty="0"/>
              <a:t> January 2020). </a:t>
            </a:r>
          </a:p>
          <a:p>
            <a:r>
              <a:rPr lang="en-GB" dirty="0"/>
              <a:t>Purse, M. (2029) An overview of suicide ideation. Available at: </a:t>
            </a:r>
            <a:r>
              <a:rPr lang="en-GB" dirty="0">
                <a:hlinkClick r:id="rId8"/>
              </a:rPr>
              <a:t>https://www.verywellmind.com/suicidal-ideation-380609</a:t>
            </a:r>
            <a:r>
              <a:rPr lang="en-GB" dirty="0"/>
              <a:t> (Accessed: 9</a:t>
            </a:r>
            <a:r>
              <a:rPr lang="en-GB" baseline="30000" dirty="0"/>
              <a:t>th</a:t>
            </a:r>
            <a:r>
              <a:rPr lang="en-GB" dirty="0"/>
              <a:t> January 2020)</a:t>
            </a:r>
          </a:p>
          <a:p>
            <a:r>
              <a:rPr lang="en-GB" dirty="0"/>
              <a:t>Mind (2016) Are there any alternatives to antidepressants? Available at: </a:t>
            </a:r>
            <a:r>
              <a:rPr lang="en-GB" dirty="0">
                <a:hlinkClick r:id="rId9"/>
              </a:rPr>
              <a:t>https://www.mind.org.uk/information-support/drugs-and-treatments/antidepressants/alternatives-to-antidepressants/#.Xhe00Ef7RPY</a:t>
            </a:r>
            <a:r>
              <a:rPr lang="en-GB" dirty="0"/>
              <a:t> </a:t>
            </a:r>
          </a:p>
          <a:p>
            <a:r>
              <a:rPr lang="en-GB" dirty="0" err="1"/>
              <a:t>Limitani</a:t>
            </a:r>
            <a:r>
              <a:rPr lang="en-GB" dirty="0"/>
              <a:t>, A. (1998) An ethical code for everyone in healthcare. Available at: </a:t>
            </a:r>
            <a:r>
              <a:rPr lang="en-GB" dirty="0">
                <a:hlinkClick r:id="rId10"/>
              </a:rPr>
              <a:t>https://www.ncbi.nlm.nih.gov/pmc/articles/PMC1113129/</a:t>
            </a:r>
            <a:r>
              <a:rPr lang="en-GB" dirty="0"/>
              <a:t> (Accessed: 10</a:t>
            </a:r>
            <a:r>
              <a:rPr lang="en-GB" baseline="30000" dirty="0"/>
              <a:t>th</a:t>
            </a:r>
            <a:r>
              <a:rPr lang="en-GB" dirty="0"/>
              <a:t> January 2020).</a:t>
            </a:r>
          </a:p>
          <a:p>
            <a:r>
              <a:rPr lang="en-GB" dirty="0"/>
              <a:t>Mind (N.D.) Seeking help for a mental health problem. Available at: </a:t>
            </a:r>
            <a:r>
              <a:rPr lang="en-GB" dirty="0">
                <a:hlinkClick r:id="rId11"/>
              </a:rPr>
              <a:t>https://www.mind.org.uk/information-support/guides-to-support-and-services/seeking-help-for-a-mental-health-problem/helping-someone-else-seek-help/#dontwanthelp</a:t>
            </a:r>
            <a:r>
              <a:rPr lang="en-GB" dirty="0"/>
              <a:t> (Accessed: 9</a:t>
            </a:r>
            <a:r>
              <a:rPr lang="en-GB" baseline="30000" dirty="0"/>
              <a:t>th</a:t>
            </a:r>
            <a:r>
              <a:rPr lang="en-GB" dirty="0"/>
              <a:t> January 2020).</a:t>
            </a:r>
          </a:p>
          <a:p>
            <a:r>
              <a:rPr lang="en-GB" dirty="0"/>
              <a:t>Mental Health Wales. (N.D.) Mental Health Measure. Available at: </a:t>
            </a:r>
            <a:r>
              <a:rPr lang="en-GB" dirty="0">
                <a:hlinkClick r:id="rId12"/>
              </a:rPr>
              <a:t>http://www.mentalhealthwales.net/mental-health-measure/</a:t>
            </a:r>
            <a:r>
              <a:rPr lang="en-GB" dirty="0"/>
              <a:t> (Accessed: 10</a:t>
            </a:r>
            <a:r>
              <a:rPr lang="en-GB" baseline="30000" dirty="0"/>
              <a:t>th</a:t>
            </a:r>
            <a:r>
              <a:rPr lang="en-GB" dirty="0"/>
              <a:t> January 2020).</a:t>
            </a:r>
          </a:p>
          <a:p>
            <a:r>
              <a:rPr lang="en-GB" dirty="0"/>
              <a:t>Dicks, K. (2019) ‘Mrs A’ </a:t>
            </a:r>
            <a:r>
              <a:rPr lang="en-GB" i="1" dirty="0"/>
              <a:t>SJSI5022: The Reflective Practitioner. </a:t>
            </a:r>
            <a:r>
              <a:rPr lang="en-GB" dirty="0"/>
              <a:t>University of Wales Trinity Saint David. Unpublished </a:t>
            </a:r>
            <a:endParaRPr lang="en-GB" i="1" dirty="0"/>
          </a:p>
          <a:p>
            <a:endParaRPr lang="en-GB" dirty="0"/>
          </a:p>
        </p:txBody>
      </p:sp>
    </p:spTree>
    <p:extLst>
      <p:ext uri="{BB962C8B-B14F-4D97-AF65-F5344CB8AC3E}">
        <p14:creationId xmlns:p14="http://schemas.microsoft.com/office/powerpoint/2010/main" val="35761205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2603</Words>
  <Application>Microsoft Office PowerPoint</Application>
  <PresentationFormat>Widescreen</PresentationFormat>
  <Paragraphs>106</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Wingdings 3</vt:lpstr>
      <vt:lpstr>Slice</vt:lpstr>
      <vt:lpstr>Risks and ethnical considerations </vt:lpstr>
      <vt:lpstr>What is a risk?</vt:lpstr>
      <vt:lpstr>Case study   </vt:lpstr>
      <vt:lpstr>Risks identified</vt:lpstr>
      <vt:lpstr>Mental health policy </vt:lpstr>
      <vt:lpstr>Encouraged to apply for housing </vt:lpstr>
      <vt:lpstr>Deteriorating mental health </vt:lpstr>
      <vt:lpstr>Deterioration of physical health and Suicidal ideation </vt:lpstr>
      <vt:lpstr>Lack of mental state to refer herself for help </vt:lpstr>
      <vt:lpstr>Conflict of interest </vt:lpstr>
      <vt:lpstr>Mental health measure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rhi.fenwick1@outlook.com</dc:creator>
  <cp:lastModifiedBy>rhi.fenwick1@outlook.com</cp:lastModifiedBy>
  <cp:revision>75</cp:revision>
  <dcterms:created xsi:type="dcterms:W3CDTF">2019-12-30T22:36:12Z</dcterms:created>
  <dcterms:modified xsi:type="dcterms:W3CDTF">2020-01-10T20:45:07Z</dcterms:modified>
</cp:coreProperties>
</file>