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68" r:id="rId2"/>
    <p:sldId id="257" r:id="rId3"/>
    <p:sldId id="258" r:id="rId4"/>
    <p:sldId id="259" r:id="rId5"/>
    <p:sldId id="260" r:id="rId6"/>
    <p:sldId id="261" r:id="rId7"/>
    <p:sldId id="262" r:id="rId8"/>
    <p:sldId id="264" r:id="rId9"/>
    <p:sldId id="265" r:id="rId10"/>
    <p:sldId id="26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0E2493-6ABC-4106-B5B2-0DC9807D6719}" v="18" dt="2024-07-04T12:14:22.5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1D5321-5D53-4CEB-A1CC-99AE0FF69D2A}"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C77E5168-1FFF-407E-A8A0-EEFB49039175}">
      <dgm:prSet/>
      <dgm:spPr/>
      <dgm:t>
        <a:bodyPr/>
        <a:lstStyle/>
        <a:p>
          <a:r>
            <a:rPr lang="en-GB"/>
            <a:t>Community disability services is one of the post war desire for a national health service.</a:t>
          </a:r>
          <a:endParaRPr lang="en-US"/>
        </a:p>
      </dgm:t>
    </dgm:pt>
    <dgm:pt modelId="{345B1663-AC1D-4771-9F4C-22B4CF241E7B}" type="parTrans" cxnId="{D5863272-6071-488C-9283-F7BE42326913}">
      <dgm:prSet/>
      <dgm:spPr/>
      <dgm:t>
        <a:bodyPr/>
        <a:lstStyle/>
        <a:p>
          <a:endParaRPr lang="en-US"/>
        </a:p>
      </dgm:t>
    </dgm:pt>
    <dgm:pt modelId="{6678270D-C229-4585-AE0A-07182034EA97}" type="sibTrans" cxnId="{D5863272-6071-488C-9283-F7BE42326913}">
      <dgm:prSet/>
      <dgm:spPr/>
      <dgm:t>
        <a:bodyPr/>
        <a:lstStyle/>
        <a:p>
          <a:endParaRPr lang="en-US"/>
        </a:p>
      </dgm:t>
    </dgm:pt>
    <dgm:pt modelId="{C27FD9BB-2C3C-4A2A-91AA-E46E62BAC6A1}">
      <dgm:prSet/>
      <dgm:spPr/>
      <dgm:t>
        <a:bodyPr/>
        <a:lstStyle/>
        <a:p>
          <a:r>
            <a:rPr lang="en-GB"/>
            <a:t>It acts as a gateway into more specialist services , potentiality and the control of cost.</a:t>
          </a:r>
          <a:endParaRPr lang="en-US"/>
        </a:p>
      </dgm:t>
    </dgm:pt>
    <dgm:pt modelId="{7B1AE61C-C39A-466B-B053-C51D61A3C838}" type="parTrans" cxnId="{F1884486-41BF-42E1-989E-2C4FDFC858A5}">
      <dgm:prSet/>
      <dgm:spPr/>
      <dgm:t>
        <a:bodyPr/>
        <a:lstStyle/>
        <a:p>
          <a:endParaRPr lang="en-US"/>
        </a:p>
      </dgm:t>
    </dgm:pt>
    <dgm:pt modelId="{0F3716FA-9B68-4290-85C0-B9EB76CFE306}" type="sibTrans" cxnId="{F1884486-41BF-42E1-989E-2C4FDFC858A5}">
      <dgm:prSet/>
      <dgm:spPr/>
      <dgm:t>
        <a:bodyPr/>
        <a:lstStyle/>
        <a:p>
          <a:endParaRPr lang="en-US"/>
        </a:p>
      </dgm:t>
    </dgm:pt>
    <dgm:pt modelId="{DEC01D1F-205A-4CEB-9FBC-0756495C0097}" type="pres">
      <dgm:prSet presAssocID="{2C1D5321-5D53-4CEB-A1CC-99AE0FF69D2A}" presName="outerComposite" presStyleCnt="0">
        <dgm:presLayoutVars>
          <dgm:chMax val="5"/>
          <dgm:dir/>
          <dgm:resizeHandles val="exact"/>
        </dgm:presLayoutVars>
      </dgm:prSet>
      <dgm:spPr/>
    </dgm:pt>
    <dgm:pt modelId="{3E26B8BE-26E9-4412-A7CC-29BB05850F2F}" type="pres">
      <dgm:prSet presAssocID="{2C1D5321-5D53-4CEB-A1CC-99AE0FF69D2A}" presName="dummyMaxCanvas" presStyleCnt="0">
        <dgm:presLayoutVars/>
      </dgm:prSet>
      <dgm:spPr/>
    </dgm:pt>
    <dgm:pt modelId="{47F84433-8BFA-49AB-AC1D-85AE217771DF}" type="pres">
      <dgm:prSet presAssocID="{2C1D5321-5D53-4CEB-A1CC-99AE0FF69D2A}" presName="TwoNodes_1" presStyleLbl="node1" presStyleIdx="0" presStyleCnt="2">
        <dgm:presLayoutVars>
          <dgm:bulletEnabled val="1"/>
        </dgm:presLayoutVars>
      </dgm:prSet>
      <dgm:spPr/>
    </dgm:pt>
    <dgm:pt modelId="{F9648A74-AB72-47A9-AA58-EECF50A8E01F}" type="pres">
      <dgm:prSet presAssocID="{2C1D5321-5D53-4CEB-A1CC-99AE0FF69D2A}" presName="TwoNodes_2" presStyleLbl="node1" presStyleIdx="1" presStyleCnt="2">
        <dgm:presLayoutVars>
          <dgm:bulletEnabled val="1"/>
        </dgm:presLayoutVars>
      </dgm:prSet>
      <dgm:spPr/>
    </dgm:pt>
    <dgm:pt modelId="{23043825-CC3E-4E98-ACD1-0D4B05B02803}" type="pres">
      <dgm:prSet presAssocID="{2C1D5321-5D53-4CEB-A1CC-99AE0FF69D2A}" presName="TwoConn_1-2" presStyleLbl="fgAccFollowNode1" presStyleIdx="0" presStyleCnt="1">
        <dgm:presLayoutVars>
          <dgm:bulletEnabled val="1"/>
        </dgm:presLayoutVars>
      </dgm:prSet>
      <dgm:spPr/>
    </dgm:pt>
    <dgm:pt modelId="{126F0D0A-585F-4E36-B52E-B6BF03263B03}" type="pres">
      <dgm:prSet presAssocID="{2C1D5321-5D53-4CEB-A1CC-99AE0FF69D2A}" presName="TwoNodes_1_text" presStyleLbl="node1" presStyleIdx="1" presStyleCnt="2">
        <dgm:presLayoutVars>
          <dgm:bulletEnabled val="1"/>
        </dgm:presLayoutVars>
      </dgm:prSet>
      <dgm:spPr/>
    </dgm:pt>
    <dgm:pt modelId="{85D004F4-76EC-4A2B-93F4-81F9133FD3FD}" type="pres">
      <dgm:prSet presAssocID="{2C1D5321-5D53-4CEB-A1CC-99AE0FF69D2A}" presName="TwoNodes_2_text" presStyleLbl="node1" presStyleIdx="1" presStyleCnt="2">
        <dgm:presLayoutVars>
          <dgm:bulletEnabled val="1"/>
        </dgm:presLayoutVars>
      </dgm:prSet>
      <dgm:spPr/>
    </dgm:pt>
  </dgm:ptLst>
  <dgm:cxnLst>
    <dgm:cxn modelId="{1EFDA507-FDEF-43D9-9CF0-0E66DC33EC33}" type="presOf" srcId="{C77E5168-1FFF-407E-A8A0-EEFB49039175}" destId="{47F84433-8BFA-49AB-AC1D-85AE217771DF}" srcOrd="0" destOrd="0" presId="urn:microsoft.com/office/officeart/2005/8/layout/vProcess5"/>
    <dgm:cxn modelId="{8520BB6A-1293-4F47-9E9A-03DE4D6F22FF}" type="presOf" srcId="{2C1D5321-5D53-4CEB-A1CC-99AE0FF69D2A}" destId="{DEC01D1F-205A-4CEB-9FBC-0756495C0097}" srcOrd="0" destOrd="0" presId="urn:microsoft.com/office/officeart/2005/8/layout/vProcess5"/>
    <dgm:cxn modelId="{D5863272-6071-488C-9283-F7BE42326913}" srcId="{2C1D5321-5D53-4CEB-A1CC-99AE0FF69D2A}" destId="{C77E5168-1FFF-407E-A8A0-EEFB49039175}" srcOrd="0" destOrd="0" parTransId="{345B1663-AC1D-4771-9F4C-22B4CF241E7B}" sibTransId="{6678270D-C229-4585-AE0A-07182034EA97}"/>
    <dgm:cxn modelId="{C7CE3E59-7A0C-4180-8F80-2B4BC6BD8AD4}" type="presOf" srcId="{C77E5168-1FFF-407E-A8A0-EEFB49039175}" destId="{126F0D0A-585F-4E36-B52E-B6BF03263B03}" srcOrd="1" destOrd="0" presId="urn:microsoft.com/office/officeart/2005/8/layout/vProcess5"/>
    <dgm:cxn modelId="{F1884486-41BF-42E1-989E-2C4FDFC858A5}" srcId="{2C1D5321-5D53-4CEB-A1CC-99AE0FF69D2A}" destId="{C27FD9BB-2C3C-4A2A-91AA-E46E62BAC6A1}" srcOrd="1" destOrd="0" parTransId="{7B1AE61C-C39A-466B-B053-C51D61A3C838}" sibTransId="{0F3716FA-9B68-4290-85C0-B9EB76CFE306}"/>
    <dgm:cxn modelId="{0DE6D3A6-9EE1-4BCB-8F52-C48D8309D162}" type="presOf" srcId="{6678270D-C229-4585-AE0A-07182034EA97}" destId="{23043825-CC3E-4E98-ACD1-0D4B05B02803}" srcOrd="0" destOrd="0" presId="urn:microsoft.com/office/officeart/2005/8/layout/vProcess5"/>
    <dgm:cxn modelId="{B6D87BCA-1165-4D72-BB51-B19FA9BFF221}" type="presOf" srcId="{C27FD9BB-2C3C-4A2A-91AA-E46E62BAC6A1}" destId="{85D004F4-76EC-4A2B-93F4-81F9133FD3FD}" srcOrd="1" destOrd="0" presId="urn:microsoft.com/office/officeart/2005/8/layout/vProcess5"/>
    <dgm:cxn modelId="{FF14F6F7-0D86-4B7D-A625-C3CDA47A515F}" type="presOf" srcId="{C27FD9BB-2C3C-4A2A-91AA-E46E62BAC6A1}" destId="{F9648A74-AB72-47A9-AA58-EECF50A8E01F}" srcOrd="0" destOrd="0" presId="urn:microsoft.com/office/officeart/2005/8/layout/vProcess5"/>
    <dgm:cxn modelId="{85DF4699-577A-4E10-B875-D5D112A8959B}" type="presParOf" srcId="{DEC01D1F-205A-4CEB-9FBC-0756495C0097}" destId="{3E26B8BE-26E9-4412-A7CC-29BB05850F2F}" srcOrd="0" destOrd="0" presId="urn:microsoft.com/office/officeart/2005/8/layout/vProcess5"/>
    <dgm:cxn modelId="{AC24C222-2E05-4FF1-8DCA-C84983F25EEB}" type="presParOf" srcId="{DEC01D1F-205A-4CEB-9FBC-0756495C0097}" destId="{47F84433-8BFA-49AB-AC1D-85AE217771DF}" srcOrd="1" destOrd="0" presId="urn:microsoft.com/office/officeart/2005/8/layout/vProcess5"/>
    <dgm:cxn modelId="{161A5D0B-4A7E-4B6B-89A8-E2D0E9099DB5}" type="presParOf" srcId="{DEC01D1F-205A-4CEB-9FBC-0756495C0097}" destId="{F9648A74-AB72-47A9-AA58-EECF50A8E01F}" srcOrd="2" destOrd="0" presId="urn:microsoft.com/office/officeart/2005/8/layout/vProcess5"/>
    <dgm:cxn modelId="{E0774FDB-363B-4478-89FA-7C9001B3DF25}" type="presParOf" srcId="{DEC01D1F-205A-4CEB-9FBC-0756495C0097}" destId="{23043825-CC3E-4E98-ACD1-0D4B05B02803}" srcOrd="3" destOrd="0" presId="urn:microsoft.com/office/officeart/2005/8/layout/vProcess5"/>
    <dgm:cxn modelId="{08F70075-82ED-40A1-ACBA-600079FACFFD}" type="presParOf" srcId="{DEC01D1F-205A-4CEB-9FBC-0756495C0097}" destId="{126F0D0A-585F-4E36-B52E-B6BF03263B03}" srcOrd="4" destOrd="0" presId="urn:microsoft.com/office/officeart/2005/8/layout/vProcess5"/>
    <dgm:cxn modelId="{1688C772-CFD4-49AA-9734-EEBB8CAC21D3}" type="presParOf" srcId="{DEC01D1F-205A-4CEB-9FBC-0756495C0097}" destId="{85D004F4-76EC-4A2B-93F4-81F9133FD3FD}" srcOrd="5"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F84433-8BFA-49AB-AC1D-85AE217771DF}">
      <dsp:nvSpPr>
        <dsp:cNvPr id="0" name=""/>
        <dsp:cNvSpPr/>
      </dsp:nvSpPr>
      <dsp:spPr>
        <a:xfrm>
          <a:off x="0" y="0"/>
          <a:ext cx="4610495" cy="1443750"/>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Community disability services is one of the post war desire for a national health service.</a:t>
          </a:r>
          <a:endParaRPr lang="en-US" sz="1900" kern="1200"/>
        </a:p>
      </dsp:txBody>
      <dsp:txXfrm>
        <a:off x="42286" y="42286"/>
        <a:ext cx="3118266" cy="1359178"/>
      </dsp:txXfrm>
    </dsp:sp>
    <dsp:sp modelId="{F9648A74-AB72-47A9-AA58-EECF50A8E01F}">
      <dsp:nvSpPr>
        <dsp:cNvPr id="0" name=""/>
        <dsp:cNvSpPr/>
      </dsp:nvSpPr>
      <dsp:spPr>
        <a:xfrm>
          <a:off x="813616" y="1764583"/>
          <a:ext cx="4610495" cy="1443750"/>
        </a:xfrm>
        <a:prstGeom prst="roundRect">
          <a:avLst>
            <a:gd name="adj" fmla="val 10000"/>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It acts as a gateway into more specialist services , potentiality and the control of cost.</a:t>
          </a:r>
          <a:endParaRPr lang="en-US" sz="1900" kern="1200"/>
        </a:p>
      </dsp:txBody>
      <dsp:txXfrm>
        <a:off x="855902" y="1806869"/>
        <a:ext cx="2773868" cy="1359178"/>
      </dsp:txXfrm>
    </dsp:sp>
    <dsp:sp modelId="{23043825-CC3E-4E98-ACD1-0D4B05B02803}">
      <dsp:nvSpPr>
        <dsp:cNvPr id="0" name=""/>
        <dsp:cNvSpPr/>
      </dsp:nvSpPr>
      <dsp:spPr>
        <a:xfrm>
          <a:off x="3672057" y="1134948"/>
          <a:ext cx="938437" cy="938437"/>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3883205" y="1134948"/>
        <a:ext cx="516141" cy="706174"/>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952A18-F2F6-488E-B9CA-5729B3FB1C73}" type="datetimeFigureOut">
              <a:rPr lang="en-GB" smtClean="0"/>
              <a:t>04/07/2024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6BE6FA-4B02-4549-9F0C-46A7F99E84E1}" type="slidenum">
              <a:rPr lang="en-GB" smtClean="0"/>
              <a:t>‹#›</a:t>
            </a:fld>
            <a:endParaRPr lang="en-GB"/>
          </a:p>
        </p:txBody>
      </p:sp>
    </p:spTree>
    <p:extLst>
      <p:ext uri="{BB962C8B-B14F-4D97-AF65-F5344CB8AC3E}">
        <p14:creationId xmlns:p14="http://schemas.microsoft.com/office/powerpoint/2010/main" val="3103620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C96BE6FA-4B02-4549-9F0C-46A7F99E84E1}" type="slidenum">
              <a:rPr lang="en-GB" smtClean="0"/>
              <a:t>3</a:t>
            </a:fld>
            <a:endParaRPr lang="en-GB"/>
          </a:p>
        </p:txBody>
      </p:sp>
    </p:spTree>
    <p:extLst>
      <p:ext uri="{BB962C8B-B14F-4D97-AF65-F5344CB8AC3E}">
        <p14:creationId xmlns:p14="http://schemas.microsoft.com/office/powerpoint/2010/main" val="40047714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1AF95F8-8D5B-459C-A593-34ABB7C60E14}"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1383480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AF95F8-8D5B-459C-A593-34ABB7C60E14}"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1237116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AF95F8-8D5B-459C-A593-34ABB7C60E14}"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3187891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1AF95F8-8D5B-459C-A593-34ABB7C60E14}" type="datetimeFigureOut">
              <a:rPr lang="en-GB" smtClean="0"/>
              <a:t>04/07/2024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526101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1AF95F8-8D5B-459C-A593-34ABB7C60E14}" type="datetimeFigureOut">
              <a:rPr lang="en-GB" smtClean="0"/>
              <a:t>04/07/2024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3376818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1AF95F8-8D5B-459C-A593-34ABB7C60E14}" type="datetimeFigureOut">
              <a:rPr lang="en-GB" smtClean="0"/>
              <a:t>04/07/2024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1034323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AF95F8-8D5B-459C-A593-34ABB7C60E14}" type="datetimeFigureOut">
              <a:rPr lang="en-GB" smtClean="0"/>
              <a:t>04/07/2024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520991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1AF95F8-8D5B-459C-A593-34ABB7C60E14}" type="datetimeFigureOut">
              <a:rPr lang="en-GB" smtClean="0"/>
              <a:t>04/07/2024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1590146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1AF95F8-8D5B-459C-A593-34ABB7C60E14}" type="datetimeFigureOut">
              <a:rPr lang="en-GB" smtClean="0"/>
              <a:t>04/07/2024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3974576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AF95F8-8D5B-459C-A593-34ABB7C60E14}"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1291383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AF95F8-8D5B-459C-A593-34ABB7C60E14}"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57E61D-72CA-4D5E-84F9-5C85C1012CA4}"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8781969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AF95F8-8D5B-459C-A593-34ABB7C60E14}"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11537063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AF95F8-8D5B-459C-A593-34ABB7C60E14}"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57E61D-72CA-4D5E-84F9-5C85C1012CA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6175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AF95F8-8D5B-459C-A593-34ABB7C60E14}"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11425313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AF95F8-8D5B-459C-A593-34ABB7C60E14}"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210856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AF95F8-8D5B-459C-A593-34ABB7C60E14}" type="datetimeFigureOut">
              <a:rPr lang="en-GB" smtClean="0"/>
              <a:t>04/07/2024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57E61D-72CA-4D5E-84F9-5C85C1012CA4}" type="slidenum">
              <a:rPr lang="en-GB" smtClean="0"/>
              <a:t>‹#›</a:t>
            </a:fld>
            <a:endParaRPr lang="en-GB"/>
          </a:p>
        </p:txBody>
      </p:sp>
    </p:spTree>
    <p:extLst>
      <p:ext uri="{BB962C8B-B14F-4D97-AF65-F5344CB8AC3E}">
        <p14:creationId xmlns:p14="http://schemas.microsoft.com/office/powerpoint/2010/main" val="2556932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1AF95F8-8D5B-459C-A593-34ABB7C60E14}" type="datetimeFigureOut">
              <a:rPr lang="en-GB" smtClean="0"/>
              <a:t>04/07/2024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857E61D-72CA-4D5E-84F9-5C85C1012CA4}" type="slidenum">
              <a:rPr lang="en-GB" smtClean="0"/>
              <a:t>‹#›</a:t>
            </a:fld>
            <a:endParaRPr lang="en-GB"/>
          </a:p>
        </p:txBody>
      </p:sp>
    </p:spTree>
    <p:extLst>
      <p:ext uri="{BB962C8B-B14F-4D97-AF65-F5344CB8AC3E}">
        <p14:creationId xmlns:p14="http://schemas.microsoft.com/office/powerpoint/2010/main" val="16406993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partimonkiki2.blogspot.com/2017/05/quelle-surprise-aimeriez-vous-avoir.html" TargetMode="External"/><Relationship Id="rId7" Type="http://schemas.openxmlformats.org/officeDocument/2006/relationships/diagramColors" Target="../diagrams/colors1.xml"/><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CB435-E166-E4AC-2471-273EB2F608E7}"/>
              </a:ext>
            </a:extLst>
          </p:cNvPr>
          <p:cNvSpPr>
            <a:spLocks noGrp="1"/>
          </p:cNvSpPr>
          <p:nvPr>
            <p:ph type="title"/>
          </p:nvPr>
        </p:nvSpPr>
        <p:spPr>
          <a:xfrm>
            <a:off x="258348" y="514924"/>
            <a:ext cx="4427952" cy="2090624"/>
          </a:xfrm>
        </p:spPr>
        <p:txBody>
          <a:bodyPr>
            <a:normAutofit/>
          </a:bodyPr>
          <a:lstStyle/>
          <a:p>
            <a:r>
              <a:rPr lang="en-GB" sz="1800" dirty="0">
                <a:solidFill>
                  <a:schemeClr val="tx1"/>
                </a:solidFill>
              </a:rPr>
              <a:t>Name: Daberechi Onyinye Eze</a:t>
            </a:r>
            <a:br>
              <a:rPr lang="en-GB" sz="1800" dirty="0">
                <a:solidFill>
                  <a:schemeClr val="tx1"/>
                </a:solidFill>
              </a:rPr>
            </a:br>
            <a:r>
              <a:rPr lang="en-GB" sz="1800" dirty="0">
                <a:solidFill>
                  <a:schemeClr val="tx1"/>
                </a:solidFill>
              </a:rPr>
              <a:t>Student ID: 2232114</a:t>
            </a:r>
            <a:br>
              <a:rPr lang="en-GB" sz="1800" dirty="0">
                <a:solidFill>
                  <a:schemeClr val="tx1"/>
                </a:solidFill>
              </a:rPr>
            </a:br>
            <a:r>
              <a:rPr lang="en-GB" sz="1800" dirty="0">
                <a:solidFill>
                  <a:schemeClr val="tx1"/>
                </a:solidFill>
              </a:rPr>
              <a:t>Module Code: LCHS4003</a:t>
            </a:r>
            <a:br>
              <a:rPr lang="en-GB" sz="1800" dirty="0">
                <a:solidFill>
                  <a:schemeClr val="tx1"/>
                </a:solidFill>
              </a:rPr>
            </a:br>
            <a:r>
              <a:rPr lang="en-GB" sz="1800" dirty="0">
                <a:solidFill>
                  <a:schemeClr val="tx1"/>
                </a:solidFill>
              </a:rPr>
              <a:t>Module : Introduction to Health and Social Care</a:t>
            </a:r>
            <a:br>
              <a:rPr lang="en-GB" sz="1800" dirty="0">
                <a:solidFill>
                  <a:schemeClr val="tx1"/>
                </a:solidFill>
              </a:rPr>
            </a:br>
            <a:r>
              <a:rPr lang="en-GB" sz="1800" dirty="0">
                <a:solidFill>
                  <a:schemeClr val="tx1"/>
                </a:solidFill>
              </a:rPr>
              <a:t>Lecturer: Jolly Nwankwo</a:t>
            </a:r>
          </a:p>
        </p:txBody>
      </p:sp>
      <p:pic>
        <p:nvPicPr>
          <p:cNvPr id="5" name="Content Placeholder 4">
            <a:extLst>
              <a:ext uri="{FF2B5EF4-FFF2-40B4-BE49-F238E27FC236}">
                <a16:creationId xmlns:a16="http://schemas.microsoft.com/office/drawing/2014/main" id="{4D73C3FB-8437-A13D-9D32-D5B6977F55B2}"/>
              </a:ext>
            </a:extLst>
          </p:cNvPr>
          <p:cNvPicPr>
            <a:picLocks noGrp="1" noChangeAspect="1"/>
          </p:cNvPicPr>
          <p:nvPr>
            <p:ph idx="1"/>
          </p:nvPr>
        </p:nvPicPr>
        <p:blipFill>
          <a:blip r:embed="rId2"/>
          <a:stretch>
            <a:fillRect/>
          </a:stretch>
        </p:blipFill>
        <p:spPr>
          <a:xfrm>
            <a:off x="5073560" y="514351"/>
            <a:ext cx="3887967" cy="5294168"/>
          </a:xfrm>
          <a:prstGeom prst="rect">
            <a:avLst/>
          </a:prstGeom>
        </p:spPr>
      </p:pic>
      <p:sp>
        <p:nvSpPr>
          <p:cNvPr id="4" name="Text Placeholder 3">
            <a:extLst>
              <a:ext uri="{FF2B5EF4-FFF2-40B4-BE49-F238E27FC236}">
                <a16:creationId xmlns:a16="http://schemas.microsoft.com/office/drawing/2014/main" id="{48D10186-2FC4-65FC-DBA5-C6A5C759DDF1}"/>
              </a:ext>
            </a:extLst>
          </p:cNvPr>
          <p:cNvSpPr>
            <a:spLocks noGrp="1"/>
          </p:cNvSpPr>
          <p:nvPr>
            <p:ph type="body" sz="half" idx="2"/>
          </p:nvPr>
        </p:nvSpPr>
        <p:spPr>
          <a:xfrm>
            <a:off x="332509" y="3304309"/>
            <a:ext cx="4353791" cy="2737052"/>
          </a:xfrm>
        </p:spPr>
        <p:txBody>
          <a:bodyPr>
            <a:normAutofit/>
          </a:bodyPr>
          <a:lstStyle/>
          <a:p>
            <a:r>
              <a:rPr lang="en-GB" sz="3600" dirty="0"/>
              <a:t>COMMUNITY</a:t>
            </a:r>
          </a:p>
          <a:p>
            <a:r>
              <a:rPr lang="en-GB" sz="3600" dirty="0"/>
              <a:t>DISABILITY </a:t>
            </a:r>
          </a:p>
          <a:p>
            <a:r>
              <a:rPr lang="en-GB" sz="3600" dirty="0"/>
              <a:t>SERVICES</a:t>
            </a:r>
          </a:p>
        </p:txBody>
      </p:sp>
    </p:spTree>
    <p:extLst>
      <p:ext uri="{BB962C8B-B14F-4D97-AF65-F5344CB8AC3E}">
        <p14:creationId xmlns:p14="http://schemas.microsoft.com/office/powerpoint/2010/main" val="399606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0BF47-AEAB-F05A-8131-406402EC2202}"/>
              </a:ext>
            </a:extLst>
          </p:cNvPr>
          <p:cNvSpPr>
            <a:spLocks noGrp="1"/>
          </p:cNvSpPr>
          <p:nvPr>
            <p:ph type="title"/>
          </p:nvPr>
        </p:nvSpPr>
        <p:spPr>
          <a:xfrm>
            <a:off x="2849562" y="609600"/>
            <a:ext cx="6424440" cy="1320800"/>
          </a:xfrm>
        </p:spPr>
        <p:txBody>
          <a:bodyPr>
            <a:normAutofit/>
          </a:bodyPr>
          <a:lstStyle/>
          <a:p>
            <a:r>
              <a:rPr lang="en-GB" dirty="0">
                <a:solidFill>
                  <a:schemeClr val="tx1"/>
                </a:solidFill>
              </a:rPr>
              <a:t>Introduction To Community Disability Services</a:t>
            </a:r>
          </a:p>
        </p:txBody>
      </p:sp>
      <p:pic>
        <p:nvPicPr>
          <p:cNvPr id="4" name="Picture 3">
            <a:extLst>
              <a:ext uri="{FF2B5EF4-FFF2-40B4-BE49-F238E27FC236}">
                <a16:creationId xmlns:a16="http://schemas.microsoft.com/office/drawing/2014/main" id="{1245F186-9958-D354-BD73-6B9F41836D31}"/>
              </a:ext>
            </a:extLst>
          </p:cNvPr>
          <p:cNvPicPr>
            <a:picLocks noChangeAspect="1"/>
          </p:cNvPicPr>
          <p:nvPr/>
        </p:nvPicPr>
        <p:blipFill rotWithShape="1">
          <a:blip r:embed="rId2"/>
          <a:srcRect l="26992" r="16459" b="9090"/>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9" name="Isosceles Triangle 8">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92E7693A-0D9E-FEA0-1576-2010DF04FD65}"/>
              </a:ext>
            </a:extLst>
          </p:cNvPr>
          <p:cNvSpPr>
            <a:spLocks noGrp="1"/>
          </p:cNvSpPr>
          <p:nvPr>
            <p:ph idx="1"/>
          </p:nvPr>
        </p:nvSpPr>
        <p:spPr>
          <a:xfrm>
            <a:off x="2849562" y="2160589"/>
            <a:ext cx="6424440" cy="3880773"/>
          </a:xfrm>
        </p:spPr>
        <p:txBody>
          <a:bodyPr>
            <a:normAutofit/>
          </a:bodyPr>
          <a:lstStyle/>
          <a:p>
            <a:pPr>
              <a:lnSpc>
                <a:spcPct val="90000"/>
              </a:lnSpc>
            </a:pPr>
            <a:r>
              <a:rPr lang="en-GB" dirty="0"/>
              <a:t>Disability in the 2010 Equality Act is defined as a physical and mental impairment with a long term adverse effect on a person’s  ability to carry out normal day to day activities.</a:t>
            </a:r>
          </a:p>
          <a:p>
            <a:pPr marL="0" indent="0">
              <a:lnSpc>
                <a:spcPct val="90000"/>
              </a:lnSpc>
              <a:buNone/>
            </a:pPr>
            <a:endParaRPr lang="en-GB" dirty="0"/>
          </a:p>
          <a:p>
            <a:pPr>
              <a:lnSpc>
                <a:spcPct val="90000"/>
              </a:lnSpc>
            </a:pPr>
            <a:r>
              <a:rPr lang="en-GB" dirty="0"/>
              <a:t>Despite advancement in policies and social attitudes, people with disability often encounter unique challenges.</a:t>
            </a:r>
          </a:p>
          <a:p>
            <a:pPr marL="0" indent="0">
              <a:lnSpc>
                <a:spcPct val="90000"/>
              </a:lnSpc>
              <a:buNone/>
            </a:pPr>
            <a:endParaRPr lang="en-GB" dirty="0"/>
          </a:p>
          <a:p>
            <a:pPr>
              <a:lnSpc>
                <a:spcPct val="90000"/>
              </a:lnSpc>
            </a:pPr>
            <a:r>
              <a:rPr lang="en-GB" dirty="0"/>
              <a:t>Community disability services is one of the post war desire for a national health service and it acts as a gate way into more specialist services, potentiality and the control of cost.</a:t>
            </a:r>
          </a:p>
        </p:txBody>
      </p:sp>
    </p:spTree>
    <p:extLst>
      <p:ext uri="{BB962C8B-B14F-4D97-AF65-F5344CB8AC3E}">
        <p14:creationId xmlns:p14="http://schemas.microsoft.com/office/powerpoint/2010/main" val="916283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How heavy were broadswords of medieval times? - Quora">
            <a:extLst>
              <a:ext uri="{FF2B5EF4-FFF2-40B4-BE49-F238E27FC236}">
                <a16:creationId xmlns:a16="http://schemas.microsoft.com/office/drawing/2014/main" id="{80784F43-F96F-EC59-7A2F-8449AC7F3E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914" r="6069"/>
          <a:stretch/>
        </p:blipFill>
        <p:spPr bwMode="auto">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43B705F-566D-1324-ABD7-EA2C5613CAC7}"/>
              </a:ext>
            </a:extLst>
          </p:cNvPr>
          <p:cNvSpPr>
            <a:spLocks noGrp="1"/>
          </p:cNvSpPr>
          <p:nvPr>
            <p:ph type="title"/>
          </p:nvPr>
        </p:nvSpPr>
        <p:spPr>
          <a:xfrm>
            <a:off x="677333" y="609600"/>
            <a:ext cx="3851123" cy="1071716"/>
          </a:xfrm>
        </p:spPr>
        <p:txBody>
          <a:bodyPr>
            <a:normAutofit fontScale="90000"/>
          </a:bodyPr>
          <a:lstStyle/>
          <a:p>
            <a:pPr>
              <a:lnSpc>
                <a:spcPct val="90000"/>
              </a:lnSpc>
            </a:pPr>
            <a:r>
              <a:rPr lang="en-GB" sz="2700" dirty="0">
                <a:solidFill>
                  <a:schemeClr val="tx1"/>
                </a:solidFill>
              </a:rPr>
              <a:t>Origin of Community Disability Services in UK </a:t>
            </a:r>
            <a:br>
              <a:rPr lang="en-GB" sz="2000" dirty="0">
                <a:solidFill>
                  <a:schemeClr val="tx1"/>
                </a:solidFill>
              </a:rPr>
            </a:br>
            <a:endParaRPr lang="en-GB" sz="2000" dirty="0">
              <a:solidFill>
                <a:schemeClr val="tx1"/>
              </a:solidFill>
            </a:endParaRPr>
          </a:p>
        </p:txBody>
      </p:sp>
      <p:sp>
        <p:nvSpPr>
          <p:cNvPr id="3" name="Content Placeholder 2">
            <a:extLst>
              <a:ext uri="{FF2B5EF4-FFF2-40B4-BE49-F238E27FC236}">
                <a16:creationId xmlns:a16="http://schemas.microsoft.com/office/drawing/2014/main" id="{D9E53F65-5AF3-C520-F684-766D64020DE3}"/>
              </a:ext>
            </a:extLst>
          </p:cNvPr>
          <p:cNvSpPr>
            <a:spLocks noGrp="1"/>
          </p:cNvSpPr>
          <p:nvPr>
            <p:ph idx="1"/>
          </p:nvPr>
        </p:nvSpPr>
        <p:spPr>
          <a:xfrm>
            <a:off x="677334" y="1769806"/>
            <a:ext cx="3851122" cy="4271556"/>
          </a:xfrm>
        </p:spPr>
        <p:txBody>
          <a:bodyPr>
            <a:normAutofit lnSpcReduction="10000"/>
          </a:bodyPr>
          <a:lstStyle/>
          <a:p>
            <a:pPr>
              <a:lnSpc>
                <a:spcPct val="90000"/>
              </a:lnSpc>
            </a:pPr>
            <a:r>
              <a:rPr lang="en-GB" sz="1400" dirty="0"/>
              <a:t>The origin of disability in the communities started since the 1050s in the Bethlem Mental Health Hospital in the medieval time.</a:t>
            </a:r>
          </a:p>
          <a:p>
            <a:pPr marL="0" indent="0">
              <a:lnSpc>
                <a:spcPct val="90000"/>
              </a:lnSpc>
              <a:buNone/>
            </a:pPr>
            <a:endParaRPr lang="en-GB" sz="1100" dirty="0"/>
          </a:p>
          <a:p>
            <a:pPr>
              <a:lnSpc>
                <a:spcPct val="90000"/>
              </a:lnSpc>
            </a:pPr>
            <a:r>
              <a:rPr lang="en-GB" sz="1400" dirty="0"/>
              <a:t>In the medieval time, disability was considered a punishment from God for one’s sins or misbehaviour from one’s ancestors. Others view disability as the work of the devil.</a:t>
            </a:r>
          </a:p>
          <a:p>
            <a:pPr marL="0" indent="0">
              <a:lnSpc>
                <a:spcPct val="90000"/>
              </a:lnSpc>
              <a:buNone/>
            </a:pPr>
            <a:r>
              <a:rPr lang="en-GB" sz="1100" dirty="0"/>
              <a:t>                                                                   </a:t>
            </a:r>
          </a:p>
          <a:p>
            <a:pPr>
              <a:lnSpc>
                <a:spcPct val="90000"/>
              </a:lnSpc>
            </a:pPr>
            <a:r>
              <a:rPr lang="en-GB" sz="1400" dirty="0"/>
              <a:t>After the second world war, the labour government of  Clement Attlee established the National Health Service to eliminate poverty for those who cannot pay for treatment and brought all the social care sector under the umbrella of the NHS and it became a big business and everybody’s business.       </a:t>
            </a:r>
          </a:p>
          <a:p>
            <a:pPr marL="0" indent="0">
              <a:lnSpc>
                <a:spcPct val="90000"/>
              </a:lnSpc>
              <a:buNone/>
            </a:pPr>
            <a:r>
              <a:rPr lang="en-GB" sz="1100" dirty="0"/>
              <a:t>                                                                        Glasby, J. (2012)</a:t>
            </a:r>
          </a:p>
          <a:p>
            <a:pPr>
              <a:lnSpc>
                <a:spcPct val="90000"/>
              </a:lnSpc>
            </a:pPr>
            <a:endParaRPr lang="en-GB" sz="1100" dirty="0"/>
          </a:p>
        </p:txBody>
      </p:sp>
      <p:cxnSp>
        <p:nvCxnSpPr>
          <p:cNvPr id="1029" name="Straight Connector 102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30" name="Straight Connector 1029">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32"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4"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6"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8"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0"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2"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4"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0676823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64DBA-DA2B-D6B9-A3B4-0BC1A85B018E}"/>
              </a:ext>
            </a:extLst>
          </p:cNvPr>
          <p:cNvSpPr>
            <a:spLocks noGrp="1"/>
          </p:cNvSpPr>
          <p:nvPr>
            <p:ph type="title"/>
          </p:nvPr>
        </p:nvSpPr>
        <p:spPr>
          <a:xfrm>
            <a:off x="5536734" y="609600"/>
            <a:ext cx="3737268" cy="1320800"/>
          </a:xfrm>
        </p:spPr>
        <p:txBody>
          <a:bodyPr>
            <a:normAutofit/>
          </a:bodyPr>
          <a:lstStyle/>
          <a:p>
            <a:pPr>
              <a:lnSpc>
                <a:spcPct val="90000"/>
              </a:lnSpc>
            </a:pPr>
            <a:r>
              <a:rPr lang="en-GB" sz="2400">
                <a:solidFill>
                  <a:schemeClr val="tx1"/>
                </a:solidFill>
              </a:rPr>
              <a:t>How </a:t>
            </a:r>
            <a:r>
              <a:rPr lang="en-GB" sz="2400" dirty="0">
                <a:solidFill>
                  <a:schemeClr val="tx1"/>
                </a:solidFill>
              </a:rPr>
              <a:t>Community Disability Service </a:t>
            </a:r>
            <a:r>
              <a:rPr lang="en-GB" sz="2400">
                <a:solidFill>
                  <a:schemeClr val="tx1"/>
                </a:solidFill>
              </a:rPr>
              <a:t>Has Developed With Time</a:t>
            </a:r>
            <a:endParaRPr lang="en-GB" sz="2400" dirty="0">
              <a:solidFill>
                <a:schemeClr val="tx1"/>
              </a:solidFill>
            </a:endParaRPr>
          </a:p>
        </p:txBody>
      </p:sp>
      <p:sp>
        <p:nvSpPr>
          <p:cNvPr id="3" name="Content Placeholder 2">
            <a:extLst>
              <a:ext uri="{FF2B5EF4-FFF2-40B4-BE49-F238E27FC236}">
                <a16:creationId xmlns:a16="http://schemas.microsoft.com/office/drawing/2014/main" id="{9F3C42B8-8315-D842-1377-6768621E7C91}"/>
              </a:ext>
            </a:extLst>
          </p:cNvPr>
          <p:cNvSpPr>
            <a:spLocks noGrp="1"/>
          </p:cNvSpPr>
          <p:nvPr>
            <p:ph idx="1"/>
          </p:nvPr>
        </p:nvSpPr>
        <p:spPr>
          <a:xfrm>
            <a:off x="5209563" y="2160589"/>
            <a:ext cx="4064439" cy="3880773"/>
          </a:xfrm>
        </p:spPr>
        <p:txBody>
          <a:bodyPr>
            <a:normAutofit/>
          </a:bodyPr>
          <a:lstStyle/>
          <a:p>
            <a:pPr>
              <a:lnSpc>
                <a:spcPct val="90000"/>
              </a:lnSpc>
            </a:pPr>
            <a:r>
              <a:rPr lang="en-GB" dirty="0"/>
              <a:t>The aim of Clement Attlee’s Labour government was to get ride of the poverty in the society because of the effects of the war.</a:t>
            </a:r>
          </a:p>
          <a:p>
            <a:pPr>
              <a:lnSpc>
                <a:spcPct val="90000"/>
              </a:lnSpc>
            </a:pPr>
            <a:r>
              <a:rPr lang="en-GB" dirty="0"/>
              <a:t>Eliminate ignorance in our society which is caused by lack of education.</a:t>
            </a:r>
          </a:p>
          <a:p>
            <a:pPr>
              <a:lnSpc>
                <a:spcPct val="90000"/>
              </a:lnSpc>
            </a:pPr>
            <a:r>
              <a:rPr lang="en-GB" dirty="0"/>
              <a:t>Poor Housing</a:t>
            </a:r>
          </a:p>
          <a:p>
            <a:pPr>
              <a:lnSpc>
                <a:spcPct val="90000"/>
              </a:lnSpc>
            </a:pPr>
            <a:r>
              <a:rPr lang="en-GB" dirty="0"/>
              <a:t>Eliminate Idleness which caused by unemployment.</a:t>
            </a:r>
          </a:p>
          <a:p>
            <a:pPr>
              <a:lnSpc>
                <a:spcPct val="90000"/>
              </a:lnSpc>
            </a:pPr>
            <a:r>
              <a:rPr lang="en-GB" dirty="0"/>
              <a:t>Eliminate diseases which was caused by inadequate healthcare after the war.</a:t>
            </a:r>
          </a:p>
          <a:p>
            <a:pPr marL="0" indent="0">
              <a:lnSpc>
                <a:spcPct val="90000"/>
              </a:lnSpc>
              <a:buNone/>
            </a:pPr>
            <a:endParaRPr lang="en-GB" dirty="0"/>
          </a:p>
        </p:txBody>
      </p:sp>
      <p:pic>
        <p:nvPicPr>
          <p:cNvPr id="2050" name="Picture 2" descr="Disabled People Make The World A Better Place">
            <a:extLst>
              <a:ext uri="{FF2B5EF4-FFF2-40B4-BE49-F238E27FC236}">
                <a16:creationId xmlns:a16="http://schemas.microsoft.com/office/drawing/2014/main" id="{A2201118-D78B-6FEA-4BDD-13BCC3718F4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751" r="26916"/>
          <a:stretch/>
        </p:blipFill>
        <p:spPr bwMode="auto">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2094" name="Isosceles Triangle 2093">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141826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CA517-5CFD-1A72-9B6B-EB8373C7470F}"/>
              </a:ext>
            </a:extLst>
          </p:cNvPr>
          <p:cNvSpPr>
            <a:spLocks noGrp="1"/>
          </p:cNvSpPr>
          <p:nvPr>
            <p:ph type="title"/>
          </p:nvPr>
        </p:nvSpPr>
        <p:spPr>
          <a:xfrm>
            <a:off x="677334" y="609600"/>
            <a:ext cx="8596668" cy="1199535"/>
          </a:xfrm>
        </p:spPr>
        <p:txBody>
          <a:bodyPr anchor="t">
            <a:normAutofit/>
          </a:bodyPr>
          <a:lstStyle/>
          <a:p>
            <a:r>
              <a:rPr lang="en-GB" sz="3200" dirty="0">
                <a:solidFill>
                  <a:schemeClr val="tx1"/>
                </a:solidFill>
              </a:rPr>
              <a:t>How Community Disability Service Are Running Now In UK </a:t>
            </a:r>
            <a:endParaRPr lang="en-GB" dirty="0"/>
          </a:p>
        </p:txBody>
      </p:sp>
      <p:pic>
        <p:nvPicPr>
          <p:cNvPr id="4" name="Picture 3">
            <a:extLst>
              <a:ext uri="{FF2B5EF4-FFF2-40B4-BE49-F238E27FC236}">
                <a16:creationId xmlns:a16="http://schemas.microsoft.com/office/drawing/2014/main" id="{B140AC04-D97F-0904-6BDC-7F0EAAFD2E50}"/>
              </a:ext>
            </a:extLst>
          </p:cNvPr>
          <p:cNvPicPr>
            <a:picLocks noChangeAspect="1"/>
          </p:cNvPicPr>
          <p:nvPr/>
        </p:nvPicPr>
        <p:blipFill>
          <a:blip r:embed="rId2"/>
          <a:stretch>
            <a:fillRect/>
          </a:stretch>
        </p:blipFill>
        <p:spPr>
          <a:xfrm>
            <a:off x="842139" y="2159331"/>
            <a:ext cx="3769831" cy="3769831"/>
          </a:xfrm>
          <a:prstGeom prst="rect">
            <a:avLst/>
          </a:prstGeom>
        </p:spPr>
      </p:pic>
      <p:sp>
        <p:nvSpPr>
          <p:cNvPr id="3" name="Content Placeholder 2">
            <a:extLst>
              <a:ext uri="{FF2B5EF4-FFF2-40B4-BE49-F238E27FC236}">
                <a16:creationId xmlns:a16="http://schemas.microsoft.com/office/drawing/2014/main" id="{E081A010-37DF-5101-7093-EE0525FB74A0}"/>
              </a:ext>
            </a:extLst>
          </p:cNvPr>
          <p:cNvSpPr>
            <a:spLocks noGrp="1"/>
          </p:cNvSpPr>
          <p:nvPr>
            <p:ph idx="1"/>
          </p:nvPr>
        </p:nvSpPr>
        <p:spPr>
          <a:xfrm>
            <a:off x="4860323" y="1809135"/>
            <a:ext cx="4410676" cy="4439265"/>
          </a:xfrm>
        </p:spPr>
        <p:txBody>
          <a:bodyPr>
            <a:noAutofit/>
          </a:bodyPr>
          <a:lstStyle/>
          <a:p>
            <a:pPr>
              <a:lnSpc>
                <a:spcPct val="90000"/>
              </a:lnSpc>
            </a:pPr>
            <a:r>
              <a:rPr lang="en-GB" sz="1600" dirty="0"/>
              <a:t>Since the introduction of the lunacy act of 1845, there has never been a destination between learning disability and mental illness.</a:t>
            </a:r>
          </a:p>
          <a:p>
            <a:pPr>
              <a:lnSpc>
                <a:spcPct val="90000"/>
              </a:lnSpc>
            </a:pPr>
            <a:r>
              <a:rPr lang="en-GB" sz="1600" dirty="0"/>
              <a:t>It was after the introduction of the Idiot act of 1886 that legislation was enacted to distinguish people with learning disability and those with mental illness.</a:t>
            </a:r>
          </a:p>
          <a:p>
            <a:pPr>
              <a:lnSpc>
                <a:spcPct val="90000"/>
              </a:lnSpc>
            </a:pPr>
            <a:r>
              <a:rPr lang="en-GB" sz="1600" dirty="0"/>
              <a:t>After this period, there were many acts of parliament which tried to improve on the warfare and care of the people with learning disability and mental illness until the establishment of the NHS in 1948.</a:t>
            </a:r>
          </a:p>
          <a:p>
            <a:pPr>
              <a:lnSpc>
                <a:spcPct val="90000"/>
              </a:lnSpc>
            </a:pPr>
            <a:r>
              <a:rPr lang="en-GB" sz="1600" dirty="0"/>
              <a:t>After the NHS was founded, a lot of mental and disability institutions example, Mencap was taken over by the NHS and warfare officers appointed to work outside hospitals.</a:t>
            </a:r>
          </a:p>
        </p:txBody>
      </p:sp>
    </p:spTree>
    <p:extLst>
      <p:ext uri="{BB962C8B-B14F-4D97-AF65-F5344CB8AC3E}">
        <p14:creationId xmlns:p14="http://schemas.microsoft.com/office/powerpoint/2010/main" val="2881903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3A7BD-55E0-F0DD-1EBE-C307B463D7D6}"/>
              </a:ext>
            </a:extLst>
          </p:cNvPr>
          <p:cNvSpPr>
            <a:spLocks noGrp="1"/>
          </p:cNvSpPr>
          <p:nvPr>
            <p:ph type="title"/>
          </p:nvPr>
        </p:nvSpPr>
        <p:spPr>
          <a:xfrm>
            <a:off x="5536734" y="609600"/>
            <a:ext cx="3737268" cy="1320800"/>
          </a:xfrm>
        </p:spPr>
        <p:txBody>
          <a:bodyPr>
            <a:normAutofit/>
          </a:bodyPr>
          <a:lstStyle/>
          <a:p>
            <a:pPr>
              <a:lnSpc>
                <a:spcPct val="90000"/>
              </a:lnSpc>
            </a:pPr>
            <a:r>
              <a:rPr lang="en-GB" sz="2800" dirty="0">
                <a:solidFill>
                  <a:schemeClr val="tx1"/>
                </a:solidFill>
              </a:rPr>
              <a:t>How Community Disability Services are running now</a:t>
            </a:r>
            <a:endParaRPr lang="en-GB" sz="2800" dirty="0"/>
          </a:p>
        </p:txBody>
      </p:sp>
      <p:sp>
        <p:nvSpPr>
          <p:cNvPr id="3" name="Content Placeholder 2">
            <a:extLst>
              <a:ext uri="{FF2B5EF4-FFF2-40B4-BE49-F238E27FC236}">
                <a16:creationId xmlns:a16="http://schemas.microsoft.com/office/drawing/2014/main" id="{832B9F3C-616D-C388-E7C6-2C88A63CF03D}"/>
              </a:ext>
            </a:extLst>
          </p:cNvPr>
          <p:cNvSpPr>
            <a:spLocks noGrp="1"/>
          </p:cNvSpPr>
          <p:nvPr>
            <p:ph idx="1"/>
          </p:nvPr>
        </p:nvSpPr>
        <p:spPr>
          <a:xfrm>
            <a:off x="5209563" y="2160589"/>
            <a:ext cx="4064439" cy="3880773"/>
          </a:xfrm>
        </p:spPr>
        <p:txBody>
          <a:bodyPr>
            <a:normAutofit/>
          </a:bodyPr>
          <a:lstStyle/>
          <a:p>
            <a:pPr>
              <a:lnSpc>
                <a:spcPct val="90000"/>
              </a:lnSpc>
            </a:pPr>
            <a:r>
              <a:rPr lang="en-GB" sz="1500" dirty="0"/>
              <a:t>In 1990, there was  NHS and Community Care Act and a follow up with the Disability Discrimination Act of 1995.</a:t>
            </a:r>
          </a:p>
          <a:p>
            <a:pPr>
              <a:lnSpc>
                <a:spcPct val="90000"/>
              </a:lnSpc>
            </a:pPr>
            <a:endParaRPr lang="en-GB" sz="1500" dirty="0"/>
          </a:p>
          <a:p>
            <a:pPr>
              <a:lnSpc>
                <a:spcPct val="90000"/>
              </a:lnSpc>
            </a:pPr>
            <a:endParaRPr lang="en-GB" sz="1500" dirty="0"/>
          </a:p>
          <a:p>
            <a:pPr>
              <a:lnSpc>
                <a:spcPct val="90000"/>
              </a:lnSpc>
            </a:pPr>
            <a:r>
              <a:rPr lang="en-GB" sz="1500" dirty="0"/>
              <a:t>It became an ideal model of mixed economy of care with state, voluntary organisations, private sector and family.</a:t>
            </a:r>
          </a:p>
          <a:p>
            <a:pPr marL="0" indent="0">
              <a:lnSpc>
                <a:spcPct val="90000"/>
              </a:lnSpc>
              <a:buNone/>
            </a:pPr>
            <a:endParaRPr lang="en-GB" sz="1500" dirty="0"/>
          </a:p>
          <a:p>
            <a:pPr>
              <a:lnSpc>
                <a:spcPct val="90000"/>
              </a:lnSpc>
            </a:pPr>
            <a:r>
              <a:rPr lang="en-GB" sz="1500" dirty="0"/>
              <a:t>There has been many changes to community disability services through improvements in government policies and implementation.</a:t>
            </a:r>
          </a:p>
          <a:p>
            <a:pPr>
              <a:lnSpc>
                <a:spcPct val="90000"/>
              </a:lnSpc>
            </a:pPr>
            <a:endParaRPr lang="en-GB" sz="1500" dirty="0"/>
          </a:p>
        </p:txBody>
      </p:sp>
      <p:pic>
        <p:nvPicPr>
          <p:cNvPr id="3074" name="Picture 2" descr="Türkiye’s 11-year-old para-athlete eyes national aquatic stardom ...">
            <a:extLst>
              <a:ext uri="{FF2B5EF4-FFF2-40B4-BE49-F238E27FC236}">
                <a16:creationId xmlns:a16="http://schemas.microsoft.com/office/drawing/2014/main" id="{F73CBB94-B829-ADA5-25CD-CCDB1FF5DB0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460" r="-1" b="2200"/>
          <a:stretch/>
        </p:blipFill>
        <p:spPr bwMode="auto">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3079" name="Isosceles Triangle 307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593801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DB04-1537-F955-3FE2-FF081AA68816}"/>
              </a:ext>
            </a:extLst>
          </p:cNvPr>
          <p:cNvSpPr>
            <a:spLocks noGrp="1"/>
          </p:cNvSpPr>
          <p:nvPr>
            <p:ph type="title"/>
          </p:nvPr>
        </p:nvSpPr>
        <p:spPr>
          <a:xfrm>
            <a:off x="5536734" y="609600"/>
            <a:ext cx="3737268" cy="1258529"/>
          </a:xfrm>
        </p:spPr>
        <p:txBody>
          <a:bodyPr>
            <a:normAutofit/>
          </a:bodyPr>
          <a:lstStyle/>
          <a:p>
            <a:r>
              <a:rPr lang="en-GB" sz="2400">
                <a:solidFill>
                  <a:schemeClr val="tx1"/>
                </a:solidFill>
              </a:rPr>
              <a:t>HOW COMMUNITY </a:t>
            </a:r>
            <a:r>
              <a:rPr lang="en-GB" sz="2400" dirty="0">
                <a:solidFill>
                  <a:schemeClr val="tx1"/>
                </a:solidFill>
              </a:rPr>
              <a:t>DISABILITY SERVICES ARE RUNNING NOW IN UK</a:t>
            </a:r>
          </a:p>
        </p:txBody>
      </p:sp>
      <p:sp>
        <p:nvSpPr>
          <p:cNvPr id="3" name="Content Placeholder 2">
            <a:extLst>
              <a:ext uri="{FF2B5EF4-FFF2-40B4-BE49-F238E27FC236}">
                <a16:creationId xmlns:a16="http://schemas.microsoft.com/office/drawing/2014/main" id="{212DF571-AB28-4172-8CEC-34069FDB292C}"/>
              </a:ext>
            </a:extLst>
          </p:cNvPr>
          <p:cNvSpPr>
            <a:spLocks noGrp="1"/>
          </p:cNvSpPr>
          <p:nvPr>
            <p:ph idx="1"/>
          </p:nvPr>
        </p:nvSpPr>
        <p:spPr>
          <a:xfrm>
            <a:off x="5209563" y="2160589"/>
            <a:ext cx="4064439" cy="3880773"/>
          </a:xfrm>
        </p:spPr>
        <p:txBody>
          <a:bodyPr>
            <a:normAutofit/>
          </a:bodyPr>
          <a:lstStyle/>
          <a:p>
            <a:pPr>
              <a:lnSpc>
                <a:spcPct val="90000"/>
              </a:lnSpc>
            </a:pPr>
            <a:r>
              <a:rPr lang="en-GB" sz="1300" dirty="0"/>
              <a:t>Improvement in the way disability patients live in the community through the provision of government housing.</a:t>
            </a:r>
          </a:p>
          <a:p>
            <a:pPr>
              <a:lnSpc>
                <a:spcPct val="90000"/>
              </a:lnSpc>
            </a:pPr>
            <a:r>
              <a:rPr lang="en-GB" sz="1300" dirty="0"/>
              <a:t>Improvement to public transport facilities which enables disabled patients access public transport.</a:t>
            </a:r>
          </a:p>
          <a:p>
            <a:pPr>
              <a:lnSpc>
                <a:spcPct val="90000"/>
              </a:lnSpc>
            </a:pPr>
            <a:r>
              <a:rPr lang="en-GB" sz="1300" dirty="0"/>
              <a:t>Increase in government funding example, disability allowance to enhance the living standard of it’s citizens.</a:t>
            </a:r>
          </a:p>
          <a:p>
            <a:pPr>
              <a:lnSpc>
                <a:spcPct val="90000"/>
              </a:lnSpc>
            </a:pPr>
            <a:r>
              <a:rPr lang="en-GB" sz="1300" dirty="0"/>
              <a:t>Improvement on educational facilities especially, Special schools to take care of disabled people.</a:t>
            </a:r>
          </a:p>
          <a:p>
            <a:pPr>
              <a:lnSpc>
                <a:spcPct val="90000"/>
              </a:lnSpc>
            </a:pPr>
            <a:r>
              <a:rPr lang="en-GB" sz="1300" dirty="0"/>
              <a:t>Availability of new and improved medications.</a:t>
            </a:r>
          </a:p>
          <a:p>
            <a:pPr>
              <a:lnSpc>
                <a:spcPct val="90000"/>
              </a:lnSpc>
            </a:pPr>
            <a:r>
              <a:rPr lang="en-GB" sz="1300" dirty="0"/>
              <a:t>Improvement in technology and innovations which enhances movement </a:t>
            </a:r>
            <a:r>
              <a:rPr lang="en-GB" sz="1300" dirty="0" err="1"/>
              <a:t>eg</a:t>
            </a:r>
            <a:r>
              <a:rPr lang="en-GB" sz="1300" dirty="0"/>
              <a:t> mobility bike. </a:t>
            </a:r>
          </a:p>
        </p:txBody>
      </p:sp>
      <p:pic>
        <p:nvPicPr>
          <p:cNvPr id="5" name="Picture 4" descr="Light on a wheelchair">
            <a:extLst>
              <a:ext uri="{FF2B5EF4-FFF2-40B4-BE49-F238E27FC236}">
                <a16:creationId xmlns:a16="http://schemas.microsoft.com/office/drawing/2014/main" id="{0113A4FB-FCD2-5BAB-BEEB-973EFCBD82CB}"/>
              </a:ext>
            </a:extLst>
          </p:cNvPr>
          <p:cNvPicPr>
            <a:picLocks noChangeAspect="1"/>
          </p:cNvPicPr>
          <p:nvPr/>
        </p:nvPicPr>
        <p:blipFill rotWithShape="1">
          <a:blip r:embed="rId2"/>
          <a:srcRect l="31664" r="15826" b="-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897404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C1FB6-4F3D-FF7C-AF9B-D779E222BF47}"/>
              </a:ext>
            </a:extLst>
          </p:cNvPr>
          <p:cNvSpPr>
            <a:spLocks noGrp="1"/>
          </p:cNvSpPr>
          <p:nvPr>
            <p:ph type="title"/>
          </p:nvPr>
        </p:nvSpPr>
        <p:spPr>
          <a:xfrm>
            <a:off x="5536734" y="609600"/>
            <a:ext cx="3737268" cy="1320800"/>
          </a:xfrm>
        </p:spPr>
        <p:txBody>
          <a:bodyPr>
            <a:normAutofit/>
          </a:bodyPr>
          <a:lstStyle/>
          <a:p>
            <a:pPr>
              <a:lnSpc>
                <a:spcPct val="90000"/>
              </a:lnSpc>
            </a:pPr>
            <a:r>
              <a:rPr lang="en-GB" sz="2300"/>
              <a:t>How Community Disability Services Development Has Aided The NHS</a:t>
            </a:r>
          </a:p>
        </p:txBody>
      </p:sp>
      <p:sp>
        <p:nvSpPr>
          <p:cNvPr id="3" name="Content Placeholder 2">
            <a:extLst>
              <a:ext uri="{FF2B5EF4-FFF2-40B4-BE49-F238E27FC236}">
                <a16:creationId xmlns:a16="http://schemas.microsoft.com/office/drawing/2014/main" id="{90584B9C-26FC-2792-22A8-DF1228043803}"/>
              </a:ext>
            </a:extLst>
          </p:cNvPr>
          <p:cNvSpPr>
            <a:spLocks noGrp="1"/>
          </p:cNvSpPr>
          <p:nvPr>
            <p:ph idx="1"/>
          </p:nvPr>
        </p:nvSpPr>
        <p:spPr>
          <a:xfrm>
            <a:off x="5209563" y="2160589"/>
            <a:ext cx="4064439" cy="3880773"/>
          </a:xfrm>
        </p:spPr>
        <p:txBody>
          <a:bodyPr>
            <a:normAutofit/>
          </a:bodyPr>
          <a:lstStyle/>
          <a:p>
            <a:pPr>
              <a:lnSpc>
                <a:spcPct val="90000"/>
              </a:lnSpc>
            </a:pPr>
            <a:r>
              <a:rPr lang="en-GB" sz="1400"/>
              <a:t>The major aim of community disability services is to aid the NHS in effecting a reduction in health inequalities and behaviour, and to promote independence in all aspects of daily living of patients.</a:t>
            </a:r>
          </a:p>
          <a:p>
            <a:pPr>
              <a:lnSpc>
                <a:spcPct val="90000"/>
              </a:lnSpc>
            </a:pPr>
            <a:endParaRPr lang="en-GB" sz="1400"/>
          </a:p>
          <a:p>
            <a:pPr>
              <a:lnSpc>
                <a:spcPct val="90000"/>
              </a:lnSpc>
            </a:pPr>
            <a:r>
              <a:rPr lang="en-GB" sz="1400"/>
              <a:t>The community disability service work as a team and they are experienced in working with disabled people and help the NHS design the need of patients with disability and this called co-production.</a:t>
            </a:r>
          </a:p>
          <a:p>
            <a:pPr marL="0" indent="0">
              <a:lnSpc>
                <a:spcPct val="90000"/>
              </a:lnSpc>
              <a:buNone/>
            </a:pPr>
            <a:endParaRPr lang="en-GB" sz="1400"/>
          </a:p>
          <a:p>
            <a:pPr>
              <a:lnSpc>
                <a:spcPct val="90000"/>
              </a:lnSpc>
            </a:pPr>
            <a:r>
              <a:rPr lang="en-GB" sz="1400"/>
              <a:t>Co – production in the community disability employs people with disability. They use their experience of healthcare to make the NHS services better understand the needs of patients.</a:t>
            </a:r>
          </a:p>
        </p:txBody>
      </p:sp>
      <p:pic>
        <p:nvPicPr>
          <p:cNvPr id="1026" name="Picture 2" descr="ELITE MEDICAL ACADEMY - Updated June 2024 - 2600 E Bay Dr, Largo ...">
            <a:extLst>
              <a:ext uri="{FF2B5EF4-FFF2-40B4-BE49-F238E27FC236}">
                <a16:creationId xmlns:a16="http://schemas.microsoft.com/office/drawing/2014/main" id="{CB1EAC7F-CB16-1B2D-391D-1DB2EB9784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874" r="25746"/>
          <a:stretch/>
        </p:blipFill>
        <p:spPr bwMode="auto">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1031" name="Isosceles Triangle 1030">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559326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F0946-9DA7-01E5-48A4-24F8D473ACFD}"/>
              </a:ext>
            </a:extLst>
          </p:cNvPr>
          <p:cNvSpPr>
            <a:spLocks noGrp="1"/>
          </p:cNvSpPr>
          <p:nvPr>
            <p:ph type="title"/>
          </p:nvPr>
        </p:nvSpPr>
        <p:spPr>
          <a:xfrm>
            <a:off x="677334" y="609600"/>
            <a:ext cx="2938468" cy="5431762"/>
          </a:xfrm>
        </p:spPr>
        <p:txBody>
          <a:bodyPr anchor="ctr">
            <a:normAutofit/>
          </a:bodyPr>
          <a:lstStyle/>
          <a:p>
            <a:r>
              <a:rPr lang="en-GB"/>
              <a:t>CONCLUSION</a:t>
            </a:r>
          </a:p>
        </p:txBody>
      </p:sp>
      <p:pic>
        <p:nvPicPr>
          <p:cNvPr id="6" name="Picture 5" descr="A group of smiley faces and a light bulb">
            <a:extLst>
              <a:ext uri="{FF2B5EF4-FFF2-40B4-BE49-F238E27FC236}">
                <a16:creationId xmlns:a16="http://schemas.microsoft.com/office/drawing/2014/main" id="{6439448F-0BED-EC3B-CF24-25DA43F8A7D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966452" y="4048917"/>
            <a:ext cx="5695755" cy="2332217"/>
          </a:xfrm>
          <a:prstGeom prst="rect">
            <a:avLst/>
          </a:prstGeom>
        </p:spPr>
      </p:pic>
      <p:graphicFrame>
        <p:nvGraphicFramePr>
          <p:cNvPr id="20" name="Content Placeholder 2">
            <a:extLst>
              <a:ext uri="{FF2B5EF4-FFF2-40B4-BE49-F238E27FC236}">
                <a16:creationId xmlns:a16="http://schemas.microsoft.com/office/drawing/2014/main" id="{6EEF5690-1E70-F974-E5C6-3D42EE33E094}"/>
              </a:ext>
            </a:extLst>
          </p:cNvPr>
          <p:cNvGraphicFramePr>
            <a:graphicFrameLocks noGrp="1"/>
          </p:cNvGraphicFramePr>
          <p:nvPr>
            <p:ph idx="1"/>
            <p:extLst>
              <p:ext uri="{D42A27DB-BD31-4B8C-83A1-F6EECF244321}">
                <p14:modId xmlns:p14="http://schemas.microsoft.com/office/powerpoint/2010/main" val="1412023409"/>
              </p:ext>
            </p:extLst>
          </p:nvPr>
        </p:nvGraphicFramePr>
        <p:xfrm>
          <a:off x="3846889" y="609602"/>
          <a:ext cx="5424112" cy="32083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47229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64ABE-16E3-CCAC-4A9B-39D114CDD548}"/>
              </a:ext>
            </a:extLst>
          </p:cNvPr>
          <p:cNvSpPr>
            <a:spLocks noGrp="1"/>
          </p:cNvSpPr>
          <p:nvPr>
            <p:ph type="title"/>
          </p:nvPr>
        </p:nvSpPr>
        <p:spPr/>
        <p:txBody>
          <a:bodyPr/>
          <a:lstStyle/>
          <a:p>
            <a:r>
              <a:rPr lang="en-GB" dirty="0">
                <a:solidFill>
                  <a:schemeClr val="tx1"/>
                </a:solidFill>
              </a:rPr>
              <a:t>Reference</a:t>
            </a:r>
          </a:p>
        </p:txBody>
      </p:sp>
      <p:sp>
        <p:nvSpPr>
          <p:cNvPr id="3" name="Content Placeholder 2">
            <a:extLst>
              <a:ext uri="{FF2B5EF4-FFF2-40B4-BE49-F238E27FC236}">
                <a16:creationId xmlns:a16="http://schemas.microsoft.com/office/drawing/2014/main" id="{F1037BF0-4484-7CC5-1E61-44D5193639A1}"/>
              </a:ext>
            </a:extLst>
          </p:cNvPr>
          <p:cNvSpPr>
            <a:spLocks noGrp="1"/>
          </p:cNvSpPr>
          <p:nvPr>
            <p:ph idx="1"/>
          </p:nvPr>
        </p:nvSpPr>
        <p:spPr>
          <a:xfrm>
            <a:off x="402031" y="1779638"/>
            <a:ext cx="10676466" cy="3898594"/>
          </a:xfrm>
        </p:spPr>
        <p:txBody>
          <a:bodyPr>
            <a:normAutofit/>
          </a:bodyPr>
          <a:lstStyle/>
          <a:p>
            <a:pPr marL="0" indent="0">
              <a:buNone/>
            </a:pPr>
            <a:r>
              <a:rPr lang="en-GB" b="0" i="0" dirty="0">
                <a:solidFill>
                  <a:srgbClr val="222222"/>
                </a:solidFill>
                <a:effectLst/>
                <a:highlight>
                  <a:srgbClr val="FFFFFF"/>
                </a:highlight>
                <a:latin typeface="Arial" panose="020B0604020202020204" pitchFamily="34" charset="0"/>
              </a:rPr>
              <a:t>Basta, E., 2023. </a:t>
            </a:r>
            <a:r>
              <a:rPr lang="en-GB" b="0" i="1" dirty="0">
                <a:solidFill>
                  <a:srgbClr val="222222"/>
                </a:solidFill>
                <a:effectLst/>
                <a:highlight>
                  <a:srgbClr val="FFFFFF"/>
                </a:highlight>
                <a:latin typeface="Arial" panose="020B0604020202020204" pitchFamily="34" charset="0"/>
              </a:rPr>
              <a:t>The impact of emigration on </a:t>
            </a:r>
            <a:r>
              <a:rPr lang="en-GB" b="0" i="1" dirty="0" err="1">
                <a:solidFill>
                  <a:srgbClr val="222222"/>
                </a:solidFill>
                <a:effectLst/>
                <a:highlight>
                  <a:srgbClr val="FFFFFF"/>
                </a:highlight>
                <a:latin typeface="Arial" panose="020B0604020202020204" pitchFamily="34" charset="0"/>
              </a:rPr>
              <a:t>british</a:t>
            </a:r>
            <a:r>
              <a:rPr lang="en-GB" b="0" i="1" dirty="0">
                <a:solidFill>
                  <a:srgbClr val="222222"/>
                </a:solidFill>
                <a:effectLst/>
                <a:highlight>
                  <a:srgbClr val="FFFFFF"/>
                </a:highlight>
                <a:latin typeface="Arial" panose="020B0604020202020204" pitchFamily="34" charset="0"/>
              </a:rPr>
              <a:t> society since World War II.</a:t>
            </a:r>
            <a:r>
              <a:rPr lang="en-GB" i="1" dirty="0"/>
              <a:t> </a:t>
            </a:r>
          </a:p>
          <a:p>
            <a:pPr marL="0" indent="0">
              <a:buNone/>
            </a:pPr>
            <a:endParaRPr lang="en-GB" i="1" dirty="0"/>
          </a:p>
          <a:p>
            <a:pPr marL="0" indent="0">
              <a:buNone/>
            </a:pPr>
            <a:r>
              <a:rPr lang="en-GB" b="0" i="0" dirty="0">
                <a:solidFill>
                  <a:srgbClr val="222222"/>
                </a:solidFill>
                <a:effectLst/>
                <a:highlight>
                  <a:srgbClr val="FFFFFF"/>
                </a:highlight>
                <a:latin typeface="Arial" panose="020B0604020202020204" pitchFamily="34" charset="0"/>
              </a:rPr>
              <a:t>Fraser, A. and Mays, N., 2024. Health policy in the UK. In </a:t>
            </a:r>
            <a:r>
              <a:rPr lang="en-GB" b="0" i="1" dirty="0">
                <a:solidFill>
                  <a:srgbClr val="222222"/>
                </a:solidFill>
                <a:effectLst/>
                <a:highlight>
                  <a:srgbClr val="FFFFFF"/>
                </a:highlight>
                <a:latin typeface="Arial" panose="020B0604020202020204" pitchFamily="34" charset="0"/>
              </a:rPr>
              <a:t>Research Handbook on Health Care Policy</a:t>
            </a:r>
            <a:r>
              <a:rPr lang="en-GB" b="0" i="0" dirty="0">
                <a:solidFill>
                  <a:srgbClr val="222222"/>
                </a:solidFill>
                <a:effectLst/>
                <a:highlight>
                  <a:srgbClr val="FFFFFF"/>
                </a:highlight>
                <a:latin typeface="Arial" panose="020B0604020202020204" pitchFamily="34" charset="0"/>
              </a:rPr>
              <a:t> (pp. 497-552). Edward Elgar Publishing.</a:t>
            </a:r>
          </a:p>
          <a:p>
            <a:pPr marL="0" indent="0">
              <a:buNone/>
            </a:pPr>
            <a:endParaRPr lang="en-GB" b="0" i="0" dirty="0">
              <a:solidFill>
                <a:srgbClr val="222222"/>
              </a:solidFill>
              <a:effectLst/>
              <a:highlight>
                <a:srgbClr val="FFFFFF"/>
              </a:highlight>
              <a:latin typeface="Arial" panose="020B0604020202020204" pitchFamily="34" charset="0"/>
            </a:endParaRPr>
          </a:p>
          <a:p>
            <a:pPr marL="0" indent="0">
              <a:buNone/>
            </a:pPr>
            <a:r>
              <a:rPr lang="en-GB" dirty="0"/>
              <a:t>Glasby, Jon.(2017)  </a:t>
            </a:r>
            <a:r>
              <a:rPr lang="en-GB" i="1" dirty="0"/>
              <a:t>Understanding health and Social Care</a:t>
            </a:r>
            <a:r>
              <a:rPr lang="en-GB" dirty="0"/>
              <a:t>. 3</a:t>
            </a:r>
            <a:r>
              <a:rPr lang="en-GB" baseline="30000" dirty="0"/>
              <a:t>rd</a:t>
            </a:r>
            <a:r>
              <a:rPr lang="en-GB" dirty="0"/>
              <a:t> Edition. Bristol. Policy Press.</a:t>
            </a:r>
          </a:p>
          <a:p>
            <a:pPr marL="0" indent="0">
              <a:buNone/>
            </a:pPr>
            <a:endParaRPr lang="en-GB" dirty="0"/>
          </a:p>
          <a:p>
            <a:pPr marL="0" indent="0">
              <a:buNone/>
            </a:pPr>
            <a:r>
              <a:rPr lang="en-GB" b="0" i="0" dirty="0">
                <a:solidFill>
                  <a:srgbClr val="222222"/>
                </a:solidFill>
                <a:effectLst/>
                <a:highlight>
                  <a:srgbClr val="FFFFFF"/>
                </a:highlight>
                <a:latin typeface="Arial" panose="020B0604020202020204" pitchFamily="34" charset="0"/>
              </a:rPr>
              <a:t>Kaplan, D., 1999. </a:t>
            </a:r>
            <a:r>
              <a:rPr lang="en-GB" b="0" i="1" dirty="0">
                <a:solidFill>
                  <a:srgbClr val="222222"/>
                </a:solidFill>
                <a:effectLst/>
                <a:highlight>
                  <a:srgbClr val="FFFFFF"/>
                </a:highlight>
                <a:latin typeface="Arial" panose="020B0604020202020204" pitchFamily="34" charset="0"/>
              </a:rPr>
              <a:t>The definition of disability: Perspective of the disability community</a:t>
            </a:r>
            <a:r>
              <a:rPr lang="en-GB" b="0" i="0" dirty="0">
                <a:solidFill>
                  <a:srgbClr val="222222"/>
                </a:solidFill>
                <a:effectLst/>
                <a:highlight>
                  <a:srgbClr val="FFFFFF"/>
                </a:highlight>
                <a:latin typeface="Arial" panose="020B0604020202020204" pitchFamily="34" charset="0"/>
              </a:rPr>
              <a:t>. </a:t>
            </a:r>
            <a:r>
              <a:rPr lang="en-GB" b="0" i="1" dirty="0">
                <a:solidFill>
                  <a:srgbClr val="222222"/>
                </a:solidFill>
                <a:effectLst/>
                <a:highlight>
                  <a:srgbClr val="FFFFFF"/>
                </a:highlight>
                <a:latin typeface="Arial" panose="020B0604020202020204" pitchFamily="34" charset="0"/>
              </a:rPr>
              <a:t>J. Health Care L. &amp; </a:t>
            </a:r>
            <a:r>
              <a:rPr lang="en-GB" b="0" i="1" dirty="0" err="1">
                <a:solidFill>
                  <a:srgbClr val="222222"/>
                </a:solidFill>
                <a:effectLst/>
                <a:highlight>
                  <a:srgbClr val="FFFFFF"/>
                </a:highlight>
                <a:latin typeface="Arial" panose="020B0604020202020204" pitchFamily="34" charset="0"/>
              </a:rPr>
              <a:t>Pol'y</a:t>
            </a:r>
            <a:r>
              <a:rPr lang="en-GB" b="0" i="0" dirty="0">
                <a:solidFill>
                  <a:srgbClr val="222222"/>
                </a:solidFill>
                <a:effectLst/>
                <a:highlight>
                  <a:srgbClr val="FFFFFF"/>
                </a:highlight>
                <a:latin typeface="Arial" panose="020B0604020202020204" pitchFamily="34" charset="0"/>
              </a:rPr>
              <a:t>, </a:t>
            </a:r>
            <a:r>
              <a:rPr lang="en-GB" b="0" i="1" dirty="0">
                <a:solidFill>
                  <a:srgbClr val="222222"/>
                </a:solidFill>
                <a:effectLst/>
                <a:highlight>
                  <a:srgbClr val="FFFFFF"/>
                </a:highlight>
                <a:latin typeface="Arial" panose="020B0604020202020204" pitchFamily="34" charset="0"/>
              </a:rPr>
              <a:t>3</a:t>
            </a:r>
            <a:r>
              <a:rPr lang="en-GB" b="0" i="0" dirty="0">
                <a:solidFill>
                  <a:srgbClr val="222222"/>
                </a:solidFill>
                <a:effectLst/>
                <a:highlight>
                  <a:srgbClr val="FFFFFF"/>
                </a:highlight>
                <a:latin typeface="Arial" panose="020B0604020202020204" pitchFamily="34" charset="0"/>
              </a:rPr>
              <a:t>, p.352.</a:t>
            </a:r>
            <a:endParaRPr lang="en-GB" dirty="0"/>
          </a:p>
          <a:p>
            <a:pPr marL="0" indent="0">
              <a:buNone/>
            </a:pPr>
            <a:r>
              <a:rPr lang="en-GB" dirty="0"/>
              <a:t>                                       </a:t>
            </a:r>
          </a:p>
        </p:txBody>
      </p:sp>
    </p:spTree>
    <p:extLst>
      <p:ext uri="{BB962C8B-B14F-4D97-AF65-F5344CB8AC3E}">
        <p14:creationId xmlns:p14="http://schemas.microsoft.com/office/powerpoint/2010/main" val="313301976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1307</TotalTime>
  <Words>839</Words>
  <Application>Microsoft Office PowerPoint</Application>
  <PresentationFormat>Widescreen</PresentationFormat>
  <Paragraphs>62</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Arial</vt:lpstr>
      <vt:lpstr>Trebuchet MS</vt:lpstr>
      <vt:lpstr>Wingdings 3</vt:lpstr>
      <vt:lpstr>Facet</vt:lpstr>
      <vt:lpstr>Name: Daberechi Onyinye Eze Student ID: 2232114 Module Code: LCHS4003 Module : Introduction to Health and Social Care Lecturer: Jolly Nwankwo</vt:lpstr>
      <vt:lpstr>Introduction To Community Disability Services</vt:lpstr>
      <vt:lpstr>Origin of Community Disability Services in UK  </vt:lpstr>
      <vt:lpstr>How Community Disability Service Has Developed With Time</vt:lpstr>
      <vt:lpstr>How Community Disability Service Are Running Now In UK </vt:lpstr>
      <vt:lpstr>How Community Disability Services are running now</vt:lpstr>
      <vt:lpstr>HOW COMMUNITY DISABILITY SERVICES ARE RUNNING NOW IN UK</vt:lpstr>
      <vt:lpstr>How Community Disability Services Development Has Aided The NHS</vt:lpstr>
      <vt:lpstr>CONCLUSION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Daberechi Onyinye Eze (2232114)</dc:creator>
  <cp:lastModifiedBy>Daberechi Onyinye Eze (2232114)</cp:lastModifiedBy>
  <cp:revision>2</cp:revision>
  <dcterms:created xsi:type="dcterms:W3CDTF">2024-06-27T18:56:23Z</dcterms:created>
  <dcterms:modified xsi:type="dcterms:W3CDTF">2024-07-04T12:22:58Z</dcterms:modified>
</cp:coreProperties>
</file>