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9" autoAdjust="0"/>
    <p:restoredTop sz="94660"/>
  </p:normalViewPr>
  <p:slideViewPr>
    <p:cSldViewPr snapToGrid="0">
      <p:cViewPr varScale="1">
        <p:scale>
          <a:sx n="90" d="100"/>
          <a:sy n="90" d="100"/>
        </p:scale>
        <p:origin x="90"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3/8/2018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3/8/2018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3/8/2018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3/8/2018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3/8/2018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3/8/2018</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3/8/2018</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3/8/2018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3/8/2018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Gender Ideology</a:t>
            </a:r>
            <a:endParaRPr lang="en-GB" dirty="0"/>
          </a:p>
        </p:txBody>
      </p:sp>
      <p:sp>
        <p:nvSpPr>
          <p:cNvPr id="3" name="Subtitle 2"/>
          <p:cNvSpPr>
            <a:spLocks noGrp="1"/>
          </p:cNvSpPr>
          <p:nvPr>
            <p:ph type="subTitle" idx="1"/>
          </p:nvPr>
        </p:nvSpPr>
        <p:spPr/>
        <p:txBody>
          <a:bodyPr/>
          <a:lstStyle/>
          <a:p>
            <a:r>
              <a:rPr lang="en-GB" dirty="0" err="1" smtClean="0"/>
              <a:t>Kuhar</a:t>
            </a:r>
            <a:r>
              <a:rPr lang="en-GB" dirty="0" smtClean="0"/>
              <a:t> &amp; </a:t>
            </a:r>
            <a:r>
              <a:rPr lang="en-GB" dirty="0" err="1" smtClean="0"/>
              <a:t>Paternotte</a:t>
            </a:r>
            <a:r>
              <a:rPr lang="en-GB" dirty="0" smtClean="0"/>
              <a:t> (2017) Anti-gender campaigns in Europe</a:t>
            </a:r>
            <a:endParaRPr lang="en-GB" dirty="0"/>
          </a:p>
        </p:txBody>
      </p:sp>
    </p:spTree>
    <p:extLst>
      <p:ext uri="{BB962C8B-B14F-4D97-AF65-F5344CB8AC3E}">
        <p14:creationId xmlns:p14="http://schemas.microsoft.com/office/powerpoint/2010/main" val="415384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Sociology Guide</a:t>
            </a:r>
            <a:endParaRPr lang="en-GB" dirty="0"/>
          </a:p>
        </p:txBody>
      </p:sp>
      <p:sp>
        <p:nvSpPr>
          <p:cNvPr id="3" name="Content Placeholder 2"/>
          <p:cNvSpPr>
            <a:spLocks noGrp="1"/>
          </p:cNvSpPr>
          <p:nvPr>
            <p:ph idx="1"/>
          </p:nvPr>
        </p:nvSpPr>
        <p:spPr/>
        <p:txBody>
          <a:bodyPr/>
          <a:lstStyle/>
          <a:p>
            <a:r>
              <a:rPr lang="en-GB" dirty="0"/>
              <a:t>Gender ideology refers to attitudes regarding the appropriate roles, rights and responsibilities of men and women in society. Traditional gender ideologies emphasizes the value of distinctive roles for women and men where men </a:t>
            </a:r>
            <a:r>
              <a:rPr lang="en-GB" dirty="0" err="1"/>
              <a:t>fulfill</a:t>
            </a:r>
            <a:r>
              <a:rPr lang="en-GB" dirty="0"/>
              <a:t> their family roles through breadwinning activities and women </a:t>
            </a:r>
            <a:r>
              <a:rPr lang="en-GB" dirty="0" err="1"/>
              <a:t>fulfill</a:t>
            </a:r>
            <a:r>
              <a:rPr lang="en-GB" dirty="0"/>
              <a:t> their roles </a:t>
            </a:r>
            <a:r>
              <a:rPr lang="en-GB" dirty="0" smtClean="0"/>
              <a:t>through </a:t>
            </a:r>
            <a:r>
              <a:rPr lang="en-GB" dirty="0"/>
              <a:t>homemaker and parenting activities</a:t>
            </a:r>
            <a:r>
              <a:rPr lang="en-GB" dirty="0" smtClean="0"/>
              <a:t>.</a:t>
            </a:r>
          </a:p>
          <a:p>
            <a:r>
              <a:rPr lang="en-GB" dirty="0"/>
              <a:t>http://www.sociologyguide.com/gender/gender-ideology.php</a:t>
            </a:r>
          </a:p>
        </p:txBody>
      </p:sp>
    </p:spTree>
    <p:extLst>
      <p:ext uri="{BB962C8B-B14F-4D97-AF65-F5344CB8AC3E}">
        <p14:creationId xmlns:p14="http://schemas.microsoft.com/office/powerpoint/2010/main" val="1780447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Gender ideology also refers to societal beliefs that legitimate gender inequality. Gender ideology is not a variable that ranges from liberal to conservative instead it refers to specific type of belief those that support gender stratification.</a:t>
            </a:r>
            <a:endParaRPr lang="en-GB" dirty="0"/>
          </a:p>
        </p:txBody>
      </p:sp>
    </p:spTree>
    <p:extLst>
      <p:ext uri="{BB962C8B-B14F-4D97-AF65-F5344CB8AC3E}">
        <p14:creationId xmlns:p14="http://schemas.microsoft.com/office/powerpoint/2010/main" val="632561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3200" dirty="0" smtClean="0"/>
              <a:t>‘national manifestations of transnationally circulating movement against “gender ideology”.</a:t>
            </a:r>
          </a:p>
          <a:p>
            <a:endParaRPr lang="en-GB" sz="3200" dirty="0"/>
          </a:p>
        </p:txBody>
      </p:sp>
    </p:spTree>
    <p:extLst>
      <p:ext uri="{BB962C8B-B14F-4D97-AF65-F5344CB8AC3E}">
        <p14:creationId xmlns:p14="http://schemas.microsoft.com/office/powerpoint/2010/main" val="1262465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Focus on Europe, not so much written about the rise of this movement</a:t>
            </a:r>
            <a:br>
              <a:rPr lang="en-GB" dirty="0"/>
            </a:b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400" dirty="0" smtClean="0"/>
              <a:t>“ This is partly due to their recent character, which have mostly developed since the 2010. This absence, however, is also explained by the predominance of a teleological account of gender and sexual politics in the region. Scholars, observers and actors alike were generally convinced that Europe was on an unstoppable way towards “full” gender equality and sexual citizenship. They assumed that opposition was largely foreign to the European experience or could only subsist as reminder of the past, primarily in Eastern Europe or in (Catholic) countries such as Italy or Ireland.”</a:t>
            </a:r>
          </a:p>
          <a:p>
            <a:endParaRPr lang="en-GB" sz="2400" dirty="0"/>
          </a:p>
          <a:p>
            <a:r>
              <a:rPr lang="en-GB" sz="2400" dirty="0" smtClean="0"/>
              <a:t>Bound up with national identity.</a:t>
            </a:r>
            <a:endParaRPr lang="en-GB" sz="2400" dirty="0"/>
          </a:p>
        </p:txBody>
      </p:sp>
    </p:spTree>
    <p:extLst>
      <p:ext uri="{BB962C8B-B14F-4D97-AF65-F5344CB8AC3E}">
        <p14:creationId xmlns:p14="http://schemas.microsoft.com/office/powerpoint/2010/main" val="2249720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 </a:t>
            </a:r>
            <a:r>
              <a:rPr lang="en-GB" dirty="0" err="1" smtClean="0"/>
              <a:t>Manif</a:t>
            </a:r>
            <a:r>
              <a:rPr lang="en-GB" dirty="0" smtClean="0"/>
              <a:t> Pour </a:t>
            </a:r>
            <a:r>
              <a:rPr lang="en-GB" dirty="0" err="1" smtClean="0"/>
              <a:t>Tous</a:t>
            </a:r>
            <a:endParaRPr lang="en-GB" dirty="0"/>
          </a:p>
        </p:txBody>
      </p:sp>
      <p:sp>
        <p:nvSpPr>
          <p:cNvPr id="3" name="Content Placeholder 2"/>
          <p:cNvSpPr>
            <a:spLocks noGrp="1"/>
          </p:cNvSpPr>
          <p:nvPr>
            <p:ph idx="1"/>
          </p:nvPr>
        </p:nvSpPr>
        <p:spPr/>
        <p:txBody>
          <a:bodyPr/>
          <a:lstStyle/>
          <a:p>
            <a:r>
              <a:rPr lang="en-GB" dirty="0" smtClean="0"/>
              <a:t>“Gender ideology is destructive, obscurantist, anti-social, anti-popular as much as it is anti-natural”</a:t>
            </a:r>
            <a:endParaRPr lang="en-GB" dirty="0"/>
          </a:p>
        </p:txBody>
      </p:sp>
    </p:spTree>
    <p:extLst>
      <p:ext uri="{BB962C8B-B14F-4D97-AF65-F5344CB8AC3E}">
        <p14:creationId xmlns:p14="http://schemas.microsoft.com/office/powerpoint/2010/main" val="2249177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ideology</a:t>
            </a:r>
            <a:endParaRPr lang="en-GB" dirty="0"/>
          </a:p>
        </p:txBody>
      </p:sp>
      <p:sp>
        <p:nvSpPr>
          <p:cNvPr id="3" name="Content Placeholder 2"/>
          <p:cNvSpPr>
            <a:spLocks noGrp="1"/>
          </p:cNvSpPr>
          <p:nvPr>
            <p:ph idx="1"/>
          </p:nvPr>
        </p:nvSpPr>
        <p:spPr/>
        <p:txBody>
          <a:bodyPr/>
          <a:lstStyle/>
          <a:p>
            <a:r>
              <a:rPr lang="en-GB" dirty="0" smtClean="0"/>
              <a:t>A term initially devised to oppose:</a:t>
            </a:r>
          </a:p>
          <a:p>
            <a:endParaRPr lang="en-GB" dirty="0"/>
          </a:p>
          <a:p>
            <a:r>
              <a:rPr lang="en-GB" dirty="0" smtClean="0"/>
              <a:t>Gender studies</a:t>
            </a:r>
          </a:p>
          <a:p>
            <a:r>
              <a:rPr lang="en-GB" dirty="0" smtClean="0"/>
              <a:t>Women’s rights</a:t>
            </a:r>
          </a:p>
          <a:p>
            <a:r>
              <a:rPr lang="en-GB" dirty="0" smtClean="0"/>
              <a:t>LGBT rights and activism</a:t>
            </a:r>
          </a:p>
          <a:p>
            <a:r>
              <a:rPr lang="en-GB" dirty="0" smtClean="0"/>
              <a:t>Scholarship deconstructing essentialist and naturalist assumptions about gender and sexuality</a:t>
            </a:r>
          </a:p>
          <a:p>
            <a:endParaRPr lang="en-GB" dirty="0"/>
          </a:p>
        </p:txBody>
      </p:sp>
    </p:spTree>
    <p:extLst>
      <p:ext uri="{BB962C8B-B14F-4D97-AF65-F5344CB8AC3E}">
        <p14:creationId xmlns:p14="http://schemas.microsoft.com/office/powerpoint/2010/main" val="3586314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lnSpcReduction="10000"/>
          </a:bodyPr>
          <a:lstStyle/>
          <a:p>
            <a:r>
              <a:rPr lang="en-GB" sz="3200" dirty="0"/>
              <a:t>“erasing fierce controversies within gender and sexuality studies and the complex interplay between activism and the </a:t>
            </a:r>
            <a:r>
              <a:rPr lang="en-GB" sz="3200" dirty="0" smtClean="0"/>
              <a:t>academy, it regards gender as the ideological matrix of a set of abhorred ethical and social reforms, namely sexual and reproductive rights, same sex marriage and adoption, new reproductive technologies, sex education, gender mainstreaming, protection against gender violence and others.”</a:t>
            </a:r>
            <a:endParaRPr lang="en-GB" sz="3200" dirty="0"/>
          </a:p>
          <a:p>
            <a:r>
              <a:rPr lang="en-GB" dirty="0"/>
              <a:t>(loc.297)</a:t>
            </a:r>
          </a:p>
          <a:p>
            <a:endParaRPr lang="en-GB" dirty="0"/>
          </a:p>
        </p:txBody>
      </p:sp>
    </p:spTree>
    <p:extLst>
      <p:ext uri="{BB962C8B-B14F-4D97-AF65-F5344CB8AC3E}">
        <p14:creationId xmlns:p14="http://schemas.microsoft.com/office/powerpoint/2010/main" val="3903672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Anti-gender Campaigns</a:t>
            </a:r>
            <a:endParaRPr lang="en-GB" dirty="0"/>
          </a:p>
        </p:txBody>
      </p:sp>
      <p:sp>
        <p:nvSpPr>
          <p:cNvPr id="3" name="Content Placeholder 2"/>
          <p:cNvSpPr>
            <a:spLocks noGrp="1"/>
          </p:cNvSpPr>
          <p:nvPr>
            <p:ph idx="1"/>
          </p:nvPr>
        </p:nvSpPr>
        <p:spPr/>
        <p:txBody>
          <a:bodyPr>
            <a:normAutofit/>
          </a:bodyPr>
          <a:lstStyle/>
          <a:p>
            <a:r>
              <a:rPr lang="en-GB" sz="2800" dirty="0" smtClean="0"/>
              <a:t>“can also be read as a project of alternative knowledge production, which aims to dismantle post-structural research in social sciences and the humanities in particular. The latter are deemed ideological and not in touch with allegedly unquestioning findings of natural scie3nces, particularly biology, medical and psychological studies in line with the idea of essential differences between </a:t>
            </a:r>
            <a:r>
              <a:rPr lang="en-GB" sz="2800" dirty="0" err="1" smtClean="0"/>
              <a:t>mele</a:t>
            </a:r>
            <a:r>
              <a:rPr lang="en-GB" sz="2800" dirty="0" smtClean="0"/>
              <a:t> and female sex (including differences in male and female brains) and the complementarity of male and female sexes.”</a:t>
            </a:r>
            <a:endParaRPr lang="en-GB" sz="2800" dirty="0"/>
          </a:p>
        </p:txBody>
      </p:sp>
    </p:spTree>
    <p:extLst>
      <p:ext uri="{BB962C8B-B14F-4D97-AF65-F5344CB8AC3E}">
        <p14:creationId xmlns:p14="http://schemas.microsoft.com/office/powerpoint/2010/main" val="2408236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ideology</a:t>
            </a:r>
            <a:endParaRPr lang="en-GB" dirty="0"/>
          </a:p>
        </p:txBody>
      </p:sp>
      <p:sp>
        <p:nvSpPr>
          <p:cNvPr id="3" name="Content Placeholder 2"/>
          <p:cNvSpPr>
            <a:spLocks noGrp="1"/>
          </p:cNvSpPr>
          <p:nvPr>
            <p:ph idx="1"/>
          </p:nvPr>
        </p:nvSpPr>
        <p:spPr/>
        <p:txBody>
          <a:bodyPr/>
          <a:lstStyle/>
          <a:p>
            <a:r>
              <a:rPr lang="en-GB" dirty="0" smtClean="0"/>
              <a:t>Seen as </a:t>
            </a:r>
          </a:p>
          <a:p>
            <a:r>
              <a:rPr lang="en-GB" dirty="0" smtClean="0"/>
              <a:t>Anthropological threat</a:t>
            </a:r>
          </a:p>
          <a:p>
            <a:endParaRPr lang="en-GB" dirty="0"/>
          </a:p>
          <a:p>
            <a:r>
              <a:rPr lang="en-GB" dirty="0" smtClean="0"/>
              <a:t>Epistemological threat</a:t>
            </a:r>
          </a:p>
          <a:p>
            <a:endParaRPr lang="en-GB" dirty="0"/>
          </a:p>
          <a:p>
            <a:r>
              <a:rPr lang="en-GB" dirty="0" smtClean="0"/>
              <a:t>Political conspiracy to seizing power and imposing deviant and minority values to average people.</a:t>
            </a:r>
          </a:p>
          <a:p>
            <a:r>
              <a:rPr lang="en-GB" dirty="0" smtClean="0"/>
              <a:t>(loc. 325)</a:t>
            </a:r>
            <a:endParaRPr lang="en-GB" dirty="0"/>
          </a:p>
        </p:txBody>
      </p:sp>
    </p:spTree>
    <p:extLst>
      <p:ext uri="{BB962C8B-B14F-4D97-AF65-F5344CB8AC3E}">
        <p14:creationId xmlns:p14="http://schemas.microsoft.com/office/powerpoint/2010/main" val="3278657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Symbolic Glue – gender ideology</a:t>
            </a:r>
            <a:endParaRPr lang="en-GB" dirty="0"/>
          </a:p>
        </p:txBody>
      </p:sp>
      <p:sp>
        <p:nvSpPr>
          <p:cNvPr id="3" name="Content Placeholder 2"/>
          <p:cNvSpPr>
            <a:spLocks noGrp="1"/>
          </p:cNvSpPr>
          <p:nvPr>
            <p:ph idx="1"/>
          </p:nvPr>
        </p:nvSpPr>
        <p:spPr/>
        <p:txBody>
          <a:bodyPr/>
          <a:lstStyle/>
          <a:p>
            <a:r>
              <a:rPr lang="en-GB" dirty="0" smtClean="0"/>
              <a:t>In Europe these seems to be a coalescing between:</a:t>
            </a:r>
          </a:p>
          <a:p>
            <a:endParaRPr lang="en-GB" dirty="0"/>
          </a:p>
          <a:p>
            <a:r>
              <a:rPr lang="en-GB" dirty="0" smtClean="0"/>
              <a:t>The Catholic Church</a:t>
            </a:r>
          </a:p>
          <a:p>
            <a:r>
              <a:rPr lang="en-GB" dirty="0" smtClean="0"/>
              <a:t>Right Wing </a:t>
            </a:r>
            <a:r>
              <a:rPr lang="en-GB" dirty="0" err="1" smtClean="0"/>
              <a:t>popularist</a:t>
            </a:r>
            <a:r>
              <a:rPr lang="en-GB" dirty="0" smtClean="0"/>
              <a:t> wave</a:t>
            </a:r>
          </a:p>
          <a:p>
            <a:r>
              <a:rPr lang="en-GB" dirty="0" smtClean="0"/>
              <a:t>Anti-austerity movements – minorities are being made the scape-goats</a:t>
            </a:r>
          </a:p>
          <a:p>
            <a:r>
              <a:rPr lang="en-GB" dirty="0" smtClean="0"/>
              <a:t>Nostalgia of a golden age of the past</a:t>
            </a:r>
          </a:p>
          <a:p>
            <a:r>
              <a:rPr lang="en-GB" dirty="0" smtClean="0"/>
              <a:t>Contested and uncertain masculinities – inverted social mobility and perceived </a:t>
            </a:r>
            <a:r>
              <a:rPr lang="en-GB" smtClean="0"/>
              <a:t>cultural threats.</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41244150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111</TotalTime>
  <Words>527</Words>
  <Application>Microsoft Office PowerPoint</Application>
  <PresentationFormat>Widescreen</PresentationFormat>
  <Paragraphs>41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Rockwell</vt:lpstr>
      <vt:lpstr>Rockwell Condensed</vt:lpstr>
      <vt:lpstr>Wingdings</vt:lpstr>
      <vt:lpstr>Wood Type</vt:lpstr>
      <vt:lpstr>Gender Ideology</vt:lpstr>
      <vt:lpstr>Sociology Guide</vt:lpstr>
      <vt:lpstr>PowerPoint Presentation</vt:lpstr>
      <vt:lpstr>PowerPoint Presentation</vt:lpstr>
      <vt:lpstr>Focus on Europe, not so much written about the rise of this movement  </vt:lpstr>
      <vt:lpstr>La Manif Pour Tous</vt:lpstr>
      <vt:lpstr>Gender ideology</vt:lpstr>
      <vt:lpstr>PowerPoint Presentation</vt:lpstr>
      <vt:lpstr>Anti-gender Campaigns</vt:lpstr>
      <vt:lpstr>Gender ideology</vt:lpstr>
      <vt:lpstr>Symbolic Glue – gender ideology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Ideology</dc:title>
  <dc:creator>Carol U Hughes</dc:creator>
  <cp:lastModifiedBy>Carol U Hughes</cp:lastModifiedBy>
  <cp:revision>3</cp:revision>
  <dcterms:created xsi:type="dcterms:W3CDTF">2018-03-08T15:14:36Z</dcterms:created>
  <dcterms:modified xsi:type="dcterms:W3CDTF">2018-03-08T17:05:59Z</dcterms:modified>
</cp:coreProperties>
</file>