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65" r:id="rId4"/>
    <p:sldId id="266" r:id="rId5"/>
    <p:sldId id="258" r:id="rId6"/>
    <p:sldId id="267" r:id="rId7"/>
    <p:sldId id="268" r:id="rId8"/>
    <p:sldId id="259" r:id="rId9"/>
    <p:sldId id="260" r:id="rId10"/>
    <p:sldId id="269" r:id="rId11"/>
    <p:sldId id="270" r:id="rId12"/>
    <p:sldId id="262" r:id="rId13"/>
    <p:sldId id="263" r:id="rId14"/>
    <p:sldId id="264" r:id="rId15"/>
    <p:sldId id="26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80" d="100"/>
          <a:sy n="80" d="100"/>
        </p:scale>
        <p:origin x="56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581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340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845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343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76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87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619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065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66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944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1905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338818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265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959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9611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4302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164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D7C2C-977B-4BD9-8B6E-7222BFB387A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1655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Paraphrasing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078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Paraphrasing?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“… putting the gist of what someone has written in your own words.”</a:t>
            </a:r>
          </a:p>
          <a:p>
            <a:pPr marL="0" indent="0" algn="r">
              <a:buNone/>
            </a:pPr>
            <a:r>
              <a:rPr lang="en-GB" dirty="0" smtClean="0">
                <a:solidFill>
                  <a:schemeClr val="tx1"/>
                </a:solidFill>
              </a:rPr>
              <a:t>(Craig, 2009: 189)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“ … using your own words to express ideas that have come from another source.”</a:t>
            </a:r>
          </a:p>
          <a:p>
            <a:pPr marL="0" indent="0" algn="r">
              <a:buNone/>
            </a:pPr>
            <a:r>
              <a:rPr lang="en-GB" dirty="0" smtClean="0">
                <a:solidFill>
                  <a:schemeClr val="tx1"/>
                </a:solidFill>
              </a:rPr>
              <a:t>(Osmond, 2013: 111)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This is an essential skill for academic writing.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563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Paraphrase is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your </a:t>
            </a:r>
            <a:r>
              <a:rPr lang="en-GB" dirty="0" smtClean="0"/>
              <a:t>own rendition of essential information and ideas expressed by someone else, presented in a new form.</a:t>
            </a:r>
          </a:p>
          <a:p>
            <a:r>
              <a:rPr lang="en-GB" dirty="0" smtClean="0"/>
              <a:t>one legitimate way (when accompanied by accurate documentation) to borrow from a source.</a:t>
            </a:r>
          </a:p>
          <a:p>
            <a:r>
              <a:rPr lang="en-GB" dirty="0" smtClean="0"/>
              <a:t>a more detailed restatement than a summary, which focuses concisely on a single main idea</a:t>
            </a:r>
            <a:r>
              <a:rPr lang="en-GB" dirty="0" smtClean="0"/>
              <a:t>.</a:t>
            </a:r>
          </a:p>
          <a:p>
            <a:pPr marL="0" indent="0" algn="r">
              <a:buNone/>
            </a:pPr>
            <a:r>
              <a:rPr lang="en-GB" dirty="0" smtClean="0"/>
              <a:t>(Owl Purdue Online Writing Lab 2017)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7027" y="82550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354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Paraphrasing is a valuable skill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2473044"/>
            <a:ext cx="9905999" cy="354171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</a:t>
            </a:r>
            <a:r>
              <a:rPr lang="en-GB" dirty="0" smtClean="0"/>
              <a:t>ecause …</a:t>
            </a:r>
          </a:p>
          <a:p>
            <a:r>
              <a:rPr lang="en-GB" dirty="0" smtClean="0"/>
              <a:t>it is better than quoting information from an undistinguished passage.</a:t>
            </a:r>
          </a:p>
          <a:p>
            <a:r>
              <a:rPr lang="en-GB" dirty="0" smtClean="0"/>
              <a:t>it helps you control the temptation to quote too much.</a:t>
            </a:r>
          </a:p>
          <a:p>
            <a:r>
              <a:rPr lang="en-GB" dirty="0" smtClean="0"/>
              <a:t>the mental process required for successful paraphrasing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  helps </a:t>
            </a:r>
            <a:r>
              <a:rPr lang="en-GB" dirty="0" smtClean="0"/>
              <a:t>you to grasp the full meaning of the original.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9974" y="3841607"/>
            <a:ext cx="2868168" cy="286816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582310" y="5645426"/>
            <a:ext cx="6114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(Owl Purdue Online Writing Lab 2017)</a:t>
            </a:r>
          </a:p>
        </p:txBody>
      </p:sp>
    </p:spTree>
    <p:extLst>
      <p:ext uri="{BB962C8B-B14F-4D97-AF65-F5344CB8AC3E}">
        <p14:creationId xmlns:p14="http://schemas.microsoft.com/office/powerpoint/2010/main" val="1984058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paraphrase?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Writing in your own words rather than directly quoting shows you have understood what you have read and can summarise the information.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Paraphrasing, does not mean just changing a few words from the original text around.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If too much of the text is the same as the source, you could be accused of plagiarism.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When paraphrasing you still need to include references to the sources used.</a:t>
            </a:r>
          </a:p>
          <a:p>
            <a:pPr marL="0" indent="0" algn="r">
              <a:buNone/>
            </a:pPr>
            <a:r>
              <a:rPr lang="en-GB" dirty="0" smtClean="0">
                <a:solidFill>
                  <a:schemeClr val="tx1"/>
                </a:solidFill>
              </a:rPr>
              <a:t>(University of South Australia, 2020)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7632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1027" y="375871"/>
            <a:ext cx="2951961" cy="733204"/>
          </a:xfrm>
        </p:spPr>
        <p:txBody>
          <a:bodyPr/>
          <a:lstStyle/>
          <a:p>
            <a:r>
              <a:rPr lang="en-GB" dirty="0" smtClean="0"/>
              <a:t>6 easy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8644" y="1304366"/>
            <a:ext cx="8596668" cy="461511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1.Reread the original passage until you understand its full meaning.</a:t>
            </a:r>
          </a:p>
          <a:p>
            <a:pPr marL="0" indent="0">
              <a:buNone/>
            </a:pPr>
            <a:r>
              <a:rPr lang="en-GB" dirty="0" smtClean="0"/>
              <a:t>2.Set the original aside, and write your paraphrase on a note card or in a note book.</a:t>
            </a:r>
          </a:p>
          <a:p>
            <a:pPr marL="0" indent="0">
              <a:buNone/>
            </a:pPr>
            <a:r>
              <a:rPr lang="en-GB" dirty="0" smtClean="0"/>
              <a:t>3.Jot down a few words below your paraphrase to remind you later how you envision using this material. At the top of the note card or page in your note book, write a key word or phrase to indicate the subject of your paraphrase.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4127" y="4895618"/>
            <a:ext cx="3124797" cy="17855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6184" y="4804178"/>
            <a:ext cx="2816393" cy="187703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978924" y="501706"/>
            <a:ext cx="6107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/>
              <a:t>(Owl Purdue Online Writing Lab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521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3218" y="181196"/>
            <a:ext cx="9905998" cy="1035354"/>
          </a:xfrm>
        </p:spPr>
        <p:txBody>
          <a:bodyPr/>
          <a:lstStyle/>
          <a:p>
            <a:r>
              <a:rPr lang="en-GB" dirty="0"/>
              <a:t>6 easy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26465"/>
            <a:ext cx="8596668" cy="461489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4.Check your rendition with the original to make sure that your version accurately expresses all the essential information in a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new </a:t>
            </a:r>
            <a:r>
              <a:rPr lang="en-GB" dirty="0" smtClean="0"/>
              <a:t>form.</a:t>
            </a:r>
          </a:p>
          <a:p>
            <a:pPr marL="0" indent="0">
              <a:buNone/>
            </a:pPr>
            <a:r>
              <a:rPr lang="en-GB" dirty="0" smtClean="0"/>
              <a:t>5.Use quotation marks to identify any unique term or phraseology you have borrowed exactly from the source (i.e. copied word for word).</a:t>
            </a:r>
          </a:p>
          <a:p>
            <a:pPr marL="0" indent="0">
              <a:buNone/>
            </a:pPr>
            <a:r>
              <a:rPr lang="en-GB" dirty="0" smtClean="0"/>
              <a:t>6.Record the source (including the page) on your note card or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note </a:t>
            </a:r>
            <a:r>
              <a:rPr lang="en-GB" dirty="0" smtClean="0"/>
              <a:t>pad so that you can credit it easily if you decide to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</a:t>
            </a:r>
            <a:r>
              <a:rPr lang="en-GB" dirty="0" smtClean="0"/>
              <a:t>ncorporate </a:t>
            </a:r>
            <a:r>
              <a:rPr lang="en-GB" dirty="0" smtClean="0"/>
              <a:t>the material into your paper.</a:t>
            </a:r>
          </a:p>
          <a:p>
            <a:pPr marL="0" indent="0">
              <a:buNone/>
            </a:pPr>
            <a:r>
              <a:rPr lang="en-GB" dirty="0"/>
              <a:t>(Owl Purdue Online Writing Lab 2017)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9742" y="4568317"/>
            <a:ext cx="3592258" cy="222159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6800" y="51071"/>
            <a:ext cx="3505200" cy="2330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383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Compare examples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Original text</a:t>
            </a:r>
            <a:endParaRPr lang="en-GB" dirty="0"/>
          </a:p>
        </p:txBody>
      </p:sp>
      <p:pic>
        <p:nvPicPr>
          <p:cNvPr id="1026" name="Picture 2" descr="Examp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41413" y="3324372"/>
            <a:ext cx="4878387" cy="221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Attempt to paraphrase</a:t>
            </a:r>
            <a:endParaRPr lang="en-GB" dirty="0"/>
          </a:p>
        </p:txBody>
      </p:sp>
      <p:pic>
        <p:nvPicPr>
          <p:cNvPr id="1028" name="Picture 4" descr="Example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72200" y="3486883"/>
            <a:ext cx="4875213" cy="1890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6607534" y="5939624"/>
            <a:ext cx="41823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(University of South Australia,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19733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Compare examples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Better version</a:t>
            </a:r>
            <a:endParaRPr lang="en-GB" dirty="0"/>
          </a:p>
        </p:txBody>
      </p:sp>
      <p:pic>
        <p:nvPicPr>
          <p:cNvPr id="2050" name="Picture 2" descr="Examp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41413" y="3670594"/>
            <a:ext cx="4878387" cy="1523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1789043"/>
            <a:ext cx="5183188" cy="4400620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The example above is too similar.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Could be considered plagiarism even though it is referenced.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It is not enough to change some words or rearrange sentences.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The example opposite is better.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It conveys the main idea, without using too much of the original text.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It is a concise summary of the original text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89329" y="5899868"/>
            <a:ext cx="4810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(University of South Australia,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8721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Compare some </a:t>
            </a:r>
            <a:r>
              <a:rPr lang="en-GB" dirty="0" smtClean="0"/>
              <a:t>more examples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657185" y="1816596"/>
            <a:ext cx="9064751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original passage:</a:t>
            </a:r>
            <a:endParaRPr kumimoji="0" lang="en-US" alt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Students frequently overuse direct quotation in taking notes, and as a result they overuse quotations in the final [research] paper. Probably only about 10% of your final manuscript should appear as directly quoted matter. 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Therefore,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 should strive to limit the amount of exact transcribing of source materials while taking notes. Lester, James D. </a:t>
            </a:r>
            <a:r>
              <a:rPr kumimoji="0" lang="en-US" altLang="en-US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Writing Research Papers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2nd ed. (1976): 46-47.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legitimate paraphrase:</a:t>
            </a:r>
            <a:endParaRPr kumimoji="0" lang="en-US" alt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research papers students often quote excessively, failing to keep quoted material down to a desirable level.</a:t>
            </a:r>
            <a:r>
              <a:rPr kumimoji="0" lang="en-US" altLang="en-US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 problem usually originates during note taking, hence it is essential to minimize the material recorded verbatim</a:t>
            </a:r>
            <a:r>
              <a:rPr kumimoji="0" lang="en-US" altLang="en-US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(Lester, 1976: 46-47).</a:t>
            </a:r>
          </a:p>
        </p:txBody>
      </p:sp>
    </p:spTree>
    <p:extLst>
      <p:ext uri="{BB962C8B-B14F-4D97-AF65-F5344CB8AC3E}">
        <p14:creationId xmlns:p14="http://schemas.microsoft.com/office/powerpoint/2010/main" val="41926366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Compare some </a:t>
            </a:r>
            <a:r>
              <a:rPr lang="en-GB" dirty="0" smtClean="0"/>
              <a:t>More examples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141413" y="2097088"/>
            <a:ext cx="8653272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 acceptable paraphrased</a:t>
            </a:r>
            <a:r>
              <a:rPr kumimoji="0" lang="en-US" altLang="en-US" sz="1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summary: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Students should take just a few notes in direct quotation from sources to help minimize the amount of quoted material in a research paper (Lester, 1976: 46-47).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plagiarized version: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Students often use too many direct quotations when they take notes, resulting in too many of them in the final research paper. In fact, probably only about 10% of the final copy should consist of directly quoted material. So it is important to limit the amount of source material copied while taking notes.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69264" y="6053328"/>
            <a:ext cx="7763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US" altLang="en-US" dirty="0">
                <a:latin typeface="Arial" panose="020B0604020202020204" pitchFamily="34" charset="0"/>
              </a:rPr>
              <a:t>(Owl Purdue Online Writing Lab 2017</a:t>
            </a:r>
            <a:r>
              <a:rPr lang="en-US" altLang="en-US" dirty="0" smtClean="0">
                <a:latin typeface="Arial" panose="020B0604020202020204" pitchFamily="34" charset="0"/>
              </a:rPr>
              <a:t>)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38200" y="5432456"/>
            <a:ext cx="7427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is wrong with this last example?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6401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991925"/>
          </a:xfrm>
        </p:spPr>
        <p:txBody>
          <a:bodyPr>
            <a:normAutofit/>
          </a:bodyPr>
          <a:lstStyle/>
          <a:p>
            <a:r>
              <a:rPr lang="en-GB" cap="none" dirty="0" smtClean="0"/>
              <a:t>Effective Paraphrasing</a:t>
            </a:r>
            <a:endParaRPr lang="en-GB" cap="none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1383928" y="2679590"/>
            <a:ext cx="9501408" cy="388023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 smtClean="0">
                <a:solidFill>
                  <a:schemeClr val="tx1"/>
                </a:solidFill>
              </a:rPr>
              <a:t>To paraphrase well avoid making your writing too similar to the original source.</a:t>
            </a:r>
          </a:p>
          <a:p>
            <a:r>
              <a:rPr lang="en-GB" sz="2400" dirty="0" smtClean="0"/>
              <a:t>Make use of synonyms – </a:t>
            </a:r>
            <a:r>
              <a:rPr lang="en-GB" sz="2400" smtClean="0"/>
              <a:t>a Thesaurus </a:t>
            </a:r>
            <a:r>
              <a:rPr lang="en-GB" sz="2400" dirty="0" smtClean="0"/>
              <a:t>can help with this</a:t>
            </a:r>
            <a:endParaRPr lang="en-GB" sz="2400" dirty="0" smtClean="0">
              <a:solidFill>
                <a:schemeClr val="tx1"/>
              </a:solidFill>
            </a:endParaRPr>
          </a:p>
          <a:p>
            <a:r>
              <a:rPr lang="en-GB" sz="2400" dirty="0" smtClean="0">
                <a:solidFill>
                  <a:schemeClr val="tx1"/>
                </a:solidFill>
              </a:rPr>
              <a:t>Summarise the idea or passage as a whole rather than trying to reword sentence by sentence.</a:t>
            </a:r>
          </a:p>
          <a:p>
            <a:r>
              <a:rPr lang="en-GB" sz="2400" dirty="0" smtClean="0">
                <a:solidFill>
                  <a:schemeClr val="tx1"/>
                </a:solidFill>
              </a:rPr>
              <a:t>“In </a:t>
            </a:r>
            <a:r>
              <a:rPr lang="en-GB" sz="2400" dirty="0">
                <a:solidFill>
                  <a:schemeClr val="tx1"/>
                </a:solidFill>
              </a:rPr>
              <a:t>general, paraphrases should be shorter, more succinct, and get to the main point quicker than their source </a:t>
            </a:r>
            <a:r>
              <a:rPr lang="en-GB" sz="2400" dirty="0" smtClean="0">
                <a:solidFill>
                  <a:schemeClr val="tx1"/>
                </a:solidFill>
              </a:rPr>
              <a:t>passages.”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pPr algn="r"/>
            <a:r>
              <a:rPr lang="en-GB" sz="2400" dirty="0">
                <a:solidFill>
                  <a:schemeClr val="tx1"/>
                </a:solidFill>
              </a:rPr>
              <a:t>(University of South Australia, 2020)</a:t>
            </a:r>
            <a:endParaRPr lang="en-GB" sz="2400" dirty="0" smtClean="0">
              <a:solidFill>
                <a:schemeClr val="tx1"/>
              </a:solidFill>
            </a:endParaRP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3618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067" y="479066"/>
            <a:ext cx="10058400" cy="705678"/>
          </a:xfrm>
        </p:spPr>
        <p:txBody>
          <a:bodyPr/>
          <a:lstStyle/>
          <a:p>
            <a:r>
              <a:rPr lang="en-GB" cap="none" dirty="0"/>
              <a:t>Ten Steps for Paraphrasing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787579" y="1645920"/>
            <a:ext cx="10924692" cy="5025225"/>
          </a:xfrm>
        </p:spPr>
        <p:txBody>
          <a:bodyPr>
            <a:normAutofit fontScale="55000" lnSpcReduction="20000"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Read the </a:t>
            </a:r>
            <a:r>
              <a:rPr lang="en-GB" sz="3600" dirty="0" smtClean="0">
                <a:solidFill>
                  <a:schemeClr val="tx1"/>
                </a:solidFill>
              </a:rPr>
              <a:t>source</a:t>
            </a:r>
          </a:p>
          <a:p>
            <a:r>
              <a:rPr lang="en-GB" sz="3600" dirty="0">
                <a:solidFill>
                  <a:schemeClr val="tx1"/>
                </a:solidFill>
              </a:rPr>
              <a:t>Understand the </a:t>
            </a:r>
            <a:r>
              <a:rPr lang="en-GB" sz="3600" dirty="0" smtClean="0">
                <a:solidFill>
                  <a:schemeClr val="tx1"/>
                </a:solidFill>
              </a:rPr>
              <a:t>source</a:t>
            </a:r>
          </a:p>
          <a:p>
            <a:r>
              <a:rPr lang="en-GB" sz="3600" dirty="0">
                <a:solidFill>
                  <a:schemeClr val="tx1"/>
                </a:solidFill>
              </a:rPr>
              <a:t>Highlight any key or technical terms you cannot change</a:t>
            </a:r>
            <a:r>
              <a:rPr lang="en-GB" sz="3600" dirty="0" smtClean="0">
                <a:solidFill>
                  <a:schemeClr val="tx1"/>
                </a:solidFill>
              </a:rPr>
              <a:t>. If using these they are treated as quotations.</a:t>
            </a:r>
          </a:p>
          <a:p>
            <a:r>
              <a:rPr lang="en-GB" sz="3600" dirty="0">
                <a:solidFill>
                  <a:schemeClr val="tx1"/>
                </a:solidFill>
              </a:rPr>
              <a:t>Put the source to one side</a:t>
            </a:r>
            <a:r>
              <a:rPr lang="en-GB" sz="36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GB" sz="3600" dirty="0">
                <a:solidFill>
                  <a:schemeClr val="tx1"/>
                </a:solidFill>
              </a:rPr>
              <a:t>Write the main ideas or points in your own words</a:t>
            </a:r>
            <a:r>
              <a:rPr lang="en-GB" sz="36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GB" sz="3600" dirty="0">
                <a:solidFill>
                  <a:schemeClr val="tx1"/>
                </a:solidFill>
              </a:rPr>
              <a:t>Quickly re-read what you have written to make sure you have included the important details</a:t>
            </a:r>
            <a:r>
              <a:rPr lang="en-GB" sz="36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GB" sz="3600" dirty="0">
                <a:solidFill>
                  <a:schemeClr val="tx1"/>
                </a:solidFill>
              </a:rPr>
              <a:t>Put the source away </a:t>
            </a:r>
            <a:r>
              <a:rPr lang="en-GB" sz="3600" dirty="0" smtClean="0">
                <a:solidFill>
                  <a:schemeClr val="tx1"/>
                </a:solidFill>
              </a:rPr>
              <a:t>again.</a:t>
            </a:r>
          </a:p>
          <a:p>
            <a:r>
              <a:rPr lang="en-GB" sz="3600" dirty="0">
                <a:solidFill>
                  <a:schemeClr val="tx1"/>
                </a:solidFill>
              </a:rPr>
              <a:t>Re-read and edit your paraphrase</a:t>
            </a:r>
            <a:r>
              <a:rPr lang="en-GB" sz="36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GB" sz="3600" dirty="0">
                <a:solidFill>
                  <a:schemeClr val="tx1"/>
                </a:solidFill>
              </a:rPr>
              <a:t>Check sentence structure and grammar</a:t>
            </a:r>
            <a:r>
              <a:rPr lang="en-GB" sz="36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GB" sz="3600" dirty="0">
                <a:solidFill>
                  <a:schemeClr val="tx1"/>
                </a:solidFill>
              </a:rPr>
              <a:t>Add the paraphrase to the best place in your </a:t>
            </a:r>
            <a:r>
              <a:rPr lang="en-GB" sz="3600" dirty="0" smtClean="0">
                <a:solidFill>
                  <a:schemeClr val="tx1"/>
                </a:solidFill>
              </a:rPr>
              <a:t>assignment</a:t>
            </a:r>
            <a:r>
              <a:rPr lang="en-GB" sz="3600" dirty="0" smtClean="0"/>
              <a:t>.</a:t>
            </a:r>
            <a:endParaRPr lang="en-GB" sz="3600" dirty="0"/>
          </a:p>
          <a:p>
            <a:endParaRPr lang="en-GB" sz="3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124369" y="6233823"/>
            <a:ext cx="5067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mtClean="0"/>
              <a:t>(University of South Australia,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9022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650019"/>
          </a:xfrm>
        </p:spPr>
        <p:txBody>
          <a:bodyPr/>
          <a:lstStyle/>
          <a:p>
            <a:r>
              <a:rPr lang="en-GB" cap="none" dirty="0" smtClean="0"/>
              <a:t>Paraphrasing Task</a:t>
            </a:r>
            <a:endParaRPr lang="en-GB" cap="none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1503197" y="1335819"/>
            <a:ext cx="8535988" cy="5438691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Source an online newspaper article relating to a current health issue that is of interest to you.</a:t>
            </a:r>
          </a:p>
          <a:p>
            <a:r>
              <a:rPr lang="en-GB" dirty="0">
                <a:solidFill>
                  <a:schemeClr val="tx1"/>
                </a:solidFill>
              </a:rPr>
              <a:t> </a:t>
            </a:r>
          </a:p>
          <a:p>
            <a:r>
              <a:rPr lang="en-GB" dirty="0">
                <a:solidFill>
                  <a:schemeClr val="tx1"/>
                </a:solidFill>
              </a:rPr>
              <a:t>You should only use the Guardian or Independent websites.</a:t>
            </a:r>
          </a:p>
          <a:p>
            <a:r>
              <a:rPr lang="en-GB" dirty="0">
                <a:solidFill>
                  <a:schemeClr val="tx1"/>
                </a:solidFill>
              </a:rPr>
              <a:t> </a:t>
            </a:r>
          </a:p>
          <a:p>
            <a:r>
              <a:rPr lang="en-GB" dirty="0">
                <a:solidFill>
                  <a:schemeClr val="tx1"/>
                </a:solidFill>
              </a:rPr>
              <a:t>Make notes on the following:</a:t>
            </a:r>
          </a:p>
          <a:p>
            <a:r>
              <a:rPr lang="en-GB" dirty="0">
                <a:solidFill>
                  <a:schemeClr val="tx1"/>
                </a:solidFill>
              </a:rPr>
              <a:t>Title, author and exact date of the article</a:t>
            </a:r>
          </a:p>
          <a:p>
            <a:r>
              <a:rPr lang="en-GB" dirty="0">
                <a:solidFill>
                  <a:schemeClr val="tx1"/>
                </a:solidFill>
              </a:rPr>
              <a:t>Copy and paste the URL for the article.</a:t>
            </a:r>
          </a:p>
          <a:p>
            <a:r>
              <a:rPr lang="en-GB" dirty="0">
                <a:solidFill>
                  <a:schemeClr val="tx1"/>
                </a:solidFill>
              </a:rPr>
              <a:t>Print out a copy of the article.</a:t>
            </a:r>
          </a:p>
          <a:p>
            <a:r>
              <a:rPr lang="en-GB" dirty="0">
                <a:solidFill>
                  <a:schemeClr val="tx1"/>
                </a:solidFill>
              </a:rPr>
              <a:t>Highlight at least 5 key points within the article.</a:t>
            </a:r>
          </a:p>
          <a:p>
            <a:r>
              <a:rPr lang="en-GB" dirty="0">
                <a:solidFill>
                  <a:schemeClr val="tx1"/>
                </a:solidFill>
              </a:rPr>
              <a:t>Write or type a summary of these key points in your own words (paraphrase) and reference it.</a:t>
            </a:r>
          </a:p>
          <a:p>
            <a:r>
              <a:rPr lang="en-GB" dirty="0">
                <a:solidFill>
                  <a:schemeClr val="tx1"/>
                </a:solidFill>
              </a:rPr>
              <a:t>Write the full references you would use in the reference list.</a:t>
            </a:r>
          </a:p>
          <a:p>
            <a:r>
              <a:rPr lang="en-GB" dirty="0">
                <a:solidFill>
                  <a:schemeClr val="tx1"/>
                </a:solidFill>
              </a:rPr>
              <a:t>What facts or statistics are in the article?</a:t>
            </a:r>
          </a:p>
          <a:p>
            <a:r>
              <a:rPr lang="en-GB" dirty="0">
                <a:solidFill>
                  <a:schemeClr val="tx1"/>
                </a:solidFill>
              </a:rPr>
              <a:t>What opinions are in the article?</a:t>
            </a:r>
          </a:p>
          <a:p>
            <a:r>
              <a:rPr lang="en-GB" dirty="0">
                <a:solidFill>
                  <a:schemeClr val="tx1"/>
                </a:solidFill>
              </a:rPr>
              <a:t>What is your own opinion of the content of the article?</a:t>
            </a:r>
          </a:p>
          <a:p>
            <a:r>
              <a:rPr lang="en-GB" dirty="0">
                <a:solidFill>
                  <a:schemeClr val="tx1"/>
                </a:solidFill>
              </a:rPr>
              <a:t> </a:t>
            </a:r>
          </a:p>
          <a:p>
            <a:r>
              <a:rPr lang="en-GB" dirty="0">
                <a:solidFill>
                  <a:schemeClr val="tx1"/>
                </a:solidFill>
              </a:rPr>
              <a:t>Be prepared to share your summary with one of your peers so they can evaluate the effectiveness of your paraphrasing.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9155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Craig, C. (2009) </a:t>
            </a:r>
            <a:r>
              <a:rPr lang="en-GB" i="1" dirty="0" smtClean="0"/>
              <a:t>Study Skills for Health and Social Care Students</a:t>
            </a:r>
            <a:r>
              <a:rPr lang="en-GB" dirty="0" smtClean="0"/>
              <a:t>. London: Sage.</a:t>
            </a:r>
          </a:p>
          <a:p>
            <a:r>
              <a:rPr lang="en-GB" dirty="0" smtClean="0"/>
              <a:t>Osmond, A. (2013) </a:t>
            </a:r>
            <a:r>
              <a:rPr lang="en-GB" i="1" dirty="0" smtClean="0"/>
              <a:t>Academic Writing and Grammar for Students</a:t>
            </a:r>
            <a:r>
              <a:rPr lang="en-GB" dirty="0" smtClean="0"/>
              <a:t>. London: Sage</a:t>
            </a:r>
            <a:r>
              <a:rPr lang="en-GB" dirty="0" smtClean="0"/>
              <a:t>.</a:t>
            </a:r>
          </a:p>
          <a:p>
            <a:r>
              <a:rPr lang="en-GB" dirty="0"/>
              <a:t>Owl Purdue Online Writing Lab (2017) </a:t>
            </a:r>
            <a:r>
              <a:rPr lang="en-GB" u="sng" dirty="0"/>
              <a:t>Paraphrase: Write it in Your Own Words.</a:t>
            </a:r>
            <a:r>
              <a:rPr lang="en-GB" dirty="0"/>
              <a:t> [Online] Available at: https://owl.english.purdue.edu/owl/resource/619/1/ Accessed 24</a:t>
            </a:r>
            <a:r>
              <a:rPr lang="en-GB" baseline="30000" dirty="0"/>
              <a:t>th</a:t>
            </a:r>
            <a:r>
              <a:rPr lang="en-GB" dirty="0"/>
              <a:t> July </a:t>
            </a:r>
            <a:r>
              <a:rPr lang="en-GB" dirty="0" smtClean="0"/>
              <a:t>2017</a:t>
            </a:r>
            <a:endParaRPr lang="en-GB" dirty="0" smtClean="0"/>
          </a:p>
          <a:p>
            <a:r>
              <a:rPr lang="en-GB" dirty="0" smtClean="0"/>
              <a:t>University of South Australia (2020) Paraphrasing. Available at: https://lo.unisa.edu.au/mod/book/view.php?id=252144&amp;chapterid=39199 (Accessed 17</a:t>
            </a:r>
            <a:r>
              <a:rPr lang="en-GB" baseline="30000" dirty="0" smtClean="0"/>
              <a:t>th</a:t>
            </a:r>
            <a:r>
              <a:rPr lang="en-GB" dirty="0" smtClean="0"/>
              <a:t> February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97761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59</TotalTime>
  <Words>1055</Words>
  <Application>Microsoft Office PowerPoint</Application>
  <PresentationFormat>Widescreen</PresentationFormat>
  <Paragraphs>110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Trebuchet MS</vt:lpstr>
      <vt:lpstr>Tw Cen MT</vt:lpstr>
      <vt:lpstr>Circuit</vt:lpstr>
      <vt:lpstr>Paraphrasing</vt:lpstr>
      <vt:lpstr>What is Paraphrasing?</vt:lpstr>
      <vt:lpstr>A Paraphrase is …</vt:lpstr>
      <vt:lpstr>Paraphrasing is a valuable skill </vt:lpstr>
      <vt:lpstr>Why paraphrase?</vt:lpstr>
      <vt:lpstr>6 easy steps</vt:lpstr>
      <vt:lpstr>6 easy steps</vt:lpstr>
      <vt:lpstr>Compare examples</vt:lpstr>
      <vt:lpstr>Compare examples</vt:lpstr>
      <vt:lpstr>Compare some more examples</vt:lpstr>
      <vt:lpstr>Compare some More examples</vt:lpstr>
      <vt:lpstr>Effective Paraphrasing</vt:lpstr>
      <vt:lpstr>Ten Steps for Paraphrasing</vt:lpstr>
      <vt:lpstr>Paraphrasing Task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Paraphrasing</dc:title>
  <dc:creator>Karen Hudson</dc:creator>
  <cp:lastModifiedBy>Karen Hudson</cp:lastModifiedBy>
  <cp:revision>6</cp:revision>
  <dcterms:created xsi:type="dcterms:W3CDTF">2020-02-17T11:28:57Z</dcterms:created>
  <dcterms:modified xsi:type="dcterms:W3CDTF">2020-02-17T13:58:16Z</dcterms:modified>
</cp:coreProperties>
</file>