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8" r:id="rId3"/>
    <p:sldId id="261" r:id="rId4"/>
    <p:sldId id="268" r:id="rId5"/>
    <p:sldId id="262" r:id="rId6"/>
    <p:sldId id="264" r:id="rId7"/>
    <p:sldId id="259" r:id="rId8"/>
    <p:sldId id="263" r:id="rId9"/>
    <p:sldId id="284" r:id="rId10"/>
    <p:sldId id="260" r:id="rId11"/>
    <p:sldId id="270" r:id="rId12"/>
    <p:sldId id="267" r:id="rId13"/>
    <p:sldId id="266" r:id="rId14"/>
    <p:sldId id="282" r:id="rId15"/>
    <p:sldId id="275" r:id="rId16"/>
    <p:sldId id="276" r:id="rId17"/>
    <p:sldId id="272" r:id="rId18"/>
    <p:sldId id="277" r:id="rId19"/>
    <p:sldId id="278" r:id="rId20"/>
    <p:sldId id="281" r:id="rId21"/>
    <p:sldId id="279" r:id="rId22"/>
    <p:sldId id="285" r:id="rId23"/>
    <p:sldId id="257" r:id="rId24"/>
    <p:sldId id="265" r:id="rId25"/>
    <p:sldId id="273" r:id="rId26"/>
    <p:sldId id="280" r:id="rId27"/>
    <p:sldId id="28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5" autoAdjust="0"/>
    <p:restoredTop sz="94660"/>
  </p:normalViewPr>
  <p:slideViewPr>
    <p:cSldViewPr snapToGrid="0">
      <p:cViewPr varScale="1">
        <p:scale>
          <a:sx n="115" d="100"/>
          <a:sy n="115" d="100"/>
        </p:scale>
        <p:origin x="224" y="4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November 17, 2021</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150063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November 17,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48659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November 17,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5634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November 17,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51406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November 17,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94892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November 17,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11230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November 17,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84740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November 17,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00075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November 17,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19041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November 17,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00374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November 17,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587095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Wednesday, November 17, 2021</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528950568"/>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ageuk.org.uk/information-advice/health-wellbeing/relationships-family/protection-from-abuse/" TargetMode="External"/><Relationship Id="rId7" Type="http://schemas.openxmlformats.org/officeDocument/2006/relationships/hyperlink" Target="https://dailycaring.com/signs-of-elder-abuse-in-seniors-with-dementia/" TargetMode="External"/><Relationship Id="rId2" Type="http://schemas.openxmlformats.org/officeDocument/2006/relationships/hyperlink" Target="https://www.ageuk.org.uk/information-advice/work-learning/discrimination-rights/the-equality-act/" TargetMode="External"/><Relationship Id="rId1" Type="http://schemas.openxmlformats.org/officeDocument/2006/relationships/slideLayout" Target="../slideLayouts/slideLayout2.xml"/><Relationship Id="rId6" Type="http://schemas.openxmlformats.org/officeDocument/2006/relationships/hyperlink" Target="https://www.cqc.org.uk/what-we-do" TargetMode="External"/><Relationship Id="rId5" Type="http://schemas.openxmlformats.org/officeDocument/2006/relationships/hyperlink" Target="https://www.communitycare.co.uk/2006/07/28/advocacy-and-older-people-special-report/" TargetMode="External"/><Relationship Id="rId4" Type="http://schemas.openxmlformats.org/officeDocument/2006/relationships/hyperlink" Target="https://www.carehome.co.uk/advice/what-is-a-residential-care-hom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hpft.nhs.uk/information-and-resources/care-act-2014/" TargetMode="External"/><Relationship Id="rId7" Type="http://schemas.openxmlformats.org/officeDocument/2006/relationships/hyperlink" Target="https://samples.jbpub.com/9781284104479/Chapter_3.pdf" TargetMode="External"/><Relationship Id="rId2" Type="http://schemas.openxmlformats.org/officeDocument/2006/relationships/hyperlink" Target="https://www.equalityhumanrights.com/en/human-rights/human-rights-act" TargetMode="External"/><Relationship Id="rId1" Type="http://schemas.openxmlformats.org/officeDocument/2006/relationships/slideLayout" Target="../slideLayouts/slideLayout2.xml"/><Relationship Id="rId6" Type="http://schemas.openxmlformats.org/officeDocument/2006/relationships/hyperlink" Target="https://wearehourglass.org/case-studies" TargetMode="External"/><Relationship Id="rId5" Type="http://schemas.openxmlformats.org/officeDocument/2006/relationships/hyperlink" Target="https://www.ncbi.nlm.nih.gov/books/NBK98786/" TargetMode="External"/><Relationship Id="rId4" Type="http://schemas.openxmlformats.org/officeDocument/2006/relationships/hyperlink" Target="https://www.gov.uk/report-abuse-of-older-person"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ia.nih.gov/health/elder-abuse" TargetMode="External"/><Relationship Id="rId7" Type="http://schemas.openxmlformats.org/officeDocument/2006/relationships/hyperlink" Target="https://www.nice.org.uk/guidance/qs50/documents/nice-aims-to-drive-up-standards-of-care-with-new-advice-to-improve-mental-wellbeing-of-older-people-in-care-homes" TargetMode="External"/><Relationship Id="rId2" Type="http://schemas.openxmlformats.org/officeDocument/2006/relationships/hyperlink" Target="https://www.sciencedirect.com/topics/psychology/disengagement-theory" TargetMode="External"/><Relationship Id="rId1" Type="http://schemas.openxmlformats.org/officeDocument/2006/relationships/slideLayout" Target="../slideLayouts/slideLayout2.xml"/><Relationship Id="rId6" Type="http://schemas.openxmlformats.org/officeDocument/2006/relationships/hyperlink" Target="https://www.hpft.nhs.uk/information-and-resources/care-act-2014/" TargetMode="External"/><Relationship Id="rId5" Type="http://schemas.openxmlformats.org/officeDocument/2006/relationships/hyperlink" Target="https://www.nellsar.com/news/happy-birthday-betty-at-lulworth-house-residential-care-home/" TargetMode="External"/><Relationship Id="rId4" Type="http://schemas.openxmlformats.org/officeDocument/2006/relationships/hyperlink" Target="https://www.ncoa.org/article/get-the-facts-on-elder-abus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ursinghomeabuse.org/nursing-home-abuse/statistics/" TargetMode="External"/><Relationship Id="rId2" Type="http://schemas.openxmlformats.org/officeDocument/2006/relationships/hyperlink" Target="https://www.nidirect.gov.uk/articles/recognise-and-report-elder-abuse" TargetMode="External"/><Relationship Id="rId1" Type="http://schemas.openxmlformats.org/officeDocument/2006/relationships/slideLayout" Target="../slideLayouts/slideLayout2.xml"/><Relationship Id="rId6" Type="http://schemas.openxmlformats.org/officeDocument/2006/relationships/hyperlink" Target="https://www.nursinghomeabusecenter.org/faqs/what-are-the-warning-signs-of-elder-abuse-and-neglect/" TargetMode="External"/><Relationship Id="rId5" Type="http://schemas.openxmlformats.org/officeDocument/2006/relationships/hyperlink" Target="https://www.nursinghomeabusecenter.org/faqs/what-are-the-most-common-types-of-nursing-home-abuse/" TargetMode="External"/><Relationship Id="rId4" Type="http://schemas.openxmlformats.org/officeDocument/2006/relationships/hyperlink" Target="https://www.ncbi.nlm.nih.gov/books/NBK98786/"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reducingtherisk.org.uk/elder-abuse/" TargetMode="External"/><Relationship Id="rId2" Type="http://schemas.openxmlformats.org/officeDocument/2006/relationships/hyperlink" Target="https://nursinghomeabuseguide.com/elder-abuse/emotional-abuse/" TargetMode="External"/><Relationship Id="rId1" Type="http://schemas.openxmlformats.org/officeDocument/2006/relationships/slideLayout" Target="../slideLayouts/slideLayout2.xml"/><Relationship Id="rId6" Type="http://schemas.openxmlformats.org/officeDocument/2006/relationships/hyperlink" Target="https://www.webmd.com/healthy-aging/elder-abuse-signs#1" TargetMode="External"/><Relationship Id="rId5" Type="http://schemas.openxmlformats.org/officeDocument/2006/relationships/hyperlink" Target="https://www.scie.org.uk/person-centred-care/older-people-care-homes/introduction" TargetMode="External"/><Relationship Id="rId4" Type="http://schemas.openxmlformats.org/officeDocument/2006/relationships/hyperlink" Target="https://www.llradultsafeguarding.co.uk/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9" name="Freeform: Shape 18">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24" name="Rectangle 23">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3565524" cy="3593741"/>
          </a:xfrm>
        </p:spPr>
        <p:txBody>
          <a:bodyPr vert="horz" wrap="square" lIns="0" tIns="0" rIns="0" bIns="0" rtlCol="0" anchor="b" anchorCtr="0">
            <a:normAutofit/>
          </a:bodyPr>
          <a:lstStyle/>
          <a:p>
            <a:r>
              <a:rPr lang="en-US" sz="4800" kern="1200" dirty="0">
                <a:latin typeface="+mj-lt"/>
                <a:ea typeface="+mj-ea"/>
                <a:cs typeface="+mj-cs"/>
              </a:rPr>
              <a:t>Elder abuse</a:t>
            </a:r>
            <a:r>
              <a:rPr lang="en-US" sz="4800" dirty="0"/>
              <a:t> </a:t>
            </a:r>
            <a:r>
              <a:rPr lang="en-US" sz="4800"/>
              <a:t>in  Residential </a:t>
            </a:r>
            <a:r>
              <a:rPr lang="en-US" sz="4800" dirty="0"/>
              <a:t>care homes</a:t>
            </a:r>
            <a:endParaRPr lang="en-US" sz="4800" kern="1200" dirty="0">
              <a:latin typeface="+mj-lt"/>
            </a:endParaRPr>
          </a:p>
        </p:txBody>
      </p:sp>
      <p:sp>
        <p:nvSpPr>
          <p:cNvPr id="3" name="Subtitle 2"/>
          <p:cNvSpPr>
            <a:spLocks noGrp="1"/>
          </p:cNvSpPr>
          <p:nvPr>
            <p:ph type="subTitle" idx="1"/>
          </p:nvPr>
        </p:nvSpPr>
        <p:spPr>
          <a:xfrm>
            <a:off x="550863" y="3426022"/>
            <a:ext cx="3565525" cy="2997482"/>
          </a:xfrm>
        </p:spPr>
        <p:txBody>
          <a:bodyPr vert="horz" wrap="square" lIns="0" tIns="0" rIns="0" bIns="0" rtlCol="0" anchor="t">
            <a:normAutofit fontScale="92500" lnSpcReduction="20000"/>
          </a:bodyPr>
          <a:lstStyle/>
          <a:p>
            <a:pPr indent="-228600">
              <a:lnSpc>
                <a:spcPct val="110000"/>
              </a:lnSpc>
              <a:buFont typeface="Arial" panose="020B0604020202020204" pitchFamily="34" charset="0"/>
              <a:buChar char="•"/>
            </a:pPr>
            <a:endParaRPr lang="en-US" sz="1600" dirty="0">
              <a:solidFill>
                <a:schemeClr val="tx1">
                  <a:alpha val="60000"/>
                </a:schemeClr>
              </a:solidFill>
            </a:endParaRPr>
          </a:p>
          <a:p>
            <a:pPr indent="-228600">
              <a:lnSpc>
                <a:spcPct val="110000"/>
              </a:lnSpc>
              <a:buFont typeface="Arial" panose="020B0604020202020204" pitchFamily="34" charset="0"/>
              <a:buChar char="•"/>
            </a:pPr>
            <a:endParaRPr lang="en-US" sz="1600" dirty="0">
              <a:solidFill>
                <a:schemeClr val="tx1">
                  <a:alpha val="60000"/>
                </a:schemeClr>
              </a:solidFill>
            </a:endParaRPr>
          </a:p>
          <a:p>
            <a:pPr indent="-228600">
              <a:lnSpc>
                <a:spcPct val="110000"/>
              </a:lnSpc>
              <a:buFont typeface="Arial" panose="020B0604020202020204" pitchFamily="34" charset="0"/>
              <a:buChar char="•"/>
            </a:pPr>
            <a:endParaRPr lang="en-US" sz="1600" dirty="0">
              <a:solidFill>
                <a:schemeClr val="tx1">
                  <a:alpha val="60000"/>
                </a:schemeClr>
              </a:solidFill>
            </a:endParaRPr>
          </a:p>
          <a:p>
            <a:pPr indent="-228600">
              <a:lnSpc>
                <a:spcPct val="110000"/>
              </a:lnSpc>
              <a:buFont typeface="Arial" panose="020B0604020202020204" pitchFamily="34" charset="0"/>
              <a:buChar char="•"/>
            </a:pPr>
            <a:endParaRPr lang="en-US" sz="1600" dirty="0">
              <a:solidFill>
                <a:schemeClr val="tx1">
                  <a:alpha val="60000"/>
                </a:schemeClr>
              </a:solidFill>
            </a:endParaRPr>
          </a:p>
          <a:p>
            <a:pPr indent="-228600">
              <a:lnSpc>
                <a:spcPct val="110000"/>
              </a:lnSpc>
              <a:buFont typeface="Arial" panose="020B0604020202020204" pitchFamily="34" charset="0"/>
              <a:buChar char="•"/>
            </a:pPr>
            <a:endParaRPr lang="en-US" sz="1600" dirty="0">
              <a:solidFill>
                <a:schemeClr val="tx1">
                  <a:alpha val="60000"/>
                </a:schemeClr>
              </a:solidFill>
            </a:endParaRPr>
          </a:p>
          <a:p>
            <a:pPr indent="-228600">
              <a:lnSpc>
                <a:spcPct val="110000"/>
              </a:lnSpc>
              <a:buFont typeface="Arial" panose="020B0604020202020204" pitchFamily="34" charset="0"/>
              <a:buChar char="•"/>
            </a:pPr>
            <a:r>
              <a:rPr lang="en-US" sz="1600" dirty="0">
                <a:solidFill>
                  <a:schemeClr val="tx1">
                    <a:alpha val="60000"/>
                  </a:schemeClr>
                </a:solidFill>
              </a:rPr>
              <a:t>Student name; Mehnaz Akhtar</a:t>
            </a:r>
            <a:endParaRPr lang="en-US" dirty="0">
              <a:solidFill>
                <a:schemeClr val="tx1">
                  <a:alpha val="60000"/>
                </a:schemeClr>
              </a:solidFill>
            </a:endParaRPr>
          </a:p>
          <a:p>
            <a:pPr indent="-228600">
              <a:lnSpc>
                <a:spcPct val="110000"/>
              </a:lnSpc>
              <a:buFont typeface="Arial" panose="020B0604020202020204" pitchFamily="34" charset="0"/>
              <a:buChar char="•"/>
            </a:pPr>
            <a:r>
              <a:rPr lang="en-US" sz="1600" dirty="0">
                <a:solidFill>
                  <a:schemeClr val="tx1">
                    <a:alpha val="60000"/>
                  </a:schemeClr>
                </a:solidFill>
              </a:rPr>
              <a:t>Student ID: 1813781</a:t>
            </a:r>
          </a:p>
          <a:p>
            <a:pPr indent="-228600">
              <a:lnSpc>
                <a:spcPct val="110000"/>
              </a:lnSpc>
              <a:buFont typeface="Arial" panose="020B0604020202020204" pitchFamily="34" charset="0"/>
              <a:buChar char="•"/>
            </a:pPr>
            <a:endParaRPr lang="en-US" sz="1600">
              <a:solidFill>
                <a:schemeClr val="tx1">
                  <a:alpha val="60000"/>
                </a:schemeClr>
              </a:solidFill>
            </a:endParaRPr>
          </a:p>
          <a:p>
            <a:pPr indent="-228600">
              <a:lnSpc>
                <a:spcPct val="110000"/>
              </a:lnSpc>
              <a:buFont typeface="Arial" panose="020B0604020202020204" pitchFamily="34" charset="0"/>
              <a:buChar char="•"/>
            </a:pPr>
            <a:endParaRPr lang="en-US" sz="1600">
              <a:solidFill>
                <a:schemeClr val="tx1">
                  <a:alpha val="60000"/>
                </a:schemeClr>
              </a:solidFill>
            </a:endParaRPr>
          </a:p>
          <a:p>
            <a:pPr indent="-228600">
              <a:lnSpc>
                <a:spcPct val="110000"/>
              </a:lnSpc>
              <a:buFont typeface="Arial" panose="020B0604020202020204" pitchFamily="34" charset="0"/>
              <a:buChar char="•"/>
            </a:pPr>
            <a:endParaRPr lang="en-US" sz="1600">
              <a:solidFill>
                <a:schemeClr val="tx1">
                  <a:alpha val="60000"/>
                </a:schemeClr>
              </a:solidFill>
            </a:endParaRPr>
          </a:p>
          <a:p>
            <a:pPr indent="-228600">
              <a:lnSpc>
                <a:spcPct val="110000"/>
              </a:lnSpc>
              <a:buFont typeface="Arial" panose="020B0604020202020204" pitchFamily="34" charset="0"/>
              <a:buChar char="•"/>
            </a:pPr>
            <a:endParaRPr lang="en-US" sz="1600">
              <a:solidFill>
                <a:schemeClr val="tx1">
                  <a:alpha val="60000"/>
                </a:schemeClr>
              </a:solidFill>
            </a:endParaRPr>
          </a:p>
          <a:p>
            <a:pPr indent="-228600">
              <a:lnSpc>
                <a:spcPct val="110000"/>
              </a:lnSpc>
              <a:buFont typeface="Arial" panose="020B0604020202020204" pitchFamily="34" charset="0"/>
              <a:buChar char="•"/>
            </a:pPr>
            <a:endParaRPr lang="en-US" sz="1600" dirty="0">
              <a:solidFill>
                <a:schemeClr val="tx1">
                  <a:alpha val="60000"/>
                </a:schemeClr>
              </a:solidFill>
            </a:endParaRPr>
          </a:p>
        </p:txBody>
      </p:sp>
      <p:pic>
        <p:nvPicPr>
          <p:cNvPr id="6" name="Picture 3" descr="A decorative floral pattern">
            <a:extLst>
              <a:ext uri="{FF2B5EF4-FFF2-40B4-BE49-F238E27FC236}">
                <a16:creationId xmlns:a16="http://schemas.microsoft.com/office/drawing/2014/main" id="{894FF67C-767D-4FBD-81EA-04B89DDB171E}"/>
              </a:ext>
            </a:extLst>
          </p:cNvPr>
          <p:cNvPicPr>
            <a:picLocks noChangeAspect="1"/>
          </p:cNvPicPr>
          <p:nvPr/>
        </p:nvPicPr>
        <p:blipFill rotWithShape="1">
          <a:blip r:embed="rId2"/>
          <a:srcRect r="1" b="10250"/>
          <a:stretch/>
        </p:blipFill>
        <p:spPr>
          <a:xfrm>
            <a:off x="14255616" y="4528878"/>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26" name="Rectangle 25">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9" descr="A picture containing person, indoor, wall, restaurant&#10;&#10;Description automatically generated">
            <a:extLst>
              <a:ext uri="{FF2B5EF4-FFF2-40B4-BE49-F238E27FC236}">
                <a16:creationId xmlns:a16="http://schemas.microsoft.com/office/drawing/2014/main" id="{C5B0EB94-F8A5-483F-8F19-EF29C7B92CF9}"/>
              </a:ext>
            </a:extLst>
          </p:cNvPr>
          <p:cNvPicPr>
            <a:picLocks noChangeAspect="1"/>
          </p:cNvPicPr>
          <p:nvPr/>
        </p:nvPicPr>
        <p:blipFill>
          <a:blip r:embed="rId3"/>
          <a:stretch>
            <a:fillRect/>
          </a:stretch>
        </p:blipFill>
        <p:spPr>
          <a:xfrm>
            <a:off x="4940061" y="1319450"/>
            <a:ext cx="6351916" cy="3902799"/>
          </a:xfrm>
          <a:prstGeom prst="rect">
            <a:avLst/>
          </a:prstGeom>
        </p:spPr>
      </p:pic>
      <p:sp>
        <p:nvSpPr>
          <p:cNvPr id="15" name="TextBox 14">
            <a:extLst>
              <a:ext uri="{FF2B5EF4-FFF2-40B4-BE49-F238E27FC236}">
                <a16:creationId xmlns:a16="http://schemas.microsoft.com/office/drawing/2014/main" id="{0902896D-B51A-4711-941F-5EAF8F9DC085}"/>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6" name="TextBox 15">
            <a:extLst>
              <a:ext uri="{FF2B5EF4-FFF2-40B4-BE49-F238E27FC236}">
                <a16:creationId xmlns:a16="http://schemas.microsoft.com/office/drawing/2014/main" id="{D88E4662-3EA7-4ECA-814D-8024BEFD2C2A}"/>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7" name="TextBox 16">
            <a:extLst>
              <a:ext uri="{FF2B5EF4-FFF2-40B4-BE49-F238E27FC236}">
                <a16:creationId xmlns:a16="http://schemas.microsoft.com/office/drawing/2014/main" id="{27977EB9-8B16-4596-9563-48B8C25113C4}"/>
              </a:ext>
            </a:extLst>
          </p:cNvPr>
          <p:cNvSpPr txBox="1"/>
          <p:nvPr/>
        </p:nvSpPr>
        <p:spPr>
          <a:xfrm>
            <a:off x="7983567" y="59419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(Carehomes.co.uk 2021)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95CB-5AF6-4128-A5BB-7579E82F86A8}"/>
              </a:ext>
            </a:extLst>
          </p:cNvPr>
          <p:cNvSpPr>
            <a:spLocks noGrp="1"/>
          </p:cNvSpPr>
          <p:nvPr>
            <p:ph type="title"/>
          </p:nvPr>
        </p:nvSpPr>
        <p:spPr>
          <a:xfrm>
            <a:off x="392711" y="549275"/>
            <a:ext cx="11091600" cy="1332000"/>
          </a:xfrm>
        </p:spPr>
        <p:txBody>
          <a:bodyPr/>
          <a:lstStyle/>
          <a:p>
            <a:r>
              <a:rPr lang="en-GB"/>
              <a:t>                What is Elder Abuse</a:t>
            </a:r>
          </a:p>
        </p:txBody>
      </p:sp>
      <p:sp>
        <p:nvSpPr>
          <p:cNvPr id="3" name="Content Placeholder 2">
            <a:extLst>
              <a:ext uri="{FF2B5EF4-FFF2-40B4-BE49-F238E27FC236}">
                <a16:creationId xmlns:a16="http://schemas.microsoft.com/office/drawing/2014/main" id="{1D0B4B34-9114-4B7C-AEC7-90E3447FA14C}"/>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rPr>
              <a:t>'A single or repeated act or lack of appropriate action, occurring within any relationship where there is an expectation of trust'</a:t>
            </a:r>
          </a:p>
          <a:p>
            <a:pPr marL="0" indent="0">
              <a:buNone/>
            </a:pPr>
            <a:r>
              <a:rPr lang="en-GB" dirty="0">
                <a:solidFill>
                  <a:srgbClr val="FFFFFF">
                    <a:alpha val="60000"/>
                  </a:srgbClr>
                </a:solidFill>
              </a:rPr>
              <a:t>                                                        (Reducing the risk of domestic abuse, 2021)</a:t>
            </a:r>
          </a:p>
          <a:p>
            <a:r>
              <a:rPr lang="en-GB" dirty="0">
                <a:solidFill>
                  <a:srgbClr val="FFFFFF">
                    <a:alpha val="60000"/>
                  </a:srgbClr>
                </a:solidFill>
              </a:rPr>
              <a:t>'Abuse is about the misuse of the power and control that one person has over another, where there is dependency'</a:t>
            </a:r>
          </a:p>
          <a:p>
            <a:pPr marL="0" indent="0">
              <a:buNone/>
            </a:pPr>
            <a:r>
              <a:rPr lang="en-GB" dirty="0">
                <a:solidFill>
                  <a:srgbClr val="FFFFFF">
                    <a:alpha val="60000"/>
                  </a:srgbClr>
                </a:solidFill>
              </a:rPr>
              <a:t>                                                        (Safeguarding Adult Board, 2021)</a:t>
            </a:r>
          </a:p>
        </p:txBody>
      </p:sp>
    </p:spTree>
    <p:extLst>
      <p:ext uri="{BB962C8B-B14F-4D97-AF65-F5344CB8AC3E}">
        <p14:creationId xmlns:p14="http://schemas.microsoft.com/office/powerpoint/2010/main" val="1640027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B7396-2E52-49EA-B84F-9542BB9C8F92}"/>
              </a:ext>
            </a:extLst>
          </p:cNvPr>
          <p:cNvSpPr>
            <a:spLocks noGrp="1"/>
          </p:cNvSpPr>
          <p:nvPr>
            <p:ph type="title"/>
          </p:nvPr>
        </p:nvSpPr>
        <p:spPr/>
        <p:txBody>
          <a:bodyPr>
            <a:normAutofit/>
          </a:bodyPr>
          <a:lstStyle/>
          <a:p>
            <a:r>
              <a:rPr lang="en-GB"/>
              <a:t>         Where can Elder Abuse happen  </a:t>
            </a:r>
          </a:p>
        </p:txBody>
      </p:sp>
      <p:sp>
        <p:nvSpPr>
          <p:cNvPr id="3" name="Content Placeholder 2">
            <a:extLst>
              <a:ext uri="{FF2B5EF4-FFF2-40B4-BE49-F238E27FC236}">
                <a16:creationId xmlns:a16="http://schemas.microsoft.com/office/drawing/2014/main" id="{222762FB-B249-42EF-9D2D-984EC7B669F2}"/>
              </a:ext>
            </a:extLst>
          </p:cNvPr>
          <p:cNvSpPr>
            <a:spLocks noGrp="1"/>
          </p:cNvSpPr>
          <p:nvPr>
            <p:ph idx="1"/>
          </p:nvPr>
        </p:nvSpPr>
        <p:spPr/>
        <p:txBody>
          <a:bodyPr vert="horz" wrap="square" lIns="0" tIns="0" rIns="0" bIns="0" rtlCol="0" anchor="t">
            <a:normAutofit lnSpcReduction="10000"/>
          </a:bodyPr>
          <a:lstStyle/>
          <a:p>
            <a:pPr marL="0" indent="0">
              <a:buNone/>
            </a:pPr>
            <a:r>
              <a:rPr lang="en-GB" dirty="0">
                <a:solidFill>
                  <a:srgbClr val="FFFFFF">
                    <a:alpha val="60000"/>
                  </a:srgbClr>
                </a:solidFill>
              </a:rPr>
              <a:t>          Abuse can happen anywhere and in any place.</a:t>
            </a:r>
            <a:endParaRPr lang="en-US" dirty="0"/>
          </a:p>
          <a:p>
            <a:r>
              <a:rPr lang="en-GB" dirty="0">
                <a:solidFill>
                  <a:srgbClr val="FFFFFF">
                    <a:alpha val="60000"/>
                  </a:srgbClr>
                </a:solidFill>
              </a:rPr>
              <a:t>Living at home or with relatives.</a:t>
            </a:r>
          </a:p>
          <a:p>
            <a:r>
              <a:rPr lang="en-GB" dirty="0">
                <a:solidFill>
                  <a:srgbClr val="FFFFFF">
                    <a:alpha val="60000"/>
                  </a:srgbClr>
                </a:solidFill>
              </a:rPr>
              <a:t>Residential homes</a:t>
            </a:r>
          </a:p>
          <a:p>
            <a:r>
              <a:rPr lang="en-GB" dirty="0">
                <a:solidFill>
                  <a:srgbClr val="FFFFFF">
                    <a:alpha val="60000"/>
                  </a:srgbClr>
                </a:solidFill>
              </a:rPr>
              <a:t>Nursing homes </a:t>
            </a:r>
          </a:p>
          <a:p>
            <a:r>
              <a:rPr lang="en-GB" dirty="0">
                <a:solidFill>
                  <a:srgbClr val="FFFFFF">
                    <a:alpha val="60000"/>
                  </a:srgbClr>
                </a:solidFill>
              </a:rPr>
              <a:t>Hospitals</a:t>
            </a:r>
          </a:p>
          <a:p>
            <a:r>
              <a:rPr lang="en-GB" dirty="0">
                <a:solidFill>
                  <a:srgbClr val="FFFFFF">
                    <a:alpha val="60000"/>
                  </a:srgbClr>
                </a:solidFill>
              </a:rPr>
              <a:t>Domiciliary care </a:t>
            </a:r>
          </a:p>
          <a:p>
            <a:pPr marL="0" indent="0">
              <a:buNone/>
            </a:pPr>
            <a:r>
              <a:rPr lang="en-GB" dirty="0">
                <a:solidFill>
                  <a:srgbClr val="FFFFFF">
                    <a:alpha val="60000"/>
                  </a:srgbClr>
                </a:solidFill>
              </a:rPr>
              <a:t>                                                                                 (National Institute of Aging 2021)</a:t>
            </a:r>
            <a:endParaRPr lang="en-GB">
              <a:solidFill>
                <a:srgbClr val="FFFFFF">
                  <a:alpha val="60000"/>
                </a:srgbClr>
              </a:solidFill>
            </a:endParaRPr>
          </a:p>
        </p:txBody>
      </p:sp>
    </p:spTree>
    <p:extLst>
      <p:ext uri="{BB962C8B-B14F-4D97-AF65-F5344CB8AC3E}">
        <p14:creationId xmlns:p14="http://schemas.microsoft.com/office/powerpoint/2010/main" val="3830812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EFC54-A4F4-4FE3-9725-B09E9483B44B}"/>
              </a:ext>
            </a:extLst>
          </p:cNvPr>
          <p:cNvSpPr>
            <a:spLocks noGrp="1"/>
          </p:cNvSpPr>
          <p:nvPr>
            <p:ph type="title"/>
          </p:nvPr>
        </p:nvSpPr>
        <p:spPr/>
        <p:txBody>
          <a:bodyPr>
            <a:normAutofit fontScale="90000"/>
          </a:bodyPr>
          <a:lstStyle/>
          <a:p>
            <a:r>
              <a:rPr lang="en-GB"/>
              <a:t>    What makes an elder person vulnerable </a:t>
            </a:r>
            <a:br>
              <a:rPr lang="en-GB"/>
            </a:br>
            <a:r>
              <a:rPr lang="en-GB"/>
              <a:t>                                to abuse</a:t>
            </a:r>
          </a:p>
        </p:txBody>
      </p:sp>
      <p:sp>
        <p:nvSpPr>
          <p:cNvPr id="3" name="Content Placeholder 2">
            <a:extLst>
              <a:ext uri="{FF2B5EF4-FFF2-40B4-BE49-F238E27FC236}">
                <a16:creationId xmlns:a16="http://schemas.microsoft.com/office/drawing/2014/main" id="{A9A26C3D-A879-4B28-8662-EC9B00986D74}"/>
              </a:ext>
            </a:extLst>
          </p:cNvPr>
          <p:cNvSpPr>
            <a:spLocks noGrp="1"/>
          </p:cNvSpPr>
          <p:nvPr>
            <p:ph idx="1"/>
          </p:nvPr>
        </p:nvSpPr>
        <p:spPr/>
        <p:txBody>
          <a:bodyPr vert="horz" wrap="square" lIns="0" tIns="0" rIns="0" bIns="0" rtlCol="0" anchor="t">
            <a:normAutofit fontScale="85000" lnSpcReduction="20000"/>
          </a:bodyPr>
          <a:lstStyle/>
          <a:p>
            <a:r>
              <a:rPr lang="en-GB" dirty="0">
                <a:solidFill>
                  <a:srgbClr val="FFFFFF">
                    <a:alpha val="60000"/>
                  </a:srgbClr>
                </a:solidFill>
              </a:rPr>
              <a:t>Functional dependence</a:t>
            </a:r>
          </a:p>
          <a:p>
            <a:r>
              <a:rPr lang="en-GB" dirty="0">
                <a:solidFill>
                  <a:srgbClr val="FFFFFF">
                    <a:alpha val="60000"/>
                  </a:srgbClr>
                </a:solidFill>
              </a:rPr>
              <a:t>Disability</a:t>
            </a:r>
          </a:p>
          <a:p>
            <a:r>
              <a:rPr lang="en-GB" dirty="0">
                <a:solidFill>
                  <a:srgbClr val="FFFFFF">
                    <a:alpha val="60000"/>
                  </a:srgbClr>
                </a:solidFill>
              </a:rPr>
              <a:t>Poor physical health</a:t>
            </a:r>
          </a:p>
          <a:p>
            <a:r>
              <a:rPr lang="en-GB" dirty="0">
                <a:solidFill>
                  <a:srgbClr val="FFFFFF">
                    <a:alpha val="60000"/>
                  </a:srgbClr>
                </a:solidFill>
              </a:rPr>
              <a:t>Poor mental health</a:t>
            </a:r>
          </a:p>
          <a:p>
            <a:r>
              <a:rPr lang="en-GB" dirty="0">
                <a:solidFill>
                  <a:srgbClr val="FFFFFF">
                    <a:alpha val="60000"/>
                  </a:srgbClr>
                </a:solidFill>
              </a:rPr>
              <a:t>Low income</a:t>
            </a:r>
          </a:p>
          <a:p>
            <a:r>
              <a:rPr lang="en-GB" dirty="0">
                <a:solidFill>
                  <a:srgbClr val="FFFFFF">
                    <a:alpha val="60000"/>
                  </a:srgbClr>
                </a:solidFill>
              </a:rPr>
              <a:t>Cognitive impairment</a:t>
            </a:r>
          </a:p>
          <a:p>
            <a:r>
              <a:rPr lang="en-GB" dirty="0">
                <a:solidFill>
                  <a:srgbClr val="FFFFFF">
                    <a:alpha val="60000"/>
                  </a:srgbClr>
                </a:solidFill>
              </a:rPr>
              <a:t>Poor relationship with carer                                                                                                                                                                            (WHO, 2021; </a:t>
            </a:r>
            <a:r>
              <a:rPr lang="en-GB" dirty="0" err="1">
                <a:solidFill>
                  <a:srgbClr val="FFFFFF">
                    <a:alpha val="60000"/>
                  </a:srgbClr>
                </a:solidFill>
              </a:rPr>
              <a:t>Nidirect</a:t>
            </a:r>
            <a:r>
              <a:rPr lang="en-GB" dirty="0">
                <a:solidFill>
                  <a:srgbClr val="FFFFFF">
                    <a:alpha val="60000"/>
                  </a:srgbClr>
                </a:solidFill>
              </a:rPr>
              <a:t>, 2021)</a:t>
            </a:r>
          </a:p>
        </p:txBody>
      </p:sp>
    </p:spTree>
    <p:extLst>
      <p:ext uri="{BB962C8B-B14F-4D97-AF65-F5344CB8AC3E}">
        <p14:creationId xmlns:p14="http://schemas.microsoft.com/office/powerpoint/2010/main" val="308732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75B2-83F9-45AD-B40F-1EB030FB4A60}"/>
              </a:ext>
            </a:extLst>
          </p:cNvPr>
          <p:cNvSpPr>
            <a:spLocks noGrp="1"/>
          </p:cNvSpPr>
          <p:nvPr>
            <p:ph type="title"/>
          </p:nvPr>
        </p:nvSpPr>
        <p:spPr/>
        <p:txBody>
          <a:bodyPr/>
          <a:lstStyle/>
          <a:p>
            <a:r>
              <a:rPr lang="en-GB" dirty="0"/>
              <a:t>                             </a:t>
            </a:r>
            <a:r>
              <a:rPr lang="en-GB"/>
              <a:t>Statistics</a:t>
            </a:r>
            <a:r>
              <a:rPr lang="en-GB" dirty="0"/>
              <a:t> </a:t>
            </a:r>
          </a:p>
        </p:txBody>
      </p:sp>
      <p:sp>
        <p:nvSpPr>
          <p:cNvPr id="3" name="Content Placeholder 2">
            <a:extLst>
              <a:ext uri="{FF2B5EF4-FFF2-40B4-BE49-F238E27FC236}">
                <a16:creationId xmlns:a16="http://schemas.microsoft.com/office/drawing/2014/main" id="{70C732D0-0E06-41FD-A6A5-343BAAE201EB}"/>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rPr>
              <a:t>In the past year 1 in 6 people over the age of 60 have experienced some sort of abuse in a community settings </a:t>
            </a:r>
          </a:p>
          <a:p>
            <a:r>
              <a:rPr lang="en-GB" dirty="0">
                <a:solidFill>
                  <a:srgbClr val="FFFFFF">
                    <a:alpha val="60000"/>
                  </a:srgbClr>
                </a:solidFill>
              </a:rPr>
              <a:t>2 out of 3 carers have admitted elder abuse in nursing homes or in  long term care settings</a:t>
            </a:r>
          </a:p>
          <a:p>
            <a:pPr marL="0" indent="0">
              <a:buNone/>
            </a:pPr>
            <a:r>
              <a:rPr lang="en-GB" dirty="0">
                <a:solidFill>
                  <a:srgbClr val="FFFFFF">
                    <a:alpha val="60000"/>
                  </a:srgbClr>
                </a:solidFill>
              </a:rPr>
              <a:t>                                                     (WHO, 2021;Nursing Home about Justice, 2021)</a:t>
            </a:r>
          </a:p>
          <a:p>
            <a:pPr marL="0" indent="0">
              <a:buNone/>
            </a:pPr>
            <a:endParaRPr lang="en-GB" dirty="0">
              <a:solidFill>
                <a:srgbClr val="FFFFFF">
                  <a:alpha val="60000"/>
                </a:srgbClr>
              </a:solidFill>
            </a:endParaRPr>
          </a:p>
          <a:p>
            <a:endParaRPr lang="en-GB" dirty="0">
              <a:solidFill>
                <a:srgbClr val="FFFFFF">
                  <a:alpha val="60000"/>
                </a:srgbClr>
              </a:solidFill>
            </a:endParaRPr>
          </a:p>
          <a:p>
            <a:endParaRPr lang="en-GB" dirty="0">
              <a:solidFill>
                <a:srgbClr val="FFFFFF">
                  <a:alpha val="60000"/>
                </a:srgbClr>
              </a:solidFill>
            </a:endParaRPr>
          </a:p>
        </p:txBody>
      </p:sp>
    </p:spTree>
    <p:extLst>
      <p:ext uri="{BB962C8B-B14F-4D97-AF65-F5344CB8AC3E}">
        <p14:creationId xmlns:p14="http://schemas.microsoft.com/office/powerpoint/2010/main" val="97134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4631A-3B1E-4DF5-8F79-1FAE0EFD02D5}"/>
              </a:ext>
            </a:extLst>
          </p:cNvPr>
          <p:cNvSpPr>
            <a:spLocks noGrp="1"/>
          </p:cNvSpPr>
          <p:nvPr>
            <p:ph type="title"/>
          </p:nvPr>
        </p:nvSpPr>
        <p:spPr/>
        <p:txBody>
          <a:bodyPr/>
          <a:lstStyle/>
          <a:p>
            <a:r>
              <a:rPr lang="en-GB" dirty="0"/>
              <a:t>                           </a:t>
            </a:r>
            <a:r>
              <a:rPr lang="en-GB"/>
              <a:t>Statistics</a:t>
            </a:r>
            <a:endParaRPr lang="en-GB" dirty="0"/>
          </a:p>
        </p:txBody>
      </p:sp>
      <p:graphicFrame>
        <p:nvGraphicFramePr>
          <p:cNvPr id="5" name="Content Placeholder 4">
            <a:extLst>
              <a:ext uri="{FF2B5EF4-FFF2-40B4-BE49-F238E27FC236}">
                <a16:creationId xmlns:a16="http://schemas.microsoft.com/office/drawing/2014/main" id="{8288E911-7CED-4F6D-895A-C047130D08A3}"/>
              </a:ext>
            </a:extLst>
          </p:cNvPr>
          <p:cNvGraphicFramePr>
            <a:graphicFrameLocks noGrp="1"/>
          </p:cNvGraphicFramePr>
          <p:nvPr>
            <p:ph idx="1"/>
            <p:extLst>
              <p:ext uri="{D42A27DB-BD31-4B8C-83A1-F6EECF244321}">
                <p14:modId xmlns:p14="http://schemas.microsoft.com/office/powerpoint/2010/main" val="1001972464"/>
              </p:ext>
            </p:extLst>
          </p:nvPr>
        </p:nvGraphicFramePr>
        <p:xfrm>
          <a:off x="546339" y="1969698"/>
          <a:ext cx="11090273" cy="3855720"/>
        </p:xfrm>
        <a:graphic>
          <a:graphicData uri="http://schemas.openxmlformats.org/drawingml/2006/table">
            <a:tbl>
              <a:tblPr firstRow="1" bandRow="1">
                <a:tableStyleId>{5C22544A-7EE6-4342-B048-85BDC9FD1C3A}</a:tableStyleId>
              </a:tblPr>
              <a:tblGrid>
                <a:gridCol w="4154507">
                  <a:extLst>
                    <a:ext uri="{9D8B030D-6E8A-4147-A177-3AD203B41FA5}">
                      <a16:colId xmlns:a16="http://schemas.microsoft.com/office/drawing/2014/main" val="4226173346"/>
                    </a:ext>
                  </a:extLst>
                </a:gridCol>
                <a:gridCol w="1981647">
                  <a:extLst>
                    <a:ext uri="{9D8B030D-6E8A-4147-A177-3AD203B41FA5}">
                      <a16:colId xmlns:a16="http://schemas.microsoft.com/office/drawing/2014/main" val="1940988143"/>
                    </a:ext>
                  </a:extLst>
                </a:gridCol>
                <a:gridCol w="2485751">
                  <a:extLst>
                    <a:ext uri="{9D8B030D-6E8A-4147-A177-3AD203B41FA5}">
                      <a16:colId xmlns:a16="http://schemas.microsoft.com/office/drawing/2014/main" val="1393639035"/>
                    </a:ext>
                  </a:extLst>
                </a:gridCol>
                <a:gridCol w="2468368">
                  <a:extLst>
                    <a:ext uri="{9D8B030D-6E8A-4147-A177-3AD203B41FA5}">
                      <a16:colId xmlns:a16="http://schemas.microsoft.com/office/drawing/2014/main" val="3504861532"/>
                    </a:ext>
                  </a:extLst>
                </a:gridCol>
              </a:tblGrid>
              <a:tr h="1051560">
                <a:tc>
                  <a:txBody>
                    <a:bodyPr/>
                    <a:lstStyle/>
                    <a:p>
                      <a:r>
                        <a:rPr lang="en-GB">
                          <a:effectLst/>
                        </a:rPr>
                        <a:t> </a:t>
                      </a:r>
                    </a:p>
                  </a:txBody>
                  <a:tcPr marL="0" marR="0" marT="0" marB="0"/>
                </a:tc>
                <a:tc>
                  <a:txBody>
                    <a:bodyPr/>
                    <a:lstStyle/>
                    <a:p>
                      <a:r>
                        <a:rPr lang="en-GB">
                          <a:effectLst/>
                        </a:rPr>
                        <a:t>Elder abuse in community settings (1)</a:t>
                      </a:r>
                      <a:endParaRPr lang="en-GB" i="0">
                        <a:effectLst/>
                        <a:latin typeface="Arial" panose="020B0604020202020204" pitchFamily="34" charset="0"/>
                      </a:endParaRPr>
                    </a:p>
                  </a:txBody>
                  <a:tcPr marL="0" marR="0" marT="0" marB="0"/>
                </a:tc>
                <a:tc gridSpan="2">
                  <a:txBody>
                    <a:bodyPr/>
                    <a:lstStyle/>
                    <a:p>
                      <a:r>
                        <a:rPr lang="en-GB">
                          <a:effectLst/>
                        </a:rPr>
                        <a:t>Elder abuse in institutional settings (2)</a:t>
                      </a:r>
                      <a:endParaRPr lang="en-GB" i="0">
                        <a:effectLst/>
                        <a:latin typeface="Arial" panose="020B0604020202020204" pitchFamily="34" charset="0"/>
                      </a:endParaRPr>
                    </a:p>
                  </a:txBody>
                  <a:tcPr marL="0" marR="0" marT="0" marB="0"/>
                </a:tc>
                <a:tc hMerge="1">
                  <a:txBody>
                    <a:bodyPr/>
                    <a:lstStyle/>
                    <a:p>
                      <a:endParaRPr lang="en-GB"/>
                    </a:p>
                  </a:txBody>
                  <a:tcPr/>
                </a:tc>
                <a:extLst>
                  <a:ext uri="{0D108BD9-81ED-4DB2-BD59-A6C34878D82A}">
                    <a16:rowId xmlns:a16="http://schemas.microsoft.com/office/drawing/2014/main" val="3302332107"/>
                  </a:ext>
                </a:extLst>
              </a:tr>
              <a:tr h="701040">
                <a:tc>
                  <a:txBody>
                    <a:bodyPr/>
                    <a:lstStyle/>
                    <a:p>
                      <a:r>
                        <a:rPr lang="en-GB">
                          <a:effectLst/>
                        </a:rPr>
                        <a:t>Type of abuse</a:t>
                      </a:r>
                      <a:endParaRPr lang="en-GB" i="0">
                        <a:effectLst/>
                        <a:latin typeface="Arial" panose="020B0604020202020204" pitchFamily="34" charset="0"/>
                      </a:endParaRPr>
                    </a:p>
                  </a:txBody>
                  <a:tcPr marL="0" marR="0" marT="0" marB="0"/>
                </a:tc>
                <a:tc>
                  <a:txBody>
                    <a:bodyPr/>
                    <a:lstStyle/>
                    <a:p>
                      <a:r>
                        <a:rPr lang="en-GB">
                          <a:effectLst/>
                        </a:rPr>
                        <a:t>Reported by older adults</a:t>
                      </a:r>
                      <a:endParaRPr lang="en-GB" i="0">
                        <a:effectLst/>
                        <a:latin typeface="Arial" panose="020B0604020202020204" pitchFamily="34" charset="0"/>
                      </a:endParaRPr>
                    </a:p>
                  </a:txBody>
                  <a:tcPr marL="0" marR="0" marT="0" marB="0"/>
                </a:tc>
                <a:tc>
                  <a:txBody>
                    <a:bodyPr/>
                    <a:lstStyle/>
                    <a:p>
                      <a:r>
                        <a:rPr lang="en-GB">
                          <a:effectLst/>
                        </a:rPr>
                        <a:t>Reported by older adults and their proxies</a:t>
                      </a:r>
                      <a:endParaRPr lang="en-GB" i="0">
                        <a:effectLst/>
                        <a:latin typeface="Arial" panose="020B0604020202020204" pitchFamily="34" charset="0"/>
                      </a:endParaRPr>
                    </a:p>
                  </a:txBody>
                  <a:tcPr marL="0" marR="0" marT="0" marB="0"/>
                </a:tc>
                <a:tc>
                  <a:txBody>
                    <a:bodyPr/>
                    <a:lstStyle/>
                    <a:p>
                      <a:r>
                        <a:rPr lang="en-GB">
                          <a:effectLst/>
                        </a:rPr>
                        <a:t>Reported by staff</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55803648"/>
                  </a:ext>
                </a:extLst>
              </a:tr>
              <a:tr h="350520">
                <a:tc>
                  <a:txBody>
                    <a:bodyPr/>
                    <a:lstStyle/>
                    <a:p>
                      <a:r>
                        <a:rPr lang="en-GB">
                          <a:effectLst/>
                        </a:rPr>
                        <a:t>Overall prevalence</a:t>
                      </a:r>
                      <a:endParaRPr lang="en-GB" i="0">
                        <a:effectLst/>
                        <a:latin typeface="Arial" panose="020B0604020202020204" pitchFamily="34" charset="0"/>
                      </a:endParaRPr>
                    </a:p>
                  </a:txBody>
                  <a:tcPr marL="0" marR="0" marT="0" marB="0"/>
                </a:tc>
                <a:tc>
                  <a:txBody>
                    <a:bodyPr/>
                    <a:lstStyle/>
                    <a:p>
                      <a:r>
                        <a:rPr lang="en-GB">
                          <a:effectLst/>
                        </a:rPr>
                        <a:t>15.7%</a:t>
                      </a:r>
                      <a:endParaRPr lang="en-GB" i="0">
                        <a:effectLst/>
                        <a:latin typeface="Arial" panose="020B0604020202020204" pitchFamily="34" charset="0"/>
                      </a:endParaRPr>
                    </a:p>
                  </a:txBody>
                  <a:tcPr marL="0" marR="0" marT="0" marB="0"/>
                </a:tc>
                <a:tc>
                  <a:txBody>
                    <a:bodyPr/>
                    <a:lstStyle/>
                    <a:p>
                      <a:r>
                        <a:rPr lang="en-GB">
                          <a:effectLst/>
                        </a:rPr>
                        <a:t>Not enough data</a:t>
                      </a:r>
                      <a:endParaRPr lang="en-GB" i="0">
                        <a:effectLst/>
                        <a:latin typeface="Arial" panose="020B0604020202020204" pitchFamily="34" charset="0"/>
                      </a:endParaRPr>
                    </a:p>
                  </a:txBody>
                  <a:tcPr marL="0" marR="0" marT="0" marB="0"/>
                </a:tc>
                <a:tc>
                  <a:txBody>
                    <a:bodyPr/>
                    <a:lstStyle/>
                    <a:p>
                      <a:r>
                        <a:rPr lang="en-GB">
                          <a:effectLst/>
                        </a:rPr>
                        <a:t>64.2% or 2 in 3 staff</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2159326870"/>
                  </a:ext>
                </a:extLst>
              </a:tr>
              <a:tr h="350520">
                <a:tc>
                  <a:txBody>
                    <a:bodyPr/>
                    <a:lstStyle/>
                    <a:p>
                      <a:r>
                        <a:rPr lang="en-GB">
                          <a:effectLst/>
                        </a:rPr>
                        <a:t>Psychological abuse:</a:t>
                      </a:r>
                      <a:endParaRPr lang="en-GB" i="0">
                        <a:effectLst/>
                        <a:latin typeface="Arial" panose="020B0604020202020204" pitchFamily="34" charset="0"/>
                      </a:endParaRPr>
                    </a:p>
                  </a:txBody>
                  <a:tcPr marL="0" marR="0" marT="0" marB="0"/>
                </a:tc>
                <a:tc>
                  <a:txBody>
                    <a:bodyPr/>
                    <a:lstStyle/>
                    <a:p>
                      <a:r>
                        <a:rPr lang="en-GB">
                          <a:effectLst/>
                        </a:rPr>
                        <a:t>11.6%</a:t>
                      </a:r>
                      <a:endParaRPr lang="en-GB" i="0">
                        <a:effectLst/>
                        <a:latin typeface="Arial" panose="020B0604020202020204" pitchFamily="34" charset="0"/>
                      </a:endParaRPr>
                    </a:p>
                  </a:txBody>
                  <a:tcPr marL="0" marR="0" marT="0" marB="0"/>
                </a:tc>
                <a:tc>
                  <a:txBody>
                    <a:bodyPr/>
                    <a:lstStyle/>
                    <a:p>
                      <a:r>
                        <a:rPr lang="en-GB">
                          <a:effectLst/>
                        </a:rPr>
                        <a:t>33.4%</a:t>
                      </a:r>
                      <a:endParaRPr lang="en-GB" i="0">
                        <a:effectLst/>
                        <a:latin typeface="Arial" panose="020B0604020202020204" pitchFamily="34" charset="0"/>
                      </a:endParaRPr>
                    </a:p>
                  </a:txBody>
                  <a:tcPr marL="0" marR="0" marT="0" marB="0"/>
                </a:tc>
                <a:tc>
                  <a:txBody>
                    <a:bodyPr/>
                    <a:lstStyle/>
                    <a:p>
                      <a:r>
                        <a:rPr lang="en-GB">
                          <a:effectLst/>
                        </a:rPr>
                        <a:t>32.5%</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3576365933"/>
                  </a:ext>
                </a:extLst>
              </a:tr>
              <a:tr h="350520">
                <a:tc>
                  <a:txBody>
                    <a:bodyPr/>
                    <a:lstStyle/>
                    <a:p>
                      <a:r>
                        <a:rPr lang="en-GB">
                          <a:effectLst/>
                        </a:rPr>
                        <a:t>Physical abuse:</a:t>
                      </a:r>
                      <a:endParaRPr lang="en-GB" i="0">
                        <a:effectLst/>
                        <a:latin typeface="Arial" panose="020B0604020202020204" pitchFamily="34" charset="0"/>
                      </a:endParaRPr>
                    </a:p>
                  </a:txBody>
                  <a:tcPr marL="0" marR="0" marT="0" marB="0"/>
                </a:tc>
                <a:tc>
                  <a:txBody>
                    <a:bodyPr/>
                    <a:lstStyle/>
                    <a:p>
                      <a:r>
                        <a:rPr lang="en-GB">
                          <a:effectLst/>
                        </a:rPr>
                        <a:t>2.6%</a:t>
                      </a:r>
                      <a:endParaRPr lang="en-GB" i="0">
                        <a:effectLst/>
                        <a:latin typeface="Arial" panose="020B0604020202020204" pitchFamily="34" charset="0"/>
                      </a:endParaRPr>
                    </a:p>
                  </a:txBody>
                  <a:tcPr marL="0" marR="0" marT="0" marB="0"/>
                </a:tc>
                <a:tc>
                  <a:txBody>
                    <a:bodyPr/>
                    <a:lstStyle/>
                    <a:p>
                      <a:r>
                        <a:rPr lang="en-GB">
                          <a:effectLst/>
                        </a:rPr>
                        <a:t>14.1%</a:t>
                      </a:r>
                      <a:endParaRPr lang="en-GB" i="0">
                        <a:effectLst/>
                        <a:latin typeface="Arial" panose="020B0604020202020204" pitchFamily="34" charset="0"/>
                      </a:endParaRPr>
                    </a:p>
                  </a:txBody>
                  <a:tcPr marL="0" marR="0" marT="0" marB="0"/>
                </a:tc>
                <a:tc>
                  <a:txBody>
                    <a:bodyPr/>
                    <a:lstStyle/>
                    <a:p>
                      <a:r>
                        <a:rPr lang="en-GB">
                          <a:effectLst/>
                        </a:rPr>
                        <a:t>9.3%</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3604806208"/>
                  </a:ext>
                </a:extLst>
              </a:tr>
              <a:tr h="350520">
                <a:tc>
                  <a:txBody>
                    <a:bodyPr/>
                    <a:lstStyle/>
                    <a:p>
                      <a:r>
                        <a:rPr lang="en-GB">
                          <a:effectLst/>
                        </a:rPr>
                        <a:t>Financial abuse:</a:t>
                      </a:r>
                      <a:endParaRPr lang="en-GB" i="0">
                        <a:effectLst/>
                        <a:latin typeface="Arial" panose="020B0604020202020204" pitchFamily="34" charset="0"/>
                      </a:endParaRPr>
                    </a:p>
                  </a:txBody>
                  <a:tcPr marL="0" marR="0" marT="0" marB="0"/>
                </a:tc>
                <a:tc>
                  <a:txBody>
                    <a:bodyPr/>
                    <a:lstStyle/>
                    <a:p>
                      <a:r>
                        <a:rPr lang="en-GB">
                          <a:effectLst/>
                        </a:rPr>
                        <a:t>6.8%</a:t>
                      </a:r>
                      <a:endParaRPr lang="en-GB" i="0">
                        <a:effectLst/>
                        <a:latin typeface="Arial" panose="020B0604020202020204" pitchFamily="34" charset="0"/>
                      </a:endParaRPr>
                    </a:p>
                  </a:txBody>
                  <a:tcPr marL="0" marR="0" marT="0" marB="0"/>
                </a:tc>
                <a:tc>
                  <a:txBody>
                    <a:bodyPr/>
                    <a:lstStyle/>
                    <a:p>
                      <a:r>
                        <a:rPr lang="en-GB">
                          <a:effectLst/>
                        </a:rPr>
                        <a:t>13.8%</a:t>
                      </a:r>
                      <a:endParaRPr lang="en-GB" i="0">
                        <a:effectLst/>
                        <a:latin typeface="Arial" panose="020B0604020202020204" pitchFamily="34" charset="0"/>
                      </a:endParaRPr>
                    </a:p>
                  </a:txBody>
                  <a:tcPr marL="0" marR="0" marT="0" marB="0"/>
                </a:tc>
                <a:tc>
                  <a:txBody>
                    <a:bodyPr/>
                    <a:lstStyle/>
                    <a:p>
                      <a:r>
                        <a:rPr lang="en-GB">
                          <a:effectLst/>
                        </a:rPr>
                        <a:t>Not enough data</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2156537612"/>
                  </a:ext>
                </a:extLst>
              </a:tr>
              <a:tr h="350520">
                <a:tc>
                  <a:txBody>
                    <a:bodyPr/>
                    <a:lstStyle/>
                    <a:p>
                      <a:r>
                        <a:rPr lang="en-GB">
                          <a:effectLst/>
                        </a:rPr>
                        <a:t>Neglect:</a:t>
                      </a:r>
                      <a:endParaRPr lang="en-GB" i="0">
                        <a:effectLst/>
                        <a:latin typeface="Arial" panose="020B0604020202020204" pitchFamily="34" charset="0"/>
                      </a:endParaRPr>
                    </a:p>
                  </a:txBody>
                  <a:tcPr marL="0" marR="0" marT="0" marB="0"/>
                </a:tc>
                <a:tc>
                  <a:txBody>
                    <a:bodyPr/>
                    <a:lstStyle/>
                    <a:p>
                      <a:r>
                        <a:rPr lang="en-GB">
                          <a:effectLst/>
                        </a:rPr>
                        <a:t>4.2%</a:t>
                      </a:r>
                      <a:endParaRPr lang="en-GB" i="0">
                        <a:effectLst/>
                        <a:latin typeface="Arial" panose="020B0604020202020204" pitchFamily="34" charset="0"/>
                      </a:endParaRPr>
                    </a:p>
                  </a:txBody>
                  <a:tcPr marL="0" marR="0" marT="0" marB="0"/>
                </a:tc>
                <a:tc>
                  <a:txBody>
                    <a:bodyPr/>
                    <a:lstStyle/>
                    <a:p>
                      <a:r>
                        <a:rPr lang="en-GB">
                          <a:effectLst/>
                        </a:rPr>
                        <a:t>11.6%</a:t>
                      </a:r>
                      <a:endParaRPr lang="en-GB" i="0">
                        <a:effectLst/>
                        <a:latin typeface="Arial" panose="020B0604020202020204" pitchFamily="34" charset="0"/>
                      </a:endParaRPr>
                    </a:p>
                  </a:txBody>
                  <a:tcPr marL="0" marR="0" marT="0" marB="0"/>
                </a:tc>
                <a:tc>
                  <a:txBody>
                    <a:bodyPr/>
                    <a:lstStyle/>
                    <a:p>
                      <a:r>
                        <a:rPr lang="en-GB">
                          <a:effectLst/>
                        </a:rPr>
                        <a:t>12.0%</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131971108"/>
                  </a:ext>
                </a:extLst>
              </a:tr>
              <a:tr h="350520">
                <a:tc>
                  <a:txBody>
                    <a:bodyPr/>
                    <a:lstStyle/>
                    <a:p>
                      <a:r>
                        <a:rPr lang="en-GB">
                          <a:effectLst/>
                        </a:rPr>
                        <a:t>Sexual abuse:</a:t>
                      </a:r>
                      <a:endParaRPr lang="en-GB" i="0">
                        <a:effectLst/>
                        <a:latin typeface="Arial" panose="020B0604020202020204" pitchFamily="34" charset="0"/>
                      </a:endParaRPr>
                    </a:p>
                  </a:txBody>
                  <a:tcPr marL="0" marR="0" marT="0" marB="0"/>
                </a:tc>
                <a:tc>
                  <a:txBody>
                    <a:bodyPr/>
                    <a:lstStyle/>
                    <a:p>
                      <a:r>
                        <a:rPr lang="en-GB">
                          <a:effectLst/>
                        </a:rPr>
                        <a:t>0.9%</a:t>
                      </a:r>
                      <a:endParaRPr lang="en-GB" i="0">
                        <a:effectLst/>
                        <a:latin typeface="Arial" panose="020B0604020202020204" pitchFamily="34" charset="0"/>
                      </a:endParaRPr>
                    </a:p>
                  </a:txBody>
                  <a:tcPr marL="0" marR="0" marT="0" marB="0"/>
                </a:tc>
                <a:tc>
                  <a:txBody>
                    <a:bodyPr/>
                    <a:lstStyle/>
                    <a:p>
                      <a:r>
                        <a:rPr lang="en-GB">
                          <a:effectLst/>
                        </a:rPr>
                        <a:t>1.9%</a:t>
                      </a:r>
                      <a:endParaRPr lang="en-GB" i="0">
                        <a:effectLst/>
                        <a:latin typeface="Arial" panose="020B0604020202020204" pitchFamily="34" charset="0"/>
                      </a:endParaRPr>
                    </a:p>
                  </a:txBody>
                  <a:tcPr marL="0" marR="0" marT="0" marB="0"/>
                </a:tc>
                <a:tc>
                  <a:txBody>
                    <a:bodyPr/>
                    <a:lstStyle/>
                    <a:p>
                      <a:r>
                        <a:rPr lang="en-GB">
                          <a:effectLst/>
                        </a:rPr>
                        <a:t>0.7%</a:t>
                      </a:r>
                      <a:endParaRPr lang="en-GB" i="0">
                        <a:effectLst/>
                        <a:latin typeface="Arial" panose="020B0604020202020204" pitchFamily="34" charset="0"/>
                      </a:endParaRPr>
                    </a:p>
                  </a:txBody>
                  <a:tcPr marL="0" marR="0" marT="0" marB="0"/>
                </a:tc>
                <a:extLst>
                  <a:ext uri="{0D108BD9-81ED-4DB2-BD59-A6C34878D82A}">
                    <a16:rowId xmlns:a16="http://schemas.microsoft.com/office/drawing/2014/main" val="2786611420"/>
                  </a:ext>
                </a:extLst>
              </a:tr>
            </a:tbl>
          </a:graphicData>
        </a:graphic>
      </p:graphicFrame>
      <p:sp>
        <p:nvSpPr>
          <p:cNvPr id="9" name="TextBox 8">
            <a:extLst>
              <a:ext uri="{FF2B5EF4-FFF2-40B4-BE49-F238E27FC236}">
                <a16:creationId xmlns:a16="http://schemas.microsoft.com/office/drawing/2014/main" id="{BCD5A221-49E5-4BA7-A324-1CF6A96BC249}"/>
              </a:ext>
            </a:extLst>
          </p:cNvPr>
          <p:cNvSpPr txBox="1"/>
          <p:nvPr/>
        </p:nvSpPr>
        <p:spPr>
          <a:xfrm>
            <a:off x="7554943" y="6217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(WHO, 2021)</a:t>
            </a:r>
            <a:endParaRPr lang="en-GB" dirty="0"/>
          </a:p>
        </p:txBody>
      </p:sp>
    </p:spTree>
    <p:extLst>
      <p:ext uri="{BB962C8B-B14F-4D97-AF65-F5344CB8AC3E}">
        <p14:creationId xmlns:p14="http://schemas.microsoft.com/office/powerpoint/2010/main" val="2430410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AE28-6CFC-46A9-9FCC-29F7B4170A64}"/>
              </a:ext>
            </a:extLst>
          </p:cNvPr>
          <p:cNvSpPr>
            <a:spLocks noGrp="1"/>
          </p:cNvSpPr>
          <p:nvPr>
            <p:ph type="title"/>
          </p:nvPr>
        </p:nvSpPr>
        <p:spPr/>
        <p:txBody>
          <a:bodyPr/>
          <a:lstStyle/>
          <a:p>
            <a:r>
              <a:rPr lang="en-GB"/>
              <a:t>           Different types of abuse</a:t>
            </a:r>
          </a:p>
        </p:txBody>
      </p:sp>
      <p:sp>
        <p:nvSpPr>
          <p:cNvPr id="3" name="Content Placeholder 2">
            <a:extLst>
              <a:ext uri="{FF2B5EF4-FFF2-40B4-BE49-F238E27FC236}">
                <a16:creationId xmlns:a16="http://schemas.microsoft.com/office/drawing/2014/main" id="{484B9DCA-7C78-4956-84ED-FB4ED9D44E26}"/>
              </a:ext>
            </a:extLst>
          </p:cNvPr>
          <p:cNvSpPr>
            <a:spLocks noGrp="1"/>
          </p:cNvSpPr>
          <p:nvPr>
            <p:ph idx="1"/>
          </p:nvPr>
        </p:nvSpPr>
        <p:spPr/>
        <p:txBody>
          <a:bodyPr vert="horz" wrap="square" lIns="0" tIns="0" rIns="0" bIns="0" rtlCol="0" anchor="t">
            <a:normAutofit lnSpcReduction="10000"/>
          </a:bodyPr>
          <a:lstStyle/>
          <a:p>
            <a:r>
              <a:rPr lang="en-GB" b="1" dirty="0">
                <a:solidFill>
                  <a:srgbClr val="FFFFFF">
                    <a:alpha val="60000"/>
                  </a:srgbClr>
                </a:solidFill>
                <a:latin typeface="Arial"/>
                <a:cs typeface="Arial"/>
              </a:rPr>
              <a:t>Sexual abuse</a:t>
            </a:r>
            <a:r>
              <a:rPr lang="en-GB" dirty="0">
                <a:solidFill>
                  <a:srgbClr val="FFFFFF">
                    <a:alpha val="60000"/>
                  </a:srgbClr>
                </a:solidFill>
                <a:latin typeface="Arial"/>
                <a:cs typeface="Arial"/>
              </a:rPr>
              <a:t>- forcing someone in sexual acts without their permission or involving indecent conversation without their wish                                              </a:t>
            </a:r>
          </a:p>
          <a:p>
            <a:r>
              <a:rPr lang="en-GB" b="1" dirty="0">
                <a:solidFill>
                  <a:srgbClr val="FFFFFF">
                    <a:alpha val="60000"/>
                  </a:srgbClr>
                </a:solidFill>
                <a:latin typeface="Arial"/>
                <a:cs typeface="Arial"/>
              </a:rPr>
              <a:t>Physical abuse</a:t>
            </a:r>
            <a:r>
              <a:rPr lang="en-GB" dirty="0">
                <a:solidFill>
                  <a:srgbClr val="FFFFFF">
                    <a:alpha val="60000"/>
                  </a:srgbClr>
                </a:solidFill>
                <a:latin typeface="Arial"/>
                <a:cs typeface="Arial"/>
              </a:rPr>
              <a:t> - hitting, slapping, bodily harm or misuse of medicine etc</a:t>
            </a:r>
          </a:p>
          <a:p>
            <a:r>
              <a:rPr lang="en-GB" b="1" dirty="0">
                <a:solidFill>
                  <a:srgbClr val="FFFFFF">
                    <a:alpha val="60000"/>
                  </a:srgbClr>
                </a:solidFill>
                <a:latin typeface="Arial"/>
                <a:cs typeface="Arial"/>
              </a:rPr>
              <a:t>Psychological abuse</a:t>
            </a:r>
            <a:r>
              <a:rPr lang="en-GB" dirty="0">
                <a:solidFill>
                  <a:srgbClr val="FFFFFF">
                    <a:alpha val="60000"/>
                  </a:srgbClr>
                </a:solidFill>
                <a:latin typeface="Arial"/>
                <a:cs typeface="Arial"/>
              </a:rPr>
              <a:t> –threating or using hurtful words, keeping someone from loved ones or not letting them do what they like. </a:t>
            </a:r>
          </a:p>
          <a:p>
            <a:r>
              <a:rPr lang="en-GB" b="1">
                <a:solidFill>
                  <a:srgbClr val="FFFFFF">
                    <a:alpha val="60000"/>
                  </a:srgbClr>
                </a:solidFill>
                <a:latin typeface="Arial"/>
                <a:cs typeface="Arial"/>
              </a:rPr>
              <a:t>Neglect - </a:t>
            </a:r>
            <a:r>
              <a:rPr lang="en-GB">
                <a:solidFill>
                  <a:srgbClr val="FFFFFF">
                    <a:alpha val="60000"/>
                  </a:srgbClr>
                </a:solidFill>
                <a:latin typeface="Arial"/>
                <a:cs typeface="Arial"/>
              </a:rPr>
              <a:t>not providing nutritious food, heating, clothing or meeting basic needs for </a:t>
            </a:r>
            <a:r>
              <a:rPr lang="en-GB" dirty="0">
                <a:solidFill>
                  <a:srgbClr val="FFFFFF">
                    <a:alpha val="60000"/>
                  </a:srgbClr>
                </a:solidFill>
                <a:latin typeface="Arial"/>
                <a:cs typeface="Arial"/>
              </a:rPr>
              <a:t>living.</a:t>
            </a:r>
          </a:p>
          <a:p>
            <a:pPr marL="0" indent="0">
              <a:buNone/>
            </a:pPr>
            <a:r>
              <a:rPr lang="en-GB" dirty="0">
                <a:solidFill>
                  <a:srgbClr val="FFFFFF">
                    <a:alpha val="60000"/>
                  </a:srgbClr>
                </a:solidFill>
                <a:latin typeface="Arial"/>
                <a:cs typeface="Arial"/>
              </a:rPr>
              <a:t>                                                                                     (Age UK, 2021)</a:t>
            </a:r>
          </a:p>
        </p:txBody>
      </p:sp>
    </p:spTree>
    <p:extLst>
      <p:ext uri="{BB962C8B-B14F-4D97-AF65-F5344CB8AC3E}">
        <p14:creationId xmlns:p14="http://schemas.microsoft.com/office/powerpoint/2010/main" val="1243658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446B2-BD91-4E98-A79C-18B1FD920E45}"/>
              </a:ext>
            </a:extLst>
          </p:cNvPr>
          <p:cNvSpPr>
            <a:spLocks noGrp="1"/>
          </p:cNvSpPr>
          <p:nvPr>
            <p:ph type="title"/>
          </p:nvPr>
        </p:nvSpPr>
        <p:spPr/>
        <p:txBody>
          <a:bodyPr/>
          <a:lstStyle/>
          <a:p>
            <a:r>
              <a:rPr lang="en-GB"/>
              <a:t>            Different types of Abuse</a:t>
            </a:r>
          </a:p>
        </p:txBody>
      </p:sp>
      <p:sp>
        <p:nvSpPr>
          <p:cNvPr id="3" name="Content Placeholder 2">
            <a:extLst>
              <a:ext uri="{FF2B5EF4-FFF2-40B4-BE49-F238E27FC236}">
                <a16:creationId xmlns:a16="http://schemas.microsoft.com/office/drawing/2014/main" id="{E7CCF139-AAA3-45BE-9ED9-C361EC147C4B}"/>
              </a:ext>
            </a:extLst>
          </p:cNvPr>
          <p:cNvSpPr>
            <a:spLocks noGrp="1"/>
          </p:cNvSpPr>
          <p:nvPr>
            <p:ph idx="1"/>
          </p:nvPr>
        </p:nvSpPr>
        <p:spPr/>
        <p:txBody>
          <a:bodyPr vert="horz" wrap="square" lIns="0" tIns="0" rIns="0" bIns="0" rtlCol="0" anchor="t">
            <a:normAutofit/>
          </a:bodyPr>
          <a:lstStyle/>
          <a:p>
            <a:r>
              <a:rPr lang="en-GB" b="1" dirty="0">
                <a:solidFill>
                  <a:srgbClr val="FFFFFF">
                    <a:alpha val="60000"/>
                  </a:srgbClr>
                </a:solidFill>
                <a:latin typeface="Arial"/>
                <a:cs typeface="Arial"/>
              </a:rPr>
              <a:t>Financial abuse – </a:t>
            </a:r>
            <a:r>
              <a:rPr lang="en-GB" dirty="0">
                <a:solidFill>
                  <a:srgbClr val="FFFFFF">
                    <a:alpha val="60000"/>
                  </a:srgbClr>
                </a:solidFill>
                <a:latin typeface="Arial"/>
                <a:cs typeface="Arial"/>
              </a:rPr>
              <a:t>stealing or fraud from a person.</a:t>
            </a:r>
            <a:endParaRPr lang="en-US" dirty="0">
              <a:ea typeface="+mn-lt"/>
              <a:cs typeface="+mn-lt"/>
            </a:endParaRPr>
          </a:p>
          <a:p>
            <a:r>
              <a:rPr lang="en-GB" b="1" dirty="0">
                <a:solidFill>
                  <a:srgbClr val="FFFFFF">
                    <a:alpha val="60000"/>
                  </a:srgbClr>
                </a:solidFill>
              </a:rPr>
              <a:t>Discriminatory Abuse</a:t>
            </a:r>
            <a:r>
              <a:rPr lang="en-GB" dirty="0">
                <a:solidFill>
                  <a:srgbClr val="FFFFFF">
                    <a:alpha val="60000"/>
                  </a:srgbClr>
                </a:solidFill>
              </a:rPr>
              <a:t> – against someone race, faith, religion, age, disability, gender, sexual orientation etc</a:t>
            </a:r>
          </a:p>
          <a:p>
            <a:r>
              <a:rPr lang="en-GB" b="1" dirty="0">
                <a:solidFill>
                  <a:srgbClr val="FFFFFF">
                    <a:alpha val="60000"/>
                  </a:srgbClr>
                </a:solidFill>
              </a:rPr>
              <a:t>Organisational Abuse </a:t>
            </a:r>
            <a:r>
              <a:rPr lang="en-GB" dirty="0">
                <a:solidFill>
                  <a:srgbClr val="FFFFFF">
                    <a:alpha val="60000"/>
                  </a:srgbClr>
                </a:solidFill>
              </a:rPr>
              <a:t>– mistreatment from an adult in a setting or service not giving the person its dignity or respect.</a:t>
            </a:r>
          </a:p>
          <a:p>
            <a:r>
              <a:rPr lang="en-GB" b="1" dirty="0">
                <a:solidFill>
                  <a:srgbClr val="FFFFFF">
                    <a:alpha val="60000"/>
                  </a:srgbClr>
                </a:solidFill>
              </a:rPr>
              <a:t>Domestic Abuse – </a:t>
            </a:r>
            <a:r>
              <a:rPr lang="en-GB" dirty="0">
                <a:solidFill>
                  <a:srgbClr val="FFFFFF">
                    <a:alpha val="60000"/>
                  </a:srgbClr>
                </a:solidFill>
              </a:rPr>
              <a:t>physical or emotional abuse from a partner or family member.                                                                                                                                                                                                   (Safeguarding Adult Board, 2021)</a:t>
            </a:r>
            <a:endParaRPr lang="en-GB">
              <a:solidFill>
                <a:srgbClr val="FFFFFF">
                  <a:alpha val="60000"/>
                </a:srgbClr>
              </a:solidFill>
            </a:endParaRPr>
          </a:p>
        </p:txBody>
      </p:sp>
    </p:spTree>
    <p:extLst>
      <p:ext uri="{BB962C8B-B14F-4D97-AF65-F5344CB8AC3E}">
        <p14:creationId xmlns:p14="http://schemas.microsoft.com/office/powerpoint/2010/main" val="84210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563A-C3CB-4CE8-B676-705570BF93CF}"/>
              </a:ext>
            </a:extLst>
          </p:cNvPr>
          <p:cNvSpPr>
            <a:spLocks noGrp="1"/>
          </p:cNvSpPr>
          <p:nvPr>
            <p:ph type="title"/>
          </p:nvPr>
        </p:nvSpPr>
        <p:spPr/>
        <p:txBody>
          <a:bodyPr/>
          <a:lstStyle/>
          <a:p>
            <a:r>
              <a:rPr lang="en-GB"/>
              <a:t>                Signs of Elder abuse</a:t>
            </a:r>
          </a:p>
        </p:txBody>
      </p:sp>
      <p:sp>
        <p:nvSpPr>
          <p:cNvPr id="3" name="Content Placeholder 2">
            <a:extLst>
              <a:ext uri="{FF2B5EF4-FFF2-40B4-BE49-F238E27FC236}">
                <a16:creationId xmlns:a16="http://schemas.microsoft.com/office/drawing/2014/main" id="{637E98D7-E28B-48BC-8538-79C461C56232}"/>
              </a:ext>
            </a:extLst>
          </p:cNvPr>
          <p:cNvSpPr>
            <a:spLocks noGrp="1"/>
          </p:cNvSpPr>
          <p:nvPr>
            <p:ph idx="1"/>
          </p:nvPr>
        </p:nvSpPr>
        <p:spPr/>
        <p:txBody>
          <a:bodyPr vert="horz" wrap="square" lIns="0" tIns="0" rIns="0" bIns="0" rtlCol="0" anchor="t">
            <a:normAutofit fontScale="92500"/>
          </a:bodyPr>
          <a:lstStyle/>
          <a:p>
            <a:r>
              <a:rPr lang="en-GB" b="1">
                <a:solidFill>
                  <a:srgbClr val="FFFFFF">
                    <a:alpha val="60000"/>
                  </a:srgbClr>
                </a:solidFill>
              </a:rPr>
              <a:t>Depression and Anxiety</a:t>
            </a:r>
          </a:p>
          <a:p>
            <a:r>
              <a:rPr lang="en-GB" b="1">
                <a:solidFill>
                  <a:srgbClr val="FFFFFF">
                    <a:alpha val="60000"/>
                  </a:srgbClr>
                </a:solidFill>
              </a:rPr>
              <a:t>Sudden Fearfulness</a:t>
            </a:r>
          </a:p>
          <a:p>
            <a:r>
              <a:rPr lang="en-GB" b="1">
                <a:solidFill>
                  <a:srgbClr val="FFFFFF">
                    <a:alpha val="60000"/>
                  </a:srgbClr>
                </a:solidFill>
              </a:rPr>
              <a:t>Recurrring Uniary Tract Infection</a:t>
            </a:r>
          </a:p>
          <a:p>
            <a:r>
              <a:rPr lang="en-GB" b="1">
                <a:solidFill>
                  <a:srgbClr val="FFFFFF">
                    <a:alpha val="60000"/>
                  </a:srgbClr>
                </a:solidFill>
              </a:rPr>
              <a:t>Advanced stage bedsores</a:t>
            </a:r>
          </a:p>
          <a:p>
            <a:r>
              <a:rPr lang="en-GB" b="1">
                <a:solidFill>
                  <a:srgbClr val="FFFFFF">
                    <a:alpha val="60000"/>
                  </a:srgbClr>
                </a:solidFill>
              </a:rPr>
              <a:t>Missng valuable</a:t>
            </a:r>
          </a:p>
          <a:p>
            <a:r>
              <a:rPr lang="en-GB" b="1">
                <a:solidFill>
                  <a:srgbClr val="FFFFFF">
                    <a:alpha val="60000"/>
                  </a:srgbClr>
                </a:solidFill>
              </a:rPr>
              <a:t>Refusing visitors</a:t>
            </a:r>
          </a:p>
          <a:p>
            <a:r>
              <a:rPr lang="en-GB" b="1">
                <a:solidFill>
                  <a:srgbClr val="FFFFFF">
                    <a:alpha val="60000"/>
                  </a:srgbClr>
                </a:solidFill>
              </a:rPr>
              <a:t>Unexplained falls</a:t>
            </a:r>
            <a:r>
              <a:rPr lang="en-GB">
                <a:solidFill>
                  <a:srgbClr val="FFFFFF">
                    <a:alpha val="60000"/>
                  </a:srgbClr>
                </a:solidFill>
              </a:rPr>
              <a:t>                                           (Nursing Home Abuse Centre, 2021)</a:t>
            </a:r>
            <a:endParaRPr lang="en-GB" dirty="0">
              <a:solidFill>
                <a:srgbClr val="FFFFFF">
                  <a:alpha val="60000"/>
                </a:srgbClr>
              </a:solidFill>
            </a:endParaRPr>
          </a:p>
        </p:txBody>
      </p:sp>
      <p:sp>
        <p:nvSpPr>
          <p:cNvPr id="4" name="TextBox 3">
            <a:extLst>
              <a:ext uri="{FF2B5EF4-FFF2-40B4-BE49-F238E27FC236}">
                <a16:creationId xmlns:a16="http://schemas.microsoft.com/office/drawing/2014/main" id="{C72AF88B-A87F-457D-A821-91C57BA42F3B}"/>
              </a:ext>
            </a:extLst>
          </p:cNvPr>
          <p:cNvSpPr txBox="1"/>
          <p:nvPr/>
        </p:nvSpPr>
        <p:spPr>
          <a:xfrm>
            <a:off x="6363419" y="1963947"/>
            <a:ext cx="517297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t>Dirty clothing and soiled</a:t>
            </a:r>
            <a:endParaRPr lang="en-US" sz="2400"/>
          </a:p>
          <a:p>
            <a:r>
              <a:rPr lang="en-GB" sz="2400"/>
              <a:t>     Bedding</a:t>
            </a:r>
            <a:endParaRPr lang="en-GB" sz="2400" dirty="0"/>
          </a:p>
          <a:p>
            <a:endParaRPr lang="en-GB" sz="2400" dirty="0"/>
          </a:p>
          <a:p>
            <a:pPr marL="285750" indent="-285750">
              <a:buFont typeface="Arial"/>
              <a:buChar char="•"/>
            </a:pPr>
            <a:r>
              <a:rPr lang="en-GB" sz="2400"/>
              <a:t>Trouble walking and sitting down</a:t>
            </a:r>
            <a:endParaRPr lang="en-GB" sz="2400" dirty="0"/>
          </a:p>
          <a:p>
            <a:endParaRPr lang="en-GB" sz="2400" dirty="0"/>
          </a:p>
          <a:p>
            <a:pPr marL="285750" indent="-285750">
              <a:buFont typeface="Arial"/>
              <a:buChar char="•"/>
            </a:pPr>
            <a:r>
              <a:rPr lang="en-GB" sz="2400"/>
              <a:t>Dementia symptoms</a:t>
            </a:r>
            <a:endParaRPr lang="en-GB" sz="2400" dirty="0"/>
          </a:p>
          <a:p>
            <a:pPr marL="285750" indent="-285750">
              <a:buFont typeface="Arial"/>
              <a:buChar char="•"/>
            </a:pPr>
            <a:endParaRPr lang="en-GB" sz="2400" dirty="0"/>
          </a:p>
          <a:p>
            <a:pPr marL="285750" indent="-285750">
              <a:buFont typeface="Arial"/>
              <a:buChar char="•"/>
            </a:pPr>
            <a:r>
              <a:rPr lang="en-GB" sz="2400"/>
              <a:t>Showing withdrawal sympotms </a:t>
            </a:r>
            <a:endParaRPr lang="en-GB" sz="2400" dirty="0"/>
          </a:p>
          <a:p>
            <a:endParaRPr lang="en-GB" sz="2400" dirty="0"/>
          </a:p>
          <a:p>
            <a:pPr marL="285750" indent="-285750">
              <a:buFont typeface="Arial"/>
              <a:buChar char="•"/>
            </a:pPr>
            <a:r>
              <a:rPr lang="en-GB" sz="2400"/>
              <a:t>Isolating themselves</a:t>
            </a:r>
            <a:endParaRPr lang="en-GB" sz="2400" dirty="0"/>
          </a:p>
          <a:p>
            <a:endParaRPr lang="en-GB" sz="2400" dirty="0"/>
          </a:p>
        </p:txBody>
      </p:sp>
    </p:spTree>
    <p:extLst>
      <p:ext uri="{BB962C8B-B14F-4D97-AF65-F5344CB8AC3E}">
        <p14:creationId xmlns:p14="http://schemas.microsoft.com/office/powerpoint/2010/main" val="100285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898A-CA76-4406-8DC2-F09086D59914}"/>
              </a:ext>
            </a:extLst>
          </p:cNvPr>
          <p:cNvSpPr>
            <a:spLocks noGrp="1"/>
          </p:cNvSpPr>
          <p:nvPr>
            <p:ph type="title"/>
          </p:nvPr>
        </p:nvSpPr>
        <p:spPr/>
        <p:txBody>
          <a:bodyPr/>
          <a:lstStyle/>
          <a:p>
            <a:r>
              <a:rPr lang="en-GB"/>
              <a:t>                   Physical Abuse</a:t>
            </a:r>
          </a:p>
        </p:txBody>
      </p:sp>
      <p:sp>
        <p:nvSpPr>
          <p:cNvPr id="3" name="Content Placeholder 2">
            <a:extLst>
              <a:ext uri="{FF2B5EF4-FFF2-40B4-BE49-F238E27FC236}">
                <a16:creationId xmlns:a16="http://schemas.microsoft.com/office/drawing/2014/main" id="{E8F65E86-4D19-43B2-B9C0-1A33CE7F9515}"/>
              </a:ext>
            </a:extLst>
          </p:cNvPr>
          <p:cNvSpPr>
            <a:spLocks noGrp="1"/>
          </p:cNvSpPr>
          <p:nvPr>
            <p:ph idx="1"/>
          </p:nvPr>
        </p:nvSpPr>
        <p:spPr/>
        <p:txBody>
          <a:bodyPr vert="horz" wrap="square" lIns="0" tIns="0" rIns="0" bIns="0" rtlCol="0" anchor="t">
            <a:normAutofit/>
          </a:bodyPr>
          <a:lstStyle/>
          <a:p>
            <a:r>
              <a:rPr lang="en-GB" b="1" dirty="0">
                <a:solidFill>
                  <a:srgbClr val="FFFFFF">
                    <a:alpha val="60000"/>
                  </a:srgbClr>
                </a:solidFill>
              </a:rPr>
              <a:t>What is physical abuse?</a:t>
            </a:r>
            <a:endParaRPr lang="en-US" b="1" dirty="0">
              <a:solidFill>
                <a:srgbClr val="FFFFFF">
                  <a:alpha val="60000"/>
                </a:srgbClr>
              </a:solidFill>
            </a:endParaRPr>
          </a:p>
          <a:p>
            <a:r>
              <a:rPr lang="en-GB" b="1" dirty="0">
                <a:solidFill>
                  <a:srgbClr val="FFFFFF">
                    <a:alpha val="60000"/>
                  </a:srgbClr>
                </a:solidFill>
              </a:rPr>
              <a:t>How to recognise physical abuse is happening</a:t>
            </a:r>
          </a:p>
          <a:p>
            <a:pPr marL="0" indent="0">
              <a:buNone/>
            </a:pPr>
            <a:r>
              <a:rPr lang="en-GB" dirty="0">
                <a:solidFill>
                  <a:srgbClr val="FFFFFF">
                    <a:alpha val="60000"/>
                  </a:srgbClr>
                </a:solidFill>
              </a:rPr>
              <a:t>       -Injuries, bruises, burns, pressure marks, head injuries, broken bones, dehydration or unusual weight loss, missing daily living aids, poor hygiene, unattended medical needs etc</a:t>
            </a:r>
          </a:p>
          <a:p>
            <a:pPr marL="0" indent="0">
              <a:buNone/>
            </a:pPr>
            <a:r>
              <a:rPr lang="en-GB" dirty="0">
                <a:solidFill>
                  <a:srgbClr val="FFFFFF">
                    <a:alpha val="60000"/>
                  </a:srgbClr>
                </a:solidFill>
              </a:rPr>
              <a:t>                                                    (Nursing Home abuse centre, 2021;NCOA, 2021)</a:t>
            </a:r>
          </a:p>
          <a:p>
            <a:endParaRPr lang="en-GB" dirty="0">
              <a:solidFill>
                <a:srgbClr val="FFFFFF">
                  <a:alpha val="60000"/>
                </a:srgbClr>
              </a:solidFill>
            </a:endParaRPr>
          </a:p>
          <a:p>
            <a:endParaRPr lang="en-GB" dirty="0">
              <a:solidFill>
                <a:srgbClr val="FFFFFF">
                  <a:alpha val="60000"/>
                </a:srgbClr>
              </a:solidFill>
            </a:endParaRPr>
          </a:p>
        </p:txBody>
      </p:sp>
    </p:spTree>
    <p:extLst>
      <p:ext uri="{BB962C8B-B14F-4D97-AF65-F5344CB8AC3E}">
        <p14:creationId xmlns:p14="http://schemas.microsoft.com/office/powerpoint/2010/main" val="2769748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4D94C-1579-4E3B-9559-A896DDAE9AD0}"/>
              </a:ext>
            </a:extLst>
          </p:cNvPr>
          <p:cNvSpPr>
            <a:spLocks noGrp="1"/>
          </p:cNvSpPr>
          <p:nvPr>
            <p:ph type="title"/>
          </p:nvPr>
        </p:nvSpPr>
        <p:spPr/>
        <p:txBody>
          <a:bodyPr/>
          <a:lstStyle/>
          <a:p>
            <a:r>
              <a:rPr lang="en-GB"/>
              <a:t>                     Physical Abuse</a:t>
            </a:r>
          </a:p>
        </p:txBody>
      </p:sp>
      <p:sp>
        <p:nvSpPr>
          <p:cNvPr id="3" name="Content Placeholder 2">
            <a:extLst>
              <a:ext uri="{FF2B5EF4-FFF2-40B4-BE49-F238E27FC236}">
                <a16:creationId xmlns:a16="http://schemas.microsoft.com/office/drawing/2014/main" id="{C24E9612-F019-475F-A980-02B7B4F62438}"/>
              </a:ext>
            </a:extLst>
          </p:cNvPr>
          <p:cNvSpPr>
            <a:spLocks noGrp="1"/>
          </p:cNvSpPr>
          <p:nvPr>
            <p:ph idx="1"/>
          </p:nvPr>
        </p:nvSpPr>
        <p:spPr/>
        <p:txBody>
          <a:bodyPr vert="horz" wrap="square" lIns="0" tIns="0" rIns="0" bIns="0" rtlCol="0" anchor="t">
            <a:normAutofit/>
          </a:bodyPr>
          <a:lstStyle/>
          <a:p>
            <a:r>
              <a:rPr lang="en-GB" dirty="0">
                <a:ea typeface="+mn-lt"/>
                <a:cs typeface="+mn-lt"/>
              </a:rPr>
              <a:t>14, 000 complaints have been filed against nursing homes about abuse and neglect which 27.4% were reported for physical abuse ( Nursing Home about Justice, 2021).</a:t>
            </a:r>
          </a:p>
          <a:p>
            <a:endParaRPr lang="en-GB" dirty="0">
              <a:solidFill>
                <a:srgbClr val="FFFFFF">
                  <a:alpha val="60000"/>
                </a:srgbClr>
              </a:solidFill>
            </a:endParaRPr>
          </a:p>
        </p:txBody>
      </p:sp>
      <p:pic>
        <p:nvPicPr>
          <p:cNvPr id="5" name="Picture 5" descr="A picture containing text, person&#10;&#10;Description automatically generated">
            <a:extLst>
              <a:ext uri="{FF2B5EF4-FFF2-40B4-BE49-F238E27FC236}">
                <a16:creationId xmlns:a16="http://schemas.microsoft.com/office/drawing/2014/main" id="{7382C699-5C94-42E8-94E0-08199E89F0AD}"/>
              </a:ext>
            </a:extLst>
          </p:cNvPr>
          <p:cNvPicPr>
            <a:picLocks noChangeAspect="1"/>
          </p:cNvPicPr>
          <p:nvPr/>
        </p:nvPicPr>
        <p:blipFill>
          <a:blip r:embed="rId2"/>
          <a:stretch>
            <a:fillRect/>
          </a:stretch>
        </p:blipFill>
        <p:spPr>
          <a:xfrm>
            <a:off x="7283570" y="3563063"/>
            <a:ext cx="4008408" cy="2650478"/>
          </a:xfrm>
          <a:prstGeom prst="rect">
            <a:avLst/>
          </a:prstGeom>
        </p:spPr>
      </p:pic>
      <p:sp>
        <p:nvSpPr>
          <p:cNvPr id="6" name="TextBox 5">
            <a:extLst>
              <a:ext uri="{FF2B5EF4-FFF2-40B4-BE49-F238E27FC236}">
                <a16:creationId xmlns:a16="http://schemas.microsoft.com/office/drawing/2014/main" id="{BB1BD9A3-90CD-4CAC-8875-0827ABDC7177}"/>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9" name="TextBox 8">
            <a:extLst>
              <a:ext uri="{FF2B5EF4-FFF2-40B4-BE49-F238E27FC236}">
                <a16:creationId xmlns:a16="http://schemas.microsoft.com/office/drawing/2014/main" id="{2BE27343-06DE-4A3A-B798-F1194354707C}"/>
              </a:ext>
            </a:extLst>
          </p:cNvPr>
          <p:cNvSpPr txBox="1"/>
          <p:nvPr/>
        </p:nvSpPr>
        <p:spPr>
          <a:xfrm>
            <a:off x="8102181" y="6204369"/>
            <a:ext cx="3404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(Nursing Home Centre 2021)</a:t>
            </a:r>
            <a:endParaRPr lang="en-GB" dirty="0"/>
          </a:p>
        </p:txBody>
      </p:sp>
    </p:spTree>
    <p:extLst>
      <p:ext uri="{BB962C8B-B14F-4D97-AF65-F5344CB8AC3E}">
        <p14:creationId xmlns:p14="http://schemas.microsoft.com/office/powerpoint/2010/main" val="730615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27F8-4D14-47F5-85AF-C3AC877772E5}"/>
              </a:ext>
            </a:extLst>
          </p:cNvPr>
          <p:cNvSpPr>
            <a:spLocks noGrp="1"/>
          </p:cNvSpPr>
          <p:nvPr>
            <p:ph type="title"/>
          </p:nvPr>
        </p:nvSpPr>
        <p:spPr/>
        <p:txBody>
          <a:bodyPr/>
          <a:lstStyle/>
          <a:p>
            <a:r>
              <a:rPr lang="en-GB"/>
              <a:t>                         Case study</a:t>
            </a:r>
          </a:p>
        </p:txBody>
      </p:sp>
      <p:sp>
        <p:nvSpPr>
          <p:cNvPr id="3" name="Content Placeholder 2">
            <a:extLst>
              <a:ext uri="{FF2B5EF4-FFF2-40B4-BE49-F238E27FC236}">
                <a16:creationId xmlns:a16="http://schemas.microsoft.com/office/drawing/2014/main" id="{2523062C-A265-4E48-8F54-96C52AB59768}"/>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rPr>
              <a:t>89 year old Ms B was a dementia patient living in a care home. Concerns were </a:t>
            </a:r>
            <a:r>
              <a:rPr lang="en-GB">
                <a:solidFill>
                  <a:srgbClr val="FFFFFF">
                    <a:alpha val="60000"/>
                  </a:srgbClr>
                </a:solidFill>
              </a:rPr>
              <a:t>raised by her daughter and son in law after seeing bruises on Ms B's body and seeing her  distressed thanthan usual. Her son in law placed a camera in the alarm clock </a:t>
            </a:r>
            <a:r>
              <a:rPr lang="en-GB" dirty="0">
                <a:solidFill>
                  <a:srgbClr val="FFFFFF">
                    <a:alpha val="60000"/>
                  </a:srgbClr>
                </a:solidFill>
              </a:rPr>
              <a:t>to see what was happening. After seeing the video the family were shocked. Ms W and Ms D were caring for Ms B. The video showed how Ms D did not give Ms B her right medication dose and Ms D dragged Ms B across the floor and threatened her. She was slapped and pushed her for making noises as she was in pain. They used abusive language and called her horrible names.</a:t>
            </a:r>
            <a:endParaRPr lang="en-GB" dirty="0"/>
          </a:p>
        </p:txBody>
      </p:sp>
    </p:spTree>
    <p:extLst>
      <p:ext uri="{BB962C8B-B14F-4D97-AF65-F5344CB8AC3E}">
        <p14:creationId xmlns:p14="http://schemas.microsoft.com/office/powerpoint/2010/main" val="1432327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E2FB0-1096-4F90-9FE6-45EB5D16A379}"/>
              </a:ext>
            </a:extLst>
          </p:cNvPr>
          <p:cNvSpPr>
            <a:spLocks noGrp="1"/>
          </p:cNvSpPr>
          <p:nvPr>
            <p:ph type="title"/>
          </p:nvPr>
        </p:nvSpPr>
        <p:spPr/>
        <p:txBody>
          <a:bodyPr/>
          <a:lstStyle/>
          <a:p>
            <a:r>
              <a:rPr lang="en-GB"/>
              <a:t>   Emotional or Psychological Abuse</a:t>
            </a:r>
          </a:p>
        </p:txBody>
      </p:sp>
      <p:sp>
        <p:nvSpPr>
          <p:cNvPr id="3" name="Content Placeholder 2">
            <a:extLst>
              <a:ext uri="{FF2B5EF4-FFF2-40B4-BE49-F238E27FC236}">
                <a16:creationId xmlns:a16="http://schemas.microsoft.com/office/drawing/2014/main" id="{A1E616BD-EBE4-440D-B0C4-173A2E6BBCC6}"/>
              </a:ext>
            </a:extLst>
          </p:cNvPr>
          <p:cNvSpPr>
            <a:spLocks noGrp="1"/>
          </p:cNvSpPr>
          <p:nvPr>
            <p:ph idx="1"/>
          </p:nvPr>
        </p:nvSpPr>
        <p:spPr>
          <a:xfrm>
            <a:off x="407089" y="2026935"/>
            <a:ext cx="11090274" cy="3979625"/>
          </a:xfrm>
        </p:spPr>
        <p:txBody>
          <a:bodyPr vert="horz" wrap="square" lIns="0" tIns="0" rIns="0" bIns="0" rtlCol="0" anchor="t">
            <a:normAutofit fontScale="70000" lnSpcReduction="20000"/>
          </a:bodyPr>
          <a:lstStyle/>
          <a:p>
            <a:pPr marL="0" indent="0">
              <a:buNone/>
            </a:pPr>
            <a:r>
              <a:rPr lang="en-GB" b="1" dirty="0">
                <a:solidFill>
                  <a:srgbClr val="FFFFFF">
                    <a:alpha val="60000"/>
                  </a:srgbClr>
                </a:solidFill>
              </a:rPr>
              <a:t>What is emotional or psychological abuse?</a:t>
            </a:r>
            <a:endParaRPr lang="en-US" b="1" dirty="0">
              <a:solidFill>
                <a:srgbClr val="FFFFFF">
                  <a:alpha val="60000"/>
                </a:srgbClr>
              </a:solidFill>
            </a:endParaRPr>
          </a:p>
          <a:p>
            <a:pPr marL="0" indent="0">
              <a:buNone/>
            </a:pPr>
            <a:r>
              <a:rPr lang="en-GB" dirty="0">
                <a:solidFill>
                  <a:srgbClr val="FFFFFF">
                    <a:alpha val="60000"/>
                  </a:srgbClr>
                </a:solidFill>
              </a:rPr>
              <a:t>                                  Emotional abuse can be verbal or non-verbal</a:t>
            </a:r>
          </a:p>
          <a:p>
            <a:pPr marL="0" indent="0">
              <a:buNone/>
            </a:pPr>
            <a:r>
              <a:rPr lang="en-GB" b="1" dirty="0">
                <a:solidFill>
                  <a:srgbClr val="FFFFFF">
                    <a:alpha val="60000"/>
                  </a:srgbClr>
                </a:solidFill>
              </a:rPr>
              <a:t>How to recognise the signs of emotional abuse happening </a:t>
            </a:r>
          </a:p>
          <a:p>
            <a:r>
              <a:rPr lang="en-GB" dirty="0">
                <a:solidFill>
                  <a:srgbClr val="FFFFFF">
                    <a:alpha val="60000"/>
                  </a:srgbClr>
                </a:solidFill>
              </a:rPr>
              <a:t>Low self-esteem  </a:t>
            </a:r>
          </a:p>
          <a:p>
            <a:pPr marL="342900" indent="-342900"/>
            <a:r>
              <a:rPr lang="en-GB" dirty="0">
                <a:solidFill>
                  <a:srgbClr val="FFFFFF">
                    <a:alpha val="60000"/>
                  </a:srgbClr>
                </a:solidFill>
              </a:rPr>
              <a:t>avoids eye contact, </a:t>
            </a:r>
          </a:p>
          <a:p>
            <a:pPr marL="342900" indent="-342900"/>
            <a:r>
              <a:rPr lang="en-GB" dirty="0">
                <a:solidFill>
                  <a:srgbClr val="FFFFFF">
                    <a:alpha val="60000"/>
                  </a:srgbClr>
                </a:solidFill>
              </a:rPr>
              <a:t>does not speak openly, </a:t>
            </a:r>
          </a:p>
          <a:p>
            <a:pPr marL="342900" indent="-342900"/>
            <a:r>
              <a:rPr lang="en-GB" dirty="0">
                <a:solidFill>
                  <a:srgbClr val="FFFFFF">
                    <a:alpha val="60000"/>
                  </a:srgbClr>
                </a:solidFill>
              </a:rPr>
              <a:t>seems scared, disturbed, withdrawn,</a:t>
            </a:r>
          </a:p>
          <a:p>
            <a:pPr marL="342900" indent="-342900"/>
            <a:r>
              <a:rPr lang="en-GB" dirty="0">
                <a:solidFill>
                  <a:srgbClr val="FFFFFF">
                    <a:alpha val="60000"/>
                  </a:srgbClr>
                </a:solidFill>
              </a:rPr>
              <a:t>Change in sleeping patterns </a:t>
            </a:r>
          </a:p>
          <a:p>
            <a:pPr marL="0" indent="0">
              <a:buNone/>
            </a:pPr>
            <a:r>
              <a:rPr lang="en-GB" dirty="0">
                <a:solidFill>
                  <a:srgbClr val="FFFFFF">
                    <a:alpha val="60000"/>
                  </a:srgbClr>
                </a:solidFill>
              </a:rPr>
              <a:t>                                                                                                              (Nursing Home Abuse Guide, 2021)</a:t>
            </a:r>
          </a:p>
        </p:txBody>
      </p:sp>
      <p:sp>
        <p:nvSpPr>
          <p:cNvPr id="4" name="TextBox 3">
            <a:extLst>
              <a:ext uri="{FF2B5EF4-FFF2-40B4-BE49-F238E27FC236}">
                <a16:creationId xmlns:a16="http://schemas.microsoft.com/office/drawing/2014/main" id="{36D592F1-D579-419E-918E-8468DC3D916C}"/>
              </a:ext>
            </a:extLst>
          </p:cNvPr>
          <p:cNvSpPr txBox="1"/>
          <p:nvPr/>
        </p:nvSpPr>
        <p:spPr>
          <a:xfrm>
            <a:off x="6593456" y="3559834"/>
            <a:ext cx="43822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Mood swings</a:t>
            </a:r>
          </a:p>
          <a:p>
            <a:pPr marL="285750" indent="-285750">
              <a:buFont typeface="Arial"/>
              <a:buChar char="•"/>
            </a:pPr>
            <a:endParaRPr lang="en-GB" dirty="0"/>
          </a:p>
          <a:p>
            <a:pPr marL="285750" indent="-285750">
              <a:buFont typeface="Arial"/>
              <a:buChar char="•"/>
            </a:pPr>
            <a:r>
              <a:rPr lang="en-GB"/>
              <a:t>Self- harming themselves</a:t>
            </a:r>
          </a:p>
          <a:p>
            <a:pPr marL="285750" indent="-285750">
              <a:buFont typeface="Arial"/>
              <a:buChar char="•"/>
            </a:pPr>
            <a:endParaRPr lang="en-GB" dirty="0"/>
          </a:p>
          <a:p>
            <a:pPr marL="285750" indent="-285750">
              <a:buFont typeface="Arial"/>
              <a:buChar char="•"/>
            </a:pPr>
            <a:r>
              <a:rPr lang="en-GB"/>
              <a:t>Appear depressed</a:t>
            </a:r>
          </a:p>
          <a:p>
            <a:r>
              <a:rPr lang="en-GB"/>
              <a:t>etc</a:t>
            </a:r>
            <a:endParaRPr lang="en-GB" dirty="0"/>
          </a:p>
        </p:txBody>
      </p:sp>
    </p:spTree>
    <p:extLst>
      <p:ext uri="{BB962C8B-B14F-4D97-AF65-F5344CB8AC3E}">
        <p14:creationId xmlns:p14="http://schemas.microsoft.com/office/powerpoint/2010/main" val="503945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8C1F-D982-4BC4-AA66-534FADCACCB5}"/>
              </a:ext>
            </a:extLst>
          </p:cNvPr>
          <p:cNvSpPr>
            <a:spLocks noGrp="1"/>
          </p:cNvSpPr>
          <p:nvPr>
            <p:ph type="title"/>
          </p:nvPr>
        </p:nvSpPr>
        <p:spPr/>
        <p:txBody>
          <a:bodyPr/>
          <a:lstStyle/>
          <a:p>
            <a:r>
              <a:rPr lang="en-GB"/>
              <a:t>                         Case study</a:t>
            </a:r>
          </a:p>
        </p:txBody>
      </p:sp>
      <p:sp>
        <p:nvSpPr>
          <p:cNvPr id="3" name="Content Placeholder 2">
            <a:extLst>
              <a:ext uri="{FF2B5EF4-FFF2-40B4-BE49-F238E27FC236}">
                <a16:creationId xmlns:a16="http://schemas.microsoft.com/office/drawing/2014/main" id="{375DB811-121A-4699-8154-DE3F65C32FA5}"/>
              </a:ext>
            </a:extLst>
          </p:cNvPr>
          <p:cNvSpPr>
            <a:spLocks noGrp="1"/>
          </p:cNvSpPr>
          <p:nvPr>
            <p:ph idx="1"/>
          </p:nvPr>
        </p:nvSpPr>
        <p:spPr/>
        <p:txBody>
          <a:bodyPr vert="horz" wrap="square" lIns="0" tIns="0" rIns="0" bIns="0" rtlCol="0" anchor="t">
            <a:normAutofit fontScale="92500"/>
          </a:bodyPr>
          <a:lstStyle/>
          <a:p>
            <a:r>
              <a:rPr lang="en-GB" dirty="0">
                <a:solidFill>
                  <a:srgbClr val="FFFFFF">
                    <a:alpha val="60000"/>
                  </a:srgbClr>
                </a:solidFill>
              </a:rPr>
              <a:t>Mr H is a dementia patient who lived in a care home. His son Mr D was his power of attorney. Mr D instructed the care home that no one is allowed to visit the care home. So, no family or relatives. The care home respected Mr D's wishes. This had a negative effect on Mr H's health. He became quiet,  felt isolated and became unhappy and not wanting to leave his room. Until a family member involved lawyers to intervene and remove Mr D as power of attorney. This was a challenge but with support from the care home the family were able to see Mr H again. This changed Mr H's health and he felt secure seeing his family and did not feel isolated anymore.</a:t>
            </a:r>
            <a:endParaRPr lang="en-US" dirty="0"/>
          </a:p>
          <a:p>
            <a:r>
              <a:rPr lang="en-GB" dirty="0">
                <a:solidFill>
                  <a:srgbClr val="FFFFFF">
                    <a:alpha val="60000"/>
                  </a:srgbClr>
                </a:solidFill>
              </a:rPr>
              <a:t>                                                                                (Hourglass,2021)</a:t>
            </a:r>
          </a:p>
          <a:p>
            <a:pPr marL="0" indent="0">
              <a:buNone/>
            </a:pPr>
            <a:endParaRPr lang="en-GB" dirty="0">
              <a:solidFill>
                <a:srgbClr val="FFFFFF">
                  <a:alpha val="60000"/>
                </a:srgbClr>
              </a:solidFill>
            </a:endParaRPr>
          </a:p>
        </p:txBody>
      </p:sp>
    </p:spTree>
    <p:extLst>
      <p:ext uri="{BB962C8B-B14F-4D97-AF65-F5344CB8AC3E}">
        <p14:creationId xmlns:p14="http://schemas.microsoft.com/office/powerpoint/2010/main" val="185383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071F-0F48-49C4-AEAA-76CB15570E3B}"/>
              </a:ext>
            </a:extLst>
          </p:cNvPr>
          <p:cNvSpPr>
            <a:spLocks noGrp="1"/>
          </p:cNvSpPr>
          <p:nvPr>
            <p:ph type="title"/>
          </p:nvPr>
        </p:nvSpPr>
        <p:spPr/>
        <p:txBody>
          <a:bodyPr/>
          <a:lstStyle/>
          <a:p>
            <a:r>
              <a:rPr lang="en-GB"/>
              <a:t>               THEORIES OF AGEING</a:t>
            </a:r>
          </a:p>
        </p:txBody>
      </p:sp>
      <p:sp>
        <p:nvSpPr>
          <p:cNvPr id="3" name="Content Placeholder 2">
            <a:extLst>
              <a:ext uri="{FF2B5EF4-FFF2-40B4-BE49-F238E27FC236}">
                <a16:creationId xmlns:a16="http://schemas.microsoft.com/office/drawing/2014/main" id="{DD7079A3-AB73-407B-947F-8CB6C97121C6}"/>
              </a:ext>
            </a:extLst>
          </p:cNvPr>
          <p:cNvSpPr>
            <a:spLocks noGrp="1"/>
          </p:cNvSpPr>
          <p:nvPr>
            <p:ph idx="1"/>
          </p:nvPr>
        </p:nvSpPr>
        <p:spPr/>
        <p:txBody>
          <a:bodyPr vert="horz" wrap="square" lIns="0" tIns="0" rIns="0" bIns="0" rtlCol="0" anchor="t">
            <a:normAutofit lnSpcReduction="10000"/>
          </a:bodyPr>
          <a:lstStyle/>
          <a:p>
            <a:pPr marL="342900" indent="-342900"/>
            <a:r>
              <a:rPr lang="en-GB" b="1" dirty="0">
                <a:solidFill>
                  <a:srgbClr val="FFFFFF">
                    <a:alpha val="60000"/>
                  </a:srgbClr>
                </a:solidFill>
              </a:rPr>
              <a:t>Disengagement Theory</a:t>
            </a:r>
            <a:r>
              <a:rPr lang="en-GB" dirty="0">
                <a:solidFill>
                  <a:srgbClr val="FFFFFF">
                    <a:alpha val="60000"/>
                  </a:srgbClr>
                </a:solidFill>
              </a:rPr>
              <a:t> –</a:t>
            </a:r>
            <a:endParaRPr lang="en-US" dirty="0"/>
          </a:p>
          <a:p>
            <a:pPr marL="0" indent="0">
              <a:buNone/>
            </a:pPr>
            <a:r>
              <a:rPr lang="en-GB" dirty="0">
                <a:solidFill>
                  <a:srgbClr val="FFFFFF">
                    <a:alpha val="60000"/>
                  </a:srgbClr>
                </a:solidFill>
              </a:rPr>
              <a:t>             When older people start to withdraw and disconnect </a:t>
            </a:r>
            <a:r>
              <a:rPr lang="en-GB">
                <a:solidFill>
                  <a:srgbClr val="FFFFFF">
                    <a:alpha val="60000"/>
                  </a:srgbClr>
                </a:solidFill>
              </a:rPr>
              <a:t>themselves         from society and from relationships. </a:t>
            </a:r>
          </a:p>
          <a:p>
            <a:pPr marL="342900" indent="-342900"/>
            <a:r>
              <a:rPr lang="en-GB" b="1" dirty="0">
                <a:solidFill>
                  <a:srgbClr val="FFFFFF">
                    <a:alpha val="60000"/>
                  </a:srgbClr>
                </a:solidFill>
              </a:rPr>
              <a:t>Activity Theory-</a:t>
            </a:r>
          </a:p>
          <a:p>
            <a:pPr marL="0" indent="0">
              <a:buNone/>
            </a:pPr>
            <a:r>
              <a:rPr lang="en-GB" dirty="0">
                <a:solidFill>
                  <a:srgbClr val="FFFFFF">
                    <a:alpha val="60000"/>
                  </a:srgbClr>
                </a:solidFill>
              </a:rPr>
              <a:t>           Havighurst and Albrecht develop this theory in 1953 that the more active older people are the more likely they will be satisfied in their life.  </a:t>
            </a:r>
          </a:p>
          <a:p>
            <a:pPr marL="0" indent="0">
              <a:buNone/>
            </a:pPr>
            <a:r>
              <a:rPr lang="en-GB">
                <a:solidFill>
                  <a:srgbClr val="FFFFFF">
                    <a:alpha val="60000"/>
                  </a:srgbClr>
                </a:solidFill>
              </a:rPr>
              <a:t>                                                               (Lange &amp; Grossman, 2006, </a:t>
            </a:r>
            <a:r>
              <a:rPr lang="en-GB" dirty="0">
                <a:solidFill>
                  <a:srgbClr val="FFFFFF">
                    <a:alpha val="60000"/>
                  </a:srgbClr>
                </a:solidFill>
              </a:rPr>
              <a:t>p.43)                                                          </a:t>
            </a:r>
            <a:endParaRPr lang="en-GB" dirty="0"/>
          </a:p>
          <a:p>
            <a:pPr marL="0" indent="0">
              <a:buNone/>
            </a:pPr>
            <a:endParaRPr lang="en-GB" dirty="0">
              <a:solidFill>
                <a:srgbClr val="FFFFFF">
                  <a:alpha val="60000"/>
                </a:srgbClr>
              </a:solidFill>
            </a:endParaRPr>
          </a:p>
          <a:p>
            <a:pPr marL="342900" indent="-342900"/>
            <a:endParaRPr lang="en-GB" dirty="0">
              <a:solidFill>
                <a:srgbClr val="FFFFFF">
                  <a:alpha val="60000"/>
                </a:srgbClr>
              </a:solidFill>
            </a:endParaRPr>
          </a:p>
          <a:p>
            <a:pPr marL="0" indent="0">
              <a:buNone/>
            </a:pPr>
            <a:endParaRPr lang="en-GB" dirty="0">
              <a:solidFill>
                <a:srgbClr val="FFFFFF">
                  <a:alpha val="60000"/>
                </a:srgbClr>
              </a:solidFill>
            </a:endParaRPr>
          </a:p>
        </p:txBody>
      </p:sp>
    </p:spTree>
    <p:extLst>
      <p:ext uri="{BB962C8B-B14F-4D97-AF65-F5344CB8AC3E}">
        <p14:creationId xmlns:p14="http://schemas.microsoft.com/office/powerpoint/2010/main" val="2803053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DA3CA-7A96-4A6C-A80C-2C6FB2D69903}"/>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rPr>
              <a:t>Person </a:t>
            </a:r>
            <a:r>
              <a:rPr lang="en-GB">
                <a:solidFill>
                  <a:srgbClr val="FFFFFF">
                    <a:alpha val="60000"/>
                  </a:srgbClr>
                </a:solidFill>
              </a:rPr>
              <a:t>Centred</a:t>
            </a:r>
            <a:r>
              <a:rPr lang="en-GB" dirty="0">
                <a:solidFill>
                  <a:srgbClr val="FFFFFF">
                    <a:alpha val="60000"/>
                  </a:srgbClr>
                </a:solidFill>
              </a:rPr>
              <a:t> Care- this is by putting the resident in the 'centre'. It is about understanding the rights of the resident. By meeting individual needs by providing good communication so individuals can make choices that suit </a:t>
            </a:r>
            <a:r>
              <a:rPr lang="en-GB">
                <a:solidFill>
                  <a:srgbClr val="FFFFFF">
                    <a:alpha val="60000"/>
                  </a:srgbClr>
                </a:solidFill>
              </a:rPr>
              <a:t>them and take control of their future (</a:t>
            </a:r>
            <a:r>
              <a:rPr lang="en-GB" err="1">
                <a:solidFill>
                  <a:srgbClr val="FFFFFF">
                    <a:alpha val="60000"/>
                  </a:srgbClr>
                </a:solidFill>
              </a:rPr>
              <a:t>Scie</a:t>
            </a:r>
            <a:r>
              <a:rPr lang="en-GB" dirty="0">
                <a:solidFill>
                  <a:srgbClr val="FFFFFF">
                    <a:alpha val="60000"/>
                  </a:srgbClr>
                </a:solidFill>
              </a:rPr>
              <a:t>, 2017)</a:t>
            </a:r>
          </a:p>
          <a:p>
            <a:r>
              <a:rPr lang="en-GB" dirty="0">
                <a:solidFill>
                  <a:srgbClr val="FFFFFF">
                    <a:alpha val="60000"/>
                  </a:srgbClr>
                </a:solidFill>
              </a:rPr>
              <a:t>Advocacy- promotes social inclusion, social justice and equality. They help secure rights for elder people, they represent their interests, and obtain services that are needed for them  (Community Care, 2006)</a:t>
            </a:r>
          </a:p>
          <a:p>
            <a:pPr marL="0" indent="0">
              <a:buNone/>
            </a:pPr>
            <a:endParaRPr lang="en-GB" dirty="0">
              <a:solidFill>
                <a:srgbClr val="FFFFFF">
                  <a:alpha val="60000"/>
                </a:srgbClr>
              </a:solidFill>
            </a:endParaRPr>
          </a:p>
        </p:txBody>
      </p:sp>
    </p:spTree>
    <p:extLst>
      <p:ext uri="{BB962C8B-B14F-4D97-AF65-F5344CB8AC3E}">
        <p14:creationId xmlns:p14="http://schemas.microsoft.com/office/powerpoint/2010/main" val="1412715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58FC-62C8-4954-B8FB-69C36AEF48EE}"/>
              </a:ext>
            </a:extLst>
          </p:cNvPr>
          <p:cNvSpPr>
            <a:spLocks noGrp="1"/>
          </p:cNvSpPr>
          <p:nvPr>
            <p:ph type="title"/>
          </p:nvPr>
        </p:nvSpPr>
        <p:spPr/>
        <p:txBody>
          <a:bodyPr/>
          <a:lstStyle/>
          <a:p>
            <a:r>
              <a:rPr lang="en-GB"/>
              <a:t>                   Laws and policies</a:t>
            </a:r>
          </a:p>
        </p:txBody>
      </p:sp>
      <p:sp>
        <p:nvSpPr>
          <p:cNvPr id="3" name="Content Placeholder 2">
            <a:extLst>
              <a:ext uri="{FF2B5EF4-FFF2-40B4-BE49-F238E27FC236}">
                <a16:creationId xmlns:a16="http://schemas.microsoft.com/office/drawing/2014/main" id="{1A3A0FDF-5D23-4CB0-97C1-829FE4D01FAD}"/>
              </a:ext>
            </a:extLst>
          </p:cNvPr>
          <p:cNvSpPr>
            <a:spLocks noGrp="1"/>
          </p:cNvSpPr>
          <p:nvPr>
            <p:ph idx="1"/>
          </p:nvPr>
        </p:nvSpPr>
        <p:spPr/>
        <p:txBody>
          <a:bodyPr vert="horz" wrap="square" lIns="0" tIns="0" rIns="0" bIns="0" rtlCol="0" anchor="t">
            <a:normAutofit/>
          </a:bodyPr>
          <a:lstStyle/>
          <a:p>
            <a:pPr marL="0" indent="0">
              <a:buNone/>
            </a:pPr>
            <a:r>
              <a:rPr lang="en-GB" dirty="0">
                <a:solidFill>
                  <a:srgbClr val="FFFFFF">
                    <a:alpha val="60000"/>
                  </a:srgbClr>
                </a:solidFill>
              </a:rPr>
              <a:t>Currently there are no laws or policies in place for elder abuse however there are policies to protect all ages.</a:t>
            </a:r>
          </a:p>
          <a:p>
            <a:r>
              <a:rPr lang="en-GB" dirty="0">
                <a:solidFill>
                  <a:srgbClr val="FFFFFF">
                    <a:alpha val="60000"/>
                  </a:srgbClr>
                </a:solidFill>
              </a:rPr>
              <a:t>Human Rights1998  (Equality and Human Rights Commission,2018)</a:t>
            </a:r>
          </a:p>
          <a:p>
            <a:r>
              <a:rPr lang="en-GB" dirty="0">
                <a:solidFill>
                  <a:srgbClr val="FFFFFF">
                    <a:alpha val="60000"/>
                  </a:srgbClr>
                </a:solidFill>
              </a:rPr>
              <a:t>Equality Act 2010 (Age UK, 2021)</a:t>
            </a:r>
          </a:p>
          <a:p>
            <a:r>
              <a:rPr lang="en-GB" dirty="0">
                <a:solidFill>
                  <a:srgbClr val="FFFFFF">
                    <a:alpha val="60000"/>
                  </a:srgbClr>
                </a:solidFill>
              </a:rPr>
              <a:t>The Care Act 2014 (NHS, 2021)</a:t>
            </a:r>
          </a:p>
          <a:p>
            <a:r>
              <a:rPr lang="en-GB">
                <a:solidFill>
                  <a:srgbClr val="FFFFFF">
                    <a:alpha val="60000"/>
                  </a:srgbClr>
                </a:solidFill>
              </a:rPr>
              <a:t>Health and Social care Act 2012  (GOV, 2012)</a:t>
            </a:r>
          </a:p>
          <a:p>
            <a:endParaRPr lang="en-GB" dirty="0">
              <a:solidFill>
                <a:srgbClr val="FFFFFF">
                  <a:alpha val="60000"/>
                </a:srgbClr>
              </a:solidFill>
            </a:endParaRPr>
          </a:p>
          <a:p>
            <a:endParaRPr lang="en-GB" dirty="0">
              <a:solidFill>
                <a:srgbClr val="FFFFFF">
                  <a:alpha val="60000"/>
                </a:srgbClr>
              </a:solidFill>
            </a:endParaRPr>
          </a:p>
        </p:txBody>
      </p:sp>
    </p:spTree>
    <p:extLst>
      <p:ext uri="{BB962C8B-B14F-4D97-AF65-F5344CB8AC3E}">
        <p14:creationId xmlns:p14="http://schemas.microsoft.com/office/powerpoint/2010/main" val="3062096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D481B-0554-4F31-9258-4C907EFF8ADD}"/>
              </a:ext>
            </a:extLst>
          </p:cNvPr>
          <p:cNvSpPr>
            <a:spLocks noGrp="1"/>
          </p:cNvSpPr>
          <p:nvPr>
            <p:ph type="title"/>
          </p:nvPr>
        </p:nvSpPr>
        <p:spPr/>
        <p:txBody>
          <a:bodyPr>
            <a:normAutofit fontScale="90000"/>
          </a:bodyPr>
          <a:lstStyle/>
          <a:p>
            <a:r>
              <a:rPr lang="en-GB"/>
              <a:t>How you can reduce abuse in care homes</a:t>
            </a:r>
          </a:p>
        </p:txBody>
      </p:sp>
      <p:sp>
        <p:nvSpPr>
          <p:cNvPr id="3" name="Content Placeholder 2">
            <a:extLst>
              <a:ext uri="{FF2B5EF4-FFF2-40B4-BE49-F238E27FC236}">
                <a16:creationId xmlns:a16="http://schemas.microsoft.com/office/drawing/2014/main" id="{F0FA17A3-9582-49DF-AF6B-F6ACDBC21CDE}"/>
              </a:ext>
            </a:extLst>
          </p:cNvPr>
          <p:cNvSpPr>
            <a:spLocks noGrp="1"/>
          </p:cNvSpPr>
          <p:nvPr>
            <p:ph idx="1"/>
          </p:nvPr>
        </p:nvSpPr>
        <p:spPr/>
        <p:txBody>
          <a:bodyPr vert="horz" wrap="square" lIns="0" tIns="0" rIns="0" bIns="0" rtlCol="0" anchor="t">
            <a:normAutofit fontScale="92500" lnSpcReduction="10000"/>
          </a:bodyPr>
          <a:lstStyle/>
          <a:p>
            <a:pPr marL="342900" indent="-342900"/>
            <a:r>
              <a:rPr lang="en-GB">
                <a:solidFill>
                  <a:srgbClr val="FFFFFF">
                    <a:alpha val="60000"/>
                  </a:srgbClr>
                </a:solidFill>
              </a:rPr>
              <a:t>Leadership: a strong management can develop positive behaviours in staff by providing support and training to develop skills needed. Also support residents with their health and well-being</a:t>
            </a:r>
            <a:endParaRPr lang="en-GB" dirty="0">
              <a:solidFill>
                <a:srgbClr val="FFFFFF">
                  <a:alpha val="60000"/>
                </a:srgbClr>
              </a:solidFill>
            </a:endParaRPr>
          </a:p>
          <a:p>
            <a:r>
              <a:rPr lang="en-GB">
                <a:solidFill>
                  <a:srgbClr val="FFFFFF">
                    <a:alpha val="60000"/>
                  </a:srgbClr>
                </a:solidFill>
              </a:rPr>
              <a:t>Person- Centred Care: make sure care plans are upto date and all staff are aware of the care plan of residence they are caring for.</a:t>
            </a:r>
          </a:p>
          <a:p>
            <a:r>
              <a:rPr lang="en-GB">
                <a:solidFill>
                  <a:srgbClr val="FFFFFF">
                    <a:alpha val="60000"/>
                  </a:srgbClr>
                </a:solidFill>
              </a:rPr>
              <a:t>Individuals: making sure 'Quality' is based around</a:t>
            </a:r>
            <a:r>
              <a:rPr lang="en-GB" dirty="0">
                <a:solidFill>
                  <a:srgbClr val="FFFFFF">
                    <a:alpha val="60000"/>
                  </a:srgbClr>
                </a:solidFill>
              </a:rPr>
              <a:t> </a:t>
            </a:r>
            <a:r>
              <a:rPr lang="en-GB">
                <a:solidFill>
                  <a:srgbClr val="FFFFFF">
                    <a:alpha val="60000"/>
                  </a:srgbClr>
                </a:solidFill>
              </a:rPr>
              <a:t>residents hopes, goals and neees are </a:t>
            </a:r>
            <a:r>
              <a:rPr lang="en-GB" dirty="0">
                <a:solidFill>
                  <a:srgbClr val="FFFFFF">
                    <a:alpha val="60000"/>
                  </a:srgbClr>
                </a:solidFill>
              </a:rPr>
              <a:t>met</a:t>
            </a:r>
            <a:endParaRPr lang="en-GB">
              <a:solidFill>
                <a:srgbClr val="FFFFFF">
                  <a:alpha val="60000"/>
                </a:srgbClr>
              </a:solidFill>
            </a:endParaRPr>
          </a:p>
          <a:p>
            <a:r>
              <a:rPr lang="en-GB">
                <a:solidFill>
                  <a:srgbClr val="FFFFFF">
                    <a:alpha val="60000"/>
                  </a:srgbClr>
                </a:solidFill>
              </a:rPr>
              <a:t>Families and Carers: make relatives part of the care you provide and offer.</a:t>
            </a:r>
          </a:p>
          <a:p>
            <a:pPr marL="0" indent="0">
              <a:buNone/>
            </a:pPr>
            <a:r>
              <a:rPr lang="en-GB">
                <a:solidFill>
                  <a:srgbClr val="FFFFFF">
                    <a:alpha val="60000"/>
                  </a:srgbClr>
                </a:solidFill>
              </a:rPr>
              <a:t>                                                                                                             (Scie, 2017</a:t>
            </a:r>
            <a:r>
              <a:rPr lang="en-GB" dirty="0">
                <a:solidFill>
                  <a:srgbClr val="FFFFFF">
                    <a:alpha val="60000"/>
                  </a:srgbClr>
                </a:solidFill>
              </a:rPr>
              <a:t>)</a:t>
            </a:r>
          </a:p>
        </p:txBody>
      </p:sp>
    </p:spTree>
    <p:extLst>
      <p:ext uri="{BB962C8B-B14F-4D97-AF65-F5344CB8AC3E}">
        <p14:creationId xmlns:p14="http://schemas.microsoft.com/office/powerpoint/2010/main" val="3145275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C1C9BD-A71D-4559-8CBE-25E9CCE89DD1}"/>
              </a:ext>
            </a:extLst>
          </p:cNvPr>
          <p:cNvSpPr>
            <a:spLocks noGrp="1"/>
          </p:cNvSpPr>
          <p:nvPr>
            <p:ph idx="1"/>
          </p:nvPr>
        </p:nvSpPr>
        <p:spPr/>
        <p:txBody>
          <a:bodyPr vert="horz" wrap="square" lIns="0" tIns="0" rIns="0" bIns="0" rtlCol="0" anchor="t">
            <a:normAutofit/>
          </a:bodyPr>
          <a:lstStyle/>
          <a:p>
            <a:r>
              <a:rPr lang="en-GB">
                <a:solidFill>
                  <a:srgbClr val="FFFFFF">
                    <a:alpha val="60000"/>
                  </a:srgbClr>
                </a:solidFill>
              </a:rPr>
              <a:t>Care home: build a 'home' for your residence</a:t>
            </a:r>
          </a:p>
          <a:p>
            <a:r>
              <a:rPr lang="en-GB">
                <a:solidFill>
                  <a:srgbClr val="FFFFFF">
                    <a:alpha val="60000"/>
                  </a:srgbClr>
                </a:solidFill>
              </a:rPr>
              <a:t>Community: be part of the community and encourage residents to participate outside of the care home</a:t>
            </a:r>
          </a:p>
          <a:p>
            <a:r>
              <a:rPr lang="en-GB">
                <a:solidFill>
                  <a:srgbClr val="FFFFFF">
                    <a:alpha val="60000"/>
                  </a:srgbClr>
                </a:solidFill>
              </a:rPr>
              <a:t>Sageguarding: most importantly residence should live without fear, harm, abuse and neglect. </a:t>
            </a:r>
          </a:p>
          <a:p>
            <a:pPr marL="0" indent="0">
              <a:buNone/>
            </a:pPr>
            <a:r>
              <a:rPr lang="en-GB">
                <a:solidFill>
                  <a:srgbClr val="FFFFFF">
                    <a:alpha val="60000"/>
                  </a:srgbClr>
                </a:solidFill>
              </a:rPr>
              <a:t>                                                                                                   (Scie, 2017</a:t>
            </a:r>
            <a:r>
              <a:rPr lang="en-GB" dirty="0">
                <a:solidFill>
                  <a:srgbClr val="FFFFFF">
                    <a:alpha val="60000"/>
                  </a:srgbClr>
                </a:solidFill>
              </a:rPr>
              <a:t>)</a:t>
            </a:r>
          </a:p>
          <a:p>
            <a:pPr marL="0" indent="0">
              <a:buNone/>
            </a:pPr>
            <a:r>
              <a:rPr lang="en-GB" dirty="0">
                <a:solidFill>
                  <a:srgbClr val="FFFFFF">
                    <a:alpha val="60000"/>
                  </a:srgbClr>
                </a:solidFill>
              </a:rPr>
              <a:t>                                                    </a:t>
            </a:r>
          </a:p>
        </p:txBody>
      </p:sp>
    </p:spTree>
    <p:extLst>
      <p:ext uri="{BB962C8B-B14F-4D97-AF65-F5344CB8AC3E}">
        <p14:creationId xmlns:p14="http://schemas.microsoft.com/office/powerpoint/2010/main" val="22276968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4906-5BE2-4392-84A3-5922C959448B}"/>
              </a:ext>
            </a:extLst>
          </p:cNvPr>
          <p:cNvSpPr>
            <a:spLocks noGrp="1"/>
          </p:cNvSpPr>
          <p:nvPr>
            <p:ph type="title"/>
          </p:nvPr>
        </p:nvSpPr>
        <p:spPr/>
        <p:txBody>
          <a:bodyPr>
            <a:normAutofit fontScale="90000"/>
          </a:bodyPr>
          <a:lstStyle/>
          <a:p>
            <a:r>
              <a:rPr lang="en-GB"/>
              <a:t>RECOMMENDATIONS</a:t>
            </a:r>
            <a:br>
              <a:rPr lang="en-GB"/>
            </a:br>
            <a:endParaRPr lang="en-GB"/>
          </a:p>
        </p:txBody>
      </p:sp>
      <p:sp>
        <p:nvSpPr>
          <p:cNvPr id="3" name="Content Placeholder 2">
            <a:extLst>
              <a:ext uri="{FF2B5EF4-FFF2-40B4-BE49-F238E27FC236}">
                <a16:creationId xmlns:a16="http://schemas.microsoft.com/office/drawing/2014/main" id="{F205302F-A748-4D48-8C65-6F6E2D5D29B9}"/>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rPr>
              <a:t>PERSON CENTERED CARE- this will help reduce abuse in the care home as staff are fully aware of each residents needs and choices. </a:t>
            </a:r>
          </a:p>
          <a:p>
            <a:r>
              <a:rPr lang="en-GB" dirty="0">
                <a:solidFill>
                  <a:srgbClr val="FFFFFF">
                    <a:alpha val="60000"/>
                  </a:srgbClr>
                </a:solidFill>
              </a:rPr>
              <a:t>Advocacy- an advocacy service should be available for residence to use when needed. </a:t>
            </a:r>
          </a:p>
          <a:p>
            <a:r>
              <a:rPr lang="en-GB" dirty="0">
                <a:solidFill>
                  <a:srgbClr val="FFFFFF">
                    <a:alpha val="60000"/>
                  </a:srgbClr>
                </a:solidFill>
              </a:rPr>
              <a:t>Security- camaras, neck pendants, alarms  for safety of residence</a:t>
            </a:r>
          </a:p>
          <a:p>
            <a:r>
              <a:rPr lang="en-GB" dirty="0">
                <a:solidFill>
                  <a:srgbClr val="FFFFFF">
                    <a:alpha val="60000"/>
                  </a:srgbClr>
                </a:solidFill>
              </a:rPr>
              <a:t>Positive workplace- staff need to work in a safe environment where their rights and needs are met. </a:t>
            </a:r>
          </a:p>
          <a:p>
            <a:pPr marL="0" indent="0">
              <a:buNone/>
            </a:pPr>
            <a:endParaRPr lang="en-GB" dirty="0">
              <a:solidFill>
                <a:srgbClr val="FFFFFF">
                  <a:alpha val="60000"/>
                </a:srgbClr>
              </a:solidFill>
            </a:endParaRPr>
          </a:p>
        </p:txBody>
      </p:sp>
    </p:spTree>
    <p:extLst>
      <p:ext uri="{BB962C8B-B14F-4D97-AF65-F5344CB8AC3E}">
        <p14:creationId xmlns:p14="http://schemas.microsoft.com/office/powerpoint/2010/main" val="1545020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A336-ED3B-4D2F-88B8-0C85E5CF3206}"/>
              </a:ext>
            </a:extLst>
          </p:cNvPr>
          <p:cNvSpPr>
            <a:spLocks noGrp="1"/>
          </p:cNvSpPr>
          <p:nvPr>
            <p:ph type="title"/>
          </p:nvPr>
        </p:nvSpPr>
        <p:spPr/>
        <p:txBody>
          <a:bodyPr>
            <a:normAutofit fontScale="90000"/>
          </a:bodyPr>
          <a:lstStyle/>
          <a:p>
            <a:r>
              <a:rPr lang="en-GB"/>
              <a:t>                     Recommendations</a:t>
            </a:r>
            <a:br>
              <a:rPr lang="en-GB"/>
            </a:br>
            <a:endParaRPr lang="en-GB"/>
          </a:p>
        </p:txBody>
      </p:sp>
      <p:sp>
        <p:nvSpPr>
          <p:cNvPr id="3" name="Content Placeholder 2">
            <a:extLst>
              <a:ext uri="{FF2B5EF4-FFF2-40B4-BE49-F238E27FC236}">
                <a16:creationId xmlns:a16="http://schemas.microsoft.com/office/drawing/2014/main" id="{8A74052F-1F99-4299-825A-9BA3D67B45B0}"/>
              </a:ext>
            </a:extLst>
          </p:cNvPr>
          <p:cNvSpPr>
            <a:spLocks noGrp="1"/>
          </p:cNvSpPr>
          <p:nvPr>
            <p:ph idx="1"/>
          </p:nvPr>
        </p:nvSpPr>
        <p:spPr/>
        <p:txBody>
          <a:bodyPr vert="horz" wrap="square" lIns="0" tIns="0" rIns="0" bIns="0" rtlCol="0" anchor="t">
            <a:normAutofit lnSpcReduction="10000"/>
          </a:bodyPr>
          <a:lstStyle/>
          <a:p>
            <a:r>
              <a:rPr lang="en-GB">
                <a:solidFill>
                  <a:srgbClr val="FFFFFF">
                    <a:alpha val="60000"/>
                  </a:srgbClr>
                </a:solidFill>
              </a:rPr>
              <a:t>Report abuse: encourage staff to report abuse. How?</a:t>
            </a:r>
          </a:p>
          <a:p>
            <a:r>
              <a:rPr lang="en-GB">
                <a:solidFill>
                  <a:srgbClr val="FFFFFF">
                    <a:alpha val="60000"/>
                  </a:srgbClr>
                </a:solidFill>
              </a:rPr>
              <a:t>Report to seniors </a:t>
            </a:r>
          </a:p>
          <a:p>
            <a:r>
              <a:rPr lang="en-GB">
                <a:solidFill>
                  <a:srgbClr val="FFFFFF">
                    <a:alpha val="60000"/>
                  </a:srgbClr>
                </a:solidFill>
              </a:rPr>
              <a:t>Ring 999</a:t>
            </a:r>
          </a:p>
          <a:p>
            <a:r>
              <a:rPr lang="en-GB">
                <a:solidFill>
                  <a:srgbClr val="FFFFFF">
                    <a:alpha val="60000"/>
                  </a:srgbClr>
                </a:solidFill>
              </a:rPr>
              <a:t>Contact local council</a:t>
            </a:r>
          </a:p>
          <a:p>
            <a:r>
              <a:rPr lang="en-GB">
                <a:solidFill>
                  <a:srgbClr val="FFFFFF">
                    <a:alpha val="60000"/>
                  </a:srgbClr>
                </a:solidFill>
              </a:rPr>
              <a:t>Action on elder abuse 0808 808 8141</a:t>
            </a:r>
            <a:r>
              <a:rPr lang="en-GB" dirty="0">
                <a:solidFill>
                  <a:srgbClr val="FFFFFF">
                    <a:alpha val="60000"/>
                  </a:srgbClr>
                </a:solidFill>
              </a:rPr>
              <a:t>                                                                 </a:t>
            </a:r>
          </a:p>
          <a:p>
            <a:pPr marL="0" indent="0">
              <a:buNone/>
            </a:pPr>
            <a:r>
              <a:rPr lang="en-GB">
                <a:solidFill>
                  <a:srgbClr val="FFFFFF">
                    <a:alpha val="60000"/>
                  </a:srgbClr>
                </a:solidFill>
              </a:rPr>
              <a:t>                                                                                       (Gov.uk, 2021)</a:t>
            </a:r>
          </a:p>
          <a:p>
            <a:r>
              <a:rPr lang="en-GB">
                <a:solidFill>
                  <a:srgbClr val="FFFFFF">
                    <a:alpha val="60000"/>
                  </a:srgbClr>
                </a:solidFill>
              </a:rPr>
              <a:t>Report to the CQC      (CQC, 2021)</a:t>
            </a:r>
            <a:endParaRPr lang="en-GB" dirty="0">
              <a:solidFill>
                <a:srgbClr val="FFFFFF">
                  <a:alpha val="60000"/>
                </a:srgbClr>
              </a:solidFill>
            </a:endParaRPr>
          </a:p>
        </p:txBody>
      </p:sp>
    </p:spTree>
    <p:extLst>
      <p:ext uri="{BB962C8B-B14F-4D97-AF65-F5344CB8AC3E}">
        <p14:creationId xmlns:p14="http://schemas.microsoft.com/office/powerpoint/2010/main" val="665467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68290-515A-46C2-BECF-52188E6DA07C}"/>
              </a:ext>
            </a:extLst>
          </p:cNvPr>
          <p:cNvSpPr>
            <a:spLocks noGrp="1"/>
          </p:cNvSpPr>
          <p:nvPr>
            <p:ph type="title"/>
          </p:nvPr>
        </p:nvSpPr>
        <p:spPr/>
        <p:txBody>
          <a:bodyPr/>
          <a:lstStyle/>
          <a:p>
            <a:r>
              <a:rPr lang="en-GB"/>
              <a:t>                        Conclusion</a:t>
            </a:r>
          </a:p>
        </p:txBody>
      </p:sp>
      <p:pic>
        <p:nvPicPr>
          <p:cNvPr id="4" name="Picture 4" descr="A group of people sitting in chairs&#10;&#10;Description automatically generated">
            <a:extLst>
              <a:ext uri="{FF2B5EF4-FFF2-40B4-BE49-F238E27FC236}">
                <a16:creationId xmlns:a16="http://schemas.microsoft.com/office/drawing/2014/main" id="{78186EA5-4C39-43EE-B75D-9AF16401762A}"/>
              </a:ext>
            </a:extLst>
          </p:cNvPr>
          <p:cNvPicPr>
            <a:picLocks noGrp="1" noChangeAspect="1"/>
          </p:cNvPicPr>
          <p:nvPr>
            <p:ph idx="1"/>
          </p:nvPr>
        </p:nvPicPr>
        <p:blipFill>
          <a:blip r:embed="rId2"/>
          <a:stretch>
            <a:fillRect/>
          </a:stretch>
        </p:blipFill>
        <p:spPr>
          <a:xfrm>
            <a:off x="2222187" y="1609992"/>
            <a:ext cx="7747626" cy="4482832"/>
          </a:xfrm>
        </p:spPr>
      </p:pic>
      <p:sp>
        <p:nvSpPr>
          <p:cNvPr id="5" name="TextBox 4">
            <a:extLst>
              <a:ext uri="{FF2B5EF4-FFF2-40B4-BE49-F238E27FC236}">
                <a16:creationId xmlns:a16="http://schemas.microsoft.com/office/drawing/2014/main" id="{17B13950-8E45-4B0C-A85A-210409A52028}"/>
              </a:ext>
            </a:extLst>
          </p:cNvPr>
          <p:cNvSpPr txBox="1"/>
          <p:nvPr/>
        </p:nvSpPr>
        <p:spPr>
          <a:xfrm>
            <a:off x="6708475" y="6349042"/>
            <a:ext cx="34764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(Nellser Care Home, 2018)</a:t>
            </a:r>
            <a:endParaRPr lang="en-GB" dirty="0"/>
          </a:p>
        </p:txBody>
      </p:sp>
    </p:spTree>
    <p:extLst>
      <p:ext uri="{BB962C8B-B14F-4D97-AF65-F5344CB8AC3E}">
        <p14:creationId xmlns:p14="http://schemas.microsoft.com/office/powerpoint/2010/main" val="408597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81545-2E98-4481-92F4-FCB3425E3336}"/>
              </a:ext>
            </a:extLst>
          </p:cNvPr>
          <p:cNvSpPr>
            <a:spLocks noGrp="1"/>
          </p:cNvSpPr>
          <p:nvPr>
            <p:ph type="title"/>
          </p:nvPr>
        </p:nvSpPr>
        <p:spPr/>
        <p:txBody>
          <a:bodyPr>
            <a:normAutofit fontScale="90000"/>
          </a:bodyPr>
          <a:lstStyle/>
          <a:p>
            <a:r>
              <a:rPr lang="en-GB"/>
              <a:t>References</a:t>
            </a:r>
            <a:br>
              <a:rPr lang="en-GB"/>
            </a:br>
            <a:endParaRPr lang="en-GB"/>
          </a:p>
        </p:txBody>
      </p:sp>
      <p:sp>
        <p:nvSpPr>
          <p:cNvPr id="3" name="Content Placeholder 2">
            <a:extLst>
              <a:ext uri="{FF2B5EF4-FFF2-40B4-BE49-F238E27FC236}">
                <a16:creationId xmlns:a16="http://schemas.microsoft.com/office/drawing/2014/main" id="{50869F04-CAA8-44B8-90BA-846DC085F139}"/>
              </a:ext>
            </a:extLst>
          </p:cNvPr>
          <p:cNvSpPr>
            <a:spLocks noGrp="1"/>
          </p:cNvSpPr>
          <p:nvPr>
            <p:ph idx="1"/>
          </p:nvPr>
        </p:nvSpPr>
        <p:spPr>
          <a:xfrm>
            <a:off x="622749" y="1581237"/>
            <a:ext cx="11018388" cy="4511587"/>
          </a:xfrm>
        </p:spPr>
        <p:txBody>
          <a:bodyPr vert="horz" wrap="square" lIns="0" tIns="0" rIns="0" bIns="0" rtlCol="0" anchor="t">
            <a:normAutofit fontScale="70000" lnSpcReduction="20000"/>
          </a:bodyPr>
          <a:lstStyle/>
          <a:p>
            <a:pPr lvl="0"/>
            <a:r>
              <a:rPr lang="en-GB" dirty="0"/>
              <a:t>Age UK (2021) 'The Equality Act'. Available at: </a:t>
            </a:r>
            <a:r>
              <a:rPr lang="en-GB" dirty="0">
                <a:hlinkClick r:id="rId2"/>
              </a:rPr>
              <a:t>https://www.ageuk.org.uk/information-advice/work-learning/discrimination-rights/the-equality-act/</a:t>
            </a:r>
            <a:r>
              <a:rPr lang="en-GB" dirty="0"/>
              <a:t> . (Accessed on 15th November 2021). </a:t>
            </a:r>
          </a:p>
          <a:p>
            <a:pPr lvl="0"/>
            <a:r>
              <a:rPr lang="en-GB" dirty="0"/>
              <a:t>Age UK (2021) Protection from Abuse. Available at: </a:t>
            </a:r>
            <a:r>
              <a:rPr lang="en-GB" dirty="0">
                <a:hlinkClick r:id="rId3"/>
              </a:rPr>
              <a:t>https://www.ageuk.org.uk/information-advice/health-wellbeing/relationships-family/protection-from-abuse/</a:t>
            </a:r>
            <a:r>
              <a:rPr lang="en-GB" dirty="0"/>
              <a:t>. (Accessed on 15th November 20121). </a:t>
            </a:r>
          </a:p>
          <a:p>
            <a:pPr lvl="0"/>
            <a:r>
              <a:rPr lang="en-GB" dirty="0" err="1"/>
              <a:t>Carehomes.co.uk</a:t>
            </a:r>
            <a:r>
              <a:rPr lang="en-GB" dirty="0"/>
              <a:t> (2021) What is a Residential Care Home. Available at: </a:t>
            </a:r>
            <a:r>
              <a:rPr lang="en-GB" dirty="0">
                <a:hlinkClick r:id="rId4"/>
              </a:rPr>
              <a:t>https://www.carehome.co.uk/advice/what-is-a-residential-care-home</a:t>
            </a:r>
            <a:r>
              <a:rPr lang="en-GB" dirty="0"/>
              <a:t>. (Accessed on 5th November 2021). </a:t>
            </a:r>
          </a:p>
          <a:p>
            <a:pPr lvl="0"/>
            <a:r>
              <a:rPr lang="en-GB" dirty="0"/>
              <a:t>Community Care (2006) 'Advocacy and Older People- Special Report'. Available at: </a:t>
            </a:r>
            <a:r>
              <a:rPr lang="en-GB" dirty="0">
                <a:hlinkClick r:id="rId5"/>
              </a:rPr>
              <a:t>https://www.communitycare.co.uk/2006/07/28/advocacy-and-older-people-special-report/</a:t>
            </a:r>
            <a:r>
              <a:rPr lang="en-GB" dirty="0"/>
              <a:t>. (Accessed on 16th November 2021). </a:t>
            </a:r>
          </a:p>
          <a:p>
            <a:pPr lvl="0"/>
            <a:r>
              <a:rPr lang="en-GB" dirty="0"/>
              <a:t>CQC (2021) 'What we do?' Available at: </a:t>
            </a:r>
            <a:r>
              <a:rPr lang="en-GB" dirty="0">
                <a:hlinkClick r:id="rId6"/>
              </a:rPr>
              <a:t>https://www.cqc.org.uk/what-we-do</a:t>
            </a:r>
            <a:r>
              <a:rPr lang="en-GB" dirty="0"/>
              <a:t>. (Accessed on 16th November 2021). </a:t>
            </a:r>
          </a:p>
          <a:p>
            <a:pPr lvl="0"/>
            <a:r>
              <a:rPr lang="en-GB" dirty="0"/>
              <a:t>Daily Caring (2021) '6 Signs of Elder Abuse in seniors with Dementia'. Available at: </a:t>
            </a:r>
            <a:r>
              <a:rPr lang="en-GB" dirty="0">
                <a:hlinkClick r:id="rId7"/>
              </a:rPr>
              <a:t>https://dailycaring.com/signs-of-elder-abuse-in-seniors-with-dementia/</a:t>
            </a:r>
            <a:r>
              <a:rPr lang="en-GB" dirty="0"/>
              <a:t>. (Accessed on 16th November 2021). </a:t>
            </a:r>
          </a:p>
          <a:p>
            <a:endParaRPr lang="en-GB" dirty="0">
              <a:solidFill>
                <a:srgbClr val="FFFFFF">
                  <a:alpha val="60000"/>
                </a:srgbClr>
              </a:solidFill>
            </a:endParaRPr>
          </a:p>
        </p:txBody>
      </p:sp>
    </p:spTree>
    <p:extLst>
      <p:ext uri="{BB962C8B-B14F-4D97-AF65-F5344CB8AC3E}">
        <p14:creationId xmlns:p14="http://schemas.microsoft.com/office/powerpoint/2010/main" val="1533954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A67FC-8A64-4274-930B-E698AEE183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5D093F-2235-4C65-B4C1-015985939329}"/>
              </a:ext>
            </a:extLst>
          </p:cNvPr>
          <p:cNvSpPr>
            <a:spLocks noGrp="1"/>
          </p:cNvSpPr>
          <p:nvPr>
            <p:ph idx="1"/>
          </p:nvPr>
        </p:nvSpPr>
        <p:spPr/>
        <p:txBody>
          <a:bodyPr vert="horz" wrap="square" lIns="0" tIns="0" rIns="0" bIns="0" rtlCol="0" anchor="t">
            <a:normAutofit fontScale="62500" lnSpcReduction="20000"/>
          </a:bodyPr>
          <a:lstStyle/>
          <a:p>
            <a:pPr lvl="0"/>
            <a:r>
              <a:rPr lang="en-GB" dirty="0"/>
              <a:t>Equality and Human Rights Commission (2018) 'he Human Rights Act'. Available at: </a:t>
            </a:r>
            <a:r>
              <a:rPr lang="en-GB" dirty="0">
                <a:hlinkClick r:id="rId2"/>
              </a:rPr>
              <a:t>https://www.equalityhumanrights.com/en/human-rights/human-rights-act</a:t>
            </a:r>
            <a:r>
              <a:rPr lang="en-GB" dirty="0"/>
              <a:t>. (Accessed on 15th December 2021).</a:t>
            </a:r>
          </a:p>
          <a:p>
            <a:pPr lvl="0"/>
            <a:r>
              <a:rPr lang="en-GB" dirty="0"/>
              <a:t>Gov. </a:t>
            </a:r>
            <a:r>
              <a:rPr lang="en-GB" dirty="0" err="1"/>
              <a:t>Uk</a:t>
            </a:r>
            <a:r>
              <a:rPr lang="en-GB" dirty="0"/>
              <a:t> (2012) 'Health and Social Care Act 2012: Fact Sheet' . Available at: </a:t>
            </a:r>
            <a:r>
              <a:rPr lang="en-GB" dirty="0">
                <a:hlinkClick r:id="rId3"/>
              </a:rPr>
              <a:t>https://www.hpft.nhs.uk/information-and-resources/care-act-2014/</a:t>
            </a:r>
            <a:r>
              <a:rPr lang="en-GB" dirty="0"/>
              <a:t>. (Accessed on 15th November 2021). </a:t>
            </a:r>
          </a:p>
          <a:p>
            <a:pPr lvl="0"/>
            <a:r>
              <a:rPr lang="en-GB" dirty="0" err="1"/>
              <a:t>Gov.uk</a:t>
            </a:r>
            <a:r>
              <a:rPr lang="en-GB" dirty="0"/>
              <a:t> (2021) 'Report Abuse of an Older Person'. Available at: </a:t>
            </a:r>
            <a:r>
              <a:rPr lang="en-GB" dirty="0">
                <a:hlinkClick r:id="rId4"/>
              </a:rPr>
              <a:t>https://www.gov.uk/report-abuse-of-older-person</a:t>
            </a:r>
            <a:r>
              <a:rPr lang="en-GB" dirty="0"/>
              <a:t>. (Accessed on 16th November 2021). </a:t>
            </a:r>
          </a:p>
          <a:p>
            <a:pPr lvl="0"/>
            <a:r>
              <a:rPr lang="en-GB" dirty="0"/>
              <a:t>Hawes, C. (2003) 'Elder Abuse in Residential Long-term Care Settings: What is known and what Information is needed''. Available at: </a:t>
            </a:r>
            <a:r>
              <a:rPr lang="en-GB" dirty="0">
                <a:hlinkClick r:id="rId5"/>
              </a:rPr>
              <a:t>https://www.ncbi.nlm.nih.gov/books/NBK98786/</a:t>
            </a:r>
            <a:r>
              <a:rPr lang="en-GB" dirty="0"/>
              <a:t>. (Accessed on 15th November 2021).</a:t>
            </a:r>
          </a:p>
          <a:p>
            <a:pPr lvl="0"/>
            <a:r>
              <a:rPr lang="en-GB" dirty="0"/>
              <a:t>Hourglass (2021) 'Case Studies'. Available at: </a:t>
            </a:r>
            <a:r>
              <a:rPr lang="en-GB" dirty="0">
                <a:hlinkClick r:id="rId6"/>
              </a:rPr>
              <a:t>https://wearehourglass.org/case-studies</a:t>
            </a:r>
            <a:r>
              <a:rPr lang="en-GB" dirty="0"/>
              <a:t>. (Accessed on 16th November 2021).</a:t>
            </a:r>
          </a:p>
          <a:p>
            <a:pPr lvl="0"/>
            <a:r>
              <a:rPr lang="en-GB" dirty="0"/>
              <a:t>Lange, J. and Grossman, S. (2006)  'Theories of Ageing'. Available at: </a:t>
            </a:r>
            <a:r>
              <a:rPr lang="en-GB" dirty="0">
                <a:hlinkClick r:id="rId7"/>
              </a:rPr>
              <a:t>https://samples.jbpub.com/9781284104479/Chapter_3.pdf</a:t>
            </a:r>
            <a:r>
              <a:rPr lang="en-GB" dirty="0"/>
              <a:t>. (Accessed on 15th November 2021).</a:t>
            </a:r>
          </a:p>
          <a:p>
            <a:endParaRPr lang="en-GB" dirty="0">
              <a:solidFill>
                <a:srgbClr val="FFFFFF">
                  <a:alpha val="60000"/>
                </a:srgbClr>
              </a:solidFill>
              <a:ea typeface="+mn-lt"/>
              <a:cs typeface="+mn-lt"/>
            </a:endParaRPr>
          </a:p>
        </p:txBody>
      </p:sp>
    </p:spTree>
    <p:extLst>
      <p:ext uri="{BB962C8B-B14F-4D97-AF65-F5344CB8AC3E}">
        <p14:creationId xmlns:p14="http://schemas.microsoft.com/office/powerpoint/2010/main" val="95941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211-CF5A-47C4-B42D-48EBE20F4C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715194-B275-4C6A-B282-D71673D77760}"/>
              </a:ext>
            </a:extLst>
          </p:cNvPr>
          <p:cNvSpPr>
            <a:spLocks noGrp="1"/>
          </p:cNvSpPr>
          <p:nvPr>
            <p:ph idx="1"/>
          </p:nvPr>
        </p:nvSpPr>
        <p:spPr/>
        <p:txBody>
          <a:bodyPr vert="horz" wrap="square" lIns="0" tIns="0" rIns="0" bIns="0" rtlCol="0" anchor="t">
            <a:normAutofit fontScale="55000" lnSpcReduction="20000"/>
          </a:bodyPr>
          <a:lstStyle/>
          <a:p>
            <a:pPr lvl="0"/>
            <a:r>
              <a:rPr lang="en-GB" dirty="0"/>
              <a:t>Marshall, V.W &amp; Clarke, P.J. (2007) 'Theories o Ageing'. Available at: </a:t>
            </a:r>
            <a:r>
              <a:rPr lang="en-GB" dirty="0">
                <a:hlinkClick r:id="rId2"/>
              </a:rPr>
              <a:t>https://www.sciencedirect.com/topics/psychology/disengagement-theory</a:t>
            </a:r>
            <a:r>
              <a:rPr lang="en-GB" dirty="0"/>
              <a:t>. (Accessed on 15th November 2021). </a:t>
            </a:r>
          </a:p>
          <a:p>
            <a:pPr lvl="0"/>
            <a:r>
              <a:rPr lang="en-GB" dirty="0"/>
              <a:t>National Institute of Aging (2020) Elder Abuse. Available at: </a:t>
            </a:r>
            <a:r>
              <a:rPr lang="en-GB" dirty="0">
                <a:hlinkClick r:id="rId3"/>
              </a:rPr>
              <a:t>https://www.nia.nih.gov/health/elder-abuse</a:t>
            </a:r>
            <a:r>
              <a:rPr lang="en-GB" dirty="0"/>
              <a:t>. (Accessed on 15th November 2021). </a:t>
            </a:r>
          </a:p>
          <a:p>
            <a:pPr lvl="0"/>
            <a:r>
              <a:rPr lang="en-GB" dirty="0"/>
              <a:t>NCOA (2021) Get the Factors on Elder Abuse. Available at: </a:t>
            </a:r>
            <a:r>
              <a:rPr lang="en-GB" dirty="0">
                <a:hlinkClick r:id="rId4"/>
              </a:rPr>
              <a:t>https://www.ncoa.org/article/get-the-facts-on-elder-abuse</a:t>
            </a:r>
            <a:r>
              <a:rPr lang="en-GB" dirty="0"/>
              <a:t>. (Accessed on 15th November 2021). </a:t>
            </a:r>
          </a:p>
          <a:p>
            <a:pPr lvl="0"/>
            <a:r>
              <a:rPr lang="en-GB" dirty="0" err="1"/>
              <a:t>Nellser</a:t>
            </a:r>
            <a:r>
              <a:rPr lang="en-GB" dirty="0"/>
              <a:t> Care Home (2018) 'Happy Birthday at Lulworth House Residential Care Home'. Available at: </a:t>
            </a:r>
            <a:r>
              <a:rPr lang="en-GB" dirty="0">
                <a:hlinkClick r:id="rId5"/>
              </a:rPr>
              <a:t>https://www.nellsar.com/news/happy-birthday-betty-at-lulworth-house-residential-care-home/</a:t>
            </a:r>
            <a:r>
              <a:rPr lang="en-GB" dirty="0"/>
              <a:t>.  (Accessed on 16th November 2021).</a:t>
            </a:r>
          </a:p>
          <a:p>
            <a:pPr lvl="0"/>
            <a:r>
              <a:rPr lang="en-GB" dirty="0"/>
              <a:t>NHS (2021) 'The Care Act 2014'. Available at: </a:t>
            </a:r>
            <a:r>
              <a:rPr lang="en-GB" dirty="0">
                <a:hlinkClick r:id="rId6"/>
              </a:rPr>
              <a:t>https://www.hpft.nhs.uk/information-and-resources/care-act-2014/</a:t>
            </a:r>
            <a:r>
              <a:rPr lang="en-GB" dirty="0"/>
              <a:t>.(Accessed on 15th November 2021). </a:t>
            </a:r>
          </a:p>
          <a:p>
            <a:pPr lvl="0"/>
            <a:r>
              <a:rPr lang="en-GB" dirty="0"/>
              <a:t>NICE (2013) 'Mental Wellbeing of Older People in Care Homes'. Available at: </a:t>
            </a:r>
            <a:r>
              <a:rPr lang="en-GB" dirty="0">
                <a:hlinkClick r:id="rId7"/>
              </a:rPr>
              <a:t>https://www.nice.org.uk/guidance/qs50/documents/nice-aims-to-drive-up-standards-of-care-with-new-advice-to-improve-mental-wellbeing-of-older-people-in-care-homes</a:t>
            </a:r>
            <a:r>
              <a:rPr lang="en-GB" dirty="0"/>
              <a:t>. (Accessed on 16th November 2021). </a:t>
            </a:r>
          </a:p>
          <a:p>
            <a:endParaRPr lang="en-GB" dirty="0">
              <a:ea typeface="+mn-lt"/>
              <a:cs typeface="+mn-lt"/>
            </a:endParaRPr>
          </a:p>
        </p:txBody>
      </p:sp>
    </p:spTree>
    <p:extLst>
      <p:ext uri="{BB962C8B-B14F-4D97-AF65-F5344CB8AC3E}">
        <p14:creationId xmlns:p14="http://schemas.microsoft.com/office/powerpoint/2010/main" val="1528209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8667-A1EC-412A-8FA8-B745050EDF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AB3CAF-6AC8-4ABE-8141-36A1BC776590}"/>
              </a:ext>
            </a:extLst>
          </p:cNvPr>
          <p:cNvSpPr>
            <a:spLocks noGrp="1"/>
          </p:cNvSpPr>
          <p:nvPr>
            <p:ph idx="1"/>
          </p:nvPr>
        </p:nvSpPr>
        <p:spPr/>
        <p:txBody>
          <a:bodyPr vert="horz" wrap="square" lIns="0" tIns="0" rIns="0" bIns="0" rtlCol="0" anchor="t">
            <a:normAutofit fontScale="70000" lnSpcReduction="20000"/>
          </a:bodyPr>
          <a:lstStyle/>
          <a:p>
            <a:pPr lvl="0"/>
            <a:r>
              <a:rPr lang="en-GB" dirty="0" err="1"/>
              <a:t>Nidirect</a:t>
            </a:r>
            <a:r>
              <a:rPr lang="en-GB" dirty="0"/>
              <a:t> (2021) 'Recognise and Report Elder Abuse'. Available at: </a:t>
            </a:r>
            <a:r>
              <a:rPr lang="en-GB" dirty="0">
                <a:hlinkClick r:id="rId2"/>
              </a:rPr>
              <a:t>https://www.nidirect.gov.uk/articles/recognise-and-report-elder-abuse</a:t>
            </a:r>
            <a:r>
              <a:rPr lang="en-GB" dirty="0"/>
              <a:t>. (Accessed on 16th November 2021). </a:t>
            </a:r>
          </a:p>
          <a:p>
            <a:pPr lvl="0"/>
            <a:r>
              <a:rPr lang="en-GB" dirty="0"/>
              <a:t>Nursing Home about Justice (2021) Nursing Home Abuse Statistics. Available at: </a:t>
            </a:r>
            <a:r>
              <a:rPr lang="en-GB" dirty="0">
                <a:hlinkClick r:id="rId3"/>
              </a:rPr>
              <a:t>https://www.nursinghomeabuse.org/nursing-home-abuse/statistics/</a:t>
            </a:r>
            <a:r>
              <a:rPr lang="en-GB" dirty="0"/>
              <a:t>. (Accessed on 15th November 2021). </a:t>
            </a:r>
          </a:p>
          <a:p>
            <a:pPr lvl="0"/>
            <a:r>
              <a:rPr lang="en-GB" dirty="0"/>
              <a:t>Nursing Home Abuse Centre (2021) 'Signs of Abuse'. Available at: </a:t>
            </a:r>
            <a:r>
              <a:rPr lang="en-GB" dirty="0">
                <a:hlinkClick r:id="rId4"/>
              </a:rPr>
              <a:t>https://www.ncbi.nlm.nih.gov/books/NBK98786/</a:t>
            </a:r>
            <a:r>
              <a:rPr lang="en-GB" dirty="0"/>
              <a:t>. (Accessed on 15th November 2021). </a:t>
            </a:r>
          </a:p>
          <a:p>
            <a:pPr lvl="0"/>
            <a:r>
              <a:rPr lang="en-GB" dirty="0"/>
              <a:t>Nursing Home Abuse Centre (2021) 'What are the most common types of Nursing Home Abuse?'. Available at: </a:t>
            </a:r>
            <a:r>
              <a:rPr lang="en-GB" dirty="0">
                <a:hlinkClick r:id="rId5"/>
              </a:rPr>
              <a:t>https://www.nursinghomeabusecenter.org/faqs/what-are-the-most-common-types-of-nursing-home-abuse/</a:t>
            </a:r>
            <a:r>
              <a:rPr lang="en-GB" dirty="0"/>
              <a:t>.  (Accessed on 15th November 2021). </a:t>
            </a:r>
          </a:p>
          <a:p>
            <a:pPr lvl="0"/>
            <a:r>
              <a:rPr lang="en-GB" dirty="0"/>
              <a:t>Nursing Home Abuse Centre (2021) 'What are the Warning Signs of Elder Abuse and Neglect'. Available at: </a:t>
            </a:r>
            <a:r>
              <a:rPr lang="en-GB" dirty="0">
                <a:hlinkClick r:id="rId6"/>
              </a:rPr>
              <a:t>https://www.nursinghomeabusecenter.org/faqs/what-are-the-warning-signs-of-elder-abuse-and-neglect/</a:t>
            </a:r>
            <a:r>
              <a:rPr lang="en-GB" dirty="0"/>
              <a:t>. (Accessed on 15th November 2021). </a:t>
            </a:r>
          </a:p>
          <a:p>
            <a:pPr marL="0" indent="0">
              <a:buNone/>
            </a:pPr>
            <a:endParaRPr lang="en-GB" dirty="0">
              <a:solidFill>
                <a:srgbClr val="FFFFFF">
                  <a:alpha val="60000"/>
                </a:srgbClr>
              </a:solidFill>
              <a:ea typeface="+mn-lt"/>
              <a:cs typeface="+mn-lt"/>
            </a:endParaRPr>
          </a:p>
        </p:txBody>
      </p:sp>
    </p:spTree>
    <p:extLst>
      <p:ext uri="{BB962C8B-B14F-4D97-AF65-F5344CB8AC3E}">
        <p14:creationId xmlns:p14="http://schemas.microsoft.com/office/powerpoint/2010/main" val="2223096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8DF6-28BD-4095-A909-04580C95BB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CE04A6-5BC8-41B7-921E-63B169B78783}"/>
              </a:ext>
            </a:extLst>
          </p:cNvPr>
          <p:cNvSpPr>
            <a:spLocks noGrp="1"/>
          </p:cNvSpPr>
          <p:nvPr>
            <p:ph idx="1"/>
          </p:nvPr>
        </p:nvSpPr>
        <p:spPr/>
        <p:txBody>
          <a:bodyPr vert="horz" wrap="square" lIns="0" tIns="0" rIns="0" bIns="0" rtlCol="0" anchor="t">
            <a:normAutofit fontScale="70000" lnSpcReduction="20000"/>
          </a:bodyPr>
          <a:lstStyle/>
          <a:p>
            <a:pPr lvl="0"/>
            <a:r>
              <a:rPr lang="en-GB" dirty="0"/>
              <a:t>Nursing Home Abuse Guide (2021) 'Emotional Abuse'. Available at: </a:t>
            </a:r>
            <a:r>
              <a:rPr lang="en-GB" dirty="0">
                <a:hlinkClick r:id="rId2"/>
              </a:rPr>
              <a:t>https://nursinghomeabuseguide.com/elder-abuse/emotional-abuse/</a:t>
            </a:r>
            <a:r>
              <a:rPr lang="en-GB" dirty="0"/>
              <a:t>. (Accessed on 15th November 2021). </a:t>
            </a:r>
          </a:p>
          <a:p>
            <a:pPr lvl="0"/>
            <a:r>
              <a:rPr lang="en-GB" dirty="0"/>
              <a:t>Reducing the risk of domestic abuse (2021) Elder Abuse. Available at: </a:t>
            </a:r>
            <a:r>
              <a:rPr lang="en-GB" dirty="0">
                <a:hlinkClick r:id="rId3"/>
              </a:rPr>
              <a:t>https://reducingtherisk.org.uk/elder-abuse/</a:t>
            </a:r>
            <a:r>
              <a:rPr lang="en-GB" dirty="0"/>
              <a:t>. (Accessed on 5th November 2021). </a:t>
            </a:r>
          </a:p>
          <a:p>
            <a:pPr lvl="0"/>
            <a:r>
              <a:rPr lang="en-GB" dirty="0"/>
              <a:t>Safeguarding Adult Board (2021) Types and Patterns of Abuse and Neglect. Available at: </a:t>
            </a:r>
            <a:r>
              <a:rPr lang="en-GB" dirty="0">
                <a:hlinkClick r:id="rId4"/>
              </a:rPr>
              <a:t>https://www.llradultsafeguarding.co.uk/abuse/</a:t>
            </a:r>
            <a:r>
              <a:rPr lang="en-GB" dirty="0"/>
              <a:t>. (Accessed on 15th November 2021). </a:t>
            </a:r>
          </a:p>
          <a:p>
            <a:pPr lvl="0"/>
            <a:r>
              <a:rPr lang="en-GB" dirty="0" err="1"/>
              <a:t>Scie</a:t>
            </a:r>
            <a:r>
              <a:rPr lang="en-GB" dirty="0"/>
              <a:t> (2017) 'Person-Centred Care for Older People in Care homes'. Available at: </a:t>
            </a:r>
            <a:r>
              <a:rPr lang="en-GB" dirty="0">
                <a:hlinkClick r:id="rId5"/>
              </a:rPr>
              <a:t>https://www.scie.org.uk/person-centred-care/older-people-care-homes/introduction</a:t>
            </a:r>
            <a:r>
              <a:rPr lang="en-GB" dirty="0"/>
              <a:t>. (Accessed 16th November 2021). </a:t>
            </a:r>
          </a:p>
          <a:p>
            <a:pPr lvl="0"/>
            <a:r>
              <a:rPr lang="en-GB" dirty="0"/>
              <a:t>WebMD (2021) 'Elder abuse: know the signs'. Available at: </a:t>
            </a:r>
            <a:r>
              <a:rPr lang="en-GB" dirty="0">
                <a:hlinkClick r:id="rId6"/>
              </a:rPr>
              <a:t>https://www.webmd.com/healthy-aging/elder-abuse-signs#1</a:t>
            </a:r>
            <a:r>
              <a:rPr lang="en-GB" dirty="0"/>
              <a:t>. (Accessed on 16th November 2021). </a:t>
            </a:r>
          </a:p>
          <a:p>
            <a:endParaRPr lang="en-GB" dirty="0">
              <a:solidFill>
                <a:srgbClr val="FFFFFF">
                  <a:alpha val="60000"/>
                </a:srgbClr>
              </a:solidFill>
            </a:endParaRPr>
          </a:p>
        </p:txBody>
      </p:sp>
    </p:spTree>
    <p:extLst>
      <p:ext uri="{BB962C8B-B14F-4D97-AF65-F5344CB8AC3E}">
        <p14:creationId xmlns:p14="http://schemas.microsoft.com/office/powerpoint/2010/main" val="2974978754"/>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2501</Words>
  <Application>Microsoft Macintosh PowerPoint</Application>
  <PresentationFormat>Widescreen</PresentationFormat>
  <Paragraphs>201</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Avenir Next LT Pro</vt:lpstr>
      <vt:lpstr>3DFloatVTI</vt:lpstr>
      <vt:lpstr>Elder abuse in  Residential care homes</vt:lpstr>
      <vt:lpstr>                What is Elder Abuse</vt:lpstr>
      <vt:lpstr>         Where can Elder Abuse happen  </vt:lpstr>
      <vt:lpstr>    What makes an elder person vulnerable                                  to abuse</vt:lpstr>
      <vt:lpstr>                             Statistics </vt:lpstr>
      <vt:lpstr>                           Statistics</vt:lpstr>
      <vt:lpstr>           Different types of abuse</vt:lpstr>
      <vt:lpstr>            Different types of Abuse</vt:lpstr>
      <vt:lpstr>                Signs of Elder abuse</vt:lpstr>
      <vt:lpstr>                   Physical Abuse</vt:lpstr>
      <vt:lpstr>                     Physical Abuse</vt:lpstr>
      <vt:lpstr>                         Case study</vt:lpstr>
      <vt:lpstr>   Emotional or Psychological Abuse</vt:lpstr>
      <vt:lpstr>                         Case study</vt:lpstr>
      <vt:lpstr>               THEORIES OF AGEING</vt:lpstr>
      <vt:lpstr>PowerPoint Presentation</vt:lpstr>
      <vt:lpstr>                   Laws and policies</vt:lpstr>
      <vt:lpstr>How you can reduce abuse in care homes</vt:lpstr>
      <vt:lpstr>PowerPoint Presentation</vt:lpstr>
      <vt:lpstr>RECOMMENDATIONS </vt:lpstr>
      <vt:lpstr>                     Recommendations </vt:lpstr>
      <vt:lpstr>                        Conclusion</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Zara Khan (BNurs (Child) FT)</cp:lastModifiedBy>
  <cp:revision>1773</cp:revision>
  <dcterms:created xsi:type="dcterms:W3CDTF">2021-11-07T17:58:45Z</dcterms:created>
  <dcterms:modified xsi:type="dcterms:W3CDTF">2021-11-17T12:32:16Z</dcterms:modified>
</cp:coreProperties>
</file>