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media/image4.jpg" ContentType="image/jpg"/>
  <Override PartName="/ppt/media/image5.jpg" ContentType="image/jpg"/>
  <Override PartName="/ppt/media/image6.jpg" ContentType="image/jpg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3"/>
  </p:notesMasterIdLst>
  <p:sldIdLst>
    <p:sldId id="256" r:id="rId2"/>
  </p:sldIdLst>
  <p:sldSz cx="20104100" cy="15081250"/>
  <p:notesSz cx="20104100" cy="1508125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FF"/>
    <a:srgbClr val="FF33CC"/>
    <a:srgbClr val="2F661C"/>
    <a:srgbClr val="00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 horzBarState="maximized">
    <p:restoredLeft sz="0" autoAdjust="0"/>
    <p:restoredTop sz="0" autoAdjust="0"/>
  </p:normalViewPr>
  <p:slideViewPr>
    <p:cSldViewPr>
      <p:cViewPr varScale="1">
        <p:scale>
          <a:sx n="38" d="100"/>
          <a:sy n="38" d="100"/>
        </p:scale>
        <p:origin x="1920" y="58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8712200" cy="7556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11387138" y="0"/>
            <a:ext cx="8712200" cy="7556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8BF074-A26D-4F8A-A60C-1A6722538A6C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659563" y="1885950"/>
            <a:ext cx="6784975" cy="50895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2009775" y="7258050"/>
            <a:ext cx="16084550" cy="59388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14325600"/>
            <a:ext cx="8712200" cy="7556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11387138" y="14325600"/>
            <a:ext cx="8712200" cy="7556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F6580A-B8EE-4BF2-B312-A8BE541DF9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51715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F6580A-B8EE-4BF2-B312-A8BE541DF9B9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09241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507807" y="4675187"/>
            <a:ext cx="17088486" cy="316706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3015615" y="8445500"/>
            <a:ext cx="14072870" cy="377031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12/5/2023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12/5/2023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1005205" y="3468687"/>
            <a:ext cx="8745284" cy="99536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10353611" y="3468687"/>
            <a:ext cx="8745284" cy="99536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12/5/2023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12/5/2023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12/5/2023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7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14692743"/>
            <a:ext cx="20104100" cy="385445"/>
          </a:xfrm>
          <a:custGeom>
            <a:avLst/>
            <a:gdLst/>
            <a:ahLst/>
            <a:cxnLst/>
            <a:rect l="l" t="t" r="r" b="b"/>
            <a:pathLst>
              <a:path w="20104100" h="385444">
                <a:moveTo>
                  <a:pt x="20104100" y="0"/>
                </a:moveTo>
                <a:lnTo>
                  <a:pt x="0" y="0"/>
                </a:lnTo>
                <a:lnTo>
                  <a:pt x="0" y="385328"/>
                </a:lnTo>
                <a:lnTo>
                  <a:pt x="20104100" y="385328"/>
                </a:lnTo>
                <a:lnTo>
                  <a:pt x="20104100" y="0"/>
                </a:lnTo>
                <a:close/>
              </a:path>
            </a:pathLst>
          </a:custGeom>
          <a:solidFill>
            <a:srgbClr val="1F3863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7" name="bg object 17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0" y="150780"/>
            <a:ext cx="20104100" cy="1808353"/>
          </a:xfrm>
          <a:prstGeom prst="rect">
            <a:avLst/>
          </a:prstGeom>
        </p:spPr>
      </p:pic>
      <p:sp>
        <p:nvSpPr>
          <p:cNvPr id="18" name="bg object 18"/>
          <p:cNvSpPr/>
          <p:nvPr/>
        </p:nvSpPr>
        <p:spPr>
          <a:xfrm>
            <a:off x="0" y="6282"/>
            <a:ext cx="20104100" cy="1808480"/>
          </a:xfrm>
          <a:custGeom>
            <a:avLst/>
            <a:gdLst/>
            <a:ahLst/>
            <a:cxnLst/>
            <a:rect l="l" t="t" r="r" b="b"/>
            <a:pathLst>
              <a:path w="20104100" h="1808480">
                <a:moveTo>
                  <a:pt x="20104100" y="0"/>
                </a:moveTo>
                <a:lnTo>
                  <a:pt x="0" y="0"/>
                </a:lnTo>
                <a:lnTo>
                  <a:pt x="0" y="1710593"/>
                </a:lnTo>
                <a:lnTo>
                  <a:pt x="298565" y="1719872"/>
                </a:lnTo>
                <a:lnTo>
                  <a:pt x="591221" y="1728633"/>
                </a:lnTo>
                <a:lnTo>
                  <a:pt x="878086" y="1736884"/>
                </a:lnTo>
                <a:lnTo>
                  <a:pt x="1159282" y="1744635"/>
                </a:lnTo>
                <a:lnTo>
                  <a:pt x="1434930" y="1751894"/>
                </a:lnTo>
                <a:lnTo>
                  <a:pt x="1705149" y="1758669"/>
                </a:lnTo>
                <a:lnTo>
                  <a:pt x="1970061" y="1764969"/>
                </a:lnTo>
                <a:lnTo>
                  <a:pt x="2229785" y="1770803"/>
                </a:lnTo>
                <a:lnTo>
                  <a:pt x="2484444" y="1776180"/>
                </a:lnTo>
                <a:lnTo>
                  <a:pt x="2734157" y="1781107"/>
                </a:lnTo>
                <a:lnTo>
                  <a:pt x="2979045" y="1785594"/>
                </a:lnTo>
                <a:lnTo>
                  <a:pt x="3219229" y="1789649"/>
                </a:lnTo>
                <a:lnTo>
                  <a:pt x="3454829" y="1793281"/>
                </a:lnTo>
                <a:lnTo>
                  <a:pt x="3685966" y="1796499"/>
                </a:lnTo>
                <a:lnTo>
                  <a:pt x="3912760" y="1799311"/>
                </a:lnTo>
                <a:lnTo>
                  <a:pt x="4135333" y="1801725"/>
                </a:lnTo>
                <a:lnTo>
                  <a:pt x="4353804" y="1803751"/>
                </a:lnTo>
                <a:lnTo>
                  <a:pt x="4568294" y="1805397"/>
                </a:lnTo>
                <a:lnTo>
                  <a:pt x="4778925" y="1806672"/>
                </a:lnTo>
                <a:lnTo>
                  <a:pt x="4985816" y="1807583"/>
                </a:lnTo>
                <a:lnTo>
                  <a:pt x="5189089" y="1808141"/>
                </a:lnTo>
                <a:lnTo>
                  <a:pt x="5388863" y="1808353"/>
                </a:lnTo>
                <a:lnTo>
                  <a:pt x="5585260" y="1808228"/>
                </a:lnTo>
                <a:lnTo>
                  <a:pt x="5778400" y="1807775"/>
                </a:lnTo>
                <a:lnTo>
                  <a:pt x="5968404" y="1807003"/>
                </a:lnTo>
                <a:lnTo>
                  <a:pt x="6155393" y="1805919"/>
                </a:lnTo>
                <a:lnTo>
                  <a:pt x="6339486" y="1804533"/>
                </a:lnTo>
                <a:lnTo>
                  <a:pt x="6520805" y="1802853"/>
                </a:lnTo>
                <a:lnTo>
                  <a:pt x="6699470" y="1800888"/>
                </a:lnTo>
                <a:lnTo>
                  <a:pt x="6875602" y="1798647"/>
                </a:lnTo>
                <a:lnTo>
                  <a:pt x="7049321" y="1796137"/>
                </a:lnTo>
                <a:lnTo>
                  <a:pt x="7220749" y="1793369"/>
                </a:lnTo>
                <a:lnTo>
                  <a:pt x="7390005" y="1790349"/>
                </a:lnTo>
                <a:lnTo>
                  <a:pt x="7557211" y="1787088"/>
                </a:lnTo>
                <a:lnTo>
                  <a:pt x="7722487" y="1783593"/>
                </a:lnTo>
                <a:lnTo>
                  <a:pt x="7885954" y="1779874"/>
                </a:lnTo>
                <a:lnTo>
                  <a:pt x="8047731" y="1775938"/>
                </a:lnTo>
                <a:lnTo>
                  <a:pt x="8207941" y="1771795"/>
                </a:lnTo>
                <a:lnTo>
                  <a:pt x="8445579" y="1765210"/>
                </a:lnTo>
                <a:lnTo>
                  <a:pt x="8680367" y="1758207"/>
                </a:lnTo>
                <a:lnTo>
                  <a:pt x="8912713" y="1750814"/>
                </a:lnTo>
                <a:lnTo>
                  <a:pt x="9143023" y="1743061"/>
                </a:lnTo>
                <a:lnTo>
                  <a:pt x="9371704" y="1734977"/>
                </a:lnTo>
                <a:lnTo>
                  <a:pt x="9674784" y="1723734"/>
                </a:lnTo>
                <a:lnTo>
                  <a:pt x="9976657" y="1712023"/>
                </a:lnTo>
                <a:lnTo>
                  <a:pt x="10353772" y="1696831"/>
                </a:lnTo>
                <a:lnTo>
                  <a:pt x="11423732" y="1652125"/>
                </a:lnTo>
                <a:lnTo>
                  <a:pt x="12218146" y="1619486"/>
                </a:lnTo>
                <a:lnTo>
                  <a:pt x="12630242" y="1603337"/>
                </a:lnTo>
                <a:lnTo>
                  <a:pt x="12968785" y="1590622"/>
                </a:lnTo>
                <a:lnTo>
                  <a:pt x="13316255" y="1578163"/>
                </a:lnTo>
                <a:lnTo>
                  <a:pt x="13583295" y="1569030"/>
                </a:lnTo>
                <a:lnTo>
                  <a:pt x="13856306" y="1560108"/>
                </a:lnTo>
                <a:lnTo>
                  <a:pt x="14135695" y="1551428"/>
                </a:lnTo>
                <a:lnTo>
                  <a:pt x="14421869" y="1543018"/>
                </a:lnTo>
                <a:lnTo>
                  <a:pt x="14715236" y="1534907"/>
                </a:lnTo>
                <a:lnTo>
                  <a:pt x="14915011" y="1529681"/>
                </a:lnTo>
                <a:lnTo>
                  <a:pt x="15118283" y="1524610"/>
                </a:lnTo>
                <a:lnTo>
                  <a:pt x="15325174" y="1519702"/>
                </a:lnTo>
                <a:lnTo>
                  <a:pt x="15535805" y="1514966"/>
                </a:lnTo>
                <a:lnTo>
                  <a:pt x="15750296" y="1510410"/>
                </a:lnTo>
                <a:lnTo>
                  <a:pt x="15968767" y="1506044"/>
                </a:lnTo>
                <a:lnTo>
                  <a:pt x="16191339" y="1501875"/>
                </a:lnTo>
                <a:lnTo>
                  <a:pt x="16418134" y="1497913"/>
                </a:lnTo>
                <a:lnTo>
                  <a:pt x="16649271" y="1494166"/>
                </a:lnTo>
                <a:lnTo>
                  <a:pt x="16884871" y="1490642"/>
                </a:lnTo>
                <a:lnTo>
                  <a:pt x="17125054" y="1487351"/>
                </a:lnTo>
                <a:lnTo>
                  <a:pt x="17369942" y="1484301"/>
                </a:lnTo>
                <a:lnTo>
                  <a:pt x="17619655" y="1481501"/>
                </a:lnTo>
                <a:lnTo>
                  <a:pt x="17874314" y="1478958"/>
                </a:lnTo>
                <a:lnTo>
                  <a:pt x="18134039" y="1476683"/>
                </a:lnTo>
                <a:lnTo>
                  <a:pt x="18398951" y="1474682"/>
                </a:lnTo>
                <a:lnTo>
                  <a:pt x="18669170" y="1472966"/>
                </a:lnTo>
                <a:lnTo>
                  <a:pt x="18944817" y="1471543"/>
                </a:lnTo>
                <a:lnTo>
                  <a:pt x="19226013" y="1470421"/>
                </a:lnTo>
                <a:lnTo>
                  <a:pt x="19512879" y="1469609"/>
                </a:lnTo>
                <a:lnTo>
                  <a:pt x="19805534" y="1469115"/>
                </a:lnTo>
                <a:lnTo>
                  <a:pt x="20104100" y="1468948"/>
                </a:lnTo>
                <a:lnTo>
                  <a:pt x="20104100" y="0"/>
                </a:lnTo>
                <a:close/>
              </a:path>
            </a:pathLst>
          </a:custGeom>
          <a:solidFill>
            <a:srgbClr val="1F386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005205" y="603250"/>
            <a:ext cx="18093690" cy="24130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005205" y="3468687"/>
            <a:ext cx="18093690" cy="99536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6835394" y="14025563"/>
            <a:ext cx="6433312" cy="75406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1005205" y="14025563"/>
            <a:ext cx="4623943" cy="75406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12/5/2023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4474953" y="14025563"/>
            <a:ext cx="4623943" cy="75406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6.jpg"/><Relationship Id="rId5" Type="http://schemas.openxmlformats.org/officeDocument/2006/relationships/image" Target="../media/image5.jpg"/><Relationship Id="rId4" Type="http://schemas.openxmlformats.org/officeDocument/2006/relationships/image" Target="../media/image4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82081" y="2721725"/>
            <a:ext cx="4602480" cy="4197303"/>
          </a:xfrm>
          <a:prstGeom prst="rect">
            <a:avLst/>
          </a:prstGeom>
          <a:gradFill flip="none" rotWithShape="1">
            <a:gsLst>
              <a:gs pos="74828">
                <a:srgbClr val="FFFF00"/>
              </a:gs>
              <a:gs pos="57500">
                <a:srgbClr val="FFFF00"/>
              </a:gs>
              <a:gs pos="41000">
                <a:srgbClr val="FFFF00"/>
              </a:gs>
              <a:gs pos="74000">
                <a:srgbClr val="FFFF00"/>
              </a:gs>
              <a:gs pos="83000">
                <a:srgbClr val="FFFF00"/>
              </a:gs>
              <a:gs pos="100000">
                <a:srgbClr val="FFFF00"/>
              </a:gs>
            </a:gsLst>
            <a:lin ang="21594000" scaled="0"/>
            <a:tileRect/>
          </a:gradFill>
        </p:spPr>
        <p:txBody>
          <a:bodyPr vert="horz" wrap="square" lIns="0" tIns="11430" rIns="0" bIns="0" rtlCol="0">
            <a:spAutoFit/>
          </a:bodyPr>
          <a:lstStyle/>
          <a:p>
            <a:pPr marL="12700" marR="5080" algn="just">
              <a:spcBef>
                <a:spcPts val="90"/>
              </a:spcBef>
            </a:pPr>
            <a:r>
              <a:rPr sz="1700" spc="10" dirty="0">
                <a:latin typeface="Times New Roman"/>
                <a:cs typeface="Times New Roman"/>
              </a:rPr>
              <a:t>In the digital world, Amazon needs </a:t>
            </a:r>
            <a:r>
              <a:rPr sz="1700" spc="20" dirty="0">
                <a:latin typeface="Times New Roman"/>
                <a:cs typeface="Times New Roman"/>
              </a:rPr>
              <a:t>KM </a:t>
            </a:r>
            <a:r>
              <a:rPr sz="1700" spc="10" dirty="0">
                <a:latin typeface="Times New Roman"/>
                <a:cs typeface="Times New Roman"/>
              </a:rPr>
              <a:t>solutions. Dynamic </a:t>
            </a:r>
            <a:r>
              <a:rPr sz="1700" spc="20" dirty="0">
                <a:latin typeface="Times New Roman"/>
                <a:cs typeface="Times New Roman"/>
              </a:rPr>
              <a:t>KM </a:t>
            </a:r>
            <a:r>
              <a:rPr sz="1700" spc="25" dirty="0">
                <a:latin typeface="Times New Roman"/>
                <a:cs typeface="Times New Roman"/>
              </a:rPr>
              <a:t> </a:t>
            </a:r>
            <a:r>
              <a:rPr sz="1700" spc="10" dirty="0">
                <a:latin typeface="Times New Roman"/>
                <a:cs typeface="Times New Roman"/>
              </a:rPr>
              <a:t>systems allow companies use their shared knowledge. </a:t>
            </a:r>
            <a:r>
              <a:rPr sz="1700" spc="15" dirty="0">
                <a:latin typeface="Times New Roman"/>
                <a:cs typeface="Times New Roman"/>
              </a:rPr>
              <a:t>The </a:t>
            </a:r>
            <a:r>
              <a:rPr sz="1700" spc="10" dirty="0">
                <a:latin typeface="Times New Roman"/>
                <a:cs typeface="Times New Roman"/>
              </a:rPr>
              <a:t>diverse </a:t>
            </a:r>
            <a:r>
              <a:rPr sz="1700" spc="15" dirty="0">
                <a:latin typeface="Times New Roman"/>
                <a:cs typeface="Times New Roman"/>
              </a:rPr>
              <a:t> </a:t>
            </a:r>
            <a:r>
              <a:rPr sz="1700" spc="10" dirty="0">
                <a:latin typeface="Times New Roman"/>
                <a:cs typeface="Times New Roman"/>
              </a:rPr>
              <a:t>operations of Amazon demand a robust </a:t>
            </a:r>
            <a:r>
              <a:rPr sz="1700" spc="20" dirty="0">
                <a:latin typeface="Times New Roman"/>
                <a:cs typeface="Times New Roman"/>
              </a:rPr>
              <a:t>KM </a:t>
            </a:r>
            <a:r>
              <a:rPr sz="1700" spc="10" dirty="0">
                <a:latin typeface="Times New Roman"/>
                <a:cs typeface="Times New Roman"/>
              </a:rPr>
              <a:t>system that exceeds </a:t>
            </a:r>
            <a:r>
              <a:rPr sz="1700" spc="15" dirty="0">
                <a:latin typeface="Times New Roman"/>
                <a:cs typeface="Times New Roman"/>
              </a:rPr>
              <a:t> </a:t>
            </a:r>
            <a:r>
              <a:rPr sz="1700" spc="10" dirty="0">
                <a:latin typeface="Times New Roman"/>
                <a:cs typeface="Times New Roman"/>
              </a:rPr>
              <a:t>information</a:t>
            </a:r>
            <a:r>
              <a:rPr sz="1700" spc="5" dirty="0">
                <a:latin typeface="Times New Roman"/>
                <a:cs typeface="Times New Roman"/>
              </a:rPr>
              <a:t> </a:t>
            </a:r>
            <a:r>
              <a:rPr sz="1700" spc="10" dirty="0">
                <a:latin typeface="Times New Roman"/>
                <a:cs typeface="Times New Roman"/>
              </a:rPr>
              <a:t>management</a:t>
            </a:r>
            <a:r>
              <a:rPr sz="1700" spc="20" dirty="0">
                <a:latin typeface="Times New Roman"/>
                <a:cs typeface="Times New Roman"/>
              </a:rPr>
              <a:t> </a:t>
            </a:r>
            <a:r>
              <a:rPr sz="1700" spc="10" dirty="0">
                <a:latin typeface="Times New Roman"/>
                <a:cs typeface="Times New Roman"/>
              </a:rPr>
              <a:t>standards.</a:t>
            </a:r>
            <a:r>
              <a:rPr sz="1700" spc="5" dirty="0">
                <a:latin typeface="Times New Roman"/>
                <a:cs typeface="Times New Roman"/>
              </a:rPr>
              <a:t> It</a:t>
            </a:r>
            <a:r>
              <a:rPr sz="1700" spc="10" dirty="0">
                <a:latin typeface="Times New Roman"/>
                <a:cs typeface="Times New Roman"/>
              </a:rPr>
              <a:t> improves</a:t>
            </a:r>
            <a:r>
              <a:rPr sz="1700" spc="5" dirty="0">
                <a:latin typeface="Times New Roman"/>
                <a:cs typeface="Times New Roman"/>
              </a:rPr>
              <a:t> </a:t>
            </a:r>
            <a:r>
              <a:rPr sz="1700" dirty="0">
                <a:latin typeface="Times New Roman"/>
                <a:cs typeface="Times New Roman"/>
              </a:rPr>
              <a:t>creativity, </a:t>
            </a:r>
            <a:r>
              <a:rPr sz="1700" spc="5" dirty="0">
                <a:latin typeface="Times New Roman"/>
                <a:cs typeface="Times New Roman"/>
              </a:rPr>
              <a:t> productivity, </a:t>
            </a:r>
            <a:r>
              <a:rPr sz="1700" spc="10" dirty="0">
                <a:latin typeface="Times New Roman"/>
                <a:cs typeface="Times New Roman"/>
              </a:rPr>
              <a:t>and decision-making (Bezos, </a:t>
            </a:r>
            <a:r>
              <a:rPr sz="1700" spc="5" dirty="0">
                <a:latin typeface="Times New Roman"/>
                <a:cs typeface="Times New Roman"/>
              </a:rPr>
              <a:t>J., </a:t>
            </a:r>
            <a:r>
              <a:rPr sz="1700" spc="10" dirty="0">
                <a:latin typeface="Times New Roman"/>
                <a:cs typeface="Times New Roman"/>
              </a:rPr>
              <a:t>1998). Quality </a:t>
            </a:r>
            <a:r>
              <a:rPr sz="1700" spc="15" dirty="0">
                <a:latin typeface="Times New Roman"/>
                <a:cs typeface="Times New Roman"/>
              </a:rPr>
              <a:t> </a:t>
            </a:r>
            <a:r>
              <a:rPr sz="1700" spc="10" dirty="0">
                <a:latin typeface="Times New Roman"/>
                <a:cs typeface="Times New Roman"/>
              </a:rPr>
              <a:t>knowledge management </a:t>
            </a:r>
            <a:r>
              <a:rPr sz="1700" spc="15" dirty="0">
                <a:latin typeface="Times New Roman"/>
                <a:cs typeface="Times New Roman"/>
              </a:rPr>
              <a:t>(KM) </a:t>
            </a:r>
            <a:r>
              <a:rPr sz="1700" spc="10" dirty="0">
                <a:latin typeface="Times New Roman"/>
                <a:cs typeface="Times New Roman"/>
              </a:rPr>
              <a:t>can turn </a:t>
            </a:r>
            <a:r>
              <a:rPr sz="1700" spc="15" dirty="0">
                <a:latin typeface="Times New Roman"/>
                <a:cs typeface="Times New Roman"/>
              </a:rPr>
              <a:t>raw </a:t>
            </a:r>
            <a:r>
              <a:rPr sz="1700" spc="10" dirty="0">
                <a:latin typeface="Times New Roman"/>
                <a:cs typeface="Times New Roman"/>
              </a:rPr>
              <a:t>data into actionable </a:t>
            </a:r>
            <a:r>
              <a:rPr sz="1700" spc="15" dirty="0">
                <a:latin typeface="Times New Roman"/>
                <a:cs typeface="Times New Roman"/>
              </a:rPr>
              <a:t> </a:t>
            </a:r>
            <a:r>
              <a:rPr sz="1700" spc="10" dirty="0">
                <a:latin typeface="Times New Roman"/>
                <a:cs typeface="Times New Roman"/>
              </a:rPr>
              <a:t>insights, information into strategic assets, and individual </a:t>
            </a:r>
            <a:r>
              <a:rPr sz="1700" spc="15" dirty="0">
                <a:latin typeface="Times New Roman"/>
                <a:cs typeface="Times New Roman"/>
              </a:rPr>
              <a:t> </a:t>
            </a:r>
            <a:r>
              <a:rPr sz="1700" spc="10" dirty="0">
                <a:latin typeface="Times New Roman"/>
                <a:cs typeface="Times New Roman"/>
              </a:rPr>
              <a:t>experience into collective </a:t>
            </a:r>
            <a:r>
              <a:rPr sz="1700" spc="15" dirty="0">
                <a:latin typeface="Times New Roman"/>
                <a:cs typeface="Times New Roman"/>
              </a:rPr>
              <a:t>wisdom </a:t>
            </a:r>
            <a:r>
              <a:rPr sz="1700" spc="5" dirty="0">
                <a:latin typeface="Times New Roman"/>
                <a:cs typeface="Times New Roman"/>
              </a:rPr>
              <a:t>(Tiwana, </a:t>
            </a:r>
            <a:r>
              <a:rPr sz="1700" spc="10" dirty="0">
                <a:latin typeface="Times New Roman"/>
                <a:cs typeface="Times New Roman"/>
              </a:rPr>
              <a:t>A., 2000). Amazon </a:t>
            </a:r>
            <a:r>
              <a:rPr sz="1700" spc="15" dirty="0">
                <a:latin typeface="Times New Roman"/>
                <a:cs typeface="Times New Roman"/>
              </a:rPr>
              <a:t> </a:t>
            </a:r>
            <a:r>
              <a:rPr sz="1700" spc="10" dirty="0">
                <a:latin typeface="Times New Roman"/>
                <a:cs typeface="Times New Roman"/>
              </a:rPr>
              <a:t>innovates </a:t>
            </a:r>
            <a:r>
              <a:rPr sz="1700" spc="15" dirty="0">
                <a:latin typeface="Times New Roman"/>
                <a:cs typeface="Times New Roman"/>
              </a:rPr>
              <a:t>and </a:t>
            </a:r>
            <a:r>
              <a:rPr sz="1700" spc="10" dirty="0">
                <a:latin typeface="Times New Roman"/>
                <a:cs typeface="Times New Roman"/>
              </a:rPr>
              <a:t>adapts to satisfy customers. Excellent </a:t>
            </a:r>
            <a:r>
              <a:rPr sz="1700" spc="15" dirty="0">
                <a:latin typeface="Times New Roman"/>
                <a:cs typeface="Times New Roman"/>
              </a:rPr>
              <a:t>knowledge </a:t>
            </a:r>
            <a:r>
              <a:rPr sz="1700" spc="20" dirty="0">
                <a:latin typeface="Times New Roman"/>
                <a:cs typeface="Times New Roman"/>
              </a:rPr>
              <a:t> </a:t>
            </a:r>
            <a:r>
              <a:rPr sz="1700" spc="10" dirty="0">
                <a:latin typeface="Times New Roman"/>
                <a:cs typeface="Times New Roman"/>
              </a:rPr>
              <a:t>management </a:t>
            </a:r>
            <a:r>
              <a:rPr sz="1700" spc="15" dirty="0">
                <a:latin typeface="Times New Roman"/>
                <a:cs typeface="Times New Roman"/>
              </a:rPr>
              <a:t>(KM) </a:t>
            </a:r>
            <a:r>
              <a:rPr sz="1700" spc="10" dirty="0">
                <a:latin typeface="Times New Roman"/>
                <a:cs typeface="Times New Roman"/>
              </a:rPr>
              <a:t>systems foster </a:t>
            </a:r>
            <a:r>
              <a:rPr sz="1700" spc="15" dirty="0">
                <a:latin typeface="Times New Roman"/>
                <a:cs typeface="Times New Roman"/>
              </a:rPr>
              <a:t>knowledge </a:t>
            </a:r>
            <a:r>
              <a:rPr sz="1700" spc="10" dirty="0">
                <a:latin typeface="Times New Roman"/>
                <a:cs typeface="Times New Roman"/>
              </a:rPr>
              <a:t>creation, </a:t>
            </a:r>
            <a:r>
              <a:rPr sz="1700" spc="15" dirty="0">
                <a:latin typeface="Times New Roman"/>
                <a:cs typeface="Times New Roman"/>
              </a:rPr>
              <a:t> </a:t>
            </a:r>
            <a:r>
              <a:rPr sz="1700" spc="10" dirty="0">
                <a:latin typeface="Times New Roman"/>
                <a:cs typeface="Times New Roman"/>
              </a:rPr>
              <a:t>dissemination, and use, altering business culture. In shifting </a:t>
            </a:r>
            <a:r>
              <a:rPr sz="1700" spc="15" dirty="0">
                <a:latin typeface="Times New Roman"/>
                <a:cs typeface="Times New Roman"/>
              </a:rPr>
              <a:t> </a:t>
            </a:r>
            <a:r>
              <a:rPr sz="1700" spc="10" dirty="0">
                <a:latin typeface="Times New Roman"/>
                <a:cs typeface="Times New Roman"/>
              </a:rPr>
              <a:t>markets,</a:t>
            </a:r>
            <a:r>
              <a:rPr sz="1700" spc="15" dirty="0">
                <a:latin typeface="Times New Roman"/>
                <a:cs typeface="Times New Roman"/>
              </a:rPr>
              <a:t> </a:t>
            </a:r>
            <a:r>
              <a:rPr sz="1700" dirty="0">
                <a:latin typeface="Times New Roman"/>
                <a:cs typeface="Times New Roman"/>
              </a:rPr>
              <a:t>efficiency,</a:t>
            </a:r>
            <a:r>
              <a:rPr sz="1700" spc="15" dirty="0">
                <a:latin typeface="Times New Roman"/>
                <a:cs typeface="Times New Roman"/>
              </a:rPr>
              <a:t> </a:t>
            </a:r>
            <a:r>
              <a:rPr sz="1700" spc="10" dirty="0">
                <a:latin typeface="Times New Roman"/>
                <a:cs typeface="Times New Roman"/>
              </a:rPr>
              <a:t>consumer happiness, and</a:t>
            </a:r>
            <a:r>
              <a:rPr sz="1700" spc="15" dirty="0">
                <a:latin typeface="Times New Roman"/>
                <a:cs typeface="Times New Roman"/>
              </a:rPr>
              <a:t> </a:t>
            </a:r>
            <a:r>
              <a:rPr sz="1700" spc="10" dirty="0">
                <a:latin typeface="Times New Roman"/>
                <a:cs typeface="Times New Roman"/>
              </a:rPr>
              <a:t>competitiveness</a:t>
            </a:r>
            <a:r>
              <a:rPr sz="1700" dirty="0">
                <a:latin typeface="Times New Roman"/>
                <a:cs typeface="Times New Roman"/>
              </a:rPr>
              <a:t> </a:t>
            </a:r>
            <a:r>
              <a:rPr sz="1700" spc="10" dirty="0">
                <a:latin typeface="Times New Roman"/>
                <a:cs typeface="Times New Roman"/>
              </a:rPr>
              <a:t>rise.</a:t>
            </a:r>
            <a:endParaRPr sz="1700" dirty="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282080" y="2256748"/>
            <a:ext cx="4602480" cy="369973"/>
          </a:xfrm>
          <a:custGeom>
            <a:avLst/>
            <a:gdLst/>
            <a:ahLst/>
            <a:cxnLst/>
            <a:rect l="l" t="t" r="r" b="b"/>
            <a:pathLst>
              <a:path w="4602480" h="419735">
                <a:moveTo>
                  <a:pt x="4602303" y="0"/>
                </a:moveTo>
                <a:lnTo>
                  <a:pt x="0" y="0"/>
                </a:lnTo>
                <a:lnTo>
                  <a:pt x="0" y="419533"/>
                </a:lnTo>
                <a:lnTo>
                  <a:pt x="4602303" y="419533"/>
                </a:lnTo>
                <a:lnTo>
                  <a:pt x="4602303" y="0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/>
          <a:p>
            <a:endParaRPr dirty="0">
              <a:highlight>
                <a:srgbClr val="FFFF00"/>
              </a:highlight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668924" y="2392811"/>
            <a:ext cx="1701800" cy="266098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50" b="1" spc="-5" dirty="0">
                <a:latin typeface="Times New Roman"/>
                <a:cs typeface="Times New Roman"/>
              </a:rPr>
              <a:t>INTRODUCTION</a:t>
            </a:r>
            <a:endParaRPr sz="1650" dirty="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205927" y="7003625"/>
            <a:ext cx="4863825" cy="791186"/>
          </a:xfrm>
          <a:custGeom>
            <a:avLst/>
            <a:gdLst/>
            <a:ahLst/>
            <a:cxnLst/>
            <a:rect l="l" t="t" r="r" b="b"/>
            <a:pathLst>
              <a:path w="4603115" h="800100">
                <a:moveTo>
                  <a:pt x="4603001" y="0"/>
                </a:moveTo>
                <a:lnTo>
                  <a:pt x="0" y="0"/>
                </a:lnTo>
                <a:lnTo>
                  <a:pt x="0" y="799975"/>
                </a:lnTo>
                <a:lnTo>
                  <a:pt x="4603001" y="799975"/>
                </a:lnTo>
                <a:lnTo>
                  <a:pt x="4603001" y="0"/>
                </a:lnTo>
                <a:close/>
              </a:path>
            </a:pathLst>
          </a:custGeom>
          <a:solidFill>
            <a:srgbClr val="1F386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291402" y="7045268"/>
            <a:ext cx="4696987" cy="728982"/>
          </a:xfrm>
          <a:prstGeom prst="rect">
            <a:avLst/>
          </a:prstGeom>
          <a:solidFill>
            <a:srgbClr val="00B050"/>
          </a:solidFill>
        </p:spPr>
        <p:txBody>
          <a:bodyPr vert="horz" wrap="square" lIns="0" tIns="12700" rIns="0" bIns="0" rtlCol="0">
            <a:spAutoFit/>
          </a:bodyPr>
          <a:lstStyle/>
          <a:p>
            <a:pPr marL="1778635" marR="5080" indent="-1766570">
              <a:lnSpc>
                <a:spcPct val="149900"/>
              </a:lnSpc>
              <a:spcBef>
                <a:spcPts val="100"/>
              </a:spcBef>
            </a:pPr>
            <a:r>
              <a:rPr sz="1650" b="1" spc="-5" dirty="0">
                <a:latin typeface="Times New Roman"/>
                <a:cs typeface="Times New Roman"/>
              </a:rPr>
              <a:t>IDENTIFIC</a:t>
            </a:r>
            <a:r>
              <a:rPr sz="1650" b="1" spc="-125" dirty="0">
                <a:latin typeface="Times New Roman"/>
                <a:cs typeface="Times New Roman"/>
              </a:rPr>
              <a:t>A</a:t>
            </a:r>
            <a:r>
              <a:rPr sz="1650" b="1" spc="-5" dirty="0">
                <a:latin typeface="Times New Roman"/>
                <a:cs typeface="Times New Roman"/>
              </a:rPr>
              <a:t>TION</a:t>
            </a:r>
            <a:r>
              <a:rPr sz="1650" b="1" spc="-20" dirty="0">
                <a:latin typeface="Times New Roman"/>
                <a:cs typeface="Times New Roman"/>
              </a:rPr>
              <a:t> </a:t>
            </a:r>
            <a:r>
              <a:rPr sz="1650" b="1" spc="-5" dirty="0">
                <a:latin typeface="Times New Roman"/>
                <a:cs typeface="Times New Roman"/>
              </a:rPr>
              <a:t>OF</a:t>
            </a:r>
            <a:r>
              <a:rPr sz="1650" b="1" spc="-65" dirty="0">
                <a:latin typeface="Times New Roman"/>
                <a:cs typeface="Times New Roman"/>
              </a:rPr>
              <a:t> </a:t>
            </a:r>
            <a:r>
              <a:rPr sz="1650" b="1" spc="-5" dirty="0">
                <a:latin typeface="Times New Roman"/>
                <a:cs typeface="Times New Roman"/>
              </a:rPr>
              <a:t>KM</a:t>
            </a:r>
            <a:r>
              <a:rPr sz="1650" b="1" spc="-35" dirty="0">
                <a:latin typeface="Times New Roman"/>
                <a:cs typeface="Times New Roman"/>
              </a:rPr>
              <a:t> T</a:t>
            </a:r>
            <a:r>
              <a:rPr sz="1650" b="1" spc="-5" dirty="0">
                <a:latin typeface="Times New Roman"/>
                <a:cs typeface="Times New Roman"/>
              </a:rPr>
              <a:t>OO</a:t>
            </a:r>
            <a:r>
              <a:rPr sz="1650" b="1" spc="-10" dirty="0">
                <a:latin typeface="Times New Roman"/>
                <a:cs typeface="Times New Roman"/>
              </a:rPr>
              <a:t>L</a:t>
            </a:r>
            <a:r>
              <a:rPr sz="1650" b="1" spc="-5" dirty="0">
                <a:latin typeface="Times New Roman"/>
                <a:cs typeface="Times New Roman"/>
              </a:rPr>
              <a:t>S</a:t>
            </a:r>
            <a:r>
              <a:rPr sz="1650" b="1" spc="-90" dirty="0">
                <a:latin typeface="Times New Roman"/>
                <a:cs typeface="Times New Roman"/>
              </a:rPr>
              <a:t> </a:t>
            </a:r>
            <a:r>
              <a:rPr sz="1650" b="1" spc="-5" dirty="0">
                <a:latin typeface="Times New Roman"/>
                <a:cs typeface="Times New Roman"/>
              </a:rPr>
              <a:t>AND</a:t>
            </a:r>
            <a:r>
              <a:rPr sz="1650" b="1" spc="-35" dirty="0">
                <a:latin typeface="Times New Roman"/>
                <a:cs typeface="Times New Roman"/>
              </a:rPr>
              <a:t> </a:t>
            </a:r>
            <a:r>
              <a:rPr sz="1650" b="1" spc="-5" dirty="0">
                <a:latin typeface="Times New Roman"/>
                <a:cs typeface="Times New Roman"/>
              </a:rPr>
              <a:t>THEIR  PURPOSE</a:t>
            </a:r>
            <a:endParaRPr sz="1650" dirty="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341412" y="2721725"/>
            <a:ext cx="4430874" cy="2781531"/>
          </a:xfrm>
          <a:prstGeom prst="rect">
            <a:avLst/>
          </a:prstGeom>
          <a:solidFill>
            <a:schemeClr val="accent6"/>
          </a:solidFill>
        </p:spPr>
        <p:txBody>
          <a:bodyPr vert="horz" wrap="square" lIns="0" tIns="11430" rIns="0" bIns="0" rtlCol="0">
            <a:spAutoFit/>
          </a:bodyPr>
          <a:lstStyle/>
          <a:p>
            <a:pPr marL="12700" marR="5080" algn="just">
              <a:spcBef>
                <a:spcPts val="90"/>
              </a:spcBef>
            </a:pPr>
            <a:r>
              <a:rPr spc="10" dirty="0">
                <a:latin typeface="Times New Roman"/>
                <a:cs typeface="Times New Roman"/>
              </a:rPr>
              <a:t>Amazon's IT and </a:t>
            </a:r>
            <a:r>
              <a:rPr spc="20" dirty="0">
                <a:latin typeface="Times New Roman"/>
                <a:cs typeface="Times New Roman"/>
              </a:rPr>
              <a:t>KM </a:t>
            </a:r>
            <a:r>
              <a:rPr spc="10" dirty="0">
                <a:latin typeface="Times New Roman"/>
                <a:cs typeface="Times New Roman"/>
              </a:rPr>
              <a:t>systems must integrate for operational </a:t>
            </a:r>
            <a:r>
              <a:rPr spc="15" dirty="0">
                <a:latin typeface="Times New Roman"/>
                <a:cs typeface="Times New Roman"/>
              </a:rPr>
              <a:t> </a:t>
            </a:r>
            <a:r>
              <a:rPr dirty="0">
                <a:latin typeface="Times New Roman"/>
                <a:cs typeface="Times New Roman"/>
              </a:rPr>
              <a:t>efficiency.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20" dirty="0">
                <a:latin typeface="Times New Roman"/>
                <a:cs typeface="Times New Roman"/>
              </a:rPr>
              <a:t>KM</a:t>
            </a:r>
            <a:r>
              <a:rPr spc="30" dirty="0">
                <a:latin typeface="Times New Roman"/>
                <a:cs typeface="Times New Roman"/>
              </a:rPr>
              <a:t> </a:t>
            </a:r>
            <a:r>
              <a:rPr spc="10" dirty="0">
                <a:latin typeface="Times New Roman"/>
                <a:cs typeface="Times New Roman"/>
              </a:rPr>
              <a:t>integration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10" dirty="0">
                <a:latin typeface="Times New Roman"/>
                <a:cs typeface="Times New Roman"/>
              </a:rPr>
              <a:t>with</a:t>
            </a:r>
            <a:r>
              <a:rPr spc="-40" dirty="0">
                <a:latin typeface="Times New Roman"/>
                <a:cs typeface="Times New Roman"/>
              </a:rPr>
              <a:t> </a:t>
            </a:r>
            <a:r>
              <a:rPr spc="10" dirty="0">
                <a:latin typeface="Times New Roman"/>
                <a:cs typeface="Times New Roman"/>
              </a:rPr>
              <a:t>Amazon's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15" dirty="0">
                <a:latin typeface="Times New Roman"/>
                <a:cs typeface="Times New Roman"/>
              </a:rPr>
              <a:t>CRM</a:t>
            </a:r>
            <a:r>
              <a:rPr spc="30" dirty="0">
                <a:latin typeface="Times New Roman"/>
                <a:cs typeface="Times New Roman"/>
              </a:rPr>
              <a:t> </a:t>
            </a:r>
            <a:r>
              <a:rPr spc="10" dirty="0">
                <a:latin typeface="Times New Roman"/>
                <a:cs typeface="Times New Roman"/>
              </a:rPr>
              <a:t>improves </a:t>
            </a:r>
            <a:r>
              <a:rPr spc="15" dirty="0">
                <a:latin typeface="Times New Roman"/>
                <a:cs typeface="Times New Roman"/>
              </a:rPr>
              <a:t> </a:t>
            </a:r>
            <a:r>
              <a:rPr spc="10" dirty="0">
                <a:latin typeface="Times New Roman"/>
                <a:cs typeface="Times New Roman"/>
              </a:rPr>
              <a:t>customer service </a:t>
            </a:r>
            <a:r>
              <a:rPr spc="15" dirty="0">
                <a:latin typeface="Times New Roman"/>
                <a:cs typeface="Times New Roman"/>
              </a:rPr>
              <a:t>by </a:t>
            </a:r>
            <a:r>
              <a:rPr spc="10" dirty="0">
                <a:latin typeface="Times New Roman"/>
                <a:cs typeface="Times New Roman"/>
              </a:rPr>
              <a:t>providing rich client data and interaction </a:t>
            </a:r>
            <a:r>
              <a:rPr spc="15" dirty="0">
                <a:latin typeface="Times New Roman"/>
                <a:cs typeface="Times New Roman"/>
              </a:rPr>
              <a:t> </a:t>
            </a:r>
            <a:r>
              <a:rPr dirty="0">
                <a:latin typeface="Times New Roman"/>
                <a:cs typeface="Times New Roman"/>
              </a:rPr>
              <a:t>history. </a:t>
            </a:r>
            <a:r>
              <a:rPr spc="15" dirty="0">
                <a:latin typeface="Times New Roman"/>
                <a:cs typeface="Times New Roman"/>
              </a:rPr>
              <a:t>SCMs </a:t>
            </a:r>
            <a:r>
              <a:rPr spc="10" dirty="0">
                <a:latin typeface="Times New Roman"/>
                <a:cs typeface="Times New Roman"/>
              </a:rPr>
              <a:t>swiftly share </a:t>
            </a:r>
            <a:r>
              <a:rPr dirty="0">
                <a:latin typeface="Times New Roman"/>
                <a:cs typeface="Times New Roman"/>
              </a:rPr>
              <a:t>inventory, </a:t>
            </a:r>
            <a:r>
              <a:rPr spc="5" dirty="0">
                <a:latin typeface="Times New Roman"/>
                <a:cs typeface="Times New Roman"/>
              </a:rPr>
              <a:t>supplier, </a:t>
            </a:r>
            <a:r>
              <a:rPr spc="10" dirty="0">
                <a:latin typeface="Times New Roman"/>
                <a:cs typeface="Times New Roman"/>
              </a:rPr>
              <a:t>and logistical data. </a:t>
            </a:r>
            <a:r>
              <a:rPr spc="-300" dirty="0">
                <a:latin typeface="Times New Roman"/>
                <a:cs typeface="Times New Roman"/>
              </a:rPr>
              <a:t> </a:t>
            </a:r>
            <a:r>
              <a:rPr spc="15" dirty="0">
                <a:latin typeface="Times New Roman"/>
                <a:cs typeface="Times New Roman"/>
              </a:rPr>
              <a:t>Knowledge </a:t>
            </a:r>
            <a:r>
              <a:rPr spc="10" dirty="0">
                <a:latin typeface="Times New Roman"/>
                <a:cs typeface="Times New Roman"/>
              </a:rPr>
              <a:t>is shared </a:t>
            </a:r>
            <a:r>
              <a:rPr spc="15" dirty="0">
                <a:latin typeface="Times New Roman"/>
                <a:cs typeface="Times New Roman"/>
              </a:rPr>
              <a:t>on working </a:t>
            </a:r>
            <a:r>
              <a:rPr spc="10" dirty="0">
                <a:latin typeface="Times New Roman"/>
                <a:cs typeface="Times New Roman"/>
              </a:rPr>
              <a:t>day and internal social networks </a:t>
            </a:r>
            <a:r>
              <a:rPr spc="15" dirty="0">
                <a:latin typeface="Times New Roman"/>
                <a:cs typeface="Times New Roman"/>
              </a:rPr>
              <a:t> </a:t>
            </a:r>
            <a:r>
              <a:rPr spc="10" dirty="0">
                <a:latin typeface="Times New Roman"/>
                <a:cs typeface="Times New Roman"/>
              </a:rPr>
              <a:t>(Abdullah et </a:t>
            </a:r>
            <a:r>
              <a:rPr spc="5" dirty="0">
                <a:latin typeface="Times New Roman"/>
                <a:cs typeface="Times New Roman"/>
              </a:rPr>
              <a:t>al., </a:t>
            </a:r>
            <a:r>
              <a:rPr spc="10" dirty="0">
                <a:latin typeface="Times New Roman"/>
                <a:cs typeface="Times New Roman"/>
              </a:rPr>
              <a:t>2005). These connections let </a:t>
            </a:r>
            <a:r>
              <a:rPr spc="20" dirty="0">
                <a:latin typeface="Times New Roman"/>
                <a:cs typeface="Times New Roman"/>
              </a:rPr>
              <a:t>KM </a:t>
            </a:r>
            <a:r>
              <a:rPr spc="10" dirty="0">
                <a:latin typeface="Times New Roman"/>
                <a:cs typeface="Times New Roman"/>
              </a:rPr>
              <a:t>improve other </a:t>
            </a:r>
            <a:r>
              <a:rPr spc="15" dirty="0">
                <a:latin typeface="Times New Roman"/>
                <a:cs typeface="Times New Roman"/>
              </a:rPr>
              <a:t> </a:t>
            </a:r>
            <a:r>
              <a:rPr spc="10" dirty="0">
                <a:latin typeface="Times New Roman"/>
                <a:cs typeface="Times New Roman"/>
              </a:rPr>
              <a:t>Amazon</a:t>
            </a:r>
            <a:r>
              <a:rPr spc="15" dirty="0">
                <a:latin typeface="Times New Roman"/>
                <a:cs typeface="Times New Roman"/>
              </a:rPr>
              <a:t> </a:t>
            </a:r>
            <a:r>
              <a:rPr spc="10" dirty="0">
                <a:latin typeface="Times New Roman"/>
                <a:cs typeface="Times New Roman"/>
              </a:rPr>
              <a:t>operational</a:t>
            </a:r>
            <a:r>
              <a:rPr spc="-10" dirty="0">
                <a:latin typeface="Times New Roman"/>
                <a:cs typeface="Times New Roman"/>
              </a:rPr>
              <a:t> </a:t>
            </a:r>
            <a:r>
              <a:rPr spc="10" dirty="0">
                <a:latin typeface="Times New Roman"/>
                <a:cs typeface="Times New Roman"/>
              </a:rPr>
              <a:t>systems</a:t>
            </a:r>
            <a:r>
              <a:rPr spc="10" dirty="0">
                <a:solidFill>
                  <a:srgbClr val="1F3863"/>
                </a:solidFill>
                <a:latin typeface="Times New Roman"/>
                <a:cs typeface="Times New Roman"/>
              </a:rPr>
              <a:t>.</a:t>
            </a:r>
            <a:endParaRPr dirty="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341411" y="2290331"/>
            <a:ext cx="4430874" cy="369973"/>
          </a:xfrm>
          <a:prstGeom prst="rect">
            <a:avLst/>
          </a:prstGeom>
          <a:solidFill>
            <a:schemeClr val="accent6"/>
          </a:solidFill>
        </p:spPr>
        <p:txBody>
          <a:bodyPr vert="horz" wrap="square" lIns="0" tIns="114935" rIns="0" bIns="0" rtlCol="0">
            <a:spAutoFit/>
          </a:bodyPr>
          <a:lstStyle/>
          <a:p>
            <a:pPr marL="309880">
              <a:lnSpc>
                <a:spcPct val="100000"/>
              </a:lnSpc>
              <a:spcBef>
                <a:spcPts val="905"/>
              </a:spcBef>
            </a:pPr>
            <a:r>
              <a:rPr sz="1650" b="1" spc="-5" dirty="0">
                <a:latin typeface="Times New Roman"/>
                <a:cs typeface="Times New Roman"/>
              </a:rPr>
              <a:t>INTERACTION</a:t>
            </a:r>
            <a:r>
              <a:rPr sz="1650" b="1" spc="-35" dirty="0">
                <a:latin typeface="Times New Roman"/>
                <a:cs typeface="Times New Roman"/>
              </a:rPr>
              <a:t> </a:t>
            </a:r>
            <a:r>
              <a:rPr sz="1650" b="1" spc="-5" dirty="0">
                <a:latin typeface="Times New Roman"/>
                <a:cs typeface="Times New Roman"/>
              </a:rPr>
              <a:t>WITH OTHER SYSTEMS</a:t>
            </a:r>
            <a:endParaRPr sz="1650" dirty="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0342123" y="2882033"/>
            <a:ext cx="4699297" cy="6987810"/>
          </a:xfrm>
          <a:prstGeom prst="rect">
            <a:avLst/>
          </a:prstGeom>
          <a:solidFill>
            <a:srgbClr val="FF66FF"/>
          </a:solidFill>
        </p:spPr>
        <p:txBody>
          <a:bodyPr vert="horz" wrap="square" lIns="0" tIns="11430" rIns="0" bIns="0" rtlCol="0">
            <a:spAutoFit/>
          </a:bodyPr>
          <a:lstStyle/>
          <a:p>
            <a:pPr marL="12700" marR="5080" algn="just">
              <a:spcBef>
                <a:spcPts val="90"/>
              </a:spcBef>
            </a:pPr>
            <a:r>
              <a:rPr spc="5" dirty="0">
                <a:latin typeface="Times New Roman"/>
                <a:cs typeface="Times New Roman"/>
              </a:rPr>
              <a:t>Large </a:t>
            </a:r>
            <a:r>
              <a:rPr spc="10" dirty="0">
                <a:latin typeface="Times New Roman"/>
                <a:cs typeface="Times New Roman"/>
              </a:rPr>
              <a:t>companies like Amazon must evaluate </a:t>
            </a:r>
            <a:r>
              <a:rPr spc="15" dirty="0">
                <a:latin typeface="Times New Roman"/>
                <a:cs typeface="Times New Roman"/>
              </a:rPr>
              <a:t>knowledge 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10" dirty="0">
                <a:latin typeface="Times New Roman"/>
                <a:cs typeface="Times New Roman"/>
              </a:rPr>
              <a:t>management </a:t>
            </a:r>
            <a:r>
              <a:rPr spc="15" dirty="0">
                <a:latin typeface="Times New Roman"/>
                <a:cs typeface="Times New Roman"/>
              </a:rPr>
              <a:t>(KM) </a:t>
            </a:r>
            <a:r>
              <a:rPr spc="10" dirty="0">
                <a:latin typeface="Times New Roman"/>
                <a:cs typeface="Times New Roman"/>
              </a:rPr>
              <a:t>solutions </a:t>
            </a:r>
            <a:r>
              <a:rPr spc="5" dirty="0">
                <a:latin typeface="Times New Roman"/>
                <a:cs typeface="Times New Roman"/>
              </a:rPr>
              <a:t>methodically. </a:t>
            </a:r>
            <a:r>
              <a:rPr spc="10" dirty="0">
                <a:latin typeface="Times New Roman"/>
                <a:cs typeface="Times New Roman"/>
              </a:rPr>
              <a:t>Complete a </a:t>
            </a:r>
            <a:r>
              <a:rPr spc="15" dirty="0">
                <a:latin typeface="Times New Roman"/>
                <a:cs typeface="Times New Roman"/>
              </a:rPr>
              <a:t> </a:t>
            </a:r>
            <a:r>
              <a:rPr b="1" spc="10" dirty="0">
                <a:latin typeface="Times New Roman"/>
                <a:cs typeface="Times New Roman"/>
              </a:rPr>
              <a:t>Stakeholder Analysis </a:t>
            </a:r>
            <a:r>
              <a:rPr spc="10" dirty="0">
                <a:latin typeface="Times New Roman"/>
                <a:cs typeface="Times New Roman"/>
              </a:rPr>
              <a:t>to understand user </a:t>
            </a:r>
            <a:r>
              <a:rPr spc="15" dirty="0">
                <a:latin typeface="Times New Roman"/>
                <a:cs typeface="Times New Roman"/>
              </a:rPr>
              <a:t>group </a:t>
            </a:r>
            <a:r>
              <a:rPr spc="10" dirty="0">
                <a:latin typeface="Times New Roman"/>
                <a:cs typeface="Times New Roman"/>
              </a:rPr>
              <a:t>needs and </a:t>
            </a:r>
            <a:r>
              <a:rPr spc="15" dirty="0">
                <a:latin typeface="Times New Roman"/>
                <a:cs typeface="Times New Roman"/>
              </a:rPr>
              <a:t> </a:t>
            </a:r>
            <a:r>
              <a:rPr spc="10" dirty="0">
                <a:latin typeface="Times New Roman"/>
                <a:cs typeface="Times New Roman"/>
              </a:rPr>
              <a:t>expectations</a:t>
            </a:r>
            <a:r>
              <a:rPr dirty="0">
                <a:latin typeface="Times New Roman"/>
                <a:cs typeface="Times New Roman"/>
              </a:rPr>
              <a:t> </a:t>
            </a:r>
            <a:r>
              <a:rPr spc="10" dirty="0">
                <a:latin typeface="Times New Roman"/>
                <a:cs typeface="Times New Roman"/>
              </a:rPr>
              <a:t>(Becerra-Fernandez,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5" dirty="0">
                <a:latin typeface="Times New Roman"/>
                <a:cs typeface="Times New Roman"/>
              </a:rPr>
              <a:t>I.</a:t>
            </a:r>
            <a:r>
              <a:rPr spc="15" dirty="0">
                <a:latin typeface="Times New Roman"/>
                <a:cs typeface="Times New Roman"/>
              </a:rPr>
              <a:t> </a:t>
            </a:r>
            <a:r>
              <a:rPr spc="10" dirty="0">
                <a:latin typeface="Times New Roman"/>
                <a:cs typeface="Times New Roman"/>
              </a:rPr>
              <a:t>and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10" dirty="0">
                <a:latin typeface="Times New Roman"/>
                <a:cs typeface="Times New Roman"/>
              </a:rPr>
              <a:t>Sabherwal,</a:t>
            </a:r>
            <a:r>
              <a:rPr spc="15" dirty="0">
                <a:latin typeface="Times New Roman"/>
                <a:cs typeface="Times New Roman"/>
              </a:rPr>
              <a:t> </a:t>
            </a:r>
            <a:r>
              <a:rPr spc="10" dirty="0">
                <a:latin typeface="Times New Roman"/>
                <a:cs typeface="Times New Roman"/>
              </a:rPr>
              <a:t>R.,</a:t>
            </a:r>
            <a:r>
              <a:rPr spc="15" dirty="0">
                <a:latin typeface="Times New Roman"/>
                <a:cs typeface="Times New Roman"/>
              </a:rPr>
              <a:t> </a:t>
            </a:r>
            <a:r>
              <a:rPr spc="10" dirty="0">
                <a:latin typeface="Times New Roman"/>
                <a:cs typeface="Times New Roman"/>
              </a:rPr>
              <a:t>2014).</a:t>
            </a:r>
            <a:r>
              <a:rPr spc="15" dirty="0">
                <a:latin typeface="Times New Roman"/>
                <a:cs typeface="Times New Roman"/>
              </a:rPr>
              <a:t> </a:t>
            </a:r>
            <a:r>
              <a:rPr spc="10" dirty="0">
                <a:latin typeface="Times New Roman"/>
                <a:cs typeface="Times New Roman"/>
              </a:rPr>
              <a:t>So, </a:t>
            </a:r>
            <a:r>
              <a:rPr spc="-300" dirty="0">
                <a:latin typeface="Times New Roman"/>
                <a:cs typeface="Times New Roman"/>
              </a:rPr>
              <a:t> </a:t>
            </a:r>
            <a:r>
              <a:rPr spc="10" dirty="0">
                <a:latin typeface="Times New Roman"/>
                <a:cs typeface="Times New Roman"/>
              </a:rPr>
              <a:t>the</a:t>
            </a:r>
            <a:r>
              <a:rPr dirty="0">
                <a:latin typeface="Times New Roman"/>
                <a:cs typeface="Times New Roman"/>
              </a:rPr>
              <a:t> </a:t>
            </a:r>
            <a:r>
              <a:rPr spc="10" dirty="0">
                <a:latin typeface="Times New Roman"/>
                <a:cs typeface="Times New Roman"/>
              </a:rPr>
              <a:t>system</a:t>
            </a:r>
            <a:r>
              <a:rPr dirty="0">
                <a:latin typeface="Times New Roman"/>
                <a:cs typeface="Times New Roman"/>
              </a:rPr>
              <a:t> </a:t>
            </a:r>
            <a:r>
              <a:rPr spc="10" dirty="0">
                <a:latin typeface="Times New Roman"/>
                <a:cs typeface="Times New Roman"/>
              </a:rPr>
              <a:t>meets consumer and</a:t>
            </a:r>
            <a:r>
              <a:rPr spc="-65" dirty="0">
                <a:latin typeface="Times New Roman"/>
                <a:cs typeface="Times New Roman"/>
              </a:rPr>
              <a:t> </a:t>
            </a:r>
            <a:r>
              <a:rPr spc="10" dirty="0">
                <a:latin typeface="Times New Roman"/>
                <a:cs typeface="Times New Roman"/>
              </a:rPr>
              <a:t>Amazon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15" dirty="0">
                <a:latin typeface="Times New Roman"/>
                <a:cs typeface="Times New Roman"/>
              </a:rPr>
              <a:t>worker</a:t>
            </a:r>
            <a:r>
              <a:rPr spc="10" dirty="0">
                <a:latin typeface="Times New Roman"/>
                <a:cs typeface="Times New Roman"/>
              </a:rPr>
              <a:t> needs.</a:t>
            </a:r>
            <a:r>
              <a:rPr lang="en-US" spc="10" dirty="0">
                <a:latin typeface="Times New Roman"/>
                <a:cs typeface="Times New Roman"/>
              </a:rPr>
              <a:t> </a:t>
            </a:r>
            <a:r>
              <a:rPr lang="en-US" b="1" spc="15" dirty="0">
                <a:latin typeface="Times New Roman"/>
                <a:cs typeface="Times New Roman"/>
              </a:rPr>
              <a:t>Phase </a:t>
            </a:r>
            <a:r>
              <a:rPr lang="en-US" b="1" spc="5" dirty="0">
                <a:latin typeface="Times New Roman"/>
                <a:cs typeface="Times New Roman"/>
              </a:rPr>
              <a:t>rollout </a:t>
            </a:r>
            <a:r>
              <a:rPr lang="en-US" spc="10" dirty="0">
                <a:latin typeface="Times New Roman"/>
                <a:cs typeface="Times New Roman"/>
              </a:rPr>
              <a:t>is when a department or region pilot program </a:t>
            </a:r>
            <a:r>
              <a:rPr lang="en-US" spc="15" dirty="0">
                <a:latin typeface="Times New Roman"/>
                <a:cs typeface="Times New Roman"/>
              </a:rPr>
              <a:t> </a:t>
            </a:r>
            <a:r>
              <a:rPr lang="en-US" spc="10" dirty="0">
                <a:latin typeface="Times New Roman"/>
                <a:cs typeface="Times New Roman"/>
              </a:rPr>
              <a:t>collects</a:t>
            </a:r>
            <a:r>
              <a:rPr lang="en-US" spc="5" dirty="0">
                <a:latin typeface="Times New Roman"/>
                <a:cs typeface="Times New Roman"/>
              </a:rPr>
              <a:t> </a:t>
            </a:r>
            <a:r>
              <a:rPr lang="en-US" spc="10" dirty="0">
                <a:latin typeface="Times New Roman"/>
                <a:cs typeface="Times New Roman"/>
              </a:rPr>
              <a:t>data and allows</a:t>
            </a:r>
            <a:r>
              <a:rPr lang="en-US" spc="15" dirty="0">
                <a:latin typeface="Times New Roman"/>
                <a:cs typeface="Times New Roman"/>
              </a:rPr>
              <a:t> </a:t>
            </a:r>
            <a:r>
              <a:rPr lang="en-US" spc="10" dirty="0">
                <a:latin typeface="Times New Roman"/>
                <a:cs typeface="Times New Roman"/>
              </a:rPr>
              <a:t>for</a:t>
            </a:r>
            <a:r>
              <a:rPr lang="en-US" spc="15" dirty="0">
                <a:latin typeface="Times New Roman"/>
                <a:cs typeface="Times New Roman"/>
              </a:rPr>
              <a:t> </a:t>
            </a:r>
            <a:r>
              <a:rPr lang="en-US" spc="10" dirty="0">
                <a:latin typeface="Times New Roman"/>
                <a:cs typeface="Times New Roman"/>
              </a:rPr>
              <a:t>adjustments before organization-wide </a:t>
            </a:r>
            <a:r>
              <a:rPr lang="en-US" spc="-300" dirty="0">
                <a:latin typeface="Times New Roman"/>
                <a:cs typeface="Times New Roman"/>
              </a:rPr>
              <a:t> </a:t>
            </a:r>
            <a:r>
              <a:rPr lang="en-US" spc="10" dirty="0">
                <a:latin typeface="Times New Roman"/>
                <a:cs typeface="Times New Roman"/>
              </a:rPr>
              <a:t>implementation.</a:t>
            </a:r>
            <a:r>
              <a:rPr lang="en-US" spc="-15" dirty="0">
                <a:latin typeface="Times New Roman"/>
                <a:cs typeface="Times New Roman"/>
              </a:rPr>
              <a:t> </a:t>
            </a:r>
            <a:r>
              <a:rPr lang="en-US" spc="10" dirty="0">
                <a:latin typeface="Times New Roman"/>
                <a:cs typeface="Times New Roman"/>
              </a:rPr>
              <a:t>This eliminates</a:t>
            </a:r>
            <a:r>
              <a:rPr lang="en-US" dirty="0">
                <a:latin typeface="Times New Roman"/>
                <a:cs typeface="Times New Roman"/>
              </a:rPr>
              <a:t> </a:t>
            </a:r>
            <a:r>
              <a:rPr lang="en-US" spc="10" dirty="0">
                <a:latin typeface="Times New Roman"/>
                <a:cs typeface="Times New Roman"/>
              </a:rPr>
              <a:t>risks and promotes feedback.</a:t>
            </a:r>
            <a:endParaRPr lang="en-US" dirty="0">
              <a:latin typeface="Times New Roman"/>
              <a:cs typeface="Times New Roman"/>
            </a:endParaRPr>
          </a:p>
          <a:p>
            <a:pPr marL="12700" marR="92710" algn="just">
              <a:spcBef>
                <a:spcPts val="90"/>
              </a:spcBef>
            </a:pPr>
            <a:r>
              <a:rPr lang="en-US" spc="5" dirty="0">
                <a:latin typeface="Times New Roman"/>
                <a:cs typeface="Times New Roman"/>
              </a:rPr>
              <a:t>Staff</a:t>
            </a:r>
            <a:r>
              <a:rPr lang="en-US" spc="10" dirty="0">
                <a:latin typeface="Times New Roman"/>
                <a:cs typeface="Times New Roman"/>
              </a:rPr>
              <a:t> must</a:t>
            </a:r>
            <a:r>
              <a:rPr lang="en-US" spc="15" dirty="0">
                <a:latin typeface="Times New Roman"/>
                <a:cs typeface="Times New Roman"/>
              </a:rPr>
              <a:t> </a:t>
            </a:r>
            <a:r>
              <a:rPr lang="en-US" spc="10" dirty="0">
                <a:latin typeface="Times New Roman"/>
                <a:cs typeface="Times New Roman"/>
              </a:rPr>
              <a:t>be </a:t>
            </a:r>
            <a:r>
              <a:rPr lang="en-US" b="1" spc="10" dirty="0">
                <a:latin typeface="Times New Roman"/>
                <a:cs typeface="Times New Roman"/>
              </a:rPr>
              <a:t>trained </a:t>
            </a:r>
            <a:r>
              <a:rPr lang="en-US" b="1" spc="15" dirty="0">
                <a:latin typeface="Times New Roman"/>
                <a:cs typeface="Times New Roman"/>
              </a:rPr>
              <a:t>and </a:t>
            </a:r>
            <a:r>
              <a:rPr lang="en-US" b="1" spc="10" dirty="0">
                <a:latin typeface="Times New Roman"/>
                <a:cs typeface="Times New Roman"/>
              </a:rPr>
              <a:t>supported</a:t>
            </a:r>
            <a:r>
              <a:rPr lang="en-US" b="1" spc="25" dirty="0">
                <a:latin typeface="Times New Roman"/>
                <a:cs typeface="Times New Roman"/>
              </a:rPr>
              <a:t> </a:t>
            </a:r>
            <a:r>
              <a:rPr lang="en-US" spc="10" dirty="0">
                <a:latin typeface="Times New Roman"/>
                <a:cs typeface="Times New Roman"/>
              </a:rPr>
              <a:t>to</a:t>
            </a:r>
            <a:r>
              <a:rPr lang="en-US" spc="5" dirty="0">
                <a:latin typeface="Times New Roman"/>
                <a:cs typeface="Times New Roman"/>
              </a:rPr>
              <a:t> </a:t>
            </a:r>
            <a:r>
              <a:rPr lang="en-US" spc="10" dirty="0">
                <a:latin typeface="Times New Roman"/>
                <a:cs typeface="Times New Roman"/>
              </a:rPr>
              <a:t>use</a:t>
            </a:r>
            <a:r>
              <a:rPr lang="en-US" spc="5" dirty="0">
                <a:latin typeface="Times New Roman"/>
                <a:cs typeface="Times New Roman"/>
              </a:rPr>
              <a:t> </a:t>
            </a:r>
            <a:r>
              <a:rPr lang="en-US" spc="15" dirty="0">
                <a:latin typeface="Times New Roman"/>
                <a:cs typeface="Times New Roman"/>
              </a:rPr>
              <a:t>new</a:t>
            </a:r>
            <a:r>
              <a:rPr lang="en-US" spc="10" dirty="0">
                <a:latin typeface="Times New Roman"/>
                <a:cs typeface="Times New Roman"/>
              </a:rPr>
              <a:t> technologies </a:t>
            </a:r>
            <a:r>
              <a:rPr lang="en-US" spc="15" dirty="0">
                <a:latin typeface="Times New Roman"/>
                <a:cs typeface="Times New Roman"/>
              </a:rPr>
              <a:t> </a:t>
            </a:r>
            <a:r>
              <a:rPr lang="en-US" dirty="0">
                <a:latin typeface="Times New Roman"/>
                <a:cs typeface="Times New Roman"/>
              </a:rPr>
              <a:t>effectively.</a:t>
            </a:r>
            <a:r>
              <a:rPr lang="en-US" spc="5" dirty="0">
                <a:latin typeface="Times New Roman"/>
                <a:cs typeface="Times New Roman"/>
              </a:rPr>
              <a:t> </a:t>
            </a:r>
            <a:r>
              <a:rPr lang="en-US" spc="10" dirty="0">
                <a:latin typeface="Times New Roman"/>
                <a:cs typeface="Times New Roman"/>
              </a:rPr>
              <a:t>Regular training,</a:t>
            </a:r>
            <a:r>
              <a:rPr lang="en-US" spc="5" dirty="0">
                <a:latin typeface="Times New Roman"/>
                <a:cs typeface="Times New Roman"/>
              </a:rPr>
              <a:t> </a:t>
            </a:r>
            <a:r>
              <a:rPr lang="en-US" spc="10" dirty="0">
                <a:latin typeface="Times New Roman"/>
                <a:cs typeface="Times New Roman"/>
              </a:rPr>
              <a:t>webinars, and</a:t>
            </a:r>
            <a:r>
              <a:rPr lang="en-US" spc="20" dirty="0">
                <a:latin typeface="Times New Roman"/>
                <a:cs typeface="Times New Roman"/>
              </a:rPr>
              <a:t> </a:t>
            </a:r>
            <a:r>
              <a:rPr lang="en-US" spc="10" dirty="0">
                <a:latin typeface="Times New Roman"/>
                <a:cs typeface="Times New Roman"/>
              </a:rPr>
              <a:t>accessible</a:t>
            </a:r>
            <a:r>
              <a:rPr lang="en-US" spc="5" dirty="0">
                <a:latin typeface="Times New Roman"/>
                <a:cs typeface="Times New Roman"/>
              </a:rPr>
              <a:t> </a:t>
            </a:r>
            <a:r>
              <a:rPr lang="en-US" spc="10" dirty="0">
                <a:latin typeface="Times New Roman"/>
                <a:cs typeface="Times New Roman"/>
              </a:rPr>
              <a:t>assistance </a:t>
            </a:r>
            <a:r>
              <a:rPr lang="en-US" spc="-300" dirty="0">
                <a:latin typeface="Times New Roman"/>
                <a:cs typeface="Times New Roman"/>
              </a:rPr>
              <a:t> </a:t>
            </a:r>
            <a:r>
              <a:rPr lang="en-US" spc="10" dirty="0">
                <a:latin typeface="Times New Roman"/>
                <a:cs typeface="Times New Roman"/>
              </a:rPr>
              <a:t>make moving easier</a:t>
            </a:r>
            <a:r>
              <a:rPr lang="en-US" spc="15" dirty="0">
                <a:latin typeface="Times New Roman"/>
                <a:cs typeface="Times New Roman"/>
              </a:rPr>
              <a:t> </a:t>
            </a:r>
            <a:r>
              <a:rPr lang="en-US" spc="10" dirty="0">
                <a:latin typeface="Times New Roman"/>
                <a:cs typeface="Times New Roman"/>
              </a:rPr>
              <a:t>(Becerra-Fernandez,</a:t>
            </a:r>
            <a:r>
              <a:rPr lang="en-US" spc="15" dirty="0">
                <a:latin typeface="Times New Roman"/>
                <a:cs typeface="Times New Roman"/>
              </a:rPr>
              <a:t> </a:t>
            </a:r>
            <a:r>
              <a:rPr lang="en-US" spc="5" dirty="0">
                <a:latin typeface="Times New Roman"/>
                <a:cs typeface="Times New Roman"/>
              </a:rPr>
              <a:t>I.</a:t>
            </a:r>
            <a:r>
              <a:rPr lang="en-US" spc="15" dirty="0">
                <a:latin typeface="Times New Roman"/>
                <a:cs typeface="Times New Roman"/>
              </a:rPr>
              <a:t> </a:t>
            </a:r>
            <a:r>
              <a:rPr lang="en-US" spc="10" dirty="0">
                <a:latin typeface="Times New Roman"/>
                <a:cs typeface="Times New Roman"/>
              </a:rPr>
              <a:t>and</a:t>
            </a:r>
            <a:r>
              <a:rPr lang="en-US" spc="20" dirty="0">
                <a:latin typeface="Times New Roman"/>
                <a:cs typeface="Times New Roman"/>
              </a:rPr>
              <a:t> </a:t>
            </a:r>
            <a:r>
              <a:rPr lang="en-US" spc="10" dirty="0" err="1">
                <a:latin typeface="Times New Roman"/>
                <a:cs typeface="Times New Roman"/>
              </a:rPr>
              <a:t>Sabherwal</a:t>
            </a:r>
            <a:r>
              <a:rPr lang="en-US" spc="10" dirty="0">
                <a:latin typeface="Times New Roman"/>
                <a:cs typeface="Times New Roman"/>
              </a:rPr>
              <a:t>, R., </a:t>
            </a:r>
            <a:r>
              <a:rPr lang="en-US" spc="15" dirty="0">
                <a:latin typeface="Times New Roman"/>
                <a:cs typeface="Times New Roman"/>
              </a:rPr>
              <a:t> </a:t>
            </a:r>
            <a:r>
              <a:rPr lang="en-US" spc="10" dirty="0">
                <a:latin typeface="Times New Roman"/>
                <a:cs typeface="Times New Roman"/>
              </a:rPr>
              <a:t>2014). Progress is</a:t>
            </a:r>
            <a:r>
              <a:rPr lang="en-US" spc="15" dirty="0">
                <a:latin typeface="Times New Roman"/>
                <a:cs typeface="Times New Roman"/>
              </a:rPr>
              <a:t> </a:t>
            </a:r>
            <a:r>
              <a:rPr lang="en-US" spc="10" dirty="0">
                <a:latin typeface="Times New Roman"/>
                <a:cs typeface="Times New Roman"/>
              </a:rPr>
              <a:t>constant</a:t>
            </a:r>
            <a:r>
              <a:rPr lang="en-US" spc="5" dirty="0">
                <a:latin typeface="Times New Roman"/>
                <a:cs typeface="Times New Roman"/>
              </a:rPr>
              <a:t> </a:t>
            </a:r>
            <a:r>
              <a:rPr lang="en-US" spc="10" dirty="0">
                <a:latin typeface="Times New Roman"/>
                <a:cs typeface="Times New Roman"/>
              </a:rPr>
              <a:t>with</a:t>
            </a:r>
            <a:r>
              <a:rPr lang="en-US" spc="15" dirty="0">
                <a:latin typeface="Times New Roman"/>
                <a:cs typeface="Times New Roman"/>
              </a:rPr>
              <a:t> </a:t>
            </a:r>
            <a:r>
              <a:rPr lang="en-US" b="1" spc="10" dirty="0">
                <a:latin typeface="Times New Roman"/>
                <a:cs typeface="Times New Roman"/>
              </a:rPr>
              <a:t>integrated</a:t>
            </a:r>
            <a:r>
              <a:rPr lang="en-US" b="1" spc="20" dirty="0">
                <a:latin typeface="Times New Roman"/>
                <a:cs typeface="Times New Roman"/>
              </a:rPr>
              <a:t> </a:t>
            </a:r>
            <a:r>
              <a:rPr lang="en-US" b="1" spc="10" dirty="0">
                <a:latin typeface="Times New Roman"/>
                <a:cs typeface="Times New Roman"/>
              </a:rPr>
              <a:t>feedback</a:t>
            </a:r>
            <a:r>
              <a:rPr lang="en-US" spc="10" dirty="0">
                <a:latin typeface="Times New Roman"/>
                <a:cs typeface="Times New Roman"/>
              </a:rPr>
              <a:t>.</a:t>
            </a:r>
            <a:r>
              <a:rPr lang="en-US" spc="30" dirty="0">
                <a:latin typeface="Times New Roman"/>
                <a:cs typeface="Times New Roman"/>
              </a:rPr>
              <a:t> </a:t>
            </a:r>
            <a:r>
              <a:rPr lang="en-US" spc="10" dirty="0">
                <a:latin typeface="Times New Roman"/>
                <a:cs typeface="Times New Roman"/>
              </a:rPr>
              <a:t>Regular</a:t>
            </a:r>
            <a:r>
              <a:rPr lang="en-US" spc="15" dirty="0">
                <a:latin typeface="Times New Roman"/>
                <a:cs typeface="Times New Roman"/>
              </a:rPr>
              <a:t> </a:t>
            </a:r>
            <a:r>
              <a:rPr lang="en-US" spc="10" dirty="0">
                <a:latin typeface="Times New Roman"/>
                <a:cs typeface="Times New Roman"/>
              </a:rPr>
              <a:t>surveys, </a:t>
            </a:r>
            <a:r>
              <a:rPr lang="en-US" spc="-300" dirty="0">
                <a:latin typeface="Times New Roman"/>
                <a:cs typeface="Times New Roman"/>
              </a:rPr>
              <a:t> </a:t>
            </a:r>
            <a:r>
              <a:rPr lang="en-US" spc="10" dirty="0">
                <a:latin typeface="Times New Roman"/>
                <a:cs typeface="Times New Roman"/>
              </a:rPr>
              <a:t>suggestion</a:t>
            </a:r>
            <a:r>
              <a:rPr lang="en-US" spc="-10" dirty="0">
                <a:latin typeface="Times New Roman"/>
                <a:cs typeface="Times New Roman"/>
              </a:rPr>
              <a:t> </a:t>
            </a:r>
            <a:r>
              <a:rPr lang="en-US" spc="10" dirty="0">
                <a:latin typeface="Times New Roman"/>
                <a:cs typeface="Times New Roman"/>
              </a:rPr>
              <a:t>boxes, and</a:t>
            </a:r>
            <a:r>
              <a:rPr lang="en-US" dirty="0">
                <a:latin typeface="Times New Roman"/>
                <a:cs typeface="Times New Roman"/>
              </a:rPr>
              <a:t> </a:t>
            </a:r>
            <a:r>
              <a:rPr lang="en-US" spc="10" dirty="0">
                <a:latin typeface="Times New Roman"/>
                <a:cs typeface="Times New Roman"/>
              </a:rPr>
              <a:t>usage data</a:t>
            </a:r>
            <a:r>
              <a:rPr lang="en-US" dirty="0">
                <a:latin typeface="Times New Roman"/>
                <a:cs typeface="Times New Roman"/>
              </a:rPr>
              <a:t> </a:t>
            </a:r>
            <a:r>
              <a:rPr lang="en-US" spc="10" dirty="0">
                <a:latin typeface="Times New Roman"/>
                <a:cs typeface="Times New Roman"/>
              </a:rPr>
              <a:t>can increase</a:t>
            </a:r>
            <a:r>
              <a:rPr lang="en-US" spc="5" dirty="0">
                <a:latin typeface="Times New Roman"/>
                <a:cs typeface="Times New Roman"/>
              </a:rPr>
              <a:t> </a:t>
            </a:r>
            <a:r>
              <a:rPr lang="en-US" spc="10" dirty="0">
                <a:latin typeface="Times New Roman"/>
                <a:cs typeface="Times New Roman"/>
              </a:rPr>
              <a:t>system</a:t>
            </a:r>
            <a:r>
              <a:rPr lang="en-US" dirty="0">
                <a:latin typeface="Times New Roman"/>
                <a:cs typeface="Times New Roman"/>
              </a:rPr>
              <a:t> </a:t>
            </a:r>
            <a:r>
              <a:rPr lang="en-US" spc="10" dirty="0">
                <a:latin typeface="Times New Roman"/>
                <a:cs typeface="Times New Roman"/>
              </a:rPr>
              <a:t>use. Reduce costs </a:t>
            </a:r>
            <a:r>
              <a:rPr lang="en-US" spc="15" dirty="0">
                <a:latin typeface="Times New Roman"/>
                <a:cs typeface="Times New Roman"/>
              </a:rPr>
              <a:t>by </a:t>
            </a:r>
            <a:r>
              <a:rPr lang="en-US" spc="10" dirty="0">
                <a:latin typeface="Times New Roman"/>
                <a:cs typeface="Times New Roman"/>
              </a:rPr>
              <a:t>strategically using </a:t>
            </a:r>
            <a:r>
              <a:rPr lang="en-US" b="1" spc="5" dirty="0">
                <a:latin typeface="Times New Roman"/>
                <a:cs typeface="Times New Roman"/>
              </a:rPr>
              <a:t>resources. </a:t>
            </a:r>
            <a:r>
              <a:rPr lang="en-US" spc="20" dirty="0">
                <a:latin typeface="Times New Roman"/>
                <a:cs typeface="Times New Roman"/>
              </a:rPr>
              <a:t>KM </a:t>
            </a:r>
            <a:r>
              <a:rPr lang="en-US" spc="10" dirty="0">
                <a:latin typeface="Times New Roman"/>
                <a:cs typeface="Times New Roman"/>
              </a:rPr>
              <a:t>integration </a:t>
            </a:r>
            <a:r>
              <a:rPr lang="en-US" spc="-300" dirty="0">
                <a:latin typeface="Times New Roman"/>
                <a:cs typeface="Times New Roman"/>
              </a:rPr>
              <a:t> </a:t>
            </a:r>
            <a:r>
              <a:rPr lang="en-US" spc="10" dirty="0">
                <a:latin typeface="Times New Roman"/>
                <a:cs typeface="Times New Roman"/>
              </a:rPr>
              <a:t>with IT</a:t>
            </a:r>
            <a:r>
              <a:rPr lang="en-US" spc="-15" dirty="0">
                <a:latin typeface="Times New Roman"/>
                <a:cs typeface="Times New Roman"/>
              </a:rPr>
              <a:t> </a:t>
            </a:r>
            <a:r>
              <a:rPr lang="en-US" spc="10" dirty="0">
                <a:latin typeface="Times New Roman"/>
                <a:cs typeface="Times New Roman"/>
              </a:rPr>
              <a:t>infrastructure</a:t>
            </a:r>
            <a:r>
              <a:rPr lang="en-US" dirty="0">
                <a:latin typeface="Times New Roman"/>
                <a:cs typeface="Times New Roman"/>
              </a:rPr>
              <a:t> </a:t>
            </a:r>
            <a:r>
              <a:rPr lang="en-US" spc="10" dirty="0">
                <a:latin typeface="Times New Roman"/>
                <a:cs typeface="Times New Roman"/>
              </a:rPr>
              <a:t>eliminates</a:t>
            </a:r>
            <a:r>
              <a:rPr lang="en-US" spc="5" dirty="0">
                <a:latin typeface="Times New Roman"/>
                <a:cs typeface="Times New Roman"/>
              </a:rPr>
              <a:t> </a:t>
            </a:r>
            <a:r>
              <a:rPr lang="en-US" spc="10" dirty="0">
                <a:latin typeface="Times New Roman"/>
                <a:cs typeface="Times New Roman"/>
              </a:rPr>
              <a:t>enormous investments.</a:t>
            </a:r>
            <a:endParaRPr lang="en-US" dirty="0">
              <a:latin typeface="Times New Roman"/>
              <a:cs typeface="Times New Roman"/>
            </a:endParaRPr>
          </a:p>
          <a:p>
            <a:pPr marL="12700" marR="5080" algn="just">
              <a:spcBef>
                <a:spcPts val="310"/>
              </a:spcBef>
            </a:pPr>
            <a:r>
              <a:rPr lang="en-US" b="1" spc="15" dirty="0">
                <a:latin typeface="Times New Roman"/>
                <a:cs typeface="Times New Roman"/>
              </a:rPr>
              <a:t>Change management </a:t>
            </a:r>
            <a:r>
              <a:rPr lang="en-US" spc="10" dirty="0">
                <a:latin typeface="Times New Roman"/>
                <a:cs typeface="Times New Roman"/>
              </a:rPr>
              <a:t>counts. Communication of benefits and </a:t>
            </a:r>
            <a:r>
              <a:rPr lang="en-US" spc="15" dirty="0">
                <a:latin typeface="Times New Roman"/>
                <a:cs typeface="Times New Roman"/>
              </a:rPr>
              <a:t> </a:t>
            </a:r>
            <a:r>
              <a:rPr lang="en-US" spc="10" dirty="0">
                <a:latin typeface="Times New Roman"/>
                <a:cs typeface="Times New Roman"/>
              </a:rPr>
              <a:t>changes with leadership support </a:t>
            </a:r>
            <a:r>
              <a:rPr lang="en-US" spc="15" dirty="0">
                <a:latin typeface="Times New Roman"/>
                <a:cs typeface="Times New Roman"/>
              </a:rPr>
              <a:t>and </a:t>
            </a:r>
            <a:r>
              <a:rPr lang="en-US" spc="10" dirty="0">
                <a:latin typeface="Times New Roman"/>
                <a:cs typeface="Times New Roman"/>
              </a:rPr>
              <a:t>authority can aid transition </a:t>
            </a:r>
            <a:r>
              <a:rPr lang="en-US" spc="-300" dirty="0">
                <a:latin typeface="Times New Roman"/>
                <a:cs typeface="Times New Roman"/>
              </a:rPr>
              <a:t> </a:t>
            </a:r>
            <a:r>
              <a:rPr lang="en-US" spc="10" dirty="0">
                <a:latin typeface="Times New Roman"/>
                <a:cs typeface="Times New Roman"/>
              </a:rPr>
              <a:t>and</a:t>
            </a:r>
            <a:r>
              <a:rPr lang="en-US" dirty="0">
                <a:latin typeface="Times New Roman"/>
                <a:cs typeface="Times New Roman"/>
              </a:rPr>
              <a:t> </a:t>
            </a:r>
            <a:r>
              <a:rPr lang="en-US" spc="15" dirty="0">
                <a:latin typeface="Times New Roman"/>
                <a:cs typeface="Times New Roman"/>
              </a:rPr>
              <a:t>knowledge</a:t>
            </a:r>
            <a:r>
              <a:rPr lang="en-US" dirty="0">
                <a:latin typeface="Times New Roman"/>
                <a:cs typeface="Times New Roman"/>
              </a:rPr>
              <a:t> </a:t>
            </a:r>
            <a:r>
              <a:rPr lang="en-US" spc="10" dirty="0">
                <a:latin typeface="Times New Roman"/>
                <a:cs typeface="Times New Roman"/>
              </a:rPr>
              <a:t>exchange.</a:t>
            </a:r>
            <a:endParaRPr lang="en-US" dirty="0">
              <a:latin typeface="Times New Roman"/>
              <a:cs typeface="Times New Roman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0342123" y="1990649"/>
            <a:ext cx="4699296" cy="804323"/>
          </a:xfrm>
          <a:prstGeom prst="rect">
            <a:avLst/>
          </a:prstGeom>
          <a:solidFill>
            <a:srgbClr val="FF66FF"/>
          </a:solidFill>
        </p:spPr>
        <p:txBody>
          <a:bodyPr vert="horz" wrap="square" lIns="0" tIns="22860" rIns="0" bIns="0" rtlCol="0">
            <a:spAutoFit/>
          </a:bodyPr>
          <a:lstStyle/>
          <a:p>
            <a:pPr marL="0" marR="0" algn="ctr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IMPLEMENTATION OF THE CHOSEN KM SYSTEM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15405490" y="1905800"/>
            <a:ext cx="4416530" cy="557654"/>
          </a:xfrm>
          <a:custGeom>
            <a:avLst/>
            <a:gdLst/>
            <a:ahLst/>
            <a:cxnLst/>
            <a:rect l="l" t="t" r="r" b="b"/>
            <a:pathLst>
              <a:path w="4601844" h="419735">
                <a:moveTo>
                  <a:pt x="4601605" y="0"/>
                </a:moveTo>
                <a:lnTo>
                  <a:pt x="0" y="0"/>
                </a:lnTo>
                <a:lnTo>
                  <a:pt x="0" y="419533"/>
                </a:lnTo>
                <a:lnTo>
                  <a:pt x="4601605" y="419533"/>
                </a:lnTo>
                <a:lnTo>
                  <a:pt x="4601605" y="0"/>
                </a:lnTo>
                <a:close/>
              </a:path>
            </a:pathLst>
          </a:custGeom>
          <a:solidFill>
            <a:srgbClr val="FF33CC"/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4" name="object 14"/>
          <p:cNvSpPr txBox="1"/>
          <p:nvPr/>
        </p:nvSpPr>
        <p:spPr>
          <a:xfrm>
            <a:off x="16750546" y="1990649"/>
            <a:ext cx="1562100" cy="266098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50" b="1" spc="-5" dirty="0">
                <a:latin typeface="Times New Roman"/>
                <a:cs typeface="Times New Roman"/>
              </a:rPr>
              <a:t>CONCLUSIONS</a:t>
            </a:r>
            <a:endParaRPr sz="1650" dirty="0">
              <a:latin typeface="Times New Roman"/>
              <a:cs typeface="Times New Roman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5408156" y="2566342"/>
            <a:ext cx="4375150" cy="1673535"/>
          </a:xfrm>
          <a:prstGeom prst="rect">
            <a:avLst/>
          </a:prstGeom>
          <a:solidFill>
            <a:srgbClr val="FF33CC"/>
          </a:solidFill>
        </p:spPr>
        <p:txBody>
          <a:bodyPr vert="horz" wrap="square" lIns="0" tIns="11430" rIns="0" bIns="0" rtlCol="0">
            <a:spAutoFit/>
          </a:bodyPr>
          <a:lstStyle/>
          <a:p>
            <a:pPr marL="12700" marR="5080" algn="just">
              <a:spcBef>
                <a:spcPts val="90"/>
              </a:spcBef>
            </a:pPr>
            <a:r>
              <a:rPr spc="20" dirty="0">
                <a:latin typeface="Times New Roman"/>
                <a:cs typeface="Times New Roman"/>
              </a:rPr>
              <a:t>A </a:t>
            </a:r>
            <a:r>
              <a:rPr spc="15" dirty="0">
                <a:latin typeface="Times New Roman"/>
                <a:cs typeface="Times New Roman"/>
              </a:rPr>
              <a:t>knowledge </a:t>
            </a:r>
            <a:r>
              <a:rPr spc="10" dirty="0">
                <a:latin typeface="Times New Roman"/>
                <a:cs typeface="Times New Roman"/>
              </a:rPr>
              <a:t>management </a:t>
            </a:r>
            <a:r>
              <a:rPr spc="15" dirty="0">
                <a:latin typeface="Times New Roman"/>
                <a:cs typeface="Times New Roman"/>
              </a:rPr>
              <a:t>(KM) </a:t>
            </a:r>
            <a:r>
              <a:rPr spc="10" dirty="0">
                <a:latin typeface="Times New Roman"/>
                <a:cs typeface="Times New Roman"/>
              </a:rPr>
              <a:t>system boosts </a:t>
            </a:r>
            <a:r>
              <a:rPr dirty="0">
                <a:latin typeface="Times New Roman"/>
                <a:cs typeface="Times New Roman"/>
              </a:rPr>
              <a:t>efficiency, 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10" dirty="0">
                <a:latin typeface="Times New Roman"/>
                <a:cs typeface="Times New Roman"/>
              </a:rPr>
              <a:t>innovation,</a:t>
            </a:r>
            <a:r>
              <a:rPr dirty="0">
                <a:latin typeface="Times New Roman"/>
                <a:cs typeface="Times New Roman"/>
              </a:rPr>
              <a:t> </a:t>
            </a:r>
            <a:r>
              <a:rPr spc="10" dirty="0">
                <a:latin typeface="Times New Roman"/>
                <a:cs typeface="Times New Roman"/>
              </a:rPr>
              <a:t>and</a:t>
            </a:r>
            <a:r>
              <a:rPr spc="-60" dirty="0">
                <a:latin typeface="Times New Roman"/>
                <a:cs typeface="Times New Roman"/>
              </a:rPr>
              <a:t> </a:t>
            </a:r>
            <a:r>
              <a:rPr spc="10" dirty="0">
                <a:latin typeface="Times New Roman"/>
                <a:cs typeface="Times New Roman"/>
              </a:rPr>
              <a:t>Amazon's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10" dirty="0">
                <a:latin typeface="Times New Roman"/>
                <a:cs typeface="Times New Roman"/>
              </a:rPr>
              <a:t>competitiveness.</a:t>
            </a:r>
            <a:r>
              <a:rPr spc="-70" dirty="0">
                <a:latin typeface="Times New Roman"/>
                <a:cs typeface="Times New Roman"/>
              </a:rPr>
              <a:t> </a:t>
            </a:r>
            <a:r>
              <a:rPr spc="10" dirty="0">
                <a:latin typeface="Times New Roman"/>
                <a:cs typeface="Times New Roman"/>
              </a:rPr>
              <a:t>Amazon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10" dirty="0">
                <a:latin typeface="Times New Roman"/>
                <a:cs typeface="Times New Roman"/>
              </a:rPr>
              <a:t>can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10" dirty="0">
                <a:latin typeface="Times New Roman"/>
                <a:cs typeface="Times New Roman"/>
              </a:rPr>
              <a:t>sustain</a:t>
            </a:r>
            <a:r>
              <a:rPr spc="5" dirty="0">
                <a:latin typeface="Times New Roman"/>
                <a:cs typeface="Times New Roman"/>
              </a:rPr>
              <a:t> its </a:t>
            </a:r>
            <a:r>
              <a:rPr spc="-300" dirty="0">
                <a:latin typeface="Times New Roman"/>
                <a:cs typeface="Times New Roman"/>
              </a:rPr>
              <a:t> </a:t>
            </a:r>
            <a:r>
              <a:rPr spc="10" dirty="0">
                <a:latin typeface="Times New Roman"/>
                <a:cs typeface="Times New Roman"/>
              </a:rPr>
              <a:t>dominance </a:t>
            </a:r>
            <a:r>
              <a:rPr spc="15" dirty="0">
                <a:latin typeface="Times New Roman"/>
                <a:cs typeface="Times New Roman"/>
              </a:rPr>
              <a:t>by </a:t>
            </a:r>
            <a:r>
              <a:rPr spc="10" dirty="0">
                <a:latin typeface="Times New Roman"/>
                <a:cs typeface="Times New Roman"/>
              </a:rPr>
              <a:t>controlling, integrating, and </a:t>
            </a:r>
            <a:r>
              <a:rPr spc="5" dirty="0">
                <a:latin typeface="Times New Roman"/>
                <a:cs typeface="Times New Roman"/>
              </a:rPr>
              <a:t>effectively </a:t>
            </a:r>
            <a:r>
              <a:rPr spc="10" dirty="0">
                <a:latin typeface="Times New Roman"/>
                <a:cs typeface="Times New Roman"/>
              </a:rPr>
              <a:t>using </a:t>
            </a:r>
            <a:r>
              <a:rPr spc="5" dirty="0">
                <a:latin typeface="Times New Roman"/>
                <a:cs typeface="Times New Roman"/>
              </a:rPr>
              <a:t>its </a:t>
            </a:r>
            <a:r>
              <a:rPr spc="10" dirty="0">
                <a:latin typeface="Times New Roman"/>
                <a:cs typeface="Times New Roman"/>
              </a:rPr>
              <a:t> massive</a:t>
            </a:r>
            <a:r>
              <a:rPr spc="-5" dirty="0">
                <a:latin typeface="Times New Roman"/>
                <a:cs typeface="Times New Roman"/>
              </a:rPr>
              <a:t> </a:t>
            </a:r>
            <a:r>
              <a:rPr spc="10" dirty="0">
                <a:latin typeface="Times New Roman"/>
                <a:cs typeface="Times New Roman"/>
              </a:rPr>
              <a:t>information resources.</a:t>
            </a:r>
            <a:endParaRPr dirty="0">
              <a:latin typeface="Times New Roman"/>
              <a:cs typeface="Times New Roman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15385027" y="9445625"/>
            <a:ext cx="4136865" cy="520973"/>
          </a:xfrm>
          <a:custGeom>
            <a:avLst/>
            <a:gdLst/>
            <a:ahLst/>
            <a:cxnLst/>
            <a:rect l="l" t="t" r="r" b="b"/>
            <a:pathLst>
              <a:path w="4601844" h="419734">
                <a:moveTo>
                  <a:pt x="4601605" y="0"/>
                </a:moveTo>
                <a:lnTo>
                  <a:pt x="0" y="0"/>
                </a:lnTo>
                <a:lnTo>
                  <a:pt x="0" y="419533"/>
                </a:lnTo>
                <a:lnTo>
                  <a:pt x="4601605" y="419533"/>
                </a:lnTo>
                <a:lnTo>
                  <a:pt x="4601605" y="0"/>
                </a:lnTo>
                <a:close/>
              </a:path>
            </a:pathLst>
          </a:custGeom>
          <a:solidFill>
            <a:srgbClr val="92D05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 txBox="1"/>
          <p:nvPr/>
        </p:nvSpPr>
        <p:spPr>
          <a:xfrm>
            <a:off x="16878816" y="9700500"/>
            <a:ext cx="1433830" cy="266098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50" b="1" spc="-5" dirty="0">
                <a:latin typeface="Times New Roman"/>
                <a:cs typeface="Times New Roman"/>
              </a:rPr>
              <a:t>REFERENCES</a:t>
            </a:r>
            <a:endParaRPr sz="1650" dirty="0">
              <a:latin typeface="Times New Roman"/>
              <a:cs typeface="Times New Roman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15386772" y="9987705"/>
            <a:ext cx="4135120" cy="1491615"/>
          </a:xfrm>
          <a:prstGeom prst="rect">
            <a:avLst/>
          </a:prstGeom>
          <a:solidFill>
            <a:srgbClr val="92D050"/>
          </a:solidFill>
        </p:spPr>
        <p:txBody>
          <a:bodyPr vert="horz" wrap="square" lIns="0" tIns="11430" rIns="0" bIns="0" rtlCol="0">
            <a:spAutoFit/>
          </a:bodyPr>
          <a:lstStyle/>
          <a:p>
            <a:pPr marL="221615" marR="5080" indent="-209550">
              <a:lnSpc>
                <a:spcPct val="153900"/>
              </a:lnSpc>
              <a:spcBef>
                <a:spcPts val="90"/>
              </a:spcBef>
              <a:buFont typeface="Arial MT"/>
              <a:buChar char="•"/>
              <a:tabLst>
                <a:tab pos="221615" algn="l"/>
                <a:tab pos="222250" algn="l"/>
              </a:tabLst>
            </a:pPr>
            <a:r>
              <a:rPr sz="1250" spc="10" dirty="0">
                <a:latin typeface="Times New Roman"/>
                <a:cs typeface="Times New Roman"/>
              </a:rPr>
              <a:t>Abdullah,</a:t>
            </a:r>
            <a:r>
              <a:rPr sz="1250" spc="5" dirty="0">
                <a:latin typeface="Times New Roman"/>
                <a:cs typeface="Times New Roman"/>
              </a:rPr>
              <a:t> </a:t>
            </a:r>
            <a:r>
              <a:rPr sz="1250" spc="10" dirty="0">
                <a:latin typeface="Times New Roman"/>
                <a:cs typeface="Times New Roman"/>
              </a:rPr>
              <a:t>R.,</a:t>
            </a:r>
            <a:r>
              <a:rPr sz="1250" spc="20" dirty="0">
                <a:latin typeface="Times New Roman"/>
                <a:cs typeface="Times New Roman"/>
              </a:rPr>
              <a:t> </a:t>
            </a:r>
            <a:r>
              <a:rPr sz="1250" spc="10" dirty="0">
                <a:latin typeface="Times New Roman"/>
                <a:cs typeface="Times New Roman"/>
              </a:rPr>
              <a:t>Selamat, M.H.,</a:t>
            </a:r>
            <a:r>
              <a:rPr sz="1250" spc="20" dirty="0">
                <a:latin typeface="Times New Roman"/>
                <a:cs typeface="Times New Roman"/>
              </a:rPr>
              <a:t> </a:t>
            </a:r>
            <a:r>
              <a:rPr sz="1250" spc="10" dirty="0">
                <a:latin typeface="Times New Roman"/>
                <a:cs typeface="Times New Roman"/>
              </a:rPr>
              <a:t>Sahibudin,</a:t>
            </a:r>
            <a:r>
              <a:rPr sz="1250" spc="-5" dirty="0">
                <a:latin typeface="Times New Roman"/>
                <a:cs typeface="Times New Roman"/>
              </a:rPr>
              <a:t> </a:t>
            </a:r>
            <a:r>
              <a:rPr sz="1250" spc="10" dirty="0">
                <a:latin typeface="Times New Roman"/>
                <a:cs typeface="Times New Roman"/>
              </a:rPr>
              <a:t>S.</a:t>
            </a:r>
            <a:r>
              <a:rPr sz="1250" spc="15" dirty="0">
                <a:latin typeface="Times New Roman"/>
                <a:cs typeface="Times New Roman"/>
              </a:rPr>
              <a:t> </a:t>
            </a:r>
            <a:r>
              <a:rPr sz="1250" spc="10" dirty="0">
                <a:latin typeface="Times New Roman"/>
                <a:cs typeface="Times New Roman"/>
              </a:rPr>
              <a:t>and</a:t>
            </a:r>
            <a:r>
              <a:rPr sz="1250" spc="-60" dirty="0">
                <a:latin typeface="Times New Roman"/>
                <a:cs typeface="Times New Roman"/>
              </a:rPr>
              <a:t> </a:t>
            </a:r>
            <a:r>
              <a:rPr sz="1250" spc="10" dirty="0">
                <a:latin typeface="Times New Roman"/>
                <a:cs typeface="Times New Roman"/>
              </a:rPr>
              <a:t>Alias, R.A., </a:t>
            </a:r>
            <a:r>
              <a:rPr sz="1250" spc="-295" dirty="0">
                <a:latin typeface="Times New Roman"/>
                <a:cs typeface="Times New Roman"/>
              </a:rPr>
              <a:t> </a:t>
            </a:r>
            <a:r>
              <a:rPr sz="1250" spc="10" dirty="0">
                <a:latin typeface="Times New Roman"/>
                <a:cs typeface="Times New Roman"/>
              </a:rPr>
              <a:t>2005. </a:t>
            </a:r>
            <a:r>
              <a:rPr sz="1250" spc="20" dirty="0">
                <a:latin typeface="Times New Roman"/>
                <a:cs typeface="Times New Roman"/>
              </a:rPr>
              <a:t>A </a:t>
            </a:r>
            <a:r>
              <a:rPr sz="1250" spc="10" dirty="0">
                <a:latin typeface="Times New Roman"/>
                <a:cs typeface="Times New Roman"/>
              </a:rPr>
              <a:t>framework for </a:t>
            </a:r>
            <a:r>
              <a:rPr sz="1250" spc="15" dirty="0">
                <a:latin typeface="Times New Roman"/>
                <a:cs typeface="Times New Roman"/>
              </a:rPr>
              <a:t>knowledge </a:t>
            </a:r>
            <a:r>
              <a:rPr sz="1250" spc="10" dirty="0">
                <a:latin typeface="Times New Roman"/>
                <a:cs typeface="Times New Roman"/>
              </a:rPr>
              <a:t>management system </a:t>
            </a:r>
            <a:r>
              <a:rPr sz="1250" spc="15" dirty="0">
                <a:latin typeface="Times New Roman"/>
                <a:cs typeface="Times New Roman"/>
              </a:rPr>
              <a:t> </a:t>
            </a:r>
            <a:r>
              <a:rPr sz="1250" spc="10" dirty="0">
                <a:latin typeface="Times New Roman"/>
                <a:cs typeface="Times New Roman"/>
              </a:rPr>
              <a:t>implementation in collaborative environment for higher </a:t>
            </a:r>
            <a:r>
              <a:rPr sz="1250" spc="15" dirty="0">
                <a:latin typeface="Times New Roman"/>
                <a:cs typeface="Times New Roman"/>
              </a:rPr>
              <a:t> </a:t>
            </a:r>
            <a:r>
              <a:rPr sz="1250" spc="10" dirty="0">
                <a:latin typeface="Times New Roman"/>
                <a:cs typeface="Times New Roman"/>
              </a:rPr>
              <a:t>learning institution. Journal of </a:t>
            </a:r>
            <a:r>
              <a:rPr sz="1250" spc="15" dirty="0">
                <a:latin typeface="Times New Roman"/>
                <a:cs typeface="Times New Roman"/>
              </a:rPr>
              <a:t>knowledge </a:t>
            </a:r>
            <a:r>
              <a:rPr sz="1250" spc="10" dirty="0">
                <a:latin typeface="Times New Roman"/>
                <a:cs typeface="Times New Roman"/>
              </a:rPr>
              <a:t>management </a:t>
            </a:r>
            <a:r>
              <a:rPr sz="1250" spc="15" dirty="0">
                <a:latin typeface="Times New Roman"/>
                <a:cs typeface="Times New Roman"/>
              </a:rPr>
              <a:t> </a:t>
            </a:r>
            <a:r>
              <a:rPr sz="1250" spc="10" dirty="0">
                <a:latin typeface="Times New Roman"/>
                <a:cs typeface="Times New Roman"/>
              </a:rPr>
              <a:t>Practice,</a:t>
            </a:r>
            <a:r>
              <a:rPr sz="1250" dirty="0">
                <a:latin typeface="Times New Roman"/>
                <a:cs typeface="Times New Roman"/>
              </a:rPr>
              <a:t> </a:t>
            </a:r>
            <a:r>
              <a:rPr sz="1250" spc="10" dirty="0">
                <a:latin typeface="Times New Roman"/>
                <a:cs typeface="Times New Roman"/>
              </a:rPr>
              <a:t>6(1),</a:t>
            </a:r>
            <a:r>
              <a:rPr sz="1250" spc="5" dirty="0">
                <a:latin typeface="Times New Roman"/>
                <a:cs typeface="Times New Roman"/>
              </a:rPr>
              <a:t> </a:t>
            </a:r>
            <a:r>
              <a:rPr sz="1250" spc="10" dirty="0">
                <a:latin typeface="Times New Roman"/>
                <a:cs typeface="Times New Roman"/>
              </a:rPr>
              <a:t>pp.1-8.</a:t>
            </a:r>
            <a:endParaRPr sz="1250" dirty="0">
              <a:latin typeface="Times New Roman"/>
              <a:cs typeface="Times New Roman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5386772" y="11492720"/>
            <a:ext cx="4124325" cy="1863089"/>
          </a:xfrm>
          <a:prstGeom prst="rect">
            <a:avLst/>
          </a:prstGeom>
          <a:solidFill>
            <a:srgbClr val="92D050"/>
          </a:solidFill>
        </p:spPr>
        <p:txBody>
          <a:bodyPr vert="horz" wrap="square" lIns="0" tIns="11430" rIns="0" bIns="0" rtlCol="0">
            <a:spAutoFit/>
          </a:bodyPr>
          <a:lstStyle/>
          <a:p>
            <a:pPr marL="221615" marR="6985" indent="-209550">
              <a:lnSpc>
                <a:spcPct val="153900"/>
              </a:lnSpc>
              <a:spcBef>
                <a:spcPts val="90"/>
              </a:spcBef>
              <a:buFont typeface="Arial MT"/>
              <a:buChar char="•"/>
              <a:tabLst>
                <a:tab pos="221615" algn="l"/>
                <a:tab pos="222250" algn="l"/>
              </a:tabLst>
            </a:pPr>
            <a:r>
              <a:rPr sz="1250" spc="10" dirty="0">
                <a:latin typeface="Times New Roman"/>
                <a:cs typeface="Times New Roman"/>
              </a:rPr>
              <a:t>Becerra-Fernandez, </a:t>
            </a:r>
            <a:r>
              <a:rPr sz="1250" spc="5" dirty="0">
                <a:latin typeface="Times New Roman"/>
                <a:cs typeface="Times New Roman"/>
              </a:rPr>
              <a:t>I.</a:t>
            </a:r>
            <a:r>
              <a:rPr sz="1250" spc="10" dirty="0">
                <a:latin typeface="Times New Roman"/>
                <a:cs typeface="Times New Roman"/>
              </a:rPr>
              <a:t> and</a:t>
            </a:r>
            <a:r>
              <a:rPr sz="1250" spc="15" dirty="0">
                <a:latin typeface="Times New Roman"/>
                <a:cs typeface="Times New Roman"/>
              </a:rPr>
              <a:t> </a:t>
            </a:r>
            <a:r>
              <a:rPr sz="1250" spc="10" dirty="0">
                <a:latin typeface="Times New Roman"/>
                <a:cs typeface="Times New Roman"/>
              </a:rPr>
              <a:t>Sabherwal, R., 2014.</a:t>
            </a:r>
            <a:r>
              <a:rPr sz="1250" spc="5" dirty="0">
                <a:latin typeface="Times New Roman"/>
                <a:cs typeface="Times New Roman"/>
              </a:rPr>
              <a:t> </a:t>
            </a:r>
            <a:r>
              <a:rPr sz="1250" spc="15" dirty="0">
                <a:latin typeface="Times New Roman"/>
                <a:cs typeface="Times New Roman"/>
              </a:rPr>
              <a:t>Knowledge </a:t>
            </a:r>
            <a:r>
              <a:rPr sz="1250" spc="-295" dirty="0">
                <a:latin typeface="Times New Roman"/>
                <a:cs typeface="Times New Roman"/>
              </a:rPr>
              <a:t> </a:t>
            </a:r>
            <a:r>
              <a:rPr sz="1250" spc="10" dirty="0">
                <a:latin typeface="Times New Roman"/>
                <a:cs typeface="Times New Roman"/>
              </a:rPr>
              <a:t>management:</a:t>
            </a:r>
            <a:r>
              <a:rPr sz="1250" spc="15" dirty="0">
                <a:latin typeface="Times New Roman"/>
                <a:cs typeface="Times New Roman"/>
              </a:rPr>
              <a:t> </a:t>
            </a:r>
            <a:r>
              <a:rPr sz="1250" spc="10" dirty="0">
                <a:latin typeface="Times New Roman"/>
                <a:cs typeface="Times New Roman"/>
              </a:rPr>
              <a:t>Systems</a:t>
            </a:r>
            <a:r>
              <a:rPr sz="1250" spc="5" dirty="0">
                <a:latin typeface="Times New Roman"/>
                <a:cs typeface="Times New Roman"/>
              </a:rPr>
              <a:t> </a:t>
            </a:r>
            <a:r>
              <a:rPr sz="1250" spc="10" dirty="0">
                <a:latin typeface="Times New Roman"/>
                <a:cs typeface="Times New Roman"/>
              </a:rPr>
              <a:t>and</a:t>
            </a:r>
            <a:r>
              <a:rPr sz="1250" spc="5" dirty="0">
                <a:latin typeface="Times New Roman"/>
                <a:cs typeface="Times New Roman"/>
              </a:rPr>
              <a:t> </a:t>
            </a:r>
            <a:r>
              <a:rPr sz="1250" spc="10" dirty="0">
                <a:latin typeface="Times New Roman"/>
                <a:cs typeface="Times New Roman"/>
              </a:rPr>
              <a:t>processes.</a:t>
            </a:r>
            <a:r>
              <a:rPr sz="1250" spc="-5" dirty="0">
                <a:latin typeface="Times New Roman"/>
                <a:cs typeface="Times New Roman"/>
              </a:rPr>
              <a:t> </a:t>
            </a:r>
            <a:r>
              <a:rPr sz="1250" spc="10" dirty="0">
                <a:latin typeface="Times New Roman"/>
                <a:cs typeface="Times New Roman"/>
              </a:rPr>
              <a:t>Routledge.</a:t>
            </a:r>
            <a:endParaRPr sz="1250" dirty="0">
              <a:latin typeface="Times New Roman"/>
              <a:cs typeface="Times New Roman"/>
            </a:endParaRPr>
          </a:p>
          <a:p>
            <a:pPr marL="221615" marR="193040" indent="-209550">
              <a:lnSpc>
                <a:spcPct val="154000"/>
              </a:lnSpc>
              <a:spcBef>
                <a:spcPts val="310"/>
              </a:spcBef>
              <a:buFont typeface="Arial MT"/>
              <a:buChar char="•"/>
              <a:tabLst>
                <a:tab pos="221615" algn="l"/>
                <a:tab pos="222250" algn="l"/>
              </a:tabLst>
            </a:pPr>
            <a:r>
              <a:rPr sz="1250" spc="10" dirty="0">
                <a:latin typeface="Times New Roman"/>
                <a:cs typeface="Times New Roman"/>
              </a:rPr>
              <a:t>Bezos, </a:t>
            </a:r>
            <a:r>
              <a:rPr sz="1250" spc="5" dirty="0">
                <a:latin typeface="Times New Roman"/>
                <a:cs typeface="Times New Roman"/>
              </a:rPr>
              <a:t>J.,</a:t>
            </a:r>
            <a:r>
              <a:rPr sz="1250" spc="10" dirty="0">
                <a:latin typeface="Times New Roman"/>
                <a:cs typeface="Times New Roman"/>
              </a:rPr>
              <a:t> 1998.</a:t>
            </a:r>
            <a:r>
              <a:rPr sz="1250" spc="-70" dirty="0">
                <a:latin typeface="Times New Roman"/>
                <a:cs typeface="Times New Roman"/>
              </a:rPr>
              <a:t> </a:t>
            </a:r>
            <a:r>
              <a:rPr sz="1250" spc="10" dirty="0">
                <a:latin typeface="Times New Roman"/>
                <a:cs typeface="Times New Roman"/>
              </a:rPr>
              <a:t>Amazon.</a:t>
            </a:r>
            <a:r>
              <a:rPr sz="1250" spc="20" dirty="0">
                <a:latin typeface="Times New Roman"/>
                <a:cs typeface="Times New Roman"/>
              </a:rPr>
              <a:t> </a:t>
            </a:r>
            <a:r>
              <a:rPr sz="1250" spc="10" dirty="0">
                <a:latin typeface="Times New Roman"/>
                <a:cs typeface="Times New Roman"/>
              </a:rPr>
              <a:t>com. </a:t>
            </a:r>
            <a:r>
              <a:rPr sz="1250" spc="15" dirty="0">
                <a:latin typeface="Times New Roman"/>
                <a:cs typeface="Times New Roman"/>
              </a:rPr>
              <a:t>Purdue</a:t>
            </a:r>
            <a:r>
              <a:rPr sz="1250" spc="5" dirty="0">
                <a:latin typeface="Times New Roman"/>
                <a:cs typeface="Times New Roman"/>
              </a:rPr>
              <a:t> </a:t>
            </a:r>
            <a:r>
              <a:rPr sz="1250" spc="10" dirty="0">
                <a:latin typeface="Times New Roman"/>
                <a:cs typeface="Times New Roman"/>
              </a:rPr>
              <a:t>University</a:t>
            </a:r>
            <a:r>
              <a:rPr sz="1250" spc="5" dirty="0">
                <a:latin typeface="Times New Roman"/>
                <a:cs typeface="Times New Roman"/>
              </a:rPr>
              <a:t> </a:t>
            </a:r>
            <a:r>
              <a:rPr sz="1250" spc="10" dirty="0">
                <a:latin typeface="Times New Roman"/>
                <a:cs typeface="Times New Roman"/>
              </a:rPr>
              <a:t>Public </a:t>
            </a:r>
            <a:r>
              <a:rPr sz="1250" spc="-300" dirty="0">
                <a:latin typeface="Times New Roman"/>
                <a:cs typeface="Times New Roman"/>
              </a:rPr>
              <a:t> </a:t>
            </a:r>
            <a:r>
              <a:rPr sz="1250" spc="5" dirty="0">
                <a:latin typeface="Times New Roman"/>
                <a:cs typeface="Times New Roman"/>
              </a:rPr>
              <a:t>Affairs</a:t>
            </a:r>
            <a:r>
              <a:rPr sz="1250" spc="-20" dirty="0">
                <a:latin typeface="Times New Roman"/>
                <a:cs typeface="Times New Roman"/>
              </a:rPr>
              <a:t> </a:t>
            </a:r>
            <a:r>
              <a:rPr sz="1250" spc="-5" dirty="0">
                <a:latin typeface="Times New Roman"/>
                <a:cs typeface="Times New Roman"/>
              </a:rPr>
              <a:t>Video</a:t>
            </a:r>
            <a:r>
              <a:rPr sz="1250" spc="-60" dirty="0">
                <a:latin typeface="Times New Roman"/>
                <a:cs typeface="Times New Roman"/>
              </a:rPr>
              <a:t> </a:t>
            </a:r>
            <a:r>
              <a:rPr sz="1250" spc="10" dirty="0">
                <a:latin typeface="Times New Roman"/>
                <a:cs typeface="Times New Roman"/>
              </a:rPr>
              <a:t>Archives.</a:t>
            </a:r>
            <a:endParaRPr sz="1250" dirty="0">
              <a:latin typeface="Times New Roman"/>
              <a:cs typeface="Times New Roman"/>
            </a:endParaRPr>
          </a:p>
          <a:p>
            <a:pPr marL="221615" marR="5080" indent="-209550">
              <a:lnSpc>
                <a:spcPct val="153900"/>
              </a:lnSpc>
              <a:spcBef>
                <a:spcPts val="305"/>
              </a:spcBef>
              <a:buFont typeface="Arial MT"/>
              <a:buChar char="•"/>
              <a:tabLst>
                <a:tab pos="221615" algn="l"/>
                <a:tab pos="222250" algn="l"/>
              </a:tabLst>
            </a:pPr>
            <a:r>
              <a:rPr sz="1250" spc="5" dirty="0">
                <a:latin typeface="Times New Roman"/>
                <a:cs typeface="Times New Roman"/>
              </a:rPr>
              <a:t>O’Connor, S., </a:t>
            </a:r>
            <a:r>
              <a:rPr sz="1250" spc="10" dirty="0">
                <a:latin typeface="Times New Roman"/>
                <a:cs typeface="Times New Roman"/>
              </a:rPr>
              <a:t>2013. Amazon unpacked. Financial </a:t>
            </a:r>
            <a:r>
              <a:rPr sz="1250" dirty="0">
                <a:latin typeface="Times New Roman"/>
                <a:cs typeface="Times New Roman"/>
              </a:rPr>
              <a:t>Times, </a:t>
            </a:r>
            <a:r>
              <a:rPr sz="1250" spc="10" dirty="0">
                <a:latin typeface="Times New Roman"/>
                <a:cs typeface="Times New Roman"/>
              </a:rPr>
              <a:t>8, </a:t>
            </a:r>
            <a:r>
              <a:rPr sz="1250" spc="-300" dirty="0">
                <a:latin typeface="Times New Roman"/>
                <a:cs typeface="Times New Roman"/>
              </a:rPr>
              <a:t> </a:t>
            </a:r>
            <a:r>
              <a:rPr sz="1250" spc="10" dirty="0">
                <a:latin typeface="Times New Roman"/>
                <a:cs typeface="Times New Roman"/>
              </a:rPr>
              <a:t>p.2013.</a:t>
            </a:r>
            <a:endParaRPr sz="1250" dirty="0">
              <a:latin typeface="Times New Roman"/>
              <a:cs typeface="Times New Roman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15386772" y="13369219"/>
            <a:ext cx="4080510" cy="863763"/>
          </a:xfrm>
          <a:prstGeom prst="rect">
            <a:avLst/>
          </a:prstGeom>
          <a:solidFill>
            <a:srgbClr val="92D050"/>
          </a:solidFill>
        </p:spPr>
        <p:txBody>
          <a:bodyPr vert="horz" wrap="square" lIns="0" tIns="11430" rIns="0" bIns="0" rtlCol="0">
            <a:spAutoFit/>
          </a:bodyPr>
          <a:lstStyle/>
          <a:p>
            <a:pPr marL="221615" marR="5080" indent="-209550">
              <a:lnSpc>
                <a:spcPct val="153900"/>
              </a:lnSpc>
              <a:spcBef>
                <a:spcPts val="90"/>
              </a:spcBef>
              <a:buFont typeface="Arial MT"/>
              <a:buChar char="•"/>
              <a:tabLst>
                <a:tab pos="221615" algn="l"/>
                <a:tab pos="222250" algn="l"/>
              </a:tabLst>
            </a:pPr>
            <a:r>
              <a:rPr sz="1250" spc="5" dirty="0">
                <a:latin typeface="Times New Roman"/>
                <a:cs typeface="Times New Roman"/>
              </a:rPr>
              <a:t>Tiwana, </a:t>
            </a:r>
            <a:r>
              <a:rPr sz="1250" spc="10" dirty="0">
                <a:latin typeface="Times New Roman"/>
                <a:cs typeface="Times New Roman"/>
              </a:rPr>
              <a:t>A., 2000. </a:t>
            </a:r>
            <a:r>
              <a:rPr sz="1250" spc="15" dirty="0">
                <a:latin typeface="Times New Roman"/>
                <a:cs typeface="Times New Roman"/>
              </a:rPr>
              <a:t>The knowledge </a:t>
            </a:r>
            <a:r>
              <a:rPr sz="1250" spc="10" dirty="0">
                <a:latin typeface="Times New Roman"/>
                <a:cs typeface="Times New Roman"/>
              </a:rPr>
              <a:t>management toolkit: </a:t>
            </a:r>
            <a:r>
              <a:rPr sz="1250" spc="15" dirty="0">
                <a:latin typeface="Times New Roman"/>
                <a:cs typeface="Times New Roman"/>
              </a:rPr>
              <a:t> </a:t>
            </a:r>
            <a:r>
              <a:rPr sz="1250" spc="10" dirty="0">
                <a:latin typeface="Times New Roman"/>
                <a:cs typeface="Times New Roman"/>
              </a:rPr>
              <a:t>practical techniques for building a </a:t>
            </a:r>
            <a:r>
              <a:rPr sz="1250" spc="15" dirty="0">
                <a:latin typeface="Times New Roman"/>
                <a:cs typeface="Times New Roman"/>
              </a:rPr>
              <a:t>knowledge </a:t>
            </a:r>
            <a:r>
              <a:rPr sz="1250" spc="10" dirty="0">
                <a:latin typeface="Times New Roman"/>
                <a:cs typeface="Times New Roman"/>
              </a:rPr>
              <a:t>management </a:t>
            </a:r>
            <a:r>
              <a:rPr sz="1250" spc="-305" dirty="0">
                <a:latin typeface="Times New Roman"/>
                <a:cs typeface="Times New Roman"/>
              </a:rPr>
              <a:t> </a:t>
            </a:r>
            <a:r>
              <a:rPr sz="1250" spc="10" dirty="0">
                <a:latin typeface="Times New Roman"/>
                <a:cs typeface="Times New Roman"/>
              </a:rPr>
              <a:t>system.</a:t>
            </a:r>
            <a:r>
              <a:rPr sz="1250" dirty="0">
                <a:latin typeface="Times New Roman"/>
                <a:cs typeface="Times New Roman"/>
              </a:rPr>
              <a:t> </a:t>
            </a:r>
            <a:r>
              <a:rPr sz="1250" spc="10" dirty="0">
                <a:latin typeface="Times New Roman"/>
                <a:cs typeface="Times New Roman"/>
              </a:rPr>
              <a:t>Prentice</a:t>
            </a:r>
            <a:r>
              <a:rPr sz="1250" spc="-5" dirty="0">
                <a:latin typeface="Times New Roman"/>
                <a:cs typeface="Times New Roman"/>
              </a:rPr>
              <a:t> </a:t>
            </a:r>
            <a:r>
              <a:rPr sz="1250" spc="10" dirty="0">
                <a:latin typeface="Times New Roman"/>
                <a:cs typeface="Times New Roman"/>
              </a:rPr>
              <a:t>hall</a:t>
            </a:r>
            <a:r>
              <a:rPr sz="1250" spc="5" dirty="0">
                <a:latin typeface="Times New Roman"/>
                <a:cs typeface="Times New Roman"/>
              </a:rPr>
              <a:t> </a:t>
            </a:r>
            <a:r>
              <a:rPr sz="1250" spc="10" dirty="0">
                <a:latin typeface="Times New Roman"/>
                <a:cs typeface="Times New Roman"/>
              </a:rPr>
              <a:t>PTR.</a:t>
            </a:r>
            <a:endParaRPr sz="1250" dirty="0">
              <a:latin typeface="Times New Roman"/>
              <a:cs typeface="Times New Roman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205927" y="7794811"/>
            <a:ext cx="4863825" cy="6705682"/>
          </a:xfrm>
          <a:prstGeom prst="rect">
            <a:avLst/>
          </a:prstGeom>
          <a:gradFill>
            <a:gsLst>
              <a:gs pos="100000">
                <a:srgbClr val="00B050"/>
              </a:gs>
              <a:gs pos="100000">
                <a:srgbClr val="FFFF00"/>
              </a:gs>
            </a:gsLst>
            <a:lin ang="21594000" scaled="0"/>
          </a:gradFill>
        </p:spPr>
        <p:txBody>
          <a:bodyPr vert="horz" wrap="square" lIns="0" tIns="11430" rIns="0" bIns="0" rtlCol="0">
            <a:spAutoFit/>
          </a:bodyPr>
          <a:lstStyle/>
          <a:p>
            <a:pPr marL="12700" marR="5080" algn="just">
              <a:spcBef>
                <a:spcPts val="90"/>
              </a:spcBef>
            </a:pPr>
            <a:r>
              <a:rPr sz="1750" spc="15" dirty="0">
                <a:latin typeface="Times New Roman"/>
                <a:cs typeface="Times New Roman"/>
              </a:rPr>
              <a:t>Many ways </a:t>
            </a:r>
            <a:r>
              <a:rPr sz="1750" spc="10" dirty="0">
                <a:latin typeface="Times New Roman"/>
                <a:cs typeface="Times New Roman"/>
              </a:rPr>
              <a:t>and tools help Amazon manage </a:t>
            </a:r>
            <a:r>
              <a:rPr sz="1750" spc="5" dirty="0">
                <a:latin typeface="Times New Roman"/>
                <a:cs typeface="Times New Roman"/>
              </a:rPr>
              <a:t>its </a:t>
            </a:r>
            <a:r>
              <a:rPr sz="1750" spc="10" dirty="0">
                <a:latin typeface="Times New Roman"/>
                <a:cs typeface="Times New Roman"/>
              </a:rPr>
              <a:t>huge </a:t>
            </a:r>
            <a:r>
              <a:rPr sz="1750" spc="15" dirty="0">
                <a:latin typeface="Times New Roman"/>
                <a:cs typeface="Times New Roman"/>
              </a:rPr>
              <a:t>knowledge </a:t>
            </a:r>
            <a:r>
              <a:rPr sz="1750" spc="20" dirty="0">
                <a:latin typeface="Times New Roman"/>
                <a:cs typeface="Times New Roman"/>
              </a:rPr>
              <a:t> </a:t>
            </a:r>
            <a:r>
              <a:rPr sz="1750" spc="10" dirty="0">
                <a:latin typeface="Times New Roman"/>
                <a:cs typeface="Times New Roman"/>
              </a:rPr>
              <a:t>collection. SharePoint, Confluence, and intranets </a:t>
            </a:r>
            <a:r>
              <a:rPr sz="1750" dirty="0">
                <a:latin typeface="Times New Roman"/>
                <a:cs typeface="Times New Roman"/>
              </a:rPr>
              <a:t>matter. </a:t>
            </a:r>
            <a:r>
              <a:rPr sz="1750" spc="15" dirty="0">
                <a:latin typeface="Times New Roman"/>
                <a:cs typeface="Times New Roman"/>
              </a:rPr>
              <a:t>They </a:t>
            </a:r>
            <a:r>
              <a:rPr sz="1750" spc="20" dirty="0">
                <a:latin typeface="Times New Roman"/>
                <a:cs typeface="Times New Roman"/>
              </a:rPr>
              <a:t> </a:t>
            </a:r>
            <a:r>
              <a:rPr sz="1750" spc="10" dirty="0">
                <a:latin typeface="Times New Roman"/>
                <a:cs typeface="Times New Roman"/>
              </a:rPr>
              <a:t>improve internal communication and teamwork, enabling distant </a:t>
            </a:r>
            <a:r>
              <a:rPr sz="1750" spc="15" dirty="0">
                <a:latin typeface="Times New Roman"/>
                <a:cs typeface="Times New Roman"/>
              </a:rPr>
              <a:t> </a:t>
            </a:r>
            <a:r>
              <a:rPr sz="1750" spc="10" dirty="0">
                <a:latin typeface="Times New Roman"/>
                <a:cs typeface="Times New Roman"/>
              </a:rPr>
              <a:t>collaboration. Important are </a:t>
            </a:r>
            <a:r>
              <a:rPr sz="1750" spc="15" dirty="0">
                <a:latin typeface="Times New Roman"/>
                <a:cs typeface="Times New Roman"/>
              </a:rPr>
              <a:t>knowledge </a:t>
            </a:r>
            <a:r>
              <a:rPr sz="1750" spc="10" dirty="0">
                <a:latin typeface="Times New Roman"/>
                <a:cs typeface="Times New Roman"/>
              </a:rPr>
              <a:t>databases and repositories. </a:t>
            </a:r>
            <a:r>
              <a:rPr sz="1750" spc="-300" dirty="0">
                <a:latin typeface="Times New Roman"/>
                <a:cs typeface="Times New Roman"/>
              </a:rPr>
              <a:t> </a:t>
            </a:r>
            <a:r>
              <a:rPr sz="1750" b="1" spc="10" dirty="0">
                <a:latin typeface="Times New Roman"/>
                <a:cs typeface="Times New Roman"/>
              </a:rPr>
              <a:t>Oracle </a:t>
            </a:r>
            <a:r>
              <a:rPr sz="1750" b="1" spc="20" dirty="0">
                <a:latin typeface="Times New Roman"/>
                <a:cs typeface="Times New Roman"/>
              </a:rPr>
              <a:t>KM </a:t>
            </a:r>
            <a:r>
              <a:rPr sz="1750" b="1" spc="15" dirty="0">
                <a:latin typeface="Times New Roman"/>
                <a:cs typeface="Times New Roman"/>
              </a:rPr>
              <a:t>and Documentum </a:t>
            </a:r>
            <a:r>
              <a:rPr sz="1750" spc="10" dirty="0">
                <a:latin typeface="Times New Roman"/>
                <a:cs typeface="Times New Roman"/>
              </a:rPr>
              <a:t>combine structured and </a:t>
            </a:r>
            <a:r>
              <a:rPr sz="1750" spc="15" dirty="0">
                <a:latin typeface="Times New Roman"/>
                <a:cs typeface="Times New Roman"/>
              </a:rPr>
              <a:t> </a:t>
            </a:r>
            <a:r>
              <a:rPr sz="1750" spc="10" dirty="0">
                <a:latin typeface="Times New Roman"/>
                <a:cs typeface="Times New Roman"/>
              </a:rPr>
              <a:t>unstructured</a:t>
            </a:r>
            <a:r>
              <a:rPr sz="1750" spc="-5" dirty="0">
                <a:latin typeface="Times New Roman"/>
                <a:cs typeface="Times New Roman"/>
              </a:rPr>
              <a:t> </a:t>
            </a:r>
            <a:r>
              <a:rPr sz="1750" spc="10" dirty="0">
                <a:latin typeface="Times New Roman"/>
                <a:cs typeface="Times New Roman"/>
              </a:rPr>
              <a:t>data</a:t>
            </a:r>
            <a:r>
              <a:rPr sz="1750" spc="5" dirty="0">
                <a:latin typeface="Times New Roman"/>
                <a:cs typeface="Times New Roman"/>
              </a:rPr>
              <a:t> </a:t>
            </a:r>
            <a:r>
              <a:rPr sz="1750" spc="10" dirty="0">
                <a:latin typeface="Times New Roman"/>
                <a:cs typeface="Times New Roman"/>
              </a:rPr>
              <a:t>for</a:t>
            </a:r>
            <a:r>
              <a:rPr sz="1750" spc="15" dirty="0">
                <a:latin typeface="Times New Roman"/>
                <a:cs typeface="Times New Roman"/>
              </a:rPr>
              <a:t> </a:t>
            </a:r>
            <a:r>
              <a:rPr sz="1750" spc="10" dirty="0">
                <a:latin typeface="Times New Roman"/>
                <a:cs typeface="Times New Roman"/>
              </a:rPr>
              <a:t>easier</a:t>
            </a:r>
            <a:r>
              <a:rPr sz="1750" spc="5" dirty="0">
                <a:latin typeface="Times New Roman"/>
                <a:cs typeface="Times New Roman"/>
              </a:rPr>
              <a:t> </a:t>
            </a:r>
            <a:r>
              <a:rPr sz="1750" spc="10" dirty="0">
                <a:latin typeface="Times New Roman"/>
                <a:cs typeface="Times New Roman"/>
              </a:rPr>
              <a:t>storage, categorization,</a:t>
            </a:r>
            <a:r>
              <a:rPr sz="1750" spc="-10" dirty="0">
                <a:latin typeface="Times New Roman"/>
                <a:cs typeface="Times New Roman"/>
              </a:rPr>
              <a:t> </a:t>
            </a:r>
            <a:r>
              <a:rPr sz="1750" spc="10" dirty="0">
                <a:latin typeface="Times New Roman"/>
                <a:cs typeface="Times New Roman"/>
              </a:rPr>
              <a:t>and retrieval.</a:t>
            </a:r>
            <a:endParaRPr sz="1750" dirty="0">
              <a:latin typeface="Times New Roman"/>
              <a:cs typeface="Times New Roman"/>
            </a:endParaRPr>
          </a:p>
          <a:p>
            <a:pPr marL="12700" marR="38735" algn="just">
              <a:spcBef>
                <a:spcPts val="310"/>
              </a:spcBef>
            </a:pPr>
            <a:r>
              <a:rPr sz="1750" b="1" spc="5" dirty="0">
                <a:latin typeface="Times New Roman"/>
                <a:cs typeface="Times New Roman"/>
              </a:rPr>
              <a:t>TensorFlow/IBM</a:t>
            </a:r>
            <a:r>
              <a:rPr sz="1750" b="1" spc="-5" dirty="0">
                <a:latin typeface="Times New Roman"/>
                <a:cs typeface="Times New Roman"/>
              </a:rPr>
              <a:t> </a:t>
            </a:r>
            <a:r>
              <a:rPr sz="1750" b="1" dirty="0">
                <a:latin typeface="Times New Roman"/>
                <a:cs typeface="Times New Roman"/>
              </a:rPr>
              <a:t>Watson</a:t>
            </a:r>
            <a:r>
              <a:rPr sz="1750" b="1" spc="15" dirty="0">
                <a:latin typeface="Times New Roman"/>
                <a:cs typeface="Times New Roman"/>
              </a:rPr>
              <a:t> </a:t>
            </a:r>
            <a:r>
              <a:rPr sz="1750" spc="10" dirty="0">
                <a:latin typeface="Times New Roman"/>
                <a:cs typeface="Times New Roman"/>
              </a:rPr>
              <a:t>forecasts and</a:t>
            </a:r>
            <a:r>
              <a:rPr sz="1750" spc="5" dirty="0">
                <a:latin typeface="Times New Roman"/>
                <a:cs typeface="Times New Roman"/>
              </a:rPr>
              <a:t> </a:t>
            </a:r>
            <a:r>
              <a:rPr sz="1750" spc="10" dirty="0">
                <a:latin typeface="Times New Roman"/>
                <a:cs typeface="Times New Roman"/>
              </a:rPr>
              <a:t>makes</a:t>
            </a:r>
            <a:r>
              <a:rPr sz="1750" spc="15" dirty="0">
                <a:latin typeface="Times New Roman"/>
                <a:cs typeface="Times New Roman"/>
              </a:rPr>
              <a:t> </a:t>
            </a:r>
            <a:r>
              <a:rPr sz="1750" spc="10" dirty="0">
                <a:latin typeface="Times New Roman"/>
                <a:cs typeface="Times New Roman"/>
              </a:rPr>
              <a:t>judgments using </a:t>
            </a:r>
            <a:r>
              <a:rPr sz="1750" spc="15" dirty="0">
                <a:latin typeface="Times New Roman"/>
                <a:cs typeface="Times New Roman"/>
              </a:rPr>
              <a:t> </a:t>
            </a:r>
            <a:r>
              <a:rPr sz="1750" spc="5" dirty="0">
                <a:latin typeface="Times New Roman"/>
                <a:cs typeface="Times New Roman"/>
              </a:rPr>
              <a:t>large </a:t>
            </a:r>
            <a:r>
              <a:rPr sz="1750" spc="10" dirty="0">
                <a:latin typeface="Times New Roman"/>
                <a:cs typeface="Times New Roman"/>
              </a:rPr>
              <a:t>datasets. Amazon's complex workplace uses </a:t>
            </a:r>
            <a:r>
              <a:rPr sz="1750" b="1" spc="10" dirty="0">
                <a:latin typeface="Times New Roman"/>
                <a:cs typeface="Times New Roman"/>
              </a:rPr>
              <a:t>Decision </a:t>
            </a:r>
            <a:r>
              <a:rPr sz="1750" b="1" spc="15" dirty="0">
                <a:latin typeface="Times New Roman"/>
                <a:cs typeface="Times New Roman"/>
              </a:rPr>
              <a:t> Support Systems (DSS) </a:t>
            </a:r>
            <a:r>
              <a:rPr sz="1750" spc="10" dirty="0">
                <a:latin typeface="Times New Roman"/>
                <a:cs typeface="Times New Roman"/>
              </a:rPr>
              <a:t>to integrate information, solve problems, </a:t>
            </a:r>
            <a:r>
              <a:rPr sz="1750" spc="-300" dirty="0">
                <a:latin typeface="Times New Roman"/>
                <a:cs typeface="Times New Roman"/>
              </a:rPr>
              <a:t> </a:t>
            </a:r>
            <a:r>
              <a:rPr sz="1750" spc="10" dirty="0">
                <a:latin typeface="Times New Roman"/>
                <a:cs typeface="Times New Roman"/>
              </a:rPr>
              <a:t>and</a:t>
            </a:r>
            <a:r>
              <a:rPr sz="1750" spc="5" dirty="0">
                <a:latin typeface="Times New Roman"/>
                <a:cs typeface="Times New Roman"/>
              </a:rPr>
              <a:t> </a:t>
            </a:r>
            <a:r>
              <a:rPr sz="1750" spc="10" dirty="0">
                <a:latin typeface="Times New Roman"/>
                <a:cs typeface="Times New Roman"/>
              </a:rPr>
              <a:t>improve</a:t>
            </a:r>
            <a:r>
              <a:rPr sz="1750" dirty="0">
                <a:latin typeface="Times New Roman"/>
                <a:cs typeface="Times New Roman"/>
              </a:rPr>
              <a:t> </a:t>
            </a:r>
            <a:r>
              <a:rPr sz="1750" spc="10" dirty="0">
                <a:latin typeface="Times New Roman"/>
                <a:cs typeface="Times New Roman"/>
              </a:rPr>
              <a:t>management</a:t>
            </a:r>
            <a:r>
              <a:rPr sz="1750" spc="15" dirty="0">
                <a:latin typeface="Times New Roman"/>
                <a:cs typeface="Times New Roman"/>
              </a:rPr>
              <a:t> </a:t>
            </a:r>
            <a:r>
              <a:rPr sz="1750" spc="10" dirty="0">
                <a:latin typeface="Times New Roman"/>
                <a:cs typeface="Times New Roman"/>
              </a:rPr>
              <a:t>(Abdullah</a:t>
            </a:r>
            <a:r>
              <a:rPr sz="1750" spc="5" dirty="0">
                <a:latin typeface="Times New Roman"/>
                <a:cs typeface="Times New Roman"/>
              </a:rPr>
              <a:t> </a:t>
            </a:r>
            <a:r>
              <a:rPr sz="1750" spc="10" dirty="0">
                <a:latin typeface="Times New Roman"/>
                <a:cs typeface="Times New Roman"/>
              </a:rPr>
              <a:t>et</a:t>
            </a:r>
            <a:r>
              <a:rPr sz="1750" spc="5" dirty="0">
                <a:latin typeface="Times New Roman"/>
                <a:cs typeface="Times New Roman"/>
              </a:rPr>
              <a:t> al., </a:t>
            </a:r>
            <a:r>
              <a:rPr sz="1750" spc="10" dirty="0">
                <a:latin typeface="Times New Roman"/>
                <a:cs typeface="Times New Roman"/>
              </a:rPr>
              <a:t>2005).</a:t>
            </a:r>
            <a:endParaRPr lang="en-US" sz="1750" spc="10" dirty="0">
              <a:latin typeface="Times New Roman"/>
              <a:cs typeface="Times New Roman"/>
            </a:endParaRPr>
          </a:p>
          <a:p>
            <a:pPr marL="12700" algn="just">
              <a:spcBef>
                <a:spcPts val="900"/>
              </a:spcBef>
            </a:pPr>
            <a:r>
              <a:rPr lang="en-US" sz="1750" spc="10" dirty="0">
                <a:latin typeface="Times New Roman"/>
                <a:cs typeface="Times New Roman"/>
              </a:rPr>
              <a:t>Employees learn and</a:t>
            </a:r>
            <a:r>
              <a:rPr lang="en-US" sz="1750" spc="5" dirty="0">
                <a:latin typeface="Times New Roman"/>
                <a:cs typeface="Times New Roman"/>
              </a:rPr>
              <a:t> </a:t>
            </a:r>
            <a:r>
              <a:rPr lang="en-US" sz="1750" spc="10" dirty="0">
                <a:latin typeface="Times New Roman"/>
                <a:cs typeface="Times New Roman"/>
              </a:rPr>
              <a:t>remain</a:t>
            </a:r>
            <a:r>
              <a:rPr lang="en-US" sz="1750" spc="15" dirty="0">
                <a:latin typeface="Times New Roman"/>
                <a:cs typeface="Times New Roman"/>
              </a:rPr>
              <a:t> </a:t>
            </a:r>
            <a:r>
              <a:rPr lang="en-US" sz="1750" spc="10" dirty="0">
                <a:latin typeface="Times New Roman"/>
                <a:cs typeface="Times New Roman"/>
              </a:rPr>
              <a:t>informed via</a:t>
            </a:r>
            <a:r>
              <a:rPr lang="en-US" sz="1750" spc="15" dirty="0">
                <a:latin typeface="Times New Roman"/>
                <a:cs typeface="Times New Roman"/>
              </a:rPr>
              <a:t> </a:t>
            </a:r>
            <a:r>
              <a:rPr lang="en-US" sz="1750" b="1" spc="15" dirty="0">
                <a:latin typeface="Times New Roman"/>
                <a:cs typeface="Times New Roman"/>
              </a:rPr>
              <a:t>Moodle</a:t>
            </a:r>
            <a:r>
              <a:rPr lang="en-US" sz="1750" b="1" spc="5" dirty="0">
                <a:latin typeface="Times New Roman"/>
                <a:cs typeface="Times New Roman"/>
              </a:rPr>
              <a:t> </a:t>
            </a:r>
            <a:r>
              <a:rPr lang="en-US" sz="1750" spc="10" dirty="0">
                <a:latin typeface="Times New Roman"/>
                <a:cs typeface="Times New Roman"/>
              </a:rPr>
              <a:t>and</a:t>
            </a:r>
            <a:r>
              <a:rPr lang="en-US" sz="1750" dirty="0">
                <a:latin typeface="Times New Roman"/>
                <a:cs typeface="Times New Roman"/>
              </a:rPr>
              <a:t> </a:t>
            </a:r>
            <a:r>
              <a:rPr lang="en-US" sz="1750" b="1" spc="10" dirty="0">
                <a:latin typeface="Times New Roman"/>
                <a:cs typeface="Times New Roman"/>
              </a:rPr>
              <a:t>Blackboard</a:t>
            </a:r>
            <a:r>
              <a:rPr lang="en-US" sz="1750" spc="10" dirty="0">
                <a:latin typeface="Times New Roman"/>
                <a:cs typeface="Times New Roman"/>
              </a:rPr>
              <a:t>.</a:t>
            </a:r>
            <a:endParaRPr lang="en-US" sz="1750" dirty="0">
              <a:latin typeface="Times New Roman"/>
              <a:cs typeface="Times New Roman"/>
            </a:endParaRPr>
          </a:p>
          <a:p>
            <a:pPr marL="12700" marR="5080" algn="just">
              <a:spcBef>
                <a:spcPts val="305"/>
              </a:spcBef>
            </a:pPr>
            <a:r>
              <a:rPr lang="en-US" sz="1750" dirty="0">
                <a:latin typeface="Times New Roman"/>
                <a:cs typeface="Times New Roman"/>
              </a:rPr>
              <a:t>Finally, </a:t>
            </a:r>
            <a:r>
              <a:rPr lang="en-US" sz="1750" spc="10" dirty="0">
                <a:latin typeface="Times New Roman"/>
                <a:cs typeface="Times New Roman"/>
              </a:rPr>
              <a:t>linking </a:t>
            </a:r>
            <a:r>
              <a:rPr lang="en-US" sz="1750" b="1" spc="20" dirty="0">
                <a:latin typeface="Times New Roman"/>
                <a:cs typeface="Times New Roman"/>
              </a:rPr>
              <a:t>CRM </a:t>
            </a:r>
            <a:r>
              <a:rPr lang="en-US" sz="1750" b="1" spc="10" dirty="0">
                <a:latin typeface="Times New Roman"/>
                <a:cs typeface="Times New Roman"/>
              </a:rPr>
              <a:t>systems </a:t>
            </a:r>
            <a:r>
              <a:rPr lang="en-US" sz="1750" spc="10" dirty="0">
                <a:latin typeface="Times New Roman"/>
                <a:cs typeface="Times New Roman"/>
              </a:rPr>
              <a:t>to </a:t>
            </a:r>
            <a:r>
              <a:rPr lang="en-US" sz="1750" spc="20" dirty="0">
                <a:latin typeface="Times New Roman"/>
                <a:cs typeface="Times New Roman"/>
              </a:rPr>
              <a:t>KM </a:t>
            </a:r>
            <a:r>
              <a:rPr lang="en-US" sz="1750" spc="10" dirty="0">
                <a:latin typeface="Times New Roman"/>
                <a:cs typeface="Times New Roman"/>
              </a:rPr>
              <a:t>tools like </a:t>
            </a:r>
            <a:r>
              <a:rPr lang="en-US" sz="1750" b="1" spc="10" dirty="0">
                <a:latin typeface="Times New Roman"/>
                <a:cs typeface="Times New Roman"/>
              </a:rPr>
              <a:t>Salesforce </a:t>
            </a:r>
            <a:r>
              <a:rPr lang="en-US" sz="1750" spc="10" dirty="0">
                <a:latin typeface="Times New Roman"/>
                <a:cs typeface="Times New Roman"/>
              </a:rPr>
              <a:t>with a </a:t>
            </a:r>
            <a:r>
              <a:rPr lang="en-US" sz="1750" spc="-300" dirty="0">
                <a:latin typeface="Times New Roman"/>
                <a:cs typeface="Times New Roman"/>
              </a:rPr>
              <a:t> </a:t>
            </a:r>
            <a:r>
              <a:rPr lang="en-US" sz="1750" spc="20" dirty="0">
                <a:latin typeface="Times New Roman"/>
                <a:cs typeface="Times New Roman"/>
              </a:rPr>
              <a:t>KM </a:t>
            </a:r>
            <a:r>
              <a:rPr lang="en-US" sz="1750" spc="10" dirty="0">
                <a:latin typeface="Times New Roman"/>
                <a:cs typeface="Times New Roman"/>
              </a:rPr>
              <a:t>repository improves customer service and personalizes </a:t>
            </a:r>
            <a:r>
              <a:rPr lang="en-US" sz="1750" spc="15" dirty="0">
                <a:latin typeface="Times New Roman"/>
                <a:cs typeface="Times New Roman"/>
              </a:rPr>
              <a:t> </a:t>
            </a:r>
            <a:r>
              <a:rPr lang="en-US" sz="1750" spc="10" dirty="0">
                <a:latin typeface="Times New Roman"/>
                <a:cs typeface="Times New Roman"/>
              </a:rPr>
              <a:t>experiences</a:t>
            </a:r>
            <a:r>
              <a:rPr lang="en-US" sz="1750" spc="-5" dirty="0">
                <a:latin typeface="Times New Roman"/>
                <a:cs typeface="Times New Roman"/>
              </a:rPr>
              <a:t> </a:t>
            </a:r>
            <a:r>
              <a:rPr lang="en-US" sz="1750" spc="15" dirty="0">
                <a:latin typeface="Times New Roman"/>
                <a:cs typeface="Times New Roman"/>
              </a:rPr>
              <a:t>by</a:t>
            </a:r>
            <a:r>
              <a:rPr lang="en-US" sz="1750" spc="10" dirty="0">
                <a:latin typeface="Times New Roman"/>
                <a:cs typeface="Times New Roman"/>
              </a:rPr>
              <a:t> offering</a:t>
            </a:r>
            <a:r>
              <a:rPr lang="en-US" sz="1750" dirty="0">
                <a:latin typeface="Times New Roman"/>
                <a:cs typeface="Times New Roman"/>
              </a:rPr>
              <a:t> </a:t>
            </a:r>
            <a:r>
              <a:rPr lang="en-US" sz="1750" spc="10" dirty="0">
                <a:latin typeface="Times New Roman"/>
                <a:cs typeface="Times New Roman"/>
              </a:rPr>
              <a:t>a</a:t>
            </a:r>
            <a:r>
              <a:rPr lang="en-US" sz="1750" spc="5" dirty="0">
                <a:latin typeface="Times New Roman"/>
                <a:cs typeface="Times New Roman"/>
              </a:rPr>
              <a:t> </a:t>
            </a:r>
            <a:r>
              <a:rPr lang="en-US" sz="1750" spc="10" dirty="0">
                <a:latin typeface="Times New Roman"/>
                <a:cs typeface="Times New Roman"/>
              </a:rPr>
              <a:t>full</a:t>
            </a:r>
            <a:r>
              <a:rPr lang="en-US" sz="1750" dirty="0">
                <a:latin typeface="Times New Roman"/>
                <a:cs typeface="Times New Roman"/>
              </a:rPr>
              <a:t> </a:t>
            </a:r>
            <a:r>
              <a:rPr lang="en-US" sz="1750" spc="10" dirty="0">
                <a:latin typeface="Times New Roman"/>
                <a:cs typeface="Times New Roman"/>
              </a:rPr>
              <a:t>view</a:t>
            </a:r>
            <a:r>
              <a:rPr lang="en-US" sz="1750" dirty="0">
                <a:latin typeface="Times New Roman"/>
                <a:cs typeface="Times New Roman"/>
              </a:rPr>
              <a:t> </a:t>
            </a:r>
            <a:r>
              <a:rPr lang="en-US" sz="1750" spc="10" dirty="0">
                <a:latin typeface="Times New Roman"/>
                <a:cs typeface="Times New Roman"/>
              </a:rPr>
              <a:t>of client</a:t>
            </a:r>
            <a:r>
              <a:rPr lang="en-US" sz="1750" dirty="0">
                <a:latin typeface="Times New Roman"/>
                <a:cs typeface="Times New Roman"/>
              </a:rPr>
              <a:t> </a:t>
            </a:r>
            <a:r>
              <a:rPr lang="en-US" sz="1750" spc="10" dirty="0">
                <a:latin typeface="Times New Roman"/>
                <a:cs typeface="Times New Roman"/>
              </a:rPr>
              <a:t>interactions.</a:t>
            </a:r>
            <a:endParaRPr lang="en-US" sz="1750" dirty="0">
              <a:latin typeface="Times New Roman"/>
              <a:cs typeface="Times New Roman"/>
            </a:endParaRPr>
          </a:p>
          <a:p>
            <a:pPr marL="12700" marR="96520" algn="just">
              <a:spcBef>
                <a:spcPts val="310"/>
              </a:spcBef>
            </a:pPr>
            <a:r>
              <a:rPr lang="en-US" sz="1750" spc="15" dirty="0">
                <a:latin typeface="Times New Roman"/>
                <a:cs typeface="Times New Roman"/>
              </a:rPr>
              <a:t>The knowledge </a:t>
            </a:r>
            <a:r>
              <a:rPr lang="en-US" sz="1750" spc="10" dirty="0">
                <a:latin typeface="Times New Roman"/>
                <a:cs typeface="Times New Roman"/>
              </a:rPr>
              <a:t>management ecosystem uses these tools </a:t>
            </a:r>
            <a:r>
              <a:rPr lang="en-US" sz="1750" spc="15" dirty="0">
                <a:latin typeface="Times New Roman"/>
                <a:cs typeface="Times New Roman"/>
              </a:rPr>
              <a:t> </a:t>
            </a:r>
            <a:r>
              <a:rPr lang="en-US" sz="1750" dirty="0">
                <a:latin typeface="Times New Roman"/>
                <a:cs typeface="Times New Roman"/>
              </a:rPr>
              <a:t>differently.</a:t>
            </a:r>
            <a:r>
              <a:rPr lang="en-US" sz="1750" spc="10" dirty="0">
                <a:latin typeface="Times New Roman"/>
                <a:cs typeface="Times New Roman"/>
              </a:rPr>
              <a:t> Increase</a:t>
            </a:r>
            <a:r>
              <a:rPr lang="en-US" sz="1750" spc="15" dirty="0">
                <a:latin typeface="Times New Roman"/>
                <a:cs typeface="Times New Roman"/>
              </a:rPr>
              <a:t> knowledge</a:t>
            </a:r>
            <a:r>
              <a:rPr lang="en-US" sz="1750" spc="10" dirty="0">
                <a:latin typeface="Times New Roman"/>
                <a:cs typeface="Times New Roman"/>
              </a:rPr>
              <a:t> sharing, </a:t>
            </a:r>
            <a:r>
              <a:rPr lang="en-US" sz="1750" dirty="0">
                <a:latin typeface="Times New Roman"/>
                <a:cs typeface="Times New Roman"/>
              </a:rPr>
              <a:t>accessibility, </a:t>
            </a:r>
            <a:r>
              <a:rPr lang="en-US" sz="1750" spc="10" dirty="0">
                <a:latin typeface="Times New Roman"/>
                <a:cs typeface="Times New Roman"/>
              </a:rPr>
              <a:t>analytical </a:t>
            </a:r>
            <a:r>
              <a:rPr lang="en-US" sz="1750" spc="15" dirty="0">
                <a:latin typeface="Times New Roman"/>
                <a:cs typeface="Times New Roman"/>
              </a:rPr>
              <a:t> </a:t>
            </a:r>
            <a:r>
              <a:rPr lang="en-US" sz="1750" spc="10" dirty="0">
                <a:latin typeface="Times New Roman"/>
                <a:cs typeface="Times New Roman"/>
              </a:rPr>
              <a:t>insights, and decision-making. Each function supports Amazon's </a:t>
            </a:r>
            <a:r>
              <a:rPr lang="en-US" sz="1750" spc="-305" dirty="0">
                <a:latin typeface="Times New Roman"/>
                <a:cs typeface="Times New Roman"/>
              </a:rPr>
              <a:t> </a:t>
            </a:r>
            <a:r>
              <a:rPr lang="en-US" sz="1750" spc="10" dirty="0">
                <a:latin typeface="Times New Roman"/>
                <a:cs typeface="Times New Roman"/>
              </a:rPr>
              <a:t>strategic</a:t>
            </a:r>
            <a:r>
              <a:rPr lang="en-US" sz="1750" spc="-5" dirty="0">
                <a:latin typeface="Times New Roman"/>
                <a:cs typeface="Times New Roman"/>
              </a:rPr>
              <a:t> </a:t>
            </a:r>
            <a:r>
              <a:rPr lang="en-US" sz="1750" spc="10" dirty="0">
                <a:latin typeface="Times New Roman"/>
                <a:cs typeface="Times New Roman"/>
              </a:rPr>
              <a:t>and</a:t>
            </a:r>
            <a:r>
              <a:rPr lang="en-US" sz="1750" spc="5" dirty="0">
                <a:latin typeface="Times New Roman"/>
                <a:cs typeface="Times New Roman"/>
              </a:rPr>
              <a:t> </a:t>
            </a:r>
            <a:r>
              <a:rPr lang="en-US" sz="1750" spc="10" dirty="0">
                <a:latin typeface="Times New Roman"/>
                <a:cs typeface="Times New Roman"/>
              </a:rPr>
              <a:t>operational</a:t>
            </a:r>
            <a:r>
              <a:rPr lang="en-US" sz="1750" spc="-5" dirty="0">
                <a:latin typeface="Times New Roman"/>
                <a:cs typeface="Times New Roman"/>
              </a:rPr>
              <a:t> </a:t>
            </a:r>
            <a:r>
              <a:rPr lang="en-US" sz="1750" spc="10" dirty="0">
                <a:latin typeface="Times New Roman"/>
                <a:cs typeface="Times New Roman"/>
              </a:rPr>
              <a:t>goals</a:t>
            </a:r>
            <a:r>
              <a:rPr lang="en-US" sz="1750" spc="5" dirty="0">
                <a:latin typeface="Times New Roman"/>
                <a:cs typeface="Times New Roman"/>
              </a:rPr>
              <a:t> (O’Connor, S., </a:t>
            </a:r>
            <a:r>
              <a:rPr lang="en-US" sz="1750" spc="10" dirty="0">
                <a:latin typeface="Times New Roman"/>
                <a:cs typeface="Times New Roman"/>
              </a:rPr>
              <a:t>2013).</a:t>
            </a:r>
            <a:endParaRPr lang="en-US" sz="1750" dirty="0">
              <a:latin typeface="Times New Roman"/>
              <a:cs typeface="Times New Roman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6787057" y="224471"/>
            <a:ext cx="8254365" cy="1281120"/>
          </a:xfrm>
          <a:prstGeom prst="rect">
            <a:avLst/>
          </a:prstGeom>
        </p:spPr>
        <p:txBody>
          <a:bodyPr vert="horz" wrap="square" lIns="0" tIns="14351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130"/>
              </a:spcBef>
            </a:pPr>
            <a:r>
              <a:rPr sz="2450" b="1" spc="10" dirty="0">
                <a:solidFill>
                  <a:srgbClr val="FFFFFF"/>
                </a:solidFill>
                <a:latin typeface="Times New Roman"/>
                <a:cs typeface="Times New Roman"/>
              </a:rPr>
              <a:t>Knowledge</a:t>
            </a:r>
            <a:r>
              <a:rPr sz="2450" b="1" spc="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50" b="1" spc="10" dirty="0">
                <a:solidFill>
                  <a:srgbClr val="FFFFFF"/>
                </a:solidFill>
                <a:latin typeface="Times New Roman"/>
                <a:cs typeface="Times New Roman"/>
              </a:rPr>
              <a:t>Management (KM)</a:t>
            </a:r>
            <a:r>
              <a:rPr sz="2450" b="1" spc="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50" b="1" spc="10" dirty="0">
                <a:solidFill>
                  <a:srgbClr val="FFFFFF"/>
                </a:solidFill>
                <a:latin typeface="Times New Roman"/>
                <a:cs typeface="Times New Roman"/>
              </a:rPr>
              <a:t>System </a:t>
            </a:r>
            <a:r>
              <a:rPr sz="2450" b="1" spc="5" dirty="0">
                <a:solidFill>
                  <a:srgbClr val="FFFFFF"/>
                </a:solidFill>
                <a:latin typeface="Times New Roman"/>
                <a:cs typeface="Times New Roman"/>
              </a:rPr>
              <a:t>in </a:t>
            </a:r>
            <a:r>
              <a:rPr sz="2450" b="1" spc="10" dirty="0">
                <a:solidFill>
                  <a:srgbClr val="FFFFFF"/>
                </a:solidFill>
                <a:latin typeface="Times New Roman"/>
                <a:cs typeface="Times New Roman"/>
              </a:rPr>
              <a:t>practice </a:t>
            </a:r>
            <a:r>
              <a:rPr sz="2450" b="1" spc="5" dirty="0">
                <a:solidFill>
                  <a:srgbClr val="FFFFFF"/>
                </a:solidFill>
                <a:latin typeface="Times New Roman"/>
                <a:cs typeface="Times New Roman"/>
              </a:rPr>
              <a:t>at</a:t>
            </a:r>
            <a:r>
              <a:rPr sz="2450" b="1" spc="-13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50" b="1" spc="10" dirty="0">
                <a:solidFill>
                  <a:srgbClr val="FFFFFF"/>
                </a:solidFill>
                <a:latin typeface="Times New Roman"/>
                <a:cs typeface="Times New Roman"/>
              </a:rPr>
              <a:t>Amazon</a:t>
            </a:r>
            <a:endParaRPr sz="2450" dirty="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  <a:spcBef>
                <a:spcPts val="840"/>
              </a:spcBef>
            </a:pPr>
            <a:r>
              <a:rPr sz="2000" spc="5" dirty="0">
                <a:solidFill>
                  <a:srgbClr val="FFFFFF"/>
                </a:solidFill>
                <a:latin typeface="Times New Roman"/>
                <a:cs typeface="Times New Roman"/>
              </a:rPr>
              <a:t>Knowledge</a:t>
            </a:r>
            <a:r>
              <a:rPr sz="2000" spc="-1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spc="5" dirty="0">
                <a:solidFill>
                  <a:srgbClr val="FFFFFF"/>
                </a:solidFill>
                <a:latin typeface="Times New Roman"/>
                <a:cs typeface="Times New Roman"/>
              </a:rPr>
              <a:t>and Information</a:t>
            </a:r>
            <a:r>
              <a:rPr sz="2000" spc="-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spc="5" dirty="0">
                <a:solidFill>
                  <a:srgbClr val="FFFFFF"/>
                </a:solidFill>
                <a:latin typeface="Times New Roman"/>
                <a:cs typeface="Times New Roman"/>
              </a:rPr>
              <a:t>Management</a:t>
            </a:r>
            <a:r>
              <a:rPr sz="2000" spc="-1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spc="5" dirty="0">
                <a:solidFill>
                  <a:srgbClr val="FFFFFF"/>
                </a:solidFill>
                <a:latin typeface="Times New Roman"/>
                <a:cs typeface="Times New Roman"/>
              </a:rPr>
              <a:t>Skills for</a:t>
            </a: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spc="5" dirty="0">
                <a:solidFill>
                  <a:srgbClr val="FFFFFF"/>
                </a:solidFill>
                <a:latin typeface="Times New Roman"/>
                <a:cs typeface="Times New Roman"/>
              </a:rPr>
              <a:t>the</a:t>
            </a:r>
            <a:r>
              <a:rPr sz="2000" spc="-3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Times New Roman"/>
                <a:cs typeface="Times New Roman"/>
              </a:rPr>
              <a:t>Workplace</a:t>
            </a:r>
            <a:endParaRPr sz="2000" dirty="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  <a:spcBef>
                <a:spcPts val="765"/>
              </a:spcBef>
            </a:pPr>
            <a:r>
              <a:rPr sz="1600" spc="1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</a:t>
            </a:r>
            <a:r>
              <a:rPr sz="1600" spc="-5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spc="1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Name:</a:t>
            </a:r>
            <a:r>
              <a:rPr lang="en-GB" sz="1600" spc="325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Alina Cocirlea </a:t>
            </a:r>
            <a:r>
              <a:rPr sz="1600" spc="1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</a:t>
            </a:r>
            <a:r>
              <a:rPr sz="1600" spc="-5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spc="1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ID:</a:t>
            </a:r>
            <a:r>
              <a:rPr lang="en-GB" sz="1600" spc="1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2123036</a:t>
            </a:r>
            <a:endParaRPr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5341411" y="8133784"/>
            <a:ext cx="4352129" cy="746615"/>
          </a:xfrm>
          <a:prstGeom prst="rect">
            <a:avLst/>
          </a:prstGeom>
          <a:solidFill>
            <a:schemeClr val="accent1"/>
          </a:solidFill>
        </p:spPr>
        <p:txBody>
          <a:bodyPr vert="horz" wrap="square" lIns="0" tIns="23495" rIns="0" bIns="0" rtlCol="0">
            <a:spAutoFit/>
          </a:bodyPr>
          <a:lstStyle/>
          <a:p>
            <a:pPr marL="1593850" marR="492759" indent="-1093470">
              <a:lnSpc>
                <a:spcPts val="2970"/>
              </a:lnSpc>
              <a:spcBef>
                <a:spcPts val="185"/>
              </a:spcBef>
            </a:pPr>
            <a:r>
              <a:rPr sz="1650" b="1" spc="-90" dirty="0">
                <a:latin typeface="Times New Roman"/>
                <a:cs typeface="Times New Roman"/>
              </a:rPr>
              <a:t>WAYS </a:t>
            </a:r>
            <a:r>
              <a:rPr sz="1650" b="1" spc="-5" dirty="0">
                <a:latin typeface="Times New Roman"/>
                <a:cs typeface="Times New Roman"/>
              </a:rPr>
              <a:t>OF COMMERCIALIZING THE </a:t>
            </a:r>
            <a:r>
              <a:rPr sz="1650" b="1" spc="-400" dirty="0">
                <a:latin typeface="Times New Roman"/>
                <a:cs typeface="Times New Roman"/>
              </a:rPr>
              <a:t> </a:t>
            </a:r>
            <a:r>
              <a:rPr sz="1650" b="1" spc="-5" dirty="0">
                <a:latin typeface="Times New Roman"/>
                <a:cs typeface="Times New Roman"/>
              </a:rPr>
              <a:t>KNOWLEDGE</a:t>
            </a:r>
            <a:endParaRPr sz="1650" dirty="0">
              <a:latin typeface="Times New Roman"/>
              <a:cs typeface="Times New Roman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5431462" y="9005536"/>
            <a:ext cx="4248000" cy="5544000"/>
          </a:xfrm>
          <a:prstGeom prst="rect">
            <a:avLst/>
          </a:prstGeom>
          <a:solidFill>
            <a:schemeClr val="accent1"/>
          </a:solidFill>
        </p:spPr>
        <p:txBody>
          <a:bodyPr vert="horz" wrap="square" lIns="0" tIns="11430" rIns="0" bIns="0" rtlCol="0">
            <a:spAutoFit/>
          </a:bodyPr>
          <a:lstStyle/>
          <a:p>
            <a:pPr marL="12700" marR="5080" algn="just">
              <a:spcBef>
                <a:spcPts val="90"/>
              </a:spcBef>
            </a:pPr>
            <a:r>
              <a:rPr sz="1700" spc="10" dirty="0">
                <a:latin typeface="Times New Roman"/>
                <a:cs typeface="Times New Roman"/>
              </a:rPr>
              <a:t>Commercializing </a:t>
            </a:r>
            <a:r>
              <a:rPr sz="1700" spc="15" dirty="0">
                <a:latin typeface="Times New Roman"/>
                <a:cs typeface="Times New Roman"/>
              </a:rPr>
              <a:t>knowledge </a:t>
            </a:r>
            <a:r>
              <a:rPr sz="1700" spc="10" dirty="0">
                <a:latin typeface="Times New Roman"/>
                <a:cs typeface="Times New Roman"/>
              </a:rPr>
              <a:t>management system data can make </a:t>
            </a:r>
            <a:r>
              <a:rPr sz="1700" spc="-300" dirty="0">
                <a:latin typeface="Times New Roman"/>
                <a:cs typeface="Times New Roman"/>
              </a:rPr>
              <a:t> </a:t>
            </a:r>
            <a:r>
              <a:rPr sz="1700" spc="10" dirty="0">
                <a:latin typeface="Times New Roman"/>
                <a:cs typeface="Times New Roman"/>
              </a:rPr>
              <a:t>Amazon</a:t>
            </a:r>
            <a:r>
              <a:rPr sz="1700" spc="25" dirty="0">
                <a:latin typeface="Times New Roman"/>
                <a:cs typeface="Times New Roman"/>
              </a:rPr>
              <a:t> </a:t>
            </a:r>
            <a:r>
              <a:rPr sz="1700" spc="-5" dirty="0">
                <a:latin typeface="Times New Roman"/>
                <a:cs typeface="Times New Roman"/>
              </a:rPr>
              <a:t>money.</a:t>
            </a:r>
            <a:r>
              <a:rPr sz="1700" spc="10" dirty="0">
                <a:latin typeface="Times New Roman"/>
                <a:cs typeface="Times New Roman"/>
              </a:rPr>
              <a:t> Internal</a:t>
            </a:r>
            <a:r>
              <a:rPr sz="1700" spc="5" dirty="0">
                <a:latin typeface="Times New Roman"/>
                <a:cs typeface="Times New Roman"/>
              </a:rPr>
              <a:t> </a:t>
            </a:r>
            <a:r>
              <a:rPr sz="1700" spc="10" dirty="0">
                <a:latin typeface="Times New Roman"/>
                <a:cs typeface="Times New Roman"/>
              </a:rPr>
              <a:t>data analytics</a:t>
            </a:r>
            <a:r>
              <a:rPr sz="1700" spc="5" dirty="0">
                <a:latin typeface="Times New Roman"/>
                <a:cs typeface="Times New Roman"/>
              </a:rPr>
              <a:t> </a:t>
            </a:r>
            <a:r>
              <a:rPr sz="1700" spc="10" dirty="0">
                <a:latin typeface="Times New Roman"/>
                <a:cs typeface="Times New Roman"/>
              </a:rPr>
              <a:t>can</a:t>
            </a:r>
            <a:r>
              <a:rPr sz="1700" spc="15" dirty="0">
                <a:latin typeface="Times New Roman"/>
                <a:cs typeface="Times New Roman"/>
              </a:rPr>
              <a:t> </a:t>
            </a:r>
            <a:r>
              <a:rPr sz="1700" spc="10" dirty="0">
                <a:latin typeface="Times New Roman"/>
                <a:cs typeface="Times New Roman"/>
              </a:rPr>
              <a:t>reveal market</a:t>
            </a:r>
            <a:r>
              <a:rPr sz="1700" spc="15" dirty="0">
                <a:latin typeface="Times New Roman"/>
                <a:cs typeface="Times New Roman"/>
              </a:rPr>
              <a:t> </a:t>
            </a:r>
            <a:r>
              <a:rPr sz="1700" spc="10" dirty="0">
                <a:latin typeface="Times New Roman"/>
                <a:cs typeface="Times New Roman"/>
              </a:rPr>
              <a:t>trends, </a:t>
            </a:r>
            <a:r>
              <a:rPr sz="1700" spc="-295" dirty="0">
                <a:latin typeface="Times New Roman"/>
                <a:cs typeface="Times New Roman"/>
              </a:rPr>
              <a:t> </a:t>
            </a:r>
            <a:r>
              <a:rPr sz="1700" spc="10" dirty="0">
                <a:latin typeface="Times New Roman"/>
                <a:cs typeface="Times New Roman"/>
              </a:rPr>
              <a:t>customer habits, and product preferences. Amazon can use this </a:t>
            </a:r>
            <a:r>
              <a:rPr sz="1700" spc="15" dirty="0">
                <a:latin typeface="Times New Roman"/>
                <a:cs typeface="Times New Roman"/>
              </a:rPr>
              <a:t> </a:t>
            </a:r>
            <a:r>
              <a:rPr sz="1700" spc="10" dirty="0">
                <a:latin typeface="Times New Roman"/>
                <a:cs typeface="Times New Roman"/>
              </a:rPr>
              <a:t>data</a:t>
            </a:r>
            <a:r>
              <a:rPr sz="1700" spc="5" dirty="0">
                <a:latin typeface="Times New Roman"/>
                <a:cs typeface="Times New Roman"/>
              </a:rPr>
              <a:t> </a:t>
            </a:r>
            <a:r>
              <a:rPr sz="1700" spc="10" dirty="0">
                <a:latin typeface="Times New Roman"/>
                <a:cs typeface="Times New Roman"/>
              </a:rPr>
              <a:t>for product</a:t>
            </a:r>
            <a:r>
              <a:rPr sz="1700" dirty="0">
                <a:latin typeface="Times New Roman"/>
                <a:cs typeface="Times New Roman"/>
              </a:rPr>
              <a:t> </a:t>
            </a:r>
            <a:r>
              <a:rPr sz="1700" spc="10" dirty="0">
                <a:latin typeface="Times New Roman"/>
                <a:cs typeface="Times New Roman"/>
              </a:rPr>
              <a:t>improvement or market research.</a:t>
            </a:r>
            <a:endParaRPr sz="1700" dirty="0">
              <a:latin typeface="Times New Roman"/>
              <a:cs typeface="Times New Roman"/>
            </a:endParaRPr>
          </a:p>
          <a:p>
            <a:pPr marL="12700" algn="just">
              <a:spcBef>
                <a:spcPts val="130"/>
              </a:spcBef>
            </a:pPr>
            <a:r>
              <a:rPr sz="1700" spc="10" dirty="0">
                <a:latin typeface="Times New Roman"/>
                <a:cs typeface="Times New Roman"/>
              </a:rPr>
              <a:t>Amazon's</a:t>
            </a:r>
            <a:r>
              <a:rPr sz="1700" spc="20" dirty="0">
                <a:latin typeface="Times New Roman"/>
                <a:cs typeface="Times New Roman"/>
              </a:rPr>
              <a:t> KM</a:t>
            </a:r>
            <a:r>
              <a:rPr sz="1700" spc="15" dirty="0">
                <a:latin typeface="Times New Roman"/>
                <a:cs typeface="Times New Roman"/>
              </a:rPr>
              <a:t> </a:t>
            </a:r>
            <a:r>
              <a:rPr sz="1700" spc="10" dirty="0">
                <a:latin typeface="Times New Roman"/>
                <a:cs typeface="Times New Roman"/>
              </a:rPr>
              <a:t>system</a:t>
            </a:r>
            <a:r>
              <a:rPr sz="1700" spc="5" dirty="0">
                <a:latin typeface="Times New Roman"/>
                <a:cs typeface="Times New Roman"/>
              </a:rPr>
              <a:t> </a:t>
            </a:r>
            <a:r>
              <a:rPr sz="1700" spc="10" dirty="0">
                <a:latin typeface="Times New Roman"/>
                <a:cs typeface="Times New Roman"/>
              </a:rPr>
              <a:t>creates</a:t>
            </a:r>
            <a:r>
              <a:rPr sz="1700" spc="15" dirty="0">
                <a:latin typeface="Times New Roman"/>
                <a:cs typeface="Times New Roman"/>
              </a:rPr>
              <a:t> </a:t>
            </a:r>
            <a:r>
              <a:rPr sz="1700" spc="10" dirty="0">
                <a:latin typeface="Times New Roman"/>
                <a:cs typeface="Times New Roman"/>
              </a:rPr>
              <a:t>products</a:t>
            </a:r>
            <a:r>
              <a:rPr sz="1700" dirty="0">
                <a:latin typeface="Times New Roman"/>
                <a:cs typeface="Times New Roman"/>
              </a:rPr>
              <a:t> </a:t>
            </a:r>
            <a:r>
              <a:rPr sz="1700" spc="10" dirty="0">
                <a:latin typeface="Times New Roman"/>
                <a:cs typeface="Times New Roman"/>
              </a:rPr>
              <a:t>from</a:t>
            </a:r>
            <a:r>
              <a:rPr sz="1700" spc="15" dirty="0">
                <a:latin typeface="Times New Roman"/>
                <a:cs typeface="Times New Roman"/>
              </a:rPr>
              <a:t> </a:t>
            </a:r>
            <a:r>
              <a:rPr sz="1700" spc="10" dirty="0">
                <a:latin typeface="Times New Roman"/>
                <a:cs typeface="Times New Roman"/>
              </a:rPr>
              <a:t>customer</a:t>
            </a:r>
            <a:r>
              <a:rPr sz="1700" spc="15" dirty="0">
                <a:latin typeface="Times New Roman"/>
                <a:cs typeface="Times New Roman"/>
              </a:rPr>
              <a:t> </a:t>
            </a:r>
            <a:r>
              <a:rPr sz="1700" spc="10" dirty="0">
                <a:latin typeface="Times New Roman"/>
                <a:cs typeface="Times New Roman"/>
              </a:rPr>
              <a:t>input</a:t>
            </a:r>
            <a:r>
              <a:rPr sz="1700" spc="5" dirty="0">
                <a:latin typeface="Times New Roman"/>
                <a:cs typeface="Times New Roman"/>
              </a:rPr>
              <a:t> </a:t>
            </a:r>
            <a:r>
              <a:rPr sz="1700" spc="10" dirty="0">
                <a:latin typeface="Times New Roman"/>
                <a:cs typeface="Times New Roman"/>
              </a:rPr>
              <a:t>and </a:t>
            </a:r>
            <a:r>
              <a:rPr sz="1700" spc="-295" dirty="0">
                <a:latin typeface="Times New Roman"/>
                <a:cs typeface="Times New Roman"/>
              </a:rPr>
              <a:t> </a:t>
            </a:r>
            <a:r>
              <a:rPr sz="1700" spc="10" dirty="0">
                <a:latin typeface="Times New Roman"/>
                <a:cs typeface="Times New Roman"/>
              </a:rPr>
              <a:t>usage </a:t>
            </a:r>
            <a:r>
              <a:rPr sz="1700" spc="5" dirty="0">
                <a:latin typeface="Times New Roman"/>
                <a:cs typeface="Times New Roman"/>
              </a:rPr>
              <a:t>data.</a:t>
            </a:r>
            <a:r>
              <a:rPr sz="1700" spc="10" dirty="0">
                <a:latin typeface="Times New Roman"/>
                <a:cs typeface="Times New Roman"/>
              </a:rPr>
              <a:t> Product</a:t>
            </a:r>
            <a:r>
              <a:rPr sz="1700" spc="5" dirty="0">
                <a:latin typeface="Times New Roman"/>
                <a:cs typeface="Times New Roman"/>
              </a:rPr>
              <a:t> </a:t>
            </a:r>
            <a:r>
              <a:rPr sz="1700" spc="10" dirty="0">
                <a:latin typeface="Times New Roman"/>
                <a:cs typeface="Times New Roman"/>
              </a:rPr>
              <a:t>design</a:t>
            </a:r>
            <a:r>
              <a:rPr sz="1700" spc="5" dirty="0">
                <a:latin typeface="Times New Roman"/>
                <a:cs typeface="Times New Roman"/>
              </a:rPr>
              <a:t> </a:t>
            </a:r>
            <a:r>
              <a:rPr sz="1700" spc="10" dirty="0">
                <a:latin typeface="Times New Roman"/>
                <a:cs typeface="Times New Roman"/>
              </a:rPr>
              <a:t>meets</a:t>
            </a:r>
            <a:r>
              <a:rPr sz="1700" spc="15" dirty="0">
                <a:latin typeface="Times New Roman"/>
                <a:cs typeface="Times New Roman"/>
              </a:rPr>
              <a:t> </a:t>
            </a:r>
            <a:r>
              <a:rPr sz="1700" spc="10" dirty="0">
                <a:latin typeface="Times New Roman"/>
                <a:cs typeface="Times New Roman"/>
              </a:rPr>
              <a:t>customer needs,</a:t>
            </a:r>
            <a:r>
              <a:rPr sz="1700" spc="15" dirty="0">
                <a:latin typeface="Times New Roman"/>
                <a:cs typeface="Times New Roman"/>
              </a:rPr>
              <a:t> </a:t>
            </a:r>
            <a:r>
              <a:rPr sz="1700" spc="10" dirty="0">
                <a:latin typeface="Times New Roman"/>
                <a:cs typeface="Times New Roman"/>
              </a:rPr>
              <a:t>improving </a:t>
            </a:r>
            <a:r>
              <a:rPr sz="1700" spc="15" dirty="0">
                <a:latin typeface="Times New Roman"/>
                <a:cs typeface="Times New Roman"/>
              </a:rPr>
              <a:t> </a:t>
            </a:r>
            <a:r>
              <a:rPr sz="1700" spc="10" dirty="0">
                <a:latin typeface="Times New Roman"/>
                <a:cs typeface="Times New Roman"/>
              </a:rPr>
              <a:t>market</a:t>
            </a:r>
            <a:r>
              <a:rPr sz="1700" spc="5" dirty="0">
                <a:latin typeface="Times New Roman"/>
                <a:cs typeface="Times New Roman"/>
              </a:rPr>
              <a:t> </a:t>
            </a:r>
            <a:r>
              <a:rPr sz="1700" spc="10" dirty="0">
                <a:latin typeface="Times New Roman"/>
                <a:cs typeface="Times New Roman"/>
              </a:rPr>
              <a:t>success</a:t>
            </a:r>
            <a:r>
              <a:rPr sz="1700" dirty="0">
                <a:latin typeface="Times New Roman"/>
                <a:cs typeface="Times New Roman"/>
              </a:rPr>
              <a:t> </a:t>
            </a:r>
            <a:r>
              <a:rPr sz="1700" spc="5" dirty="0">
                <a:latin typeface="Times New Roman"/>
                <a:cs typeface="Times New Roman"/>
              </a:rPr>
              <a:t>(Tiwana,</a:t>
            </a:r>
            <a:r>
              <a:rPr sz="1700" spc="-60" dirty="0">
                <a:latin typeface="Times New Roman"/>
                <a:cs typeface="Times New Roman"/>
              </a:rPr>
              <a:t> </a:t>
            </a:r>
            <a:r>
              <a:rPr sz="1700" spc="10" dirty="0">
                <a:latin typeface="Times New Roman"/>
                <a:cs typeface="Times New Roman"/>
              </a:rPr>
              <a:t>A., 2000).</a:t>
            </a:r>
            <a:r>
              <a:rPr lang="en-US" sz="1700" spc="10" dirty="0">
                <a:latin typeface="Times New Roman"/>
                <a:cs typeface="Times New Roman"/>
              </a:rPr>
              <a:t> Amazon</a:t>
            </a:r>
            <a:r>
              <a:rPr lang="en-US" sz="1700" spc="20" dirty="0">
                <a:latin typeface="Times New Roman"/>
                <a:cs typeface="Times New Roman"/>
              </a:rPr>
              <a:t> </a:t>
            </a:r>
            <a:r>
              <a:rPr lang="en-US" sz="1700" spc="10" dirty="0">
                <a:latin typeface="Times New Roman"/>
                <a:cs typeface="Times New Roman"/>
              </a:rPr>
              <a:t>may</a:t>
            </a:r>
            <a:r>
              <a:rPr lang="en-US" sz="1700" spc="15" dirty="0">
                <a:latin typeface="Times New Roman"/>
                <a:cs typeface="Times New Roman"/>
              </a:rPr>
              <a:t> </a:t>
            </a:r>
            <a:r>
              <a:rPr lang="en-US" sz="1700" spc="10" dirty="0">
                <a:latin typeface="Times New Roman"/>
                <a:cs typeface="Times New Roman"/>
              </a:rPr>
              <a:t>license</a:t>
            </a:r>
            <a:r>
              <a:rPr lang="en-US" sz="1700" spc="5" dirty="0">
                <a:latin typeface="Times New Roman"/>
                <a:cs typeface="Times New Roman"/>
              </a:rPr>
              <a:t> its</a:t>
            </a:r>
            <a:r>
              <a:rPr lang="en-US" sz="1700" spc="15" dirty="0">
                <a:latin typeface="Times New Roman"/>
                <a:cs typeface="Times New Roman"/>
              </a:rPr>
              <a:t> knowledge</a:t>
            </a:r>
            <a:r>
              <a:rPr lang="en-US" sz="1700" dirty="0">
                <a:latin typeface="Times New Roman"/>
                <a:cs typeface="Times New Roman"/>
              </a:rPr>
              <a:t> </a:t>
            </a:r>
            <a:r>
              <a:rPr lang="en-US" sz="1700" spc="10" dirty="0">
                <a:latin typeface="Times New Roman"/>
                <a:cs typeface="Times New Roman"/>
              </a:rPr>
              <a:t>management</a:t>
            </a:r>
            <a:r>
              <a:rPr lang="en-US" sz="1700" spc="20" dirty="0">
                <a:latin typeface="Times New Roman"/>
                <a:cs typeface="Times New Roman"/>
              </a:rPr>
              <a:t> </a:t>
            </a:r>
            <a:r>
              <a:rPr lang="en-US" sz="1700" spc="15" dirty="0">
                <a:latin typeface="Times New Roman"/>
                <a:cs typeface="Times New Roman"/>
              </a:rPr>
              <a:t>(KM) </a:t>
            </a:r>
            <a:r>
              <a:rPr lang="en-US" sz="1700" spc="10" dirty="0">
                <a:latin typeface="Times New Roman"/>
                <a:cs typeface="Times New Roman"/>
              </a:rPr>
              <a:t>tools</a:t>
            </a:r>
            <a:r>
              <a:rPr lang="en-US" sz="1700" spc="5" dirty="0">
                <a:latin typeface="Times New Roman"/>
                <a:cs typeface="Times New Roman"/>
              </a:rPr>
              <a:t> </a:t>
            </a:r>
            <a:r>
              <a:rPr lang="en-US" sz="1700" spc="10" dirty="0">
                <a:latin typeface="Times New Roman"/>
                <a:cs typeface="Times New Roman"/>
              </a:rPr>
              <a:t>and systems to other companies, especially in </a:t>
            </a:r>
            <a:r>
              <a:rPr lang="en-US" sz="1700" spc="5" dirty="0">
                <a:latin typeface="Times New Roman"/>
                <a:cs typeface="Times New Roman"/>
              </a:rPr>
              <a:t>its </a:t>
            </a:r>
            <a:r>
              <a:rPr lang="en-US" sz="1700" spc="10" dirty="0">
                <a:latin typeface="Times New Roman"/>
                <a:cs typeface="Times New Roman"/>
              </a:rPr>
              <a:t>strengths. </a:t>
            </a:r>
            <a:r>
              <a:rPr lang="en-US" sz="1700" spc="15" dirty="0">
                <a:latin typeface="Times New Roman"/>
                <a:cs typeface="Times New Roman"/>
              </a:rPr>
              <a:t>E- </a:t>
            </a:r>
            <a:r>
              <a:rPr lang="en-US" sz="1700" spc="20" dirty="0">
                <a:latin typeface="Times New Roman"/>
                <a:cs typeface="Times New Roman"/>
              </a:rPr>
              <a:t> </a:t>
            </a:r>
            <a:r>
              <a:rPr lang="en-US" sz="1700" spc="10" dirty="0">
                <a:latin typeface="Times New Roman"/>
                <a:cs typeface="Times New Roman"/>
              </a:rPr>
              <a:t>commerce</a:t>
            </a:r>
            <a:r>
              <a:rPr lang="en-US" sz="1700" spc="20" dirty="0">
                <a:latin typeface="Times New Roman"/>
                <a:cs typeface="Times New Roman"/>
              </a:rPr>
              <a:t> </a:t>
            </a:r>
            <a:r>
              <a:rPr lang="en-US" sz="1700" spc="10" dirty="0">
                <a:latin typeface="Times New Roman"/>
                <a:cs typeface="Times New Roman"/>
              </a:rPr>
              <a:t>platforms, logistics</a:t>
            </a:r>
            <a:r>
              <a:rPr lang="en-US" sz="1700" spc="-10" dirty="0">
                <a:latin typeface="Times New Roman"/>
                <a:cs typeface="Times New Roman"/>
              </a:rPr>
              <a:t> </a:t>
            </a:r>
            <a:r>
              <a:rPr lang="en-US" sz="1700" spc="10" dirty="0">
                <a:latin typeface="Times New Roman"/>
                <a:cs typeface="Times New Roman"/>
              </a:rPr>
              <a:t>management</a:t>
            </a:r>
            <a:r>
              <a:rPr lang="en-US" sz="1700" spc="20" dirty="0">
                <a:latin typeface="Times New Roman"/>
                <a:cs typeface="Times New Roman"/>
              </a:rPr>
              <a:t> </a:t>
            </a:r>
            <a:r>
              <a:rPr lang="en-US" sz="1700" spc="10" dirty="0">
                <a:latin typeface="Times New Roman"/>
                <a:cs typeface="Times New Roman"/>
              </a:rPr>
              <a:t>systems, and</a:t>
            </a:r>
            <a:r>
              <a:rPr lang="en-US" sz="1700" spc="-60" dirty="0">
                <a:latin typeface="Times New Roman"/>
                <a:cs typeface="Times New Roman"/>
              </a:rPr>
              <a:t> </a:t>
            </a:r>
            <a:r>
              <a:rPr lang="en-US" sz="1700" spc="15" dirty="0">
                <a:latin typeface="Times New Roman"/>
                <a:cs typeface="Times New Roman"/>
              </a:rPr>
              <a:t>AI-based </a:t>
            </a:r>
            <a:r>
              <a:rPr lang="en-US" sz="1700" spc="10" dirty="0">
                <a:latin typeface="Times New Roman"/>
                <a:cs typeface="Times New Roman"/>
              </a:rPr>
              <a:t>analytics</a:t>
            </a:r>
            <a:r>
              <a:rPr lang="en-US" sz="1700" spc="-15" dirty="0">
                <a:latin typeface="Times New Roman"/>
                <a:cs typeface="Times New Roman"/>
              </a:rPr>
              <a:t> </a:t>
            </a:r>
            <a:r>
              <a:rPr lang="en-US" sz="1700" spc="10" dirty="0">
                <a:latin typeface="Times New Roman"/>
                <a:cs typeface="Times New Roman"/>
              </a:rPr>
              <a:t>are</a:t>
            </a:r>
            <a:r>
              <a:rPr lang="en-US" sz="1700" spc="-5" dirty="0">
                <a:latin typeface="Times New Roman"/>
                <a:cs typeface="Times New Roman"/>
              </a:rPr>
              <a:t> </a:t>
            </a:r>
            <a:r>
              <a:rPr lang="en-US" sz="1700" spc="10" dirty="0">
                <a:latin typeface="Times New Roman"/>
                <a:cs typeface="Times New Roman"/>
              </a:rPr>
              <a:t>technical</a:t>
            </a:r>
            <a:r>
              <a:rPr lang="en-US" sz="1700" spc="-10" dirty="0">
                <a:latin typeface="Times New Roman"/>
                <a:cs typeface="Times New Roman"/>
              </a:rPr>
              <a:t> </a:t>
            </a:r>
            <a:r>
              <a:rPr lang="en-US" sz="1700" spc="10" dirty="0">
                <a:latin typeface="Times New Roman"/>
                <a:cs typeface="Times New Roman"/>
              </a:rPr>
              <a:t>solutions.</a:t>
            </a:r>
            <a:endParaRPr lang="en-US" sz="1700" dirty="0">
              <a:latin typeface="Times New Roman"/>
              <a:cs typeface="Times New Roman"/>
            </a:endParaRPr>
          </a:p>
          <a:p>
            <a:pPr marL="12700" algn="just">
              <a:spcBef>
                <a:spcPts val="130"/>
              </a:spcBef>
            </a:pPr>
            <a:r>
              <a:rPr lang="en-US" sz="1700" spc="10" dirty="0">
                <a:latin typeface="Times New Roman"/>
                <a:cs typeface="Times New Roman"/>
              </a:rPr>
              <a:t>Amazon</a:t>
            </a:r>
            <a:r>
              <a:rPr lang="en-US" sz="1700" spc="25" dirty="0">
                <a:latin typeface="Times New Roman"/>
                <a:cs typeface="Times New Roman"/>
              </a:rPr>
              <a:t> </a:t>
            </a:r>
            <a:r>
              <a:rPr lang="en-US" sz="1700" spc="10" dirty="0">
                <a:latin typeface="Times New Roman"/>
                <a:cs typeface="Times New Roman"/>
              </a:rPr>
              <a:t>may</a:t>
            </a:r>
            <a:r>
              <a:rPr lang="en-US" sz="1700" spc="15" dirty="0">
                <a:latin typeface="Times New Roman"/>
                <a:cs typeface="Times New Roman"/>
              </a:rPr>
              <a:t> </a:t>
            </a:r>
            <a:r>
              <a:rPr lang="en-US" sz="1700" spc="5" dirty="0">
                <a:latin typeface="Times New Roman"/>
                <a:cs typeface="Times New Roman"/>
              </a:rPr>
              <a:t>offer</a:t>
            </a:r>
            <a:r>
              <a:rPr lang="en-US" sz="1700" spc="15" dirty="0">
                <a:latin typeface="Times New Roman"/>
                <a:cs typeface="Times New Roman"/>
              </a:rPr>
              <a:t> Knowledge </a:t>
            </a:r>
            <a:r>
              <a:rPr lang="en-US" sz="1700" spc="10" dirty="0">
                <a:latin typeface="Times New Roman"/>
                <a:cs typeface="Times New Roman"/>
              </a:rPr>
              <a:t>Management</a:t>
            </a:r>
            <a:r>
              <a:rPr lang="en-US" sz="1700" spc="15" dirty="0">
                <a:latin typeface="Times New Roman"/>
                <a:cs typeface="Times New Roman"/>
              </a:rPr>
              <a:t> (KM)</a:t>
            </a:r>
            <a:r>
              <a:rPr lang="en-US" sz="1700" spc="20" dirty="0">
                <a:latin typeface="Times New Roman"/>
                <a:cs typeface="Times New Roman"/>
              </a:rPr>
              <a:t> </a:t>
            </a:r>
            <a:r>
              <a:rPr lang="en-US" sz="1700" spc="10" dirty="0">
                <a:latin typeface="Times New Roman"/>
                <a:cs typeface="Times New Roman"/>
              </a:rPr>
              <a:t>consulting</a:t>
            </a:r>
            <a:r>
              <a:rPr lang="en-US" sz="1700" spc="5" dirty="0">
                <a:latin typeface="Times New Roman"/>
                <a:cs typeface="Times New Roman"/>
              </a:rPr>
              <a:t> </a:t>
            </a:r>
            <a:r>
              <a:rPr lang="en-US" sz="1700" spc="10" dirty="0">
                <a:latin typeface="Times New Roman"/>
                <a:cs typeface="Times New Roman"/>
              </a:rPr>
              <a:t>to help</a:t>
            </a:r>
            <a:r>
              <a:rPr lang="en-US" sz="1700" dirty="0">
                <a:latin typeface="Times New Roman"/>
                <a:cs typeface="Times New Roman"/>
              </a:rPr>
              <a:t> </a:t>
            </a:r>
            <a:r>
              <a:rPr lang="en-US" sz="1700" spc="10" dirty="0">
                <a:latin typeface="Times New Roman"/>
                <a:cs typeface="Times New Roman"/>
              </a:rPr>
              <a:t>other</a:t>
            </a:r>
            <a:r>
              <a:rPr lang="en-US" sz="1700" spc="5" dirty="0">
                <a:latin typeface="Times New Roman"/>
                <a:cs typeface="Times New Roman"/>
              </a:rPr>
              <a:t> </a:t>
            </a:r>
            <a:r>
              <a:rPr lang="en-US" sz="1700" spc="10" dirty="0">
                <a:latin typeface="Times New Roman"/>
                <a:cs typeface="Times New Roman"/>
              </a:rPr>
              <a:t>businesses</a:t>
            </a:r>
            <a:r>
              <a:rPr lang="en-US" sz="1700" dirty="0">
                <a:latin typeface="Times New Roman"/>
                <a:cs typeface="Times New Roman"/>
              </a:rPr>
              <a:t> </a:t>
            </a:r>
            <a:r>
              <a:rPr lang="en-US" sz="1700" spc="10" dirty="0">
                <a:latin typeface="Times New Roman"/>
                <a:cs typeface="Times New Roman"/>
              </a:rPr>
              <a:t>implement and </a:t>
            </a:r>
            <a:r>
              <a:rPr lang="en-US" sz="1700" spc="15" dirty="0">
                <a:latin typeface="Times New Roman"/>
                <a:cs typeface="Times New Roman"/>
              </a:rPr>
              <a:t>manage</a:t>
            </a:r>
            <a:r>
              <a:rPr lang="en-US" sz="1700" spc="5" dirty="0">
                <a:latin typeface="Times New Roman"/>
                <a:cs typeface="Times New Roman"/>
              </a:rPr>
              <a:t> </a:t>
            </a:r>
            <a:r>
              <a:rPr lang="en-US" sz="1700" spc="20" dirty="0">
                <a:latin typeface="Times New Roman"/>
                <a:cs typeface="Times New Roman"/>
              </a:rPr>
              <a:t>KM</a:t>
            </a:r>
            <a:r>
              <a:rPr lang="en-US" sz="1700" spc="15" dirty="0">
                <a:latin typeface="Times New Roman"/>
                <a:cs typeface="Times New Roman"/>
              </a:rPr>
              <a:t> </a:t>
            </a:r>
            <a:r>
              <a:rPr lang="en-US" sz="1700" spc="10" dirty="0">
                <a:latin typeface="Times New Roman"/>
                <a:cs typeface="Times New Roman"/>
              </a:rPr>
              <a:t>systems.</a:t>
            </a:r>
            <a:endParaRPr lang="en-US" sz="1700" dirty="0">
              <a:latin typeface="Times New Roman"/>
              <a:cs typeface="Times New Roman"/>
            </a:endParaRPr>
          </a:p>
          <a:p>
            <a:pPr marL="12700" algn="just">
              <a:spcBef>
                <a:spcPts val="130"/>
              </a:spcBef>
            </a:pPr>
            <a:r>
              <a:rPr lang="en-US" sz="1700" spc="10" dirty="0">
                <a:latin typeface="Times New Roman"/>
                <a:cs typeface="Times New Roman"/>
              </a:rPr>
              <a:t>These methods</a:t>
            </a:r>
            <a:r>
              <a:rPr lang="en-US" sz="1700" spc="15" dirty="0">
                <a:latin typeface="Times New Roman"/>
                <a:cs typeface="Times New Roman"/>
              </a:rPr>
              <a:t> </a:t>
            </a:r>
            <a:r>
              <a:rPr lang="en-US" sz="1700" spc="10" dirty="0">
                <a:latin typeface="Times New Roman"/>
                <a:cs typeface="Times New Roman"/>
              </a:rPr>
              <a:t>profit from </a:t>
            </a:r>
            <a:r>
              <a:rPr lang="en-US" sz="1700" spc="15" dirty="0">
                <a:latin typeface="Times New Roman"/>
                <a:cs typeface="Times New Roman"/>
              </a:rPr>
              <a:t>knowledge</a:t>
            </a:r>
            <a:r>
              <a:rPr lang="en-US" sz="1700" dirty="0">
                <a:latin typeface="Times New Roman"/>
                <a:cs typeface="Times New Roman"/>
              </a:rPr>
              <a:t> </a:t>
            </a:r>
            <a:r>
              <a:rPr lang="en-US" sz="1700" spc="10" dirty="0">
                <a:latin typeface="Times New Roman"/>
                <a:cs typeface="Times New Roman"/>
              </a:rPr>
              <a:t>and promote</a:t>
            </a:r>
            <a:r>
              <a:rPr lang="en-US" sz="1700" spc="-65" dirty="0">
                <a:latin typeface="Times New Roman"/>
                <a:cs typeface="Times New Roman"/>
              </a:rPr>
              <a:t> </a:t>
            </a:r>
            <a:r>
              <a:rPr lang="en-US" sz="1700" spc="10" dirty="0">
                <a:latin typeface="Times New Roman"/>
                <a:cs typeface="Times New Roman"/>
              </a:rPr>
              <a:t>Amazon’s information-driven</a:t>
            </a:r>
            <a:r>
              <a:rPr lang="en-US" sz="1700" spc="5" dirty="0">
                <a:latin typeface="Times New Roman"/>
                <a:cs typeface="Times New Roman"/>
              </a:rPr>
              <a:t> </a:t>
            </a:r>
            <a:r>
              <a:rPr lang="en-US" sz="1700" spc="10" dirty="0">
                <a:latin typeface="Times New Roman"/>
                <a:cs typeface="Times New Roman"/>
              </a:rPr>
              <a:t>business</a:t>
            </a:r>
            <a:r>
              <a:rPr lang="en-US" sz="1700" spc="5" dirty="0">
                <a:latin typeface="Times New Roman"/>
                <a:cs typeface="Times New Roman"/>
              </a:rPr>
              <a:t> </a:t>
            </a:r>
            <a:r>
              <a:rPr lang="en-US" sz="1700" spc="10" dirty="0">
                <a:latin typeface="Times New Roman"/>
                <a:cs typeface="Times New Roman"/>
              </a:rPr>
              <a:t>leadership </a:t>
            </a:r>
            <a:r>
              <a:rPr lang="en-US" sz="1700" spc="5" dirty="0">
                <a:latin typeface="Times New Roman"/>
                <a:cs typeface="Times New Roman"/>
              </a:rPr>
              <a:t>(</a:t>
            </a:r>
            <a:r>
              <a:rPr lang="en-US" sz="1700" spc="5" dirty="0" err="1">
                <a:latin typeface="Times New Roman"/>
                <a:cs typeface="Times New Roman"/>
              </a:rPr>
              <a:t>Tiwana</a:t>
            </a:r>
            <a:r>
              <a:rPr lang="en-US" sz="1700" spc="5" dirty="0">
                <a:latin typeface="Times New Roman"/>
                <a:cs typeface="Times New Roman"/>
              </a:rPr>
              <a:t>,</a:t>
            </a:r>
            <a:r>
              <a:rPr lang="en-US" sz="1700" spc="-55" dirty="0">
                <a:latin typeface="Times New Roman"/>
                <a:cs typeface="Times New Roman"/>
              </a:rPr>
              <a:t> </a:t>
            </a:r>
            <a:r>
              <a:rPr lang="en-US" sz="1700" spc="10" dirty="0">
                <a:latin typeface="Times New Roman"/>
                <a:cs typeface="Times New Roman"/>
              </a:rPr>
              <a:t>A.,</a:t>
            </a:r>
            <a:r>
              <a:rPr lang="en-US" sz="1700" spc="15" dirty="0">
                <a:latin typeface="Times New Roman"/>
                <a:cs typeface="Times New Roman"/>
              </a:rPr>
              <a:t> </a:t>
            </a:r>
            <a:r>
              <a:rPr lang="en-US" sz="1700" spc="10" dirty="0">
                <a:latin typeface="Times New Roman"/>
                <a:cs typeface="Times New Roman"/>
              </a:rPr>
              <a:t>2000).</a:t>
            </a:r>
            <a:endParaRPr lang="en-US" sz="1700" dirty="0">
              <a:latin typeface="Times New Roman"/>
              <a:cs typeface="Times New Roman"/>
            </a:endParaRPr>
          </a:p>
          <a:p>
            <a:pPr marL="12700" marR="44450">
              <a:lnSpc>
                <a:spcPct val="153900"/>
              </a:lnSpc>
              <a:spcBef>
                <a:spcPts val="310"/>
              </a:spcBef>
            </a:pPr>
            <a:endParaRPr lang="en-US" sz="1250" dirty="0">
              <a:latin typeface="Times New Roman"/>
              <a:cs typeface="Times New Roman"/>
            </a:endParaRPr>
          </a:p>
          <a:p>
            <a:pPr marL="12700" marR="44450">
              <a:lnSpc>
                <a:spcPct val="153900"/>
              </a:lnSpc>
              <a:spcBef>
                <a:spcPts val="310"/>
              </a:spcBef>
            </a:pPr>
            <a:endParaRPr sz="1250" dirty="0">
              <a:latin typeface="Times New Roman"/>
              <a:cs typeface="Times New Roman"/>
            </a:endParaRPr>
          </a:p>
        </p:txBody>
      </p:sp>
      <p:pic>
        <p:nvPicPr>
          <p:cNvPr id="31" name="object 31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5523043" y="5590695"/>
            <a:ext cx="4008952" cy="2254730"/>
          </a:xfrm>
          <a:prstGeom prst="rect">
            <a:avLst/>
          </a:prstGeom>
        </p:spPr>
      </p:pic>
      <p:pic>
        <p:nvPicPr>
          <p:cNvPr id="34" name="object 34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5376049" y="6754678"/>
            <a:ext cx="4416530" cy="2012337"/>
          </a:xfrm>
          <a:prstGeom prst="rect">
            <a:avLst/>
          </a:prstGeom>
        </p:spPr>
      </p:pic>
      <p:pic>
        <p:nvPicPr>
          <p:cNvPr id="35" name="object 35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5385027" y="4464493"/>
            <a:ext cx="4357445" cy="2149323"/>
          </a:xfrm>
          <a:prstGeom prst="rect">
            <a:avLst/>
          </a:prstGeom>
        </p:spPr>
      </p:pic>
      <p:sp>
        <p:nvSpPr>
          <p:cNvPr id="10" name="object 24">
            <a:extLst>
              <a:ext uri="{FF2B5EF4-FFF2-40B4-BE49-F238E27FC236}">
                <a16:creationId xmlns:a16="http://schemas.microsoft.com/office/drawing/2014/main" id="{8B80759F-A6AD-DE91-E97B-8FF3B61B84B5}"/>
              </a:ext>
            </a:extLst>
          </p:cNvPr>
          <p:cNvSpPr txBox="1"/>
          <p:nvPr/>
        </p:nvSpPr>
        <p:spPr>
          <a:xfrm>
            <a:off x="10293495" y="10474022"/>
            <a:ext cx="4747923" cy="772263"/>
          </a:xfrm>
          <a:prstGeom prst="rect">
            <a:avLst/>
          </a:prstGeom>
          <a:solidFill>
            <a:srgbClr val="FFFF00"/>
          </a:solidFill>
        </p:spPr>
        <p:txBody>
          <a:bodyPr vert="horz" wrap="square" lIns="0" tIns="23495" rIns="0" bIns="0" rtlCol="0">
            <a:spAutoFit/>
          </a:bodyPr>
          <a:lstStyle/>
          <a:p>
            <a:pPr marL="1593850" marR="492759" indent="-1093470">
              <a:lnSpc>
                <a:spcPts val="2970"/>
              </a:lnSpc>
              <a:spcBef>
                <a:spcPts val="185"/>
              </a:spcBef>
            </a:pPr>
            <a:r>
              <a:rPr lang="en-US" sz="1650" b="1" spc="-90" dirty="0">
                <a:latin typeface="Times New Roman"/>
                <a:cs typeface="Times New Roman"/>
              </a:rPr>
              <a:t>DEMONSTRATION ON HOW  IT WILL BE </a:t>
            </a:r>
          </a:p>
          <a:p>
            <a:pPr marL="1593850" marR="492759" indent="-1093470">
              <a:lnSpc>
                <a:spcPts val="2970"/>
              </a:lnSpc>
              <a:spcBef>
                <a:spcPts val="185"/>
              </a:spcBef>
            </a:pPr>
            <a:r>
              <a:rPr lang="en-US" sz="1650" b="1" spc="-90" dirty="0">
                <a:latin typeface="Times New Roman"/>
                <a:cs typeface="Times New Roman"/>
              </a:rPr>
              <a:t>USED</a:t>
            </a:r>
          </a:p>
        </p:txBody>
      </p:sp>
      <p:sp>
        <p:nvSpPr>
          <p:cNvPr id="11" name="object 15">
            <a:extLst>
              <a:ext uri="{FF2B5EF4-FFF2-40B4-BE49-F238E27FC236}">
                <a16:creationId xmlns:a16="http://schemas.microsoft.com/office/drawing/2014/main" id="{1C4A54BB-E64F-C9C4-0A8F-0FBFB419DB7C}"/>
              </a:ext>
            </a:extLst>
          </p:cNvPr>
          <p:cNvSpPr txBox="1"/>
          <p:nvPr/>
        </p:nvSpPr>
        <p:spPr>
          <a:xfrm>
            <a:off x="10342123" y="11347294"/>
            <a:ext cx="4699295" cy="2917465"/>
          </a:xfrm>
          <a:prstGeom prst="rect">
            <a:avLst/>
          </a:prstGeom>
          <a:solidFill>
            <a:srgbClr val="FFFF00"/>
          </a:solidFill>
        </p:spPr>
        <p:txBody>
          <a:bodyPr vert="horz" wrap="square" lIns="0" tIns="11430" rIns="0" bIns="0" rtlCol="0">
            <a:spAutoFit/>
          </a:bodyPr>
          <a:lstStyle/>
          <a:p>
            <a:pPr marL="12700" marR="5080" algn="just">
              <a:spcBef>
                <a:spcPts val="90"/>
              </a:spcBef>
            </a:pPr>
            <a:r>
              <a:rPr lang="en-US" sz="1700" spc="20" dirty="0">
                <a:latin typeface="Times New Roman"/>
                <a:cs typeface="Times New Roman"/>
              </a:rPr>
              <a:t>The KM system implementation involves the smooth exchange of knowledge, recording of optimal methods, and availability of a centralized knowledge database .   Staff members will encounter an interface that is easy to use and encourages immediate collaboration.   This strategy guarantees extensive acceptance, promoting a corporate environment where the act of exchanging knowledge becomes an essential and instinctive element of Amazon's everyday operations. </a:t>
            </a:r>
          </a:p>
          <a:p>
            <a:pPr marL="12700" marR="5080" algn="just">
              <a:spcBef>
                <a:spcPts val="90"/>
              </a:spcBef>
            </a:pPr>
            <a:endParaRPr lang="en-US" spc="20" dirty="0">
              <a:solidFill>
                <a:srgbClr val="1F3863"/>
              </a:solidFill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BEBEBE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75</TotalTime>
  <Words>956</Words>
  <Application>Microsoft Office PowerPoint</Application>
  <PresentationFormat>Custom</PresentationFormat>
  <Paragraphs>34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 MT</vt:lpstr>
      <vt:lpstr>Calibri</vt:lpstr>
      <vt:lpstr>Times New Roman</vt:lpstr>
      <vt:lpstr>Office Theme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36x48 PowerPoint Presentation</dc:title>
  <dc:subject>Research poster presentation template</dc:subject>
  <dc:creator>PosterPresentations.com</dc:creator>
  <cp:keywords>36x48 Powerpoint poster template, scientific poster template, research poster template</cp:keywords>
  <dc:description/>
  <cp:lastModifiedBy>Alina Cocirlea (2123036)</cp:lastModifiedBy>
  <cp:revision>14</cp:revision>
  <dcterms:created xsi:type="dcterms:W3CDTF">2023-11-29T11:28:04Z</dcterms:created>
  <dcterms:modified xsi:type="dcterms:W3CDTF">2023-12-05T19:24:29Z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2023-11-29T10:00:00Z</vt:filetime>
  </property>
  <property fmtid="{D5CDD505-2E9C-101B-9397-08002B2CF9AE}" pid="3" name="Creator">
    <vt:lpwstr>Microsoft® PowerPoint® for Microsoft 365</vt:lpwstr>
  </property>
  <property fmtid="{D5CDD505-2E9C-101B-9397-08002B2CF9AE}" pid="4" name="LastSaved">
    <vt:filetime>2023-11-29T10:00:00Z</vt:filetime>
  </property>
</Properties>
</file>