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2" r:id="rId1"/>
  </p:sldMasterIdLst>
  <p:notesMasterIdLst>
    <p:notesMasterId r:id="rId13"/>
  </p:notesMasterIdLst>
  <p:sldIdLst>
    <p:sldId id="256" r:id="rId2"/>
    <p:sldId id="257" r:id="rId3"/>
    <p:sldId id="259" r:id="rId4"/>
    <p:sldId id="261" r:id="rId5"/>
    <p:sldId id="263" r:id="rId6"/>
    <p:sldId id="264" r:id="rId7"/>
    <p:sldId id="265" r:id="rId8"/>
    <p:sldId id="266" r:id="rId9"/>
    <p:sldId id="268" r:id="rId10"/>
    <p:sldId id="267" r:id="rId11"/>
    <p:sldId id="262"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613"/>
    <p:restoredTop sz="94652"/>
  </p:normalViewPr>
  <p:slideViewPr>
    <p:cSldViewPr snapToGrid="0">
      <p:cViewPr>
        <p:scale>
          <a:sx n="100" d="100"/>
          <a:sy n="100" d="100"/>
        </p:scale>
        <p:origin x="144"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CB593B-8489-304D-B29D-EB6159F0C313}" type="datetimeFigureOut">
              <a:rPr lang="en-US" smtClean="0"/>
              <a:t>2/24/24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4D79CB-BFA8-8A48-AD75-BE0BA2A68DE7}" type="slidenum">
              <a:rPr lang="en-US" smtClean="0"/>
              <a:t>‹#›</a:t>
            </a:fld>
            <a:endParaRPr lang="en-US"/>
          </a:p>
        </p:txBody>
      </p:sp>
    </p:spTree>
    <p:extLst>
      <p:ext uri="{BB962C8B-B14F-4D97-AF65-F5344CB8AC3E}">
        <p14:creationId xmlns:p14="http://schemas.microsoft.com/office/powerpoint/2010/main" val="30491152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Avenir Next Condensed" panose="020B0506020202020204" pitchFamily="34" charset="0"/>
              </a:rPr>
              <a:t>Ffion Davies 2318274</a:t>
            </a:r>
            <a:endParaRPr lang="en-US" dirty="0"/>
          </a:p>
        </p:txBody>
      </p:sp>
      <p:sp>
        <p:nvSpPr>
          <p:cNvPr id="4" name="Slide Number Placeholder 3"/>
          <p:cNvSpPr>
            <a:spLocks noGrp="1"/>
          </p:cNvSpPr>
          <p:nvPr>
            <p:ph type="sldNum" sz="quarter" idx="5"/>
          </p:nvPr>
        </p:nvSpPr>
        <p:spPr/>
        <p:txBody>
          <a:bodyPr/>
          <a:lstStyle/>
          <a:p>
            <a:fld id="{ED4D79CB-BFA8-8A48-AD75-BE0BA2A68DE7}" type="slidenum">
              <a:rPr lang="en-US" smtClean="0"/>
              <a:t>2</a:t>
            </a:fld>
            <a:endParaRPr lang="en-US"/>
          </a:p>
        </p:txBody>
      </p:sp>
    </p:spTree>
    <p:extLst>
      <p:ext uri="{BB962C8B-B14F-4D97-AF65-F5344CB8AC3E}">
        <p14:creationId xmlns:p14="http://schemas.microsoft.com/office/powerpoint/2010/main" val="27332751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Avenir Next Condensed" panose="020B0506020202020204" pitchFamily="34" charset="0"/>
              </a:rPr>
              <a:t>Ffion Davies 2318274</a:t>
            </a:r>
            <a:endParaRPr lang="en-US" dirty="0"/>
          </a:p>
        </p:txBody>
      </p:sp>
      <p:sp>
        <p:nvSpPr>
          <p:cNvPr id="4" name="Slide Number Placeholder 3"/>
          <p:cNvSpPr>
            <a:spLocks noGrp="1"/>
          </p:cNvSpPr>
          <p:nvPr>
            <p:ph type="sldNum" sz="quarter" idx="5"/>
          </p:nvPr>
        </p:nvSpPr>
        <p:spPr/>
        <p:txBody>
          <a:bodyPr/>
          <a:lstStyle/>
          <a:p>
            <a:fld id="{ED4D79CB-BFA8-8A48-AD75-BE0BA2A68DE7}" type="slidenum">
              <a:rPr lang="en-US" smtClean="0"/>
              <a:t>3</a:t>
            </a:fld>
            <a:endParaRPr lang="en-US"/>
          </a:p>
        </p:txBody>
      </p:sp>
    </p:spTree>
    <p:extLst>
      <p:ext uri="{BB962C8B-B14F-4D97-AF65-F5344CB8AC3E}">
        <p14:creationId xmlns:p14="http://schemas.microsoft.com/office/powerpoint/2010/main" val="27791179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Avenir Next Condensed" panose="020B0506020202020204" pitchFamily="34" charset="0"/>
              </a:rPr>
              <a:t>Ffion Davies 2318274</a:t>
            </a:r>
            <a:endParaRPr lang="en-US" dirty="0"/>
          </a:p>
        </p:txBody>
      </p:sp>
      <p:sp>
        <p:nvSpPr>
          <p:cNvPr id="4" name="Slide Number Placeholder 3"/>
          <p:cNvSpPr>
            <a:spLocks noGrp="1"/>
          </p:cNvSpPr>
          <p:nvPr>
            <p:ph type="sldNum" sz="quarter" idx="5"/>
          </p:nvPr>
        </p:nvSpPr>
        <p:spPr/>
        <p:txBody>
          <a:bodyPr/>
          <a:lstStyle/>
          <a:p>
            <a:fld id="{ED4D79CB-BFA8-8A48-AD75-BE0BA2A68DE7}" type="slidenum">
              <a:rPr lang="en-US" smtClean="0"/>
              <a:t>4</a:t>
            </a:fld>
            <a:endParaRPr lang="en-US"/>
          </a:p>
        </p:txBody>
      </p:sp>
    </p:spTree>
    <p:extLst>
      <p:ext uri="{BB962C8B-B14F-4D97-AF65-F5344CB8AC3E}">
        <p14:creationId xmlns:p14="http://schemas.microsoft.com/office/powerpoint/2010/main" val="36560904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Avenir Next Condensed" panose="020B0506020202020204" pitchFamily="34" charset="0"/>
              </a:rPr>
              <a:t>Ffion Davies 2318274</a:t>
            </a:r>
            <a:endParaRPr lang="en-US" dirty="0"/>
          </a:p>
        </p:txBody>
      </p:sp>
      <p:sp>
        <p:nvSpPr>
          <p:cNvPr id="4" name="Slide Number Placeholder 3"/>
          <p:cNvSpPr>
            <a:spLocks noGrp="1"/>
          </p:cNvSpPr>
          <p:nvPr>
            <p:ph type="sldNum" sz="quarter" idx="5"/>
          </p:nvPr>
        </p:nvSpPr>
        <p:spPr/>
        <p:txBody>
          <a:bodyPr/>
          <a:lstStyle/>
          <a:p>
            <a:fld id="{ED4D79CB-BFA8-8A48-AD75-BE0BA2A68DE7}" type="slidenum">
              <a:rPr lang="en-US" smtClean="0"/>
              <a:t>5</a:t>
            </a:fld>
            <a:endParaRPr lang="en-US"/>
          </a:p>
        </p:txBody>
      </p:sp>
    </p:spTree>
    <p:extLst>
      <p:ext uri="{BB962C8B-B14F-4D97-AF65-F5344CB8AC3E}">
        <p14:creationId xmlns:p14="http://schemas.microsoft.com/office/powerpoint/2010/main" val="34028808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Avenir Next Condensed" panose="020B0506020202020204" pitchFamily="34" charset="0"/>
              </a:rPr>
              <a:t>Ffion Davies 2318274</a:t>
            </a:r>
            <a:endParaRPr lang="en-US" dirty="0"/>
          </a:p>
        </p:txBody>
      </p:sp>
      <p:sp>
        <p:nvSpPr>
          <p:cNvPr id="4" name="Slide Number Placeholder 3"/>
          <p:cNvSpPr>
            <a:spLocks noGrp="1"/>
          </p:cNvSpPr>
          <p:nvPr>
            <p:ph type="sldNum" sz="quarter" idx="5"/>
          </p:nvPr>
        </p:nvSpPr>
        <p:spPr/>
        <p:txBody>
          <a:bodyPr/>
          <a:lstStyle/>
          <a:p>
            <a:fld id="{ED4D79CB-BFA8-8A48-AD75-BE0BA2A68DE7}" type="slidenum">
              <a:rPr lang="en-US" smtClean="0"/>
              <a:t>6</a:t>
            </a:fld>
            <a:endParaRPr lang="en-US"/>
          </a:p>
        </p:txBody>
      </p:sp>
    </p:spTree>
    <p:extLst>
      <p:ext uri="{BB962C8B-B14F-4D97-AF65-F5344CB8AC3E}">
        <p14:creationId xmlns:p14="http://schemas.microsoft.com/office/powerpoint/2010/main" val="23802828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Avenir Next Condensed" panose="020B0506020202020204" pitchFamily="34" charset="0"/>
              </a:rPr>
              <a:t>Ffion Davies 2318274</a:t>
            </a:r>
            <a:endParaRPr lang="en-US" dirty="0"/>
          </a:p>
        </p:txBody>
      </p:sp>
      <p:sp>
        <p:nvSpPr>
          <p:cNvPr id="4" name="Slide Number Placeholder 3"/>
          <p:cNvSpPr>
            <a:spLocks noGrp="1"/>
          </p:cNvSpPr>
          <p:nvPr>
            <p:ph type="sldNum" sz="quarter" idx="5"/>
          </p:nvPr>
        </p:nvSpPr>
        <p:spPr/>
        <p:txBody>
          <a:bodyPr/>
          <a:lstStyle/>
          <a:p>
            <a:fld id="{ED4D79CB-BFA8-8A48-AD75-BE0BA2A68DE7}" type="slidenum">
              <a:rPr lang="en-US" smtClean="0"/>
              <a:t>7</a:t>
            </a:fld>
            <a:endParaRPr lang="en-US"/>
          </a:p>
        </p:txBody>
      </p:sp>
    </p:spTree>
    <p:extLst>
      <p:ext uri="{BB962C8B-B14F-4D97-AF65-F5344CB8AC3E}">
        <p14:creationId xmlns:p14="http://schemas.microsoft.com/office/powerpoint/2010/main" val="9901632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Avenir Next Condensed" panose="020B0506020202020204" pitchFamily="34" charset="0"/>
              </a:rPr>
              <a:t>Ffion Davies 2318274</a:t>
            </a:r>
            <a:endParaRPr lang="en-US" dirty="0"/>
          </a:p>
        </p:txBody>
      </p:sp>
      <p:sp>
        <p:nvSpPr>
          <p:cNvPr id="4" name="Slide Number Placeholder 3"/>
          <p:cNvSpPr>
            <a:spLocks noGrp="1"/>
          </p:cNvSpPr>
          <p:nvPr>
            <p:ph type="sldNum" sz="quarter" idx="5"/>
          </p:nvPr>
        </p:nvSpPr>
        <p:spPr/>
        <p:txBody>
          <a:bodyPr/>
          <a:lstStyle/>
          <a:p>
            <a:fld id="{ED4D79CB-BFA8-8A48-AD75-BE0BA2A68DE7}" type="slidenum">
              <a:rPr lang="en-US" smtClean="0"/>
              <a:t>8</a:t>
            </a:fld>
            <a:endParaRPr lang="en-US"/>
          </a:p>
        </p:txBody>
      </p:sp>
    </p:spTree>
    <p:extLst>
      <p:ext uri="{BB962C8B-B14F-4D97-AF65-F5344CB8AC3E}">
        <p14:creationId xmlns:p14="http://schemas.microsoft.com/office/powerpoint/2010/main" val="1766195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Avenir Next Condensed" panose="020B0506020202020204" pitchFamily="34" charset="0"/>
              </a:rPr>
              <a:t>Ffion Davies 2318274</a:t>
            </a:r>
            <a:endParaRPr lang="en-US" dirty="0"/>
          </a:p>
        </p:txBody>
      </p:sp>
      <p:sp>
        <p:nvSpPr>
          <p:cNvPr id="4" name="Slide Number Placeholder 3"/>
          <p:cNvSpPr>
            <a:spLocks noGrp="1"/>
          </p:cNvSpPr>
          <p:nvPr>
            <p:ph type="sldNum" sz="quarter" idx="5"/>
          </p:nvPr>
        </p:nvSpPr>
        <p:spPr/>
        <p:txBody>
          <a:bodyPr/>
          <a:lstStyle/>
          <a:p>
            <a:fld id="{ED4D79CB-BFA8-8A48-AD75-BE0BA2A68DE7}" type="slidenum">
              <a:rPr lang="en-US" smtClean="0"/>
              <a:t>9</a:t>
            </a:fld>
            <a:endParaRPr lang="en-US"/>
          </a:p>
        </p:txBody>
      </p:sp>
    </p:spTree>
    <p:extLst>
      <p:ext uri="{BB962C8B-B14F-4D97-AF65-F5344CB8AC3E}">
        <p14:creationId xmlns:p14="http://schemas.microsoft.com/office/powerpoint/2010/main" val="3915971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Avenir Next Condensed" panose="020B0506020202020204" pitchFamily="34" charset="0"/>
              </a:rPr>
              <a:t>Ffion Davies 2318274</a:t>
            </a:r>
            <a:endParaRPr lang="en-US" dirty="0"/>
          </a:p>
        </p:txBody>
      </p:sp>
      <p:sp>
        <p:nvSpPr>
          <p:cNvPr id="4" name="Slide Number Placeholder 3"/>
          <p:cNvSpPr>
            <a:spLocks noGrp="1"/>
          </p:cNvSpPr>
          <p:nvPr>
            <p:ph type="sldNum" sz="quarter" idx="5"/>
          </p:nvPr>
        </p:nvSpPr>
        <p:spPr/>
        <p:txBody>
          <a:bodyPr/>
          <a:lstStyle/>
          <a:p>
            <a:fld id="{ED4D79CB-BFA8-8A48-AD75-BE0BA2A68DE7}" type="slidenum">
              <a:rPr lang="en-US" smtClean="0"/>
              <a:t>10</a:t>
            </a:fld>
            <a:endParaRPr lang="en-US"/>
          </a:p>
        </p:txBody>
      </p:sp>
    </p:spTree>
    <p:extLst>
      <p:ext uri="{BB962C8B-B14F-4D97-AF65-F5344CB8AC3E}">
        <p14:creationId xmlns:p14="http://schemas.microsoft.com/office/powerpoint/2010/main" val="472520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Avenir Next Condensed" panose="020B0506020202020204" pitchFamily="34" charset="0"/>
              </a:rPr>
              <a:t>Ffion Davies 2318274</a:t>
            </a:r>
            <a:endParaRPr lang="en-US" dirty="0"/>
          </a:p>
        </p:txBody>
      </p:sp>
      <p:sp>
        <p:nvSpPr>
          <p:cNvPr id="4" name="Slide Number Placeholder 3"/>
          <p:cNvSpPr>
            <a:spLocks noGrp="1"/>
          </p:cNvSpPr>
          <p:nvPr>
            <p:ph type="sldNum" sz="quarter" idx="5"/>
          </p:nvPr>
        </p:nvSpPr>
        <p:spPr/>
        <p:txBody>
          <a:bodyPr/>
          <a:lstStyle/>
          <a:p>
            <a:fld id="{ED4D79CB-BFA8-8A48-AD75-BE0BA2A68DE7}" type="slidenum">
              <a:rPr lang="en-US" smtClean="0"/>
              <a:t>11</a:t>
            </a:fld>
            <a:endParaRPr lang="en-US"/>
          </a:p>
        </p:txBody>
      </p:sp>
    </p:spTree>
    <p:extLst>
      <p:ext uri="{BB962C8B-B14F-4D97-AF65-F5344CB8AC3E}">
        <p14:creationId xmlns:p14="http://schemas.microsoft.com/office/powerpoint/2010/main" val="18759189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GB"/>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C8AE0412-F8DA-D54C-8B85-8269D6916DE1}" type="datetimeFigureOut">
              <a:rPr lang="en-US" smtClean="0"/>
              <a:t>2/20/24</a:t>
            </a:fld>
            <a:endParaRPr lang="en-US"/>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2E9A692A-B8E9-AF4D-8F8D-4A8E7472836C}" type="slidenum">
              <a:rPr lang="en-US" smtClean="0"/>
              <a:t>‹#›</a:t>
            </a:fld>
            <a:endParaRPr lang="en-US"/>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590603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8AE0412-F8DA-D54C-8B85-8269D6916DE1}" type="datetimeFigureOut">
              <a:rPr lang="en-US" smtClean="0"/>
              <a:t>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E9A692A-B8E9-AF4D-8F8D-4A8E7472836C}" type="slidenum">
              <a:rPr lang="en-US" smtClean="0"/>
              <a:t>‹#›</a:t>
            </a:fld>
            <a:endParaRPr lang="en-US"/>
          </a:p>
        </p:txBody>
      </p:sp>
    </p:spTree>
    <p:extLst>
      <p:ext uri="{BB962C8B-B14F-4D97-AF65-F5344CB8AC3E}">
        <p14:creationId xmlns:p14="http://schemas.microsoft.com/office/powerpoint/2010/main" val="1463140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C8AE0412-F8DA-D54C-8B85-8269D6916DE1}" type="datetimeFigureOut">
              <a:rPr lang="en-US" smtClean="0"/>
              <a:t>2/20/24</a:t>
            </a:fld>
            <a:endParaRPr lang="en-US"/>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2E9A692A-B8E9-AF4D-8F8D-4A8E7472836C}" type="slidenum">
              <a:rPr lang="en-US" smtClean="0"/>
              <a:t>‹#›</a:t>
            </a:fld>
            <a:endParaRPr lang="en-US"/>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243901604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8AE0412-F8DA-D54C-8B85-8269D6916DE1}" type="datetimeFigureOut">
              <a:rPr lang="en-US" smtClean="0"/>
              <a:t>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E9A692A-B8E9-AF4D-8F8D-4A8E7472836C}" type="slidenum">
              <a:rPr lang="en-US" smtClean="0"/>
              <a:t>‹#›</a:t>
            </a:fld>
            <a:endParaRPr lang="en-US"/>
          </a:p>
        </p:txBody>
      </p:sp>
    </p:spTree>
    <p:extLst>
      <p:ext uri="{BB962C8B-B14F-4D97-AF65-F5344CB8AC3E}">
        <p14:creationId xmlns:p14="http://schemas.microsoft.com/office/powerpoint/2010/main" val="494408271"/>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8AE0412-F8DA-D54C-8B85-8269D6916DE1}" type="datetimeFigureOut">
              <a:rPr lang="en-US" smtClean="0"/>
              <a:t>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E9A692A-B8E9-AF4D-8F8D-4A8E7472836C}" type="slidenum">
              <a:rPr lang="en-US" smtClean="0"/>
              <a:t>‹#›</a:t>
            </a:fld>
            <a:endParaRPr lang="en-US"/>
          </a:p>
        </p:txBody>
      </p:sp>
    </p:spTree>
    <p:extLst>
      <p:ext uri="{BB962C8B-B14F-4D97-AF65-F5344CB8AC3E}">
        <p14:creationId xmlns:p14="http://schemas.microsoft.com/office/powerpoint/2010/main" val="3441936802"/>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8AE0412-F8DA-D54C-8B85-8269D6916DE1}" type="datetimeFigureOut">
              <a:rPr lang="en-US" smtClean="0"/>
              <a:t>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E9A692A-B8E9-AF4D-8F8D-4A8E7472836C}" type="slidenum">
              <a:rPr lang="en-US" smtClean="0"/>
              <a:t>‹#›</a:t>
            </a:fld>
            <a:endParaRPr lang="en-US"/>
          </a:p>
        </p:txBody>
      </p:sp>
    </p:spTree>
    <p:extLst>
      <p:ext uri="{BB962C8B-B14F-4D97-AF65-F5344CB8AC3E}">
        <p14:creationId xmlns:p14="http://schemas.microsoft.com/office/powerpoint/2010/main" val="27749150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AE0412-F8DA-D54C-8B85-8269D6916DE1}" type="datetimeFigureOut">
              <a:rPr lang="en-US" smtClean="0"/>
              <a:t>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E9A692A-B8E9-AF4D-8F8D-4A8E7472836C}" type="slidenum">
              <a:rPr lang="en-US" smtClean="0"/>
              <a:t>‹#›</a:t>
            </a:fld>
            <a:endParaRPr lang="en-US"/>
          </a:p>
        </p:txBody>
      </p:sp>
    </p:spTree>
    <p:extLst>
      <p:ext uri="{BB962C8B-B14F-4D97-AF65-F5344CB8AC3E}">
        <p14:creationId xmlns:p14="http://schemas.microsoft.com/office/powerpoint/2010/main" val="1563235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GB"/>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C8AE0412-F8DA-D54C-8B85-8269D6916DE1}" type="datetimeFigureOut">
              <a:rPr lang="en-US" smtClean="0"/>
              <a:t>2/20/24</a:t>
            </a:fld>
            <a:endParaRPr lang="en-US"/>
          </a:p>
        </p:txBody>
      </p:sp>
      <p:sp>
        <p:nvSpPr>
          <p:cNvPr id="6" name="Footer Placeholder 5"/>
          <p:cNvSpPr>
            <a:spLocks noGrp="1"/>
          </p:cNvSpPr>
          <p:nvPr>
            <p:ph type="ftr" sz="quarter" idx="11"/>
          </p:nvPr>
        </p:nvSpPr>
        <p:spPr>
          <a:xfrm>
            <a:off x="2103620" y="6375679"/>
            <a:ext cx="3482179" cy="345796"/>
          </a:xfrm>
        </p:spPr>
        <p:txBody>
          <a:bodyPr/>
          <a:lstStyle/>
          <a:p>
            <a:endParaRPr lang="en-US"/>
          </a:p>
        </p:txBody>
      </p:sp>
      <p:sp>
        <p:nvSpPr>
          <p:cNvPr id="7" name="Slide Number Placeholder 6"/>
          <p:cNvSpPr>
            <a:spLocks noGrp="1"/>
          </p:cNvSpPr>
          <p:nvPr>
            <p:ph type="sldNum" sz="quarter" idx="12"/>
          </p:nvPr>
        </p:nvSpPr>
        <p:spPr>
          <a:xfrm>
            <a:off x="5691014" y="6375679"/>
            <a:ext cx="1232456" cy="345796"/>
          </a:xfrm>
        </p:spPr>
        <p:txBody>
          <a:bodyPr/>
          <a:lstStyle/>
          <a:p>
            <a:fld id="{2E9A692A-B8E9-AF4D-8F8D-4A8E7472836C}" type="slidenum">
              <a:rPr lang="en-US" smtClean="0"/>
              <a:t>‹#›</a:t>
            </a:fld>
            <a:endParaRPr lang="en-US"/>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73602323"/>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GB"/>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C8AE0412-F8DA-D54C-8B85-8269D6916DE1}" type="datetimeFigureOut">
              <a:rPr lang="en-US" smtClean="0"/>
              <a:t>2/20/24</a:t>
            </a:fld>
            <a:endParaRPr lang="en-US"/>
          </a:p>
        </p:txBody>
      </p:sp>
      <p:sp>
        <p:nvSpPr>
          <p:cNvPr id="6" name="Footer Placeholder 5"/>
          <p:cNvSpPr>
            <a:spLocks noGrp="1"/>
          </p:cNvSpPr>
          <p:nvPr>
            <p:ph type="ftr" sz="quarter" idx="11"/>
          </p:nvPr>
        </p:nvSpPr>
        <p:spPr>
          <a:xfrm>
            <a:off x="2103621" y="6375679"/>
            <a:ext cx="3482178" cy="345796"/>
          </a:xfrm>
        </p:spPr>
        <p:txBody>
          <a:bodyPr/>
          <a:lstStyle/>
          <a:p>
            <a:endParaRPr lang="en-US"/>
          </a:p>
        </p:txBody>
      </p:sp>
      <p:sp>
        <p:nvSpPr>
          <p:cNvPr id="7" name="Slide Number Placeholder 6"/>
          <p:cNvSpPr>
            <a:spLocks noGrp="1"/>
          </p:cNvSpPr>
          <p:nvPr>
            <p:ph type="sldNum" sz="quarter" idx="12"/>
          </p:nvPr>
        </p:nvSpPr>
        <p:spPr>
          <a:xfrm>
            <a:off x="5687568" y="6375679"/>
            <a:ext cx="1234440" cy="345796"/>
          </a:xfrm>
        </p:spPr>
        <p:txBody>
          <a:bodyPr/>
          <a:lstStyle/>
          <a:p>
            <a:fld id="{2E9A692A-B8E9-AF4D-8F8D-4A8E7472836C}" type="slidenum">
              <a:rPr lang="en-US" smtClean="0"/>
              <a:t>‹#›</a:t>
            </a:fld>
            <a:endParaRPr lang="en-US"/>
          </a:p>
        </p:txBody>
      </p:sp>
    </p:spTree>
    <p:extLst>
      <p:ext uri="{BB962C8B-B14F-4D97-AF65-F5344CB8AC3E}">
        <p14:creationId xmlns:p14="http://schemas.microsoft.com/office/powerpoint/2010/main" val="26624294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8AE0412-F8DA-D54C-8B85-8269D6916DE1}" type="datetimeFigureOut">
              <a:rPr lang="en-US" smtClean="0"/>
              <a:t>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E9A692A-B8E9-AF4D-8F8D-4A8E7472836C}" type="slidenum">
              <a:rPr lang="en-US" smtClean="0"/>
              <a:t>‹#›</a:t>
            </a:fld>
            <a:endParaRPr lang="en-US"/>
          </a:p>
        </p:txBody>
      </p:sp>
    </p:spTree>
    <p:extLst>
      <p:ext uri="{BB962C8B-B14F-4D97-AF65-F5344CB8AC3E}">
        <p14:creationId xmlns:p14="http://schemas.microsoft.com/office/powerpoint/2010/main" val="32050860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8AE0412-F8DA-D54C-8B85-8269D6916DE1}" type="datetimeFigureOut">
              <a:rPr lang="en-US" smtClean="0"/>
              <a:t>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E9A692A-B8E9-AF4D-8F8D-4A8E7472836C}" type="slidenum">
              <a:rPr lang="en-US" smtClean="0"/>
              <a:t>‹#›</a:t>
            </a:fld>
            <a:endParaRPr lang="en-US"/>
          </a:p>
        </p:txBody>
      </p:sp>
    </p:spTree>
    <p:extLst>
      <p:ext uri="{BB962C8B-B14F-4D97-AF65-F5344CB8AC3E}">
        <p14:creationId xmlns:p14="http://schemas.microsoft.com/office/powerpoint/2010/main" val="3760026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C8AE0412-F8DA-D54C-8B85-8269D6916DE1}" type="datetimeFigureOut">
              <a:rPr lang="en-US" smtClean="0"/>
              <a:t>2/20/24</a:t>
            </a:fld>
            <a:endParaRPr lang="en-US"/>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2E9A692A-B8E9-AF4D-8F8D-4A8E7472836C}" type="slidenum">
              <a:rPr lang="en-US" smtClean="0"/>
              <a:t>‹#›</a:t>
            </a:fld>
            <a:endParaRPr lang="en-US"/>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50235641"/>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8" Type="http://schemas.openxmlformats.org/officeDocument/2006/relationships/hyperlink" Target="https://www.etsu.edu/teaching/resources/more_resources/schema.php#:~:text=A%20schema%2C%20or%20scheme%2C%20is,complex%20relationships%20with%20one%20another" TargetMode="External"/><Relationship Id="rId3" Type="http://schemas.openxmlformats.org/officeDocument/2006/relationships/hyperlink" Target="https://amshq.org/About-Montessori/What-Is-Montessori" TargetMode="External"/><Relationship Id="rId7" Type="http://schemas.openxmlformats.org/officeDocument/2006/relationships/hyperlink" Target="https://www.estyn.gov.wales/effective-practice/placing-children-centre-learning" TargetMode="External"/><Relationship Id="rId12" Type="http://schemas.openxmlformats.org/officeDocument/2006/relationships/hyperlink" Target="https://hwb.gov.wales/storage/d5d8e39c-b534-40cb-a3f5-7e2e126d8077/foundation-phase-framework.pdf" TargetMode="Externa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hyperlink" Target="https://www.estyn.gov.wales/effective-practice/making-spaces-play-and-learning-outdoors" TargetMode="External"/><Relationship Id="rId11" Type="http://schemas.openxmlformats.org/officeDocument/2006/relationships/hyperlink" Target="https://www.simplypsychology.org/what-is-a-schema.html" TargetMode="External"/><Relationship Id="rId5" Type="http://schemas.openxmlformats.org/officeDocument/2006/relationships/hyperlink" Target="https://www.verywellmind.com/what-is-a-schema-2795873" TargetMode="External"/><Relationship Id="rId10" Type="http://schemas.openxmlformats.org/officeDocument/2006/relationships/hyperlink" Target="https://www.simplypsychology.org/john-dewey.html" TargetMode="External"/><Relationship Id="rId4" Type="http://schemas.openxmlformats.org/officeDocument/2006/relationships/hyperlink" Target="https://www.britannica.com/biography/Jean-Piaget" TargetMode="External"/><Relationship Id="rId9" Type="http://schemas.openxmlformats.org/officeDocument/2006/relationships/hyperlink" Target="https://www.simplypsychology.org/piaget.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174A6-3D9B-AF0E-780F-47E5FA3677C7}"/>
              </a:ext>
            </a:extLst>
          </p:cNvPr>
          <p:cNvSpPr>
            <a:spLocks noGrp="1"/>
          </p:cNvSpPr>
          <p:nvPr>
            <p:ph type="ctrTitle"/>
          </p:nvPr>
        </p:nvSpPr>
        <p:spPr>
          <a:xfrm>
            <a:off x="3568390" y="1098388"/>
            <a:ext cx="5252226" cy="4394988"/>
          </a:xfrm>
        </p:spPr>
        <p:txBody>
          <a:bodyPr/>
          <a:lstStyle/>
          <a:p>
            <a:br>
              <a:rPr lang="en-US" sz="3200" dirty="0">
                <a:latin typeface="Avenir Next Condensed" panose="020B0506020202020204" pitchFamily="34" charset="0"/>
                <a:cs typeface="Baguet Script" panose="020F0502020204030204" pitchFamily="34" charset="0"/>
              </a:rPr>
            </a:br>
            <a:br>
              <a:rPr lang="en-US" sz="3200" dirty="0">
                <a:latin typeface="Avenir Next Condensed" panose="020B0506020202020204" pitchFamily="34" charset="0"/>
                <a:cs typeface="Baguet Script" panose="020F0502020204030204" pitchFamily="34" charset="0"/>
              </a:rPr>
            </a:br>
            <a:r>
              <a:rPr lang="en-US" sz="2800" b="1" dirty="0">
                <a:latin typeface="Avenir Next Condensed" panose="020B0506020202020204" pitchFamily="34" charset="0"/>
                <a:cs typeface="Baguet Script" panose="020F0502020204030204" pitchFamily="34" charset="0"/>
              </a:rPr>
              <a:t>Demonstrate how learning theories can support effective teaching and learning</a:t>
            </a:r>
            <a:br>
              <a:rPr lang="en-US" sz="3200" dirty="0">
                <a:latin typeface="Avenir Next Condensed" panose="020B0506020202020204" pitchFamily="34" charset="0"/>
                <a:cs typeface="Baguet Script" panose="020F0502020204030204" pitchFamily="34" charset="0"/>
              </a:rPr>
            </a:br>
            <a:br>
              <a:rPr lang="en-US" sz="3200" dirty="0">
                <a:latin typeface="Avenir Next Condensed" panose="020B0506020202020204" pitchFamily="34" charset="0"/>
                <a:cs typeface="Baguet Script" panose="020F0502020204030204" pitchFamily="34" charset="0"/>
              </a:rPr>
            </a:br>
            <a:endParaRPr lang="en-US" sz="3200" dirty="0">
              <a:latin typeface="Avenir Next Condensed" panose="020B0506020202020204" pitchFamily="34" charset="0"/>
              <a:cs typeface="Baguet Script" panose="020F0502020204030204" pitchFamily="34" charset="0"/>
            </a:endParaRPr>
          </a:p>
        </p:txBody>
      </p:sp>
      <p:sp>
        <p:nvSpPr>
          <p:cNvPr id="3" name="Subtitle 2">
            <a:extLst>
              <a:ext uri="{FF2B5EF4-FFF2-40B4-BE49-F238E27FC236}">
                <a16:creationId xmlns:a16="http://schemas.microsoft.com/office/drawing/2014/main" id="{162E9DC2-6AB5-B55E-7664-362B2087C4A1}"/>
              </a:ext>
            </a:extLst>
          </p:cNvPr>
          <p:cNvSpPr>
            <a:spLocks noGrp="1"/>
          </p:cNvSpPr>
          <p:nvPr>
            <p:ph type="subTitle" idx="1"/>
          </p:nvPr>
        </p:nvSpPr>
        <p:spPr/>
        <p:txBody>
          <a:bodyPr>
            <a:normAutofit/>
          </a:bodyPr>
          <a:lstStyle/>
          <a:p>
            <a:r>
              <a:rPr lang="en-US" sz="1800" dirty="0">
                <a:latin typeface="Avenir Next Condensed" panose="020B0506020202020204" pitchFamily="34" charset="0"/>
              </a:rPr>
              <a:t>By Ffion Davies 2318274</a:t>
            </a:r>
          </a:p>
        </p:txBody>
      </p:sp>
    </p:spTree>
    <p:extLst>
      <p:ext uri="{BB962C8B-B14F-4D97-AF65-F5344CB8AC3E}">
        <p14:creationId xmlns:p14="http://schemas.microsoft.com/office/powerpoint/2010/main" val="37695336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442F9-4B7D-E4E3-1AE5-67F7DEACDC3D}"/>
              </a:ext>
            </a:extLst>
          </p:cNvPr>
          <p:cNvSpPr>
            <a:spLocks noGrp="1"/>
          </p:cNvSpPr>
          <p:nvPr>
            <p:ph type="title"/>
          </p:nvPr>
        </p:nvSpPr>
        <p:spPr>
          <a:xfrm>
            <a:off x="1251678" y="382385"/>
            <a:ext cx="10178322" cy="1492132"/>
          </a:xfrm>
        </p:spPr>
        <p:txBody>
          <a:bodyPr>
            <a:normAutofit/>
          </a:bodyPr>
          <a:lstStyle/>
          <a:p>
            <a:pPr algn="ctr"/>
            <a:r>
              <a:rPr lang="en-US" sz="5400" b="1" dirty="0">
                <a:latin typeface="Avenir Next Condensed" panose="020B0506020202020204" pitchFamily="34" charset="0"/>
              </a:rPr>
              <a:t>WHO IS Jean Piaget?</a:t>
            </a:r>
          </a:p>
        </p:txBody>
      </p:sp>
      <p:sp>
        <p:nvSpPr>
          <p:cNvPr id="1030" name="Content Placeholder 1029">
            <a:extLst>
              <a:ext uri="{FF2B5EF4-FFF2-40B4-BE49-F238E27FC236}">
                <a16:creationId xmlns:a16="http://schemas.microsoft.com/office/drawing/2014/main" id="{57D1518D-C542-D9A6-0F5B-D0B3490FF70A}"/>
              </a:ext>
            </a:extLst>
          </p:cNvPr>
          <p:cNvSpPr>
            <a:spLocks noGrp="1"/>
          </p:cNvSpPr>
          <p:nvPr>
            <p:ph idx="1"/>
          </p:nvPr>
        </p:nvSpPr>
        <p:spPr>
          <a:xfrm>
            <a:off x="1251678" y="1584420"/>
            <a:ext cx="5984274" cy="3913965"/>
          </a:xfrm>
        </p:spPr>
        <p:txBody>
          <a:bodyPr>
            <a:normAutofit lnSpcReduction="10000"/>
          </a:bodyPr>
          <a:lstStyle/>
          <a:p>
            <a:r>
              <a:rPr lang="en-US" dirty="0">
                <a:solidFill>
                  <a:srgbClr val="000000"/>
                </a:solidFill>
                <a:latin typeface="Avenir Next Condensed" panose="020B0506020202020204" pitchFamily="34" charset="0"/>
              </a:rPr>
              <a:t>Focus on the Swiss Psychologist Jean Piaget (Mooney, 2013)</a:t>
            </a:r>
          </a:p>
          <a:p>
            <a:r>
              <a:rPr lang="en-US" dirty="0">
                <a:solidFill>
                  <a:srgbClr val="000000"/>
                </a:solidFill>
                <a:latin typeface="Avenir Next Condensed" panose="020B0506020202020204" pitchFamily="34" charset="0"/>
              </a:rPr>
              <a:t>Studied children’s natural maturing abilities and the interactions that they had with the environment around them (Nolen-Hoeksema </a:t>
            </a:r>
            <a:r>
              <a:rPr lang="en-US" i="1" dirty="0">
                <a:solidFill>
                  <a:srgbClr val="000000"/>
                </a:solidFill>
                <a:latin typeface="Avenir Next Condensed" panose="020B0506020202020204" pitchFamily="34" charset="0"/>
              </a:rPr>
              <a:t>et al</a:t>
            </a:r>
            <a:r>
              <a:rPr lang="en-US" dirty="0">
                <a:solidFill>
                  <a:srgbClr val="000000"/>
                </a:solidFill>
                <a:latin typeface="Avenir Next Condensed" panose="020B0506020202020204" pitchFamily="34" charset="0"/>
              </a:rPr>
              <a:t>. 2022, p. 75).</a:t>
            </a:r>
          </a:p>
          <a:p>
            <a:r>
              <a:rPr lang="en-US" dirty="0">
                <a:solidFill>
                  <a:srgbClr val="000000"/>
                </a:solidFill>
                <a:latin typeface="Avenir Next Condensed" panose="020B0506020202020204" pitchFamily="34" charset="0"/>
              </a:rPr>
              <a:t>Piaget developed an abstract concept to describe the way in which knowledge is obtained and called this system a schema (ETSU, n.d.).</a:t>
            </a:r>
          </a:p>
          <a:p>
            <a:r>
              <a:rPr lang="en-US" dirty="0">
                <a:solidFill>
                  <a:srgbClr val="000000"/>
                </a:solidFill>
                <a:latin typeface="Avenir Next Condensed" panose="020B0506020202020204" pitchFamily="34" charset="0"/>
              </a:rPr>
              <a:t>Piaget’s work also seen him develop his four stages of cognitive development which is that children move through different stages of cognitive development as they grow (Nolen-Hoeksema </a:t>
            </a:r>
            <a:r>
              <a:rPr lang="en-US" i="1" dirty="0">
                <a:solidFill>
                  <a:srgbClr val="000000"/>
                </a:solidFill>
                <a:latin typeface="Avenir Next Condensed" panose="020B0506020202020204" pitchFamily="34" charset="0"/>
              </a:rPr>
              <a:t>et al</a:t>
            </a:r>
            <a:r>
              <a:rPr lang="en-US" dirty="0">
                <a:solidFill>
                  <a:srgbClr val="000000"/>
                </a:solidFill>
                <a:latin typeface="Avenir Next Condensed" panose="020B0506020202020204" pitchFamily="34" charset="0"/>
              </a:rPr>
              <a:t>. 2022, p. 75).</a:t>
            </a:r>
          </a:p>
        </p:txBody>
      </p:sp>
      <p:pic>
        <p:nvPicPr>
          <p:cNvPr id="1026" name="Picture 2" descr="Jean Piaget">
            <a:extLst>
              <a:ext uri="{FF2B5EF4-FFF2-40B4-BE49-F238E27FC236}">
                <a16:creationId xmlns:a16="http://schemas.microsoft.com/office/drawing/2014/main" id="{08C52629-D1AF-EA53-1A9C-C1CCBEA7B34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527418" y="1472017"/>
            <a:ext cx="3902582" cy="391396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74B5201-5A39-3ECB-E729-DEDF21FA59BD}"/>
              </a:ext>
            </a:extLst>
          </p:cNvPr>
          <p:cNvSpPr txBox="1"/>
          <p:nvPr/>
        </p:nvSpPr>
        <p:spPr>
          <a:xfrm>
            <a:off x="9877713" y="5498385"/>
            <a:ext cx="3104574" cy="1754326"/>
          </a:xfrm>
          <a:prstGeom prst="rect">
            <a:avLst/>
          </a:prstGeom>
          <a:noFill/>
        </p:spPr>
        <p:txBody>
          <a:bodyPr wrap="square" rtlCol="0">
            <a:spAutoFit/>
          </a:bodyPr>
          <a:lstStyle/>
          <a:p>
            <a:r>
              <a:rPr lang="en-US" dirty="0">
                <a:latin typeface="Avenir Next Condensed" panose="020B0506020202020204" pitchFamily="34" charset="0"/>
              </a:rPr>
              <a:t>(Britannica, 2024)</a:t>
            </a:r>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42939395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5A06E-90B2-0E69-BDA2-6771F3803B47}"/>
              </a:ext>
            </a:extLst>
          </p:cNvPr>
          <p:cNvSpPr>
            <a:spLocks noGrp="1"/>
          </p:cNvSpPr>
          <p:nvPr>
            <p:ph type="title"/>
          </p:nvPr>
        </p:nvSpPr>
        <p:spPr/>
        <p:txBody>
          <a:bodyPr/>
          <a:lstStyle/>
          <a:p>
            <a:pPr algn="ctr"/>
            <a:r>
              <a:rPr lang="en-US" sz="5400" b="1" dirty="0">
                <a:solidFill>
                  <a:srgbClr val="2A1A00"/>
                </a:solidFill>
                <a:latin typeface="Avenir Next Condensed" panose="020B0506020202020204" pitchFamily="34" charset="0"/>
              </a:rPr>
              <a:t>What is a schema?</a:t>
            </a:r>
            <a:endParaRPr lang="en-US" dirty="0"/>
          </a:p>
        </p:txBody>
      </p:sp>
      <p:sp>
        <p:nvSpPr>
          <p:cNvPr id="3" name="Content Placeholder 2">
            <a:extLst>
              <a:ext uri="{FF2B5EF4-FFF2-40B4-BE49-F238E27FC236}">
                <a16:creationId xmlns:a16="http://schemas.microsoft.com/office/drawing/2014/main" id="{01F6F88C-6FFD-06BA-7804-2D9858D4B67A}"/>
              </a:ext>
            </a:extLst>
          </p:cNvPr>
          <p:cNvSpPr>
            <a:spLocks noGrp="1"/>
          </p:cNvSpPr>
          <p:nvPr>
            <p:ph idx="1"/>
          </p:nvPr>
        </p:nvSpPr>
        <p:spPr>
          <a:xfrm>
            <a:off x="1251678" y="1304694"/>
            <a:ext cx="10178322" cy="5553306"/>
          </a:xfrm>
        </p:spPr>
        <p:txBody>
          <a:bodyPr>
            <a:normAutofit fontScale="32500" lnSpcReduction="20000"/>
          </a:bodyPr>
          <a:lstStyle/>
          <a:p>
            <a:pPr marL="0" indent="0" algn="ctr">
              <a:buNone/>
            </a:pPr>
            <a:r>
              <a:rPr lang="en-US" sz="6200" dirty="0">
                <a:solidFill>
                  <a:schemeClr val="tx1"/>
                </a:solidFill>
                <a:latin typeface="Avenir Next Condensed" panose="020B0506020202020204" pitchFamily="34" charset="0"/>
              </a:rPr>
              <a:t>Piaget defined a schema as both a type of knowledge and the method in which that knowledge is obtained (Cherry, 2023). Schemas can be developed for different things for example people, objects, actions and so on (Jarvis and Chandler, 2001). The concept of a schema is that individuals can use existing knowledge to try and obtain new knowledge. This means that based off what they already know they can try and use this to figure out the new information that they have been exposed to.</a:t>
            </a:r>
          </a:p>
          <a:p>
            <a:pPr marL="0" indent="0" algn="ctr">
              <a:buNone/>
            </a:pPr>
            <a:r>
              <a:rPr lang="en-US" sz="6200" dirty="0">
                <a:solidFill>
                  <a:schemeClr val="tx1"/>
                </a:solidFill>
                <a:latin typeface="Avenir Next Condensed" panose="020B0506020202020204" pitchFamily="34" charset="0"/>
              </a:rPr>
              <a:t>Schemas can change in two ways. One way in which they can change is in </a:t>
            </a:r>
            <a:r>
              <a:rPr lang="en-US" sz="6200" b="1" dirty="0">
                <a:solidFill>
                  <a:schemeClr val="accent1">
                    <a:lumMod val="50000"/>
                  </a:schemeClr>
                </a:solidFill>
                <a:latin typeface="Avenir Next Condensed" panose="020B0506020202020204" pitchFamily="34" charset="0"/>
              </a:rPr>
              <a:t>assimilation</a:t>
            </a:r>
            <a:r>
              <a:rPr lang="en-US" sz="6200" dirty="0">
                <a:solidFill>
                  <a:schemeClr val="tx1"/>
                </a:solidFill>
                <a:latin typeface="Avenir Next Condensed" panose="020B0506020202020204" pitchFamily="34" charset="0"/>
              </a:rPr>
              <a:t>. This is when new knowledge is incorporated into an already existing schema. This means that the knowledge does not change a schema as it is new information all together. The other way a schema can change is through </a:t>
            </a:r>
            <a:r>
              <a:rPr lang="en-US" sz="6200" b="1" dirty="0">
                <a:solidFill>
                  <a:schemeClr val="accent1">
                    <a:lumMod val="50000"/>
                  </a:schemeClr>
                </a:solidFill>
                <a:latin typeface="Avenir Next Condensed" panose="020B0506020202020204" pitchFamily="34" charset="0"/>
              </a:rPr>
              <a:t>accommodation</a:t>
            </a:r>
            <a:r>
              <a:rPr lang="en-US" sz="6200" dirty="0">
                <a:solidFill>
                  <a:schemeClr val="tx1"/>
                </a:solidFill>
                <a:latin typeface="Avenir Next Condensed" panose="020B0506020202020204" pitchFamily="34" charset="0"/>
              </a:rPr>
              <a:t> and this is when existing schemas are changed, or new ones are formed completely as the individual learns new knowledge or a has a new experience. When this happens, it can change the structure of an already existing schema and could lead to a new schema developing as a result (Nickerson, 2024).</a:t>
            </a:r>
          </a:p>
          <a:p>
            <a:pPr marL="0" indent="0" algn="ctr">
              <a:buNone/>
            </a:pPr>
            <a:r>
              <a:rPr lang="en-US" sz="6200" dirty="0">
                <a:solidFill>
                  <a:schemeClr val="tx1"/>
                </a:solidFill>
                <a:latin typeface="Avenir Next Condensed" panose="020B0506020202020204" pitchFamily="34" charset="0"/>
              </a:rPr>
              <a:t>Piaget views children as ‘inquiring scientists’ </a:t>
            </a:r>
            <a:r>
              <a:rPr lang="en-US" sz="6200" dirty="0">
                <a:solidFill>
                  <a:srgbClr val="000000"/>
                </a:solidFill>
                <a:latin typeface="Avenir Next Condensed" panose="020B0506020202020204" pitchFamily="34" charset="0"/>
              </a:rPr>
              <a:t>(Nolen-Hoeksema </a:t>
            </a:r>
            <a:r>
              <a:rPr lang="en-US" sz="6200" i="1" dirty="0">
                <a:solidFill>
                  <a:srgbClr val="000000"/>
                </a:solidFill>
                <a:latin typeface="Avenir Next Condensed" panose="020B0506020202020204" pitchFamily="34" charset="0"/>
              </a:rPr>
              <a:t>et al</a:t>
            </a:r>
            <a:r>
              <a:rPr lang="en-US" sz="6200" dirty="0">
                <a:solidFill>
                  <a:srgbClr val="000000"/>
                </a:solidFill>
                <a:latin typeface="Avenir Next Condensed" panose="020B0506020202020204" pitchFamily="34" charset="0"/>
              </a:rPr>
              <a:t>. 2022, p. 75) because children naturally experiment with things that are within their environment. By children doing this they are then able to create or modify schemas quickly when they are young and being exposed to so many new things </a:t>
            </a:r>
            <a:endParaRPr lang="en-US" sz="6200" dirty="0">
              <a:solidFill>
                <a:schemeClr val="tx1"/>
              </a:solidFill>
              <a:latin typeface="Avenir Next Condensed" panose="020B0506020202020204" pitchFamily="34" charset="0"/>
            </a:endParaRPr>
          </a:p>
          <a:p>
            <a:pPr marL="0" indent="0" algn="ctr">
              <a:buNone/>
            </a:pPr>
            <a:r>
              <a:rPr lang="en-US" sz="6200" dirty="0">
                <a:solidFill>
                  <a:schemeClr val="tx1"/>
                </a:solidFill>
                <a:latin typeface="Avenir Next Condensed" panose="020B0506020202020204" pitchFamily="34" charset="0"/>
              </a:rPr>
              <a:t>An example to explain a schema is that a child may associate a horse as an object that is large, with four legs, a tail, and a soft coat. When the child then meets a cow from the first time, they may associate this with a horse as they share similar characteristics. This in Piaget terms is because the cow fits in with the child’s already existing schema that they have created. </a:t>
            </a:r>
          </a:p>
          <a:p>
            <a:pPr marL="0" indent="0" algn="ctr">
              <a:buNone/>
            </a:pPr>
            <a:endParaRPr lang="en-US" sz="6200" dirty="0">
              <a:solidFill>
                <a:schemeClr val="tx1"/>
              </a:solidFill>
              <a:latin typeface="Avenir Next Condensed" panose="020B0506020202020204" pitchFamily="34" charset="0"/>
            </a:endParaRPr>
          </a:p>
          <a:p>
            <a:pPr marL="0" indent="0" algn="ctr">
              <a:buNone/>
            </a:pPr>
            <a:endParaRPr lang="en-US" sz="6200" dirty="0">
              <a:solidFill>
                <a:schemeClr val="tx1"/>
              </a:solidFill>
              <a:latin typeface="Avenir Next Condensed" panose="020B0506020202020204" pitchFamily="34" charset="0"/>
            </a:endParaRPr>
          </a:p>
          <a:p>
            <a:pPr marL="0" indent="0">
              <a:buNone/>
            </a:pPr>
            <a:endParaRPr lang="en-US" dirty="0">
              <a:solidFill>
                <a:schemeClr val="tx1"/>
              </a:solidFill>
              <a:latin typeface="Avenir Next Condensed" panose="020B0506020202020204" pitchFamily="34" charset="0"/>
            </a:endParaRPr>
          </a:p>
        </p:txBody>
      </p:sp>
    </p:spTree>
    <p:extLst>
      <p:ext uri="{BB962C8B-B14F-4D97-AF65-F5344CB8AC3E}">
        <p14:creationId xmlns:p14="http://schemas.microsoft.com/office/powerpoint/2010/main" val="42470157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6C874-2E5F-C3D0-DCD0-97213FCBFAFA}"/>
              </a:ext>
            </a:extLst>
          </p:cNvPr>
          <p:cNvSpPr>
            <a:spLocks noGrp="1"/>
          </p:cNvSpPr>
          <p:nvPr>
            <p:ph type="title"/>
          </p:nvPr>
        </p:nvSpPr>
        <p:spPr>
          <a:xfrm>
            <a:off x="1203948" y="-253235"/>
            <a:ext cx="10178322" cy="1492132"/>
          </a:xfrm>
        </p:spPr>
        <p:txBody>
          <a:bodyPr vert="horz" lIns="91440" tIns="45720" rIns="91440" bIns="45720" rtlCol="0" anchor="ctr">
            <a:normAutofit/>
          </a:bodyPr>
          <a:lstStyle/>
          <a:p>
            <a:r>
              <a:rPr lang="en-US" sz="4000" b="1" dirty="0">
                <a:latin typeface="Avenir Next Condensed" panose="020B0506020202020204" pitchFamily="34" charset="0"/>
              </a:rPr>
              <a:t>FOUR STAGES OF COGNITIVE DEVELOPMENT </a:t>
            </a:r>
          </a:p>
        </p:txBody>
      </p:sp>
      <p:sp>
        <p:nvSpPr>
          <p:cNvPr id="12" name="TextBox 11">
            <a:extLst>
              <a:ext uri="{FF2B5EF4-FFF2-40B4-BE49-F238E27FC236}">
                <a16:creationId xmlns:a16="http://schemas.microsoft.com/office/drawing/2014/main" id="{65FE3302-0E85-0361-359A-B897517F1908}"/>
              </a:ext>
            </a:extLst>
          </p:cNvPr>
          <p:cNvSpPr txBox="1"/>
          <p:nvPr/>
        </p:nvSpPr>
        <p:spPr>
          <a:xfrm>
            <a:off x="8869320" y="6137529"/>
            <a:ext cx="4505093" cy="307777"/>
          </a:xfrm>
          <a:prstGeom prst="rect">
            <a:avLst/>
          </a:prstGeom>
          <a:noFill/>
        </p:spPr>
        <p:txBody>
          <a:bodyPr wrap="square" rtlCol="0">
            <a:spAutoFit/>
          </a:bodyPr>
          <a:lstStyle/>
          <a:p>
            <a:pPr>
              <a:spcAft>
                <a:spcPts val="600"/>
              </a:spcAft>
            </a:pPr>
            <a:r>
              <a:rPr lang="en-US" sz="1400" dirty="0">
                <a:solidFill>
                  <a:srgbClr val="000000"/>
                </a:solidFill>
                <a:latin typeface="Avenir Next Condensed" panose="020B0506020202020204" pitchFamily="34" charset="0"/>
              </a:rPr>
              <a:t>(Nolen-Hoeksema </a:t>
            </a:r>
            <a:r>
              <a:rPr lang="en-US" sz="1400" i="1" dirty="0">
                <a:solidFill>
                  <a:srgbClr val="000000"/>
                </a:solidFill>
                <a:latin typeface="Avenir Next Condensed" panose="020B0506020202020204" pitchFamily="34" charset="0"/>
              </a:rPr>
              <a:t>et al</a:t>
            </a:r>
            <a:r>
              <a:rPr lang="en-US" sz="1400" dirty="0">
                <a:solidFill>
                  <a:srgbClr val="000000"/>
                </a:solidFill>
                <a:latin typeface="Avenir Next Condensed" panose="020B0506020202020204" pitchFamily="34" charset="0"/>
              </a:rPr>
              <a:t>. 2022, p. 76)</a:t>
            </a:r>
            <a:endParaRPr lang="en-US" sz="1400" dirty="0">
              <a:latin typeface="Avenir Next Condensed" panose="020B0506020202020204" pitchFamily="34" charset="0"/>
            </a:endParaRPr>
          </a:p>
        </p:txBody>
      </p:sp>
      <p:graphicFrame>
        <p:nvGraphicFramePr>
          <p:cNvPr id="36" name="Content Placeholder 5">
            <a:extLst>
              <a:ext uri="{FF2B5EF4-FFF2-40B4-BE49-F238E27FC236}">
                <a16:creationId xmlns:a16="http://schemas.microsoft.com/office/drawing/2014/main" id="{CDE4CC9D-D5DB-33FF-B0F4-D721A61F3B0A}"/>
              </a:ext>
            </a:extLst>
          </p:cNvPr>
          <p:cNvGraphicFramePr>
            <a:graphicFrameLocks noGrp="1"/>
          </p:cNvGraphicFramePr>
          <p:nvPr>
            <p:ph idx="1"/>
            <p:extLst>
              <p:ext uri="{D42A27DB-BD31-4B8C-83A1-F6EECF244321}">
                <p14:modId xmlns:p14="http://schemas.microsoft.com/office/powerpoint/2010/main" val="3152010123"/>
              </p:ext>
            </p:extLst>
          </p:nvPr>
        </p:nvGraphicFramePr>
        <p:xfrm>
          <a:off x="1251314" y="871129"/>
          <a:ext cx="10130956" cy="5266400"/>
        </p:xfrm>
        <a:graphic>
          <a:graphicData uri="http://schemas.openxmlformats.org/drawingml/2006/table">
            <a:tbl>
              <a:tblPr firstRow="1" bandRow="1"/>
              <a:tblGrid>
                <a:gridCol w="3600373">
                  <a:extLst>
                    <a:ext uri="{9D8B030D-6E8A-4147-A177-3AD203B41FA5}">
                      <a16:colId xmlns:a16="http://schemas.microsoft.com/office/drawing/2014/main" val="2096586088"/>
                    </a:ext>
                  </a:extLst>
                </a:gridCol>
                <a:gridCol w="3339804">
                  <a:extLst>
                    <a:ext uri="{9D8B030D-6E8A-4147-A177-3AD203B41FA5}">
                      <a16:colId xmlns:a16="http://schemas.microsoft.com/office/drawing/2014/main" val="3235149772"/>
                    </a:ext>
                  </a:extLst>
                </a:gridCol>
                <a:gridCol w="3190779">
                  <a:extLst>
                    <a:ext uri="{9D8B030D-6E8A-4147-A177-3AD203B41FA5}">
                      <a16:colId xmlns:a16="http://schemas.microsoft.com/office/drawing/2014/main" val="564865691"/>
                    </a:ext>
                  </a:extLst>
                </a:gridCol>
              </a:tblGrid>
              <a:tr h="263932">
                <a:tc>
                  <a:txBody>
                    <a:bodyPr/>
                    <a:lstStyle/>
                    <a:p>
                      <a:pPr algn="ctr"/>
                      <a:r>
                        <a:rPr lang="en-GB" sz="1400" b="1">
                          <a:effectLst/>
                          <a:latin typeface="Avenir Next Condensed" panose="020B0506020202020204" pitchFamily="34" charset="0"/>
                        </a:rPr>
                        <a:t>Stage</a:t>
                      </a:r>
                    </a:p>
                  </a:txBody>
                  <a:tcPr marL="114496" marR="114496" marT="57248" marB="572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tc>
                  <a:txBody>
                    <a:bodyPr/>
                    <a:lstStyle/>
                    <a:p>
                      <a:pPr algn="ctr"/>
                      <a:r>
                        <a:rPr lang="en-GB" sz="1400" b="1" dirty="0">
                          <a:effectLst/>
                          <a:latin typeface="Avenir Next Condensed" panose="020B0506020202020204" pitchFamily="34" charset="0"/>
                        </a:rPr>
                        <a:t>Age</a:t>
                      </a:r>
                    </a:p>
                  </a:txBody>
                  <a:tcPr marL="114496" marR="114496" marT="57248" marB="572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tc>
                  <a:txBody>
                    <a:bodyPr/>
                    <a:lstStyle/>
                    <a:p>
                      <a:pPr algn="ctr"/>
                      <a:r>
                        <a:rPr lang="en-GB" sz="1400" b="1" dirty="0">
                          <a:effectLst/>
                          <a:latin typeface="Avenir Next Condensed" panose="020B0506020202020204" pitchFamily="34" charset="0"/>
                        </a:rPr>
                        <a:t>Goal</a:t>
                      </a:r>
                    </a:p>
                  </a:txBody>
                  <a:tcPr marL="114496" marR="114496" marT="57248" marB="572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1233224872"/>
                  </a:ext>
                </a:extLst>
              </a:tr>
              <a:tr h="850338">
                <a:tc>
                  <a:txBody>
                    <a:bodyPr/>
                    <a:lstStyle/>
                    <a:p>
                      <a:r>
                        <a:rPr lang="en-GB" sz="1400" b="0" dirty="0">
                          <a:effectLst/>
                          <a:latin typeface="Avenir Next Condensed" panose="020B0506020202020204" pitchFamily="34" charset="0"/>
                        </a:rPr>
                        <a:t>Sensorimotor</a:t>
                      </a:r>
                    </a:p>
                  </a:txBody>
                  <a:tcPr marL="114496" marR="114496" marT="57248" marB="572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40000"/>
                        <a:lumOff val="60000"/>
                      </a:schemeClr>
                    </a:solidFill>
                  </a:tcPr>
                </a:tc>
                <a:tc>
                  <a:txBody>
                    <a:bodyPr/>
                    <a:lstStyle/>
                    <a:p>
                      <a:r>
                        <a:rPr lang="en-GB" sz="1400" dirty="0">
                          <a:effectLst/>
                          <a:latin typeface="Avenir Next Condensed" panose="020B0506020202020204" pitchFamily="34" charset="0"/>
                        </a:rPr>
                        <a:t>Birth to 2 years old</a:t>
                      </a:r>
                    </a:p>
                  </a:txBody>
                  <a:tcPr marL="114496" marR="114496" marT="57248" marB="572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40000"/>
                        <a:lumOff val="60000"/>
                      </a:schemeClr>
                    </a:solidFill>
                  </a:tcPr>
                </a:tc>
                <a:tc>
                  <a:txBody>
                    <a:bodyPr/>
                    <a:lstStyle/>
                    <a:p>
                      <a:pPr marL="342900" indent="-342900">
                        <a:buFont typeface="Arial" panose="020B0604020202020204" pitchFamily="34" charset="0"/>
                        <a:buChar char="•"/>
                      </a:pPr>
                      <a:r>
                        <a:rPr lang="en-GB" sz="1400" dirty="0">
                          <a:effectLst/>
                          <a:latin typeface="Avenir Next Condensed" panose="020B0506020202020204" pitchFamily="34" charset="0"/>
                        </a:rPr>
                        <a:t>Experimenting with objects in their environment (E.g. Reaching and grabbing objects)</a:t>
                      </a:r>
                    </a:p>
                    <a:p>
                      <a:pPr marL="342900" indent="-342900">
                        <a:buFont typeface="Arial" panose="020B0604020202020204" pitchFamily="34" charset="0"/>
                        <a:buChar char="•"/>
                      </a:pPr>
                      <a:r>
                        <a:rPr lang="en-GB" sz="1400" dirty="0">
                          <a:effectLst/>
                          <a:latin typeface="Avenir Next Condensed" panose="020B0506020202020204" pitchFamily="34" charset="0"/>
                        </a:rPr>
                        <a:t>Develop the concept that they themselves are separate from other objects</a:t>
                      </a:r>
                    </a:p>
                  </a:txBody>
                  <a:tcPr marL="114496" marR="114496" marT="57248" marB="572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40000"/>
                        <a:lumOff val="60000"/>
                      </a:schemeClr>
                    </a:solidFill>
                  </a:tcPr>
                </a:tc>
                <a:extLst>
                  <a:ext uri="{0D108BD9-81ED-4DB2-BD59-A6C34878D82A}">
                    <a16:rowId xmlns:a16="http://schemas.microsoft.com/office/drawing/2014/main" val="3634764726"/>
                  </a:ext>
                </a:extLst>
              </a:tr>
              <a:tr h="1003921">
                <a:tc>
                  <a:txBody>
                    <a:bodyPr/>
                    <a:lstStyle/>
                    <a:p>
                      <a:r>
                        <a:rPr lang="en-GB" sz="1400">
                          <a:effectLst/>
                          <a:latin typeface="Avenir Next Condensed" panose="020B0506020202020204" pitchFamily="34" charset="0"/>
                        </a:rPr>
                        <a:t>Preoperational</a:t>
                      </a:r>
                    </a:p>
                  </a:txBody>
                  <a:tcPr marL="114496" marR="114496" marT="57248" marB="572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40000"/>
                        <a:lumOff val="60000"/>
                      </a:schemeClr>
                    </a:solidFill>
                  </a:tcPr>
                </a:tc>
                <a:tc>
                  <a:txBody>
                    <a:bodyPr/>
                    <a:lstStyle/>
                    <a:p>
                      <a:r>
                        <a:rPr lang="en-GB" sz="1400" dirty="0">
                          <a:effectLst/>
                          <a:latin typeface="Avenir Next Condensed" panose="020B0506020202020204" pitchFamily="34" charset="0"/>
                        </a:rPr>
                        <a:t>2 to 7 years old</a:t>
                      </a:r>
                    </a:p>
                  </a:txBody>
                  <a:tcPr marL="114496" marR="114496" marT="57248" marB="572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40000"/>
                        <a:lumOff val="60000"/>
                      </a:schemeClr>
                    </a:solidFill>
                  </a:tcPr>
                </a:tc>
                <a:tc>
                  <a:txBody>
                    <a:bodyPr/>
                    <a:lstStyle/>
                    <a:p>
                      <a:pPr marL="342900" indent="-342900">
                        <a:buFont typeface="Arial" panose="020B0604020202020204" pitchFamily="34" charset="0"/>
                        <a:buChar char="•"/>
                      </a:pPr>
                      <a:r>
                        <a:rPr lang="en-GB" sz="1400" dirty="0">
                          <a:effectLst/>
                          <a:latin typeface="Avenir Next Condensed" panose="020B0506020202020204" pitchFamily="34" charset="0"/>
                        </a:rPr>
                        <a:t>Language is developed and they can use images and words represent different objects</a:t>
                      </a:r>
                    </a:p>
                    <a:p>
                      <a:pPr marL="342900" indent="-342900">
                        <a:buFont typeface="Arial" panose="020B0604020202020204" pitchFamily="34" charset="0"/>
                        <a:buChar char="•"/>
                      </a:pPr>
                      <a:r>
                        <a:rPr lang="en-GB" sz="1400" dirty="0">
                          <a:effectLst/>
                          <a:latin typeface="Avenir Next Condensed" panose="020B0506020202020204" pitchFamily="34" charset="0"/>
                        </a:rPr>
                        <a:t>Egocentric </a:t>
                      </a:r>
                    </a:p>
                    <a:p>
                      <a:pPr marL="342900" indent="-342900">
                        <a:buFont typeface="Arial" panose="020B0604020202020204" pitchFamily="34" charset="0"/>
                        <a:buChar char="•"/>
                      </a:pPr>
                      <a:r>
                        <a:rPr lang="en-GB" sz="1400" dirty="0">
                          <a:effectLst/>
                          <a:latin typeface="Avenir Next Condensed" panose="020B0506020202020204" pitchFamily="34" charset="0"/>
                        </a:rPr>
                        <a:t>Struggle to take different viewpoints</a:t>
                      </a:r>
                    </a:p>
                    <a:p>
                      <a:pPr marL="342900" indent="-342900">
                        <a:buFont typeface="Arial" panose="020B0604020202020204" pitchFamily="34" charset="0"/>
                        <a:buChar char="•"/>
                      </a:pPr>
                      <a:r>
                        <a:rPr lang="en-GB" sz="1400" dirty="0">
                          <a:effectLst/>
                          <a:latin typeface="Avenir Next Condensed" panose="020B0506020202020204" pitchFamily="34" charset="0"/>
                        </a:rPr>
                        <a:t>Categorize objects by one feature </a:t>
                      </a:r>
                    </a:p>
                  </a:txBody>
                  <a:tcPr marL="114496" marR="114496" marT="57248" marB="572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40000"/>
                        <a:lumOff val="60000"/>
                      </a:schemeClr>
                    </a:solidFill>
                  </a:tcPr>
                </a:tc>
                <a:extLst>
                  <a:ext uri="{0D108BD9-81ED-4DB2-BD59-A6C34878D82A}">
                    <a16:rowId xmlns:a16="http://schemas.microsoft.com/office/drawing/2014/main" val="1501335325"/>
                  </a:ext>
                </a:extLst>
              </a:tr>
              <a:tr h="1003921">
                <a:tc>
                  <a:txBody>
                    <a:bodyPr/>
                    <a:lstStyle/>
                    <a:p>
                      <a:r>
                        <a:rPr lang="en-GB" sz="1400" dirty="0">
                          <a:effectLst/>
                          <a:latin typeface="Avenir Next Condensed" panose="020B0506020202020204" pitchFamily="34" charset="0"/>
                        </a:rPr>
                        <a:t>Concrete operational</a:t>
                      </a:r>
                    </a:p>
                  </a:txBody>
                  <a:tcPr marL="114496" marR="114496" marT="57248" marB="572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40000"/>
                        <a:lumOff val="60000"/>
                      </a:schemeClr>
                    </a:solidFill>
                  </a:tcPr>
                </a:tc>
                <a:tc>
                  <a:txBody>
                    <a:bodyPr/>
                    <a:lstStyle/>
                    <a:p>
                      <a:r>
                        <a:rPr lang="en-GB" sz="1400" dirty="0">
                          <a:effectLst/>
                          <a:latin typeface="Avenir Next Condensed" panose="020B0506020202020204" pitchFamily="34" charset="0"/>
                        </a:rPr>
                        <a:t>Ages 7 to 11 years</a:t>
                      </a:r>
                    </a:p>
                  </a:txBody>
                  <a:tcPr marL="114496" marR="114496" marT="57248" marB="572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40000"/>
                        <a:lumOff val="60000"/>
                      </a:schemeClr>
                    </a:solidFill>
                  </a:tcPr>
                </a:tc>
                <a:tc>
                  <a:txBody>
                    <a:bodyPr/>
                    <a:lstStyle/>
                    <a:p>
                      <a:pPr marL="342900" indent="-342900">
                        <a:buFont typeface="Arial" panose="020B0604020202020204" pitchFamily="34" charset="0"/>
                        <a:buChar char="•"/>
                      </a:pPr>
                      <a:r>
                        <a:rPr lang="en-GB" sz="1400" dirty="0">
                          <a:effectLst/>
                          <a:latin typeface="Avenir Next Condensed" panose="020B0506020202020204" pitchFamily="34" charset="0"/>
                        </a:rPr>
                        <a:t>Ability to think logically about objects and events</a:t>
                      </a:r>
                    </a:p>
                    <a:p>
                      <a:pPr marL="342900" indent="-342900">
                        <a:buFont typeface="Arial" panose="020B0604020202020204" pitchFamily="34" charset="0"/>
                        <a:buChar char="•"/>
                      </a:pPr>
                      <a:r>
                        <a:rPr lang="en-GB" sz="1400" dirty="0">
                          <a:effectLst/>
                          <a:latin typeface="Avenir Next Condensed" panose="020B0506020202020204" pitchFamily="34" charset="0"/>
                        </a:rPr>
                        <a:t>Achieves conservation of number, mass and weight</a:t>
                      </a:r>
                    </a:p>
                    <a:p>
                      <a:pPr marL="342900" indent="-342900">
                        <a:buFont typeface="Arial" panose="020B0604020202020204" pitchFamily="34" charset="0"/>
                        <a:buChar char="•"/>
                      </a:pPr>
                      <a:r>
                        <a:rPr lang="en-GB" sz="1400" dirty="0">
                          <a:effectLst/>
                          <a:latin typeface="Avenir Next Condensed" panose="020B0506020202020204" pitchFamily="34" charset="0"/>
                        </a:rPr>
                        <a:t>Ability to categorize objects with several features</a:t>
                      </a:r>
                    </a:p>
                  </a:txBody>
                  <a:tcPr marL="114496" marR="114496" marT="57248" marB="572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40000"/>
                        <a:lumOff val="60000"/>
                      </a:schemeClr>
                    </a:solidFill>
                  </a:tcPr>
                </a:tc>
                <a:extLst>
                  <a:ext uri="{0D108BD9-81ED-4DB2-BD59-A6C34878D82A}">
                    <a16:rowId xmlns:a16="http://schemas.microsoft.com/office/drawing/2014/main" val="1544619401"/>
                  </a:ext>
                </a:extLst>
              </a:tr>
              <a:tr h="723725">
                <a:tc>
                  <a:txBody>
                    <a:bodyPr/>
                    <a:lstStyle/>
                    <a:p>
                      <a:r>
                        <a:rPr lang="en-GB" sz="1400" dirty="0">
                          <a:effectLst/>
                          <a:latin typeface="Avenir Next Condensed" panose="020B0506020202020204" pitchFamily="34" charset="0"/>
                        </a:rPr>
                        <a:t>Formal operational</a:t>
                      </a:r>
                    </a:p>
                  </a:txBody>
                  <a:tcPr marL="114496" marR="114496" marT="57248" marB="572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40000"/>
                        <a:lumOff val="60000"/>
                      </a:schemeClr>
                    </a:solidFill>
                  </a:tcPr>
                </a:tc>
                <a:tc>
                  <a:txBody>
                    <a:bodyPr/>
                    <a:lstStyle/>
                    <a:p>
                      <a:r>
                        <a:rPr lang="en-GB" sz="1400" dirty="0">
                          <a:effectLst/>
                          <a:latin typeface="Avenir Next Condensed" panose="020B0506020202020204" pitchFamily="34" charset="0"/>
                        </a:rPr>
                        <a:t>11 years and up</a:t>
                      </a:r>
                    </a:p>
                  </a:txBody>
                  <a:tcPr marL="114496" marR="114496" marT="57248" marB="572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40000"/>
                        <a:lumOff val="60000"/>
                      </a:schemeClr>
                    </a:solidFill>
                  </a:tcPr>
                </a:tc>
                <a:tc>
                  <a:txBody>
                    <a:bodyPr/>
                    <a:lstStyle/>
                    <a:p>
                      <a:pPr marL="342900" indent="-342900">
                        <a:buFont typeface="Arial" panose="020B0604020202020204" pitchFamily="34" charset="0"/>
                        <a:buChar char="•"/>
                      </a:pPr>
                      <a:r>
                        <a:rPr lang="en-GB" sz="1400" dirty="0">
                          <a:effectLst/>
                          <a:latin typeface="Avenir Next Condensed" panose="020B0506020202020204" pitchFamily="34" charset="0"/>
                        </a:rPr>
                        <a:t>Ability to reason in symbolic terms</a:t>
                      </a:r>
                    </a:p>
                    <a:p>
                      <a:pPr marL="342900" indent="-342900">
                        <a:buFont typeface="Arial" panose="020B0604020202020204" pitchFamily="34" charset="0"/>
                        <a:buChar char="•"/>
                      </a:pPr>
                      <a:r>
                        <a:rPr lang="en-GB" sz="1400" dirty="0">
                          <a:effectLst/>
                          <a:latin typeface="Avenir Next Condensed" panose="020B0506020202020204" pitchFamily="34" charset="0"/>
                        </a:rPr>
                        <a:t>Able to test hypotheses systematically</a:t>
                      </a:r>
                    </a:p>
                    <a:p>
                      <a:pPr marL="342900" indent="-342900">
                        <a:buFont typeface="Arial" panose="020B0604020202020204" pitchFamily="34" charset="0"/>
                        <a:buChar char="•"/>
                      </a:pPr>
                      <a:r>
                        <a:rPr lang="en-GB" sz="1400" dirty="0">
                          <a:effectLst/>
                          <a:latin typeface="Avenir Next Condensed" panose="020B0506020202020204" pitchFamily="34" charset="0"/>
                        </a:rPr>
                        <a:t>Ability to think logically about abstract ideas</a:t>
                      </a:r>
                    </a:p>
                  </a:txBody>
                  <a:tcPr marL="114496" marR="114496" marT="57248" marB="5724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40000"/>
                        <a:lumOff val="60000"/>
                      </a:schemeClr>
                    </a:solidFill>
                  </a:tcPr>
                </a:tc>
                <a:extLst>
                  <a:ext uri="{0D108BD9-81ED-4DB2-BD59-A6C34878D82A}">
                    <a16:rowId xmlns:a16="http://schemas.microsoft.com/office/drawing/2014/main" val="2066034359"/>
                  </a:ext>
                </a:extLst>
              </a:tr>
            </a:tbl>
          </a:graphicData>
        </a:graphic>
      </p:graphicFrame>
    </p:spTree>
    <p:extLst>
      <p:ext uri="{BB962C8B-B14F-4D97-AF65-F5344CB8AC3E}">
        <p14:creationId xmlns:p14="http://schemas.microsoft.com/office/powerpoint/2010/main" val="12992232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FF3D8-1B28-9264-40F2-82F2850AC458}"/>
              </a:ext>
            </a:extLst>
          </p:cNvPr>
          <p:cNvSpPr>
            <a:spLocks noGrp="1"/>
          </p:cNvSpPr>
          <p:nvPr>
            <p:ph type="title"/>
          </p:nvPr>
        </p:nvSpPr>
        <p:spPr>
          <a:xfrm>
            <a:off x="1251678" y="483325"/>
            <a:ext cx="10178322" cy="2213272"/>
          </a:xfrm>
        </p:spPr>
        <p:txBody>
          <a:bodyPr>
            <a:normAutofit/>
          </a:bodyPr>
          <a:lstStyle/>
          <a:p>
            <a:pPr algn="ctr"/>
            <a:r>
              <a:rPr lang="en-US" sz="4400" b="1" dirty="0">
                <a:latin typeface="Avenir Next Condensed" panose="020B0506020202020204" pitchFamily="34" charset="0"/>
              </a:rPr>
              <a:t>How does Piaget THEORY facilitate the development of skills &amp; knowledge?</a:t>
            </a:r>
          </a:p>
        </p:txBody>
      </p:sp>
      <p:sp>
        <p:nvSpPr>
          <p:cNvPr id="3" name="Content Placeholder 2">
            <a:extLst>
              <a:ext uri="{FF2B5EF4-FFF2-40B4-BE49-F238E27FC236}">
                <a16:creationId xmlns:a16="http://schemas.microsoft.com/office/drawing/2014/main" id="{A39E6A27-3346-F222-5EFD-884879BE5AAE}"/>
              </a:ext>
            </a:extLst>
          </p:cNvPr>
          <p:cNvSpPr>
            <a:spLocks noGrp="1"/>
          </p:cNvSpPr>
          <p:nvPr>
            <p:ph idx="1"/>
          </p:nvPr>
        </p:nvSpPr>
        <p:spPr>
          <a:xfrm>
            <a:off x="1251678" y="2474176"/>
            <a:ext cx="10178322" cy="3237470"/>
          </a:xfrm>
        </p:spPr>
        <p:txBody>
          <a:bodyPr>
            <a:normAutofit fontScale="92500"/>
          </a:bodyPr>
          <a:lstStyle/>
          <a:p>
            <a:pPr marL="0" indent="0" algn="ctr">
              <a:buNone/>
            </a:pPr>
            <a:r>
              <a:rPr lang="en-US" sz="2800" dirty="0">
                <a:solidFill>
                  <a:schemeClr val="tx1"/>
                </a:solidFill>
                <a:latin typeface="Avenir Next Condensed" panose="020B0506020202020204" pitchFamily="34" charset="0"/>
              </a:rPr>
              <a:t> </a:t>
            </a:r>
            <a:r>
              <a:rPr lang="en-US" sz="3600" dirty="0">
                <a:solidFill>
                  <a:schemeClr val="tx1"/>
                </a:solidFill>
                <a:latin typeface="Avenir Next Condensed" panose="020B0506020202020204" pitchFamily="34" charset="0"/>
              </a:rPr>
              <a:t>Piaget theory facilitates the development of skills and knowledge through children experimenting with the environment around them. The interaction that they have with the world around them is what Piaget believes is crucial as this what builds the child's understanding the world around them (Mcleod, 2024)</a:t>
            </a:r>
            <a:endParaRPr lang="en-US" sz="2800" dirty="0">
              <a:solidFill>
                <a:schemeClr val="tx1"/>
              </a:solidFill>
              <a:latin typeface="Avenir Next Condensed" panose="020B0506020202020204" pitchFamily="34" charset="0"/>
            </a:endParaRPr>
          </a:p>
        </p:txBody>
      </p:sp>
    </p:spTree>
    <p:extLst>
      <p:ext uri="{BB962C8B-B14F-4D97-AF65-F5344CB8AC3E}">
        <p14:creationId xmlns:p14="http://schemas.microsoft.com/office/powerpoint/2010/main" val="35447834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3C88F-1A86-BC35-B0D2-2CA8AAA995A6}"/>
              </a:ext>
            </a:extLst>
          </p:cNvPr>
          <p:cNvSpPr>
            <a:spLocks noGrp="1"/>
          </p:cNvSpPr>
          <p:nvPr>
            <p:ph type="title"/>
          </p:nvPr>
        </p:nvSpPr>
        <p:spPr/>
        <p:txBody>
          <a:bodyPr>
            <a:normAutofit/>
          </a:bodyPr>
          <a:lstStyle/>
          <a:p>
            <a:pPr algn="ctr"/>
            <a:r>
              <a:rPr lang="en-US" sz="5400" b="1" dirty="0">
                <a:latin typeface="Avenir Next Condensed" panose="020B0506020202020204" pitchFamily="34" charset="0"/>
              </a:rPr>
              <a:t>HOW TO PLAN LESSONS</a:t>
            </a:r>
          </a:p>
        </p:txBody>
      </p:sp>
      <p:sp>
        <p:nvSpPr>
          <p:cNvPr id="3" name="Content Placeholder 2">
            <a:extLst>
              <a:ext uri="{FF2B5EF4-FFF2-40B4-BE49-F238E27FC236}">
                <a16:creationId xmlns:a16="http://schemas.microsoft.com/office/drawing/2014/main" id="{A8FBFA3C-3764-EC95-D42E-1DBE4C129313}"/>
              </a:ext>
            </a:extLst>
          </p:cNvPr>
          <p:cNvSpPr>
            <a:spLocks noGrp="1"/>
          </p:cNvSpPr>
          <p:nvPr>
            <p:ph idx="1"/>
          </p:nvPr>
        </p:nvSpPr>
        <p:spPr>
          <a:xfrm>
            <a:off x="1251678" y="1260089"/>
            <a:ext cx="10178322" cy="4619504"/>
          </a:xfrm>
        </p:spPr>
        <p:txBody>
          <a:bodyPr>
            <a:normAutofit fontScale="92500" lnSpcReduction="20000"/>
          </a:bodyPr>
          <a:lstStyle/>
          <a:p>
            <a:pPr algn="ctr"/>
            <a:endParaRPr lang="en-US" sz="2400" dirty="0">
              <a:solidFill>
                <a:schemeClr val="tx1"/>
              </a:solidFill>
              <a:latin typeface="Avenir Next Condensed" panose="020B0506020202020204" pitchFamily="34" charset="0"/>
            </a:endParaRPr>
          </a:p>
          <a:p>
            <a:pPr algn="ctr"/>
            <a:r>
              <a:rPr lang="en-US" sz="2400" dirty="0">
                <a:solidFill>
                  <a:schemeClr val="tx1"/>
                </a:solidFill>
                <a:latin typeface="Avenir Next Condensed" panose="020B0506020202020204" pitchFamily="34" charset="0"/>
              </a:rPr>
              <a:t>When planning teaching for young children, it should be kept in mind that they should be exposed to new experiences and information while being mindful that these activities should be matched to each to child’s individual ability. Mooney (2013) states </a:t>
            </a:r>
            <a:r>
              <a:rPr lang="en-US" sz="2400" b="1" dirty="0">
                <a:solidFill>
                  <a:schemeClr val="accent1">
                    <a:lumMod val="75000"/>
                  </a:schemeClr>
                </a:solidFill>
                <a:latin typeface="Avenir Next Condensed" panose="020B0506020202020204" pitchFamily="34" charset="0"/>
              </a:rPr>
              <a:t>“According to Piaget, the best strategy for preschool curriculum is to keep children curious, make them wonder, and offer them real problem-solving challenges, rather than give them information.”</a:t>
            </a:r>
          </a:p>
          <a:p>
            <a:pPr algn="ctr"/>
            <a:r>
              <a:rPr lang="en-US" sz="2400" dirty="0">
                <a:solidFill>
                  <a:schemeClr val="tx1"/>
                </a:solidFill>
                <a:latin typeface="Avenir Next Condensed" panose="020B0506020202020204" pitchFamily="34" charset="0"/>
              </a:rPr>
              <a:t>The current curriculum in place in Wales supports this as the foundation curriculum highlights within it the importance of children learning through play and states that it is fundamental to the intellectual development of a child (Welsh Government, 2015). The foundation curriculum also highlights that practitioners should challenge children but with care and sensitivity (Welsh Government, 2015).</a:t>
            </a:r>
          </a:p>
          <a:p>
            <a:pPr algn="ctr"/>
            <a:r>
              <a:rPr lang="en-US" sz="2400" dirty="0">
                <a:solidFill>
                  <a:schemeClr val="tx1"/>
                </a:solidFill>
                <a:latin typeface="Avenir Next Condensed" panose="020B0506020202020204" pitchFamily="34" charset="0"/>
              </a:rPr>
              <a:t>In conclusion, when planning learning for children it should be child centered to meet every child’s individual's ability and should challenge children and keep children curious whilst the learn through actively doing rather than being given information. </a:t>
            </a:r>
          </a:p>
        </p:txBody>
      </p:sp>
    </p:spTree>
    <p:extLst>
      <p:ext uri="{BB962C8B-B14F-4D97-AF65-F5344CB8AC3E}">
        <p14:creationId xmlns:p14="http://schemas.microsoft.com/office/powerpoint/2010/main" val="6616359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CA314E0-80E7-7102-707A-868179385882}"/>
              </a:ext>
            </a:extLst>
          </p:cNvPr>
          <p:cNvSpPr>
            <a:spLocks noGrp="1"/>
          </p:cNvSpPr>
          <p:nvPr>
            <p:ph type="title"/>
          </p:nvPr>
        </p:nvSpPr>
        <p:spPr/>
        <p:txBody>
          <a:bodyPr>
            <a:normAutofit/>
          </a:bodyPr>
          <a:lstStyle/>
          <a:p>
            <a:pPr algn="ctr"/>
            <a:r>
              <a:rPr lang="en-US" sz="4400" b="1" dirty="0">
                <a:latin typeface="Avenir Next Condensed" panose="020B0506020202020204" pitchFamily="34" charset="0"/>
              </a:rPr>
              <a:t>PIAGET APPROVED LEARNING ACTIVITIES </a:t>
            </a:r>
          </a:p>
        </p:txBody>
      </p:sp>
      <p:sp>
        <p:nvSpPr>
          <p:cNvPr id="7" name="Oval 6">
            <a:extLst>
              <a:ext uri="{FF2B5EF4-FFF2-40B4-BE49-F238E27FC236}">
                <a16:creationId xmlns:a16="http://schemas.microsoft.com/office/drawing/2014/main" id="{AFBECBC7-A567-36E5-3740-594505FD1904}"/>
              </a:ext>
            </a:extLst>
          </p:cNvPr>
          <p:cNvSpPr/>
          <p:nvPr/>
        </p:nvSpPr>
        <p:spPr>
          <a:xfrm>
            <a:off x="1251678" y="1501483"/>
            <a:ext cx="5056525" cy="385503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latin typeface="Avenir Next Condensed" panose="020B0506020202020204" pitchFamily="34" charset="0"/>
              </a:rPr>
              <a:t>GROWING CRESS</a:t>
            </a:r>
          </a:p>
          <a:p>
            <a:pPr algn="ctr"/>
            <a:endParaRPr lang="en-US" sz="1400" dirty="0">
              <a:solidFill>
                <a:schemeClr val="tx1"/>
              </a:solidFill>
              <a:latin typeface="Avenir Next Condensed" panose="020B0506020202020204" pitchFamily="34" charset="0"/>
            </a:endParaRPr>
          </a:p>
          <a:p>
            <a:pPr algn="ctr"/>
            <a:r>
              <a:rPr lang="en-US" sz="1400" dirty="0">
                <a:solidFill>
                  <a:schemeClr val="tx1"/>
                </a:solidFill>
                <a:latin typeface="Avenir Next Condensed" panose="020B0506020202020204" pitchFamily="34" charset="0"/>
              </a:rPr>
              <a:t>In this activity each child is given the opportunity to grow cress. However, the cress is planted in different substances for example, soil, yoghurt, cotton wool etc. </a:t>
            </a:r>
          </a:p>
          <a:p>
            <a:pPr algn="ctr"/>
            <a:endParaRPr lang="en-US" sz="1400" dirty="0">
              <a:solidFill>
                <a:schemeClr val="tx1"/>
              </a:solidFill>
              <a:latin typeface="Avenir Next Condensed" panose="020B0506020202020204" pitchFamily="34" charset="0"/>
            </a:endParaRPr>
          </a:p>
          <a:p>
            <a:pPr algn="ctr"/>
            <a:r>
              <a:rPr lang="en-US" sz="1400" dirty="0">
                <a:solidFill>
                  <a:schemeClr val="tx1"/>
                </a:solidFill>
                <a:latin typeface="Avenir Next Condensed" panose="020B0506020202020204" pitchFamily="34" charset="0"/>
              </a:rPr>
              <a:t>The child will actively take part in the planting of the cress and will be responsible for watering it every day this keeps the children curious.   </a:t>
            </a:r>
          </a:p>
          <a:p>
            <a:pPr algn="ctr"/>
            <a:endParaRPr lang="en-US" sz="1400" dirty="0">
              <a:solidFill>
                <a:schemeClr val="tx1"/>
              </a:solidFill>
              <a:latin typeface="Avenir Next Condensed" panose="020B0506020202020204" pitchFamily="34" charset="0"/>
            </a:endParaRPr>
          </a:p>
          <a:p>
            <a:pPr algn="ctr"/>
            <a:r>
              <a:rPr lang="en-US" sz="1400" dirty="0">
                <a:solidFill>
                  <a:schemeClr val="tx1"/>
                </a:solidFill>
                <a:latin typeface="Avenir Next Condensed" panose="020B0506020202020204" pitchFamily="34" charset="0"/>
              </a:rPr>
              <a:t>As the cress grows day by day the children can then be challenged on their math ability by measuring the cress and working out how much it has grown each day. They can also use problem solving skills to work  as to why they think the cress hasn’t grown as well in some substances compared to others.</a:t>
            </a:r>
          </a:p>
        </p:txBody>
      </p:sp>
      <p:sp>
        <p:nvSpPr>
          <p:cNvPr id="8" name="Oval 7">
            <a:extLst>
              <a:ext uri="{FF2B5EF4-FFF2-40B4-BE49-F238E27FC236}">
                <a16:creationId xmlns:a16="http://schemas.microsoft.com/office/drawing/2014/main" id="{A01658B6-7035-289B-777D-E84BAA550BCB}"/>
              </a:ext>
            </a:extLst>
          </p:cNvPr>
          <p:cNvSpPr/>
          <p:nvPr/>
        </p:nvSpPr>
        <p:spPr>
          <a:xfrm>
            <a:off x="6406111" y="1501483"/>
            <a:ext cx="5056525" cy="385503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latin typeface="Avenir Next Condensed" panose="020B0506020202020204" pitchFamily="34" charset="0"/>
              </a:rPr>
              <a:t>BUILDING A VILLAGE</a:t>
            </a:r>
          </a:p>
          <a:p>
            <a:pPr algn="ctr"/>
            <a:endParaRPr lang="en-US" sz="1400" b="1" dirty="0">
              <a:solidFill>
                <a:schemeClr val="tx1"/>
              </a:solidFill>
              <a:latin typeface="Avenir Next Condensed" panose="020B0506020202020204" pitchFamily="34" charset="0"/>
            </a:endParaRPr>
          </a:p>
          <a:p>
            <a:pPr algn="ctr"/>
            <a:r>
              <a:rPr lang="en-US" sz="1400" dirty="0">
                <a:solidFill>
                  <a:schemeClr val="tx1"/>
                </a:solidFill>
                <a:latin typeface="Avenir Next Condensed" panose="020B0506020202020204" pitchFamily="34" charset="0"/>
              </a:rPr>
              <a:t>In this activity children may use interlocking blocks to create a building which challenges students cognitive design abilities. Students can work in teams and be given different areas of the village to work on.</a:t>
            </a:r>
          </a:p>
          <a:p>
            <a:pPr algn="ctr"/>
            <a:endParaRPr lang="en-US" sz="1400" dirty="0">
              <a:solidFill>
                <a:schemeClr val="tx1"/>
              </a:solidFill>
              <a:latin typeface="Avenir Next Condensed" panose="020B0506020202020204" pitchFamily="34" charset="0"/>
            </a:endParaRPr>
          </a:p>
          <a:p>
            <a:pPr algn="ctr"/>
            <a:r>
              <a:rPr lang="en-US" sz="1400" dirty="0">
                <a:solidFill>
                  <a:schemeClr val="tx1"/>
                </a:solidFill>
                <a:latin typeface="Avenir Next Condensed" panose="020B0506020202020204" pitchFamily="34" charset="0"/>
              </a:rPr>
              <a:t>This activity enables children to learn by doing. As they assemble their village, they will be able to see what goes well and what does not and solve these issues creating a bit of a challenge for them. </a:t>
            </a:r>
          </a:p>
          <a:p>
            <a:pPr algn="ctr"/>
            <a:endParaRPr lang="en-US" sz="1400" dirty="0">
              <a:solidFill>
                <a:schemeClr val="tx1"/>
              </a:solidFill>
              <a:latin typeface="Avenir Next Condensed" panose="020B0506020202020204" pitchFamily="34" charset="0"/>
            </a:endParaRPr>
          </a:p>
          <a:p>
            <a:pPr algn="ctr"/>
            <a:r>
              <a:rPr lang="en-US" sz="1400" dirty="0">
                <a:solidFill>
                  <a:schemeClr val="tx1"/>
                </a:solidFill>
                <a:latin typeface="Avenir Next Condensed" panose="020B0506020202020204" pitchFamily="34" charset="0"/>
              </a:rPr>
              <a:t>For some children this will also spark an interest in construction for them and therefore keep them engaged in the activity for longer. </a:t>
            </a:r>
          </a:p>
        </p:txBody>
      </p:sp>
    </p:spTree>
    <p:extLst>
      <p:ext uri="{BB962C8B-B14F-4D97-AF65-F5344CB8AC3E}">
        <p14:creationId xmlns:p14="http://schemas.microsoft.com/office/powerpoint/2010/main" val="28428919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4B4BA-A12B-BDF0-397B-33BB57E80E83}"/>
              </a:ext>
            </a:extLst>
          </p:cNvPr>
          <p:cNvSpPr>
            <a:spLocks noGrp="1"/>
          </p:cNvSpPr>
          <p:nvPr>
            <p:ph type="title"/>
          </p:nvPr>
        </p:nvSpPr>
        <p:spPr>
          <a:xfrm>
            <a:off x="1251678" y="382385"/>
            <a:ext cx="10178322" cy="1492132"/>
          </a:xfrm>
        </p:spPr>
        <p:txBody>
          <a:bodyPr>
            <a:normAutofit/>
          </a:bodyPr>
          <a:lstStyle/>
          <a:p>
            <a:pPr algn="ctr"/>
            <a:r>
              <a:rPr lang="en-US" sz="3600" b="1" dirty="0">
                <a:latin typeface="Avenir Next Condensed" panose="020B0506020202020204" pitchFamily="34" charset="0"/>
              </a:rPr>
              <a:t>EXAMPLES OF SCHOOLS</a:t>
            </a:r>
          </a:p>
        </p:txBody>
      </p:sp>
      <p:sp>
        <p:nvSpPr>
          <p:cNvPr id="3" name="TextBox 2">
            <a:extLst>
              <a:ext uri="{FF2B5EF4-FFF2-40B4-BE49-F238E27FC236}">
                <a16:creationId xmlns:a16="http://schemas.microsoft.com/office/drawing/2014/main" id="{C8221631-3691-882E-41EE-FF83A3BE0E2C}"/>
              </a:ext>
            </a:extLst>
          </p:cNvPr>
          <p:cNvSpPr txBox="1"/>
          <p:nvPr/>
        </p:nvSpPr>
        <p:spPr>
          <a:xfrm>
            <a:off x="1251678" y="1198440"/>
            <a:ext cx="10178322" cy="5632311"/>
          </a:xfrm>
          <a:prstGeom prst="rect">
            <a:avLst/>
          </a:prstGeom>
          <a:noFill/>
        </p:spPr>
        <p:txBody>
          <a:bodyPr wrap="square" rtlCol="0">
            <a:spAutoFit/>
          </a:bodyPr>
          <a:lstStyle/>
          <a:p>
            <a:pPr algn="ctr"/>
            <a:r>
              <a:rPr lang="en-US" dirty="0">
                <a:latin typeface="Avenir Next Condensed" panose="020B0506020202020204" pitchFamily="34" charset="0"/>
              </a:rPr>
              <a:t>A report carried out by Estyn in 2022 at Benllech Playgroup found that children there were placed at the centre of their learning. Children there play outdoors a lot of the time, and they make the decision on what activities they want to engage with. Some activities to choose from include a large outdoor sand pit with a digging area where children have the opportunity here to build, move, destroy and role play different scenarios.  Estyn found the children at this playgroup were making good progress whilst also developing a range of different skills. Children language and mathematical skills were developing naturally through play in their stimulating environment too (Estyn, 2022).</a:t>
            </a:r>
          </a:p>
          <a:p>
            <a:pPr algn="ctr"/>
            <a:endParaRPr lang="en-US" dirty="0">
              <a:latin typeface="Avenir Next Condensed" panose="020B0506020202020204" pitchFamily="34" charset="0"/>
            </a:endParaRPr>
          </a:p>
          <a:p>
            <a:pPr algn="ctr"/>
            <a:r>
              <a:rPr lang="en-US" dirty="0">
                <a:latin typeface="Avenir Next Condensed" panose="020B0506020202020204" pitchFamily="34" charset="0"/>
              </a:rPr>
              <a:t>Another example is from Plasyfelin Primary School from the area of Caerphilly. The report carried out by Estyn in 2016 </a:t>
            </a:r>
            <a:r>
              <a:rPr lang="en-GB" sz="1800" dirty="0">
                <a:effectLst/>
                <a:latin typeface="Avenir Next Condensed" panose="020B0506020202020204" pitchFamily="34" charset="0"/>
                <a:ea typeface="Aptos" panose="020B0004020202020204" pitchFamily="34" charset="0"/>
              </a:rPr>
              <a:t>describes how the children play area has several different zones. These zones include a suitable area for bikes, skipping, football, construction, and there were also quieter areas for storytelling, drawing, and role-playing (Estyn, 2016). With several zones offering different activities for children to participate in this will help spark a child’s curiosity and offer a rich learning environment where children can take part in new activities and overcome problems that they may face.</a:t>
            </a:r>
            <a:r>
              <a:rPr lang="en-GB" dirty="0">
                <a:effectLst/>
                <a:latin typeface="Avenir Next Condensed" panose="020B0506020202020204" pitchFamily="34" charset="0"/>
              </a:rPr>
              <a:t> </a:t>
            </a:r>
          </a:p>
          <a:p>
            <a:pPr algn="ctr"/>
            <a:endParaRPr lang="en-GB" dirty="0">
              <a:latin typeface="Avenir Next Condensed" panose="020B0506020202020204" pitchFamily="34" charset="0"/>
            </a:endParaRPr>
          </a:p>
          <a:p>
            <a:pPr algn="ctr"/>
            <a:r>
              <a:rPr lang="en-GB" dirty="0">
                <a:latin typeface="Avenir Next Condensed" panose="020B0506020202020204" pitchFamily="34" charset="0"/>
              </a:rPr>
              <a:t>Whilst both these facilities support Piaget theory in the fact that they both offer an environment of wonder for the children, problem solving and an opportunity to learn through play they also support other theorist work. For example, Maria Montessori who </a:t>
            </a:r>
            <a:r>
              <a:rPr lang="en-GB" dirty="0" err="1">
                <a:latin typeface="Avenir Next Condensed" panose="020B0506020202020204" pitchFamily="34" charset="0"/>
              </a:rPr>
              <a:t>Sianon</a:t>
            </a:r>
            <a:r>
              <a:rPr lang="en-GB" dirty="0">
                <a:latin typeface="Avenir Next Condensed" panose="020B0506020202020204" pitchFamily="34" charset="0"/>
              </a:rPr>
              <a:t> spoke about at the beginning of this presentation. Montessori education provides a child focused approach where children work independently,  self-paced and through their own curiosity. (American Montessori Society, n.d.) </a:t>
            </a:r>
            <a:endParaRPr lang="en-US" dirty="0">
              <a:latin typeface="Avenir Next Condensed" panose="020B0506020202020204" pitchFamily="34" charset="0"/>
            </a:endParaRPr>
          </a:p>
          <a:p>
            <a:pPr algn="ctr"/>
            <a:endParaRPr lang="en-US" dirty="0">
              <a:latin typeface="Avenir Next Condensed" panose="020B0506020202020204" pitchFamily="34" charset="0"/>
            </a:endParaRPr>
          </a:p>
          <a:p>
            <a:pPr algn="ctr"/>
            <a:endParaRPr lang="en-US" dirty="0">
              <a:latin typeface="Avenir Next Condensed" panose="020B0506020202020204" pitchFamily="34" charset="0"/>
            </a:endParaRPr>
          </a:p>
          <a:p>
            <a:pPr algn="ctr"/>
            <a:endParaRPr lang="en-US" dirty="0">
              <a:latin typeface="Avenir Next Condensed" panose="020B0506020202020204" pitchFamily="34" charset="0"/>
            </a:endParaRPr>
          </a:p>
        </p:txBody>
      </p:sp>
    </p:spTree>
    <p:extLst>
      <p:ext uri="{BB962C8B-B14F-4D97-AF65-F5344CB8AC3E}">
        <p14:creationId xmlns:p14="http://schemas.microsoft.com/office/powerpoint/2010/main" val="8438214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144D7-2FEA-D50C-25C1-C70E3CA45376}"/>
              </a:ext>
            </a:extLst>
          </p:cNvPr>
          <p:cNvSpPr>
            <a:spLocks noGrp="1"/>
          </p:cNvSpPr>
          <p:nvPr>
            <p:ph type="title"/>
          </p:nvPr>
        </p:nvSpPr>
        <p:spPr/>
        <p:txBody>
          <a:bodyPr/>
          <a:lstStyle/>
          <a:p>
            <a:pPr algn="ctr"/>
            <a:r>
              <a:rPr lang="en-US" b="1" dirty="0">
                <a:latin typeface="Avenir Next Condensed" panose="020B0506020202020204" pitchFamily="34" charset="0"/>
              </a:rPr>
              <a:t>IS DEWEY’S THEORY SIMILAR?</a:t>
            </a:r>
          </a:p>
        </p:txBody>
      </p:sp>
      <p:sp>
        <p:nvSpPr>
          <p:cNvPr id="3" name="TextBox 2">
            <a:extLst>
              <a:ext uri="{FF2B5EF4-FFF2-40B4-BE49-F238E27FC236}">
                <a16:creationId xmlns:a16="http://schemas.microsoft.com/office/drawing/2014/main" id="{2FE80259-0D56-52F5-1913-3884F6AEA030}"/>
              </a:ext>
            </a:extLst>
          </p:cNvPr>
          <p:cNvSpPr txBox="1"/>
          <p:nvPr/>
        </p:nvSpPr>
        <p:spPr>
          <a:xfrm>
            <a:off x="1251678" y="1505609"/>
            <a:ext cx="10178322" cy="3785652"/>
          </a:xfrm>
          <a:prstGeom prst="rect">
            <a:avLst/>
          </a:prstGeom>
          <a:noFill/>
        </p:spPr>
        <p:txBody>
          <a:bodyPr wrap="square" rtlCol="0">
            <a:spAutoFit/>
          </a:bodyPr>
          <a:lstStyle/>
          <a:p>
            <a:pPr algn="ctr"/>
            <a:r>
              <a:rPr lang="en-US" sz="2400" dirty="0">
                <a:latin typeface="Avenir Next Condensed" panose="020B0506020202020204" pitchFamily="34" charset="0"/>
              </a:rPr>
              <a:t>John Dewey theory was that he believed that children learn and grow through their experiences and interaction with the world around them (Nickerson, 2024). This is similar to Piaget as he emphasizes that it is children's curiosity and interaction with their environment that promotes learning (Mooney, 2013, p. 80).  </a:t>
            </a:r>
          </a:p>
          <a:p>
            <a:pPr algn="ctr"/>
            <a:endParaRPr lang="en-US" sz="2400" dirty="0">
              <a:latin typeface="Avenir Next Condensed" panose="020B0506020202020204" pitchFamily="34" charset="0"/>
            </a:endParaRPr>
          </a:p>
          <a:p>
            <a:pPr algn="ctr"/>
            <a:r>
              <a:rPr lang="en-US" sz="2400" dirty="0">
                <a:latin typeface="Avenir Next Condensed" panose="020B0506020202020204" pitchFamily="34" charset="0"/>
              </a:rPr>
              <a:t>Critics of Piaget’s theory have expressed that they believe that there is too much focus on children’s thought process and not enough on their feelings and social relationships with their teachers and peers (Mooney, 2013, p. 80). In Dewey’s approach he suggests that children work at their best when interacting with other individuals. He made suggestions for children to work in collaboration with adults, teachers,  and peers (Mooney, 2013, p.16).</a:t>
            </a:r>
          </a:p>
        </p:txBody>
      </p:sp>
    </p:spTree>
    <p:extLst>
      <p:ext uri="{BB962C8B-B14F-4D97-AF65-F5344CB8AC3E}">
        <p14:creationId xmlns:p14="http://schemas.microsoft.com/office/powerpoint/2010/main" val="30630617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5BC20-8C2D-2D35-7DC5-3BC0F4FC0790}"/>
              </a:ext>
            </a:extLst>
          </p:cNvPr>
          <p:cNvSpPr>
            <a:spLocks noGrp="1"/>
          </p:cNvSpPr>
          <p:nvPr>
            <p:ph type="title"/>
          </p:nvPr>
        </p:nvSpPr>
        <p:spPr/>
        <p:txBody>
          <a:bodyPr/>
          <a:lstStyle/>
          <a:p>
            <a:pPr algn="ctr"/>
            <a:r>
              <a:rPr lang="en-US" b="1" dirty="0">
                <a:latin typeface="Avenir Next Condensed" panose="020B0506020202020204" pitchFamily="34" charset="0"/>
              </a:rPr>
              <a:t>CONCLUSION</a:t>
            </a:r>
            <a:r>
              <a:rPr lang="en-US" dirty="0">
                <a:latin typeface="Avenir Next Condensed" panose="020B0506020202020204" pitchFamily="34" charset="0"/>
              </a:rPr>
              <a:t> </a:t>
            </a:r>
          </a:p>
        </p:txBody>
      </p:sp>
      <p:sp>
        <p:nvSpPr>
          <p:cNvPr id="3" name="TextBox 2">
            <a:extLst>
              <a:ext uri="{FF2B5EF4-FFF2-40B4-BE49-F238E27FC236}">
                <a16:creationId xmlns:a16="http://schemas.microsoft.com/office/drawing/2014/main" id="{270E83AE-4FD0-BE34-03F1-A15F040937B9}"/>
              </a:ext>
            </a:extLst>
          </p:cNvPr>
          <p:cNvSpPr txBox="1"/>
          <p:nvPr/>
        </p:nvSpPr>
        <p:spPr>
          <a:xfrm>
            <a:off x="1399658" y="1546741"/>
            <a:ext cx="10178322" cy="4062651"/>
          </a:xfrm>
          <a:prstGeom prst="rect">
            <a:avLst/>
          </a:prstGeom>
          <a:noFill/>
        </p:spPr>
        <p:txBody>
          <a:bodyPr wrap="square" rtlCol="0">
            <a:spAutoFit/>
          </a:bodyPr>
          <a:lstStyle/>
          <a:p>
            <a:pPr algn="ctr"/>
            <a:r>
              <a:rPr lang="en-US" sz="2400" dirty="0">
                <a:latin typeface="Avenir Next Condensed" panose="020B0506020202020204" pitchFamily="34" charset="0"/>
              </a:rPr>
              <a:t>In conclusion, the main purpose of Piaget theory was to provide an understanding of children’s cognitive development.  Piaget’s understanding was that all children enter through four different stages of cognitive development and cannot progress onto the next stage without fully completing the stage before it.</a:t>
            </a:r>
          </a:p>
          <a:p>
            <a:pPr algn="ctr"/>
            <a:endParaRPr lang="en-US" sz="2400" dirty="0">
              <a:latin typeface="Avenir Next Condensed" panose="020B0506020202020204" pitchFamily="34" charset="0"/>
            </a:endParaRPr>
          </a:p>
          <a:p>
            <a:pPr algn="ctr"/>
            <a:r>
              <a:rPr lang="en-US" sz="2400" dirty="0">
                <a:latin typeface="Avenir Next Condensed" panose="020B0506020202020204" pitchFamily="34" charset="0"/>
              </a:rPr>
              <a:t>Piaget’s work has helped educators across the world understand a child developing brain and how to best support them for them to progress and develop further as individual. It has also supported with curriculums that are currently in place in education as mentioned earlier on and provides advice on the best sort of educational activities to introduce to children. </a:t>
            </a:r>
          </a:p>
          <a:p>
            <a:pPr algn="ctr"/>
            <a:endParaRPr lang="en-US" sz="2400" dirty="0">
              <a:latin typeface="Avenir Next Condensed" panose="020B0506020202020204" pitchFamily="34" charset="0"/>
            </a:endParaRPr>
          </a:p>
          <a:p>
            <a:endParaRPr lang="en-US" dirty="0">
              <a:latin typeface="Avenir Next Condensed" panose="020B0506020202020204" pitchFamily="34" charset="0"/>
            </a:endParaRPr>
          </a:p>
        </p:txBody>
      </p:sp>
    </p:spTree>
    <p:extLst>
      <p:ext uri="{BB962C8B-B14F-4D97-AF65-F5344CB8AC3E}">
        <p14:creationId xmlns:p14="http://schemas.microsoft.com/office/powerpoint/2010/main" val="4874554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1C3B5-D907-0B99-017F-2871581D0F5E}"/>
              </a:ext>
            </a:extLst>
          </p:cNvPr>
          <p:cNvSpPr>
            <a:spLocks noGrp="1"/>
          </p:cNvSpPr>
          <p:nvPr>
            <p:ph type="title"/>
          </p:nvPr>
        </p:nvSpPr>
        <p:spPr>
          <a:xfrm>
            <a:off x="1336739" y="0"/>
            <a:ext cx="10178322" cy="1492132"/>
          </a:xfrm>
        </p:spPr>
        <p:txBody>
          <a:bodyPr>
            <a:normAutofit/>
          </a:bodyPr>
          <a:lstStyle/>
          <a:p>
            <a:pPr algn="ctr"/>
            <a:r>
              <a:rPr lang="en-US" sz="2800" b="1" dirty="0">
                <a:latin typeface="Avenir Next Condensed" panose="020B0506020202020204" pitchFamily="34" charset="0"/>
              </a:rPr>
              <a:t>Reference list</a:t>
            </a:r>
          </a:p>
        </p:txBody>
      </p:sp>
      <p:sp>
        <p:nvSpPr>
          <p:cNvPr id="4" name="TextBox 3">
            <a:extLst>
              <a:ext uri="{FF2B5EF4-FFF2-40B4-BE49-F238E27FC236}">
                <a16:creationId xmlns:a16="http://schemas.microsoft.com/office/drawing/2014/main" id="{6AB4CE8A-C78C-B09B-19F1-AA07FEBB43EC}"/>
              </a:ext>
            </a:extLst>
          </p:cNvPr>
          <p:cNvSpPr txBox="1"/>
          <p:nvPr/>
        </p:nvSpPr>
        <p:spPr>
          <a:xfrm>
            <a:off x="888399" y="276447"/>
            <a:ext cx="11075001" cy="7594387"/>
          </a:xfrm>
          <a:prstGeom prst="rect">
            <a:avLst/>
          </a:prstGeom>
          <a:noFill/>
        </p:spPr>
        <p:txBody>
          <a:bodyPr wrap="square" rtlCol="0">
            <a:spAutoFit/>
          </a:bodyPr>
          <a:lstStyle/>
          <a:p>
            <a:r>
              <a:rPr lang="en-GB" sz="1250" kern="100" dirty="0">
                <a:effectLst/>
                <a:latin typeface="Aptos" panose="020B0004020202020204" pitchFamily="34" charset="0"/>
                <a:ea typeface="Aptos" panose="020B0004020202020204" pitchFamily="34" charset="0"/>
                <a:cs typeface="Times New Roman" panose="02020603050405020304" pitchFamily="18" charset="0"/>
              </a:rPr>
              <a:t>American Montessori Society (n.d.) </a:t>
            </a:r>
            <a:r>
              <a:rPr lang="en-GB" sz="1250" i="1" kern="100" dirty="0">
                <a:effectLst/>
                <a:latin typeface="Aptos" panose="020B0004020202020204" pitchFamily="34" charset="0"/>
                <a:ea typeface="Aptos" panose="020B0004020202020204" pitchFamily="34" charset="0"/>
                <a:cs typeface="Times New Roman" panose="02020603050405020304" pitchFamily="18" charset="0"/>
              </a:rPr>
              <a:t>What is Montessori Education?</a:t>
            </a:r>
            <a:r>
              <a:rPr lang="en-GB" sz="125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50" kern="100" dirty="0">
                <a:effectLst/>
                <a:latin typeface="Aptos" panose="020B00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https://amshq.org/About-Montessori/What-Is-Montessori</a:t>
            </a:r>
            <a:r>
              <a:rPr lang="en-GB" sz="1250" kern="100" dirty="0">
                <a:effectLst/>
                <a:latin typeface="Aptos" panose="020B0004020202020204" pitchFamily="34" charset="0"/>
                <a:ea typeface="Aptos" panose="020B0004020202020204" pitchFamily="34" charset="0"/>
                <a:cs typeface="Times New Roman" panose="02020603050405020304" pitchFamily="18" charset="0"/>
              </a:rPr>
              <a:t> (Accessed 19 February 2024)</a:t>
            </a:r>
          </a:p>
          <a:p>
            <a:endParaRPr lang="en-GB" sz="125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250" kern="100" dirty="0">
                <a:effectLst/>
                <a:latin typeface="Aptos" panose="020B0004020202020204" pitchFamily="34" charset="0"/>
                <a:ea typeface="Aptos" panose="020B0004020202020204" pitchFamily="34" charset="0"/>
                <a:cs typeface="Times New Roman" panose="02020603050405020304" pitchFamily="18" charset="0"/>
              </a:rPr>
              <a:t>Britannica (2024) </a:t>
            </a:r>
            <a:r>
              <a:rPr lang="en-GB" sz="1250" i="1" kern="100" dirty="0">
                <a:effectLst/>
                <a:latin typeface="Aptos" panose="020B0004020202020204" pitchFamily="34" charset="0"/>
                <a:ea typeface="Aptos" panose="020B0004020202020204" pitchFamily="34" charset="0"/>
                <a:cs typeface="Times New Roman" panose="02020603050405020304" pitchFamily="18" charset="0"/>
              </a:rPr>
              <a:t>Jean Piaget.</a:t>
            </a:r>
            <a:r>
              <a:rPr lang="en-GB" sz="125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50" kern="100" dirty="0">
                <a:effectLst/>
                <a:latin typeface="Aptos" panose="020B0004020202020204" pitchFamily="34"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https://www.britannica.com/biography/Jean-Piaget</a:t>
            </a:r>
            <a:r>
              <a:rPr lang="en-GB" sz="1250" kern="100" dirty="0">
                <a:effectLst/>
                <a:latin typeface="Aptos" panose="020B0004020202020204" pitchFamily="34" charset="0"/>
                <a:ea typeface="Aptos" panose="020B0004020202020204" pitchFamily="34" charset="0"/>
                <a:cs typeface="Times New Roman" panose="02020603050405020304" pitchFamily="18" charset="0"/>
              </a:rPr>
              <a:t> (Accessed 19 February 2024)</a:t>
            </a:r>
          </a:p>
          <a:p>
            <a:endParaRPr lang="en-GB" sz="1250" kern="100" dirty="0">
              <a:latin typeface="Aptos" panose="020B0004020202020204" pitchFamily="34" charset="0"/>
              <a:ea typeface="Aptos" panose="020B0004020202020204" pitchFamily="34" charset="0"/>
              <a:cs typeface="Times New Roman" panose="02020603050405020304" pitchFamily="18" charset="0"/>
            </a:endParaRPr>
          </a:p>
          <a:p>
            <a:r>
              <a:rPr lang="en-GB" sz="1250" kern="100" dirty="0">
                <a:effectLst/>
                <a:latin typeface="Aptos" panose="020B0004020202020204" pitchFamily="34" charset="0"/>
                <a:ea typeface="Aptos" panose="020B0004020202020204" pitchFamily="34" charset="0"/>
                <a:cs typeface="Times New Roman" panose="02020603050405020304" pitchFamily="18" charset="0"/>
              </a:rPr>
              <a:t>Cherry, K (2023) </a:t>
            </a:r>
            <a:r>
              <a:rPr lang="en-GB" sz="1250" i="1" kern="100" dirty="0">
                <a:effectLst/>
                <a:latin typeface="Aptos" panose="020B0004020202020204" pitchFamily="34" charset="0"/>
                <a:ea typeface="Aptos" panose="020B0004020202020204" pitchFamily="34" charset="0"/>
                <a:cs typeface="Times New Roman" panose="02020603050405020304" pitchFamily="18" charset="0"/>
              </a:rPr>
              <a:t>What is a Schema in Psychology?</a:t>
            </a:r>
            <a:r>
              <a:rPr lang="en-GB" sz="125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50" kern="100" dirty="0">
                <a:effectLst/>
                <a:latin typeface="Aptos" panose="020B0004020202020204" pitchFamily="34"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https://www.verywellmind.com/what-is-a-schema-2795873#toc-schema-examples</a:t>
            </a:r>
            <a:r>
              <a:rPr lang="en-GB" sz="1250" kern="100" dirty="0">
                <a:effectLst/>
                <a:latin typeface="Aptos" panose="020B0004020202020204" pitchFamily="34" charset="0"/>
                <a:ea typeface="Aptos" panose="020B0004020202020204" pitchFamily="34" charset="0"/>
                <a:cs typeface="Times New Roman" panose="02020603050405020304" pitchFamily="18" charset="0"/>
              </a:rPr>
              <a:t> (Accessed 19 February 2024)</a:t>
            </a:r>
          </a:p>
          <a:p>
            <a:endParaRPr lang="en-GB" sz="1250" kern="100" dirty="0">
              <a:latin typeface="Aptos" panose="020B0004020202020204" pitchFamily="34" charset="0"/>
              <a:ea typeface="Aptos" panose="020B0004020202020204" pitchFamily="34" charset="0"/>
              <a:cs typeface="Times New Roman" panose="02020603050405020304" pitchFamily="18" charset="0"/>
            </a:endParaRPr>
          </a:p>
          <a:p>
            <a:r>
              <a:rPr lang="en-GB" sz="1250" kern="100" dirty="0">
                <a:effectLst/>
                <a:latin typeface="Aptos" panose="020B0004020202020204" pitchFamily="34" charset="0"/>
                <a:ea typeface="Aptos" panose="020B0004020202020204" pitchFamily="34" charset="0"/>
                <a:cs typeface="Times New Roman" panose="02020603050405020304" pitchFamily="18" charset="0"/>
              </a:rPr>
              <a:t>Estyn (2016) </a:t>
            </a:r>
            <a:r>
              <a:rPr lang="en-GB" sz="1250" i="1" kern="100" dirty="0">
                <a:effectLst/>
                <a:latin typeface="Aptos" panose="020B0004020202020204" pitchFamily="34" charset="0"/>
                <a:ea typeface="Aptos" panose="020B0004020202020204" pitchFamily="34" charset="0"/>
                <a:cs typeface="Times New Roman" panose="02020603050405020304" pitchFamily="18" charset="0"/>
              </a:rPr>
              <a:t>Making spaces for play and learning outdoors.</a:t>
            </a:r>
            <a:r>
              <a:rPr lang="en-GB" sz="125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50" kern="100" dirty="0">
                <a:effectLst/>
                <a:latin typeface="Aptos" panose="020B0004020202020204" pitchFamily="34" charset="0"/>
                <a:ea typeface="Aptos" panose="020B00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https://www.estyn.gov.wales/effective-practice/making-spaces-play-and-learning-outdoors</a:t>
            </a:r>
            <a:r>
              <a:rPr lang="en-GB" sz="1250" kern="100" dirty="0">
                <a:effectLst/>
                <a:latin typeface="Aptos" panose="020B0004020202020204" pitchFamily="34" charset="0"/>
                <a:ea typeface="Aptos" panose="020B0004020202020204" pitchFamily="34" charset="0"/>
                <a:cs typeface="Times New Roman" panose="02020603050405020304" pitchFamily="18" charset="0"/>
              </a:rPr>
              <a:t> (Accessed 19 February 2024)</a:t>
            </a:r>
          </a:p>
          <a:p>
            <a:endParaRPr lang="en-GB" sz="125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250" kern="100" dirty="0">
                <a:effectLst/>
                <a:latin typeface="Aptos" panose="020B0004020202020204" pitchFamily="34" charset="0"/>
                <a:ea typeface="Aptos" panose="020B0004020202020204" pitchFamily="34" charset="0"/>
                <a:cs typeface="Times New Roman" panose="02020603050405020304" pitchFamily="18" charset="0"/>
              </a:rPr>
              <a:t>Estyn (2022) </a:t>
            </a:r>
            <a:r>
              <a:rPr lang="en-GB" sz="1250" i="1" kern="100" dirty="0">
                <a:effectLst/>
                <a:latin typeface="Aptos" panose="020B0004020202020204" pitchFamily="34" charset="0"/>
                <a:ea typeface="Aptos" panose="020B0004020202020204" pitchFamily="34" charset="0"/>
                <a:cs typeface="Times New Roman" panose="02020603050405020304" pitchFamily="18" charset="0"/>
              </a:rPr>
              <a:t>Placing Children at the centre of learning</a:t>
            </a:r>
            <a:r>
              <a:rPr lang="en-GB" sz="125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50" kern="100" dirty="0">
                <a:effectLst/>
                <a:latin typeface="Aptos" panose="020B0004020202020204" pitchFamily="34" charset="0"/>
                <a:ea typeface="Aptos" panose="020B000402020202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https://www.estyn.gov.wales/effective-practice/placing-children-centre-learning</a:t>
            </a:r>
            <a:r>
              <a:rPr lang="en-GB" sz="1250" kern="100" dirty="0">
                <a:effectLst/>
                <a:latin typeface="Aptos" panose="020B0004020202020204" pitchFamily="34" charset="0"/>
                <a:ea typeface="Aptos" panose="020B0004020202020204" pitchFamily="34" charset="0"/>
                <a:cs typeface="Times New Roman" panose="02020603050405020304" pitchFamily="18" charset="0"/>
              </a:rPr>
              <a:t> (Accessed 2 March 2024)</a:t>
            </a:r>
          </a:p>
          <a:p>
            <a:endParaRPr lang="en-GB" sz="1250" kern="100" dirty="0">
              <a:latin typeface="Aptos" panose="020B0004020202020204" pitchFamily="34" charset="0"/>
              <a:ea typeface="Aptos" panose="020B0004020202020204" pitchFamily="34" charset="0"/>
              <a:cs typeface="Times New Roman" panose="02020603050405020304" pitchFamily="18" charset="0"/>
            </a:endParaRPr>
          </a:p>
          <a:p>
            <a:r>
              <a:rPr lang="en-GB" sz="1250" kern="100" dirty="0">
                <a:effectLst/>
                <a:latin typeface="Aptos" panose="020B0004020202020204" pitchFamily="34" charset="0"/>
                <a:ea typeface="Aptos" panose="020B0004020202020204" pitchFamily="34" charset="0"/>
                <a:cs typeface="Times New Roman" panose="02020603050405020304" pitchFamily="18" charset="0"/>
              </a:rPr>
              <a:t>ETSU (n.d.) Schema Theory. Available at: </a:t>
            </a:r>
            <a:r>
              <a:rPr lang="en-GB" sz="1250" kern="100" dirty="0">
                <a:effectLst/>
                <a:latin typeface="Aptos" panose="020B0004020202020204" pitchFamily="34" charset="0"/>
                <a:ea typeface="Aptos" panose="020B000402020202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https://www.etsu.edu/teaching/resources/more_resources/schema.php#:~:text=A%20schema%2C%20or%20scheme%2C%20is,complex%20relationships%20with%20one%20another</a:t>
            </a:r>
            <a:r>
              <a:rPr lang="en-GB" sz="1250" kern="100" dirty="0">
                <a:effectLst/>
                <a:latin typeface="Aptos" panose="020B0004020202020204" pitchFamily="34" charset="0"/>
                <a:ea typeface="Aptos" panose="020B0004020202020204" pitchFamily="34" charset="0"/>
                <a:cs typeface="Times New Roman" panose="02020603050405020304" pitchFamily="18" charset="0"/>
              </a:rPr>
              <a:t> (Accessed 19 February 2024)</a:t>
            </a:r>
          </a:p>
          <a:p>
            <a:endParaRPr lang="en-GB" sz="125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250" kern="100" dirty="0">
                <a:effectLst/>
                <a:latin typeface="Aptos" panose="020B0004020202020204" pitchFamily="34" charset="0"/>
                <a:ea typeface="Aptos" panose="020B0004020202020204" pitchFamily="34" charset="0"/>
                <a:cs typeface="Times New Roman" panose="02020603050405020304" pitchFamily="18" charset="0"/>
              </a:rPr>
              <a:t>Jarvis, M and Chandler, E (2001) </a:t>
            </a:r>
            <a:r>
              <a:rPr lang="en-GB" sz="1250" i="1" kern="100" dirty="0">
                <a:effectLst/>
                <a:latin typeface="Aptos" panose="020B0004020202020204" pitchFamily="34" charset="0"/>
                <a:ea typeface="Aptos" panose="020B0004020202020204" pitchFamily="34" charset="0"/>
                <a:cs typeface="Times New Roman" panose="02020603050405020304" pitchFamily="18" charset="0"/>
              </a:rPr>
              <a:t>Angles on Child Psychology.</a:t>
            </a:r>
            <a:r>
              <a:rPr lang="en-GB" sz="1250" kern="100" dirty="0">
                <a:effectLst/>
                <a:latin typeface="Aptos" panose="020B0004020202020204" pitchFamily="34" charset="0"/>
                <a:ea typeface="Aptos" panose="020B0004020202020204" pitchFamily="34" charset="0"/>
                <a:cs typeface="Times New Roman" panose="02020603050405020304" pitchFamily="18" charset="0"/>
              </a:rPr>
              <a:t> Cheltenham: Nelson Thrones Ltd</a:t>
            </a:r>
          </a:p>
          <a:p>
            <a:endParaRPr lang="en-GB" sz="1250" kern="100" dirty="0">
              <a:latin typeface="Aptos" panose="020B0004020202020204" pitchFamily="34" charset="0"/>
              <a:ea typeface="Aptos" panose="020B0004020202020204" pitchFamily="34" charset="0"/>
              <a:cs typeface="Times New Roman" panose="02020603050405020304" pitchFamily="18" charset="0"/>
            </a:endParaRPr>
          </a:p>
          <a:p>
            <a:r>
              <a:rPr lang="en-GB" sz="1250" kern="100" dirty="0" err="1">
                <a:effectLst/>
                <a:latin typeface="Aptos" panose="020B0004020202020204" pitchFamily="34" charset="0"/>
                <a:ea typeface="Aptos" panose="020B0004020202020204" pitchFamily="34" charset="0"/>
                <a:cs typeface="Times New Roman" panose="02020603050405020304" pitchFamily="18" charset="0"/>
              </a:rPr>
              <a:t>Mcleod</a:t>
            </a:r>
            <a:r>
              <a:rPr lang="en-GB" sz="1250" kern="100" dirty="0">
                <a:effectLst/>
                <a:latin typeface="Aptos" panose="020B0004020202020204" pitchFamily="34" charset="0"/>
                <a:ea typeface="Aptos" panose="020B0004020202020204" pitchFamily="34" charset="0"/>
                <a:cs typeface="Times New Roman" panose="02020603050405020304" pitchFamily="18" charset="0"/>
              </a:rPr>
              <a:t>, S (2024) </a:t>
            </a:r>
            <a:r>
              <a:rPr lang="en-GB" sz="1250" i="1" kern="100" dirty="0">
                <a:effectLst/>
                <a:latin typeface="Aptos" panose="020B0004020202020204" pitchFamily="34" charset="0"/>
                <a:ea typeface="Aptos" panose="020B0004020202020204" pitchFamily="34" charset="0"/>
                <a:cs typeface="Times New Roman" panose="02020603050405020304" pitchFamily="18" charset="0"/>
              </a:rPr>
              <a:t>Piaget’s Theory and Stages of Cognitive Development.</a:t>
            </a:r>
            <a:r>
              <a:rPr lang="en-GB" sz="125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50" kern="100" dirty="0">
                <a:effectLst/>
                <a:latin typeface="Aptos" panose="020B0004020202020204" pitchFamily="34" charset="0"/>
                <a:ea typeface="Aptos" panose="020B000402020202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https://www.simplypsychology.org/piaget.html</a:t>
            </a:r>
            <a:r>
              <a:rPr lang="en-GB" sz="1250" kern="100" dirty="0">
                <a:effectLst/>
                <a:latin typeface="Aptos" panose="020B0004020202020204" pitchFamily="34" charset="0"/>
                <a:ea typeface="Aptos" panose="020B0004020202020204" pitchFamily="34" charset="0"/>
                <a:cs typeface="Times New Roman" panose="02020603050405020304" pitchFamily="18" charset="0"/>
              </a:rPr>
              <a:t> (Accessed 19 February 2024)</a:t>
            </a:r>
            <a:endParaRPr lang="en-GB" sz="1250" kern="100" dirty="0">
              <a:latin typeface="Aptos" panose="020B0004020202020204" pitchFamily="34" charset="0"/>
              <a:ea typeface="Aptos" panose="020B0004020202020204" pitchFamily="34" charset="0"/>
              <a:cs typeface="Times New Roman" panose="02020603050405020304" pitchFamily="18" charset="0"/>
            </a:endParaRPr>
          </a:p>
          <a:p>
            <a:r>
              <a:rPr lang="en-GB" sz="1250" kern="100" dirty="0">
                <a:effectLst/>
                <a:latin typeface="Aptos" panose="020B0004020202020204" pitchFamily="34" charset="0"/>
                <a:ea typeface="Aptos" panose="020B0004020202020204" pitchFamily="34" charset="0"/>
                <a:cs typeface="Times New Roman" panose="02020603050405020304" pitchFamily="18" charset="0"/>
              </a:rPr>
              <a:t> </a:t>
            </a:r>
          </a:p>
          <a:p>
            <a:r>
              <a:rPr lang="en-GB" sz="1250" kern="100" dirty="0">
                <a:effectLst/>
                <a:latin typeface="Aptos" panose="020B0004020202020204" pitchFamily="34" charset="0"/>
                <a:ea typeface="Aptos" panose="020B0004020202020204" pitchFamily="34" charset="0"/>
                <a:cs typeface="Times New Roman" panose="02020603050405020304" pitchFamily="18" charset="0"/>
              </a:rPr>
              <a:t>Mooney, C (2013) </a:t>
            </a:r>
            <a:r>
              <a:rPr lang="en-GB" sz="1250" i="1" kern="100" dirty="0">
                <a:effectLst/>
                <a:latin typeface="Aptos" panose="020B0004020202020204" pitchFamily="34" charset="0"/>
                <a:ea typeface="Aptos" panose="020B0004020202020204" pitchFamily="34" charset="0"/>
                <a:cs typeface="Times New Roman" panose="02020603050405020304" pitchFamily="18" charset="0"/>
              </a:rPr>
              <a:t>An Introduction to Dewey, Montessori, Erikson, Piaget, and Vygotsky. </a:t>
            </a:r>
            <a:r>
              <a:rPr lang="en-GB" sz="1250" kern="100" dirty="0">
                <a:effectLst/>
                <a:latin typeface="Aptos" panose="020B0004020202020204" pitchFamily="34" charset="0"/>
                <a:ea typeface="Aptos" panose="020B0004020202020204" pitchFamily="34" charset="0"/>
                <a:cs typeface="Times New Roman" panose="02020603050405020304" pitchFamily="18" charset="0"/>
              </a:rPr>
              <a:t>2</a:t>
            </a:r>
            <a:r>
              <a:rPr lang="en-GB" sz="1250" kern="100" baseline="30000" dirty="0">
                <a:effectLst/>
                <a:latin typeface="Aptos" panose="020B0004020202020204" pitchFamily="34" charset="0"/>
                <a:ea typeface="Aptos" panose="020B0004020202020204" pitchFamily="34" charset="0"/>
                <a:cs typeface="Times New Roman" panose="02020603050405020304" pitchFamily="18" charset="0"/>
              </a:rPr>
              <a:t>nd </a:t>
            </a:r>
            <a:r>
              <a:rPr lang="en-GB" sz="125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50" kern="100" dirty="0">
                <a:effectLst/>
                <a:latin typeface="Aptos" panose="020B0004020202020204" pitchFamily="34" charset="0"/>
                <a:ea typeface="Aptos" panose="020B0004020202020204" pitchFamily="34" charset="0"/>
                <a:cs typeface="Times New Roman" panose="02020603050405020304" pitchFamily="18" charset="0"/>
              </a:rPr>
              <a:t>. United States of America: </a:t>
            </a:r>
            <a:r>
              <a:rPr lang="en-GB" sz="1250" kern="100" dirty="0" err="1">
                <a:effectLst/>
                <a:latin typeface="Aptos" panose="020B0004020202020204" pitchFamily="34" charset="0"/>
                <a:ea typeface="Aptos" panose="020B0004020202020204" pitchFamily="34" charset="0"/>
                <a:cs typeface="Times New Roman" panose="02020603050405020304" pitchFamily="18" charset="0"/>
              </a:rPr>
              <a:t>Redleaf</a:t>
            </a:r>
            <a:r>
              <a:rPr lang="en-GB" sz="1250" kern="100" dirty="0">
                <a:effectLst/>
                <a:latin typeface="Aptos" panose="020B0004020202020204" pitchFamily="34" charset="0"/>
                <a:ea typeface="Aptos" panose="020B0004020202020204" pitchFamily="34" charset="0"/>
                <a:cs typeface="Times New Roman" panose="02020603050405020304" pitchFamily="18" charset="0"/>
              </a:rPr>
              <a:t> Press. </a:t>
            </a:r>
          </a:p>
          <a:p>
            <a:endParaRPr lang="en-GB" sz="125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250" kern="100" dirty="0">
                <a:effectLst/>
                <a:latin typeface="Aptos" panose="020B0004020202020204" pitchFamily="34" charset="0"/>
                <a:ea typeface="Aptos" panose="020B0004020202020204" pitchFamily="34" charset="0"/>
                <a:cs typeface="Times New Roman" panose="02020603050405020304" pitchFamily="18" charset="0"/>
              </a:rPr>
              <a:t>Nickerson, C (2024) </a:t>
            </a:r>
            <a:r>
              <a:rPr lang="en-GB" sz="1250" i="1" kern="100" dirty="0">
                <a:effectLst/>
                <a:latin typeface="Aptos" panose="020B0004020202020204" pitchFamily="34" charset="0"/>
                <a:ea typeface="Aptos" panose="020B0004020202020204" pitchFamily="34" charset="0"/>
                <a:cs typeface="Times New Roman" panose="02020603050405020304" pitchFamily="18" charset="0"/>
              </a:rPr>
              <a:t>John Dewey on Education: Impact &amp; Theory. </a:t>
            </a:r>
            <a:r>
              <a:rPr lang="en-GB" sz="125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250" kern="100" dirty="0">
                <a:effectLst/>
                <a:latin typeface="Aptos" panose="020B0004020202020204" pitchFamily="34" charset="0"/>
                <a:ea typeface="Aptos" panose="020B000402020202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https://www.simplypsychology.org/john-dewey.html</a:t>
            </a:r>
            <a:r>
              <a:rPr lang="en-GB" sz="1250" kern="100" dirty="0">
                <a:effectLst/>
                <a:latin typeface="Aptos" panose="020B0004020202020204" pitchFamily="34" charset="0"/>
                <a:ea typeface="Aptos" panose="020B0004020202020204" pitchFamily="34" charset="0"/>
                <a:cs typeface="Times New Roman" panose="02020603050405020304" pitchFamily="18" charset="0"/>
              </a:rPr>
              <a:t> (Accessed 2 March 2024)</a:t>
            </a:r>
          </a:p>
          <a:p>
            <a:r>
              <a:rPr lang="en-GB" sz="1250" kern="100" dirty="0">
                <a:effectLst/>
                <a:latin typeface="Aptos" panose="020B0004020202020204" pitchFamily="34" charset="0"/>
                <a:ea typeface="Aptos" panose="020B0004020202020204" pitchFamily="34" charset="0"/>
                <a:cs typeface="Times New Roman" panose="02020603050405020304" pitchFamily="18" charset="0"/>
              </a:rPr>
              <a:t> </a:t>
            </a:r>
          </a:p>
          <a:p>
            <a:r>
              <a:rPr lang="en-GB" sz="1250" kern="100" dirty="0">
                <a:effectLst/>
                <a:latin typeface="Aptos" panose="020B0004020202020204" pitchFamily="34" charset="0"/>
                <a:ea typeface="Aptos" panose="020B0004020202020204" pitchFamily="34" charset="0"/>
                <a:cs typeface="Times New Roman" panose="02020603050405020304" pitchFamily="18" charset="0"/>
              </a:rPr>
              <a:t>Nickerson, C (2024) </a:t>
            </a:r>
            <a:r>
              <a:rPr lang="en-GB" sz="1250" i="1" kern="100" dirty="0">
                <a:effectLst/>
                <a:latin typeface="Aptos" panose="020B0004020202020204" pitchFamily="34" charset="0"/>
                <a:ea typeface="Aptos" panose="020B0004020202020204" pitchFamily="34" charset="0"/>
                <a:cs typeface="Times New Roman" panose="02020603050405020304" pitchFamily="18" charset="0"/>
              </a:rPr>
              <a:t>Schema Theory in Psychology.</a:t>
            </a:r>
            <a:r>
              <a:rPr lang="en-GB" sz="125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50" kern="100" dirty="0">
                <a:effectLst/>
                <a:latin typeface="Aptos" panose="020B0004020202020204" pitchFamily="34" charset="0"/>
                <a:ea typeface="Aptos" panose="020B000402020202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https://www.simplypsychology.org/what-is-a-schema.html</a:t>
            </a:r>
            <a:r>
              <a:rPr lang="en-GB" sz="1250" kern="100" dirty="0">
                <a:effectLst/>
                <a:latin typeface="Aptos" panose="020B0004020202020204" pitchFamily="34" charset="0"/>
                <a:ea typeface="Aptos" panose="020B0004020202020204" pitchFamily="34" charset="0"/>
                <a:cs typeface="Times New Roman" panose="02020603050405020304" pitchFamily="18" charset="0"/>
              </a:rPr>
              <a:t> (Accessed 19 February 2024)</a:t>
            </a:r>
            <a:endParaRPr lang="en-GB" sz="1250" kern="100" dirty="0">
              <a:latin typeface="Aptos" panose="020B0004020202020204" pitchFamily="34" charset="0"/>
              <a:ea typeface="Aptos" panose="020B0004020202020204" pitchFamily="34" charset="0"/>
              <a:cs typeface="Times New Roman" panose="02020603050405020304" pitchFamily="18" charset="0"/>
            </a:endParaRPr>
          </a:p>
          <a:p>
            <a:r>
              <a:rPr lang="en-GB" sz="1250" kern="100" dirty="0">
                <a:effectLst/>
                <a:latin typeface="Aptos" panose="020B0004020202020204" pitchFamily="34" charset="0"/>
                <a:ea typeface="Aptos" panose="020B0004020202020204" pitchFamily="34" charset="0"/>
                <a:cs typeface="Times New Roman" panose="02020603050405020304" pitchFamily="18" charset="0"/>
              </a:rPr>
              <a:t> </a:t>
            </a:r>
          </a:p>
          <a:p>
            <a:r>
              <a:rPr lang="en-GB" sz="1250" kern="100" dirty="0">
                <a:effectLst/>
                <a:latin typeface="Aptos" panose="020B0004020202020204" pitchFamily="34" charset="0"/>
                <a:ea typeface="Aptos" panose="020B0004020202020204" pitchFamily="34" charset="0"/>
                <a:cs typeface="Times New Roman" panose="02020603050405020304" pitchFamily="18" charset="0"/>
              </a:rPr>
              <a:t>Nolen-Hoeksema, S., Fredrickson, B.L., Loftus, G.R. and Lutz, C. (2022) </a:t>
            </a:r>
            <a:r>
              <a:rPr lang="en-GB" sz="1250" i="1" kern="100" dirty="0">
                <a:effectLst/>
                <a:latin typeface="Aptos" panose="020B0004020202020204" pitchFamily="34" charset="0"/>
                <a:ea typeface="Aptos" panose="020B0004020202020204" pitchFamily="34" charset="0"/>
                <a:cs typeface="Times New Roman" panose="02020603050405020304" pitchFamily="18" charset="0"/>
              </a:rPr>
              <a:t>Introduction to Psychology</a:t>
            </a:r>
            <a:r>
              <a:rPr lang="en-GB" sz="1250" kern="100" dirty="0">
                <a:effectLst/>
                <a:latin typeface="Aptos" panose="020B0004020202020204" pitchFamily="34" charset="0"/>
                <a:ea typeface="Aptos" panose="020B0004020202020204" pitchFamily="34" charset="0"/>
                <a:cs typeface="Times New Roman" panose="02020603050405020304" pitchFamily="18" charset="0"/>
              </a:rPr>
              <a:t>. 16</a:t>
            </a:r>
            <a:r>
              <a:rPr lang="en-GB" sz="125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250" kern="100" dirty="0">
                <a:effectLst/>
                <a:latin typeface="Aptos" panose="020B0004020202020204" pitchFamily="34" charset="0"/>
                <a:ea typeface="Aptos" panose="020B0004020202020204" pitchFamily="34" charset="0"/>
                <a:cs typeface="Times New Roman" panose="02020603050405020304" pitchFamily="18" charset="0"/>
              </a:rPr>
              <a:t> </a:t>
            </a:r>
            <a:r>
              <a:rPr lang="en-GB" sz="125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50" kern="100" dirty="0">
                <a:effectLst/>
                <a:latin typeface="Aptos" panose="020B0004020202020204" pitchFamily="34" charset="0"/>
                <a:ea typeface="Aptos" panose="020B0004020202020204" pitchFamily="34" charset="0"/>
                <a:cs typeface="Times New Roman" panose="02020603050405020304" pitchFamily="18" charset="0"/>
              </a:rPr>
              <a:t>. United Kingdom: Ashford Colour Press. </a:t>
            </a:r>
          </a:p>
          <a:p>
            <a:r>
              <a:rPr lang="en-GB" sz="1250" kern="100" dirty="0">
                <a:effectLst/>
                <a:latin typeface="Aptos" panose="020B0004020202020204" pitchFamily="34" charset="0"/>
                <a:ea typeface="Aptos" panose="020B0004020202020204" pitchFamily="34" charset="0"/>
                <a:cs typeface="Times New Roman" panose="02020603050405020304" pitchFamily="18" charset="0"/>
              </a:rPr>
              <a:t> </a:t>
            </a:r>
          </a:p>
          <a:p>
            <a:r>
              <a:rPr lang="en-GB" sz="1250" kern="100" dirty="0">
                <a:effectLst/>
                <a:latin typeface="Aptos" panose="020B0004020202020204" pitchFamily="34" charset="0"/>
                <a:ea typeface="Aptos" panose="020B0004020202020204" pitchFamily="34" charset="0"/>
                <a:cs typeface="Times New Roman" panose="02020603050405020304" pitchFamily="18" charset="0"/>
              </a:rPr>
              <a:t>Welsh Government (2015) </a:t>
            </a:r>
            <a:r>
              <a:rPr lang="en-GB" sz="1250" i="1" kern="100" dirty="0">
                <a:effectLst/>
                <a:latin typeface="Aptos" panose="020B0004020202020204" pitchFamily="34" charset="0"/>
                <a:ea typeface="Aptos" panose="020B0004020202020204" pitchFamily="34" charset="0"/>
                <a:cs typeface="Times New Roman" panose="02020603050405020304" pitchFamily="18" charset="0"/>
              </a:rPr>
              <a:t>Curriculum for Wales</a:t>
            </a:r>
            <a:r>
              <a:rPr lang="en-GB" sz="125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50" kern="100" dirty="0">
                <a:effectLst/>
                <a:latin typeface="Aptos" panose="020B0004020202020204" pitchFamily="34" charset="0"/>
                <a:ea typeface="Aptos" panose="020B0004020202020204" pitchFamily="34" charset="0"/>
                <a:cs typeface="Times New Roman" panose="02020603050405020304" pitchFamily="18" charset="0"/>
                <a:hlinkClick r:id="rId12">
                  <a:extLst>
                    <a:ext uri="{A12FA001-AC4F-418D-AE19-62706E023703}">
                      <ahyp:hlinkClr xmlns:ahyp="http://schemas.microsoft.com/office/drawing/2018/hyperlinkcolor" val="tx"/>
                    </a:ext>
                  </a:extLst>
                </a:hlinkClick>
              </a:rPr>
              <a:t>https://hwb.gov.wales/storage/d5d8e39c-b534-40cb-a3f5-7e2e126d8077/foundation-phase-framework.pdf</a:t>
            </a:r>
            <a:r>
              <a:rPr lang="en-GB" sz="1250" kern="100" dirty="0">
                <a:effectLst/>
                <a:latin typeface="Aptos" panose="020B0004020202020204" pitchFamily="34" charset="0"/>
                <a:ea typeface="Aptos" panose="020B0004020202020204" pitchFamily="34" charset="0"/>
                <a:cs typeface="Times New Roman" panose="02020603050405020304" pitchFamily="18" charset="0"/>
              </a:rPr>
              <a:t> (Accessed 19 February 2024)</a:t>
            </a:r>
          </a:p>
          <a:p>
            <a:endParaRPr lang="en-GB" sz="125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250" kern="100" dirty="0">
              <a:latin typeface="Aptos" panose="020B0004020202020204" pitchFamily="34" charset="0"/>
              <a:ea typeface="Aptos" panose="020B0004020202020204" pitchFamily="34" charset="0"/>
              <a:cs typeface="Times New Roman" panose="02020603050405020304" pitchFamily="18" charset="0"/>
            </a:endParaRPr>
          </a:p>
          <a:p>
            <a:endParaRPr lang="en-GB" sz="125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25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25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25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762469857"/>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0B082E"/>
      </a:dk2>
      <a:lt2>
        <a:srgbClr val="F3F3F2"/>
      </a:lt2>
      <a:accent1>
        <a:srgbClr val="62B4C6"/>
      </a:accent1>
      <a:accent2>
        <a:srgbClr val="1B376E"/>
      </a:accent2>
      <a:accent3>
        <a:srgbClr val="9EBE55"/>
      </a:accent3>
      <a:accent4>
        <a:srgbClr val="C65E5E"/>
      </a:accent4>
      <a:accent5>
        <a:srgbClr val="D3BA55"/>
      </a:accent5>
      <a:accent6>
        <a:srgbClr val="96648A"/>
      </a:accent6>
      <a:hlink>
        <a:srgbClr val="62B4C6"/>
      </a:hlink>
      <a:folHlink>
        <a:srgbClr val="96648A"/>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D71F8F05-6246-47AF-9E68-E57F6C93F79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{C60E6F5F-5974-D843-8DBE-FE87523ABB2D}tf10001071_mac</Template>
  <TotalTime>19165</TotalTime>
  <Words>2153</Words>
  <Application>Microsoft Macintosh PowerPoint</Application>
  <PresentationFormat>Widescreen</PresentationFormat>
  <Paragraphs>129</Paragraphs>
  <Slides>11</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Aptos</vt:lpstr>
      <vt:lpstr>Arial</vt:lpstr>
      <vt:lpstr>Avenir Next Condensed</vt:lpstr>
      <vt:lpstr>Calibri</vt:lpstr>
      <vt:lpstr>Gill Sans MT</vt:lpstr>
      <vt:lpstr>Impact</vt:lpstr>
      <vt:lpstr>Badge</vt:lpstr>
      <vt:lpstr>  Demonstrate how learning theories can support effective teaching and learning  </vt:lpstr>
      <vt:lpstr>WHO IS Jean Piaget?</vt:lpstr>
      <vt:lpstr>What is a schema?</vt:lpstr>
      <vt:lpstr>FOUR STAGES OF COGNITIVE DEVELOPMENT </vt:lpstr>
      <vt:lpstr>How does Piaget THEORY facilitate the development of skills &amp; knowledge?</vt:lpstr>
      <vt:lpstr>HOW TO PLAN LESSONS</vt:lpstr>
      <vt:lpstr>PIAGET APPROVED LEARNING ACTIVITIES </vt:lpstr>
      <vt:lpstr>EXAMPLES OF SCHOOLS</vt:lpstr>
      <vt:lpstr>IS DEWEY’S THEORY SIMILAR?</vt:lpstr>
      <vt:lpstr>CONCLUSION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Demonstrate how learning theories can support effective teaching and learning  </dc:title>
  <dc:creator>Ffion Davies</dc:creator>
  <cp:lastModifiedBy>Ffion Davies</cp:lastModifiedBy>
  <cp:revision>5</cp:revision>
  <dcterms:created xsi:type="dcterms:W3CDTF">2024-02-20T13:16:47Z</dcterms:created>
  <dcterms:modified xsi:type="dcterms:W3CDTF">2024-03-04T20:42:46Z</dcterms:modified>
</cp:coreProperties>
</file>