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7"/>
  </p:notesMasterIdLst>
  <p:sldIdLst>
    <p:sldId id="256" r:id="rId5"/>
    <p:sldId id="281" r:id="rId6"/>
    <p:sldId id="282" r:id="rId7"/>
    <p:sldId id="283" r:id="rId8"/>
    <p:sldId id="284" r:id="rId9"/>
    <p:sldId id="427" r:id="rId10"/>
    <p:sldId id="428" r:id="rId11"/>
    <p:sldId id="285" r:id="rId12"/>
    <p:sldId id="286" r:id="rId13"/>
    <p:sldId id="287" r:id="rId14"/>
    <p:sldId id="288" r:id="rId15"/>
    <p:sldId id="430" r:id="rId16"/>
    <p:sldId id="440" r:id="rId17"/>
    <p:sldId id="290" r:id="rId18"/>
    <p:sldId id="291" r:id="rId19"/>
    <p:sldId id="292" r:id="rId20"/>
    <p:sldId id="293" r:id="rId21"/>
    <p:sldId id="294" r:id="rId22"/>
    <p:sldId id="295" r:id="rId23"/>
    <p:sldId id="431" r:id="rId24"/>
    <p:sldId id="432" r:id="rId25"/>
    <p:sldId id="433" r:id="rId26"/>
    <p:sldId id="434" r:id="rId27"/>
    <p:sldId id="435" r:id="rId28"/>
    <p:sldId id="296" r:id="rId29"/>
    <p:sldId id="297" r:id="rId30"/>
    <p:sldId id="436" r:id="rId31"/>
    <p:sldId id="298" r:id="rId32"/>
    <p:sldId id="307" r:id="rId33"/>
    <p:sldId id="310" r:id="rId34"/>
    <p:sldId id="438" r:id="rId35"/>
    <p:sldId id="42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05" d="100"/>
          <a:sy n="105" d="100"/>
        </p:scale>
        <p:origin x="54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delSld modSld">
      <pc:chgData name="Cerys Davies" userId="61e71dc1-9594-4277-b52b-4420989f68ee" providerId="ADAL" clId="{92221E59-9835-4275-A830-2AF2D2038E12}" dt="2025-10-27T10:03:35.564" v="3" actId="6549"/>
      <pc:docMkLst>
        <pc:docMk/>
      </pc:docMkLst>
      <pc:sldChg chg="modNotesTx">
        <pc:chgData name="Cerys Davies" userId="61e71dc1-9594-4277-b52b-4420989f68ee" providerId="ADAL" clId="{92221E59-9835-4275-A830-2AF2D2038E12}" dt="2025-10-27T10:03:35.564" v="3" actId="6549"/>
        <pc:sldMkLst>
          <pc:docMk/>
          <pc:sldMk cId="783101622" sldId="285"/>
        </pc:sldMkLst>
      </pc:sldChg>
      <pc:sldChg chg="del">
        <pc:chgData name="Cerys Davies" userId="61e71dc1-9594-4277-b52b-4420989f68ee" providerId="ADAL" clId="{92221E59-9835-4275-A830-2AF2D2038E12}" dt="2025-10-27T10:03:16.809" v="2" actId="47"/>
        <pc:sldMkLst>
          <pc:docMk/>
          <pc:sldMk cId="472118223" sldId="308"/>
        </pc:sldMkLst>
      </pc:sldChg>
      <pc:sldChg chg="del">
        <pc:chgData name="Cerys Davies" userId="61e71dc1-9594-4277-b52b-4420989f68ee" providerId="ADAL" clId="{92221E59-9835-4275-A830-2AF2D2038E12}" dt="2025-10-27T10:03:15.122" v="1" actId="47"/>
        <pc:sldMkLst>
          <pc:docMk/>
          <pc:sldMk cId="2036945039" sldId="437"/>
        </pc:sldMkLst>
      </pc:sldChg>
      <pc:sldChg chg="del">
        <pc:chgData name="Cerys Davies" userId="61e71dc1-9594-4277-b52b-4420989f68ee" providerId="ADAL" clId="{92221E59-9835-4275-A830-2AF2D2038E12}" dt="2025-10-27T10:03:13.843" v="0" actId="47"/>
        <pc:sldMkLst>
          <pc:docMk/>
          <pc:sldMk cId="2058536838" sldId="43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1424347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32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27/10/2025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27/10/2025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377971" y="1625391"/>
            <a:ext cx="9977904" cy="1646302"/>
          </a:xfrm>
        </p:spPr>
        <p:txBody>
          <a:bodyPr/>
          <a:lstStyle/>
          <a:p>
            <a:pPr algn="l"/>
            <a:r>
              <a:rPr lang="en-GB" dirty="0"/>
              <a:t>Property and Conveyancing:</a:t>
            </a:r>
            <a:br>
              <a:rPr lang="en-GB" dirty="0"/>
            </a:br>
            <a:r>
              <a:rPr lang="en-GB" dirty="0"/>
              <a:t>Landlord and Tenant</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Chapter 10</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D2D4-1704-4053-8EEF-6DE8BE82C9A1}"/>
              </a:ext>
            </a:extLst>
          </p:cNvPr>
          <p:cNvSpPr>
            <a:spLocks noGrp="1"/>
          </p:cNvSpPr>
          <p:nvPr>
            <p:ph type="title"/>
          </p:nvPr>
        </p:nvSpPr>
        <p:spPr/>
        <p:txBody>
          <a:bodyPr/>
          <a:lstStyle/>
          <a:p>
            <a:r>
              <a:rPr lang="en-GB" b="1" dirty="0"/>
              <a:t>Overview</a:t>
            </a:r>
          </a:p>
        </p:txBody>
      </p:sp>
      <p:sp>
        <p:nvSpPr>
          <p:cNvPr id="3" name="Content Placeholder 2">
            <a:extLst>
              <a:ext uri="{FF2B5EF4-FFF2-40B4-BE49-F238E27FC236}">
                <a16:creationId xmlns:a16="http://schemas.microsoft.com/office/drawing/2014/main" id="{684BBBF0-4AD6-46F2-87DB-F2400A5FCE2B}"/>
              </a:ext>
            </a:extLst>
          </p:cNvPr>
          <p:cNvSpPr>
            <a:spLocks noGrp="1"/>
          </p:cNvSpPr>
          <p:nvPr>
            <p:ph idx="1"/>
          </p:nvPr>
        </p:nvSpPr>
        <p:spPr>
          <a:xfrm>
            <a:off x="677334" y="1568242"/>
            <a:ext cx="8596668" cy="3880773"/>
          </a:xfrm>
        </p:spPr>
        <p:txBody>
          <a:bodyPr>
            <a:normAutofit/>
          </a:bodyPr>
          <a:lstStyle/>
          <a:p>
            <a:r>
              <a:rPr lang="en-GB" sz="2800" dirty="0"/>
              <a:t>What is leasehold property</a:t>
            </a:r>
          </a:p>
          <a:p>
            <a:r>
              <a:rPr lang="en-GB" sz="2800" dirty="0"/>
              <a:t>The lease – licence distinction</a:t>
            </a:r>
          </a:p>
          <a:p>
            <a:r>
              <a:rPr lang="en-GB" sz="2800" dirty="0"/>
              <a:t>Types of tenancy</a:t>
            </a:r>
          </a:p>
          <a:p>
            <a:r>
              <a:rPr lang="en-GB" sz="2800" dirty="0"/>
              <a:t>Formal requirements</a:t>
            </a:r>
          </a:p>
          <a:p>
            <a:r>
              <a:rPr lang="en-GB" sz="2800" dirty="0"/>
              <a:t>Registration requirements </a:t>
            </a:r>
          </a:p>
        </p:txBody>
      </p:sp>
    </p:spTree>
    <p:extLst>
      <p:ext uri="{BB962C8B-B14F-4D97-AF65-F5344CB8AC3E}">
        <p14:creationId xmlns:p14="http://schemas.microsoft.com/office/powerpoint/2010/main" val="304227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0671-51A1-45FD-9E0B-AED0753D0072}"/>
              </a:ext>
            </a:extLst>
          </p:cNvPr>
          <p:cNvSpPr>
            <a:spLocks noGrp="1"/>
          </p:cNvSpPr>
          <p:nvPr>
            <p:ph type="title"/>
          </p:nvPr>
        </p:nvSpPr>
        <p:spPr>
          <a:xfrm>
            <a:off x="504805" y="166778"/>
            <a:ext cx="8596668" cy="793630"/>
          </a:xfrm>
        </p:spPr>
        <p:txBody>
          <a:bodyPr/>
          <a:lstStyle/>
          <a:p>
            <a:r>
              <a:rPr lang="en-GB" dirty="0"/>
              <a:t>Leasehold Property?</a:t>
            </a:r>
          </a:p>
        </p:txBody>
      </p:sp>
      <p:sp>
        <p:nvSpPr>
          <p:cNvPr id="3" name="Content Placeholder 2">
            <a:extLst>
              <a:ext uri="{FF2B5EF4-FFF2-40B4-BE49-F238E27FC236}">
                <a16:creationId xmlns:a16="http://schemas.microsoft.com/office/drawing/2014/main" id="{FB6831B2-85DA-440C-BCDC-E16FF9563AB7}"/>
              </a:ext>
            </a:extLst>
          </p:cNvPr>
          <p:cNvSpPr>
            <a:spLocks noGrp="1"/>
          </p:cNvSpPr>
          <p:nvPr>
            <p:ph idx="1"/>
          </p:nvPr>
        </p:nvSpPr>
        <p:spPr>
          <a:xfrm>
            <a:off x="458797" y="1016151"/>
            <a:ext cx="9570847" cy="5528423"/>
          </a:xfrm>
        </p:spPr>
        <p:txBody>
          <a:bodyPr>
            <a:normAutofit fontScale="92500" lnSpcReduction="10000"/>
          </a:bodyPr>
          <a:lstStyle/>
          <a:p>
            <a:pPr fontAlgn="auto"/>
            <a:r>
              <a:rPr lang="en-GB" dirty="0"/>
              <a:t>Remember: All land in England and Wales is vested in the Crown. Individuals do not own land; instead they own an estate in land. An estate entitles the holder to enjoyment of the land for a time.</a:t>
            </a:r>
          </a:p>
          <a:p>
            <a:pPr fontAlgn="auto"/>
            <a:r>
              <a:rPr lang="en-GB" dirty="0"/>
              <a:t>By virtue of the </a:t>
            </a:r>
            <a:r>
              <a:rPr lang="en-GB" b="1" dirty="0"/>
              <a:t>Law of Property Act 1925 (LPA 1925) </a:t>
            </a:r>
            <a:r>
              <a:rPr lang="en-GB" dirty="0"/>
              <a:t>there are now </a:t>
            </a:r>
            <a:r>
              <a:rPr lang="en-GB" b="1" dirty="0"/>
              <a:t>only two estates that can exist at law</a:t>
            </a:r>
            <a:r>
              <a:rPr lang="en-GB" dirty="0"/>
              <a:t>. These are:</a:t>
            </a:r>
          </a:p>
          <a:p>
            <a:pPr lvl="1"/>
            <a:r>
              <a:rPr lang="en-GB" dirty="0"/>
              <a:t>“fee simple absolute in possession”, commonly referred to as freehold; and</a:t>
            </a:r>
          </a:p>
          <a:p>
            <a:pPr lvl="1"/>
            <a:r>
              <a:rPr lang="en-GB" dirty="0"/>
              <a:t>a “term of years absolute”, commonly referred to as leasehold.</a:t>
            </a:r>
          </a:p>
          <a:p>
            <a:pPr fontAlgn="auto"/>
            <a:r>
              <a:rPr lang="en-GB" dirty="0"/>
              <a:t>The key distinction is duration. A freehold will always be of an uncertain duration. It may be transferred </a:t>
            </a:r>
            <a:r>
              <a:rPr lang="en-GB" b="1" i="1" dirty="0"/>
              <a:t>inter </a:t>
            </a:r>
            <a:r>
              <a:rPr lang="en-GB" b="1" i="1" dirty="0" err="1"/>
              <a:t>vivos</a:t>
            </a:r>
            <a:r>
              <a:rPr lang="en-GB" dirty="0"/>
              <a:t>, or by testament. The only event that can end a freehold estate is the death of an estate owner who has no successor. </a:t>
            </a:r>
          </a:p>
          <a:p>
            <a:pPr fontAlgn="auto"/>
            <a:r>
              <a:rPr lang="en-GB" dirty="0"/>
              <a:t>In contrast, leaseholds will always be of a </a:t>
            </a:r>
            <a:r>
              <a:rPr lang="en-GB" b="1" dirty="0"/>
              <a:t>fixed duration</a:t>
            </a:r>
            <a:r>
              <a:rPr lang="en-GB" dirty="0"/>
              <a:t>. Once the term of years determines – that is, ends – the rights attaching to the estate revert to the grantor or the grantor’s successor in title.</a:t>
            </a:r>
          </a:p>
          <a:p>
            <a:pPr fontAlgn="auto"/>
            <a:r>
              <a:rPr lang="en-GB" dirty="0"/>
              <a:t>During the lease, the grantor of the lease is commonly referred to as the reversioner. The reversioner owns the “reversion expectant on the lease”, commonly called the “reversion”. The reversion is itself an assignable right.</a:t>
            </a:r>
          </a:p>
          <a:p>
            <a:pPr fontAlgn="auto"/>
            <a:r>
              <a:rPr lang="en-GB" dirty="0"/>
              <a:t>It should be noted that for a lease to be legal it must also meet the requirements set out in </a:t>
            </a:r>
            <a:r>
              <a:rPr lang="en-GB" b="1" dirty="0"/>
              <a:t>ss52–54 LPA 1925 ( </a:t>
            </a:r>
            <a:r>
              <a:rPr lang="en-GB" b="1" dirty="0" err="1"/>
              <a:t>e.g</a:t>
            </a:r>
            <a:r>
              <a:rPr lang="en-GB" b="1" dirty="0"/>
              <a:t> leases &gt; 3 years must be created by deed ….)</a:t>
            </a:r>
            <a:endParaRPr lang="en-GB" dirty="0"/>
          </a:p>
          <a:p>
            <a:pPr fontAlgn="auto"/>
            <a:endParaRPr lang="en-GB" dirty="0"/>
          </a:p>
          <a:p>
            <a:endParaRPr lang="en-GB" dirty="0"/>
          </a:p>
        </p:txBody>
      </p:sp>
    </p:spTree>
    <p:extLst>
      <p:ext uri="{BB962C8B-B14F-4D97-AF65-F5344CB8AC3E}">
        <p14:creationId xmlns:p14="http://schemas.microsoft.com/office/powerpoint/2010/main" val="91048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35B0B-7A62-402E-A06D-F2DFB2C9A0EE}"/>
              </a:ext>
            </a:extLst>
          </p:cNvPr>
          <p:cNvSpPr>
            <a:spLocks noGrp="1"/>
          </p:cNvSpPr>
          <p:nvPr>
            <p:ph type="title"/>
          </p:nvPr>
        </p:nvSpPr>
        <p:spPr>
          <a:xfrm>
            <a:off x="119493" y="166777"/>
            <a:ext cx="1318243" cy="638355"/>
          </a:xfrm>
        </p:spPr>
        <p:txBody>
          <a:bodyPr>
            <a:normAutofit fontScale="90000"/>
          </a:bodyPr>
          <a:lstStyle/>
          <a:p>
            <a:r>
              <a:rPr lang="en-GB" dirty="0"/>
              <a:t>Key terms</a:t>
            </a:r>
          </a:p>
        </p:txBody>
      </p:sp>
      <p:pic>
        <p:nvPicPr>
          <p:cNvPr id="7" name="Picture 6">
            <a:extLst>
              <a:ext uri="{FF2B5EF4-FFF2-40B4-BE49-F238E27FC236}">
                <a16:creationId xmlns:a16="http://schemas.microsoft.com/office/drawing/2014/main" id="{536D2F31-B999-9896-754D-D16DB5C7DCBE}"/>
              </a:ext>
            </a:extLst>
          </p:cNvPr>
          <p:cNvPicPr>
            <a:picLocks noChangeAspect="1"/>
          </p:cNvPicPr>
          <p:nvPr/>
        </p:nvPicPr>
        <p:blipFill>
          <a:blip r:embed="rId2"/>
          <a:stretch>
            <a:fillRect/>
          </a:stretch>
        </p:blipFill>
        <p:spPr>
          <a:xfrm>
            <a:off x="1535501" y="69694"/>
            <a:ext cx="10345948" cy="6718611"/>
          </a:xfrm>
          <a:prstGeom prst="rect">
            <a:avLst/>
          </a:prstGeom>
        </p:spPr>
      </p:pic>
    </p:spTree>
    <p:extLst>
      <p:ext uri="{BB962C8B-B14F-4D97-AF65-F5344CB8AC3E}">
        <p14:creationId xmlns:p14="http://schemas.microsoft.com/office/powerpoint/2010/main" val="2070544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D80A6-2D94-4F15-BC60-D9F97BBECB1D}"/>
              </a:ext>
            </a:extLst>
          </p:cNvPr>
          <p:cNvSpPr>
            <a:spLocks noGrp="1"/>
          </p:cNvSpPr>
          <p:nvPr>
            <p:ph type="title"/>
          </p:nvPr>
        </p:nvSpPr>
        <p:spPr>
          <a:xfrm>
            <a:off x="487553" y="281796"/>
            <a:ext cx="8596668" cy="649857"/>
          </a:xfrm>
        </p:spPr>
        <p:txBody>
          <a:bodyPr>
            <a:normAutofit fontScale="90000"/>
          </a:bodyPr>
          <a:lstStyle/>
          <a:p>
            <a:r>
              <a:rPr lang="en-GB" dirty="0"/>
              <a:t>Meaning of ‘Term of Years Absolute’</a:t>
            </a:r>
            <a:br>
              <a:rPr lang="en-GB" dirty="0"/>
            </a:br>
            <a:r>
              <a:rPr lang="en-GB" dirty="0"/>
              <a:t>set out in </a:t>
            </a:r>
            <a:r>
              <a:rPr lang="en-GB" b="1" dirty="0"/>
              <a:t>s205(1)(xxvii) LPA 1925</a:t>
            </a:r>
            <a:r>
              <a:rPr lang="en-GB" dirty="0"/>
              <a:t>:</a:t>
            </a:r>
          </a:p>
        </p:txBody>
      </p:sp>
      <p:sp>
        <p:nvSpPr>
          <p:cNvPr id="3" name="Content Placeholder 2">
            <a:extLst>
              <a:ext uri="{FF2B5EF4-FFF2-40B4-BE49-F238E27FC236}">
                <a16:creationId xmlns:a16="http://schemas.microsoft.com/office/drawing/2014/main" id="{8F749EB1-165A-44D6-B003-DCE39306949D}"/>
              </a:ext>
            </a:extLst>
          </p:cNvPr>
          <p:cNvSpPr>
            <a:spLocks noGrp="1"/>
          </p:cNvSpPr>
          <p:nvPr>
            <p:ph idx="1"/>
          </p:nvPr>
        </p:nvSpPr>
        <p:spPr>
          <a:xfrm>
            <a:off x="286270" y="1488613"/>
            <a:ext cx="9323556" cy="5205485"/>
          </a:xfrm>
        </p:spPr>
        <p:txBody>
          <a:bodyPr>
            <a:normAutofit/>
          </a:bodyPr>
          <a:lstStyle/>
          <a:p>
            <a:r>
              <a:rPr lang="en-GB" i="1" dirty="0"/>
              <a:t>Term of Years: </a:t>
            </a:r>
            <a:r>
              <a:rPr lang="en-GB" dirty="0"/>
              <a:t>The phrase “term of years” is of common law origin. Its inclusion in s205 has the effect that a legal lease must possess the common law characteristics of a lease.</a:t>
            </a:r>
          </a:p>
          <a:p>
            <a:r>
              <a:rPr lang="en-GB" i="1" dirty="0"/>
              <a:t>Taking effect either in possession or reversion: </a:t>
            </a:r>
            <a:r>
              <a:rPr lang="en-GB" dirty="0"/>
              <a:t>it is possible to grant a legal lease that will take effect in the future. Such leases are known as “reversionary leases”. Nevertheless, any reversionary lease must “take effect in possession within twenty-one years”.</a:t>
            </a:r>
          </a:p>
          <a:p>
            <a:r>
              <a:rPr lang="en-GB" i="1" dirty="0"/>
              <a:t>Whether or not at a rent: </a:t>
            </a:r>
            <a:r>
              <a:rPr lang="en-US" altLang="en-US" dirty="0">
                <a:solidFill>
                  <a:schemeClr val="tx1"/>
                </a:solidFill>
                <a:latin typeface="Arial" panose="020B0604020202020204" pitchFamily="34" charset="0"/>
                <a:ea typeface="inherit"/>
              </a:rPr>
              <a:t>There is no requirement that rent is payable but some statutory provisions will only apply if rent is being paid. </a:t>
            </a:r>
          </a:p>
          <a:p>
            <a:r>
              <a:rPr lang="en-US" i="1" dirty="0">
                <a:solidFill>
                  <a:schemeClr val="tx1"/>
                </a:solidFill>
                <a:latin typeface="Arial" panose="020B0604020202020204" pitchFamily="34" charset="0"/>
              </a:rPr>
              <a:t>With or without impeachment for waste: </a:t>
            </a:r>
            <a:r>
              <a:rPr lang="en-GB" dirty="0"/>
              <a:t>This refers to the doctrine of waste. Impeachment can be taken to mean liability. Expressed another way, a term of years will exist regardless of any liability as to waste (misuse or abuse of the land). The doctrine of waste is of limited application.</a:t>
            </a:r>
          </a:p>
          <a:p>
            <a:r>
              <a:rPr lang="en-GB" i="1" dirty="0"/>
              <a:t>Subject or not to another legal estate: </a:t>
            </a:r>
            <a:r>
              <a:rPr lang="en-GB" dirty="0"/>
              <a:t>This allows a lease to be further subdivided into lesser leasehold estates, so it is possible to have more than one lease over the same piece of land.</a:t>
            </a:r>
            <a:endParaRPr lang="en-GB" i="1" dirty="0"/>
          </a:p>
        </p:txBody>
      </p:sp>
    </p:spTree>
    <p:extLst>
      <p:ext uri="{BB962C8B-B14F-4D97-AF65-F5344CB8AC3E}">
        <p14:creationId xmlns:p14="http://schemas.microsoft.com/office/powerpoint/2010/main" val="291597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931E5-C4C0-B0F7-BAC1-BF03E3B52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332FD4-5891-B27A-78AC-856475FA707F}"/>
              </a:ext>
            </a:extLst>
          </p:cNvPr>
          <p:cNvSpPr>
            <a:spLocks noGrp="1"/>
          </p:cNvSpPr>
          <p:nvPr>
            <p:ph type="title"/>
          </p:nvPr>
        </p:nvSpPr>
        <p:spPr>
          <a:xfrm>
            <a:off x="487553" y="281796"/>
            <a:ext cx="8596668" cy="649857"/>
          </a:xfrm>
        </p:spPr>
        <p:txBody>
          <a:bodyPr>
            <a:normAutofit fontScale="90000"/>
          </a:bodyPr>
          <a:lstStyle/>
          <a:p>
            <a:r>
              <a:rPr lang="en-GB" dirty="0"/>
              <a:t>Meaning of ‘Term of Years Absolute’</a:t>
            </a:r>
            <a:br>
              <a:rPr lang="en-GB" dirty="0"/>
            </a:br>
            <a:r>
              <a:rPr lang="en-GB" dirty="0"/>
              <a:t>set out in </a:t>
            </a:r>
            <a:r>
              <a:rPr lang="en-GB" b="1" dirty="0"/>
              <a:t>s205(1)(xxvii) LPA 1925</a:t>
            </a:r>
            <a:r>
              <a:rPr lang="en-GB" dirty="0"/>
              <a:t>:</a:t>
            </a:r>
          </a:p>
        </p:txBody>
      </p:sp>
      <p:sp>
        <p:nvSpPr>
          <p:cNvPr id="3" name="Content Placeholder 2">
            <a:extLst>
              <a:ext uri="{FF2B5EF4-FFF2-40B4-BE49-F238E27FC236}">
                <a16:creationId xmlns:a16="http://schemas.microsoft.com/office/drawing/2014/main" id="{6B1F28AD-51C7-8410-4DED-13E25DF3202A}"/>
              </a:ext>
            </a:extLst>
          </p:cNvPr>
          <p:cNvSpPr>
            <a:spLocks noGrp="1"/>
          </p:cNvSpPr>
          <p:nvPr>
            <p:ph idx="1"/>
          </p:nvPr>
        </p:nvSpPr>
        <p:spPr>
          <a:xfrm>
            <a:off x="286270" y="1488613"/>
            <a:ext cx="9760628" cy="5205485"/>
          </a:xfrm>
        </p:spPr>
        <p:txBody>
          <a:bodyPr>
            <a:normAutofit/>
          </a:bodyPr>
          <a:lstStyle/>
          <a:p>
            <a:r>
              <a:rPr lang="en-GB" sz="2400" i="1" dirty="0"/>
              <a:t>Either certain or liable to determination: i</a:t>
            </a:r>
            <a:r>
              <a:rPr lang="en-GB" sz="2400" dirty="0"/>
              <a:t>n this context, “determination” can be taken to mean “end”, so this wording requires that the lease is either of a fixed duration or can be terminated in one of the ways given in the section, for example, the serving of notice</a:t>
            </a:r>
          </a:p>
          <a:p>
            <a:r>
              <a:rPr lang="en-GB" sz="2400" i="1" dirty="0"/>
              <a:t>Does not include any term of years determinable with life or lives:  </a:t>
            </a:r>
            <a:r>
              <a:rPr lang="en-GB" sz="2400" dirty="0"/>
              <a:t>A life interest cannot take effect as a legal lease. Nevertheless, by virtue of </a:t>
            </a:r>
            <a:r>
              <a:rPr lang="en-GB" sz="2400" b="1" dirty="0"/>
              <a:t>s149(6) LPA 1925</a:t>
            </a:r>
            <a:r>
              <a:rPr lang="en-GB" sz="2400" dirty="0"/>
              <a:t>, leases granted for life or lives </a:t>
            </a:r>
            <a:r>
              <a:rPr lang="en-GB" sz="2400" i="1" dirty="0"/>
              <a:t>take effect as … a lease for a term of ninety years determinable after … the death of … the original tenant</a:t>
            </a:r>
            <a:r>
              <a:rPr lang="en-GB" sz="2400" dirty="0"/>
              <a:t>.</a:t>
            </a:r>
          </a:p>
          <a:p>
            <a:r>
              <a:rPr lang="en-GB" sz="2400" i="1" dirty="0"/>
              <a:t>Includes a term for less than a year or a year or years or fraction of a year</a:t>
            </a:r>
            <a:r>
              <a:rPr lang="en-GB" sz="2400" dirty="0"/>
              <a:t>……..: This ensures that a term of years does not have to be a full year</a:t>
            </a:r>
          </a:p>
          <a:p>
            <a:endParaRPr lang="en-GB" i="1" dirty="0"/>
          </a:p>
        </p:txBody>
      </p:sp>
    </p:spTree>
    <p:extLst>
      <p:ext uri="{BB962C8B-B14F-4D97-AF65-F5344CB8AC3E}">
        <p14:creationId xmlns:p14="http://schemas.microsoft.com/office/powerpoint/2010/main" val="3345239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9EACD0-20F4-C3ED-93EA-D17E6F133214}"/>
              </a:ext>
            </a:extLst>
          </p:cNvPr>
          <p:cNvPicPr>
            <a:picLocks noChangeAspect="1"/>
          </p:cNvPicPr>
          <p:nvPr/>
        </p:nvPicPr>
        <p:blipFill>
          <a:blip r:embed="rId2"/>
          <a:stretch>
            <a:fillRect/>
          </a:stretch>
        </p:blipFill>
        <p:spPr>
          <a:xfrm>
            <a:off x="862641" y="176437"/>
            <a:ext cx="8643668" cy="6411268"/>
          </a:xfrm>
          <a:prstGeom prst="rect">
            <a:avLst/>
          </a:prstGeom>
        </p:spPr>
      </p:pic>
    </p:spTree>
    <p:extLst>
      <p:ext uri="{BB962C8B-B14F-4D97-AF65-F5344CB8AC3E}">
        <p14:creationId xmlns:p14="http://schemas.microsoft.com/office/powerpoint/2010/main" val="3377981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E2ED8-0370-43EA-B6F7-34C96C5A93D9}"/>
              </a:ext>
            </a:extLst>
          </p:cNvPr>
          <p:cNvSpPr>
            <a:spLocks noGrp="1"/>
          </p:cNvSpPr>
          <p:nvPr>
            <p:ph type="title"/>
          </p:nvPr>
        </p:nvSpPr>
        <p:spPr>
          <a:xfrm>
            <a:off x="539311" y="241540"/>
            <a:ext cx="5671708" cy="845388"/>
          </a:xfrm>
        </p:spPr>
        <p:txBody>
          <a:bodyPr/>
          <a:lstStyle/>
          <a:p>
            <a:r>
              <a:rPr lang="en-GB" b="1" dirty="0"/>
              <a:t>Characteristics of a Lease</a:t>
            </a:r>
          </a:p>
        </p:txBody>
      </p:sp>
      <p:sp>
        <p:nvSpPr>
          <p:cNvPr id="3" name="Content Placeholder 2">
            <a:extLst>
              <a:ext uri="{FF2B5EF4-FFF2-40B4-BE49-F238E27FC236}">
                <a16:creationId xmlns:a16="http://schemas.microsoft.com/office/drawing/2014/main" id="{165D51B5-1217-4300-AFDA-BD6A8845507F}"/>
              </a:ext>
            </a:extLst>
          </p:cNvPr>
          <p:cNvSpPr>
            <a:spLocks noGrp="1"/>
          </p:cNvSpPr>
          <p:nvPr>
            <p:ph idx="1"/>
          </p:nvPr>
        </p:nvSpPr>
        <p:spPr>
          <a:xfrm>
            <a:off x="453048" y="938513"/>
            <a:ext cx="9381066" cy="5677947"/>
          </a:xfrm>
        </p:spPr>
        <p:txBody>
          <a:bodyPr>
            <a:normAutofit/>
          </a:bodyPr>
          <a:lstStyle/>
          <a:p>
            <a:pPr fontAlgn="auto"/>
            <a:r>
              <a:rPr lang="en-GB" dirty="0"/>
              <a:t>The expression “term of years” has a long history in common law. For an interest to amount to a lease, it must possess the common law characteristics of a lease.</a:t>
            </a:r>
          </a:p>
          <a:p>
            <a:pPr fontAlgn="auto"/>
            <a:r>
              <a:rPr lang="en-GB" dirty="0"/>
              <a:t>For present purposes, and on the assumption that the landlord and tenant are separate parties and that there is an identifiable piece of land, there are three essential common law requirements:</a:t>
            </a:r>
          </a:p>
          <a:p>
            <a:pPr fontAlgn="auto"/>
            <a:r>
              <a:rPr lang="en-GB" dirty="0"/>
              <a:t>the tenant must have a term less than the grantor; Where the superior estate is a freehold this issue will not arise, so long as the correct words of limitation are used. Where the superior estate is a lease, care must be taken to ensure that the duration of the sub-lease is at least one day less than the superior lease. If it is not, the transaction will be regarded as an assignment of the whole leasehold interest.</a:t>
            </a:r>
          </a:p>
          <a:p>
            <a:pPr fontAlgn="auto"/>
            <a:r>
              <a:rPr lang="en-GB" dirty="0"/>
              <a:t>the duration of the term must be certain; start date must be certain and duration must be certain ( not “ for the duration of the war”)</a:t>
            </a:r>
          </a:p>
          <a:p>
            <a:pPr fontAlgn="auto"/>
            <a:r>
              <a:rPr lang="en-GB" dirty="0"/>
              <a:t>the tenant must be granted exclusive possession ( Street v Mountford </a:t>
            </a:r>
            <a:r>
              <a:rPr lang="en-GB" i="1" dirty="0"/>
              <a:t>“The tenant possessing exclusive possession is able to exercise the rights of an owner of land, which is in the real sense his land albeit temporarily and subject to certain restrictions. A tenant armed with exclusive possession can keep out strangers and keep out the landlord”.</a:t>
            </a:r>
            <a:endParaRPr lang="en-GB" dirty="0"/>
          </a:p>
        </p:txBody>
      </p:sp>
    </p:spTree>
    <p:extLst>
      <p:ext uri="{BB962C8B-B14F-4D97-AF65-F5344CB8AC3E}">
        <p14:creationId xmlns:p14="http://schemas.microsoft.com/office/powerpoint/2010/main" val="783101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3FCF-7108-48F8-9AC9-E9603DD2E73B}"/>
              </a:ext>
            </a:extLst>
          </p:cNvPr>
          <p:cNvSpPr>
            <a:spLocks noGrp="1"/>
          </p:cNvSpPr>
          <p:nvPr>
            <p:ph type="title"/>
          </p:nvPr>
        </p:nvSpPr>
        <p:spPr>
          <a:xfrm>
            <a:off x="585319" y="156238"/>
            <a:ext cx="8596668" cy="942192"/>
          </a:xfrm>
        </p:spPr>
        <p:txBody>
          <a:bodyPr/>
          <a:lstStyle/>
          <a:p>
            <a:r>
              <a:rPr lang="en-GB" dirty="0"/>
              <a:t>Lease – Licence distinction</a:t>
            </a:r>
          </a:p>
        </p:txBody>
      </p:sp>
      <p:sp>
        <p:nvSpPr>
          <p:cNvPr id="3" name="Content Placeholder 2">
            <a:extLst>
              <a:ext uri="{FF2B5EF4-FFF2-40B4-BE49-F238E27FC236}">
                <a16:creationId xmlns:a16="http://schemas.microsoft.com/office/drawing/2014/main" id="{14838963-A236-4E98-BF10-D448203004CC}"/>
              </a:ext>
            </a:extLst>
          </p:cNvPr>
          <p:cNvSpPr>
            <a:spLocks noGrp="1"/>
          </p:cNvSpPr>
          <p:nvPr>
            <p:ph idx="1"/>
          </p:nvPr>
        </p:nvSpPr>
        <p:spPr>
          <a:xfrm>
            <a:off x="424292" y="837872"/>
            <a:ext cx="9145278" cy="5614687"/>
          </a:xfrm>
        </p:spPr>
        <p:txBody>
          <a:bodyPr>
            <a:normAutofit fontScale="92500" lnSpcReduction="10000"/>
          </a:bodyPr>
          <a:lstStyle/>
          <a:p>
            <a:pPr fontAlgn="auto"/>
            <a:r>
              <a:rPr lang="en-GB" dirty="0"/>
              <a:t>A lease is a proprietary right in land and binds the world. A tenant’s right is a right </a:t>
            </a:r>
            <a:r>
              <a:rPr lang="en-GB" i="1" dirty="0"/>
              <a:t>in rem</a:t>
            </a:r>
            <a:r>
              <a:rPr lang="en-GB" dirty="0"/>
              <a:t>, that is, a right in the land itself. A dispossessed tenant can sue for the return of the land against any other party.</a:t>
            </a:r>
          </a:p>
          <a:p>
            <a:pPr fontAlgn="auto"/>
            <a:r>
              <a:rPr lang="en-GB" dirty="0"/>
              <a:t>In contrast, a licence is a personal right, enforceable only against the individual. A licence conveys no interest or estate; it is simply a right to be on land without being a trespasser. </a:t>
            </a:r>
          </a:p>
          <a:p>
            <a:pPr fontAlgn="auto"/>
            <a:r>
              <a:rPr lang="en-GB" dirty="0"/>
              <a:t>Four types of licence:</a:t>
            </a:r>
          </a:p>
          <a:p>
            <a:pPr fontAlgn="auto"/>
            <a:r>
              <a:rPr lang="en-GB" b="1" dirty="0"/>
              <a:t>Bare licence</a:t>
            </a:r>
            <a:r>
              <a:rPr lang="en-GB" dirty="0"/>
              <a:t> –can be cancelled at any time. E.g. the type of licence given to the postman or delivery driver or window-cleaner.</a:t>
            </a:r>
          </a:p>
          <a:p>
            <a:pPr fontAlgn="auto"/>
            <a:r>
              <a:rPr lang="en-GB" b="1" dirty="0"/>
              <a:t>Licence coupled with a grant </a:t>
            </a:r>
            <a:r>
              <a:rPr lang="en-GB" dirty="0"/>
              <a:t>– where the owner of land grants the right to do something on its property, such as to play football on it or hold a meeting there, a licence is granted to enter the property to exercise the right</a:t>
            </a:r>
          </a:p>
          <a:p>
            <a:pPr fontAlgn="auto"/>
            <a:r>
              <a:rPr lang="en-GB" b="1" dirty="0"/>
              <a:t>Licence by estoppel </a:t>
            </a:r>
            <a:r>
              <a:rPr lang="en-GB" dirty="0"/>
              <a:t>– where the owner of land represents that the other party will have a right over land and the other party acts to their detriment in reliance on the representation, the owner is estopped in equity from denying the representation. </a:t>
            </a:r>
          </a:p>
          <a:p>
            <a:pPr fontAlgn="auto"/>
            <a:r>
              <a:rPr lang="en-GB" b="1" dirty="0"/>
              <a:t>Contractual licence</a:t>
            </a:r>
            <a:r>
              <a:rPr lang="en-GB" dirty="0"/>
              <a:t> – this is where consideration has passed and you have a contractual right to be on someone’s property, but only subject to restricted activities. This type of licence arises when you buy a cinema ticket, but it can certainly provide greater rights than this, particularly in the context of business occupation.</a:t>
            </a:r>
          </a:p>
        </p:txBody>
      </p:sp>
    </p:spTree>
    <p:extLst>
      <p:ext uri="{BB962C8B-B14F-4D97-AF65-F5344CB8AC3E}">
        <p14:creationId xmlns:p14="http://schemas.microsoft.com/office/powerpoint/2010/main" val="3354692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DE1B9-E9EF-43DB-837C-7C7C8CC1BF17}"/>
              </a:ext>
            </a:extLst>
          </p:cNvPr>
          <p:cNvSpPr>
            <a:spLocks noGrp="1"/>
          </p:cNvSpPr>
          <p:nvPr>
            <p:ph type="title"/>
          </p:nvPr>
        </p:nvSpPr>
        <p:spPr>
          <a:xfrm>
            <a:off x="613326" y="179832"/>
            <a:ext cx="8596668" cy="741872"/>
          </a:xfrm>
        </p:spPr>
        <p:txBody>
          <a:bodyPr/>
          <a:lstStyle/>
          <a:p>
            <a:r>
              <a:rPr lang="en-GB" b="1" dirty="0"/>
              <a:t>The significance of the distinction</a:t>
            </a:r>
          </a:p>
        </p:txBody>
      </p:sp>
      <p:sp>
        <p:nvSpPr>
          <p:cNvPr id="3" name="Content Placeholder 2">
            <a:extLst>
              <a:ext uri="{FF2B5EF4-FFF2-40B4-BE49-F238E27FC236}">
                <a16:creationId xmlns:a16="http://schemas.microsoft.com/office/drawing/2014/main" id="{895EB7D0-3F42-44A3-B46B-BA927DA3C2C4}"/>
              </a:ext>
            </a:extLst>
          </p:cNvPr>
          <p:cNvSpPr>
            <a:spLocks noGrp="1"/>
          </p:cNvSpPr>
          <p:nvPr>
            <p:ph idx="1"/>
          </p:nvPr>
        </p:nvSpPr>
        <p:spPr>
          <a:xfrm>
            <a:off x="444190" y="1031276"/>
            <a:ext cx="9168282" cy="5460964"/>
          </a:xfrm>
        </p:spPr>
        <p:txBody>
          <a:bodyPr>
            <a:normAutofit lnSpcReduction="10000"/>
          </a:bodyPr>
          <a:lstStyle/>
          <a:p>
            <a:pPr fontAlgn="auto"/>
            <a:r>
              <a:rPr lang="en-GB" dirty="0"/>
              <a:t>Tenants are afforded a greater degree of protection than licensees.</a:t>
            </a:r>
          </a:p>
          <a:p>
            <a:pPr fontAlgn="auto"/>
            <a:r>
              <a:rPr lang="en-GB" dirty="0"/>
              <a:t>At common law a tenant has a right to quiet enjoyment and other terms are implied between landlord and tenant. Further, residential tenants may be protected under either </a:t>
            </a:r>
            <a:r>
              <a:rPr lang="en-GB" b="1" dirty="0"/>
              <a:t>RA 1977</a:t>
            </a:r>
            <a:r>
              <a:rPr lang="en-GB" dirty="0"/>
              <a:t> or </a:t>
            </a:r>
            <a:r>
              <a:rPr lang="en-GB" b="1" dirty="0"/>
              <a:t>HA 1988</a:t>
            </a:r>
            <a:r>
              <a:rPr lang="en-GB" dirty="0"/>
              <a:t>. These Acts limit a landlord’s right to possession. A landlord is required to follow a set notice procedure and possession will only be granted if the landlord can establish one of the specified grounds set out in the relevant Act. By contrast, a residential licensee is only entitled to the baseline protection set out in the </a:t>
            </a:r>
            <a:r>
              <a:rPr lang="en-GB" b="1" dirty="0"/>
              <a:t>Protection from Eviction Act 1977</a:t>
            </a:r>
            <a:r>
              <a:rPr lang="en-GB" dirty="0"/>
              <a:t>, so while a licensor will be required to obtain a court order, the licensor will not be required to prove any grounds in court.</a:t>
            </a:r>
          </a:p>
          <a:p>
            <a:pPr fontAlgn="auto"/>
            <a:r>
              <a:rPr lang="en-GB" dirty="0"/>
              <a:t>In relation to business premises, tenants may be protected under the </a:t>
            </a:r>
            <a:r>
              <a:rPr lang="en-GB" b="1" dirty="0"/>
              <a:t>Landlord and Tenant Act 1954</a:t>
            </a:r>
            <a:r>
              <a:rPr lang="en-GB" dirty="0"/>
              <a:t>, but there is no protection for business licensees.</a:t>
            </a:r>
          </a:p>
          <a:p>
            <a:pPr fontAlgn="auto"/>
            <a:r>
              <a:rPr lang="en-GB" dirty="0"/>
              <a:t>The consequences of the lease–licence distinction have not escaped landlords and some have sought to use it as a mechanism to avoid statutory protections afforded to both residential and commercial tenants. Legislative changes, including the introduction of the assured shorthold tenancy in the residential sector and the opt out procedure for business tenancies introduced by the </a:t>
            </a:r>
            <a:r>
              <a:rPr lang="en-GB" b="1" dirty="0"/>
              <a:t>Regulatory Reform Order 2003</a:t>
            </a:r>
            <a:r>
              <a:rPr lang="en-GB" dirty="0"/>
              <a:t>, have lessened the need for the landlord to have recourse to such devices in modern times. Nevertheless, it can still arise as a live issue.</a:t>
            </a:r>
          </a:p>
          <a:p>
            <a:endParaRPr lang="en-GB" dirty="0"/>
          </a:p>
        </p:txBody>
      </p:sp>
    </p:spTree>
    <p:extLst>
      <p:ext uri="{BB962C8B-B14F-4D97-AF65-F5344CB8AC3E}">
        <p14:creationId xmlns:p14="http://schemas.microsoft.com/office/powerpoint/2010/main" val="2998000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7ACD-AC49-4306-A42B-849129CB3F62}"/>
              </a:ext>
            </a:extLst>
          </p:cNvPr>
          <p:cNvSpPr>
            <a:spLocks noGrp="1"/>
          </p:cNvSpPr>
          <p:nvPr>
            <p:ph type="title"/>
          </p:nvPr>
        </p:nvSpPr>
        <p:spPr>
          <a:xfrm>
            <a:off x="659046" y="289468"/>
            <a:ext cx="8596668" cy="1320800"/>
          </a:xfrm>
        </p:spPr>
        <p:txBody>
          <a:bodyPr/>
          <a:lstStyle/>
          <a:p>
            <a:r>
              <a:rPr lang="en-GB" b="1" dirty="0"/>
              <a:t>Drawing the distinction</a:t>
            </a:r>
          </a:p>
        </p:txBody>
      </p:sp>
      <p:sp>
        <p:nvSpPr>
          <p:cNvPr id="3" name="Content Placeholder 2">
            <a:extLst>
              <a:ext uri="{FF2B5EF4-FFF2-40B4-BE49-F238E27FC236}">
                <a16:creationId xmlns:a16="http://schemas.microsoft.com/office/drawing/2014/main" id="{5C84CFCE-8BD5-4320-97D6-313DD46F5D52}"/>
              </a:ext>
            </a:extLst>
          </p:cNvPr>
          <p:cNvSpPr>
            <a:spLocks noGrp="1"/>
          </p:cNvSpPr>
          <p:nvPr>
            <p:ph idx="1"/>
          </p:nvPr>
        </p:nvSpPr>
        <p:spPr>
          <a:xfrm>
            <a:off x="550525" y="1293807"/>
            <a:ext cx="8596668" cy="4850961"/>
          </a:xfrm>
        </p:spPr>
        <p:txBody>
          <a:bodyPr>
            <a:normAutofit/>
          </a:bodyPr>
          <a:lstStyle/>
          <a:p>
            <a:pPr fontAlgn="auto"/>
            <a:r>
              <a:rPr lang="en-GB" sz="2400" dirty="0"/>
              <a:t>To determine whether an occupier is a tenant or a licensee, it is necessary to investigate:</a:t>
            </a:r>
          </a:p>
          <a:p>
            <a:pPr lvl="1"/>
            <a:r>
              <a:rPr lang="en-GB" sz="2200" dirty="0"/>
              <a:t>whether there is a grant of exclusive possession; and</a:t>
            </a:r>
          </a:p>
          <a:p>
            <a:pPr lvl="1"/>
            <a:r>
              <a:rPr lang="en-GB" sz="2200" dirty="0"/>
              <a:t>whether the arrangement falls within one of the exceptional categories.</a:t>
            </a:r>
          </a:p>
          <a:p>
            <a:pPr marL="0" indent="0" fontAlgn="auto">
              <a:buNone/>
            </a:pPr>
            <a:r>
              <a:rPr lang="en-GB" sz="2400" dirty="0"/>
              <a:t>If there is a grant of exclusive possession and the agreement does not fall within the exceptions, the occupier will hold as a tenant. In all other circumstances, the occupier will hold as a licensee.</a:t>
            </a:r>
          </a:p>
        </p:txBody>
      </p:sp>
    </p:spTree>
    <p:extLst>
      <p:ext uri="{BB962C8B-B14F-4D97-AF65-F5344CB8AC3E}">
        <p14:creationId xmlns:p14="http://schemas.microsoft.com/office/powerpoint/2010/main" val="3948111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EB984-926E-EF38-955A-CA5A7A0028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0C9AF1-DAFF-A63A-0A5A-71587D2D5FB9}"/>
              </a:ext>
            </a:extLst>
          </p:cNvPr>
          <p:cNvSpPr>
            <a:spLocks noGrp="1"/>
          </p:cNvSpPr>
          <p:nvPr>
            <p:ph type="title"/>
          </p:nvPr>
        </p:nvSpPr>
        <p:spPr>
          <a:xfrm>
            <a:off x="447297" y="189781"/>
            <a:ext cx="4642288" cy="770626"/>
          </a:xfrm>
        </p:spPr>
        <p:txBody>
          <a:bodyPr/>
          <a:lstStyle/>
          <a:p>
            <a:r>
              <a:rPr lang="en-GB" b="1" dirty="0"/>
              <a:t>Exclusive possession</a:t>
            </a:r>
          </a:p>
        </p:txBody>
      </p:sp>
      <p:sp>
        <p:nvSpPr>
          <p:cNvPr id="3" name="Content Placeholder 2">
            <a:extLst>
              <a:ext uri="{FF2B5EF4-FFF2-40B4-BE49-F238E27FC236}">
                <a16:creationId xmlns:a16="http://schemas.microsoft.com/office/drawing/2014/main" id="{DBA644D1-D16D-9D6B-7DFA-A70C1CD200B5}"/>
              </a:ext>
            </a:extLst>
          </p:cNvPr>
          <p:cNvSpPr>
            <a:spLocks noGrp="1"/>
          </p:cNvSpPr>
          <p:nvPr>
            <p:ph idx="1"/>
          </p:nvPr>
        </p:nvSpPr>
        <p:spPr>
          <a:xfrm>
            <a:off x="269015" y="901131"/>
            <a:ext cx="9271799" cy="5767087"/>
          </a:xfrm>
        </p:spPr>
        <p:txBody>
          <a:bodyPr>
            <a:normAutofit/>
          </a:bodyPr>
          <a:lstStyle/>
          <a:p>
            <a:pPr fontAlgn="auto"/>
            <a:r>
              <a:rPr lang="en-GB" b="1" dirty="0"/>
              <a:t>Lodgers</a:t>
            </a:r>
            <a:r>
              <a:rPr lang="en-GB" dirty="0"/>
              <a:t>: A lodger will be regarded as a licensee as “a lodger is entitled to live in the premises but cannot call the place his own” (</a:t>
            </a:r>
            <a:r>
              <a:rPr lang="en-GB" b="1" i="1" dirty="0"/>
              <a:t>Street v Mountford [1985]</a:t>
            </a:r>
            <a:r>
              <a:rPr lang="en-GB" dirty="0"/>
              <a:t>).</a:t>
            </a:r>
          </a:p>
          <a:p>
            <a:pPr fontAlgn="auto"/>
            <a:r>
              <a:rPr lang="en-GB" dirty="0"/>
              <a:t>The occupier is a lodger if the landlord provides attendance or services which require the landlord or their servants to exercise unrestricted access to and use of the premises, per Lord Templeman in</a:t>
            </a:r>
            <a:r>
              <a:rPr lang="en-GB" b="1" i="1" dirty="0"/>
              <a:t> Street v Mountford [1985]</a:t>
            </a:r>
            <a:r>
              <a:rPr lang="en-GB" dirty="0"/>
              <a:t>.</a:t>
            </a:r>
          </a:p>
          <a:p>
            <a:pPr marL="0" indent="0" fontAlgn="auto">
              <a:buNone/>
            </a:pPr>
            <a:r>
              <a:rPr lang="en-GB" b="1" dirty="0"/>
              <a:t>Shared accommodation: </a:t>
            </a:r>
          </a:p>
          <a:p>
            <a:pPr fontAlgn="auto"/>
            <a:r>
              <a:rPr lang="en-GB" dirty="0"/>
              <a:t>Joint Tenants: Where more than one person goes into occupation of property, occupation will only be by virtue of a lease if it can be shown that the occupiers hold as joint tenants. To establish a joint tenancy the occupiers will have to demonstrate that the four unities of </a:t>
            </a:r>
            <a:r>
              <a:rPr lang="en-GB" b="1" dirty="0"/>
              <a:t>possession</a:t>
            </a:r>
            <a:r>
              <a:rPr lang="en-GB" dirty="0"/>
              <a:t>,</a:t>
            </a:r>
            <a:r>
              <a:rPr lang="en-GB" b="1" dirty="0"/>
              <a:t> title</a:t>
            </a:r>
            <a:r>
              <a:rPr lang="en-GB" dirty="0"/>
              <a:t>,</a:t>
            </a:r>
            <a:r>
              <a:rPr lang="en-GB" b="1" dirty="0"/>
              <a:t> interest</a:t>
            </a:r>
            <a:r>
              <a:rPr lang="en-GB" dirty="0"/>
              <a:t> and </a:t>
            </a:r>
            <a:r>
              <a:rPr lang="en-GB" b="1" dirty="0"/>
              <a:t>time </a:t>
            </a:r>
            <a:r>
              <a:rPr lang="en-GB" dirty="0"/>
              <a:t>are present.</a:t>
            </a:r>
          </a:p>
          <a:p>
            <a:pPr fontAlgn="auto"/>
            <a:r>
              <a:rPr lang="en-GB" b="1" dirty="0"/>
              <a:t>Exclusive possession of a room with use of shared facilities</a:t>
            </a:r>
            <a:r>
              <a:rPr lang="en-GB" dirty="0"/>
              <a:t>: In such circumstances, occupiers are likely to have a tenancy over their own room, so long as they have exclusive possession of it and a licence to occupy the remainder. If the agreement falls for protection under </a:t>
            </a:r>
            <a:r>
              <a:rPr lang="en-GB" b="1" dirty="0"/>
              <a:t>RA 1977</a:t>
            </a:r>
            <a:r>
              <a:rPr lang="en-GB" dirty="0"/>
              <a:t> or </a:t>
            </a:r>
            <a:r>
              <a:rPr lang="en-GB" b="1" dirty="0"/>
              <a:t>HA 1988</a:t>
            </a:r>
            <a:r>
              <a:rPr lang="en-GB" dirty="0"/>
              <a:t> they will also have security of tenure for the whole property under </a:t>
            </a:r>
            <a:r>
              <a:rPr lang="en-GB" b="1" dirty="0"/>
              <a:t>s22 RA 1977 </a:t>
            </a:r>
            <a:r>
              <a:rPr lang="en-GB" dirty="0"/>
              <a:t>or </a:t>
            </a:r>
            <a:r>
              <a:rPr lang="en-GB" b="1" dirty="0"/>
              <a:t>s3 HA 1988</a:t>
            </a:r>
            <a:r>
              <a:rPr lang="en-GB" dirty="0"/>
              <a:t>.</a:t>
            </a:r>
          </a:p>
          <a:p>
            <a:endParaRPr lang="en-GB" dirty="0"/>
          </a:p>
        </p:txBody>
      </p:sp>
    </p:spTree>
    <p:extLst>
      <p:ext uri="{BB962C8B-B14F-4D97-AF65-F5344CB8AC3E}">
        <p14:creationId xmlns:p14="http://schemas.microsoft.com/office/powerpoint/2010/main" val="401202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46300C-EBA5-BBF3-1C1C-7B0C76F642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069C7A-7AD2-9554-4270-7BBE49A7BB79}"/>
              </a:ext>
            </a:extLst>
          </p:cNvPr>
          <p:cNvSpPr>
            <a:spLocks noGrp="1"/>
          </p:cNvSpPr>
          <p:nvPr>
            <p:ph type="title"/>
          </p:nvPr>
        </p:nvSpPr>
        <p:spPr>
          <a:xfrm>
            <a:off x="447297" y="189781"/>
            <a:ext cx="4642288" cy="770626"/>
          </a:xfrm>
        </p:spPr>
        <p:txBody>
          <a:bodyPr/>
          <a:lstStyle/>
          <a:p>
            <a:r>
              <a:rPr lang="en-GB" b="1" dirty="0"/>
              <a:t>Exclusive possession</a:t>
            </a:r>
          </a:p>
        </p:txBody>
      </p:sp>
      <p:sp>
        <p:nvSpPr>
          <p:cNvPr id="3" name="Content Placeholder 2">
            <a:extLst>
              <a:ext uri="{FF2B5EF4-FFF2-40B4-BE49-F238E27FC236}">
                <a16:creationId xmlns:a16="http://schemas.microsoft.com/office/drawing/2014/main" id="{20777BDC-3E5B-E6C1-F879-B6D76CAAED75}"/>
              </a:ext>
            </a:extLst>
          </p:cNvPr>
          <p:cNvSpPr>
            <a:spLocks noGrp="1"/>
          </p:cNvSpPr>
          <p:nvPr>
            <p:ph idx="1"/>
          </p:nvPr>
        </p:nvSpPr>
        <p:spPr>
          <a:xfrm>
            <a:off x="305591" y="1090913"/>
            <a:ext cx="8609809" cy="4450351"/>
          </a:xfrm>
        </p:spPr>
        <p:txBody>
          <a:bodyPr>
            <a:normAutofit/>
          </a:bodyPr>
          <a:lstStyle/>
          <a:p>
            <a:pPr fontAlgn="auto"/>
            <a:r>
              <a:rPr lang="en-GB" b="1" dirty="0"/>
              <a:t>Keys</a:t>
            </a:r>
            <a:r>
              <a:rPr lang="en-GB" dirty="0"/>
              <a:t>: It has been argued that the keeping of a key by the owner is sufficient to deny exclusive possession. Nevertheless, as was said in </a:t>
            </a:r>
            <a:r>
              <a:rPr lang="en-GB" b="1" i="1" dirty="0"/>
              <a:t>Family Housing Association v Jones [1990]</a:t>
            </a:r>
            <a:r>
              <a:rPr lang="en-GB" dirty="0"/>
              <a:t>, </a:t>
            </a:r>
            <a:r>
              <a:rPr lang="en-GB" i="1" dirty="0"/>
              <a:t>“the retention of a key has no magic in itself”</a:t>
            </a:r>
          </a:p>
          <a:p>
            <a:pPr fontAlgn="auto"/>
            <a:r>
              <a:rPr lang="en-GB" b="1" i="1" dirty="0"/>
              <a:t>Sham arrangements</a:t>
            </a:r>
            <a:r>
              <a:rPr lang="en-GB" i="1" dirty="0"/>
              <a:t>: </a:t>
            </a:r>
            <a:r>
              <a:rPr lang="en-GB" dirty="0"/>
              <a:t>To paraphrase Lord Diplock in </a:t>
            </a:r>
            <a:r>
              <a:rPr lang="en-GB" b="1" i="1" dirty="0"/>
              <a:t>Snook v London &amp; West Riding Investment Ltd [1967]</a:t>
            </a:r>
            <a:r>
              <a:rPr lang="en-GB" dirty="0"/>
              <a:t>, a sham amounts to </a:t>
            </a:r>
            <a:r>
              <a:rPr lang="en-GB" i="1" dirty="0"/>
              <a:t>“acts done or documents executed” </a:t>
            </a:r>
            <a:r>
              <a:rPr lang="en-GB" dirty="0"/>
              <a:t>which are </a:t>
            </a:r>
            <a:r>
              <a:rPr lang="en-GB" i="1" dirty="0"/>
              <a:t>“intended to give the appearance” </a:t>
            </a:r>
            <a:r>
              <a:rPr lang="en-GB" dirty="0"/>
              <a:t>of creating legal rights different from those actually granted. A court will not be party to a sham and will strike down such agreements.</a:t>
            </a:r>
          </a:p>
          <a:p>
            <a:pPr fontAlgn="auto"/>
            <a:r>
              <a:rPr lang="en-GB" dirty="0"/>
              <a:t>In </a:t>
            </a:r>
            <a:r>
              <a:rPr lang="en-GB" b="1" i="1" dirty="0"/>
              <a:t>Aslan v Murphy [1989]</a:t>
            </a:r>
            <a:r>
              <a:rPr lang="en-GB" dirty="0"/>
              <a:t>, the Court of Appeal struck out a clause which stated that the tenant was granted “non-exclusive possession and no possession whatsoever between the hours of 10.30 am and noon each day”. See also the approach adopted by Lord Bridge in </a:t>
            </a:r>
            <a:r>
              <a:rPr lang="en-GB" b="1" i="1" dirty="0"/>
              <a:t>Antoniades v Villiers [1988]</a:t>
            </a:r>
            <a:r>
              <a:rPr lang="en-GB" dirty="0"/>
              <a:t>.</a:t>
            </a:r>
          </a:p>
          <a:p>
            <a:pPr fontAlgn="auto"/>
            <a:endParaRPr lang="en-GB" dirty="0"/>
          </a:p>
          <a:p>
            <a:endParaRPr lang="en-GB" dirty="0"/>
          </a:p>
        </p:txBody>
      </p:sp>
    </p:spTree>
    <p:extLst>
      <p:ext uri="{BB962C8B-B14F-4D97-AF65-F5344CB8AC3E}">
        <p14:creationId xmlns:p14="http://schemas.microsoft.com/office/powerpoint/2010/main" val="1586097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D66F-DED7-4778-8FB0-72A24E2FD332}"/>
              </a:ext>
            </a:extLst>
          </p:cNvPr>
          <p:cNvSpPr>
            <a:spLocks noGrp="1"/>
          </p:cNvSpPr>
          <p:nvPr>
            <p:ph type="title"/>
          </p:nvPr>
        </p:nvSpPr>
        <p:spPr>
          <a:xfrm>
            <a:off x="384036" y="264544"/>
            <a:ext cx="8596668" cy="782128"/>
          </a:xfrm>
        </p:spPr>
        <p:txBody>
          <a:bodyPr/>
          <a:lstStyle/>
          <a:p>
            <a:r>
              <a:rPr lang="en-GB" b="1" dirty="0"/>
              <a:t>Exceptional Categories</a:t>
            </a:r>
          </a:p>
        </p:txBody>
      </p:sp>
      <p:sp>
        <p:nvSpPr>
          <p:cNvPr id="3" name="Content Placeholder 2">
            <a:extLst>
              <a:ext uri="{FF2B5EF4-FFF2-40B4-BE49-F238E27FC236}">
                <a16:creationId xmlns:a16="http://schemas.microsoft.com/office/drawing/2014/main" id="{959EA249-4BF4-4AEF-84CC-16129FDF8628}"/>
              </a:ext>
            </a:extLst>
          </p:cNvPr>
          <p:cNvSpPr>
            <a:spLocks noGrp="1"/>
          </p:cNvSpPr>
          <p:nvPr>
            <p:ph idx="1"/>
          </p:nvPr>
        </p:nvSpPr>
        <p:spPr>
          <a:xfrm>
            <a:off x="384036" y="1488613"/>
            <a:ext cx="8211324" cy="3880773"/>
          </a:xfrm>
        </p:spPr>
        <p:txBody>
          <a:bodyPr>
            <a:noAutofit/>
          </a:bodyPr>
          <a:lstStyle/>
          <a:p>
            <a:pPr fontAlgn="auto"/>
            <a:r>
              <a:rPr lang="en-GB" sz="2400" dirty="0"/>
              <a:t>Once it has been established that there is a grant of exclusive possession, it is then necessary to ensure that the arrangement does not fall within one of the exceptions. Viz if:</a:t>
            </a:r>
          </a:p>
          <a:p>
            <a:pPr fontAlgn="auto"/>
            <a:r>
              <a:rPr lang="en-GB" sz="2400" dirty="0"/>
              <a:t>there is no intention to create legal relations;</a:t>
            </a:r>
          </a:p>
          <a:p>
            <a:pPr fontAlgn="auto"/>
            <a:r>
              <a:rPr lang="en-GB" sz="2400" dirty="0"/>
              <a:t>there is a relationship other than landlord and tenant; and</a:t>
            </a:r>
          </a:p>
          <a:p>
            <a:pPr fontAlgn="auto"/>
            <a:r>
              <a:rPr lang="en-GB" sz="2400" dirty="0"/>
              <a:t>the grantor had no power to grant a tenancy.</a:t>
            </a:r>
          </a:p>
          <a:p>
            <a:pPr marL="0" indent="0" fontAlgn="auto">
              <a:buNone/>
            </a:pPr>
            <a:r>
              <a:rPr lang="en-GB" sz="2400" dirty="0"/>
              <a:t>If the exceptions apply, the tenant will not acquire the benefits of a lease.</a:t>
            </a:r>
          </a:p>
        </p:txBody>
      </p:sp>
    </p:spTree>
    <p:extLst>
      <p:ext uri="{BB962C8B-B14F-4D97-AF65-F5344CB8AC3E}">
        <p14:creationId xmlns:p14="http://schemas.microsoft.com/office/powerpoint/2010/main" val="3968002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CCDD-3B60-4F52-912F-F95E0B40B584}"/>
              </a:ext>
            </a:extLst>
          </p:cNvPr>
          <p:cNvSpPr>
            <a:spLocks noGrp="1"/>
          </p:cNvSpPr>
          <p:nvPr>
            <p:ph type="title"/>
          </p:nvPr>
        </p:nvSpPr>
        <p:spPr>
          <a:xfrm>
            <a:off x="453047" y="316302"/>
            <a:ext cx="8596668" cy="770626"/>
          </a:xfrm>
        </p:spPr>
        <p:txBody>
          <a:bodyPr/>
          <a:lstStyle/>
          <a:p>
            <a:r>
              <a:rPr lang="en-GB" b="1" dirty="0"/>
              <a:t>No Intention to Create Legal Relations</a:t>
            </a:r>
          </a:p>
        </p:txBody>
      </p:sp>
      <p:sp>
        <p:nvSpPr>
          <p:cNvPr id="3" name="Content Placeholder 2">
            <a:extLst>
              <a:ext uri="{FF2B5EF4-FFF2-40B4-BE49-F238E27FC236}">
                <a16:creationId xmlns:a16="http://schemas.microsoft.com/office/drawing/2014/main" id="{74AFA0A4-E0E9-4BE9-A7A9-FA6E27072027}"/>
              </a:ext>
            </a:extLst>
          </p:cNvPr>
          <p:cNvSpPr>
            <a:spLocks noGrp="1"/>
          </p:cNvSpPr>
          <p:nvPr>
            <p:ph idx="1"/>
          </p:nvPr>
        </p:nvSpPr>
        <p:spPr>
          <a:xfrm>
            <a:off x="453047" y="1401464"/>
            <a:ext cx="8596668" cy="5217872"/>
          </a:xfrm>
        </p:spPr>
        <p:txBody>
          <a:bodyPr>
            <a:normAutofit lnSpcReduction="10000"/>
          </a:bodyPr>
          <a:lstStyle/>
          <a:p>
            <a:r>
              <a:rPr lang="en-GB" dirty="0"/>
              <a:t>Family Relationships : Domestic and social arrangements will normally be presumed not to give rise to legal relations. In </a:t>
            </a:r>
            <a:r>
              <a:rPr lang="en-GB" b="1" i="1" dirty="0"/>
              <a:t>Cobb v Lane [1952]</a:t>
            </a:r>
            <a:r>
              <a:rPr lang="en-GB" dirty="0"/>
              <a:t>, a house owner allowed her brother to live in the house rent free and was held not to have created a tenancy.</a:t>
            </a:r>
            <a:br>
              <a:rPr lang="en-GB" dirty="0"/>
            </a:br>
            <a:br>
              <a:rPr lang="en-GB" dirty="0"/>
            </a:br>
            <a:r>
              <a:rPr lang="en-GB" dirty="0"/>
              <a:t>This is a rebuttable presumption, however, and family arrangements may create tenancies if that is the deemed intention of the parties. In </a:t>
            </a:r>
            <a:r>
              <a:rPr lang="en-GB" b="1" i="1" dirty="0"/>
              <a:t>Ward v Warnke [1990]</a:t>
            </a:r>
            <a:r>
              <a:rPr lang="en-GB" dirty="0"/>
              <a:t>, parents gave their daughter and son-in-law possession of their holiday cottage for which the couple paid rent of £6 per week. They separated and the son, who remained in residence, was held to have a tenancy.</a:t>
            </a:r>
          </a:p>
          <a:p>
            <a:r>
              <a:rPr lang="en-GB" dirty="0"/>
              <a:t>Acts of friendship and generosity: In </a:t>
            </a:r>
            <a:r>
              <a:rPr lang="en-GB" b="1" i="1" dirty="0"/>
              <a:t>Booker v Palmer [1942]</a:t>
            </a:r>
            <a:r>
              <a:rPr lang="en-GB" dirty="0"/>
              <a:t>, Mr Booker allowed Mrs Palmer, a war-time evacuee, to stay in a cottage that he owned. When the head lease was transferred, the assignee sought possession. It was held that there had been no intention to create legal relations.</a:t>
            </a:r>
            <a:br>
              <a:rPr lang="en-GB" dirty="0"/>
            </a:br>
            <a:br>
              <a:rPr lang="en-GB" dirty="0"/>
            </a:br>
            <a:r>
              <a:rPr lang="en-GB" dirty="0"/>
              <a:t>A further example is </a:t>
            </a:r>
            <a:r>
              <a:rPr lang="en-GB" b="1" i="1" dirty="0"/>
              <a:t>Marcroft</a:t>
            </a:r>
            <a:r>
              <a:rPr lang="en-GB" dirty="0"/>
              <a:t> </a:t>
            </a:r>
            <a:r>
              <a:rPr lang="en-GB" b="1" i="1" dirty="0"/>
              <a:t>Wagons v Smith [1951]</a:t>
            </a:r>
            <a:r>
              <a:rPr lang="en-GB" dirty="0"/>
              <a:t>, where the landlord allowed an occupier to remain in possession for compassionate reasons following the death of her mother.</a:t>
            </a:r>
          </a:p>
        </p:txBody>
      </p:sp>
    </p:spTree>
    <p:extLst>
      <p:ext uri="{BB962C8B-B14F-4D97-AF65-F5344CB8AC3E}">
        <p14:creationId xmlns:p14="http://schemas.microsoft.com/office/powerpoint/2010/main" val="2414611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7E02-238D-4ECD-8576-6AE79DA8E035}"/>
              </a:ext>
            </a:extLst>
          </p:cNvPr>
          <p:cNvSpPr>
            <a:spLocks noGrp="1"/>
          </p:cNvSpPr>
          <p:nvPr>
            <p:ph type="title"/>
          </p:nvPr>
        </p:nvSpPr>
        <p:spPr>
          <a:xfrm>
            <a:off x="470300" y="224287"/>
            <a:ext cx="8596668" cy="718868"/>
          </a:xfrm>
        </p:spPr>
        <p:txBody>
          <a:bodyPr/>
          <a:lstStyle/>
          <a:p>
            <a:r>
              <a:rPr lang="en-GB" b="1" dirty="0"/>
              <a:t>Some other relationship</a:t>
            </a:r>
          </a:p>
        </p:txBody>
      </p:sp>
      <p:sp>
        <p:nvSpPr>
          <p:cNvPr id="3" name="Content Placeholder 2">
            <a:extLst>
              <a:ext uri="{FF2B5EF4-FFF2-40B4-BE49-F238E27FC236}">
                <a16:creationId xmlns:a16="http://schemas.microsoft.com/office/drawing/2014/main" id="{E42AEC20-6279-4491-9C1F-A7A6B3248F6C}"/>
              </a:ext>
            </a:extLst>
          </p:cNvPr>
          <p:cNvSpPr>
            <a:spLocks noGrp="1"/>
          </p:cNvSpPr>
          <p:nvPr>
            <p:ph idx="1"/>
          </p:nvPr>
        </p:nvSpPr>
        <p:spPr>
          <a:xfrm>
            <a:off x="326525" y="943155"/>
            <a:ext cx="9542094" cy="5577305"/>
          </a:xfrm>
        </p:spPr>
        <p:txBody>
          <a:bodyPr>
            <a:normAutofit fontScale="92500" lnSpcReduction="10000"/>
          </a:bodyPr>
          <a:lstStyle/>
          <a:p>
            <a:pPr fontAlgn="auto"/>
            <a:r>
              <a:rPr lang="en-GB" b="1" dirty="0"/>
              <a:t>Buyer and Seller</a:t>
            </a:r>
            <a:r>
              <a:rPr lang="en-GB" dirty="0"/>
              <a:t>: In </a:t>
            </a:r>
            <a:r>
              <a:rPr lang="en-GB" b="1" i="1" dirty="0"/>
              <a:t>Errington v Errington and Woods [1952]</a:t>
            </a:r>
            <a:r>
              <a:rPr lang="en-GB" dirty="0"/>
              <a:t>, a father bought a house for his son and daughter-in-law, allowing them to move in and promising them the house if they paid off the mortgage. The father died, couple separated with  daughter-in-law remaining in occupation. Her mother-in-law sought to take possession claiming that the daughter-in-law had a </a:t>
            </a:r>
            <a:r>
              <a:rPr lang="en-GB" b="1" dirty="0"/>
              <a:t>tenancy at will</a:t>
            </a:r>
            <a:r>
              <a:rPr lang="en-GB" dirty="0"/>
              <a:t> which the mother-in-law could now terminate. The Court of Appeal, led by Lord Denning, ruled that the arrangement did not give rise to a tenancy. Rather the parties were, to adopt Lord Denning’s words, </a:t>
            </a:r>
            <a:r>
              <a:rPr lang="en-GB" i="1" dirty="0"/>
              <a:t>“in a position analogous to purchasers”</a:t>
            </a:r>
            <a:r>
              <a:rPr lang="en-GB" dirty="0"/>
              <a:t>. Nevertheless, on the facts, it was decided that the daughter did have a right to occupy the property so long as she paid the mortgage, although the court was unclear as to the exact nature of the right.</a:t>
            </a:r>
          </a:p>
          <a:p>
            <a:pPr fontAlgn="auto"/>
            <a:r>
              <a:rPr lang="en-GB" dirty="0"/>
              <a:t>Possession before completion of a sale should not give rise to a tenancy if the sale fails to go ahead. </a:t>
            </a:r>
          </a:p>
          <a:p>
            <a:pPr fontAlgn="auto"/>
            <a:r>
              <a:rPr lang="en-GB" b="1" dirty="0"/>
              <a:t>Service Occupancy</a:t>
            </a:r>
            <a:r>
              <a:rPr lang="en-GB" dirty="0"/>
              <a:t>: If an employee is given accommodation as part of the terms of employment, it will not amount to a lease. The test is whether the accommodation is essential for carrying out the employee’s duties. If it is, the employee is a service occupier and has no rights as a tenant.</a:t>
            </a:r>
          </a:p>
          <a:p>
            <a:pPr fontAlgn="auto"/>
            <a:r>
              <a:rPr lang="en-GB" dirty="0"/>
              <a:t>If the occupation is merely convenient for the employee, there will be a tenancy (</a:t>
            </a:r>
            <a:r>
              <a:rPr lang="en-GB" b="1" i="1" dirty="0"/>
              <a:t>Facchini v Bryson [1952]</a:t>
            </a:r>
            <a:r>
              <a:rPr lang="en-GB" dirty="0"/>
              <a:t>).</a:t>
            </a:r>
          </a:p>
          <a:p>
            <a:pPr fontAlgn="auto"/>
            <a:r>
              <a:rPr lang="en-GB" dirty="0"/>
              <a:t>In relation to </a:t>
            </a:r>
            <a:r>
              <a:rPr lang="en-GB" b="1" dirty="0"/>
              <a:t>RA 1977 </a:t>
            </a:r>
            <a:r>
              <a:rPr lang="en-GB" dirty="0"/>
              <a:t>and </a:t>
            </a:r>
            <a:r>
              <a:rPr lang="en-GB" b="1" dirty="0"/>
              <a:t>HA 1988 </a:t>
            </a:r>
            <a:r>
              <a:rPr lang="en-GB" dirty="0"/>
              <a:t>there are discretionary grounds for possession which allow a landlord to regain possession on termination of employment.</a:t>
            </a:r>
          </a:p>
          <a:p>
            <a:pPr marL="0" indent="0">
              <a:buNone/>
            </a:pPr>
            <a:endParaRPr lang="en-GB" dirty="0"/>
          </a:p>
        </p:txBody>
      </p:sp>
    </p:spTree>
    <p:extLst>
      <p:ext uri="{BB962C8B-B14F-4D97-AF65-F5344CB8AC3E}">
        <p14:creationId xmlns:p14="http://schemas.microsoft.com/office/powerpoint/2010/main" val="3226632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58DF6-C147-46D5-B197-8DBFA9DAE22D}"/>
              </a:ext>
            </a:extLst>
          </p:cNvPr>
          <p:cNvSpPr>
            <a:spLocks noGrp="1"/>
          </p:cNvSpPr>
          <p:nvPr>
            <p:ph type="title"/>
          </p:nvPr>
        </p:nvSpPr>
        <p:spPr>
          <a:xfrm>
            <a:off x="576750" y="362712"/>
            <a:ext cx="8596668" cy="1320800"/>
          </a:xfrm>
        </p:spPr>
        <p:txBody>
          <a:bodyPr/>
          <a:lstStyle/>
          <a:p>
            <a:r>
              <a:rPr lang="en-GB" b="1" dirty="0"/>
              <a:t>No power to grant a tenancy</a:t>
            </a:r>
          </a:p>
        </p:txBody>
      </p:sp>
      <p:sp>
        <p:nvSpPr>
          <p:cNvPr id="3" name="Content Placeholder 2">
            <a:extLst>
              <a:ext uri="{FF2B5EF4-FFF2-40B4-BE49-F238E27FC236}">
                <a16:creationId xmlns:a16="http://schemas.microsoft.com/office/drawing/2014/main" id="{3BE44335-FB02-4C8C-A3FB-D5B695BE3A00}"/>
              </a:ext>
            </a:extLst>
          </p:cNvPr>
          <p:cNvSpPr>
            <a:spLocks noGrp="1"/>
          </p:cNvSpPr>
          <p:nvPr>
            <p:ph idx="1"/>
          </p:nvPr>
        </p:nvSpPr>
        <p:spPr>
          <a:xfrm>
            <a:off x="677334" y="1488613"/>
            <a:ext cx="8786706" cy="3880773"/>
          </a:xfrm>
        </p:spPr>
        <p:txBody>
          <a:bodyPr>
            <a:noAutofit/>
          </a:bodyPr>
          <a:lstStyle/>
          <a:p>
            <a:pPr marL="0" indent="0">
              <a:buNone/>
            </a:pPr>
            <a:r>
              <a:rPr lang="en-GB" sz="2400" dirty="0"/>
              <a:t>In </a:t>
            </a:r>
            <a:r>
              <a:rPr lang="en-GB" sz="2400" b="1" i="1" dirty="0"/>
              <a:t>Bruton v London and Quadrant Housing Trust [1999]</a:t>
            </a:r>
            <a:r>
              <a:rPr lang="en-GB" sz="2400" dirty="0"/>
              <a:t>, London and Quadrant Housing Trust (LQHT) was given licences over a number of properties by Lambeth Council to provide temporary housing for the homeless. LQHT granted licences to the new occupiers, including Mr Bruton. He claimed that he was a tenant on the basis that he had exclusive possession and paid rent, and that he was entitled to have repairs completed. The House of Lords held that he did have a tenancy for this purpose, but that it was a “non-proprietary lease” which did not create an estate in land as LQHT did not have the power to grant a tenancy.</a:t>
            </a:r>
          </a:p>
        </p:txBody>
      </p:sp>
    </p:spTree>
    <p:extLst>
      <p:ext uri="{BB962C8B-B14F-4D97-AF65-F5344CB8AC3E}">
        <p14:creationId xmlns:p14="http://schemas.microsoft.com/office/powerpoint/2010/main" val="809328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AED58-88B6-47EC-A33C-F3AA34153DD3}"/>
              </a:ext>
            </a:extLst>
          </p:cNvPr>
          <p:cNvSpPr>
            <a:spLocks noGrp="1"/>
          </p:cNvSpPr>
          <p:nvPr>
            <p:ph type="title"/>
          </p:nvPr>
        </p:nvSpPr>
        <p:spPr>
          <a:xfrm>
            <a:off x="686478" y="399288"/>
            <a:ext cx="8596668" cy="926592"/>
          </a:xfrm>
        </p:spPr>
        <p:txBody>
          <a:bodyPr/>
          <a:lstStyle/>
          <a:p>
            <a:r>
              <a:rPr lang="en-GB" b="1" dirty="0"/>
              <a:t>Proposals for Reform</a:t>
            </a:r>
          </a:p>
        </p:txBody>
      </p:sp>
      <p:sp>
        <p:nvSpPr>
          <p:cNvPr id="3" name="Content Placeholder 2">
            <a:extLst>
              <a:ext uri="{FF2B5EF4-FFF2-40B4-BE49-F238E27FC236}">
                <a16:creationId xmlns:a16="http://schemas.microsoft.com/office/drawing/2014/main" id="{D0494E7B-3AD0-44AB-81DA-BE879A9E2E49}"/>
              </a:ext>
            </a:extLst>
          </p:cNvPr>
          <p:cNvSpPr>
            <a:spLocks noGrp="1"/>
          </p:cNvSpPr>
          <p:nvPr>
            <p:ph idx="1"/>
          </p:nvPr>
        </p:nvSpPr>
        <p:spPr>
          <a:xfrm>
            <a:off x="471911" y="1488613"/>
            <a:ext cx="8596668" cy="4583003"/>
          </a:xfrm>
        </p:spPr>
        <p:txBody>
          <a:bodyPr>
            <a:normAutofit/>
          </a:bodyPr>
          <a:lstStyle/>
          <a:p>
            <a:pPr fontAlgn="auto"/>
            <a:r>
              <a:rPr lang="en-GB" sz="2000" dirty="0"/>
              <a:t>In 2006, the Law Commission published its report, </a:t>
            </a:r>
            <a:r>
              <a:rPr lang="en-GB" sz="2000" i="1" dirty="0"/>
              <a:t>Renting Homes: The Final Report</a:t>
            </a:r>
            <a:r>
              <a:rPr lang="en-GB" sz="2000" dirty="0"/>
              <a:t>. This criticised the complicated structure of the present law. It was particularly critical of the distinction between leases and contractual licences which it considered out of place in a “modern system of housing law”. It proposed that the current structure should be replaced with standard form “occupational contracts” governing nearly all occupation agreements.</a:t>
            </a:r>
          </a:p>
          <a:p>
            <a:pPr fontAlgn="auto"/>
            <a:r>
              <a:rPr lang="en-GB" sz="2000" dirty="0"/>
              <a:t>The Law Commission’s proposed reforms were rejected in England, however the recommendations were accepted in Wales. The </a:t>
            </a:r>
            <a:r>
              <a:rPr lang="en-GB" sz="2000" b="1" dirty="0"/>
              <a:t>Renting Homes (Wales) Act 2016</a:t>
            </a:r>
            <a:r>
              <a:rPr lang="en-GB" sz="2000" dirty="0"/>
              <a:t> passed into law in January 2016.</a:t>
            </a:r>
          </a:p>
        </p:txBody>
      </p:sp>
    </p:spTree>
    <p:extLst>
      <p:ext uri="{BB962C8B-B14F-4D97-AF65-F5344CB8AC3E}">
        <p14:creationId xmlns:p14="http://schemas.microsoft.com/office/powerpoint/2010/main" val="688403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EB662-2FD0-4B20-A544-89C5B00304CE}"/>
              </a:ext>
            </a:extLst>
          </p:cNvPr>
          <p:cNvSpPr>
            <a:spLocks noGrp="1"/>
          </p:cNvSpPr>
          <p:nvPr>
            <p:ph type="title"/>
          </p:nvPr>
        </p:nvSpPr>
        <p:spPr>
          <a:xfrm>
            <a:off x="562315" y="184031"/>
            <a:ext cx="5286394" cy="1320800"/>
          </a:xfrm>
        </p:spPr>
        <p:txBody>
          <a:bodyPr>
            <a:normAutofit/>
          </a:bodyPr>
          <a:lstStyle/>
          <a:p>
            <a:r>
              <a:rPr lang="en-GB" sz="4400" b="1" dirty="0"/>
              <a:t>Types of Tenancy</a:t>
            </a:r>
          </a:p>
        </p:txBody>
      </p:sp>
      <p:sp>
        <p:nvSpPr>
          <p:cNvPr id="3" name="Content Placeholder 2">
            <a:extLst>
              <a:ext uri="{FF2B5EF4-FFF2-40B4-BE49-F238E27FC236}">
                <a16:creationId xmlns:a16="http://schemas.microsoft.com/office/drawing/2014/main" id="{37B532CE-1192-40BD-B24F-1E05BF8FB04E}"/>
              </a:ext>
            </a:extLst>
          </p:cNvPr>
          <p:cNvSpPr>
            <a:spLocks noGrp="1"/>
          </p:cNvSpPr>
          <p:nvPr>
            <p:ph idx="1"/>
          </p:nvPr>
        </p:nvSpPr>
        <p:spPr>
          <a:xfrm>
            <a:off x="677334" y="1355457"/>
            <a:ext cx="8596668" cy="4624719"/>
          </a:xfrm>
        </p:spPr>
        <p:txBody>
          <a:bodyPr>
            <a:noAutofit/>
          </a:bodyPr>
          <a:lstStyle/>
          <a:p>
            <a:r>
              <a:rPr lang="en-GB" sz="2400" dirty="0"/>
              <a:t>Fixed Term</a:t>
            </a:r>
          </a:p>
          <a:p>
            <a:r>
              <a:rPr lang="en-GB" sz="2400" dirty="0"/>
              <a:t>Periodic</a:t>
            </a:r>
          </a:p>
          <a:p>
            <a:r>
              <a:rPr lang="en-GB" sz="2400" dirty="0"/>
              <a:t>Tenancy at Will</a:t>
            </a:r>
          </a:p>
          <a:p>
            <a:r>
              <a:rPr lang="en-GB" sz="2400" dirty="0"/>
              <a:t>Tenancy at Sufferance</a:t>
            </a:r>
          </a:p>
          <a:p>
            <a:r>
              <a:rPr lang="en-GB" sz="2400" dirty="0"/>
              <a:t>Tenancy by estoppel</a:t>
            </a:r>
          </a:p>
          <a:p>
            <a:r>
              <a:rPr lang="en-GB" sz="2400" dirty="0"/>
              <a:t>Perpetually renewable leases</a:t>
            </a:r>
          </a:p>
          <a:p>
            <a:r>
              <a:rPr lang="en-GB" sz="2400" dirty="0"/>
              <a:t>Reversionary leases</a:t>
            </a:r>
          </a:p>
          <a:p>
            <a:r>
              <a:rPr lang="en-GB" sz="2400" dirty="0"/>
              <a:t>Leases for life or lives</a:t>
            </a:r>
          </a:p>
        </p:txBody>
      </p:sp>
    </p:spTree>
    <p:extLst>
      <p:ext uri="{BB962C8B-B14F-4D97-AF65-F5344CB8AC3E}">
        <p14:creationId xmlns:p14="http://schemas.microsoft.com/office/powerpoint/2010/main" val="2733234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3ED728-5E29-632B-4675-2856BED99B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59ACCF-849A-720C-5DA3-4FB8A80D1B22}"/>
              </a:ext>
            </a:extLst>
          </p:cNvPr>
          <p:cNvSpPr>
            <a:spLocks noGrp="1"/>
          </p:cNvSpPr>
          <p:nvPr>
            <p:ph type="title"/>
          </p:nvPr>
        </p:nvSpPr>
        <p:spPr>
          <a:xfrm>
            <a:off x="562315" y="184031"/>
            <a:ext cx="5286394" cy="1320800"/>
          </a:xfrm>
        </p:spPr>
        <p:txBody>
          <a:bodyPr>
            <a:normAutofit/>
          </a:bodyPr>
          <a:lstStyle/>
          <a:p>
            <a:r>
              <a:rPr lang="en-GB" sz="4400" b="1" dirty="0"/>
              <a:t>Types of Tenancy</a:t>
            </a:r>
          </a:p>
        </p:txBody>
      </p:sp>
      <p:sp>
        <p:nvSpPr>
          <p:cNvPr id="3" name="Content Placeholder 2">
            <a:extLst>
              <a:ext uri="{FF2B5EF4-FFF2-40B4-BE49-F238E27FC236}">
                <a16:creationId xmlns:a16="http://schemas.microsoft.com/office/drawing/2014/main" id="{20278609-5A8D-69F2-41B3-907B73D55A7C}"/>
              </a:ext>
            </a:extLst>
          </p:cNvPr>
          <p:cNvSpPr>
            <a:spLocks noGrp="1"/>
          </p:cNvSpPr>
          <p:nvPr>
            <p:ph idx="1"/>
          </p:nvPr>
        </p:nvSpPr>
        <p:spPr>
          <a:xfrm>
            <a:off x="343778" y="1142672"/>
            <a:ext cx="9041761" cy="5396151"/>
          </a:xfrm>
        </p:spPr>
        <p:txBody>
          <a:bodyPr>
            <a:normAutofit fontScale="85000" lnSpcReduction="10000"/>
          </a:bodyPr>
          <a:lstStyle/>
          <a:p>
            <a:pPr fontAlgn="auto"/>
            <a:r>
              <a:rPr lang="en-GB" b="1" dirty="0"/>
              <a:t>Fixed Term</a:t>
            </a:r>
            <a:r>
              <a:rPr lang="en-GB" dirty="0"/>
              <a:t>: can be of any duration and terminate automatically on the expiration of the fixed term by what is commonly referred to as “effluxion of time”. A notice to quit is not required to bring a fixed-term tenancy to an end.</a:t>
            </a:r>
          </a:p>
          <a:p>
            <a:pPr fontAlgn="auto"/>
            <a:r>
              <a:rPr lang="en-GB" dirty="0"/>
              <a:t>A fixed-term tenancy may end before the term has run its course. </a:t>
            </a:r>
            <a:r>
              <a:rPr lang="en-GB" dirty="0" err="1"/>
              <a:t>E.g</a:t>
            </a:r>
            <a:r>
              <a:rPr lang="en-GB" dirty="0"/>
              <a:t> if a landlord reserves a right of forfeiture it may terminate the lease if the tenant acts in breach. Further, a lease may contain a break clause. Depending on its wording such a clause may grant a right to a landlord, a tenant or both, to terminate the lease before the end of the term.</a:t>
            </a:r>
          </a:p>
          <a:p>
            <a:endParaRPr lang="en-GB" dirty="0"/>
          </a:p>
          <a:p>
            <a:r>
              <a:rPr lang="en-GB" b="1" dirty="0"/>
              <a:t>Periodic</a:t>
            </a:r>
            <a:r>
              <a:rPr lang="en-GB" dirty="0"/>
              <a:t>: A periodic tenancy continues automatically from period to period until it is terminated by notice at the end of one period. The period may be of any duration, for example, weekly, monthly, quarterly or yearly. At common law, typically one full period of notice is required to terminate a tenancy, but tenancies of six months or more require only six months’ notice. Note, however, that in many circumstances a statutory notice period will take precedence over the common law notice requirements. E.g. the </a:t>
            </a:r>
            <a:r>
              <a:rPr lang="en-GB" b="1" dirty="0"/>
              <a:t>Protection from Eviction Act 1977 </a:t>
            </a:r>
            <a:r>
              <a:rPr lang="en-GB" dirty="0"/>
              <a:t>provides that a periodic tenancy of a dwelling-house requires a minimum of four weeks’ notice.</a:t>
            </a:r>
          </a:p>
          <a:p>
            <a:pPr fontAlgn="auto"/>
            <a:r>
              <a:rPr lang="en-GB" dirty="0"/>
              <a:t>Periodic tenancies can arise either expressly or by implication.</a:t>
            </a:r>
          </a:p>
          <a:p>
            <a:pPr fontAlgn="auto"/>
            <a:r>
              <a:rPr lang="en-GB" b="1" dirty="0"/>
              <a:t>Part 1: Express periodic tenancies:</a:t>
            </a:r>
            <a:r>
              <a:rPr lang="en-GB" dirty="0"/>
              <a:t> Express periodic tenancies are those that are expressly agreed between the parties, whether by </a:t>
            </a:r>
            <a:r>
              <a:rPr lang="en-GB" dirty="0" err="1"/>
              <a:t>parol</a:t>
            </a:r>
            <a:r>
              <a:rPr lang="en-GB" dirty="0"/>
              <a:t> or in writing.</a:t>
            </a:r>
          </a:p>
          <a:p>
            <a:pPr fontAlgn="auto"/>
            <a:r>
              <a:rPr lang="en-GB" b="1" dirty="0"/>
              <a:t>Part 2: Implied periodic tenancies: </a:t>
            </a:r>
            <a:r>
              <a:rPr lang="en-GB" dirty="0"/>
              <a:t>Implied periodic tenancies arise whenever a person goes into possession and then pays rent in reference to a given period.</a:t>
            </a:r>
          </a:p>
        </p:txBody>
      </p:sp>
    </p:spTree>
    <p:extLst>
      <p:ext uri="{BB962C8B-B14F-4D97-AF65-F5344CB8AC3E}">
        <p14:creationId xmlns:p14="http://schemas.microsoft.com/office/powerpoint/2010/main" val="1344079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A5FD8-2882-D495-0A31-41EEF863C2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3358F2-5216-296C-2E41-EF96F25DB3F5}"/>
              </a:ext>
            </a:extLst>
          </p:cNvPr>
          <p:cNvSpPr>
            <a:spLocks noGrp="1"/>
          </p:cNvSpPr>
          <p:nvPr>
            <p:ph type="title"/>
          </p:nvPr>
        </p:nvSpPr>
        <p:spPr>
          <a:xfrm>
            <a:off x="562315" y="184031"/>
            <a:ext cx="5286394" cy="1320800"/>
          </a:xfrm>
        </p:spPr>
        <p:txBody>
          <a:bodyPr>
            <a:normAutofit/>
          </a:bodyPr>
          <a:lstStyle/>
          <a:p>
            <a:r>
              <a:rPr lang="en-GB" sz="4400" b="1" dirty="0"/>
              <a:t>Types of Tenancy</a:t>
            </a:r>
          </a:p>
        </p:txBody>
      </p:sp>
      <p:sp>
        <p:nvSpPr>
          <p:cNvPr id="3" name="Content Placeholder 2">
            <a:extLst>
              <a:ext uri="{FF2B5EF4-FFF2-40B4-BE49-F238E27FC236}">
                <a16:creationId xmlns:a16="http://schemas.microsoft.com/office/drawing/2014/main" id="{6D6FDE90-CC33-03F8-DF31-A1E35AF47A39}"/>
              </a:ext>
            </a:extLst>
          </p:cNvPr>
          <p:cNvSpPr>
            <a:spLocks noGrp="1"/>
          </p:cNvSpPr>
          <p:nvPr>
            <p:ph idx="1"/>
          </p:nvPr>
        </p:nvSpPr>
        <p:spPr>
          <a:xfrm>
            <a:off x="366782" y="1050657"/>
            <a:ext cx="9536343" cy="5580181"/>
          </a:xfrm>
        </p:spPr>
        <p:txBody>
          <a:bodyPr>
            <a:normAutofit fontScale="92500" lnSpcReduction="20000"/>
          </a:bodyPr>
          <a:lstStyle/>
          <a:p>
            <a:r>
              <a:rPr lang="en-GB" b="1" dirty="0"/>
              <a:t>Tenancy at Will </a:t>
            </a:r>
            <a:r>
              <a:rPr lang="en-GB" dirty="0"/>
              <a:t>: when a tenant occupies land with the consent of the owner on the basis that either party can bring the tenancy to an end at any time. Can be created either expressly or by implication. An implied tenancy at will arises when a tenant holds over (remains in possession), with the consent of the landlord, after the termination of an existing tenancy.</a:t>
            </a:r>
          </a:p>
          <a:p>
            <a:pPr fontAlgn="auto"/>
            <a:r>
              <a:rPr lang="en-GB" b="1" dirty="0"/>
              <a:t>Tenancy at Sufferance</a:t>
            </a:r>
            <a:r>
              <a:rPr lang="en-GB" dirty="0"/>
              <a:t>: where a tenant occupies land </a:t>
            </a:r>
            <a:r>
              <a:rPr lang="en-GB" b="1" dirty="0"/>
              <a:t>without </a:t>
            </a:r>
            <a:r>
              <a:rPr lang="en-GB" dirty="0"/>
              <a:t>the landlord’s consent or despite objection by holding over after the expiration of a lease. It is essential that the initial entry was lawful and with consent; on expiration of this initial right to occupy, there can be no agreement as to the tenancy, as the essence of a tenancy at sufferance is that the landlord does not agree to its existence.</a:t>
            </a:r>
          </a:p>
          <a:p>
            <a:pPr fontAlgn="auto"/>
            <a:r>
              <a:rPr lang="en-GB" dirty="0"/>
              <a:t>Where there is a tenancy at sufferance, the landlord may recover possession and terminate the tenancy at any time. The tenant has rights in the land and can bring an action in trespass or ejectment against third parties. Subsequent events may result in the following occurring.</a:t>
            </a:r>
          </a:p>
          <a:p>
            <a:pPr fontAlgn="auto"/>
            <a:r>
              <a:rPr lang="en-GB" dirty="0"/>
              <a:t>If the landlord requires the tenant to quit, the tenant becomes a trespasser (the tenant may, as with a tenancy at will, have a statutory right to remain in possession).</a:t>
            </a:r>
          </a:p>
          <a:p>
            <a:pPr fontAlgn="auto"/>
            <a:r>
              <a:rPr lang="en-GB" dirty="0"/>
              <a:t>If the landlord signifies their consent, the tenant becomes a tenant at will and if the tenant then pays or agrees to pay rent, an implied periodic tenancy is created based on calculation of rent or intervals of payment.</a:t>
            </a:r>
          </a:p>
          <a:p>
            <a:pPr fontAlgn="auto"/>
            <a:r>
              <a:rPr lang="en-GB" dirty="0"/>
              <a:t>A tenant at sufferance who retains possession for the appropriate period without payment of rent may acquire title by adverse possession.</a:t>
            </a:r>
          </a:p>
        </p:txBody>
      </p:sp>
    </p:spTree>
    <p:extLst>
      <p:ext uri="{BB962C8B-B14F-4D97-AF65-F5344CB8AC3E}">
        <p14:creationId xmlns:p14="http://schemas.microsoft.com/office/powerpoint/2010/main" val="498003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9D8E9-FD14-994F-1893-46A9051DD9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BA7747-78F2-F31A-BA64-D409F9D845EB}"/>
              </a:ext>
            </a:extLst>
          </p:cNvPr>
          <p:cNvSpPr>
            <a:spLocks noGrp="1"/>
          </p:cNvSpPr>
          <p:nvPr>
            <p:ph type="title"/>
          </p:nvPr>
        </p:nvSpPr>
        <p:spPr>
          <a:xfrm>
            <a:off x="562315" y="184031"/>
            <a:ext cx="5286394" cy="1320800"/>
          </a:xfrm>
        </p:spPr>
        <p:txBody>
          <a:bodyPr>
            <a:normAutofit/>
          </a:bodyPr>
          <a:lstStyle/>
          <a:p>
            <a:r>
              <a:rPr lang="en-GB" sz="4400" b="1" dirty="0"/>
              <a:t>Types of Tenancy</a:t>
            </a:r>
          </a:p>
        </p:txBody>
      </p:sp>
      <p:sp>
        <p:nvSpPr>
          <p:cNvPr id="3" name="Content Placeholder 2">
            <a:extLst>
              <a:ext uri="{FF2B5EF4-FFF2-40B4-BE49-F238E27FC236}">
                <a16:creationId xmlns:a16="http://schemas.microsoft.com/office/drawing/2014/main" id="{CB1E7731-B2BA-C657-80A7-C14AD091CA00}"/>
              </a:ext>
            </a:extLst>
          </p:cNvPr>
          <p:cNvSpPr>
            <a:spLocks noGrp="1"/>
          </p:cNvSpPr>
          <p:nvPr>
            <p:ph idx="1"/>
          </p:nvPr>
        </p:nvSpPr>
        <p:spPr>
          <a:xfrm>
            <a:off x="297771" y="1044906"/>
            <a:ext cx="9340809" cy="5476664"/>
          </a:xfrm>
        </p:spPr>
        <p:txBody>
          <a:bodyPr>
            <a:normAutofit fontScale="92500" lnSpcReduction="10000"/>
          </a:bodyPr>
          <a:lstStyle/>
          <a:p>
            <a:pPr fontAlgn="auto"/>
            <a:r>
              <a:rPr lang="en-GB" b="1" dirty="0"/>
              <a:t>Tenancy by estoppel</a:t>
            </a:r>
            <a:r>
              <a:rPr lang="en-GB" dirty="0"/>
              <a:t>: If a person purports to grant a lease of land in which they have no estate, they are estopped (prevented) from denying the tenancy and the tenant is estopped from denying the landlord’s title to the land. So, there is a perfectly valid lease between them and neither the landlord nor the tenant can escape the burden of their covenants in the lease. The assignees of either party are similarly bound, but with respect to third parties, there can be no lease. For instance, the tenant’s rights cannot bind the actual estate owner or a mortgagee of the land.</a:t>
            </a:r>
          </a:p>
          <a:p>
            <a:pPr fontAlgn="auto"/>
            <a:r>
              <a:rPr lang="en-GB" dirty="0"/>
              <a:t>If the “landlord” subsequently acquires an interest in the land sufficient to support the grant of a lease, this “feeds the estoppel”: the tenancy is validated and the tenant acquires an estate in land binding on third parties.</a:t>
            </a:r>
          </a:p>
          <a:p>
            <a:endParaRPr lang="en-GB" dirty="0"/>
          </a:p>
          <a:p>
            <a:r>
              <a:rPr lang="en-GB" b="1" dirty="0"/>
              <a:t>Perpetually renewable leases</a:t>
            </a:r>
            <a:r>
              <a:rPr lang="en-GB" dirty="0"/>
              <a:t>: A perpetually renewable lease is a lease that can be renewed indefinitely. For example, if a lease contains a renewal provision that grants a tenant a right to renew on “identical terms”, any subsequent lease will contain a similar renewal provision and a new lease may be granted </a:t>
            </a:r>
            <a:r>
              <a:rPr lang="en-GB" i="1" dirty="0"/>
              <a:t>ad infinitum</a:t>
            </a:r>
            <a:r>
              <a:rPr lang="en-GB" dirty="0"/>
              <a:t>, that is, forever.</a:t>
            </a:r>
          </a:p>
          <a:p>
            <a:r>
              <a:rPr lang="en-GB" dirty="0"/>
              <a:t>by virtue of </a:t>
            </a:r>
            <a:r>
              <a:rPr lang="en-GB" b="1" dirty="0"/>
              <a:t>s145 </a:t>
            </a:r>
            <a:r>
              <a:rPr lang="en-GB" dirty="0"/>
              <a:t>and </a:t>
            </a:r>
            <a:r>
              <a:rPr lang="en-GB" b="1" dirty="0"/>
              <a:t>Sch 15 Law of Property Act 1922</a:t>
            </a:r>
            <a:r>
              <a:rPr lang="en-GB" dirty="0"/>
              <a:t>, any perpetually renewable lease (or contract for such a lease) granted since 1925 takes effect as a 2,000-year lease, determinable only by the tenant. The tenant can end the term by serving 10 days’ notice on prescribed occasions</a:t>
            </a:r>
          </a:p>
        </p:txBody>
      </p:sp>
    </p:spTree>
    <p:extLst>
      <p:ext uri="{BB962C8B-B14F-4D97-AF65-F5344CB8AC3E}">
        <p14:creationId xmlns:p14="http://schemas.microsoft.com/office/powerpoint/2010/main" val="56078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F3BCB-8BA6-5A81-CEB2-B5DAA94574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3A3D5D-0E21-7E60-F0BE-B82E1B7E1707}"/>
              </a:ext>
            </a:extLst>
          </p:cNvPr>
          <p:cNvSpPr>
            <a:spLocks noGrp="1"/>
          </p:cNvSpPr>
          <p:nvPr>
            <p:ph type="title"/>
          </p:nvPr>
        </p:nvSpPr>
        <p:spPr>
          <a:xfrm>
            <a:off x="562315" y="184031"/>
            <a:ext cx="5286394" cy="1320800"/>
          </a:xfrm>
        </p:spPr>
        <p:txBody>
          <a:bodyPr>
            <a:normAutofit/>
          </a:bodyPr>
          <a:lstStyle/>
          <a:p>
            <a:r>
              <a:rPr lang="en-GB" sz="4400" b="1" dirty="0"/>
              <a:t>Types of Tenancy</a:t>
            </a:r>
          </a:p>
        </p:txBody>
      </p:sp>
      <p:sp>
        <p:nvSpPr>
          <p:cNvPr id="3" name="Content Placeholder 2">
            <a:extLst>
              <a:ext uri="{FF2B5EF4-FFF2-40B4-BE49-F238E27FC236}">
                <a16:creationId xmlns:a16="http://schemas.microsoft.com/office/drawing/2014/main" id="{EB061BAD-0451-A725-9C8F-010DC0CA9B2B}"/>
              </a:ext>
            </a:extLst>
          </p:cNvPr>
          <p:cNvSpPr>
            <a:spLocks noGrp="1"/>
          </p:cNvSpPr>
          <p:nvPr>
            <p:ph idx="1"/>
          </p:nvPr>
        </p:nvSpPr>
        <p:spPr>
          <a:xfrm>
            <a:off x="297771" y="1044906"/>
            <a:ext cx="9340809" cy="5459411"/>
          </a:xfrm>
        </p:spPr>
        <p:txBody>
          <a:bodyPr>
            <a:normAutofit/>
          </a:bodyPr>
          <a:lstStyle/>
          <a:p>
            <a:r>
              <a:rPr lang="en-GB" dirty="0"/>
              <a:t>Reversionary leases : A lease can be granted but may be reversionary </a:t>
            </a:r>
            <a:r>
              <a:rPr lang="en-GB" b="1" dirty="0"/>
              <a:t>(s205(1)(xxvii) LPA 1925)</a:t>
            </a:r>
            <a:r>
              <a:rPr lang="en-GB" dirty="0"/>
              <a:t>, that is, take effect at some future time. There is one major limitation to this. If a term is at a rent or in consideration of a fine (i.e. a premium – a cash payment) it must take effect within 21 years or else it will be void under </a:t>
            </a:r>
            <a:r>
              <a:rPr lang="en-GB" b="1" dirty="0"/>
              <a:t>s149(3) LPA 1925</a:t>
            </a:r>
            <a:r>
              <a:rPr lang="en-GB" dirty="0"/>
              <a:t>. The same applies to any contract to create such a lease. </a:t>
            </a:r>
          </a:p>
          <a:p>
            <a:pPr fontAlgn="auto"/>
            <a:r>
              <a:rPr lang="en-GB" dirty="0"/>
              <a:t>Leases for life or lives: A lease may be:</a:t>
            </a:r>
          </a:p>
          <a:p>
            <a:pPr fontAlgn="auto"/>
            <a:r>
              <a:rPr lang="en-GB" dirty="0"/>
              <a:t>for a life or lives;</a:t>
            </a:r>
          </a:p>
          <a:p>
            <a:pPr fontAlgn="auto"/>
            <a:r>
              <a:rPr lang="en-GB" dirty="0"/>
              <a:t>determinable on death; or</a:t>
            </a:r>
          </a:p>
          <a:p>
            <a:pPr fontAlgn="auto"/>
            <a:r>
              <a:rPr lang="en-GB" dirty="0"/>
              <a:t>determinable on marriage.</a:t>
            </a:r>
          </a:p>
          <a:p>
            <a:pPr fontAlgn="auto"/>
            <a:r>
              <a:rPr lang="en-GB" dirty="0"/>
              <a:t>It should be appreciated that all these “leases” may be of uncertain maximum duration and, therefore, cannot qualify as leases</a:t>
            </a:r>
            <a:r>
              <a:rPr lang="en-GB" i="1" dirty="0"/>
              <a:t> per se</a:t>
            </a:r>
            <a:r>
              <a:rPr lang="en-GB" dirty="0"/>
              <a:t>. By </a:t>
            </a:r>
            <a:r>
              <a:rPr lang="en-GB" b="1" dirty="0"/>
              <a:t>s149(6) LPA 1925</a:t>
            </a:r>
            <a:r>
              <a:rPr lang="en-GB" dirty="0"/>
              <a:t>, such leases, if granted at a rent or in consideration of a fine, are automatically converted into 90-year leases. On the determining event occurring, the landlord, tenant or any successors could terminate by giving one month’s written notice expiring on one of the quarter days of the lease. The usual quarter days are 25 March, 24 June, 29 September and 25 December.</a:t>
            </a:r>
          </a:p>
          <a:p>
            <a:endParaRPr lang="en-GB" dirty="0"/>
          </a:p>
        </p:txBody>
      </p:sp>
    </p:spTree>
    <p:extLst>
      <p:ext uri="{BB962C8B-B14F-4D97-AF65-F5344CB8AC3E}">
        <p14:creationId xmlns:p14="http://schemas.microsoft.com/office/powerpoint/2010/main" val="363840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850C54-9291-63F3-5BC5-0EDDA426B06C}"/>
              </a:ext>
            </a:extLst>
          </p:cNvPr>
          <p:cNvPicPr>
            <a:picLocks noChangeAspect="1"/>
          </p:cNvPicPr>
          <p:nvPr/>
        </p:nvPicPr>
        <p:blipFill>
          <a:blip r:embed="rId2"/>
          <a:stretch>
            <a:fillRect/>
          </a:stretch>
        </p:blipFill>
        <p:spPr>
          <a:xfrm>
            <a:off x="1303095" y="133709"/>
            <a:ext cx="8019184" cy="6590582"/>
          </a:xfrm>
          <a:prstGeom prst="rect">
            <a:avLst/>
          </a:prstGeom>
        </p:spPr>
      </p:pic>
    </p:spTree>
    <p:extLst>
      <p:ext uri="{BB962C8B-B14F-4D97-AF65-F5344CB8AC3E}">
        <p14:creationId xmlns:p14="http://schemas.microsoft.com/office/powerpoint/2010/main" val="541735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BC28-3C87-45BF-A9FA-27DCA00E107D}"/>
              </a:ext>
            </a:extLst>
          </p:cNvPr>
          <p:cNvSpPr>
            <a:spLocks noGrp="1"/>
          </p:cNvSpPr>
          <p:nvPr>
            <p:ph type="title"/>
          </p:nvPr>
        </p:nvSpPr>
        <p:spPr>
          <a:xfrm>
            <a:off x="493304" y="241539"/>
            <a:ext cx="5510681" cy="793631"/>
          </a:xfrm>
        </p:spPr>
        <p:txBody>
          <a:bodyPr/>
          <a:lstStyle/>
          <a:p>
            <a:r>
              <a:rPr lang="en-GB" b="1" dirty="0"/>
              <a:t>Formal Requirements</a:t>
            </a:r>
          </a:p>
        </p:txBody>
      </p:sp>
      <p:sp>
        <p:nvSpPr>
          <p:cNvPr id="3" name="Content Placeholder 2">
            <a:extLst>
              <a:ext uri="{FF2B5EF4-FFF2-40B4-BE49-F238E27FC236}">
                <a16:creationId xmlns:a16="http://schemas.microsoft.com/office/drawing/2014/main" id="{11E8E0F0-5929-49B0-8DA8-23E1CED4AC8F}"/>
              </a:ext>
            </a:extLst>
          </p:cNvPr>
          <p:cNvSpPr>
            <a:spLocks noGrp="1"/>
          </p:cNvSpPr>
          <p:nvPr>
            <p:ph idx="1"/>
          </p:nvPr>
        </p:nvSpPr>
        <p:spPr>
          <a:xfrm>
            <a:off x="338027" y="901131"/>
            <a:ext cx="9444327" cy="5715330"/>
          </a:xfrm>
        </p:spPr>
        <p:txBody>
          <a:bodyPr>
            <a:normAutofit lnSpcReduction="10000"/>
          </a:bodyPr>
          <a:lstStyle/>
          <a:p>
            <a:pPr fontAlgn="auto"/>
            <a:r>
              <a:rPr lang="en-GB" dirty="0"/>
              <a:t>Formalities for Contract to create a lease: a contract made on or after 27 September 1989 must meet the provisions of </a:t>
            </a:r>
            <a:r>
              <a:rPr lang="en-GB" b="1" dirty="0"/>
              <a:t>s2 Law of Property (Miscellaneous Provisions) Act 1989 (LP(MP)A 1989)</a:t>
            </a:r>
            <a:r>
              <a:rPr lang="en-GB" dirty="0"/>
              <a:t>.</a:t>
            </a:r>
          </a:p>
          <a:p>
            <a:pPr fontAlgn="auto"/>
            <a:r>
              <a:rPr lang="en-GB" b="1" dirty="0"/>
              <a:t>s2</a:t>
            </a:r>
            <a:r>
              <a:rPr lang="en-GB" dirty="0"/>
              <a:t> provides: A contract for the sale or other disposition of an interest in land can only be made in writing and only by incorporating all the terms which the parties have expressly agreed in one document or, where contracts are exchanged, in each.</a:t>
            </a:r>
          </a:p>
          <a:p>
            <a:pPr fontAlgn="auto"/>
            <a:r>
              <a:rPr lang="en-GB" dirty="0"/>
              <a:t>By virtue of </a:t>
            </a:r>
            <a:r>
              <a:rPr lang="en-GB" b="1" dirty="0"/>
              <a:t>s2(5)(a)</a:t>
            </a:r>
            <a:r>
              <a:rPr lang="en-GB" dirty="0"/>
              <a:t>, </a:t>
            </a:r>
            <a:r>
              <a:rPr lang="en-GB" b="1" dirty="0"/>
              <a:t>s2</a:t>
            </a:r>
            <a:r>
              <a:rPr lang="en-GB" dirty="0"/>
              <a:t> does not apply to contracts to grant leases of less than three years.</a:t>
            </a:r>
          </a:p>
          <a:p>
            <a:pPr marL="0" indent="0" fontAlgn="auto">
              <a:buNone/>
            </a:pPr>
            <a:r>
              <a:rPr lang="en-GB" b="1" dirty="0"/>
              <a:t>Legal Leases: </a:t>
            </a:r>
          </a:p>
          <a:p>
            <a:pPr fontAlgn="auto"/>
            <a:r>
              <a:rPr lang="en-GB" b="1" dirty="0"/>
              <a:t>s52(1) LPA 1925</a:t>
            </a:r>
            <a:r>
              <a:rPr lang="en-GB" dirty="0"/>
              <a:t> provides: All conveyances of land or of any interest therein are void for the purpose of conveying or creating a legal estate unless made </a:t>
            </a:r>
            <a:r>
              <a:rPr lang="en-GB" b="1" dirty="0"/>
              <a:t>by deed.</a:t>
            </a:r>
          </a:p>
          <a:p>
            <a:pPr fontAlgn="auto"/>
            <a:r>
              <a:rPr lang="en-GB" dirty="0"/>
              <a:t>However, </a:t>
            </a:r>
            <a:r>
              <a:rPr lang="en-GB" b="1" dirty="0"/>
              <a:t>s54(2) LPA 1925 </a:t>
            </a:r>
            <a:r>
              <a:rPr lang="en-GB" dirty="0"/>
              <a:t>further provides that a legal lease may be created by </a:t>
            </a:r>
            <a:r>
              <a:rPr lang="en-GB" dirty="0" err="1"/>
              <a:t>parol</a:t>
            </a:r>
            <a:r>
              <a:rPr lang="en-GB" dirty="0"/>
              <a:t>, that is verbally, so long as:</a:t>
            </a:r>
          </a:p>
          <a:p>
            <a:pPr lvl="1"/>
            <a:r>
              <a:rPr lang="en-GB" dirty="0"/>
              <a:t>it is for a term of three years or less; and</a:t>
            </a:r>
          </a:p>
          <a:p>
            <a:pPr lvl="1"/>
            <a:r>
              <a:rPr lang="en-GB" dirty="0"/>
              <a:t>it takes effect in possession; and</a:t>
            </a:r>
          </a:p>
          <a:p>
            <a:pPr lvl="1"/>
            <a:r>
              <a:rPr lang="en-GB" dirty="0"/>
              <a:t>it is at the best rent reasonably obtainable; and</a:t>
            </a:r>
          </a:p>
          <a:p>
            <a:pPr lvl="1"/>
            <a:r>
              <a:rPr lang="en-GB" dirty="0"/>
              <a:t>no fine (i.e. premium or lump sum) is payable by the tenant to the landlord for the grant.</a:t>
            </a:r>
          </a:p>
          <a:p>
            <a:pPr fontAlgn="auto"/>
            <a:endParaRPr lang="en-GB" dirty="0"/>
          </a:p>
          <a:p>
            <a:endParaRPr lang="en-GB" dirty="0"/>
          </a:p>
        </p:txBody>
      </p:sp>
    </p:spTree>
    <p:extLst>
      <p:ext uri="{BB962C8B-B14F-4D97-AF65-F5344CB8AC3E}">
        <p14:creationId xmlns:p14="http://schemas.microsoft.com/office/powerpoint/2010/main" val="2091955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736EE-2B11-46DF-8AF9-4F0BE2973EDC}"/>
              </a:ext>
            </a:extLst>
          </p:cNvPr>
          <p:cNvSpPr>
            <a:spLocks noGrp="1"/>
          </p:cNvSpPr>
          <p:nvPr>
            <p:ph type="title"/>
          </p:nvPr>
        </p:nvSpPr>
        <p:spPr>
          <a:xfrm>
            <a:off x="556564" y="304800"/>
            <a:ext cx="8596668" cy="868392"/>
          </a:xfrm>
        </p:spPr>
        <p:txBody>
          <a:bodyPr/>
          <a:lstStyle/>
          <a:p>
            <a:r>
              <a:rPr lang="en-GB" b="1" dirty="0"/>
              <a:t>Defective Grants</a:t>
            </a:r>
          </a:p>
        </p:txBody>
      </p:sp>
      <p:sp>
        <p:nvSpPr>
          <p:cNvPr id="3" name="Content Placeholder 2">
            <a:extLst>
              <a:ext uri="{FF2B5EF4-FFF2-40B4-BE49-F238E27FC236}">
                <a16:creationId xmlns:a16="http://schemas.microsoft.com/office/drawing/2014/main" id="{2359C771-92B7-4D90-8F61-234F5BD0F4F0}"/>
              </a:ext>
            </a:extLst>
          </p:cNvPr>
          <p:cNvSpPr>
            <a:spLocks noGrp="1"/>
          </p:cNvSpPr>
          <p:nvPr>
            <p:ph idx="1"/>
          </p:nvPr>
        </p:nvSpPr>
        <p:spPr>
          <a:xfrm>
            <a:off x="401289" y="1012165"/>
            <a:ext cx="9185534" cy="5380007"/>
          </a:xfrm>
        </p:spPr>
        <p:txBody>
          <a:bodyPr>
            <a:normAutofit/>
          </a:bodyPr>
          <a:lstStyle/>
          <a:p>
            <a:pPr fontAlgn="auto"/>
            <a:r>
              <a:rPr lang="en-GB" dirty="0"/>
              <a:t>Even when the formalities have not been observed or the grant is otherwise defective, the prospective tenant still might be able to demonstrate that a tenancy has arisen, though it may be a tenancy of a different kind. There are two possibilities which must be considered:</a:t>
            </a:r>
          </a:p>
          <a:p>
            <a:pPr lvl="1"/>
            <a:r>
              <a:rPr lang="en-GB" dirty="0"/>
              <a:t>an implied periodic tenancy; and</a:t>
            </a:r>
          </a:p>
          <a:p>
            <a:pPr lvl="1"/>
            <a:r>
              <a:rPr lang="en-GB" dirty="0"/>
              <a:t>an equitable lease.</a:t>
            </a:r>
          </a:p>
          <a:p>
            <a:r>
              <a:rPr lang="en-GB" b="1" dirty="0"/>
              <a:t>Common law Periodic tenancy</a:t>
            </a:r>
            <a:r>
              <a:rPr lang="en-GB" dirty="0"/>
              <a:t>: If a tenant goes into possession and pays rent, a common law periodic tenancy may be created by implication. Any such tenancy, being periodic, is likely to fall within the exception in </a:t>
            </a:r>
            <a:r>
              <a:rPr lang="en-GB" b="1" dirty="0"/>
              <a:t>s54(2) LPA 1925</a:t>
            </a:r>
            <a:r>
              <a:rPr lang="en-GB" dirty="0"/>
              <a:t>.</a:t>
            </a:r>
          </a:p>
          <a:p>
            <a:r>
              <a:rPr lang="en-GB" dirty="0"/>
              <a:t>As equity “looks on that as done which ought to be done”, a party who has a contract for a lease </a:t>
            </a:r>
            <a:r>
              <a:rPr lang="en-GB" b="1" dirty="0"/>
              <a:t>and</a:t>
            </a:r>
            <a:r>
              <a:rPr lang="en-GB" dirty="0"/>
              <a:t> can show that it would be entitled to the equitable remedy of specific performance, will hold </a:t>
            </a:r>
            <a:r>
              <a:rPr lang="en-GB" i="1" dirty="0"/>
              <a:t>“under the same terms in equity as if a lease had been granted” </a:t>
            </a:r>
            <a:r>
              <a:rPr lang="en-GB" dirty="0"/>
              <a:t>(per Jessel MR in </a:t>
            </a:r>
            <a:r>
              <a:rPr lang="en-GB" b="1" i="1" dirty="0"/>
              <a:t>Walsh v Lonsdale [1882]</a:t>
            </a:r>
            <a:r>
              <a:rPr lang="en-GB" dirty="0"/>
              <a:t>). In other words, the tenant will have a valid lease from the very beginning. Further the lease will be on the same terms as the original agreement. This is commonly referred to as an “equitable lease”.</a:t>
            </a:r>
          </a:p>
        </p:txBody>
      </p:sp>
    </p:spTree>
    <p:extLst>
      <p:ext uri="{BB962C8B-B14F-4D97-AF65-F5344CB8AC3E}">
        <p14:creationId xmlns:p14="http://schemas.microsoft.com/office/powerpoint/2010/main" val="132360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BF6DF-8B96-6CD7-95C1-CC90CE08B93C}"/>
              </a:ext>
            </a:extLst>
          </p:cNvPr>
          <p:cNvSpPr>
            <a:spLocks noGrp="1"/>
          </p:cNvSpPr>
          <p:nvPr>
            <p:ph type="title"/>
          </p:nvPr>
        </p:nvSpPr>
        <p:spPr>
          <a:xfrm>
            <a:off x="228760" y="92015"/>
            <a:ext cx="8596668" cy="1320800"/>
          </a:xfrm>
        </p:spPr>
        <p:txBody>
          <a:bodyPr/>
          <a:lstStyle/>
          <a:p>
            <a:r>
              <a:rPr lang="en-GB" dirty="0"/>
              <a:t>Differences between a legal lease and an equitable lease</a:t>
            </a:r>
          </a:p>
        </p:txBody>
      </p:sp>
      <p:sp>
        <p:nvSpPr>
          <p:cNvPr id="3" name="Content Placeholder 2">
            <a:extLst>
              <a:ext uri="{FF2B5EF4-FFF2-40B4-BE49-F238E27FC236}">
                <a16:creationId xmlns:a16="http://schemas.microsoft.com/office/drawing/2014/main" id="{2E5BE46D-6EE8-F83C-F454-E741BF4372A2}"/>
              </a:ext>
            </a:extLst>
          </p:cNvPr>
          <p:cNvSpPr>
            <a:spLocks noGrp="1"/>
          </p:cNvSpPr>
          <p:nvPr>
            <p:ph idx="1"/>
          </p:nvPr>
        </p:nvSpPr>
        <p:spPr>
          <a:xfrm>
            <a:off x="269017" y="1412815"/>
            <a:ext cx="9358062" cy="5177766"/>
          </a:xfrm>
        </p:spPr>
        <p:txBody>
          <a:bodyPr>
            <a:normAutofit fontScale="92500" lnSpcReduction="20000"/>
          </a:bodyPr>
          <a:lstStyle/>
          <a:p>
            <a:pPr fontAlgn="auto"/>
            <a:r>
              <a:rPr lang="en-GB" dirty="0"/>
              <a:t>As equity will enforce the terms of any written agreement, it is sometimes claimed that an equitable lease is as good as a legal lease. This is not always the case for the following reasons.</a:t>
            </a:r>
          </a:p>
          <a:p>
            <a:pPr fontAlgn="auto"/>
            <a:r>
              <a:rPr lang="en-GB" dirty="0"/>
              <a:t>Firstly, an equitable lease depends on the </a:t>
            </a:r>
            <a:r>
              <a:rPr lang="en-GB" b="1" dirty="0"/>
              <a:t>discretionary remedy of specific performance</a:t>
            </a:r>
            <a:r>
              <a:rPr lang="en-GB" dirty="0"/>
              <a:t> being awarded.</a:t>
            </a:r>
          </a:p>
          <a:p>
            <a:pPr fontAlgn="auto"/>
            <a:r>
              <a:rPr lang="en-GB" dirty="0"/>
              <a:t>A landlord who grants a contract for a lease and thus an equitable lease is entitled to “the usual covenants”: the tenant is impliedly obliged to repair and the lease may be forfeited for non-payment of rent.</a:t>
            </a:r>
          </a:p>
          <a:p>
            <a:pPr fontAlgn="auto"/>
            <a:r>
              <a:rPr lang="en-GB" dirty="0"/>
              <a:t>An equitable lease does not result in privity of estate between the parties. On the assignment of the tenant’s rights, the burden of any leasehold covenants will not run with the land.</a:t>
            </a:r>
          </a:p>
          <a:p>
            <a:pPr fontAlgn="auto"/>
            <a:r>
              <a:rPr lang="en-GB" dirty="0"/>
              <a:t>An equitable lease is categorised as an estate contract and so </a:t>
            </a:r>
            <a:r>
              <a:rPr lang="en-GB" b="1" dirty="0"/>
              <a:t>will need to be protected in the appropriate way if it is to bind a third party. </a:t>
            </a:r>
            <a:r>
              <a:rPr lang="en-GB" dirty="0"/>
              <a:t>In unregistered land, it must be registered as a </a:t>
            </a:r>
            <a:r>
              <a:rPr lang="en-GB" dirty="0">
                <a:solidFill>
                  <a:srgbClr val="0070C0"/>
                </a:solidFill>
              </a:rPr>
              <a:t>Class C(iv) land charge</a:t>
            </a:r>
            <a:r>
              <a:rPr lang="en-GB" dirty="0"/>
              <a:t>. If title to the land is registered, it should be protected by means of a notice on the charges register.</a:t>
            </a:r>
            <a:br>
              <a:rPr lang="en-GB" dirty="0"/>
            </a:br>
            <a:br>
              <a:rPr lang="en-GB" dirty="0"/>
            </a:br>
            <a:r>
              <a:rPr lang="en-GB" dirty="0"/>
              <a:t>Although most leases granted for a term of seven years or less are interests which will override a registered disposition (</a:t>
            </a:r>
            <a:r>
              <a:rPr lang="en-GB" b="1" dirty="0"/>
              <a:t>para 1 Sch 3 Land Registration Act 2002 (LRA 2002)</a:t>
            </a:r>
            <a:r>
              <a:rPr lang="en-GB" dirty="0"/>
              <a:t>), this does not include an agreement for a lease (nor, therefore, an equitable lease) because as there has not yet been a deed, there is no grant. If, however, the tenant has gone into occupation of the premises, the equitable lease will override a registered disposition under </a:t>
            </a:r>
            <a:r>
              <a:rPr lang="en-GB" b="1" dirty="0"/>
              <a:t>para 2 Sch 3 LRA 2002</a:t>
            </a:r>
            <a:r>
              <a:rPr lang="en-GB" dirty="0"/>
              <a:t>.</a:t>
            </a:r>
          </a:p>
          <a:p>
            <a:endParaRPr lang="en-GB" dirty="0"/>
          </a:p>
        </p:txBody>
      </p:sp>
    </p:spTree>
    <p:extLst>
      <p:ext uri="{BB962C8B-B14F-4D97-AF65-F5344CB8AC3E}">
        <p14:creationId xmlns:p14="http://schemas.microsoft.com/office/powerpoint/2010/main" val="2633586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AED36-F0B4-4191-9296-074F02E2BA3E}"/>
              </a:ext>
            </a:extLst>
          </p:cNvPr>
          <p:cNvSpPr>
            <a:spLocks noGrp="1"/>
          </p:cNvSpPr>
          <p:nvPr>
            <p:ph type="title"/>
          </p:nvPr>
        </p:nvSpPr>
        <p:spPr>
          <a:xfrm>
            <a:off x="418541" y="218536"/>
            <a:ext cx="8596668" cy="851139"/>
          </a:xfrm>
        </p:spPr>
        <p:txBody>
          <a:bodyPr/>
          <a:lstStyle/>
          <a:p>
            <a:r>
              <a:rPr lang="en-GB" b="1" dirty="0"/>
              <a:t>Registration Requirements</a:t>
            </a:r>
          </a:p>
        </p:txBody>
      </p:sp>
      <p:sp>
        <p:nvSpPr>
          <p:cNvPr id="3" name="Content Placeholder 2">
            <a:extLst>
              <a:ext uri="{FF2B5EF4-FFF2-40B4-BE49-F238E27FC236}">
                <a16:creationId xmlns:a16="http://schemas.microsoft.com/office/drawing/2014/main" id="{F47809FB-CBAF-4857-9F10-9B13DB96E055}"/>
              </a:ext>
            </a:extLst>
          </p:cNvPr>
          <p:cNvSpPr>
            <a:spLocks noGrp="1"/>
          </p:cNvSpPr>
          <p:nvPr>
            <p:ph idx="1"/>
          </p:nvPr>
        </p:nvSpPr>
        <p:spPr>
          <a:xfrm>
            <a:off x="309273" y="924136"/>
            <a:ext cx="9243043" cy="5715327"/>
          </a:xfrm>
        </p:spPr>
        <p:txBody>
          <a:bodyPr>
            <a:normAutofit/>
          </a:bodyPr>
          <a:lstStyle/>
          <a:p>
            <a:r>
              <a:rPr lang="en-GB" dirty="0"/>
              <a:t>A </a:t>
            </a:r>
            <a:r>
              <a:rPr lang="en-GB" b="1" dirty="0"/>
              <a:t>legal lease of registered land for a term of seven years or less is not a registrable </a:t>
            </a:r>
            <a:r>
              <a:rPr lang="en-GB" dirty="0"/>
              <a:t>interest in its own right. It will bind the freehold or superior leasehold title because it is an </a:t>
            </a:r>
            <a:r>
              <a:rPr lang="en-GB" dirty="0">
                <a:solidFill>
                  <a:srgbClr val="0070C0"/>
                </a:solidFill>
              </a:rPr>
              <a:t>overriding interest </a:t>
            </a:r>
            <a:r>
              <a:rPr lang="en-GB" dirty="0"/>
              <a:t>under </a:t>
            </a:r>
            <a:r>
              <a:rPr lang="en-GB" b="1" dirty="0"/>
              <a:t>para 1 Sch 3 LRA 2002</a:t>
            </a:r>
            <a:r>
              <a:rPr lang="en-GB" dirty="0"/>
              <a:t>.</a:t>
            </a:r>
          </a:p>
          <a:p>
            <a:pPr fontAlgn="auto"/>
            <a:r>
              <a:rPr lang="en-GB" dirty="0"/>
              <a:t>You will remember that a lease of registered land for a term of </a:t>
            </a:r>
            <a:r>
              <a:rPr lang="en-GB" dirty="0">
                <a:solidFill>
                  <a:srgbClr val="0070C0"/>
                </a:solidFill>
              </a:rPr>
              <a:t>more than seven years must be registered with its own title number at the Land Registry under </a:t>
            </a:r>
            <a:r>
              <a:rPr lang="en-GB" b="1" dirty="0">
                <a:solidFill>
                  <a:srgbClr val="0070C0"/>
                </a:solidFill>
              </a:rPr>
              <a:t>s27 LRA 2002</a:t>
            </a:r>
            <a:r>
              <a:rPr lang="en-GB" dirty="0">
                <a:solidFill>
                  <a:srgbClr val="0070C0"/>
                </a:solidFill>
              </a:rPr>
              <a:t>.</a:t>
            </a:r>
          </a:p>
          <a:p>
            <a:r>
              <a:rPr lang="en-GB" dirty="0"/>
              <a:t>A lease which is granted out of unregistered land and which is for more than seven years will trigger the need for first registration within two months of the grant (</a:t>
            </a:r>
            <a:r>
              <a:rPr lang="en-GB" b="1" dirty="0"/>
              <a:t>s4 LRA 2002</a:t>
            </a:r>
            <a:r>
              <a:rPr lang="en-GB" dirty="0"/>
              <a:t>).</a:t>
            </a:r>
          </a:p>
          <a:p>
            <a:r>
              <a:rPr lang="en-GB" dirty="0"/>
              <a:t>An equitable lease of registered land: An equitable lease of registered land should be </a:t>
            </a:r>
            <a:r>
              <a:rPr lang="en-GB" dirty="0">
                <a:solidFill>
                  <a:srgbClr val="0070C0"/>
                </a:solidFill>
              </a:rPr>
              <a:t>protected by the tenant registering it as a notice on the charges register of their landlord’s title in accordance with </a:t>
            </a:r>
            <a:r>
              <a:rPr lang="en-GB" b="1" dirty="0">
                <a:solidFill>
                  <a:srgbClr val="0070C0"/>
                </a:solidFill>
              </a:rPr>
              <a:t>s32 LRA 2002</a:t>
            </a:r>
            <a:r>
              <a:rPr lang="en-GB" dirty="0"/>
              <a:t>. It may be protected as an overriding interest under </a:t>
            </a:r>
            <a:r>
              <a:rPr lang="en-GB" b="1" dirty="0"/>
              <a:t>para 2 Sch 3 LPA 2002</a:t>
            </a:r>
            <a:r>
              <a:rPr lang="en-GB" dirty="0"/>
              <a:t> if the tenant is in actual occupation as long as certain conditions are met.</a:t>
            </a:r>
          </a:p>
          <a:p>
            <a:r>
              <a:rPr lang="en-GB" dirty="0"/>
              <a:t>An equitable lease of unregistered land: This must be registered as a Class C(iv) land charge to be binding (see </a:t>
            </a:r>
            <a:r>
              <a:rPr lang="en-GB" b="1" dirty="0"/>
              <a:t>s198 LPA 1925</a:t>
            </a:r>
            <a:r>
              <a:rPr lang="en-GB" dirty="0"/>
              <a:t>). If not, it is void against a purchaser of the legal estate for money or money’s worth (</a:t>
            </a:r>
            <a:r>
              <a:rPr lang="en-GB" b="1" dirty="0"/>
              <a:t>s4 Land Charges Act 1972</a:t>
            </a:r>
            <a:r>
              <a:rPr lang="en-GB" dirty="0"/>
              <a:t>).</a:t>
            </a:r>
          </a:p>
        </p:txBody>
      </p:sp>
    </p:spTree>
    <p:extLst>
      <p:ext uri="{BB962C8B-B14F-4D97-AF65-F5344CB8AC3E}">
        <p14:creationId xmlns:p14="http://schemas.microsoft.com/office/powerpoint/2010/main" val="289885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06079-8392-4F86-B6BF-5B4FDA8C72C2}"/>
              </a:ext>
            </a:extLst>
          </p:cNvPr>
          <p:cNvSpPr>
            <a:spLocks noGrp="1"/>
          </p:cNvSpPr>
          <p:nvPr>
            <p:ph type="title"/>
          </p:nvPr>
        </p:nvSpPr>
        <p:spPr>
          <a:xfrm>
            <a:off x="401289" y="156238"/>
            <a:ext cx="8596668" cy="786917"/>
          </a:xfrm>
        </p:spPr>
        <p:txBody>
          <a:bodyPr/>
          <a:lstStyle/>
          <a:p>
            <a:r>
              <a:rPr lang="en-GB" dirty="0"/>
              <a:t>Knowledge Check questions:</a:t>
            </a:r>
          </a:p>
        </p:txBody>
      </p:sp>
      <p:pic>
        <p:nvPicPr>
          <p:cNvPr id="5" name="Picture 4">
            <a:extLst>
              <a:ext uri="{FF2B5EF4-FFF2-40B4-BE49-F238E27FC236}">
                <a16:creationId xmlns:a16="http://schemas.microsoft.com/office/drawing/2014/main" id="{BACAD1C2-9233-E69F-17BB-31293696A426}"/>
              </a:ext>
            </a:extLst>
          </p:cNvPr>
          <p:cNvPicPr>
            <a:picLocks noChangeAspect="1"/>
          </p:cNvPicPr>
          <p:nvPr/>
        </p:nvPicPr>
        <p:blipFill>
          <a:blip r:embed="rId2"/>
          <a:stretch>
            <a:fillRect/>
          </a:stretch>
        </p:blipFill>
        <p:spPr>
          <a:xfrm>
            <a:off x="460075" y="1023566"/>
            <a:ext cx="11191336" cy="5129943"/>
          </a:xfrm>
          <a:prstGeom prst="rect">
            <a:avLst/>
          </a:prstGeom>
        </p:spPr>
      </p:pic>
    </p:spTree>
    <p:extLst>
      <p:ext uri="{BB962C8B-B14F-4D97-AF65-F5344CB8AC3E}">
        <p14:creationId xmlns:p14="http://schemas.microsoft.com/office/powerpoint/2010/main" val="1652160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FEDB95-90C9-89C3-6592-02EAE0A4FF71}"/>
              </a:ext>
            </a:extLst>
          </p:cNvPr>
          <p:cNvPicPr>
            <a:picLocks noChangeAspect="1"/>
          </p:cNvPicPr>
          <p:nvPr/>
        </p:nvPicPr>
        <p:blipFill>
          <a:blip r:embed="rId2"/>
          <a:stretch>
            <a:fillRect/>
          </a:stretch>
        </p:blipFill>
        <p:spPr>
          <a:xfrm>
            <a:off x="1207697" y="246509"/>
            <a:ext cx="8258355" cy="6405126"/>
          </a:xfrm>
          <a:prstGeom prst="rect">
            <a:avLst/>
          </a:prstGeom>
        </p:spPr>
      </p:pic>
    </p:spTree>
    <p:extLst>
      <p:ext uri="{BB962C8B-B14F-4D97-AF65-F5344CB8AC3E}">
        <p14:creationId xmlns:p14="http://schemas.microsoft.com/office/powerpoint/2010/main" val="2798594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70FCA4-E1E3-4231-B4DA-455373898BE5}"/>
              </a:ext>
            </a:extLst>
          </p:cNvPr>
          <p:cNvPicPr>
            <a:picLocks noChangeAspect="1"/>
          </p:cNvPicPr>
          <p:nvPr/>
        </p:nvPicPr>
        <p:blipFill>
          <a:blip r:embed="rId2"/>
          <a:stretch>
            <a:fillRect/>
          </a:stretch>
        </p:blipFill>
        <p:spPr>
          <a:xfrm>
            <a:off x="644105" y="245315"/>
            <a:ext cx="9982178" cy="6367369"/>
          </a:xfrm>
          <a:prstGeom prst="rect">
            <a:avLst/>
          </a:prstGeom>
        </p:spPr>
      </p:pic>
    </p:spTree>
    <p:extLst>
      <p:ext uri="{BB962C8B-B14F-4D97-AF65-F5344CB8AC3E}">
        <p14:creationId xmlns:p14="http://schemas.microsoft.com/office/powerpoint/2010/main" val="964243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994" name="Group 41993">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1995"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996" name="Straight Connector 41995">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997" name="Straight Connector 41996">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998"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9"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0" name="Isosceles Triangle 41999">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1"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2"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3"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4" name="Isosceles Triangle 42003">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32</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998</TotalTime>
  <Words>4928</Words>
  <Application>Microsoft Office PowerPoint</Application>
  <PresentationFormat>Widescreen</PresentationFormat>
  <Paragraphs>153</Paragraphs>
  <Slides>32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Aptos</vt:lpstr>
      <vt:lpstr>Arial</vt:lpstr>
      <vt:lpstr>Trebuchet MS</vt:lpstr>
      <vt:lpstr>Wingdings 3</vt:lpstr>
      <vt:lpstr>Facet</vt:lpstr>
      <vt:lpstr>Property and Conveyancing: Landlord and Tenant</vt:lpstr>
      <vt:lpstr>Overview</vt:lpstr>
      <vt:lpstr>Leasehold Property?</vt:lpstr>
      <vt:lpstr>Key terms</vt:lpstr>
      <vt:lpstr>Meaning of ‘Term of Years Absolute’ set out in s205(1)(xxvii) LPA 1925:</vt:lpstr>
      <vt:lpstr>Meaning of ‘Term of Years Absolute’ set out in s205(1)(xxvii) LPA 1925:</vt:lpstr>
      <vt:lpstr>PowerPoint Presentation</vt:lpstr>
      <vt:lpstr>Characteristics of a Lease</vt:lpstr>
      <vt:lpstr>Lease – Licence distinction</vt:lpstr>
      <vt:lpstr>The significance of the distinction</vt:lpstr>
      <vt:lpstr>Drawing the distinction</vt:lpstr>
      <vt:lpstr>Exclusive possession</vt:lpstr>
      <vt:lpstr>Exclusive possession</vt:lpstr>
      <vt:lpstr>Exceptional Categories</vt:lpstr>
      <vt:lpstr>No Intention to Create Legal Relations</vt:lpstr>
      <vt:lpstr>Some other relationship</vt:lpstr>
      <vt:lpstr>No power to grant a tenancy</vt:lpstr>
      <vt:lpstr>Proposals for Reform</vt:lpstr>
      <vt:lpstr>Types of Tenancy</vt:lpstr>
      <vt:lpstr>Types of Tenancy</vt:lpstr>
      <vt:lpstr>Types of Tenancy</vt:lpstr>
      <vt:lpstr>Types of Tenancy</vt:lpstr>
      <vt:lpstr>Types of Tenancy</vt:lpstr>
      <vt:lpstr>PowerPoint Presentation</vt:lpstr>
      <vt:lpstr>Formal Requirements</vt:lpstr>
      <vt:lpstr>Defective Grants</vt:lpstr>
      <vt:lpstr>Differences between a legal lease and an equitable lease</vt:lpstr>
      <vt:lpstr>Registration Requirements</vt:lpstr>
      <vt:lpstr>Knowledge Check questions:</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14</cp:revision>
  <dcterms:created xsi:type="dcterms:W3CDTF">2024-02-03T18:13:02Z</dcterms:created>
  <dcterms:modified xsi:type="dcterms:W3CDTF">2025-10-27T10:03:44Z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