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0"/>
  </p:notesMasterIdLst>
  <p:sldIdLst>
    <p:sldId id="256" r:id="rId2"/>
    <p:sldId id="262" r:id="rId3"/>
    <p:sldId id="258" r:id="rId4"/>
    <p:sldId id="260" r:id="rId5"/>
    <p:sldId id="259" r:id="rId6"/>
    <p:sldId id="261" r:id="rId7"/>
    <p:sldId id="263" r:id="rId8"/>
    <p:sldId id="264" r:id="rId9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1633" autoAdjust="0"/>
  </p:normalViewPr>
  <p:slideViewPr>
    <p:cSldViewPr snapToGrid="0">
      <p:cViewPr>
        <p:scale>
          <a:sx n="76" d="100"/>
          <a:sy n="76" d="100"/>
        </p:scale>
        <p:origin x="4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B101462A-F977-4267-984C-910713489039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61107DD3-E132-4DED-B39B-11D56349E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161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107DD3-E132-4DED-B39B-11D56349E2D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49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107DD3-E132-4DED-B39B-11D56349E2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18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107DD3-E132-4DED-B39B-11D56349E2D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522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573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885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56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319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739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804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889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1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741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647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54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999A8DD2-C443-44AD-85B3-4CE72B962C5F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247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900A38E9-D21E-DE68-38AC-F56AEA15B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548640"/>
            <a:ext cx="4636108" cy="1648718"/>
          </a:xfrm>
        </p:spPr>
        <p:txBody>
          <a:bodyPr anchor="t">
            <a:normAutofit/>
          </a:bodyPr>
          <a:lstStyle/>
          <a:p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Aims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7604D864-A6BD-C75F-9B88-BAB58775A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79" y="2316481"/>
            <a:ext cx="4636109" cy="38604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the end of this session you will;</a:t>
            </a:r>
          </a:p>
          <a:p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 how you can use questioning to encourage analysis of art works</a:t>
            </a:r>
          </a:p>
          <a:p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 how scaffolding can be used to approach contextual understanding in art lessons</a:t>
            </a:r>
          </a:p>
          <a:p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Date Placeholder 9">
            <a:extLst>
              <a:ext uri="{FF2B5EF4-FFF2-40B4-BE49-F238E27FC236}">
                <a16:creationId xmlns:a16="http://schemas.microsoft.com/office/drawing/2014/main" id="{823BBE31-04BB-2AB0-C0ED-2CEF04B775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062DA8A-CEB4-4499-9829-56FCF8CF1EE9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10/10/2023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B7829F47-4C88-1D3D-8F09-C857D8181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38"/>
          <a:stretch/>
        </p:blipFill>
        <p:spPr>
          <a:xfrm>
            <a:off x="6096000" y="419100"/>
            <a:ext cx="5676900" cy="6037646"/>
          </a:xfrm>
          <a:prstGeom prst="rect">
            <a:avLst/>
          </a:prstGeom>
          <a:noFill/>
        </p:spPr>
      </p:pic>
      <p:sp>
        <p:nvSpPr>
          <p:cNvPr id="25" name="Footer Placeholder 10">
            <a:extLst>
              <a:ext uri="{FF2B5EF4-FFF2-40B4-BE49-F238E27FC236}">
                <a16:creationId xmlns:a16="http://schemas.microsoft.com/office/drawing/2014/main" id="{752D69D5-7984-DF52-90EE-1C1F12648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27" name="Slide Number Placeholder 11">
            <a:extLst>
              <a:ext uri="{FF2B5EF4-FFF2-40B4-BE49-F238E27FC236}">
                <a16:creationId xmlns:a16="http://schemas.microsoft.com/office/drawing/2014/main" id="{7341C713-494D-B2C8-D3EA-1675A07AA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2593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N | Contemporary Art Gallery | Cardiff | iwan bala ...">
            <a:extLst>
              <a:ext uri="{FF2B5EF4-FFF2-40B4-BE49-F238E27FC236}">
                <a16:creationId xmlns:a16="http://schemas.microsoft.com/office/drawing/2014/main" id="{281C9653-D38B-04F6-A80F-510367A44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95" y="160611"/>
            <a:ext cx="4114086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FE3537-DBEC-DE47-6701-25910D4EC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556" y="3346428"/>
            <a:ext cx="3274763" cy="32805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212EA8-F1CF-4584-418F-36A8FFFC7B2B}"/>
              </a:ext>
            </a:extLst>
          </p:cNvPr>
          <p:cNvSpPr txBox="1"/>
          <p:nvPr/>
        </p:nvSpPr>
        <p:spPr>
          <a:xfrm>
            <a:off x="4462025" y="335845"/>
            <a:ext cx="749808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Subject matter: 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What do you see in the artist’s work? (lower order question)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Are there any repeated themes, colours or symbols?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Colour &amp; composition: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What colours are used in the art works? (lower order question)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Why do you think they chose these colours?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Do they use similar colour palettes?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How has the art work been arranged?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Style and artistic techniques: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Describe the works in your own words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Are there any similarities in the way they apply paint? (lower order question) Why do you say this? (probing/higher order question)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Symbolism/Meaning: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Do you think there is a deeper meaning or message in their art? What do you think these symbols might signify in their work? (probing/higher order question)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Are there any symbols or imagery in their work which might carry special significance?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Emotions/Expression: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How do the art works make you feel? (open ended question)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Do you think the artists were trying to express something through their art?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Context: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How might their life experiences or cultural backgrounds have influenced their art? (open ended question)</a:t>
            </a:r>
          </a:p>
          <a:p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Personal opinion: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Which artists work do you like most? Why do you say this? (lower order question)</a:t>
            </a:r>
          </a:p>
          <a:p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Reflecting on your own interpretation and appreciation of the art, how do your personal preferences and experiences shape the way you perceive the works of Iwan Bala and Jean-Michel Basquiat, and how might this differ from someone else's perspective? (probing/higher order question)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960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B7829F47-4C88-1D3D-8F09-C857D8181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-89747"/>
            <a:ext cx="12191980" cy="6857990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CABB2D53-C128-F87A-33DB-ADDA783A5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EBBDC-B711-A0BC-EF5B-C8959B3E2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1818" y="5099539"/>
            <a:ext cx="8728364" cy="8078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Venn diagrams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A6CCA-48FC-212F-E80E-AD91EDED2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1818" y="5628837"/>
            <a:ext cx="8728364" cy="557117"/>
          </a:xfrm>
        </p:spPr>
        <p:txBody>
          <a:bodyPr>
            <a:noAutofit/>
          </a:bodyPr>
          <a:lstStyle/>
          <a:p>
            <a:br>
              <a:rPr lang="en-GB" sz="1400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0" i="0" dirty="0">
                <a:solidFill>
                  <a:schemeClr val="bg1">
                    <a:lumMod val="95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Venn diagram is a visual representation used to show the relationships between sets or groups of items. It consists of overlapping circles, with each circle representing a specific set or category. The areas where the circles overlap represent the elements that belong to both sets, illustrating commonalities or intersections between them.</a:t>
            </a:r>
            <a:endParaRPr lang="en-GB" sz="1400" dirty="0">
              <a:solidFill>
                <a:schemeClr val="bg1">
                  <a:lumMod val="9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34" name="Picture 10" descr="The Venn Diagram: How Overlapping Figures Can Illustrate Relationships ...">
            <a:extLst>
              <a:ext uri="{FF2B5EF4-FFF2-40B4-BE49-F238E27FC236}">
                <a16:creationId xmlns:a16="http://schemas.microsoft.com/office/drawing/2014/main" id="{7EE2DB69-FA34-8982-1EFB-827CC7877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" y="619721"/>
            <a:ext cx="7038975" cy="395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110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02F1D21-8605-4DCA-B2D5-692925467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8412" y="1944495"/>
            <a:ext cx="4712616" cy="2969009"/>
          </a:xfrm>
          <a:prstGeom prst="rect">
            <a:avLst/>
          </a:prstGeom>
        </p:spPr>
      </p:pic>
      <p:pic>
        <p:nvPicPr>
          <p:cNvPr id="4" name="Picture 4" descr="TEN | Contemporary Art Gallery | Cardiff | iwan bala ...">
            <a:extLst>
              <a:ext uri="{FF2B5EF4-FFF2-40B4-BE49-F238E27FC236}">
                <a16:creationId xmlns:a16="http://schemas.microsoft.com/office/drawing/2014/main" id="{281C9653-D38B-04F6-A80F-510367A44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0" y="1800225"/>
            <a:ext cx="4114086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FE3537-DBEC-DE47-6701-25910D4ECC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1028" y="1611861"/>
            <a:ext cx="3456732" cy="346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548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B7829F47-4C88-1D3D-8F09-C857D8181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CABB2D53-C128-F87A-33DB-ADDA783A5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EBBDC-B711-A0BC-EF5B-C8959B3E2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1808" y="4908385"/>
            <a:ext cx="8728364" cy="80785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VCOP</a:t>
            </a:r>
            <a:br>
              <a:rPr lang="en-GB" sz="1600" dirty="0">
                <a:solidFill>
                  <a:srgbClr val="FFFFFF"/>
                </a:solidFill>
              </a:rPr>
            </a:br>
            <a:r>
              <a:rPr lang="en-GB" sz="1600" dirty="0">
                <a:solidFill>
                  <a:srgbClr val="FFFFFF"/>
                </a:solidFill>
              </a:rPr>
              <a:t>V- Vocabulary C- Connectives O-Openers P-Punctuation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A6CCA-48FC-212F-E80E-AD91EDED2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3779" y="5824445"/>
            <a:ext cx="11792607" cy="557117"/>
          </a:xfrm>
        </p:spPr>
        <p:txBody>
          <a:bodyPr>
            <a:noAutofit/>
          </a:bodyPr>
          <a:lstStyle/>
          <a:p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VCOP is a framework that helps students focus on key elements of writing: using rich vocabulary, connecting ideas effectively, starting sentences in engaging ways, and using proper punctuation. It's a helpful tool for developing well-rounded writing skills and creating more engaging and coherent pieces of writing.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074" name="Picture 2" descr="footlights 45">
            <a:extLst>
              <a:ext uri="{FF2B5EF4-FFF2-40B4-BE49-F238E27FC236}">
                <a16:creationId xmlns:a16="http://schemas.microsoft.com/office/drawing/2014/main" id="{54FAD3CB-2177-6304-AEC4-1AA0A39A7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769" y="366075"/>
            <a:ext cx="6272639" cy="443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656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3CAE06F-41CC-500A-9D6F-273633EF4718}"/>
              </a:ext>
            </a:extLst>
          </p:cNvPr>
          <p:cNvSpPr/>
          <p:nvPr/>
        </p:nvSpPr>
        <p:spPr>
          <a:xfrm>
            <a:off x="292894" y="421481"/>
            <a:ext cx="2185987" cy="59007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Vocabulary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Abstract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Composition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Colour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Paint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Primary Colours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Text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Complementary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Freehand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Collage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Expressive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Layers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Emotions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Dripped</a:t>
            </a: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Mixed media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337D98-62BB-6094-3924-01726391125A}"/>
              </a:ext>
            </a:extLst>
          </p:cNvPr>
          <p:cNvSpPr/>
          <p:nvPr/>
        </p:nvSpPr>
        <p:spPr>
          <a:xfrm>
            <a:off x="2760029" y="421481"/>
            <a:ext cx="2911495" cy="590073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Connectors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similarly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therefore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furthermore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Because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however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additionally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also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139E9CB-5449-2B67-6501-21146216ED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628" y="421481"/>
            <a:ext cx="2920237" cy="59136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2493E3-E5F0-217A-739B-3C4BF998F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1971" y="415033"/>
            <a:ext cx="2200847" cy="59136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9B618D4-B4E9-21E7-F208-0BE11094050A}"/>
              </a:ext>
            </a:extLst>
          </p:cNvPr>
          <p:cNvSpPr txBox="1"/>
          <p:nvPr/>
        </p:nvSpPr>
        <p:spPr>
          <a:xfrm>
            <a:off x="6177343" y="589031"/>
            <a:ext cx="274881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Openers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 my opinion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Its appearance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Another thing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Even though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 addition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3F3C90-ECA6-0EBB-2CCD-FBFD05AF44AA}"/>
              </a:ext>
            </a:extLst>
          </p:cNvPr>
          <p:cNvSpPr txBox="1"/>
          <p:nvPr/>
        </p:nvSpPr>
        <p:spPr>
          <a:xfrm>
            <a:off x="9519858" y="589031"/>
            <a:ext cx="2070022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Punctuation</a:t>
            </a: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GB" sz="4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 algn="ctr"/>
            <a:endParaRPr lang="en-GB" sz="4400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4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</a:p>
          <a:p>
            <a:pPr algn="ctr"/>
            <a:endParaRPr lang="en-GB" sz="4400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4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ctr"/>
            <a:endParaRPr lang="en-GB" sz="4400" dirty="0">
              <a:solidFill>
                <a:schemeClr val="tx2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44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 </a:t>
            </a:r>
          </a:p>
          <a:p>
            <a:pPr algn="ctr"/>
            <a:endParaRPr lang="en-GB" sz="44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ctr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742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9484644-3337-8CDF-183B-E7AB513C3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5"/>
          <a:stretch/>
        </p:blipFill>
        <p:spPr>
          <a:xfrm>
            <a:off x="839776" y="290086"/>
            <a:ext cx="10512447" cy="6135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909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900A38E9-D21E-DE68-38AC-F56AEA15B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319"/>
            <a:ext cx="4705097" cy="1601582"/>
          </a:xfrm>
        </p:spPr>
        <p:txBody>
          <a:bodyPr anchor="t">
            <a:norm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conclude;</a:t>
            </a:r>
          </a:p>
        </p:txBody>
      </p:sp>
      <p:pic>
        <p:nvPicPr>
          <p:cNvPr id="13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B7829F47-4C88-1D3D-8F09-C857D8181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377" r="2" b="2014"/>
          <a:stretch/>
        </p:blipFill>
        <p:spPr>
          <a:xfrm>
            <a:off x="419100" y="419099"/>
            <a:ext cx="11353800" cy="4138687"/>
          </a:xfrm>
          <a:prstGeom prst="rect">
            <a:avLst/>
          </a:prstGeom>
          <a:noFill/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7604D864-A6BD-C75F-9B88-BAB58775A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761513"/>
            <a:ext cx="5753567" cy="167738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Analysing</a:t>
            </a:r>
            <a:r>
              <a:rPr lang="en-US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art works requires a combination of lower order, higher order/probing and open-ended questions</a:t>
            </a:r>
          </a:p>
          <a:p>
            <a:pPr>
              <a:lnSpc>
                <a:spcPct val="110000"/>
              </a:lnSpc>
            </a:pPr>
            <a:r>
              <a:rPr lang="en-US" sz="15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Scaffolding using methods such as VCOPs or Venn Diagrams can support quality, analytical writing in Art classrooms</a:t>
            </a:r>
          </a:p>
        </p:txBody>
      </p:sp>
      <p:sp>
        <p:nvSpPr>
          <p:cNvPr id="27" name="Slide Number Placeholder 11">
            <a:extLst>
              <a:ext uri="{FF2B5EF4-FFF2-40B4-BE49-F238E27FC236}">
                <a16:creationId xmlns:a16="http://schemas.microsoft.com/office/drawing/2014/main" id="{7341C713-494D-B2C8-D3EA-1675A07AA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8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605851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531</Words>
  <Application>Microsoft Office PowerPoint</Application>
  <PresentationFormat>Widescreen</PresentationFormat>
  <Paragraphs>108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Neue Haas Grotesk Text Pro</vt:lpstr>
      <vt:lpstr>VanillaVTI</vt:lpstr>
      <vt:lpstr>Session Aims</vt:lpstr>
      <vt:lpstr>PowerPoint Presentation</vt:lpstr>
      <vt:lpstr>Venn diagrams</vt:lpstr>
      <vt:lpstr>PowerPoint Presentation</vt:lpstr>
      <vt:lpstr>VCOP V- Vocabulary C- Connectives O-Openers P-Punctuation</vt:lpstr>
      <vt:lpstr>PowerPoint Presentation</vt:lpstr>
      <vt:lpstr>PowerPoint Presentation</vt:lpstr>
      <vt:lpstr>To conclude;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Aims</dc:title>
  <dc:creator>Daisy Wilson</dc:creator>
  <cp:lastModifiedBy>Daisy Wilson</cp:lastModifiedBy>
  <cp:revision>1</cp:revision>
  <cp:lastPrinted>2023-10-10T09:48:39Z</cp:lastPrinted>
  <dcterms:created xsi:type="dcterms:W3CDTF">2023-10-10T08:28:21Z</dcterms:created>
  <dcterms:modified xsi:type="dcterms:W3CDTF">2023-10-10T10:04:00Z</dcterms:modified>
</cp:coreProperties>
</file>